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5" r:id="rId2"/>
    <p:sldId id="293" r:id="rId3"/>
    <p:sldId id="330" r:id="rId4"/>
    <p:sldId id="333" r:id="rId5"/>
    <p:sldId id="332" r:id="rId6"/>
    <p:sldId id="331" r:id="rId7"/>
    <p:sldId id="329" r:id="rId8"/>
    <p:sldId id="334" r:id="rId9"/>
    <p:sldId id="336" r:id="rId10"/>
    <p:sldId id="335" r:id="rId11"/>
    <p:sldId id="337" r:id="rId12"/>
    <p:sldId id="341" r:id="rId13"/>
    <p:sldId id="338" r:id="rId14"/>
    <p:sldId id="339" r:id="rId15"/>
    <p:sldId id="340" r:id="rId16"/>
    <p:sldId id="328" r:id="rId17"/>
    <p:sldId id="264" r:id="rId18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333366"/>
    <a:srgbClr val="4F81BD"/>
    <a:srgbClr val="FFFFCC"/>
    <a:srgbClr val="CCECFF"/>
    <a:srgbClr val="FFFF00"/>
    <a:srgbClr val="9933FF"/>
    <a:srgbClr val="00CC00"/>
    <a:srgbClr val="800080"/>
    <a:srgbClr val="F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8" autoAdjust="0"/>
    <p:restoredTop sz="94686" autoAdjust="0"/>
  </p:normalViewPr>
  <p:slideViewPr>
    <p:cSldViewPr snapToGrid="0"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0" y="2924510"/>
            <a:ext cx="9065623" cy="1980698"/>
          </a:xfrm>
        </p:spPr>
        <p:txBody>
          <a:bodyPr/>
          <a:lstStyle/>
          <a:p>
            <a:pPr marL="0" indent="0"/>
            <a:r>
              <a:rPr lang="ru-RU" sz="2400" b="1" dirty="0" smtClean="0">
                <a:solidFill>
                  <a:srgbClr val="333366"/>
                </a:solidFill>
              </a:rPr>
              <a:t>Раздел </a:t>
            </a:r>
            <a:r>
              <a:rPr lang="en-US" sz="2400" b="1" dirty="0" smtClean="0">
                <a:solidFill>
                  <a:srgbClr val="333366"/>
                </a:solidFill>
              </a:rPr>
              <a:t>3</a:t>
            </a:r>
            <a:r>
              <a:rPr lang="ru-RU" sz="2400" b="1" dirty="0" smtClean="0">
                <a:solidFill>
                  <a:srgbClr val="333366"/>
                </a:solidFill>
              </a:rPr>
              <a:t> Реализация маркетингового исследования</a:t>
            </a:r>
          </a:p>
          <a:p>
            <a:pPr marL="0" indent="0"/>
            <a:r>
              <a:rPr lang="ru-RU" sz="2400" b="1" dirty="0" smtClean="0">
                <a:solidFill>
                  <a:srgbClr val="333366"/>
                </a:solidFill>
              </a:rPr>
              <a:t>Тема </a:t>
            </a:r>
            <a:r>
              <a:rPr lang="en-US" sz="2400" b="1" dirty="0" smtClean="0">
                <a:solidFill>
                  <a:srgbClr val="333366"/>
                </a:solidFill>
              </a:rPr>
              <a:t>3</a:t>
            </a:r>
            <a:r>
              <a:rPr lang="ru-RU" sz="2400" b="1" dirty="0" smtClean="0">
                <a:solidFill>
                  <a:srgbClr val="333366"/>
                </a:solidFill>
              </a:rPr>
              <a:t>.3 Углубленный анализ данных</a:t>
            </a:r>
            <a:r>
              <a:rPr lang="en-US" sz="2400" b="1" dirty="0" smtClean="0">
                <a:solidFill>
                  <a:srgbClr val="333366"/>
                </a:solidFill>
              </a:rPr>
              <a:t>:</a:t>
            </a:r>
            <a:r>
              <a:rPr lang="ru-RU" sz="2400" b="1" dirty="0" smtClean="0">
                <a:solidFill>
                  <a:srgbClr val="333366"/>
                </a:solidFill>
              </a:rPr>
              <a:t> корреляционный анализ и таблицы сопряженности</a:t>
            </a:r>
            <a:endParaRPr lang="ru-RU" sz="2400" b="1" dirty="0">
              <a:solidFill>
                <a:srgbClr val="33336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2017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«Международного маркетинга и торговли»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«Маркетинговые исследования»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pPr algn="l"/>
            <a:r>
              <a:rPr lang="ru-RU" dirty="0" smtClean="0"/>
              <a:t>Автор </a:t>
            </a:r>
            <a:r>
              <a:rPr lang="ru-RU" dirty="0" err="1" smtClean="0"/>
              <a:t>Кметь</a:t>
            </a:r>
            <a:r>
              <a:rPr lang="ru-RU" dirty="0" smtClean="0"/>
              <a:t> Е.Б.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СОДЕРЖАНИЕ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48235" y="1129553"/>
            <a:ext cx="79875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Характеристика темы</a:t>
            </a:r>
          </a:p>
          <a:p>
            <a:r>
              <a:rPr lang="ru-RU" dirty="0" smtClean="0"/>
              <a:t>Ключевые слова</a:t>
            </a:r>
          </a:p>
          <a:p>
            <a:pPr marL="342900" indent="104775">
              <a:buAutoNum type="arabicPeriod"/>
            </a:pPr>
            <a:r>
              <a:rPr lang="ru-RU" dirty="0" smtClean="0">
                <a:hlinkClick r:id="rId2" action="ppaction://hlinksldjump"/>
              </a:rPr>
              <a:t>Корреляционный анализ</a:t>
            </a:r>
            <a:endParaRPr lang="ru-RU" dirty="0" smtClean="0"/>
          </a:p>
          <a:p>
            <a:pPr marL="342900" indent="104775">
              <a:buAutoNum type="arabicPeriod"/>
            </a:pPr>
            <a:r>
              <a:rPr lang="ru-RU" dirty="0" smtClean="0">
                <a:hlinkClick r:id="rId3" action="ppaction://hlinksldjump"/>
              </a:rPr>
              <a:t>Таблицы сопряженности</a:t>
            </a:r>
            <a:endParaRPr lang="ru-RU" dirty="0" smtClean="0">
              <a:cs typeface="Arial" pitchFamily="34" charset="0"/>
            </a:endParaRPr>
          </a:p>
          <a:p>
            <a:pPr marL="342900" indent="-34290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  <a:p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КЛЮЧЕВЫЕ СЛОВА</a:t>
            </a:r>
            <a:endParaRPr lang="ru-RU" sz="2000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908050"/>
            <a:ext cx="9144000" cy="213904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800" dirty="0" smtClean="0">
                <a:latin typeface="Arial" charset="0"/>
                <a:cs typeface="Arial" charset="0"/>
              </a:rPr>
              <a:t>Корреляционный анализ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dirty="0" smtClean="0">
                <a:latin typeface="Arial" charset="0"/>
                <a:cs typeface="Arial" charset="0"/>
              </a:rPr>
              <a:t>Статистическая значимость</a:t>
            </a:r>
            <a:endParaRPr lang="ru-RU" sz="1800" dirty="0" smtClean="0">
              <a:latin typeface="Arial" charset="0"/>
              <a:cs typeface="Arial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dirty="0" smtClean="0">
                <a:latin typeface="Arial" charset="0"/>
                <a:cs typeface="Arial" charset="0"/>
              </a:rPr>
              <a:t>Коэффициент корреляции Пирсона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800" dirty="0" smtClean="0">
                <a:latin typeface="Arial" charset="0"/>
                <a:cs typeface="Arial" charset="0"/>
              </a:rPr>
              <a:t>Ранговые корреляции </a:t>
            </a:r>
            <a:r>
              <a:rPr lang="ru-RU" dirty="0" err="1" smtClean="0"/>
              <a:t>ро</a:t>
            </a:r>
            <a:r>
              <a:rPr lang="ru-RU" dirty="0" smtClean="0"/>
              <a:t> </a:t>
            </a:r>
            <a:r>
              <a:rPr lang="ru-RU" sz="1800" dirty="0" err="1" smtClean="0">
                <a:latin typeface="Arial" charset="0"/>
                <a:cs typeface="Arial" charset="0"/>
              </a:rPr>
              <a:t>Спирмена</a:t>
            </a:r>
            <a:r>
              <a:rPr lang="ru-RU" sz="1800" dirty="0" smtClean="0">
                <a:latin typeface="Arial" charset="0"/>
                <a:cs typeface="Arial" charset="0"/>
              </a:rPr>
              <a:t> </a:t>
            </a:r>
            <a:r>
              <a:rPr lang="ru-RU" sz="1800" dirty="0" smtClean="0">
                <a:latin typeface="Arial" charset="0"/>
                <a:cs typeface="Arial" charset="0"/>
              </a:rPr>
              <a:t>и </a:t>
            </a:r>
            <a:r>
              <a:rPr lang="ru-RU" dirty="0" err="1" smtClean="0"/>
              <a:t>тау</a:t>
            </a:r>
            <a:r>
              <a:rPr lang="ru-RU" dirty="0" smtClean="0"/>
              <a:t>-</a:t>
            </a:r>
            <a:r>
              <a:rPr lang="en-US" dirty="0" smtClean="0"/>
              <a:t>b  </a:t>
            </a:r>
            <a:r>
              <a:rPr lang="ru-RU" sz="1800" dirty="0" err="1" smtClean="0">
                <a:latin typeface="Arial" charset="0"/>
                <a:cs typeface="Arial" charset="0"/>
              </a:rPr>
              <a:t>Кендалла</a:t>
            </a:r>
            <a:endParaRPr lang="ru-RU" sz="1800" dirty="0" smtClean="0">
              <a:latin typeface="Arial" charset="0"/>
              <a:cs typeface="Arial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dirty="0" smtClean="0">
                <a:latin typeface="Arial" charset="0"/>
                <a:cs typeface="Arial" charset="0"/>
              </a:rPr>
              <a:t>Таблицы сопряженности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dirty="0" smtClean="0">
                <a:latin typeface="Arial" charset="0"/>
              </a:rPr>
              <a:t>Критерия </a:t>
            </a:r>
            <a:r>
              <a:rPr lang="ru-RU" dirty="0" smtClean="0">
                <a:latin typeface="Arial" charset="0"/>
              </a:rPr>
              <a:t>независимости </a:t>
            </a:r>
            <a:r>
              <a:rPr lang="ru-RU" dirty="0" smtClean="0">
                <a:latin typeface="Arial" charset="0"/>
              </a:rPr>
              <a:t>Пирсона </a:t>
            </a:r>
            <a:r>
              <a:rPr lang="ru-RU" dirty="0" err="1" smtClean="0">
                <a:latin typeface="Arial" charset="0"/>
              </a:rPr>
              <a:t>Хи-квадрат</a:t>
            </a:r>
            <a:endParaRPr lang="ru-RU" sz="18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АССОЦИАТИВНЫЙ АНАЛИЗ И КОЭФФИЦИЕНТ КОРРЕЛЯЦИИ</a:t>
            </a:r>
            <a:endParaRPr lang="ru-RU" sz="2000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602026"/>
            <a:ext cx="9144000" cy="58015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i="1" dirty="0" smtClean="0">
                <a:solidFill>
                  <a:srgbClr val="FF0000"/>
                </a:solidFill>
              </a:rPr>
              <a:t>Ассоциативный анализ</a:t>
            </a:r>
            <a:r>
              <a:rPr lang="ru-RU" sz="1600" i="1" dirty="0" smtClean="0"/>
              <a:t> </a:t>
            </a:r>
            <a:r>
              <a:rPr lang="ru-RU" sz="1600" dirty="0" smtClean="0"/>
              <a:t>служит для выявления связей между переменными.</a:t>
            </a:r>
            <a:r>
              <a:rPr lang="ru-RU" sz="1600" i="1" dirty="0" smtClean="0"/>
              <a:t> </a:t>
            </a:r>
            <a:r>
              <a:rPr lang="ru-RU" sz="1600" dirty="0" smtClean="0"/>
              <a:t>Включает перекрестные распределения для одновариантных и многовариантных вопросов, корреляционный анализ и линейную регрессию</a:t>
            </a:r>
            <a:r>
              <a:rPr lang="ru-RU" sz="1600" dirty="0" smtClean="0"/>
              <a:t>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i="1" dirty="0" smtClean="0">
                <a:solidFill>
                  <a:srgbClr val="0000CC"/>
                </a:solidFill>
              </a:rPr>
              <a:t>Корреляция </a:t>
            </a:r>
            <a:r>
              <a:rPr lang="ru-RU" sz="1600" b="1" i="1" dirty="0" smtClean="0">
                <a:solidFill>
                  <a:srgbClr val="0000CC"/>
                </a:solidFill>
              </a:rPr>
              <a:t>или коэффициент корреляции – </a:t>
            </a:r>
            <a:r>
              <a:rPr lang="ru-RU" sz="1600" dirty="0" smtClean="0"/>
              <a:t>это статистический показатель вероятностной связи между двумя переменными, измеренными в количественной </a:t>
            </a:r>
            <a:r>
              <a:rPr lang="ru-RU" sz="1600" dirty="0" smtClean="0"/>
              <a:t>или номинальной шкалах.</a:t>
            </a:r>
            <a:endParaRPr lang="ru-RU" sz="1600" dirty="0" smtClean="0"/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dirty="0" smtClean="0"/>
              <a:t>Вероятностная связь  характеризуется тем, что каждому значению одной переменной соответствует множество значений другой переменной. Пример – связь между ростом и весом, т.е. один и тот же рост может быть у людей разного веса.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dirty="0" smtClean="0">
                <a:solidFill>
                  <a:srgbClr val="FF0000"/>
                </a:solidFill>
              </a:rPr>
              <a:t>Величина коэффициента меняется от -1 до +1</a:t>
            </a:r>
            <a:r>
              <a:rPr lang="ru-RU" sz="1600" dirty="0" smtClean="0">
                <a:solidFill>
                  <a:srgbClr val="0000CC"/>
                </a:solidFill>
              </a:rPr>
              <a:t>. </a:t>
            </a:r>
            <a:r>
              <a:rPr lang="ru-RU" sz="1600" dirty="0" smtClean="0"/>
              <a:t>Крайние значения (-1 и +1) соответствуют </a:t>
            </a:r>
            <a:r>
              <a:rPr lang="ru-RU" sz="1600" dirty="0" smtClean="0">
                <a:solidFill>
                  <a:srgbClr val="FF0000"/>
                </a:solidFill>
              </a:rPr>
              <a:t>линейной функциональной связи </a:t>
            </a:r>
            <a:r>
              <a:rPr lang="ru-RU" sz="1600" dirty="0" smtClean="0"/>
              <a:t>между двумя переменными, </a:t>
            </a:r>
            <a:r>
              <a:rPr lang="ru-RU" sz="1600" dirty="0" smtClean="0">
                <a:solidFill>
                  <a:srgbClr val="FF0000"/>
                </a:solidFill>
              </a:rPr>
              <a:t>0 – полное отсутствие связи.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dirty="0" smtClean="0">
                <a:solidFill>
                  <a:srgbClr val="0000CC"/>
                </a:solidFill>
              </a:rPr>
              <a:t>Строгая положительная корреляция </a:t>
            </a:r>
            <a:r>
              <a:rPr lang="ru-RU" sz="1600" dirty="0" smtClean="0"/>
              <a:t>определяется значением </a:t>
            </a:r>
            <a:r>
              <a:rPr lang="en-US" sz="1600" b="1" dirty="0" smtClean="0">
                <a:solidFill>
                  <a:srgbClr val="0000CC"/>
                </a:solidFill>
              </a:rPr>
              <a:t>r=1</a:t>
            </a:r>
            <a:r>
              <a:rPr lang="ru-RU" sz="1600" dirty="0" smtClean="0"/>
              <a:t>. «Строгая» означает, что значения одной переменной однозначно определяются значением другой переменной, а «положительная» – что с возрастанием значений одной переменной значения другой переменной также возрастают.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dirty="0" smtClean="0">
                <a:solidFill>
                  <a:srgbClr val="0000CC"/>
                </a:solidFill>
              </a:rPr>
              <a:t>Положительная корреляция </a:t>
            </a:r>
            <a:r>
              <a:rPr lang="ru-RU" sz="1600" dirty="0" smtClean="0"/>
              <a:t>соответствует значениям 0</a:t>
            </a:r>
            <a:r>
              <a:rPr lang="en-US" sz="1600" dirty="0" smtClean="0"/>
              <a:t> </a:t>
            </a:r>
            <a:r>
              <a:rPr lang="ru-RU" sz="1600" dirty="0" smtClean="0">
                <a:sym typeface="Symbol"/>
              </a:rPr>
              <a:t></a:t>
            </a:r>
            <a:r>
              <a:rPr lang="en-US" sz="1600" dirty="0" smtClean="0">
                <a:sym typeface="Symbol"/>
              </a:rPr>
              <a:t> r </a:t>
            </a:r>
            <a:r>
              <a:rPr lang="ru-RU" sz="1600" dirty="0" smtClean="0">
                <a:sym typeface="Symbol"/>
              </a:rPr>
              <a:t></a:t>
            </a:r>
            <a:r>
              <a:rPr lang="en-US" sz="1600" dirty="0" smtClean="0">
                <a:sym typeface="Symbol"/>
              </a:rPr>
              <a:t> 1</a:t>
            </a:r>
            <a:r>
              <a:rPr lang="ru-RU" sz="1600" dirty="0" smtClean="0">
                <a:sym typeface="Symbol"/>
              </a:rPr>
              <a:t>, чем коэффициент корреляции ближе к 1, тем сильнее тенденция.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dirty="0" smtClean="0">
                <a:solidFill>
                  <a:srgbClr val="0000CC"/>
                </a:solidFill>
                <a:sym typeface="Symbol"/>
              </a:rPr>
              <a:t>Строгая отрицательная корреляция </a:t>
            </a:r>
            <a:r>
              <a:rPr lang="ru-RU" sz="1600" dirty="0" smtClean="0">
                <a:sym typeface="Symbol"/>
              </a:rPr>
              <a:t>определяется значением </a:t>
            </a:r>
            <a:r>
              <a:rPr lang="en-US" sz="1600" dirty="0" smtClean="0">
                <a:solidFill>
                  <a:srgbClr val="0000CC"/>
                </a:solidFill>
                <a:sym typeface="Symbol"/>
              </a:rPr>
              <a:t>r=-1</a:t>
            </a:r>
            <a:endParaRPr lang="ru-RU" sz="1600" dirty="0" smtClean="0">
              <a:solidFill>
                <a:srgbClr val="0000CC"/>
              </a:solidFill>
              <a:sym typeface="Symbol"/>
            </a:endParaRP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dirty="0" smtClean="0">
                <a:solidFill>
                  <a:srgbClr val="0000CC"/>
                </a:solidFill>
                <a:sym typeface="Symbol"/>
              </a:rPr>
              <a:t>Отрицательная корреляция </a:t>
            </a:r>
            <a:r>
              <a:rPr lang="ru-RU" sz="1600" dirty="0" smtClean="0">
                <a:sym typeface="Symbol"/>
              </a:rPr>
              <a:t>соответствует значениям </a:t>
            </a:r>
            <a:r>
              <a:rPr lang="ru-RU" sz="1600" dirty="0" smtClean="0"/>
              <a:t>-1</a:t>
            </a:r>
            <a:r>
              <a:rPr lang="en-US" sz="1600" dirty="0" smtClean="0"/>
              <a:t> </a:t>
            </a:r>
            <a:r>
              <a:rPr lang="ru-RU" sz="1600" dirty="0" smtClean="0">
                <a:sym typeface="Symbol"/>
              </a:rPr>
              <a:t></a:t>
            </a:r>
            <a:r>
              <a:rPr lang="en-US" sz="1600" dirty="0" smtClean="0">
                <a:sym typeface="Symbol"/>
              </a:rPr>
              <a:t> r </a:t>
            </a:r>
            <a:r>
              <a:rPr lang="ru-RU" sz="1600" dirty="0" smtClean="0">
                <a:sym typeface="Symbol"/>
              </a:rPr>
              <a:t></a:t>
            </a:r>
            <a:r>
              <a:rPr lang="en-US" sz="1600" dirty="0" smtClean="0">
                <a:sym typeface="Symbol"/>
              </a:rPr>
              <a:t> </a:t>
            </a:r>
            <a:r>
              <a:rPr lang="ru-RU" sz="1600" dirty="0" smtClean="0">
                <a:sym typeface="Symbol"/>
              </a:rPr>
              <a:t>0, т.е. если значения одной переменной возрастают, то значения другой имеют тенденцию к убыванию.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ПРЯМОЛИНЕЙНАЯ </a:t>
            </a:r>
            <a:r>
              <a:rPr lang="ru-RU" sz="2000" dirty="0" smtClean="0"/>
              <a:t>И КРИВОЛИНЕЙНАЯ КОРРЕЛЯЦИИ</a:t>
            </a:r>
            <a:endParaRPr lang="ru-RU" sz="2000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836613"/>
            <a:ext cx="9144000" cy="546303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Основной коэффициент корреляции </a:t>
            </a:r>
            <a:r>
              <a:rPr lang="en-US" sz="1600" b="1" i="1" dirty="0">
                <a:solidFill>
                  <a:srgbClr val="0000CC"/>
                </a:solidFill>
                <a:latin typeface="+mn-lt"/>
              </a:rPr>
              <a:t>r </a:t>
            </a: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Пирсона</a:t>
            </a:r>
            <a:r>
              <a:rPr lang="en-US" sz="1600" dirty="0">
                <a:latin typeface="+mn-lt"/>
              </a:rPr>
              <a:t> </a:t>
            </a:r>
            <a:r>
              <a:rPr lang="ru-RU" sz="1600" dirty="0">
                <a:latin typeface="+mn-lt"/>
              </a:rPr>
              <a:t>является мерой </a:t>
            </a:r>
            <a:r>
              <a:rPr lang="ru-RU" sz="1600" u="sng" dirty="0">
                <a:latin typeface="+mn-lt"/>
              </a:rPr>
              <a:t>прямолинейной связи </a:t>
            </a:r>
            <a:r>
              <a:rPr lang="ru-RU" sz="1600" dirty="0">
                <a:latin typeface="+mn-lt"/>
              </a:rPr>
              <a:t>между переменными, его значения достигают максимума, когда точки на графике двумерного рассеяния лежат на одной прямой линии.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dirty="0">
                <a:latin typeface="+mn-lt"/>
              </a:rPr>
              <a:t>В реальной жизни отношения между переменными часто оказываются не только </a:t>
            </a:r>
            <a:r>
              <a:rPr lang="ru-RU" sz="1600" dirty="0" err="1">
                <a:latin typeface="+mn-lt"/>
              </a:rPr>
              <a:t>невероятностными</a:t>
            </a:r>
            <a:r>
              <a:rPr lang="ru-RU" sz="1600" dirty="0">
                <a:latin typeface="+mn-lt"/>
              </a:rPr>
              <a:t>, но и непрямолинейными, монотонными или немонотонными. 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dirty="0">
                <a:latin typeface="+mn-lt"/>
              </a:rPr>
              <a:t>Если связь нелинейная, но монотонная вместо </a:t>
            </a:r>
            <a:r>
              <a:rPr lang="en-US" sz="1600" dirty="0">
                <a:latin typeface="+mn-lt"/>
              </a:rPr>
              <a:t>r</a:t>
            </a:r>
            <a:r>
              <a:rPr lang="ru-RU" sz="1600" dirty="0">
                <a:latin typeface="+mn-lt"/>
              </a:rPr>
              <a:t> Пирсона следует использовать </a:t>
            </a:r>
            <a:r>
              <a:rPr lang="ru-RU" sz="1600" b="1" dirty="0">
                <a:solidFill>
                  <a:srgbClr val="0000CC"/>
                </a:solidFill>
                <a:latin typeface="+mn-lt"/>
              </a:rPr>
              <a:t>ранговые корреляции </a:t>
            </a:r>
            <a:r>
              <a:rPr lang="en-US" sz="1600" b="1" dirty="0">
                <a:solidFill>
                  <a:srgbClr val="0000CC"/>
                </a:solidFill>
                <a:latin typeface="+mn-lt"/>
              </a:rPr>
              <a:t>r </a:t>
            </a:r>
            <a:r>
              <a:rPr lang="ru-RU" sz="1600" b="1" dirty="0" err="1">
                <a:solidFill>
                  <a:srgbClr val="0000CC"/>
                </a:solidFill>
                <a:latin typeface="+mn-lt"/>
              </a:rPr>
              <a:t>Спирмена</a:t>
            </a:r>
            <a:r>
              <a:rPr lang="ru-RU" sz="1600" b="1" dirty="0">
                <a:solidFill>
                  <a:srgbClr val="0000CC"/>
                </a:solidFill>
                <a:latin typeface="+mn-lt"/>
              </a:rPr>
              <a:t> или </a:t>
            </a:r>
            <a:r>
              <a:rPr lang="ru-RU" sz="2000" b="1" dirty="0">
                <a:solidFill>
                  <a:srgbClr val="0000CC"/>
                </a:solidFill>
                <a:latin typeface="+mn-lt"/>
                <a:sym typeface="Symbol"/>
              </a:rPr>
              <a:t></a:t>
            </a:r>
            <a:r>
              <a:rPr lang="ru-RU" sz="1600" b="1" dirty="0">
                <a:solidFill>
                  <a:srgbClr val="0000CC"/>
                </a:solidFill>
                <a:latin typeface="+mn-lt"/>
                <a:sym typeface="Symbol"/>
              </a:rPr>
              <a:t> </a:t>
            </a:r>
            <a:r>
              <a:rPr lang="ru-RU" sz="1600" dirty="0">
                <a:latin typeface="+mn-lt"/>
              </a:rPr>
              <a:t>(</a:t>
            </a:r>
            <a:r>
              <a:rPr lang="ru-RU" sz="1600" dirty="0" err="1">
                <a:latin typeface="+mn-lt"/>
              </a:rPr>
              <a:t>тау</a:t>
            </a:r>
            <a:r>
              <a:rPr lang="ru-RU" sz="1600" dirty="0">
                <a:latin typeface="+mn-lt"/>
              </a:rPr>
              <a:t>) </a:t>
            </a:r>
            <a:r>
              <a:rPr lang="ru-RU" sz="1600" b="1" dirty="0" err="1">
                <a:solidFill>
                  <a:srgbClr val="0000CC"/>
                </a:solidFill>
                <a:latin typeface="+mn-lt"/>
              </a:rPr>
              <a:t>Кендалла</a:t>
            </a:r>
            <a:r>
              <a:rPr lang="ru-RU" sz="1600" dirty="0">
                <a:latin typeface="+mn-lt"/>
              </a:rPr>
              <a:t>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dirty="0">
                <a:latin typeface="+mn-lt"/>
              </a:rPr>
              <a:t>Если связь не только нелинейная, но и немонотонная, то нужны другие методы оценки корреляции (регрессивный анализ и т.д.)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dirty="0">
                <a:latin typeface="+mn-lt"/>
              </a:rPr>
              <a:t>Прежде чем оценивать корреляцию двух переменных, рекомендуется построить график зависимости между ними – график двумерного пространства. Если график демонстрирует монотонную связь, для вычисления корреляции можно использовать команды подменю </a:t>
            </a:r>
            <a:r>
              <a:rPr lang="ru-RU" sz="1600" b="1" dirty="0">
                <a:solidFill>
                  <a:srgbClr val="0000CC"/>
                </a:solidFill>
                <a:latin typeface="+mn-lt"/>
              </a:rPr>
              <a:t>Корреляции.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dirty="0">
                <a:solidFill>
                  <a:srgbClr val="0000CC"/>
                </a:solidFill>
                <a:latin typeface="+mn-lt"/>
              </a:rPr>
              <a:t>Частная корреляция  </a:t>
            </a:r>
            <a:r>
              <a:rPr lang="ru-RU" sz="1600" dirty="0">
                <a:latin typeface="+mn-lt"/>
              </a:rPr>
              <a:t>связана с ковариацией Суть заключается в следующем, если две переменные </a:t>
            </a:r>
            <a:r>
              <a:rPr lang="ru-RU" sz="1600" dirty="0" err="1">
                <a:latin typeface="+mn-lt"/>
              </a:rPr>
              <a:t>коррелируют</a:t>
            </a:r>
            <a:r>
              <a:rPr lang="ru-RU" sz="1600" dirty="0">
                <a:latin typeface="+mn-lt"/>
              </a:rPr>
              <a:t>, всегда можно предположить, что эта корреляция обусловлена влиянием третьей переменной, как общей причины совместной изменчивости первых двух переменных. Для проверки этого предположения достаточно исключить влияние этой третьей переменной и вычислить корреляцию двух переменных без учета влияния третьей (при фиксированных ее значениях). Корреляция, вычисленная таким образом, и называется частной.</a:t>
            </a:r>
            <a:endParaRPr lang="ru-RU" sz="1600" b="1" dirty="0">
              <a:solidFill>
                <a:srgbClr val="0000CC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СТАТИСТИЧЕСКАЯ ЗНАЧИМОСТЬ</a:t>
            </a:r>
            <a:endParaRPr lang="ru-RU" sz="2000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53514"/>
            <a:ext cx="9144000" cy="40322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Как и в большинстве статистических процедур, команды подменю Корреляции наряду с описательными статистиками (корреляциями в данном случае) вычисляют их уровень значимости. 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Уровень значимости является мерой статистической достоверности результата вычисления.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Одним из центральных понятий в </a:t>
            </a:r>
            <a:r>
              <a:rPr lang="en-US" sz="1600" dirty="0">
                <a:latin typeface="+mn-lt"/>
              </a:rPr>
              <a:t>SPSS</a:t>
            </a:r>
            <a:r>
              <a:rPr lang="ru-RU" sz="1600" dirty="0">
                <a:latin typeface="+mn-lt"/>
              </a:rPr>
              <a:t> и статистике является </a:t>
            </a:r>
            <a:r>
              <a:rPr lang="ru-RU" sz="1600" dirty="0">
                <a:solidFill>
                  <a:srgbClr val="0000CC"/>
                </a:solidFill>
                <a:latin typeface="+mn-lt"/>
              </a:rPr>
              <a:t>статистическая значимость (</a:t>
            </a:r>
            <a:r>
              <a:rPr lang="en-US" sz="1600" dirty="0">
                <a:solidFill>
                  <a:srgbClr val="0000CC"/>
                </a:solidFill>
                <a:latin typeface="+mn-lt"/>
              </a:rPr>
              <a:t>p</a:t>
            </a:r>
            <a:r>
              <a:rPr lang="ru-RU" sz="1600" dirty="0">
                <a:solidFill>
                  <a:srgbClr val="0000CC"/>
                </a:solidFill>
                <a:latin typeface="+mn-lt"/>
              </a:rPr>
              <a:t>). </a:t>
            </a:r>
            <a:r>
              <a:rPr lang="ru-RU" sz="1600" dirty="0">
                <a:latin typeface="+mn-lt"/>
              </a:rPr>
              <a:t>На основании статистической значимости в большинстве процедур </a:t>
            </a:r>
            <a:r>
              <a:rPr lang="en-US" sz="1600" dirty="0">
                <a:latin typeface="+mn-lt"/>
              </a:rPr>
              <a:t>SPSS</a:t>
            </a:r>
            <a:r>
              <a:rPr lang="ru-RU" sz="1600" dirty="0">
                <a:latin typeface="+mn-lt"/>
              </a:rPr>
              <a:t> проверяется практическая пригодность построенных моделей.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Статистическая значимость</a:t>
            </a:r>
            <a:r>
              <a:rPr lang="ru-RU" sz="1600" i="1" dirty="0">
                <a:solidFill>
                  <a:srgbClr val="0000CC"/>
                </a:solidFill>
                <a:latin typeface="+mn-lt"/>
              </a:rPr>
              <a:t>  - это вероятность наступления/</a:t>
            </a:r>
            <a:r>
              <a:rPr lang="ru-RU" sz="1600" i="1" dirty="0" err="1">
                <a:solidFill>
                  <a:srgbClr val="0000CC"/>
                </a:solidFill>
                <a:latin typeface="+mn-lt"/>
              </a:rPr>
              <a:t>ненаступления</a:t>
            </a:r>
            <a:r>
              <a:rPr lang="ru-RU" sz="1600" i="1" dirty="0">
                <a:solidFill>
                  <a:srgbClr val="0000CC"/>
                </a:solidFill>
                <a:latin typeface="+mn-lt"/>
              </a:rPr>
              <a:t> исследуемого события</a:t>
            </a:r>
            <a:r>
              <a:rPr lang="ru-RU" sz="1600" i="1" dirty="0">
                <a:latin typeface="+mn-lt"/>
              </a:rPr>
              <a:t>.</a:t>
            </a:r>
            <a:endParaRPr lang="ru-RU" sz="1600" dirty="0">
              <a:latin typeface="+mn-lt"/>
            </a:endParaRP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В качестве критерия установления статистической значимости используется уровень </a:t>
            </a:r>
            <a:r>
              <a:rPr lang="en-US" sz="1600" dirty="0">
                <a:latin typeface="+mn-lt"/>
              </a:rPr>
              <a:t>p</a:t>
            </a:r>
            <a:r>
              <a:rPr lang="ru-RU" sz="1600" dirty="0">
                <a:latin typeface="+mn-lt"/>
              </a:rPr>
              <a:t>&lt;=0,05  (5 %). Он означает, что с вероятностью 95 % можно утверждать: исследуемое событие произошло неслучайно, т.е. связано с какой-либо системой.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Интерпретация различных уровней значимости в маркетинговых исследованиях представлена в табл.1.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Таблица 1 – Интерпретация уровней значимости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3029" y="4752437"/>
          <a:ext cx="8873544" cy="1380581"/>
        </p:xfrm>
        <a:graphic>
          <a:graphicData uri="http://schemas.openxmlformats.org/drawingml/2006/table">
            <a:tbl>
              <a:tblPr/>
              <a:tblGrid>
                <a:gridCol w="3618964"/>
                <a:gridCol w="2897746"/>
                <a:gridCol w="2356834"/>
              </a:tblGrid>
              <a:tr h="2445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Уровень статистической значимости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Статистическая интерпретация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Обозначение в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SPSS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7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&lt;0,001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Максимально значимая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***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0,001&lt;=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&lt;=0,01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Очень значимая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**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0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0,01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&lt;p&lt;=0,05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Значимая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*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0,05&lt;p&lt;=0,10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Слабо значимая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&gt;0,10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Незначимая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ОДНОСТОРОННЯ И ДВУХСТОРОННЯЯ СТАТИСТИЧЕСКАЯ ЗНАЧИМОСТЬ</a:t>
            </a:r>
            <a:endParaRPr lang="ru-RU" sz="2000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1181547"/>
            <a:ext cx="9144000" cy="41549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Статистическая значимость может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быть односторонней (1-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tailed Sig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.) </a:t>
            </a:r>
            <a:r>
              <a:rPr lang="ru-RU" sz="1800" dirty="0">
                <a:latin typeface="+mn-lt"/>
              </a:rPr>
              <a:t>и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двухсторонней (2-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tailed Sig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.).</a:t>
            </a:r>
            <a:r>
              <a:rPr lang="ru-RU" sz="1800" dirty="0">
                <a:latin typeface="+mn-lt"/>
              </a:rPr>
              <a:t> 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b="1" dirty="0">
                <a:solidFill>
                  <a:srgbClr val="FF0000"/>
                </a:solidFill>
                <a:latin typeface="+mn-lt"/>
              </a:rPr>
              <a:t>Двухсторонняя значимость</a:t>
            </a:r>
            <a:r>
              <a:rPr lang="ru-RU" sz="1800" dirty="0">
                <a:solidFill>
                  <a:srgbClr val="FF0000"/>
                </a:solidFill>
                <a:latin typeface="+mn-lt"/>
              </a:rPr>
              <a:t>  </a:t>
            </a:r>
            <a:r>
              <a:rPr lang="ru-RU" sz="1800" dirty="0">
                <a:latin typeface="+mn-lt"/>
              </a:rPr>
              <a:t>показывает,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отличается ли значительно среднее значение первой исследуемой переменной от среднего значения второй </a:t>
            </a:r>
            <a:r>
              <a:rPr lang="ru-RU" sz="1800" dirty="0">
                <a:latin typeface="+mn-lt"/>
              </a:rPr>
              <a:t>– без указания направления этого различия (положительного или отрицательного). 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b="1" dirty="0">
                <a:solidFill>
                  <a:srgbClr val="FF0000"/>
                </a:solidFill>
                <a:latin typeface="+mn-lt"/>
              </a:rPr>
              <a:t>Односторонняя значимость</a:t>
            </a:r>
            <a:r>
              <a:rPr lang="ru-RU" sz="1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показывает только направление</a:t>
            </a:r>
            <a:r>
              <a:rPr lang="ru-RU" sz="1800" dirty="0">
                <a:latin typeface="+mn-lt"/>
              </a:rPr>
              <a:t>, в котором второе исследуемое среднее отличается от первого. На практике для значимости события достаточно только уровня, а на направление можно не обращать внимание.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b="1" dirty="0">
                <a:latin typeface="+mn-lt"/>
              </a:rPr>
              <a:t>Под группировкой</a:t>
            </a:r>
            <a:r>
              <a:rPr lang="ru-RU" sz="1800" dirty="0">
                <a:latin typeface="+mn-lt"/>
              </a:rPr>
              <a:t> следует понимать не простое расчленение разносоставной массы элементов, качественно однородных в определенном отношении. Группировку материала следует производить исходя не из внешних признаков, а на основе глубокого анализа сущности изучаемых явлений.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ГЕНЕРАЛЬНАЯ ДИСПЕРСИЯ</a:t>
            </a:r>
            <a:endParaRPr lang="ru-RU" sz="2000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1158585"/>
            <a:ext cx="9144000" cy="45243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  <a:defRPr/>
            </a:pP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Генеральной дисперсией </a:t>
            </a:r>
            <a:r>
              <a:rPr lang="en-US" sz="1600" b="1" i="1" dirty="0">
                <a:solidFill>
                  <a:srgbClr val="0000CC"/>
                </a:solidFill>
                <a:latin typeface="+mn-lt"/>
              </a:rPr>
              <a:t>D</a:t>
            </a:r>
            <a:r>
              <a:rPr lang="ru-RU" sz="1600" b="1" i="1" baseline="-25000" dirty="0">
                <a:solidFill>
                  <a:srgbClr val="0000CC"/>
                </a:solidFill>
                <a:latin typeface="+mn-lt"/>
              </a:rPr>
              <a:t>г  </a:t>
            </a:r>
            <a:r>
              <a:rPr lang="ru-RU" sz="1600" i="1" dirty="0">
                <a:latin typeface="+mn-lt"/>
              </a:rPr>
              <a:t>называется среднее арифметическое квадратов отклонений значений признака генеральной совокупности от их среднего значения </a:t>
            </a:r>
            <a:r>
              <a:rPr lang="ru-RU" sz="1600" i="1" baseline="-25000" dirty="0">
                <a:latin typeface="+mn-lt"/>
              </a:rPr>
              <a:t>г</a:t>
            </a:r>
            <a:r>
              <a:rPr lang="ru-RU" sz="1600" i="1" dirty="0">
                <a:latin typeface="+mn-lt"/>
              </a:rPr>
              <a:t>.</a:t>
            </a:r>
            <a:endParaRPr lang="ru-RU" sz="1600" dirty="0">
              <a:latin typeface="+mn-lt"/>
            </a:endParaRP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i="1" dirty="0">
                <a:latin typeface="+mn-lt"/>
              </a:rPr>
              <a:t>  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i="1" dirty="0">
                <a:latin typeface="+mn-lt"/>
              </a:rPr>
              <a:t>                           </a:t>
            </a:r>
            <a:r>
              <a:rPr lang="ru-RU" sz="1600" dirty="0">
                <a:latin typeface="+mn-lt"/>
              </a:rPr>
              <a:t>если все значения признака </a:t>
            </a:r>
            <a:r>
              <a:rPr lang="en-US" sz="1600" dirty="0">
                <a:latin typeface="+mn-lt"/>
              </a:rPr>
              <a:t>x</a:t>
            </a:r>
            <a:r>
              <a:rPr lang="en-US" sz="1600" baseline="-25000" dirty="0">
                <a:latin typeface="+mn-lt"/>
              </a:rPr>
              <a:t>i</a:t>
            </a:r>
            <a:r>
              <a:rPr lang="ru-RU" sz="1600" dirty="0">
                <a:latin typeface="+mn-lt"/>
              </a:rPr>
              <a:t> различны.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 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                           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                           если все значения признака </a:t>
            </a:r>
            <a:r>
              <a:rPr lang="en-US" sz="1600" dirty="0">
                <a:latin typeface="+mn-lt"/>
              </a:rPr>
              <a:t>x</a:t>
            </a:r>
            <a:r>
              <a:rPr lang="en-US" sz="1600" baseline="-25000" dirty="0">
                <a:latin typeface="+mn-lt"/>
              </a:rPr>
              <a:t>i</a:t>
            </a:r>
            <a:r>
              <a:rPr lang="ru-RU" sz="1600" dirty="0">
                <a:latin typeface="+mn-lt"/>
              </a:rPr>
              <a:t> имеют соответствующие                   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                            частоты </a:t>
            </a:r>
            <a:r>
              <a:rPr lang="en-US" sz="1600" dirty="0">
                <a:latin typeface="+mn-lt"/>
              </a:rPr>
              <a:t>Ni</a:t>
            </a:r>
            <a:r>
              <a:rPr lang="ru-RU" sz="1600" dirty="0">
                <a:latin typeface="+mn-lt"/>
              </a:rPr>
              <a:t>, которые в сумме составляют </a:t>
            </a:r>
            <a:r>
              <a:rPr lang="en-US" sz="1600" dirty="0">
                <a:latin typeface="+mn-lt"/>
              </a:rPr>
              <a:t>N</a:t>
            </a:r>
            <a:r>
              <a:rPr lang="ru-RU" sz="1600" dirty="0">
                <a:latin typeface="+mn-lt"/>
              </a:rPr>
              <a:t> .</a:t>
            </a:r>
          </a:p>
          <a:p>
            <a:pPr indent="457200" algn="just">
              <a:lnSpc>
                <a:spcPct val="100000"/>
              </a:lnSpc>
              <a:defRPr/>
            </a:pPr>
            <a:endParaRPr lang="ru-RU" sz="1600" b="1" i="1" dirty="0">
              <a:latin typeface="+mn-lt"/>
            </a:endParaRP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Отклонение</a:t>
            </a:r>
            <a:r>
              <a:rPr lang="ru-RU" sz="1600" dirty="0">
                <a:latin typeface="+mn-lt"/>
              </a:rPr>
              <a:t> – это разность между значением признака и общей средней.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Частоты</a:t>
            </a:r>
            <a:r>
              <a:rPr lang="ru-RU" sz="1600" dirty="0">
                <a:latin typeface="+mn-lt"/>
              </a:rPr>
              <a:t> –это численность отдельных вариантов.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Сумма частот определяет численность всей совокупности, </a:t>
            </a: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объем.</a:t>
            </a:r>
            <a:endParaRPr lang="ru-RU" sz="1600" dirty="0">
              <a:solidFill>
                <a:srgbClr val="0000CC"/>
              </a:solidFill>
              <a:latin typeface="+mn-lt"/>
            </a:endParaRPr>
          </a:p>
          <a:p>
            <a:pPr indent="457200" algn="just">
              <a:lnSpc>
                <a:spcPct val="100000"/>
              </a:lnSpc>
              <a:defRPr/>
            </a:pPr>
            <a:endParaRPr lang="ru-RU" sz="1600" b="1" i="1" dirty="0">
              <a:latin typeface="+mn-lt"/>
            </a:endParaRP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b="1" i="1" dirty="0">
                <a:solidFill>
                  <a:srgbClr val="FF0000"/>
                </a:solidFill>
                <a:latin typeface="+mn-lt"/>
              </a:rPr>
              <a:t>Статистической </a:t>
            </a:r>
            <a:r>
              <a:rPr lang="ru-RU" sz="1600" i="1" dirty="0">
                <a:solidFill>
                  <a:srgbClr val="FF0000"/>
                </a:solidFill>
                <a:latin typeface="+mn-lt"/>
              </a:rPr>
              <a:t>называется зависимость, при которой изменение одной величины влечет изменение распределения другой.</a:t>
            </a:r>
          </a:p>
          <a:p>
            <a:pPr indent="457200" algn="just">
              <a:lnSpc>
                <a:spcPct val="100000"/>
              </a:lnSpc>
              <a:defRPr/>
            </a:pPr>
            <a:endParaRPr lang="ru-RU" sz="1600" dirty="0">
              <a:latin typeface="+mn-lt"/>
            </a:endParaRP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i="1" dirty="0">
                <a:solidFill>
                  <a:srgbClr val="FF0000"/>
                </a:solidFill>
                <a:latin typeface="+mn-lt"/>
              </a:rPr>
              <a:t>Если изменение одной из величин изменяет среднее значение другой, то ее называют </a:t>
            </a:r>
            <a:r>
              <a:rPr lang="ru-RU" sz="1600" b="1" i="1" dirty="0">
                <a:solidFill>
                  <a:srgbClr val="FF0000"/>
                </a:solidFill>
                <a:latin typeface="+mn-lt"/>
              </a:rPr>
              <a:t>корреляционной зависимостью.</a:t>
            </a:r>
            <a:endParaRPr lang="ru-RU" sz="16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7" name="Object 61"/>
          <p:cNvGraphicFramePr>
            <a:graphicFrameLocks noChangeAspect="1"/>
          </p:cNvGraphicFramePr>
          <p:nvPr/>
        </p:nvGraphicFramePr>
        <p:xfrm>
          <a:off x="631026" y="1816123"/>
          <a:ext cx="1152362" cy="638175"/>
        </p:xfrm>
        <a:graphic>
          <a:graphicData uri="http://schemas.openxmlformats.org/presentationml/2006/ole">
            <p:oleObj spid="_x0000_s1026" name="Формула" r:id="rId3" imgW="1155199" imgH="634725" progId="Equation.3">
              <p:embed/>
            </p:oleObj>
          </a:graphicData>
        </a:graphic>
      </p:graphicFrame>
      <p:graphicFrame>
        <p:nvGraphicFramePr>
          <p:cNvPr id="8" name="Object 63"/>
          <p:cNvGraphicFramePr>
            <a:graphicFrameLocks noChangeAspect="1"/>
          </p:cNvGraphicFramePr>
          <p:nvPr/>
        </p:nvGraphicFramePr>
        <p:xfrm>
          <a:off x="643933" y="2634043"/>
          <a:ext cx="1342835" cy="638175"/>
        </p:xfrm>
        <a:graphic>
          <a:graphicData uri="http://schemas.openxmlformats.org/presentationml/2006/ole">
            <p:oleObj spid="_x0000_s1027" name="Формула" r:id="rId4" imgW="1345616" imgH="634725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ВЫЧИСЛЕНИЯ</a:t>
            </a:r>
            <a:r>
              <a:rPr lang="en-US" sz="2000" dirty="0" smtClean="0"/>
              <a:t> </a:t>
            </a:r>
            <a:r>
              <a:rPr lang="ru-RU" sz="2000" dirty="0" smtClean="0"/>
              <a:t>КОРРЕЛЯЦИЙ</a:t>
            </a:r>
            <a:endParaRPr lang="ru-RU" sz="20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1194426"/>
            <a:ext cx="9144000" cy="489364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Команда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Анализ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 /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Корреляции 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/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 Парные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                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Analyze / Correlate / </a:t>
            </a:r>
            <a:r>
              <a:rPr lang="en-US" sz="1800" dirty="0" err="1" smtClean="0">
                <a:solidFill>
                  <a:srgbClr val="0000CC"/>
                </a:solidFill>
                <a:latin typeface="+mn-lt"/>
              </a:rPr>
              <a:t>Bivariate</a:t>
            </a:r>
            <a:endParaRPr lang="ru-RU" sz="1800" dirty="0">
              <a:solidFill>
                <a:srgbClr val="0000CC"/>
              </a:solidFill>
              <a:latin typeface="+mn-lt"/>
            </a:endParaRP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Если зависимость линейная и монотонная, то по умолчанию установлен флажок Пирсона. Можно установить все три флажка (для ранговых корреляций </a:t>
            </a:r>
            <a:r>
              <a:rPr lang="ru-RU" sz="1800" dirty="0" err="1">
                <a:latin typeface="+mn-lt"/>
              </a:rPr>
              <a:t>Спирмена</a:t>
            </a:r>
            <a:r>
              <a:rPr lang="ru-RU" sz="1800" dirty="0">
                <a:latin typeface="+mn-lt"/>
              </a:rPr>
              <a:t> и </a:t>
            </a:r>
            <a:r>
              <a:rPr lang="ru-RU" sz="1800" dirty="0" err="1">
                <a:latin typeface="+mn-lt"/>
              </a:rPr>
              <a:t>Тау</a:t>
            </a:r>
            <a:r>
              <a:rPr lang="ru-RU" sz="1800" dirty="0">
                <a:latin typeface="+mn-lt"/>
              </a:rPr>
              <a:t>-</a:t>
            </a:r>
            <a:r>
              <a:rPr lang="en-US" sz="1800" dirty="0">
                <a:latin typeface="+mn-lt"/>
              </a:rPr>
              <a:t>b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Кендалла</a:t>
            </a:r>
            <a:r>
              <a:rPr lang="ru-RU" sz="1800" dirty="0">
                <a:latin typeface="+mn-lt"/>
              </a:rPr>
              <a:t>) для различных распределений дынных.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В группе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Критерий значимости (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Test of Significance)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 </a:t>
            </a:r>
            <a:r>
              <a:rPr lang="ru-RU" sz="1800" dirty="0">
                <a:latin typeface="+mn-lt"/>
              </a:rPr>
              <a:t>по умолчанию установлен переключатель Двухсторонний. Если вы заранее уверены в направлении (знаке) корреляции, то можете установить переключатель Односторонний. 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Кнопка Параметры корреляции (</a:t>
            </a:r>
            <a:r>
              <a:rPr lang="en-US" sz="1800" dirty="0">
                <a:latin typeface="+mn-lt"/>
              </a:rPr>
              <a:t>Options)</a:t>
            </a:r>
            <a:r>
              <a:rPr lang="ru-RU" sz="1800" dirty="0">
                <a:latin typeface="+mn-lt"/>
              </a:rPr>
              <a:t> позволяет исключить наблюдения попарно или целиком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Пример, переменные</a:t>
            </a:r>
            <a:r>
              <a:rPr lang="en-US" sz="1800" dirty="0">
                <a:latin typeface="+mn-lt"/>
              </a:rPr>
              <a:t>: </a:t>
            </a:r>
            <a:r>
              <a:rPr lang="ru-RU" sz="1800" dirty="0">
                <a:latin typeface="+mn-lt"/>
              </a:rPr>
              <a:t>возраст точный и частота посещений социальных сетей</a:t>
            </a:r>
            <a:endParaRPr lang="en-US" sz="1800" dirty="0">
              <a:latin typeface="+mn-lt"/>
            </a:endParaRP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Наглядное представление о связях двух переменных дает график двумерного рассеивания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График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/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Конструктор диаграмм - Рассеивание 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/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Точки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/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 (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Graphs/Chart/ Builder/  - Scatter/Dot</a:t>
            </a:r>
            <a:endParaRPr lang="ru-RU" sz="1800" dirty="0">
              <a:solidFill>
                <a:srgbClr val="0000CC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ГРАФИЧЕСКОЕ ПРЕДСТАВЛЕНИЕ</a:t>
            </a:r>
            <a:r>
              <a:rPr lang="en-US" sz="2000" dirty="0" smtClean="0"/>
              <a:t> </a:t>
            </a:r>
            <a:r>
              <a:rPr lang="ru-RU" sz="2000" dirty="0" smtClean="0"/>
              <a:t>КОРРЕЛЯЦИЙ</a:t>
            </a:r>
            <a:endParaRPr lang="ru-RU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765175"/>
            <a:ext cx="4832350" cy="37433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9433" y="2549480"/>
            <a:ext cx="4437063" cy="356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ТРАКТОВКА РЕЗУЛЬТАТОВ</a:t>
            </a:r>
            <a:endParaRPr lang="ru-RU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0502" y="1025429"/>
            <a:ext cx="6620094" cy="3987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777" y="694961"/>
            <a:ext cx="7678270" cy="5803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ТРАКТОВКА РЕЗУЛЬТАТОВ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>
                <a:cs typeface="Arial" charset="0"/>
              </a:rPr>
              <a:t>ТАБЛИЦЫ СОПРЯЖЕННОСТИ И КРИТЕРИЙ ХИ-КВАДРАТ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0154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</a:pPr>
            <a:r>
              <a:rPr lang="ru-RU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Таблицы сопряженности </a:t>
            </a:r>
            <a:r>
              <a:rPr lang="ru-RU" dirty="0" smtClean="0">
                <a:latin typeface="Arial" charset="0"/>
                <a:cs typeface="Arial" charset="0"/>
              </a:rPr>
              <a:t>служат для описания связи двух или более номинальных (</a:t>
            </a:r>
            <a:r>
              <a:rPr lang="ru-RU" dirty="0" err="1" smtClean="0">
                <a:latin typeface="Arial" charset="0"/>
                <a:cs typeface="Arial" charset="0"/>
              </a:rPr>
              <a:t>категорийных</a:t>
            </a:r>
            <a:r>
              <a:rPr lang="ru-RU" dirty="0" smtClean="0">
                <a:latin typeface="Arial" charset="0"/>
                <a:cs typeface="Arial" charset="0"/>
              </a:rPr>
              <a:t>)  </a:t>
            </a:r>
            <a:r>
              <a:rPr lang="ru-RU" dirty="0" smtClean="0">
                <a:latin typeface="Arial" charset="0"/>
                <a:cs typeface="Arial" charset="0"/>
              </a:rPr>
              <a:t>переменных, </a:t>
            </a:r>
            <a:r>
              <a:rPr lang="ru-RU" dirty="0" smtClean="0"/>
              <a:t> в том числе, что самое главное, </a:t>
            </a:r>
            <a:r>
              <a:rPr lang="ru-RU" u="sng" dirty="0" smtClean="0"/>
              <a:t>для переменных с помощью которых закодированы множественные вопросы.</a:t>
            </a:r>
            <a:r>
              <a:rPr lang="ru-RU" dirty="0" smtClean="0">
                <a:latin typeface="Arial" charset="0"/>
                <a:cs typeface="Arial" charset="0"/>
              </a:rPr>
              <a:t> </a:t>
            </a:r>
            <a:endParaRPr lang="ru-RU" dirty="0" smtClean="0">
              <a:latin typeface="Arial" charset="0"/>
              <a:cs typeface="Arial" charset="0"/>
            </a:endParaRPr>
          </a:p>
          <a:p>
            <a:pPr indent="457200" algn="just">
              <a:lnSpc>
                <a:spcPct val="100000"/>
              </a:lnSpc>
            </a:pPr>
            <a:r>
              <a:rPr lang="ru-RU" dirty="0" smtClean="0">
                <a:latin typeface="Arial" charset="0"/>
                <a:cs typeface="Arial" charset="0"/>
              </a:rPr>
              <a:t>Примером номинальных переменных являются</a:t>
            </a:r>
            <a:r>
              <a:rPr lang="en-US" dirty="0" smtClean="0">
                <a:latin typeface="Arial" charset="0"/>
                <a:cs typeface="Arial" charset="0"/>
              </a:rPr>
              <a:t>: </a:t>
            </a:r>
            <a:r>
              <a:rPr lang="ru-RU" dirty="0" smtClean="0">
                <a:latin typeface="Arial" charset="0"/>
                <a:cs typeface="Arial" charset="0"/>
              </a:rPr>
              <a:t>пол (мужской, женский), класс (А, В, С), местность (город, пригород, село), дихотомии (да, нет), категории возраста и т.д</a:t>
            </a:r>
            <a:r>
              <a:rPr lang="ru-RU" dirty="0" smtClean="0">
                <a:latin typeface="Arial" charset="0"/>
                <a:cs typeface="Arial" charset="0"/>
              </a:rPr>
              <a:t>.</a:t>
            </a:r>
          </a:p>
          <a:p>
            <a:pPr indent="457200" algn="just">
              <a:lnSpc>
                <a:spcPct val="100000"/>
              </a:lnSpc>
            </a:pPr>
            <a:r>
              <a:rPr lang="ru-RU" dirty="0" smtClean="0"/>
              <a:t>Для множественных вопросов предварительно необходимо создать наборы множественных ответов.</a:t>
            </a:r>
            <a:endParaRPr lang="ru-RU" dirty="0" smtClean="0">
              <a:latin typeface="Arial" charset="0"/>
              <a:cs typeface="Arial" charset="0"/>
            </a:endParaRPr>
          </a:p>
          <a:p>
            <a:pPr indent="457200" algn="just">
              <a:lnSpc>
                <a:spcPct val="100000"/>
              </a:lnSpc>
            </a:pPr>
            <a:r>
              <a:rPr lang="ru-RU" dirty="0" smtClean="0">
                <a:latin typeface="Arial" charset="0"/>
                <a:cs typeface="Arial" charset="0"/>
              </a:rPr>
              <a:t>Используется команда </a:t>
            </a:r>
            <a:r>
              <a:rPr lang="ru-RU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Анализ</a:t>
            </a:r>
            <a:r>
              <a:rPr lang="en-US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/</a:t>
            </a:r>
            <a:r>
              <a:rPr lang="ru-RU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Таблицы</a:t>
            </a:r>
            <a:r>
              <a:rPr lang="en-US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/</a:t>
            </a:r>
            <a:r>
              <a:rPr lang="ru-RU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Настраиваемые таблицы (наборы множественных ответов)</a:t>
            </a:r>
          </a:p>
          <a:p>
            <a:pPr indent="457200" algn="just">
              <a:lnSpc>
                <a:spcPct val="100000"/>
              </a:lnSpc>
            </a:pPr>
            <a:r>
              <a:rPr lang="en-US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Analyze/Tables/Custom Tables (Multiple Response Sets</a:t>
            </a:r>
            <a:r>
              <a:rPr lang="en-US" dirty="0" smtClean="0">
                <a:latin typeface="Arial" charset="0"/>
                <a:cs typeface="Arial" charset="0"/>
              </a:rPr>
              <a:t>)</a:t>
            </a:r>
            <a:endParaRPr lang="ru-RU" dirty="0" smtClean="0">
              <a:latin typeface="Arial" charset="0"/>
              <a:cs typeface="Arial" charset="0"/>
            </a:endParaRPr>
          </a:p>
          <a:p>
            <a:pPr indent="452438"/>
            <a:r>
              <a:rPr lang="ru-RU" dirty="0" smtClean="0"/>
              <a:t>После создания наборов множественных ответов строится таблица сопряженности</a:t>
            </a:r>
          </a:p>
          <a:p>
            <a:pPr indent="452438"/>
            <a:r>
              <a:rPr lang="ru-RU" dirty="0" smtClean="0"/>
              <a:t>Команда </a:t>
            </a:r>
            <a:r>
              <a:rPr lang="ru-RU" dirty="0" smtClean="0">
                <a:solidFill>
                  <a:srgbClr val="3333FF"/>
                </a:solidFill>
              </a:rPr>
              <a:t>Анализ/Таблицы</a:t>
            </a:r>
            <a:endParaRPr lang="ru-RU" dirty="0" smtClean="0">
              <a:solidFill>
                <a:srgbClr val="3333FF"/>
              </a:solidFill>
            </a:endParaRPr>
          </a:p>
          <a:p>
            <a:pPr indent="452438"/>
            <a:r>
              <a:rPr lang="ru-RU" dirty="0" err="1" smtClean="0">
                <a:solidFill>
                  <a:srgbClr val="3333FF"/>
                </a:solidFill>
              </a:rPr>
              <a:t>Analyze</a:t>
            </a:r>
            <a:r>
              <a:rPr lang="ru-RU" dirty="0" smtClean="0">
                <a:solidFill>
                  <a:srgbClr val="3333FF"/>
                </a:solidFill>
              </a:rPr>
              <a:t>/</a:t>
            </a:r>
            <a:r>
              <a:rPr lang="ru-RU" dirty="0" err="1" smtClean="0">
                <a:solidFill>
                  <a:srgbClr val="3333FF"/>
                </a:solidFill>
              </a:rPr>
              <a:t>Tables</a:t>
            </a:r>
            <a:endParaRPr lang="ru-RU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indent="457200" algn="just">
              <a:lnSpc>
                <a:spcPct val="100000"/>
              </a:lnSpc>
            </a:pPr>
            <a:r>
              <a:rPr lang="ru-RU" dirty="0" smtClean="0">
                <a:latin typeface="Arial" charset="0"/>
                <a:cs typeface="Arial" charset="0"/>
              </a:rPr>
              <a:t>Сопряжение удобно представить в виде таблицы, количество ячеек будет состоять из перемноженного количества градаций переменных. При использовании большего количества переменных, вместо четырех или трехмерной таблицы строится двумерная таблица с «вложенными таблицами».</a:t>
            </a:r>
            <a:endParaRPr lang="ru-RU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КРИТЕРИЙ НЕЗАВИСИМОСТИ ХИ-КВАДРАТ</a:t>
            </a:r>
            <a:endParaRPr lang="ru-RU" sz="20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1000125"/>
            <a:ext cx="9144000" cy="5139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</a:pPr>
            <a:r>
              <a:rPr lang="ru-RU" sz="1800" dirty="0">
                <a:latin typeface="Arial" charset="0"/>
              </a:rPr>
              <a:t>Помимо частот </a:t>
            </a:r>
            <a:r>
              <a:rPr lang="en-US" sz="1800" dirty="0">
                <a:latin typeface="Arial" charset="0"/>
              </a:rPr>
              <a:t>SPSS </a:t>
            </a:r>
            <a:r>
              <a:rPr lang="ru-RU" sz="1800" dirty="0">
                <a:latin typeface="Arial" charset="0"/>
              </a:rPr>
              <a:t>может вычислять </a:t>
            </a:r>
            <a:r>
              <a:rPr lang="ru-RU" sz="1800" i="1" dirty="0">
                <a:solidFill>
                  <a:srgbClr val="0000CC"/>
                </a:solidFill>
                <a:latin typeface="Arial" charset="0"/>
              </a:rPr>
              <a:t>ожидаемые значения </a:t>
            </a:r>
            <a:r>
              <a:rPr lang="ru-RU" sz="1800" dirty="0">
                <a:latin typeface="Arial" charset="0"/>
              </a:rPr>
              <a:t>для каждой ячейки таблицы. Ожидаемое значение вычисляется в предположении, что две номинальные переменные независимы друг от друга.</a:t>
            </a:r>
          </a:p>
          <a:p>
            <a:pPr indent="457200" algn="just">
              <a:lnSpc>
                <a:spcPct val="100000"/>
              </a:lnSpc>
            </a:pPr>
            <a:r>
              <a:rPr lang="ru-RU" sz="1800" dirty="0">
                <a:latin typeface="Arial" charset="0"/>
              </a:rPr>
              <a:t>Чем больше расхождение наблюдаемых и ожидаемых частот, тем сильнее эти два признака связаны с друг другом. </a:t>
            </a:r>
            <a:r>
              <a:rPr lang="ru-RU" sz="1600" i="1" dirty="0">
                <a:latin typeface="Arial" charset="0"/>
              </a:rPr>
              <a:t>Например, из 100 человек 10 увлекаются искусством, 30 мужчин и 70 женщин. В случае если увлечением искусством не зависит от пола, следует ожидать, из 10 увлекающихся искусством – 3 мужчины и 7 женщины.</a:t>
            </a:r>
          </a:p>
          <a:p>
            <a:pPr indent="457200" algn="just">
              <a:lnSpc>
                <a:spcPct val="100000"/>
              </a:lnSpc>
            </a:pPr>
            <a:r>
              <a:rPr lang="ru-RU" sz="1800" dirty="0">
                <a:latin typeface="Arial" charset="0"/>
              </a:rPr>
              <a:t>Целью применения </a:t>
            </a:r>
            <a:r>
              <a:rPr lang="ru-RU" sz="1800" dirty="0">
                <a:solidFill>
                  <a:srgbClr val="0000CC"/>
                </a:solidFill>
                <a:latin typeface="Arial" charset="0"/>
              </a:rPr>
              <a:t>критерия независимости Пирсона  </a:t>
            </a:r>
            <a:r>
              <a:rPr lang="ru-RU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</a:t>
            </a:r>
            <a:r>
              <a:rPr lang="ru-RU" sz="1800" baseline="30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2 </a:t>
            </a:r>
            <a:r>
              <a:rPr lang="ru-RU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 </a:t>
            </a:r>
            <a:r>
              <a:rPr lang="ru-RU" sz="1800" dirty="0">
                <a:latin typeface="Arial" charset="0"/>
                <a:sym typeface="Symbol" pitchFamily="18" charset="2"/>
              </a:rPr>
              <a:t>является установление степени соответствия между наблюдаемыми и ожидаемыми значениями ячеек.</a:t>
            </a:r>
          </a:p>
          <a:p>
            <a:pPr indent="457200" algn="just">
              <a:lnSpc>
                <a:spcPct val="100000"/>
              </a:lnSpc>
            </a:pPr>
            <a:r>
              <a:rPr lang="ru-RU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</a:t>
            </a:r>
            <a:r>
              <a:rPr lang="ru-RU" sz="1800" baseline="30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2 </a:t>
            </a:r>
            <a:r>
              <a:rPr lang="ru-RU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вычисляется как сумма отношений суммы квадратов отклонений наблюдаемой величины </a:t>
            </a:r>
            <a:r>
              <a:rPr lang="en-US" sz="18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f</a:t>
            </a:r>
            <a:r>
              <a:rPr lang="en-US" sz="1800" i="1" baseline="-25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0</a:t>
            </a:r>
            <a:r>
              <a:rPr lang="en-US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 </a:t>
            </a:r>
            <a:r>
              <a:rPr lang="ru-RU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 от ожидаемой величины </a:t>
            </a:r>
            <a:r>
              <a:rPr lang="en-US" sz="1800" i="1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f</a:t>
            </a:r>
            <a:r>
              <a:rPr lang="en-US" sz="1800" i="1" baseline="-25000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e</a:t>
            </a:r>
            <a:r>
              <a:rPr lang="ru-RU" sz="1800" baseline="30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 </a:t>
            </a:r>
            <a:r>
              <a:rPr lang="ru-RU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к ожидаемой величине в каждой ячейке</a:t>
            </a:r>
            <a:r>
              <a:rPr lang="ru-RU" sz="1800" baseline="30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 </a:t>
            </a:r>
            <a:r>
              <a:rPr lang="en-US" sz="1800" i="1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f</a:t>
            </a:r>
            <a:r>
              <a:rPr lang="en-US" sz="1800" i="1" baseline="-25000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e</a:t>
            </a:r>
            <a:endParaRPr lang="ru-RU" sz="1800" i="1" baseline="-25000" dirty="0">
              <a:solidFill>
                <a:srgbClr val="0000CC"/>
              </a:solidFill>
              <a:latin typeface="Arial" charset="0"/>
              <a:sym typeface="Symbol" pitchFamily="18" charset="2"/>
            </a:endParaRPr>
          </a:p>
          <a:p>
            <a:pPr indent="457200" algn="just">
              <a:lnSpc>
                <a:spcPct val="100000"/>
              </a:lnSpc>
            </a:pPr>
            <a:r>
              <a:rPr lang="en-US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</a:t>
            </a:r>
            <a:r>
              <a:rPr lang="ru-RU" sz="2000" i="1" baseline="30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2</a:t>
            </a:r>
            <a:r>
              <a:rPr lang="ru-RU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=</a:t>
            </a:r>
            <a:r>
              <a:rPr lang="en-US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[(f</a:t>
            </a:r>
            <a:r>
              <a:rPr lang="en-US" sz="2000" i="1" baseline="-25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0 </a:t>
            </a:r>
            <a:r>
              <a:rPr lang="en-US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– </a:t>
            </a:r>
            <a:r>
              <a:rPr lang="en-US" sz="2000" i="1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f</a:t>
            </a:r>
            <a:r>
              <a:rPr lang="en-US" sz="2000" i="1" baseline="-25000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e</a:t>
            </a:r>
            <a:r>
              <a:rPr lang="en-US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)</a:t>
            </a:r>
            <a:r>
              <a:rPr lang="en-US" sz="2000" i="1" baseline="30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2</a:t>
            </a:r>
            <a:r>
              <a:rPr lang="en-US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/</a:t>
            </a:r>
            <a:r>
              <a:rPr lang="en-US" sz="2000" i="1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f</a:t>
            </a:r>
            <a:r>
              <a:rPr lang="en-US" sz="2000" i="1" baseline="-25000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e</a:t>
            </a:r>
            <a:r>
              <a:rPr lang="en-US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]</a:t>
            </a:r>
          </a:p>
          <a:p>
            <a:pPr indent="457200" algn="just">
              <a:lnSpc>
                <a:spcPct val="100000"/>
              </a:lnSpc>
            </a:pPr>
            <a:r>
              <a:rPr lang="ru-RU" sz="1800" dirty="0">
                <a:latin typeface="Arial" charset="0"/>
                <a:sym typeface="Symbol" pitchFamily="18" charset="2"/>
              </a:rPr>
              <a:t>Чем больше отклонение, тем больше значение </a:t>
            </a:r>
            <a:r>
              <a:rPr lang="ru-RU" sz="1800" baseline="30000" dirty="0">
                <a:latin typeface="Arial" charset="0"/>
                <a:sym typeface="Symbol" pitchFamily="18" charset="2"/>
              </a:rPr>
              <a:t>2 </a:t>
            </a:r>
            <a:r>
              <a:rPr lang="ru-RU" sz="1800" dirty="0">
                <a:latin typeface="Arial" charset="0"/>
                <a:sym typeface="Symbol" pitchFamily="18" charset="2"/>
              </a:rPr>
              <a:t>,</a:t>
            </a:r>
            <a:r>
              <a:rPr lang="ru-RU" sz="1800" baseline="30000" dirty="0">
                <a:latin typeface="Arial" charset="0"/>
                <a:sym typeface="Symbol" pitchFamily="18" charset="2"/>
              </a:rPr>
              <a:t> </a:t>
            </a:r>
            <a:r>
              <a:rPr lang="ru-RU" sz="1800" dirty="0">
                <a:latin typeface="Arial" charset="0"/>
                <a:sym typeface="Symbol" pitchFamily="18" charset="2"/>
              </a:rPr>
              <a:t>одновременно вычисляется </a:t>
            </a:r>
            <a:r>
              <a:rPr lang="ru-RU" sz="1800" dirty="0" err="1">
                <a:latin typeface="Arial" charset="0"/>
                <a:sym typeface="Symbol" pitchFamily="18" charset="2"/>
              </a:rPr>
              <a:t>р-уровень</a:t>
            </a:r>
            <a:r>
              <a:rPr lang="ru-RU" sz="1800" dirty="0">
                <a:latin typeface="Arial" charset="0"/>
                <a:sym typeface="Symbol" pitchFamily="18" charset="2"/>
              </a:rPr>
              <a:t> значимости. При р0,05 считается, что различия незначительны, если меньше 0,05 – то различия значимы.</a:t>
            </a:r>
          </a:p>
          <a:p>
            <a:pPr indent="457200" algn="just">
              <a:lnSpc>
                <a:spcPct val="100000"/>
              </a:lnSpc>
            </a:pPr>
            <a:endParaRPr lang="ru-RU" sz="1800" i="1" baseline="-25000" dirty="0">
              <a:latin typeface="Arial" charset="0"/>
              <a:sym typeface="Symbol" pitchFamily="18" charset="2"/>
            </a:endParaRPr>
          </a:p>
          <a:p>
            <a:pPr indent="457200" algn="just">
              <a:lnSpc>
                <a:spcPct val="100000"/>
              </a:lnSpc>
            </a:pPr>
            <a:endParaRPr lang="ru-RU" sz="1800" baseline="30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ТРАКТОВКА РЕЗУЛЬТАТОВ</a:t>
            </a:r>
            <a:endParaRPr lang="ru-RU" sz="20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322" y="774796"/>
            <a:ext cx="380047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02935" y="92134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539750"/>
            <a:r>
              <a:rPr lang="ru-RU" sz="1600" dirty="0" smtClean="0"/>
              <a:t>Результаты свидетельствуют о наличии значимой и сильной зависимости, т.к. значение статистической значимости </a:t>
            </a:r>
            <a:r>
              <a:rPr lang="ru-RU" sz="1600" dirty="0" err="1" smtClean="0"/>
              <a:t>Хи-квадрата</a:t>
            </a:r>
            <a:r>
              <a:rPr lang="ru-RU" sz="1600" dirty="0" smtClean="0"/>
              <a:t> составляет менее 5% (p=0,000), а значение </a:t>
            </a:r>
            <a:r>
              <a:rPr lang="ru-RU" sz="1600" dirty="0" err="1" smtClean="0"/>
              <a:t>Хи-квадрата</a:t>
            </a:r>
            <a:r>
              <a:rPr lang="ru-RU" sz="1600" dirty="0" smtClean="0"/>
              <a:t> составляет 272,868. 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ВОПРОСЫ ДЛЯ САМОПРОВЕРКИ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56302"/>
            <a:ext cx="91440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AutoNum type="arabicPeriod"/>
            </a:pPr>
            <a:r>
              <a:rPr lang="ru-RU" sz="1600" dirty="0" smtClean="0"/>
              <a:t>Сформулируйте основную цель ассоциативного анализа. Какие виды анализа входят в ассоциативный анализ</a:t>
            </a:r>
            <a:r>
              <a:rPr lang="en-US" sz="1600" dirty="0" smtClean="0"/>
              <a:t>?</a:t>
            </a:r>
            <a:endParaRPr lang="ru-RU" sz="1600" dirty="0" smtClean="0"/>
          </a:p>
          <a:p>
            <a:pPr marL="342900" indent="-342900" algn="just">
              <a:spcBef>
                <a:spcPts val="600"/>
              </a:spcBef>
              <a:buAutoNum type="arabicPeriod"/>
            </a:pPr>
            <a:r>
              <a:rPr lang="ru-RU" sz="1600" dirty="0" smtClean="0"/>
              <a:t>Какие коэффициенты корреляции являются мерой </a:t>
            </a:r>
            <a:r>
              <a:rPr lang="ru-RU" sz="1600" dirty="0" smtClean="0"/>
              <a:t>нелинейной </a:t>
            </a:r>
            <a:r>
              <a:rPr lang="ru-RU" sz="1600" dirty="0" smtClean="0"/>
              <a:t>связи между </a:t>
            </a:r>
            <a:r>
              <a:rPr lang="ru-RU" sz="1600" dirty="0" smtClean="0"/>
              <a:t>двумя переменными, измеренными в количественной </a:t>
            </a:r>
            <a:r>
              <a:rPr lang="ru-RU" sz="1600" dirty="0" smtClean="0"/>
              <a:t>шкале</a:t>
            </a:r>
            <a:r>
              <a:rPr lang="en-US" sz="1600" dirty="0" smtClean="0"/>
              <a:t>?</a:t>
            </a:r>
            <a:endParaRPr lang="ru-RU" sz="1600" dirty="0" smtClean="0"/>
          </a:p>
          <a:p>
            <a:pPr marL="342900" indent="-342900" algn="just">
              <a:spcBef>
                <a:spcPts val="600"/>
              </a:spcBef>
              <a:buAutoNum type="arabicPeriod"/>
            </a:pPr>
            <a:r>
              <a:rPr lang="ru-RU" sz="1600" dirty="0" smtClean="0"/>
              <a:t>Какой коэффициент корреляции является мерой линейной связи между двумя </a:t>
            </a:r>
            <a:r>
              <a:rPr lang="ru-RU" sz="1600" dirty="0" smtClean="0"/>
              <a:t>переменными, измеренными в количественной </a:t>
            </a:r>
            <a:r>
              <a:rPr lang="ru-RU" sz="1600" dirty="0" smtClean="0"/>
              <a:t>шкале</a:t>
            </a:r>
            <a:r>
              <a:rPr lang="en-US" sz="1600" dirty="0" smtClean="0"/>
              <a:t>?</a:t>
            </a:r>
            <a:endParaRPr lang="ru-RU" sz="1600" dirty="0" smtClean="0"/>
          </a:p>
          <a:p>
            <a:pPr marL="342900" indent="-342900" algn="just">
              <a:spcBef>
                <a:spcPts val="600"/>
              </a:spcBef>
              <a:buAutoNum type="arabicPeriod"/>
            </a:pPr>
            <a:r>
              <a:rPr lang="ru-RU" sz="1600" dirty="0" smtClean="0"/>
              <a:t>В каких случаях следует использовать корреляционный анализ, а  в каких рассчитывается </a:t>
            </a:r>
            <a:r>
              <a:rPr lang="ru-RU" sz="1600" dirty="0" err="1" smtClean="0"/>
              <a:t>Хи-квадрат</a:t>
            </a:r>
            <a:r>
              <a:rPr lang="ru-RU" sz="1600" dirty="0" smtClean="0"/>
              <a:t> и строятся таблицы сопряженности</a:t>
            </a:r>
            <a:r>
              <a:rPr lang="en-US" sz="1600" dirty="0" smtClean="0"/>
              <a:t>?</a:t>
            </a:r>
            <a:endParaRPr lang="ru-RU" sz="1600" dirty="0" smtClean="0"/>
          </a:p>
          <a:p>
            <a:pPr indent="450850" algn="just">
              <a:spcBef>
                <a:spcPts val="600"/>
              </a:spcBef>
              <a:buFont typeface="Wingdings" pitchFamily="2" charset="2"/>
              <a:buAutoNum type="arabicPeriod"/>
            </a:pPr>
            <a:endParaRPr lang="ru-R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4711</TotalTime>
  <Words>1164</Words>
  <Application>Microsoft Office PowerPoint</Application>
  <PresentationFormat>Экран (4:3)</PresentationFormat>
  <Paragraphs>130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ДО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IzhSTU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Admin</cp:lastModifiedBy>
  <cp:revision>193</cp:revision>
  <dcterms:created xsi:type="dcterms:W3CDTF">2013-03-28T05:50:20Z</dcterms:created>
  <dcterms:modified xsi:type="dcterms:W3CDTF">2017-09-25T03:49:28Z</dcterms:modified>
</cp:coreProperties>
</file>