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1"/>
  </p:notesMasterIdLst>
  <p:sldIdLst>
    <p:sldId id="256" r:id="rId2"/>
    <p:sldId id="258" r:id="rId3"/>
    <p:sldId id="257" r:id="rId4"/>
    <p:sldId id="259" r:id="rId5"/>
    <p:sldId id="329" r:id="rId6"/>
    <p:sldId id="260" r:id="rId7"/>
    <p:sldId id="262" r:id="rId8"/>
    <p:sldId id="263" r:id="rId9"/>
    <p:sldId id="264" r:id="rId10"/>
    <p:sldId id="265" r:id="rId11"/>
    <p:sldId id="266" r:id="rId12"/>
    <p:sldId id="330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31" r:id="rId68"/>
    <p:sldId id="332" r:id="rId69"/>
    <p:sldId id="275" r:id="rId70"/>
  </p:sldIdLst>
  <p:sldSz cx="9144000" cy="6858000" type="screen4x3"/>
  <p:notesSz cx="6858000" cy="9144000"/>
  <p:custDataLst>
    <p:tags r:id="rId72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F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937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62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10/27/2017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886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СПЕЦИАЛЬНЫЕ ЭКОНОМИЧЕСКИЕ ЗОНЫ В МИРОВОЙ ЭКОНОМИКЕ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38600" y="525780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610600" cy="3733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6600" b="1" dirty="0" smtClean="0">
                <a:solidFill>
                  <a:schemeClr val="tx1"/>
                </a:solidFill>
              </a:rPr>
              <a:t>Свободные экономические зоны </a:t>
            </a:r>
            <a:br>
              <a:rPr lang="ru-RU" sz="6600" b="1" dirty="0" smtClean="0">
                <a:solidFill>
                  <a:schemeClr val="tx1"/>
                </a:solidFill>
              </a:rPr>
            </a:br>
            <a:r>
              <a:rPr lang="ru-RU" sz="6600" b="1" dirty="0" smtClean="0">
                <a:solidFill>
                  <a:schemeClr val="tx1"/>
                </a:solidFill>
              </a:rPr>
              <a:t>Сингапура</a:t>
            </a:r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648200"/>
          </a:xfrm>
        </p:spPr>
        <p:txBody>
          <a:bodyPr>
            <a:normAutofit/>
          </a:bodyPr>
          <a:lstStyle/>
          <a:p>
            <a:pPr marL="742950" indent="-742950">
              <a:buClrTx/>
              <a:buNone/>
            </a:pPr>
            <a:r>
              <a:rPr lang="ru-RU" sz="4800" dirty="0" smtClean="0">
                <a:latin typeface="+mj-lt"/>
                <a:cs typeface="Times New Roman" pitchFamily="18" charset="0"/>
              </a:rPr>
              <a:t>1. Общая экономическая характеристика Сингапура</a:t>
            </a:r>
            <a:endParaRPr lang="ru-RU" sz="4800" dirty="0" smtClean="0">
              <a:latin typeface="+mj-lt"/>
            </a:endParaRPr>
          </a:p>
          <a:p>
            <a:pPr marL="742950" indent="-742950">
              <a:lnSpc>
                <a:spcPct val="120000"/>
              </a:lnSpc>
              <a:buClrTx/>
              <a:buNone/>
            </a:pPr>
            <a:r>
              <a:rPr lang="ru-RU" sz="4800" dirty="0" smtClean="0">
                <a:latin typeface="+mj-lt"/>
              </a:rPr>
              <a:t>2. СЭЗ </a:t>
            </a:r>
            <a:r>
              <a:rPr lang="ru-RU" sz="4800" dirty="0" err="1" smtClean="0">
                <a:latin typeface="+mj-lt"/>
              </a:rPr>
              <a:t>Джуронг</a:t>
            </a:r>
            <a:endParaRPr lang="ru-RU" sz="48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b="1" dirty="0" smtClean="0">
                <a:solidFill>
                  <a:schemeClr val="tx1"/>
                </a:solidFill>
                <a:cs typeface="Times New Roman" pitchFamily="18" charset="0"/>
              </a:rPr>
              <a:t>Общая экономическая характеристика Сингапура</a:t>
            </a:r>
            <a:endPara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9436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buNone/>
            </a:pP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«Сидеть на скамье удобнее и безопаснее, чем на складном стульчике, не так ли? Сейчас мы сидим на складном стульчике, и я твердо намерен усидеть на нем. Ведь если 214 квадратных миль – это все, чем мы располагаем, то в наших силах сделать этот стульчик надежным и прочным. Вы видели Сингапур и его жителей? Наш стульчик выкован из стали»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r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Книга «Взгляды и убеждения Ли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Куан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Ю»</a:t>
            </a:r>
            <a:endParaRPr lang="ru-RU" sz="3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4993" name="Рисунок 40"/>
          <p:cNvPicPr>
            <a:picLocks noChangeAspect="1" noChangeArrowheads="1"/>
          </p:cNvPicPr>
          <p:nvPr/>
        </p:nvPicPr>
        <p:blipFill>
          <a:blip r:embed="rId2"/>
          <a:srcRect l="12666" t="24501" r="38405" b="125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61722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Республика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Сингапу́р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— город-государство, расположенный на островах в Юго-Восточной Азии, отделённых от южной оконечности Малаккского полуострова узким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Джохорским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проливом. 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Площадь: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719,1 км²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Континент: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Азия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Валюта: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Сингапурский доллар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Население: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5,399 миллиона (2013 г.) Всемирный банк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Президент: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Тони Тан Кен Ям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Официальные языки: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Английский язык, Тамильский язык, Малайский язык,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Путунхуа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838200"/>
            <a:ext cx="84582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Сингапур с 1965 года стал независимым государством и его первый премьер-министр Ли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Куан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Ю оказался перед сложнейшей задачей выбора пути. Бессменно возглавляя правительство с 1965-го до 1990 года, Ли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Куан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Ю обеспечил Сингапуру не только выживание, но и процветание. В его экономической стратегии можно выделить несколько моментов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0960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Во-первых, Сингапуру присуще жёсткое государственное управление. Государство вмешивалось в экономику очень активно. И именно тщательный контроль государства за всеми экономическими преобразованиями способствовал бурному первоначальному росту экономики. 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Во-вторых, возглавляемая Ли </a:t>
            </a:r>
            <a:r>
              <a:rPr lang="ru-RU" sz="3200" dirty="0" err="1" smtClean="0"/>
              <a:t>Куан</a:t>
            </a:r>
            <a:r>
              <a:rPr lang="ru-RU" sz="3200" dirty="0" smtClean="0"/>
              <a:t> Ю Партия "Народное Действие", пришла к власти под лозунгом демократического социализма, а в 60-е годы широко практиковала пятилетнее экономическое планирование. Именно государство определило ту отправную точку, оттолкнувшись от которой можно было набрать экономическую скорость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Для Сингапурской политической модели характерно: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 жёсткая форма государственного правления, если не сказать, авторитарный режим;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 можно говорить фактически о несменяемости власти в Сингапуре. Более 30 лет 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Ю стоял у власти. В 1990 году он оставил высокую должность, став единственным в Сингапуре государственным советником, с весьма большими, но нечёткими полномочиями. А вот премьер-министром в скором времени стал его старший сын - 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Сян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Лун. В Сингапуре был избран такой вариант преемственности курса страны; все СМИ были подчинены двум национальным компаниям;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 в парламенте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полуторапартийная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система: неизменно правящая Партия "Народное Действие" и несколько депутатов от оппозиции;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 за распространение наркотиков, за коррупцию, за «пиратство» предусмотрена смертная казнь. Стоит отметить, что Сингапур занимает первое место в мире по числу смертных приговоров на душу населения.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915400" cy="6477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Главная идея правительства, заключается в том, чтобы сохранить стабильность и безопасность их государства. По их мнению, государство, где проходят забастовки, демонстрации и происходят беспорядки не способно развиваться и процветать. Правительство целенаправленно оберегает и улучшает уровень жизни своих граждан для создания надежного государства не только в целях улучшения жизни, но и в целях экономического развития. Так как очевидно, что в страну, где есть стабильность и высокий уровень жизни, захотят инвестировать свои средства другие страны. Ли считал, что каждый человек обладает правом на достойную жизнь, и делал всё, чтобы это гарантировалось государством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685800"/>
            <a:ext cx="8991600" cy="56388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600" dirty="0" smtClean="0"/>
              <a:t>     Правительство Сингапура играет одну из ведущих ролей по обеспечению достойного уровня жизни населению. Сегодня сингапурское правительство считается одним из самых компетентных и эффективных в мире. По статистики, в Сингапуре самый низкий уровень коррупции в Азии. Можно сказать, что сегодня её попросту нет, во всяком случае, в верхних эшелонах власти подобные случаи практически единичны. Также эффективная политика подтверждается одним из самых низких уровней преступности в мире. Это достигается суровостью законов и необходимостью их строгого выполнения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5486400"/>
          </a:xfrm>
        </p:spPr>
        <p:txBody>
          <a:bodyPr>
            <a:normAutofit/>
          </a:bodyPr>
          <a:lstStyle/>
          <a:p>
            <a:pPr marL="0" algn="ctr">
              <a:buNone/>
            </a:pPr>
            <a:endParaRPr lang="ru-RU" sz="3600" dirty="0" smtClean="0"/>
          </a:p>
          <a:p>
            <a:pPr marL="0" algn="ctr">
              <a:buNone/>
            </a:pPr>
            <a:endParaRPr lang="ru-RU" sz="3600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Picture 5" descr="C:\Users\nout\Pictures\100MSDCF\СЭЗ\загруженно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5438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8369" name="Рисунок 1"/>
          <p:cNvPicPr>
            <a:picLocks noChangeAspect="1" noChangeArrowheads="1"/>
          </p:cNvPicPr>
          <p:nvPr/>
        </p:nvPicPr>
        <p:blipFill>
          <a:blip r:embed="rId2"/>
          <a:srcRect l="32388" t="9402" r="33778" b="12537"/>
          <a:stretch>
            <a:fillRect/>
          </a:stretch>
        </p:blipFill>
        <p:spPr bwMode="auto">
          <a:xfrm>
            <a:off x="1143000" y="0"/>
            <a:ext cx="7086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7345" name="Рисунок 4"/>
          <p:cNvPicPr>
            <a:picLocks noChangeAspect="1" noChangeArrowheads="1"/>
          </p:cNvPicPr>
          <p:nvPr/>
        </p:nvPicPr>
        <p:blipFill>
          <a:blip r:embed="rId2"/>
          <a:srcRect l="32710" t="12251" r="34579" b="8546"/>
          <a:stretch>
            <a:fillRect/>
          </a:stretch>
        </p:blipFill>
        <p:spPr bwMode="auto">
          <a:xfrm>
            <a:off x="762000" y="0"/>
            <a:ext cx="7543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endParaRPr lang="ru-RU" sz="3200" dirty="0" smtClean="0"/>
          </a:p>
          <a:p>
            <a:pPr marL="0">
              <a:lnSpc>
                <a:spcPct val="120000"/>
              </a:lnSpc>
              <a:buNone/>
            </a:pPr>
            <a:endParaRPr lang="ru-RU" sz="3200" dirty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6321" name="Рисунок 7"/>
          <p:cNvPicPr>
            <a:picLocks noChangeAspect="1" noChangeArrowheads="1"/>
          </p:cNvPicPr>
          <p:nvPr/>
        </p:nvPicPr>
        <p:blipFill>
          <a:blip r:embed="rId2"/>
          <a:srcRect l="30144" t="12537" r="32817" b="9686"/>
          <a:stretch>
            <a:fillRect/>
          </a:stretch>
        </p:blipFill>
        <p:spPr bwMode="auto">
          <a:xfrm>
            <a:off x="990600" y="0"/>
            <a:ext cx="73914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297" name="Рисунок 16"/>
          <p:cNvPicPr>
            <a:picLocks noChangeAspect="1" noChangeArrowheads="1"/>
          </p:cNvPicPr>
          <p:nvPr/>
        </p:nvPicPr>
        <p:blipFill>
          <a:blip r:embed="rId2"/>
          <a:srcRect l="32388" t="10541" r="33458" b="11966"/>
          <a:stretch>
            <a:fillRect/>
          </a:stretch>
        </p:blipFill>
        <p:spPr bwMode="auto">
          <a:xfrm>
            <a:off x="990600" y="0"/>
            <a:ext cx="7543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40671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3" name="Рисунок 19"/>
          <p:cNvPicPr>
            <a:picLocks noChangeAspect="1" noChangeArrowheads="1"/>
          </p:cNvPicPr>
          <p:nvPr/>
        </p:nvPicPr>
        <p:blipFill>
          <a:blip r:embed="rId2"/>
          <a:srcRect l="29182" t="12537" r="32014" b="9972"/>
          <a:stretch>
            <a:fillRect/>
          </a:stretch>
        </p:blipFill>
        <p:spPr bwMode="auto">
          <a:xfrm>
            <a:off x="990600" y="0"/>
            <a:ext cx="7467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49" name="Рисунок 22"/>
          <p:cNvPicPr>
            <a:picLocks noChangeAspect="1" noChangeArrowheads="1"/>
          </p:cNvPicPr>
          <p:nvPr/>
        </p:nvPicPr>
        <p:blipFill>
          <a:blip r:embed="rId2"/>
          <a:srcRect l="32388" t="13104" r="34261" b="9402"/>
          <a:stretch>
            <a:fillRect/>
          </a:stretch>
        </p:blipFill>
        <p:spPr bwMode="auto">
          <a:xfrm>
            <a:off x="914400" y="0"/>
            <a:ext cx="7543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5" name="Рисунок 25"/>
          <p:cNvPicPr>
            <a:picLocks noChangeAspect="1" noChangeArrowheads="1"/>
          </p:cNvPicPr>
          <p:nvPr/>
        </p:nvPicPr>
        <p:blipFill>
          <a:blip r:embed="rId2"/>
          <a:srcRect l="32388" t="9972" r="33458" b="12537"/>
          <a:stretch>
            <a:fillRect/>
          </a:stretch>
        </p:blipFill>
        <p:spPr bwMode="auto">
          <a:xfrm>
            <a:off x="762000" y="0"/>
            <a:ext cx="7620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1" name="Рисунок 28"/>
          <p:cNvPicPr>
            <a:picLocks noChangeAspect="1" noChangeArrowheads="1"/>
          </p:cNvPicPr>
          <p:nvPr/>
        </p:nvPicPr>
        <p:blipFill>
          <a:blip r:embed="rId2"/>
          <a:srcRect l="31908" t="10826" r="33913" b="11395"/>
          <a:stretch>
            <a:fillRect/>
          </a:stretch>
        </p:blipFill>
        <p:spPr bwMode="auto">
          <a:xfrm>
            <a:off x="762000" y="0"/>
            <a:ext cx="76962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7" name="Рисунок 31"/>
          <p:cNvPicPr>
            <a:picLocks noChangeAspect="1" noChangeArrowheads="1"/>
          </p:cNvPicPr>
          <p:nvPr/>
        </p:nvPicPr>
        <p:blipFill>
          <a:blip r:embed="rId2"/>
          <a:srcRect l="32710" t="12820" r="34099" b="9972"/>
          <a:stretch>
            <a:fillRect/>
          </a:stretch>
        </p:blipFill>
        <p:spPr bwMode="auto">
          <a:xfrm>
            <a:off x="914400" y="0"/>
            <a:ext cx="7543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152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3" name="Рисунок 34"/>
          <p:cNvPicPr>
            <a:picLocks noChangeAspect="1" noChangeArrowheads="1"/>
          </p:cNvPicPr>
          <p:nvPr/>
        </p:nvPicPr>
        <p:blipFill>
          <a:blip r:embed="rId2"/>
          <a:srcRect l="33191" t="12820" r="33591" b="9686"/>
          <a:stretch>
            <a:fillRect/>
          </a:stretch>
        </p:blipFill>
        <p:spPr bwMode="auto">
          <a:xfrm>
            <a:off x="762000" y="0"/>
            <a:ext cx="76962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791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Сингапур – третий по величине (после Хьюстона и Роттердама) мировой центр по нефтепереработке и четвертый мировой производитель полупроводников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Сингапур – крупнейший в Азии финансовый центр, по многим параметрам не уступающий Гонконгу и Токио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6248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Сингапур относится к числу стран с наименьшей степенью риска для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иноинвестиций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занимает по этому показателю второе место в мире после Швейцарии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Благодаря ЦФС ( Центральный Фонд Сбережений) Сингапур стал страной с самой высокой в мире долей сбережений - 48 процентов валового внутреннего продукта. В Центральном фонде сбережений ныне накоплено более 60 миллиардов долларов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6019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Средняя зарплата равна трем тысячам сингапурских долларов. Именно в Сингапуре, наибольшая в мире плотность семей-миллионеров, 11,4% от всех домохозяйств</a:t>
            </a:r>
          </a:p>
          <a:p>
            <a:pPr marL="0">
              <a:spcBef>
                <a:spcPts val="1200"/>
              </a:spcBef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сингапурский доллар (SGD) равняется 0.73 долларам США (USD) 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доллар США (USD) равняется 1.36 сингапурского доллара (SGD)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93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6248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Сегодня сингапурские чиновники являются, пожалуй, самыми высокооплачиваемыми в мире. Зарплаты бюрократов были подняты до уровня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топ-менеджеров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крупных компаний, а судей - успешных частных адвокатов. Как пишет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Economist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премьер-министр страны получает 3 миллиона долларов в год, что является рекордом среди жалованья государственных чиновников планеты. В Сингапуре намеренно платят так много, чтобы у них не было соблазна коррупции. Взятки здесь, действительно, давать некому – их не берут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86800" cy="6248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2800" dirty="0" smtClean="0"/>
              <a:t>     Как результат этой бескомпромиссной борьбы, сегодня Сингапур занимает второе место в мире по лёгкости ведения бизнеса и по степени прозрачности экономики. По данным экспертов международной организации </a:t>
            </a:r>
            <a:r>
              <a:rPr lang="ru-RU" sz="2800" i="1" dirty="0" err="1" smtClean="0"/>
              <a:t>Transparency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International</a:t>
            </a:r>
            <a:r>
              <a:rPr lang="ru-RU" sz="2800" dirty="0" smtClean="0"/>
              <a:t>, страна занимает третье место среди самых не коррумпированных стран, уступив лишь Новой Зеландии и Дании. Эта реальная и весьма успешная борьба с коррупцией убедила американских, европейских, японских бизнесменов в том, что в Сингапур можно вкладывать деньги, много денег и надолго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    Сингапур является вторым после Люксембурга самым безопасным местом мира. Там настолько безопасно, что одинокой молодой девушке можно спокойно прогуливаться по ночным улицам. В единственной тюрьме страны большинство заключённых - банальные нарушители ДТП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791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Таким образом, на базе официальных статистических данных можно сделать вывод о том, что данная страна демонстрирует возрастающие темпы экономического роста, все сильнее отдаляясь от третьего мира, что позволяет поставить Сингапур в ряд с развитыми мировыми державами, определяя место города-государства в системе МЭО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991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000" dirty="0" smtClean="0"/>
              <a:t>     Целый ряд факторов исторического и экономического характера был объективной преградой развития процесса индустриализации в Сингапуре: малые размеры страны, полное отсутствие природных ресурсов, чрезвычайно высокие темпы прироста населения и т.д. Однако для Сингапура эти преграды стали стимулом. Благодаря своему географическому положению Сингапур оказался на самом оживленном морском пути Азии, что делает участие страны в международном товарообмене незаменимой компонентой внешнеэкономической политики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 1959 году в промышленности Сингапура действовало всего 15 иностранных промышленных фирм. Лишь после достижения политической независимости, с начала 60-х годов происходит существенное увеличение притока иностранного капитала и изменение сфер его приложения. Прежде всего, инвесторы из Гонконга, Тайваня, Индонезии, Малайзии и Филиппин, вкладывая свои капиталы в промышленность Сингапура, получали тем самым гарантии политической безопасности и отсутствия дискриминации в стране «родственной культуры». Зачастую этот фактор перевешивал экономические, например, более высокую стоимость местной рабочей силы по сравнению со стоимостью рабочей силы в Гонконге или Тайване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172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 начало 80 -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годов доля иностранных инвестиций, по разным оценкам, составляла от 60 до 80 % всех капиталовложений в промышленность. До трёх четвертей прямого экспорта (т.е. без реэкспорта) Сингапура осуществляют предприятия с участием иностранного капитала. 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настоящее время Сингапур занимает лидирующие позиции по различным индексам, характеризующие благоприятность страны для иностранных капиталовложений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8674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Исходя из официальных данных всемирного банка, можно сделать вывод о том, что доля портфельного капитала и прямых иностранных инвестиций достаточно велика. Однако прямые иностранные инвестиции, в отличие от портфельных с каждым годом увеличиваются, что несомненно говорит об увеличении иностранных компаний в стране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04800"/>
            <a:ext cx="8991600" cy="6553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Следует подчеркнуть, что Сингапуру в отличие от многих других стран удалось наиболее рационально использовать иностранный капитал и те преимущества, какими располагают транснациональные корпорации - основные инвесторы капитала в экономику страны. Основными отраслями, в которые вкладывался иностранный капитал, являются электроника, нефтеперерабатывающая, нефтехимическая и химическая промышленность. Значительная часть инвестиций приходилась на расширение производственных мощностей, диверсификацию и повышение технологического уровня уже действующих предприятий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915400" cy="6629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Последние годы правительство Сингапура стремительно развивает биологию, биотехнологию и медицину. По оценкам различных учёных именно эти направления будут востребованы в 22 веке.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Главными направлениями, по замыслу правительства является: разработка новых медикаментов и методов лечения, исследование стволовых клеток,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геномика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создание условий для клинических испытаний новых препаратов и технологий. Не имея на начальном этапе собственных компаний и специалистов, работающих в этой области, Сингапур сделал ставку на создание условий, которые бы привлекли в страну крупные международные корпорации, а также поощряли местных и иностранных предпринимателей заняться этим бизнесом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     Экономика Сингапура направлена на привлечение иностранных инвестиций посредством снижения налоговых ставок и предоставления налоговых льгот, таким образом, используются самые передовые схемы налогового планирования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10600" cy="6019800"/>
          </a:xfrm>
        </p:spPr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ru-RU" sz="3600" dirty="0" smtClean="0"/>
              <a:t>     Сингапур является примером успешного развития так называемых свободных экономических зон, ориентированных на экспорт товаров. Либеральный экспортно-импортный режим Сингапура позволяет рассматривать этот город-государство фактически как единую экспортно-производственную зону. Для организации экспортного производства правительство объявило ряд районов промышленными зонами, то есть территориями, полностью оборудованными для создания промышленных предприятий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Государство финансировало создание системы коммуникаций, электроснабжения, связи и других индустриальных систем. Сейчас в Сингапуре организовано более 25 промышленных районов (в том числе 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Кранджя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Сунгев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Кадуте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Юти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Лоян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Геи др.), где создано около 3,5 тыс. предприятий с общим числом занятых более 200 тыс. человек, что составляет 70% от общего числа работающих в обрабатывающей промышленности страны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9154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Можно выделить еще одну разновидность свободных зон, которая распространена в мире и присутствует в Сингапуре, - оффшорные зоны, которые служат своего рода «налоговыми оазисами», обслуживающими международные финансовые </a:t>
            </a:r>
            <a:r>
              <a:rPr lang="ru-RU" sz="3200" dirty="0" smtClean="0"/>
              <a:t>операции</a:t>
            </a:r>
            <a:endParaRPr lang="en-US" sz="3200" dirty="0" smtClean="0"/>
          </a:p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Еще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1973 году в целях привлечения в страну иностранного банковского капитала была разрешена регистрация в Сингапуре оффшорных банков и создание оффшорных зон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609600"/>
            <a:ext cx="8991600" cy="6248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Сегодня банковская система Сингапура - оффшор. Существующее законодательство не предусматривает дискриминации в зависимости от страны происхождения капитала. Основные законодательные акты направлены на создание льготных условий для деятельности иностранных предпринимателей. Оффшорные банки Сингапура дают использующим их хозяйствующим субъектам целый ряд преимуществ. А благодаря взвешенной и разумной экономической политике Сингапур не был занесен в черный список FATF, и даже стал ее членом. С точки зрения эффективных решений по управлению денежными средствами на территории Сингапура, это государство может предоставить идеальные условия для расположения частного банка, осуществляющего все виды операций и интегрированного с санкционированной трастовой компанией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2162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533400"/>
            <a:ext cx="8915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Оффшорные банки Сингапура дают использующим их хозяйственным агентам следующие преимущества: налоговые льготы, значительную свободу, практическое отсутствие валютного контроля, возможность проведения операций с резидентами в любой иностранной валюте, списание затрат на месте, анонимность, секретность финансовых операций (главным образом действует лишь требование информировать власти о сомнительных операциях, связанных с наркобизнесом)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2400" y="609600"/>
            <a:ext cx="8991600" cy="6248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очередном рейтинге экономической свободы 123 стран мира, опубликованном институтом САТО (США), Сингапур разделил второе место с США. САТО оценивал уровень свободы экономики по 26 показателям, включая количество и уровень налогов, влияние правительства на экономику, независимость судов, уровень защиты интеллектуальной собственности, наличие или отсутствие скрытых таможенных барьеров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6019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1963 г. власти Сингапура придали статус Свободной экономической зоны порту Сингапур и промышленному району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которые стали одними из первых Свободных экспортно-ориентированных зон в Азии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152400"/>
            <a:ext cx="335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СЭЗ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10600" cy="57912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 1968 г. была создана Корпорация развития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Джуронга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– государственная административно- консалтинговая организация. Её первоначальная цель – превращение района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в крупнейший индустриальный центр, а в дальнейшем – планирование и управление индустриальными районами в Сингапуре. Индустриальный район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являлся локомотивом индустриализации в Сингапуре: его предприятия обеспечили население рабочими местами (а в первые годы независимости безработица была одной из острейших проблем Сингапура) и уменьшили зависимость Сингапура от реэкспортной торговли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15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Мало кто верил, что осушение болотистой местности («потерянного региона»), холмистой и сплошь покрытой джунглями в западной части Сингапура позволит воплотить на этом месте проект по созданию первого индустриального района. Сингапуру необходимо было в кратчайшие сроки победить безработицу, диверсифицировать экономику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791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В 1970-х гг. для дальнейшего успешного развития экономики Сингапура потребовалось переключение на нефтехимическую и нефтеперерабатывающую промышленность. Местом расположения предприятий этих отраслей были определены острова за пределами индустриального района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Помимо этого, в промышленных районах, в том числе и в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Джуронге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появляются предприятия, относящиеся к производству мебели и фурнитуры и судостроительные заводы и сети цехов, вбирающих в себя более мелкие предприятия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838200"/>
            <a:ext cx="8763000" cy="5638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1980-х гг. программа «крупномасштабной индустриализации» была пересмотрена. Была поставлена задача модернизации экономики Сингапура, её ориентация на науку, новейшие технологии и знания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8674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1990-х гг. роль информации и инновационных технологий стала ключевой для успешного ведения бизнеса, и Корпорация развития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должна была найти способ не отстать от стремительно изменяющихся потребностей бизнеса. Стратегии организаций изменились в пользу нужд потребителей, стали более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бизнес-ориентированными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обратили взор на международные рынки. Корпорация развития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эволюционировала, и если раньше она занималась развитием местной инфраструктуры, то теперь она стала «партнёром»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бизнес-кругов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867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1992 г. в Восточном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был создан Международный бизнес-парк. 20% его территории было отведено под открытые пространства с садами, фонтанами. Этим создатели шли навстречу предприятиям, основанным на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креативном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труде (разработка программного обеспечения, дизайн продукции, т.е. информационные технологии). Кроме того, была произведена переориентация на предприятия, производящие продукцию с высокой добавочной стоимостью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943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1991 г. был разработан план по сохранению и оптимальному использованию имеющихся земельных ресурсов. Корпорация развития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привела в исполнение план по увеличению земельного фонда. Для удовлетворения потребностей растущей индустрии, была организована мелиорация земель для расширения площади индустриальной зоны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791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 территории острова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развитая инфраструктура связывает все предприятия, позволяя в кратчайшие сроки транспортировать продукт от одного предприятия к другому. В начале 2000-х гг. наметился переход к организации офисного типа, ориентированной на потребителя и бизнес. Это побудило Корпорацию развития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продвигать предприятия, работающие с информационными технологиями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19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После азиатского кризиса 1997 г. Сингапур был поставлен перед проблемой реформирования экономического курса. Практика заключения соглашений о создании зон свободной торговли значительно расширилась. В частности, подписанный в январе 2002 г. двусторонний договор с Японией предусматривает беспошлинный ввоз обеими странами 98,5% товаров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6019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2003 г. Сингапур заключил соглашение с Соединенными Штатами Америки о свободной торговле. Важной частью новой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стратегии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стало создание зон свободной торговли со странами АТР, в том числе с Новой Зеландией, США, Японией, Канадой, Австралией и др. (например, на о. Батам создана совместная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Сингапурско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Индонезийская зона свободной торговли)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915400" cy="61722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августе 2001 г. премьер-министр Го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Чок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Тонг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обнародовал «Новую экономическую стратегию». В основу стратегии был положен опыт экономического развития США, в том числе создания и развития СЭЗ. В частности, сингапурские экономисты обратили внимание на опыт функционирования американских общегосударственных учреждений, а также сложившиеся формы сотрудничества с бизнесом. Американские предпринимательские традиции, прежде всего поощрение готовности к риску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неосуждение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неудач, также соответствовали духу экономики Сингапура, ориентированной на высокотехнологические предприятия и проекты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19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этом контексте стоит обратить внимание на технопарк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Биополис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научно-исследовательский и промышленный центр, расположенный в сердце Сингапура. Технопарк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Биополис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был создан в индустриальном районе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Уан-норс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One-north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который находится восточнее индустриального района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Проект индустриального района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Уан-норс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также был разработан Корпорацией развития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Джуронга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технопарке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Биополис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учёные могут получить необходимые субсидии для организации производства, чтобы как можно скорее претворить научные разработки в жизнь. Конечно, условием предоставления такой поддержки является наличие у государственного фонда A*STAR (Агентство Науки, Технологий и Исследований) определённого пакета акций такой фирмы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86800" cy="6019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 Сингапуре основная ставка делается на инновации: каждый учёный, принятый на работу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Биополис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(на срок от 3-5 лет) должен получить патенты на n-е количество изобретений, инноваций; получая неограниченное субсидирование, он должен в краткие сроки предоставить максимальные результаты, и если этого не происходит, его увольняют. Благодаря этому Сингапур вышел на 15-е место по количеству патентов (данные за 2010 г.), но некоторые учёные отмечают, что в погоне за показателями и эффективностью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бизнес-круги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Сингапура пропускают мимо идеи, для воплощения которых требуется слишком большое количество времени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257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настоящее время в индустриальном районе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площадью в 6500 га, расположено 1834 предприятия с числом занятых 100 тыс. человек. </a:t>
            </a:r>
          </a:p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Под индустриальным районом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следует понимать не только промышленную зону острова Сингапур, но и искусственно созданный остров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Джуронг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ставший логическим продолжением развития комплексного индустриального проекта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Учитывая то, что в создании практически всех индустриальных зон и технопарков Сингапура принимала участие Корпорация развития </a:t>
            </a:r>
            <a:r>
              <a:rPr lang="ru-RU" sz="3200" dirty="0" err="1" smtClean="0"/>
              <a:t>Джуронга</a:t>
            </a:r>
            <a:r>
              <a:rPr lang="ru-RU" sz="3200" dirty="0" smtClean="0"/>
              <a:t>, можно сделать вывод о существовании единой многоотраслевой индустриальной зоны, объединённой эффективными средствами коммуникации между предприятиями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3340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3200" dirty="0" smtClean="0"/>
              <a:t>     Индустриальный район </a:t>
            </a:r>
            <a:r>
              <a:rPr lang="ru-RU" sz="3200" dirty="0" err="1" smtClean="0"/>
              <a:t>Джуронг</a:t>
            </a:r>
            <a:r>
              <a:rPr lang="ru-RU" sz="3200" dirty="0" smtClean="0"/>
              <a:t> в сравнительно короткий срок стал локомотивом сингапурской экономики: здесь приводятся в исполнения самые смелые проекты, а иностранным предприятиям предлагаются самые комфортные условия деятельности. Именно с него началось реформирование экономики Сингапура, развитие его промышленности и апробация новых форм сотрудничества с иностранными инвесторами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/>
              <a:t>     Сравнивая опыт Сингапура в деле создания СЭЗ с опытом западноевропейских стран и США, можно сказать, что Сингапуром были успешно ассимилированы достижения западных стран, но, в силу специфики Сингапура, в частности: небольшая площадь территории, отсутствие собственных полезных ископаемых, ограниченные запасы пресной воды, </a:t>
            </a:r>
            <a:r>
              <a:rPr lang="ru-RU" sz="2800" dirty="0" err="1" smtClean="0"/>
              <a:t>многокультурное</a:t>
            </a:r>
            <a:r>
              <a:rPr lang="ru-RU" sz="2800" dirty="0" smtClean="0"/>
              <a:t> население, авторитарный режим, определило то, что многие нововведения в Сингапуре приводятся в исполнение директивно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6096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Условия работы на предприятиях, особенно на государственных, отличаются особой жёсткостью, ориентацией на прибыль. Сингапуру приходится постоянно искать новые пути развития, оперативно отвечать на вызовы времени для выживания, поэтому роль государства в СЭЗ очень велика. Немалую роль сыграла и конфуцианская мораль: около 70 % населения Сингапура – китайцы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хуасяо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), и это не могло не наложить отпечаток на характер руководства страной, а также на характер производственного процесса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В настоящее время Сингапур отменил налог на товары и услуги в отношении золота и других драгоценных металлов, тем самым пытаясь увеличить свою долю в мировой торговле драгоценными металлами и укрепить свою позицию в качестве мирового финансового и торгового центра. Более того, впервые со дня обретения независимости, в Сингапуре разрешили легализовать игорный бизнес. Всё делается для того, чтобы обеспечить стабильное развитие и процветание этого города-государства, и для достижения этой цели ему необходимо проводить гибкую политику в динамично развивающемся мире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Рисунок 4"/>
          <p:cNvPicPr>
            <a:picLocks noChangeAspect="1" noChangeArrowheads="1"/>
          </p:cNvPicPr>
          <p:nvPr/>
        </p:nvPicPr>
        <p:blipFill>
          <a:blip r:embed="rId2"/>
          <a:srcRect t="7692" b="1396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/>
              <a:t>Ещё немного о налогах в Сингапуре</a:t>
            </a: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6096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 С 2008 года в Сингапуре действует одноуровневая система налогообложения компаний, при которой доходы облагаются только на уровне компаний (ранее действовавшая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импутационная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система налогообложения, при которой из налоговой обязанности компании вычиталась налоговая обязанность акционера, получающего дивиденды, отменена). Дивиденды, полученные учредителями-резидентами Сингапура, полностью освобождаются от налогообложения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915400" cy="6172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Налогооблагаемый доход компании (доходы за вычетом расходов) облагается по единой ставке 18 процентов (в 2010 году - 17 процентов), вне зависимости является компания местной или иностранной (глава 134 Свода законов Сингапура). Доход сингапурской нерезидентной компании, полученный из иностранных источников, и не переведенный в Сингапур, вообще не подлежит налогообложению подоходным налогом, по этому принципу территориальности налоговая система похожа на системы Гибралтара и Гонконга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257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Помимо корпоративного подоходного налога и налога на товары и услуги, сингапурские компании уплачивают налог на имущество, а также гербовые сборы. Налоговое администрирование осуществляется Службой внутренних доходов Сингапура. Налоги на имущество для физических лиц составляют 4 % от стоимости имущества в год. При средней цене квартиры в 1.2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долларов за 90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метров в новостройке, в год придется платит 48 000 долларов налога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7041" name="Рисунок 1"/>
          <p:cNvPicPr>
            <a:picLocks noChangeAspect="1" noChangeArrowheads="1"/>
          </p:cNvPicPr>
          <p:nvPr/>
        </p:nvPicPr>
        <p:blipFill>
          <a:blip r:embed="rId2"/>
          <a:srcRect l="17958" t="10255" r="6841" b="797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8676349c8d468b7ea19361f138b61988be9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1847</TotalTime>
  <Words>3025</Words>
  <Application>Microsoft Office PowerPoint</Application>
  <PresentationFormat>Экран (4:3)</PresentationFormat>
  <Paragraphs>75</Paragraphs>
  <Slides>69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5" baseType="lpstr">
      <vt:lpstr>Arial</vt:lpstr>
      <vt:lpstr>Calibri</vt:lpstr>
      <vt:lpstr>Constantia</vt:lpstr>
      <vt:lpstr>Times New Roman</vt:lpstr>
      <vt:lpstr>Wingdings 2</vt:lpstr>
      <vt:lpstr>Поток</vt:lpstr>
      <vt:lpstr>СПЕЦИАЛЬНЫЕ ЭКОНОМИЧЕСКИЕ ЗОНЫ В МИРОВОЙ ЭКОНОМИКЕ</vt:lpstr>
      <vt:lpstr>Тема: Свободные экономические зоны  Сингапура</vt:lpstr>
      <vt:lpstr>ВОПРОСЫ:</vt:lpstr>
      <vt:lpstr>1. Общая экономическая характеристика Сингапура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193</cp:revision>
  <dcterms:created xsi:type="dcterms:W3CDTF">2014-09-02T04:46:32Z</dcterms:created>
  <dcterms:modified xsi:type="dcterms:W3CDTF">2017-10-27T00:06:12Z</dcterms:modified>
</cp:coreProperties>
</file>