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981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575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302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881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8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139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14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436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414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555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474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72249-02D4-4287-8B55-BA23A0CFA3D8}" type="datetimeFigureOut">
              <a:rPr lang="ru-RU" smtClean="0"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B879E-AAD7-4338-8291-8C1844CB8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84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5"/>
            <a:ext cx="7772400" cy="10081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F0"/>
                </a:solidFill>
              </a:rPr>
              <a:t>Товарные знаки</a:t>
            </a:r>
            <a:br>
              <a:rPr lang="ru-RU" sz="3200" b="1" dirty="0" smtClean="0">
                <a:solidFill>
                  <a:srgbClr val="00B0F0"/>
                </a:solidFill>
              </a:rPr>
            </a:br>
            <a:r>
              <a:rPr lang="ru-RU" sz="3200" b="1" dirty="0" smtClean="0">
                <a:solidFill>
                  <a:srgbClr val="00B0F0"/>
                </a:solidFill>
              </a:rPr>
              <a:t>Имидж и фирменный стиль</a:t>
            </a:r>
            <a:endParaRPr lang="ru-RU" sz="3200" b="1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700808"/>
            <a:ext cx="7920880" cy="4464496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Имидж страны </a:t>
            </a:r>
            <a:r>
              <a:rPr lang="ru-RU" sz="2400" dirty="0" smtClean="0">
                <a:solidFill>
                  <a:schemeClr val="tx1"/>
                </a:solidFill>
              </a:rPr>
              <a:t>– это совокупность эмоциональных и рациональных представлений, вытекающих из сопоставления всех признаков страны, собственного опыта и слухов, влияющих на создание определенного образа.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Основными характеристиками имиджа выступают: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Адекватность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Оригинальность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Пластичность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Адресность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Комплексность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Ясность и конкретность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379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Имидж – включает в себя престижную рекламу (имидж-рекламу), мероприятия по связям с общественностью, постоянную заботу о клиентах, высокое качество своих услуг и другое.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Основные слагаемые имиджа фирмы:</a:t>
            </a:r>
          </a:p>
          <a:p>
            <a:r>
              <a:rPr lang="ru-RU" sz="2600" dirty="0" smtClean="0"/>
              <a:t>Известность клиентам</a:t>
            </a:r>
            <a:r>
              <a:rPr lang="en-US" sz="2600" dirty="0" smtClean="0"/>
              <a:t>;</a:t>
            </a:r>
            <a:endParaRPr lang="ru-RU" sz="2600" dirty="0" smtClean="0"/>
          </a:p>
          <a:p>
            <a:r>
              <a:rPr lang="ru-RU" sz="2600" dirty="0" smtClean="0"/>
              <a:t>Привлекательность набора оказываемых услуг, его социальная значимость</a:t>
            </a:r>
            <a:r>
              <a:rPr lang="en-US" sz="2600" dirty="0" smtClean="0"/>
              <a:t>;</a:t>
            </a:r>
          </a:p>
          <a:p>
            <a:r>
              <a:rPr lang="ru-RU" sz="2600" dirty="0" smtClean="0"/>
              <a:t>Умелое воздействие на сознание, эмоции и покупки как отдельных людей, так и групп клиентов;</a:t>
            </a:r>
          </a:p>
          <a:p>
            <a:r>
              <a:rPr lang="ru-RU" sz="2600" dirty="0" smtClean="0"/>
              <a:t>Фирменный стиль работы и обслуживания клиентов.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2166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Фирменный стиль </a:t>
            </a:r>
            <a:r>
              <a:rPr lang="ru-RU" dirty="0" smtClean="0"/>
              <a:t>–это набор цветовых, графических, словесных, типографических, дизайнерских постоянных элементов, обеспечивающих визуальное и смысловое единство товаров (услуг), всей исходящей от фирмы информации.</a:t>
            </a:r>
          </a:p>
          <a:p>
            <a:pPr marL="0" indent="0">
              <a:buNone/>
            </a:pPr>
            <a:r>
              <a:rPr lang="ru-RU" dirty="0" smtClean="0"/>
              <a:t>Основные цели фирменного стиля:</a:t>
            </a:r>
          </a:p>
          <a:p>
            <a:r>
              <a:rPr lang="ru-RU" dirty="0" smtClean="0"/>
              <a:t>Идентификация изделий фирмы;</a:t>
            </a:r>
          </a:p>
          <a:p>
            <a:r>
              <a:rPr lang="ru-RU" dirty="0" smtClean="0"/>
              <a:t>Выделение товаров фирмы из общей массы аналогичных.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8525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Фирменный стиль </a:t>
            </a:r>
            <a:r>
              <a:rPr lang="ru-RU" dirty="0" smtClean="0"/>
              <a:t>–это совокупность товарного знака, цветовое и графическое оформление деловых бумаг.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Основными компонентами фирменного стиля являются: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Словесный товарный знак </a:t>
            </a:r>
            <a:r>
              <a:rPr lang="ru-RU" dirty="0" smtClean="0"/>
              <a:t>(словосочетание, выполненное в определенной графической манере необычным шрифтом)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1675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Графический товарный знак </a:t>
            </a:r>
            <a:r>
              <a:rPr lang="ru-RU" dirty="0" smtClean="0"/>
              <a:t>(разработанное условное зарегистрированное обозначение фирмы как основной отличительный признак в рекламе и на продукции, позволяющий быстро ориентироваться среди аналогичных товаров и услуг;  нельзя использовать чужие товарные знаки без их покупки на лицензионное основе)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2925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Цветовая гамма</a:t>
            </a:r>
            <a:r>
              <a:rPr lang="ru-RU" dirty="0" smtClean="0"/>
              <a:t>, используемая в словесном и графическом товарных знаках, упаковке, полиграфической продукции;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Фирменный шрифт </a:t>
            </a:r>
            <a:r>
              <a:rPr lang="ru-RU" dirty="0" smtClean="0"/>
              <a:t>для печатной продукции и деловых бумаг;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Фирменный блок </a:t>
            </a:r>
            <a:r>
              <a:rPr lang="ru-RU" dirty="0" smtClean="0"/>
              <a:t>(товарный знак, название фирмы, реквизиты, перечень товаров и услуг, рекламный символ фирмы)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Схема верстки </a:t>
            </a:r>
            <a:r>
              <a:rPr lang="ru-RU" dirty="0" smtClean="0"/>
              <a:t>(определенный формат изданий)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875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Рекламный символ фирмы </a:t>
            </a:r>
            <a:r>
              <a:rPr lang="ru-RU" dirty="0" smtClean="0"/>
              <a:t>(определенный персонаж, выступающий от ее имени)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Аудиообраз</a:t>
            </a:r>
            <a:r>
              <a:rPr lang="ru-RU" dirty="0" smtClean="0"/>
              <a:t> (музыкальная фраза, композиция, несколько нот для голоса)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1899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Носители фирменного стиля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/>
              </a:rPr>
              <a:t>Атрибуты деловой деятельности фирмы</a:t>
            </a:r>
            <a:r>
              <a:rPr lang="ru-RU" dirty="0" smtClean="0">
                <a:effectLst/>
              </a:rPr>
              <a:t>:</a:t>
            </a:r>
          </a:p>
          <a:p>
            <a:r>
              <a:rPr lang="ru-RU" dirty="0" smtClean="0">
                <a:effectLst/>
              </a:rPr>
              <a:t>печать фирмы; </a:t>
            </a:r>
          </a:p>
          <a:p>
            <a:r>
              <a:rPr lang="ru-RU" dirty="0" smtClean="0">
                <a:effectLst/>
              </a:rPr>
              <a:t>фирменный бланк письма; </a:t>
            </a:r>
          </a:p>
          <a:p>
            <a:r>
              <a:rPr lang="ru-RU" dirty="0" smtClean="0">
                <a:effectLst/>
              </a:rPr>
              <a:t>конверт; </a:t>
            </a:r>
          </a:p>
          <a:p>
            <a:r>
              <a:rPr lang="ru-RU" dirty="0" smtClean="0">
                <a:effectLst/>
              </a:rPr>
              <a:t>фирменные бланки различных видов документов; </a:t>
            </a:r>
          </a:p>
          <a:p>
            <a:r>
              <a:rPr lang="ru-RU" dirty="0" smtClean="0">
                <a:effectLst/>
              </a:rPr>
              <a:t>визитная карточка; </a:t>
            </a:r>
          </a:p>
          <a:p>
            <a:r>
              <a:rPr lang="ru-RU" dirty="0" smtClean="0">
                <a:effectLst/>
              </a:rPr>
              <a:t>папка - регистратор (обложка);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31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/>
              </a:rPr>
              <a:t>Все формы рекламы:</a:t>
            </a:r>
          </a:p>
          <a:p>
            <a:r>
              <a:rPr lang="ru-RU" sz="2800" dirty="0" smtClean="0">
                <a:effectLst/>
              </a:rPr>
              <a:t>реклама в прессе; </a:t>
            </a:r>
          </a:p>
          <a:p>
            <a:r>
              <a:rPr lang="ru-RU" sz="2800" dirty="0" smtClean="0">
                <a:effectLst/>
              </a:rPr>
              <a:t>радио- и телереклама; </a:t>
            </a:r>
          </a:p>
          <a:p>
            <a:r>
              <a:rPr lang="ru-RU" sz="2800" dirty="0" smtClean="0">
                <a:effectLst/>
              </a:rPr>
              <a:t>выставочный стенд; </a:t>
            </a:r>
          </a:p>
          <a:p>
            <a:r>
              <a:rPr lang="ru-RU" sz="2800" dirty="0" smtClean="0">
                <a:effectLst/>
              </a:rPr>
              <a:t>реклама на транспорте; </a:t>
            </a:r>
          </a:p>
          <a:p>
            <a:r>
              <a:rPr lang="ru-RU" sz="2800" dirty="0" smtClean="0">
                <a:effectLst/>
              </a:rPr>
              <a:t>наружная реклама;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/>
              </a:rPr>
              <a:t>Средства идентификации, ориентации</a:t>
            </a:r>
          </a:p>
          <a:p>
            <a:r>
              <a:rPr lang="ru-RU" sz="2800" dirty="0" smtClean="0">
                <a:effectLst/>
              </a:rPr>
              <a:t>указатель проезда; </a:t>
            </a:r>
          </a:p>
          <a:p>
            <a:r>
              <a:rPr lang="ru-RU" sz="2800" dirty="0" smtClean="0">
                <a:effectLst/>
              </a:rPr>
              <a:t>указатели расположения </a:t>
            </a:r>
          </a:p>
          <a:p>
            <a:r>
              <a:rPr lang="ru-RU" sz="2800" dirty="0" smtClean="0">
                <a:effectLst/>
              </a:rPr>
              <a:t>указатели направления </a:t>
            </a:r>
          </a:p>
          <a:p>
            <a:r>
              <a:rPr lang="ru-RU" sz="2800" dirty="0" smtClean="0">
                <a:effectLst/>
              </a:rPr>
              <a:t>вывеска </a:t>
            </a:r>
          </a:p>
          <a:p>
            <a:r>
              <a:rPr lang="ru-RU" sz="2800" dirty="0" smtClean="0">
                <a:effectLst/>
              </a:rPr>
              <a:t>таблички на дверях </a:t>
            </a:r>
          </a:p>
          <a:p>
            <a:r>
              <a:rPr lang="ru-RU" sz="2800" dirty="0" smtClean="0">
                <a:effectLst/>
              </a:rPr>
              <a:t>значок, нашивка; </a:t>
            </a:r>
          </a:p>
          <a:p>
            <a:r>
              <a:rPr lang="ru-RU" sz="2800" dirty="0" smtClean="0">
                <a:effectLst/>
              </a:rPr>
              <a:t>одежда сотрудников;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3545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/>
              </a:rPr>
              <a:t>Продукция фирмы и средства ее упаковки, оформления, сопровождения, реализации</a:t>
            </a:r>
          </a:p>
          <a:p>
            <a:r>
              <a:rPr lang="ru-RU" dirty="0" smtClean="0">
                <a:effectLst/>
              </a:rPr>
              <a:t>продукция </a:t>
            </a:r>
          </a:p>
          <a:p>
            <a:r>
              <a:rPr lang="ru-RU" dirty="0" smtClean="0">
                <a:effectLst/>
              </a:rPr>
              <a:t>упаковка </a:t>
            </a:r>
          </a:p>
          <a:p>
            <a:r>
              <a:rPr lang="ru-RU" dirty="0" smtClean="0">
                <a:effectLst/>
              </a:rPr>
              <a:t>упаковочная бумага</a:t>
            </a:r>
          </a:p>
          <a:p>
            <a:r>
              <a:rPr lang="ru-RU" dirty="0" smtClean="0">
                <a:effectLst/>
              </a:rPr>
              <a:t>ярлыки и наклейки </a:t>
            </a:r>
          </a:p>
          <a:p>
            <a:r>
              <a:rPr lang="ru-RU" dirty="0" smtClean="0">
                <a:effectLst/>
              </a:rPr>
              <a:t>сопроводительная документация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258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/>
              </a:rPr>
              <a:t>Атрибуты презентаций, PR-компаний </a:t>
            </a:r>
          </a:p>
          <a:p>
            <a:r>
              <a:rPr lang="ru-RU" dirty="0" smtClean="0">
                <a:effectLst/>
              </a:rPr>
              <a:t>проспект; </a:t>
            </a:r>
          </a:p>
          <a:p>
            <a:r>
              <a:rPr lang="ru-RU" dirty="0" smtClean="0">
                <a:effectLst/>
              </a:rPr>
              <a:t>информационный лист; </a:t>
            </a:r>
          </a:p>
          <a:p>
            <a:r>
              <a:rPr lang="ru-RU" dirty="0" smtClean="0">
                <a:effectLst/>
              </a:rPr>
              <a:t>буклет; </a:t>
            </a:r>
          </a:p>
          <a:p>
            <a:r>
              <a:rPr lang="ru-RU" dirty="0" smtClean="0">
                <a:effectLst/>
              </a:rPr>
              <a:t>календарь </a:t>
            </a:r>
          </a:p>
          <a:p>
            <a:r>
              <a:rPr lang="ru-RU" dirty="0" smtClean="0">
                <a:effectLst/>
              </a:rPr>
              <a:t>плакат; </a:t>
            </a:r>
          </a:p>
          <a:p>
            <a:r>
              <a:rPr lang="ru-RU" dirty="0" smtClean="0">
                <a:effectLst/>
              </a:rPr>
              <a:t>вымпел; </a:t>
            </a:r>
          </a:p>
          <a:p>
            <a:r>
              <a:rPr lang="ru-RU" dirty="0" smtClean="0">
                <a:effectLst/>
              </a:rPr>
              <a:t>сувениры; </a:t>
            </a:r>
          </a:p>
          <a:p>
            <a:r>
              <a:rPr lang="ru-RU" dirty="0" smtClean="0">
                <a:effectLst/>
              </a:rPr>
              <a:t>одежда сотрудников; </a:t>
            </a:r>
          </a:p>
          <a:p>
            <a:r>
              <a:rPr lang="ru-RU" dirty="0" smtClean="0">
                <a:effectLst/>
              </a:rPr>
              <a:t>пакеты, сумки.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97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Товарные знаки и другие элементы фирменного стиля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Типы товарных знаков: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Словесные</a:t>
            </a:r>
            <a:r>
              <a:rPr lang="ru-RU" dirty="0" smtClean="0"/>
              <a:t>, могут быть зарегистрированы как в стандартном написании так и в графическом.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Изобразительные</a:t>
            </a:r>
            <a:r>
              <a:rPr lang="ru-RU" dirty="0" smtClean="0"/>
              <a:t> –представляют собой оригинальный рисунок фирмы, эмблему.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Объемные</a:t>
            </a:r>
            <a:r>
              <a:rPr lang="ru-RU" dirty="0" smtClean="0"/>
              <a:t> – знаки в трехмерном измерении.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66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Звуковые</a:t>
            </a:r>
            <a:r>
              <a:rPr lang="ru-RU" dirty="0" smtClean="0"/>
              <a:t> –характерны для радиостанций и телекомпаний;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Комбинированные</a:t>
            </a:r>
            <a:r>
              <a:rPr lang="ru-RU" dirty="0" smtClean="0"/>
              <a:t> –представляют собой сочетание уже названных типов.</a:t>
            </a:r>
          </a:p>
          <a:p>
            <a:pPr marL="0" indent="0">
              <a:buNone/>
            </a:pPr>
            <a:r>
              <a:rPr lang="ru-RU" b="1" dirty="0" smtClean="0"/>
              <a:t>ЛОГОТИП</a:t>
            </a:r>
            <a:r>
              <a:rPr lang="ru-RU" dirty="0" smtClean="0"/>
              <a:t> -оригинальное специально разработанное начертание, изображение полного или сокращенного наименования фирмы или товаров фирмы, выполненное графически оригинальным способом, разработанное специально для конкретной компании.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327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Фирменный блок </a:t>
            </a:r>
            <a:r>
              <a:rPr lang="ru-RU" dirty="0" smtClean="0"/>
              <a:t>-объединенные в композицию товарный знак и логотип, а также поясняющие надписи (страна, почтовый адрес, телефон и другое).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Слоган</a:t>
            </a:r>
            <a:r>
              <a:rPr lang="ru-RU" dirty="0" smtClean="0"/>
              <a:t>— рекламная формула, постоянный рекламный девиз. Четкая, ясная и лаконичная формулировка основной темы рекламного обращения.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Фирменный цвет , фирменный комплект шрифтов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139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Требования к товарным знакам и их регистрация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1992 г. Был принят закон РФ «О товарных знаках, знаках обслуживания и наименования мест происхождения товаров».</a:t>
            </a:r>
          </a:p>
          <a:p>
            <a:pPr marL="0" indent="0">
              <a:buNone/>
            </a:pPr>
            <a:r>
              <a:rPr lang="ru-RU" dirty="0" smtClean="0"/>
              <a:t>Правовая охрана товарного знака в РФ предоставляется на основании его гос. регистрации в порядке, установленным названным законом. Право на товарный знак охраняется законом.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773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Товарный знак может быть зарегистрирован на имя юр. лица, а также физ. лица.</a:t>
            </a:r>
          </a:p>
          <a:p>
            <a:pPr marL="0" indent="0">
              <a:buNone/>
            </a:pPr>
            <a:r>
              <a:rPr lang="ru-RU" dirty="0" smtClean="0"/>
              <a:t>На зарегистрированный ТЗ выдается свидетельство, которое удостоверяет исключительное право владельца на него в отношении товаров, указанных в свидетельстве.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8785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Порядок регистрации товарного знака</a:t>
            </a:r>
          </a:p>
          <a:p>
            <a:pPr marL="0" indent="0">
              <a:buNone/>
            </a:pPr>
            <a:r>
              <a:rPr lang="ru-RU" dirty="0" smtClean="0"/>
              <a:t>Заявка от юр. или физ. лица подается в Государственное патентное ведомство РФ. К заявке прилагается: заявление о регистрации обозначения с указанием заявителя, заявляемое обозначение и его описание, перечень товаров, для которых запрашивается регистрация товарного знака. К заявке прилагается квитанция об оплате гос. пошлины.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693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Использование товарного знака. </a:t>
            </a:r>
            <a:r>
              <a:rPr lang="ru-RU" dirty="0" smtClean="0"/>
              <a:t>Использовать ТЗ можно на товарах, услугах для которых он зарегистрирован. Использованием признается применение товарного знака в рекламе, печатных изданиях, на официальных бланках, вывесках.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6653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Право на использование ТЗ может быть предоставлено владельцем ТЗ другому лицу по лицензионному договору.</a:t>
            </a:r>
          </a:p>
          <a:p>
            <a:pPr marL="0" indent="0">
              <a:buNone/>
            </a:pPr>
            <a:r>
              <a:rPr lang="ru-RU" dirty="0" smtClean="0"/>
              <a:t>Лицензионный договор должен содержать условие о том, что качество товаров лицензиата будет не ниже качества товаров лицензиара и что лицензиар будет выполнять контроль за этим условием. Договор об уступке товарного знака и лицензионный договор регистрируются в </a:t>
            </a:r>
            <a:r>
              <a:rPr lang="ru-RU" smtClean="0"/>
              <a:t>Патентном ведомстве.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7732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248</TotalTime>
  <Words>811</Words>
  <Application>Microsoft Office PowerPoint</Application>
  <PresentationFormat>Экран (4:3)</PresentationFormat>
  <Paragraphs>88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Товарные знаки Имидж и фирменный стиль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Носители фирменного стиля</vt:lpstr>
      <vt:lpstr>Презентация PowerPoint</vt:lpstr>
      <vt:lpstr>Презентация PowerPoint</vt:lpstr>
      <vt:lpstr>Презентация PowerPoint</vt:lpstr>
      <vt:lpstr>Товарные знаки и другие элементы фирменного стиля</vt:lpstr>
      <vt:lpstr>Презентация PowerPoint</vt:lpstr>
      <vt:lpstr>Презентация PowerPoint</vt:lpstr>
      <vt:lpstr>Требования к товарным знакам и их регистрация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Товарные знаки Имидж и фирменный стиль</dc:title>
  <dc:creator>User</dc:creator>
  <cp:lastModifiedBy>User</cp:lastModifiedBy>
  <cp:revision>24</cp:revision>
  <dcterms:created xsi:type="dcterms:W3CDTF">2013-04-01T18:29:35Z</dcterms:created>
  <dcterms:modified xsi:type="dcterms:W3CDTF">2013-04-01T22:38:25Z</dcterms:modified>
</cp:coreProperties>
</file>