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81" r:id="rId4"/>
    <p:sldId id="294" r:id="rId5"/>
    <p:sldId id="295" r:id="rId6"/>
    <p:sldId id="296" r:id="rId7"/>
    <p:sldId id="301" r:id="rId8"/>
    <p:sldId id="297" r:id="rId9"/>
    <p:sldId id="298" r:id="rId10"/>
    <p:sldId id="260" r:id="rId11"/>
    <p:sldId id="293" r:id="rId12"/>
    <p:sldId id="262" r:id="rId13"/>
    <p:sldId id="263" r:id="rId14"/>
    <p:sldId id="270" r:id="rId15"/>
    <p:sldId id="271" r:id="rId16"/>
    <p:sldId id="282" r:id="rId17"/>
    <p:sldId id="285" r:id="rId18"/>
    <p:sldId id="288" r:id="rId19"/>
    <p:sldId id="289" r:id="rId20"/>
    <p:sldId id="286" r:id="rId21"/>
    <p:sldId id="299" r:id="rId22"/>
    <p:sldId id="300" r:id="rId23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80" d="100"/>
          <a:sy n="8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1000" y="2209800"/>
            <a:ext cx="8458200" cy="1470025"/>
          </a:xfrm>
        </p:spPr>
        <p:txBody>
          <a:bodyPr anchor="b" anchorCtr="0"/>
          <a:lstStyle/>
          <a:p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>
                <a:solidFill>
                  <a:schemeClr val="tx1"/>
                </a:solidFill>
              </a:rPr>
              <a:t/>
            </a:r>
            <a:br>
              <a:rPr lang="ru-RU" sz="6000" dirty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>
                <a:solidFill>
                  <a:schemeClr val="tx1"/>
                </a:solidFill>
              </a:rPr>
              <a:t/>
            </a:r>
            <a:br>
              <a:rPr lang="ru-RU" sz="6000" dirty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>
                <a:solidFill>
                  <a:schemeClr val="tx1"/>
                </a:solidFill>
              </a:rPr>
              <a:t/>
            </a:r>
            <a:br>
              <a:rPr lang="ru-RU" sz="6000" dirty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>Методологические основы факторного анализа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04800" y="4343400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533400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/>
              <a:t>Классификация факторов в </a:t>
            </a:r>
            <a:r>
              <a:rPr lang="ru-RU" sz="3200" b="1" i="1" u="sng" dirty="0" smtClean="0"/>
              <a:t>ЭА</a:t>
            </a:r>
            <a:endParaRPr lang="ru-RU" sz="3200" u="sng" dirty="0"/>
          </a:p>
          <a:p>
            <a:endParaRPr lang="ru-RU" sz="3200" dirty="0" smtClean="0"/>
          </a:p>
          <a:p>
            <a:r>
              <a:rPr lang="ru-RU" sz="3200" dirty="0"/>
              <a:t>Классификация факторов представляет собой распределение их по группам в зависимости от общих признаков. Она позволяет глубже разобраться в причинах изменения исследуемых явлений, точнее оценить место и роль каждого фактора в формировании величины результативных показателей.</a:t>
            </a:r>
          </a:p>
          <a:p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41" y="3810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Исследуемые в анализе факторы могут быть классифицированы по разным признакам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1970049"/>
            <a:ext cx="8458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smtClean="0"/>
              <a:t>- По </a:t>
            </a:r>
            <a:r>
              <a:rPr lang="ru-RU" sz="2800" i="1" u="sng" dirty="0"/>
              <a:t>степени воздействия на результаты хозяйственной деятельности </a:t>
            </a:r>
            <a:r>
              <a:rPr lang="ru-RU" sz="2800" dirty="0"/>
              <a:t>факторы делятся на основные и второстепенные. </a:t>
            </a:r>
            <a:endParaRPr lang="ru-RU" sz="2800" dirty="0" smtClean="0"/>
          </a:p>
          <a:p>
            <a:r>
              <a:rPr lang="ru-RU" sz="2800" dirty="0"/>
              <a:t> </a:t>
            </a:r>
            <a:r>
              <a:rPr lang="ru-RU" sz="2800" dirty="0" smtClean="0"/>
              <a:t>       К</a:t>
            </a:r>
            <a:r>
              <a:rPr lang="ru-RU" sz="2800" b="1" i="1" dirty="0" smtClean="0"/>
              <a:t> </a:t>
            </a:r>
            <a:r>
              <a:rPr lang="ru-RU" sz="2800" b="1" i="1" dirty="0"/>
              <a:t>основным</a:t>
            </a:r>
            <a:r>
              <a:rPr lang="ru-RU" sz="2800" dirty="0"/>
              <a:t> относятся факторы, которые оказывают решающее воздействие на результативный показатель</a:t>
            </a:r>
            <a:r>
              <a:rPr lang="ru-RU" sz="2800" dirty="0" smtClean="0"/>
              <a:t>.</a:t>
            </a:r>
          </a:p>
          <a:p>
            <a:r>
              <a:rPr lang="ru-RU" sz="2800" b="1" i="1" dirty="0" smtClean="0"/>
              <a:t>       Второстепенными </a:t>
            </a:r>
            <a:r>
              <a:rPr lang="ru-RU" sz="2800" dirty="0"/>
              <a:t>считаются те, которые не оказывают решающего воздействия на результаты хозяйственной деятельности в сложившихся условиях. </a:t>
            </a:r>
          </a:p>
        </p:txBody>
      </p:sp>
    </p:spTree>
    <p:extLst>
      <p:ext uri="{BB962C8B-B14F-4D97-AF65-F5344CB8AC3E}">
        <p14:creationId xmlns:p14="http://schemas.microsoft.com/office/powerpoint/2010/main" val="3722042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304800"/>
            <a:ext cx="8458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smtClean="0"/>
              <a:t>- По отношению к объекту исследования </a:t>
            </a:r>
            <a:r>
              <a:rPr lang="ru-RU" sz="2800" dirty="0" smtClean="0"/>
              <a:t>факторы делятся на </a:t>
            </a:r>
            <a:r>
              <a:rPr lang="ru-RU" sz="2800" b="1" i="1" dirty="0" smtClean="0"/>
              <a:t>внутренние </a:t>
            </a:r>
            <a:r>
              <a:rPr lang="ru-RU" sz="2800" b="1" i="1" dirty="0"/>
              <a:t>и вне­шние,</a:t>
            </a:r>
            <a:r>
              <a:rPr lang="ru-RU" sz="2800" dirty="0"/>
              <a:t> то есть на факторы, которые зависят и не зависят от деятельности данного предприятия. Основное внимание при анализе должно уделяться исследованию внутренних факторов, на которые предприятие может воздействовать.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3337767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smtClean="0"/>
              <a:t>- По </a:t>
            </a:r>
            <a:r>
              <a:rPr lang="ru-RU" sz="2800" i="1" u="sng" dirty="0"/>
              <a:t>степени распространенности </a:t>
            </a:r>
            <a:r>
              <a:rPr lang="ru-RU" sz="2800" dirty="0"/>
              <a:t>факторы делятся на</a:t>
            </a:r>
            <a:r>
              <a:rPr lang="ru-RU" sz="2800" b="1" i="1" dirty="0"/>
              <a:t> общие </a:t>
            </a:r>
            <a:r>
              <a:rPr lang="ru-RU" sz="2800" dirty="0"/>
              <a:t>и</a:t>
            </a:r>
            <a:r>
              <a:rPr lang="ru-RU" sz="2800" b="1" i="1" dirty="0"/>
              <a:t> специфические.</a:t>
            </a:r>
            <a:r>
              <a:rPr lang="ru-RU" sz="2800" dirty="0"/>
              <a:t> </a:t>
            </a:r>
            <a:r>
              <a:rPr lang="ru-RU" sz="2800" u="sng" dirty="0"/>
              <a:t>К общим </a:t>
            </a:r>
            <a:r>
              <a:rPr lang="ru-RU" sz="2800" dirty="0"/>
              <a:t>относятся факторы, которые действуют во всех отраслях экономики. </a:t>
            </a:r>
            <a:r>
              <a:rPr lang="ru-RU" sz="2800" u="sng" dirty="0" smtClean="0"/>
              <a:t>Специфическими</a:t>
            </a:r>
            <a:r>
              <a:rPr lang="ru-RU" sz="2800" dirty="0" smtClean="0"/>
              <a:t> </a:t>
            </a:r>
            <a:r>
              <a:rPr lang="ru-RU" sz="2800" dirty="0"/>
              <a:t>являются те, действие которых проявляется в условиях отдельной отрасли экономики или предприятия.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0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4356" y="762000"/>
            <a:ext cx="861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u="sng" dirty="0" smtClean="0"/>
              <a:t>- По </a:t>
            </a:r>
            <a:r>
              <a:rPr lang="ru-RU" sz="3200" i="1" u="sng" dirty="0"/>
              <a:t>времени воздействия на результаты хозяйственной деятельности </a:t>
            </a:r>
            <a:r>
              <a:rPr lang="ru-RU" sz="3200" dirty="0"/>
              <a:t>различают факторы</a:t>
            </a:r>
            <a:r>
              <a:rPr lang="ru-RU" sz="3200" b="1" i="1" dirty="0"/>
              <a:t> постоянные</a:t>
            </a:r>
            <a:r>
              <a:rPr lang="ru-RU" sz="3200" dirty="0"/>
              <a:t> и</a:t>
            </a:r>
            <a:r>
              <a:rPr lang="ru-RU" sz="3200" b="1" i="1" dirty="0"/>
              <a:t> переменные.</a:t>
            </a:r>
            <a:endParaRPr lang="ru-RU" sz="3200" dirty="0"/>
          </a:p>
          <a:p>
            <a:r>
              <a:rPr lang="ru-RU" sz="3200" u="sng" dirty="0"/>
              <a:t>Постоянные факторы </a:t>
            </a:r>
            <a:r>
              <a:rPr lang="ru-RU" sz="3200" dirty="0"/>
              <a:t>оказывают влияние на изучаемое явление беспрерывно на протяжении всего времени. Воздействие же </a:t>
            </a:r>
            <a:r>
              <a:rPr lang="ru-RU" sz="3200" u="sng" dirty="0"/>
              <a:t>переменных факторов </a:t>
            </a:r>
            <a:r>
              <a:rPr lang="ru-RU" sz="3200" dirty="0"/>
              <a:t>проявляется периодически, например освоение новой техники, новых видов продукции, новой технологии производства и т.д.</a:t>
            </a:r>
          </a:p>
        </p:txBody>
      </p:sp>
    </p:spTree>
    <p:extLst>
      <p:ext uri="{BB962C8B-B14F-4D97-AF65-F5344CB8AC3E}">
        <p14:creationId xmlns:p14="http://schemas.microsoft.com/office/powerpoint/2010/main" val="319689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4356" y="762000"/>
            <a:ext cx="861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smtClean="0"/>
              <a:t>- По свойствам отражаемых явлений и по своему составу</a:t>
            </a:r>
            <a:r>
              <a:rPr lang="ru-RU" sz="2800" dirty="0" smtClean="0"/>
              <a:t> факторы</a:t>
            </a:r>
            <a:r>
              <a:rPr lang="ru-RU" sz="2800" b="1" i="1" dirty="0" smtClean="0"/>
              <a:t> </a:t>
            </a:r>
            <a:r>
              <a:rPr lang="ru-RU" sz="2800" dirty="0" smtClean="0"/>
              <a:t>делятся на </a:t>
            </a:r>
            <a:r>
              <a:rPr lang="ru-RU" sz="2800" b="1" i="1" dirty="0" smtClean="0"/>
              <a:t> </a:t>
            </a:r>
            <a:r>
              <a:rPr lang="ru-RU" sz="2800" b="1" i="1" dirty="0"/>
              <a:t>количественные</a:t>
            </a:r>
            <a:r>
              <a:rPr lang="ru-RU" sz="2800" dirty="0"/>
              <a:t> и</a:t>
            </a:r>
            <a:r>
              <a:rPr lang="ru-RU" sz="2800" b="1" i="1" dirty="0"/>
              <a:t> качественные, сложные </a:t>
            </a:r>
            <a:r>
              <a:rPr lang="ru-RU" sz="2800" dirty="0"/>
              <a:t>и</a:t>
            </a:r>
            <a:r>
              <a:rPr lang="ru-RU" sz="2800" b="1" i="1" dirty="0"/>
              <a:t> простые, прямые</a:t>
            </a:r>
            <a:r>
              <a:rPr lang="ru-RU" sz="2800" dirty="0"/>
              <a:t> и</a:t>
            </a:r>
            <a:r>
              <a:rPr lang="ru-RU" sz="2800" b="1" i="1" dirty="0"/>
              <a:t> косвенные, измеримые</a:t>
            </a:r>
            <a:r>
              <a:rPr lang="ru-RU" sz="2800" dirty="0"/>
              <a:t> и</a:t>
            </a:r>
            <a:r>
              <a:rPr lang="ru-RU" sz="2800" b="1" i="1" dirty="0"/>
              <a:t> неизмеримые</a:t>
            </a:r>
            <a:r>
              <a:rPr lang="ru-RU" sz="2800" b="1" i="1" dirty="0" smtClean="0"/>
              <a:t>.</a:t>
            </a:r>
            <a:endParaRPr lang="ru-RU" sz="2800" dirty="0"/>
          </a:p>
          <a:p>
            <a:r>
              <a:rPr lang="ru-RU" sz="2800" b="1" i="1" dirty="0" smtClean="0"/>
              <a:t>      Количественными</a:t>
            </a:r>
            <a:r>
              <a:rPr lang="ru-RU" sz="2800" dirty="0" smtClean="0"/>
              <a:t> </a:t>
            </a:r>
            <a:r>
              <a:rPr lang="ru-RU" sz="2800" dirty="0"/>
              <a:t>считаются факторы, которые выражают количественную определенность явлений (количество рабочих, оборудования, сырья и т.д.).</a:t>
            </a:r>
            <a:r>
              <a:rPr lang="ru-RU" sz="2800" b="1" i="1" dirty="0"/>
              <a:t> 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4356" y="4648200"/>
            <a:ext cx="861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      Качественные</a:t>
            </a:r>
            <a:r>
              <a:rPr lang="ru-RU" sz="2800" dirty="0" smtClean="0"/>
              <a:t> </a:t>
            </a:r>
            <a:r>
              <a:rPr lang="ru-RU" sz="2800" dirty="0"/>
              <a:t>факторы определяют внутренние качества, признаки и особенности изучаемых объектов (производительность труда, качество продукции и т.д.).</a:t>
            </a:r>
          </a:p>
        </p:txBody>
      </p:sp>
    </p:spTree>
    <p:extLst>
      <p:ext uri="{BB962C8B-B14F-4D97-AF65-F5344CB8AC3E}">
        <p14:creationId xmlns:p14="http://schemas.microsoft.com/office/powerpoint/2010/main" val="353873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0640" y="304800"/>
            <a:ext cx="8534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Примером </a:t>
            </a:r>
            <a:r>
              <a:rPr lang="ru-RU" sz="2800" b="1" u="sng" dirty="0"/>
              <a:t>сложного фактора</a:t>
            </a:r>
            <a:r>
              <a:rPr lang="ru-RU" sz="2800" dirty="0"/>
              <a:t> является производительность труда, а </a:t>
            </a:r>
            <a:r>
              <a:rPr lang="ru-RU" sz="2800" b="1" u="sng" dirty="0"/>
              <a:t>простого</a:t>
            </a:r>
            <a:r>
              <a:rPr lang="ru-RU" sz="2800" dirty="0"/>
              <a:t> </a:t>
            </a:r>
            <a:r>
              <a:rPr lang="ru-RU" sz="2800" dirty="0" smtClean="0"/>
              <a:t>- </a:t>
            </a:r>
            <a:r>
              <a:rPr lang="ru-RU" sz="2800" dirty="0"/>
              <a:t>количество рабочих дней в отчетном периоде.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1347" y="1688322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Одни </a:t>
            </a:r>
            <a:r>
              <a:rPr lang="ru-RU" sz="2800" dirty="0"/>
              <a:t>факторы оказывают непосредственное влияние на результативный показатель, другие - косвенное. По уровню соподчиненности (иерархии) различают факторы первого, второго, третьего и последующих уровней</a:t>
            </a:r>
          </a:p>
          <a:p>
            <a:r>
              <a:rPr lang="ru-RU" sz="2800" dirty="0"/>
              <a:t>подчинения. К</a:t>
            </a:r>
            <a:r>
              <a:rPr lang="ru-RU" sz="2800" b="1" i="1" dirty="0"/>
              <a:t> факторам первого уровня</a:t>
            </a:r>
            <a:r>
              <a:rPr lang="ru-RU" sz="2800" dirty="0"/>
              <a:t> относятся те, которые непосредственно влияют на результативный показатель. Факторы, которые определяют результативный показатель косвенно, при помощи факторов первого уровня, называются</a:t>
            </a:r>
            <a:r>
              <a:rPr lang="ru-RU" sz="2800" b="1" i="1" dirty="0"/>
              <a:t> факторами второго уровня</a:t>
            </a:r>
            <a:r>
              <a:rPr lang="ru-RU" sz="2800" dirty="0"/>
              <a:t> и т.д. </a:t>
            </a:r>
          </a:p>
        </p:txBody>
      </p:sp>
    </p:spTree>
    <p:extLst>
      <p:ext uri="{BB962C8B-B14F-4D97-AF65-F5344CB8AC3E}">
        <p14:creationId xmlns:p14="http://schemas.microsoft.com/office/powerpoint/2010/main" val="17237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02600" cy="486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317865"/>
              </p:ext>
            </p:extLst>
          </p:nvPr>
        </p:nvGraphicFramePr>
        <p:xfrm>
          <a:off x="384175" y="5486399"/>
          <a:ext cx="8226425" cy="99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6425"/>
              </a:tblGrid>
              <a:tr h="990600"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Детерминированная </a:t>
                      </a:r>
                      <a:r>
                        <a:rPr lang="ru-RU" sz="2800" dirty="0">
                          <a:effectLst/>
                        </a:rPr>
                        <a:t>факторная система </a:t>
                      </a:r>
                      <a:r>
                        <a:rPr lang="ru-RU" sz="2800" dirty="0" smtClean="0">
                          <a:effectLst/>
                        </a:rPr>
                        <a:t>валовой </a:t>
                      </a: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продукции</a:t>
                      </a:r>
                      <a:endParaRPr lang="ru-RU" sz="2800" b="1" i="1" dirty="0">
                        <a:effectLst/>
                        <a:latin typeface="Times New Roman"/>
                        <a:ea typeface="Arial Unicode M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5613" y="3776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19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334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Системный подход в </a:t>
            </a:r>
            <a:r>
              <a:rPr lang="ru-RU" sz="3200" dirty="0" smtClean="0"/>
              <a:t>ЭА </a:t>
            </a:r>
            <a:r>
              <a:rPr lang="ru-RU" sz="3200" dirty="0"/>
              <a:t>вызывает необходимость взаимосвязанного изучения факторов с учетом их внутренних и внешних связей, взаимодействия и соподчиненности, что дос­тигается с помощью систематизации.</a:t>
            </a:r>
            <a:r>
              <a:rPr lang="ru-RU" sz="3200" b="1" i="1" dirty="0"/>
              <a:t> </a:t>
            </a:r>
            <a:endParaRPr lang="ru-RU" sz="3200" b="1" i="1" dirty="0" smtClean="0"/>
          </a:p>
          <a:p>
            <a:endParaRPr lang="ru-RU" sz="3200" b="1" i="1" dirty="0"/>
          </a:p>
          <a:p>
            <a:pPr algn="ctr"/>
            <a:r>
              <a:rPr lang="ru-RU" sz="3200" b="1" i="1" dirty="0" smtClean="0"/>
              <a:t>Систематизация </a:t>
            </a:r>
            <a:r>
              <a:rPr lang="ru-RU" sz="3200" b="1" i="1" dirty="0"/>
              <a:t>в целом — </a:t>
            </a:r>
            <a:r>
              <a:rPr lang="ru-RU" sz="3200" dirty="0"/>
              <a:t>это размещение изучаемых явлений или объектов в определенном порядке с выявлением их взаимосвязи и соподчиненности.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762000"/>
            <a:ext cx="8610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Одним из способов систематизации факторов является создание детерминированных факторных систем.</a:t>
            </a:r>
            <a:r>
              <a:rPr lang="ru-RU" sz="3200" b="1" i="1" dirty="0"/>
              <a:t> </a:t>
            </a:r>
            <a:endParaRPr lang="ru-RU" sz="3200" b="1" i="1" dirty="0" smtClean="0"/>
          </a:p>
          <a:p>
            <a:pPr algn="ctr"/>
            <a:endParaRPr lang="ru-RU" sz="3200" b="1" i="1" dirty="0"/>
          </a:p>
          <a:p>
            <a:pPr algn="ctr"/>
            <a:r>
              <a:rPr lang="ru-RU" sz="3200" b="1" i="1" dirty="0" smtClean="0"/>
              <a:t>Создать </a:t>
            </a:r>
            <a:r>
              <a:rPr lang="ru-RU" sz="3200" b="1" i="1" dirty="0"/>
              <a:t>факторную систему —</a:t>
            </a:r>
            <a:r>
              <a:rPr lang="ru-RU" sz="3200" dirty="0"/>
              <a:t> значит представить изучаемое явление в виде алгебраической суммы, частного или произведе­ния нескольких факторов, определяющих его величину и находящихся с ним в функциональной </a:t>
            </a:r>
            <a:r>
              <a:rPr lang="ru-RU" sz="3200" dirty="0" smtClean="0"/>
              <a:t>зависимости (рис).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533400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Анализ структуры связи изучаемых показателей в АХД осуществляется с помощью построения</a:t>
            </a:r>
            <a:r>
              <a:rPr lang="ru-RU" sz="2800" b="1" i="1" dirty="0"/>
              <a:t> структурно-логической блок-схемы,</a:t>
            </a:r>
            <a:r>
              <a:rPr lang="ru-RU" sz="2800" dirty="0"/>
              <a:t> которая позволяет установить наличие и направление связи не </a:t>
            </a:r>
            <a:r>
              <a:rPr lang="ru-RU" sz="2800" dirty="0" smtClean="0"/>
              <a:t>только между </a:t>
            </a:r>
            <a:r>
              <a:rPr lang="ru-RU" sz="2800" dirty="0"/>
              <a:t>изучаемыми факторами и результативным показателем, но и между самими факторами. Построив блок-схему, можно увидеть, что среди изучаемых факторов имеются такие, которые более или менее непосредственно воздействуют на результативный показатель, и такие, которые воздействуют не столько на результативный показатель, сколько друг на </a:t>
            </a:r>
            <a:r>
              <a:rPr lang="ru-RU" sz="2800" dirty="0" smtClean="0"/>
              <a:t>друга (рис.).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878" y="3048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Одной </a:t>
            </a:r>
            <a:r>
              <a:rPr lang="ru-RU" sz="2800" dirty="0"/>
              <a:t>из задач факторного анализа является моделирование взаимосвязей между результативными показателями и факторами, которые определяют их величину.</a:t>
            </a:r>
          </a:p>
          <a:p>
            <a:endParaRPr lang="ru-RU" sz="2800" b="1" i="1" dirty="0" smtClean="0"/>
          </a:p>
          <a:p>
            <a:pPr algn="ctr"/>
            <a:r>
              <a:rPr lang="ru-RU" sz="2800" b="1" i="1" dirty="0" smtClean="0"/>
              <a:t>Моделирование</a:t>
            </a:r>
            <a:r>
              <a:rPr lang="ru-RU" sz="2800" dirty="0" smtClean="0"/>
              <a:t> </a:t>
            </a:r>
            <a:r>
              <a:rPr lang="ru-RU" sz="2800" dirty="0"/>
              <a:t>— это один из важнейших методов науч­ного познания, с помощью которого создается модель (услов­ный образ) объекта исследования. Сущность его заключается в том, что взаимосвязь исследуемого показателя с факторными передается в форме конкретного математического уравнения.</a:t>
            </a: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Детерминированный </a:t>
            </a:r>
            <a:r>
              <a:rPr lang="ru-RU" sz="3200" dirty="0"/>
              <a:t>факторный анализ в качестве цели выдвигает изучение влияния факторов на результативный показатель в случаях его функциональной зависимости от ряда факторных признаков.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Функциональную </a:t>
            </a:r>
            <a:r>
              <a:rPr lang="ru-RU" sz="3200" dirty="0"/>
              <a:t>зависимость можно выразить различными моделями: аддитивной; мультипликативной; кратной; комбинированной (смешанной).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7727" y="1524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/>
          </a:p>
          <a:p>
            <a:pPr algn="ctr"/>
            <a:r>
              <a:rPr lang="ru-RU" sz="3200" b="1" i="1" dirty="0" smtClean="0"/>
              <a:t>Аддитивную </a:t>
            </a:r>
            <a:r>
              <a:rPr lang="ru-RU" sz="3200" b="1" i="1" dirty="0"/>
              <a:t>взаимосвязь </a:t>
            </a:r>
            <a:r>
              <a:rPr lang="ru-RU" sz="3200" dirty="0"/>
              <a:t>можно представить как математическое уравнение, отражающее тот случай, когда результативный показатель – это алгебраическая сумма нескольких факторных признаков:</a:t>
            </a:r>
          </a:p>
          <a:p>
            <a:r>
              <a:rPr lang="ru-RU" sz="3200" dirty="0"/>
              <a:t> </a:t>
            </a:r>
          </a:p>
          <a:p>
            <a:pPr algn="ctr"/>
            <a:endParaRPr lang="ru-RU" sz="32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988308"/>
              </p:ext>
            </p:extLst>
          </p:nvPr>
        </p:nvGraphicFramePr>
        <p:xfrm>
          <a:off x="1720584" y="3962400"/>
          <a:ext cx="539302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3" imgW="4254480" imgH="901440" progId="Equation.3">
                  <p:embed/>
                </p:oleObj>
              </mc:Choice>
              <mc:Fallback>
                <p:oleObj name="Формула" r:id="rId3" imgW="4254480" imgH="901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20584" y="3962400"/>
                        <a:ext cx="5393028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534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/>
              <a:t>Мультипликативная взаимосвязь </a:t>
            </a:r>
            <a:r>
              <a:rPr lang="ru-RU" sz="3200" dirty="0"/>
              <a:t>отражает прямую пропорциональную зависимость исследуемого обобщающего показателя от факторов. Математическая запись при этом будет следующая:</a:t>
            </a:r>
          </a:p>
          <a:p>
            <a:r>
              <a:rPr lang="ru-RU" sz="3200" dirty="0"/>
              <a:t> </a:t>
            </a:r>
            <a:endParaRPr lang="ru-RU" sz="3200" dirty="0" smtClean="0"/>
          </a:p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dirty="0" smtClean="0"/>
              <a:t>где </a:t>
            </a:r>
            <a:r>
              <a:rPr lang="ru-RU" sz="3200" dirty="0"/>
              <a:t>П – общепринятый знак произведения нескольких сомножителей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343302"/>
              </p:ext>
            </p:extLst>
          </p:nvPr>
        </p:nvGraphicFramePr>
        <p:xfrm>
          <a:off x="2209800" y="3429000"/>
          <a:ext cx="41656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3" imgW="4165560" imgH="1054080" progId="Equation.3">
                  <p:embed/>
                </p:oleObj>
              </mc:Choice>
              <mc:Fallback>
                <p:oleObj name="Формула" r:id="rId3" imgW="4165560" imgH="1054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9800" y="3429000"/>
                        <a:ext cx="4165600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228600"/>
            <a:ext cx="8534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/>
              <a:t>Кратная зависимость </a:t>
            </a:r>
            <a:r>
              <a:rPr lang="ru-RU" sz="3200" dirty="0"/>
              <a:t>результативного показателя </a:t>
            </a:r>
            <a:r>
              <a:rPr lang="en-US" sz="3200" i="1" dirty="0"/>
              <a:t>Z</a:t>
            </a:r>
            <a:r>
              <a:rPr lang="en-US" sz="3200" dirty="0"/>
              <a:t> </a:t>
            </a:r>
            <a:r>
              <a:rPr lang="ru-RU" sz="3200" dirty="0"/>
              <a:t>от факторов математически отражается как частное от их деления:</a:t>
            </a:r>
          </a:p>
          <a:p>
            <a:pPr algn="ctr"/>
            <a:endParaRPr lang="ru-RU" sz="32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522381"/>
              </p:ext>
            </p:extLst>
          </p:nvPr>
        </p:nvGraphicFramePr>
        <p:xfrm>
          <a:off x="3810000" y="1802853"/>
          <a:ext cx="1524000" cy="958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3" imgW="977760" imgH="723600" progId="Equation.3">
                  <p:embed/>
                </p:oleObj>
              </mc:Choice>
              <mc:Fallback>
                <p:oleObj name="Формула" r:id="rId3" imgW="977760" imgH="72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0" y="1802853"/>
                        <a:ext cx="1524000" cy="958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4800" y="2720898"/>
            <a:ext cx="8534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Комбинированная (смешанная) взаимосвязь </a:t>
            </a:r>
            <a:r>
              <a:rPr lang="ru-RU" sz="2800" dirty="0"/>
              <a:t>результативного и факторных показателей представляет собой сочетание в различных комбинациях аддитивной, мультипликативной и кратной зависимостей: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9230"/>
              </p:ext>
            </p:extLst>
          </p:nvPr>
        </p:nvGraphicFramePr>
        <p:xfrm>
          <a:off x="336550" y="5200650"/>
          <a:ext cx="1892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Формула" r:id="rId5" imgW="1892160" imgH="469800" progId="Equation.3">
                  <p:embed/>
                </p:oleObj>
              </mc:Choice>
              <mc:Fallback>
                <p:oleObj name="Формула" r:id="rId5" imgW="18921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550" y="5200650"/>
                        <a:ext cx="189230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05018"/>
              </p:ext>
            </p:extLst>
          </p:nvPr>
        </p:nvGraphicFramePr>
        <p:xfrm>
          <a:off x="4536688" y="5181600"/>
          <a:ext cx="1879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Формула" r:id="rId7" imgW="1879560" imgH="749160" progId="Equation.3">
                  <p:embed/>
                </p:oleObj>
              </mc:Choice>
              <mc:Fallback>
                <p:oleObj name="Формула" r:id="rId7" imgW="1879560" imgH="749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36688" y="5181600"/>
                        <a:ext cx="187960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984274"/>
              </p:ext>
            </p:extLst>
          </p:nvPr>
        </p:nvGraphicFramePr>
        <p:xfrm>
          <a:off x="7086600" y="5105400"/>
          <a:ext cx="13716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Формула" r:id="rId9" imgW="1371600" imgH="634680" progId="Equation.3">
                  <p:embed/>
                </p:oleObj>
              </mc:Choice>
              <mc:Fallback>
                <p:oleObj name="Формула" r:id="rId9" imgW="137160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86600" y="5105400"/>
                        <a:ext cx="13716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637799"/>
              </p:ext>
            </p:extLst>
          </p:nvPr>
        </p:nvGraphicFramePr>
        <p:xfrm>
          <a:off x="2667000" y="5181600"/>
          <a:ext cx="13716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Формула" r:id="rId11" imgW="1371600" imgH="634680" progId="Equation.3">
                  <p:embed/>
                </p:oleObj>
              </mc:Choice>
              <mc:Fallback>
                <p:oleObj name="Формула" r:id="rId11" imgW="137160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67000" y="5181600"/>
                        <a:ext cx="13716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1707" y="4572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Моделирование мультипликативных факторных систем </a:t>
            </a:r>
            <a:r>
              <a:rPr lang="ru-RU" sz="2800" dirty="0" smtClean="0"/>
              <a:t>в АХД осуществляется путем последовательного расчленения факторов исходной системы на факторы-сомножители. 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Примером </a:t>
            </a:r>
            <a:r>
              <a:rPr lang="ru-RU" sz="2800" dirty="0"/>
              <a:t>расчленения</a:t>
            </a:r>
            <a:r>
              <a:rPr lang="ru-RU" sz="2800" i="1" dirty="0"/>
              <a:t> </a:t>
            </a:r>
            <a:r>
              <a:rPr lang="ru-RU" sz="2800" dirty="0"/>
              <a:t>одного из факторных показателей при моделировании аддитивных факторных систем может служить зависимость объема продажи от объема выпуска продукции и использования продукции на другие, кроме реализации, цели. Глубина расчленения второго из названных факторных показателей может быть различной.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902" y="533400"/>
            <a:ext cx="8610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Кратные модели могут быть преобразованы путем удлинения, расширения и сокращения.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Удлинение </a:t>
            </a:r>
            <a:r>
              <a:rPr lang="ru-RU" sz="3200" dirty="0"/>
              <a:t>в кратных системах</a:t>
            </a:r>
            <a:r>
              <a:rPr lang="ru-RU" sz="3200" i="1" dirty="0"/>
              <a:t> </a:t>
            </a:r>
            <a:r>
              <a:rPr lang="ru-RU" sz="3200" dirty="0"/>
              <a:t>предусматривает замену факторов в числителе или знаменателе дроби на сумму однородных показателей. В результате может быть получена, например, аддитивная модель с новым составом факторов.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685800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Метод расширения</a:t>
            </a:r>
            <a:r>
              <a:rPr lang="ru-RU" sz="3200" i="1" u="sng" dirty="0"/>
              <a:t> </a:t>
            </a:r>
            <a:r>
              <a:rPr lang="ru-RU" sz="3200" u="sng" dirty="0"/>
              <a:t>кратной модели </a:t>
            </a:r>
            <a:r>
              <a:rPr lang="ru-RU" sz="3200" dirty="0"/>
              <a:t>представляет собой получение мультипликативной системы путем умножения числителя и знаменателя дроби исходной факторной модели на один или несколько новых показателей. </a:t>
            </a:r>
          </a:p>
          <a:p>
            <a:pPr algn="ctr"/>
            <a:r>
              <a:rPr lang="ru-RU" sz="3200" u="sng" dirty="0"/>
              <a:t>Метод сокращения</a:t>
            </a:r>
            <a:r>
              <a:rPr lang="ru-RU" sz="3200" i="1" dirty="0"/>
              <a:t> </a:t>
            </a:r>
            <a:r>
              <a:rPr lang="ru-RU" sz="3200" dirty="0"/>
              <a:t>позволяет получить модель, одинаковую по типу с исходной, но с новым набором факторов путем деления числителя и знаменателя дроби на один и тот же показатель.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0668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Для преобразования какой-либо факторной системы могут последовательно использоваться несколько разных методов. Однако надо иметь в виду, что каждый раз модели должны отражать связь между реальными изучаемыми показателями, т.е. формирование абстрактных конструкций должно быть исключено.</a:t>
            </a:r>
          </a:p>
        </p:txBody>
      </p:sp>
    </p:spTree>
    <p:extLst>
      <p:ext uri="{BB962C8B-B14F-4D97-AF65-F5344CB8AC3E}">
        <p14:creationId xmlns:p14="http://schemas.microsoft.com/office/powerpoint/2010/main" val="1946414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 txBox="1">
            <a:spLocks noGrp="1" noChangeArrowheads="1" noChangeShapeType="1" noTextEdit="1"/>
          </p:cNvSpPr>
          <p:nvPr>
            <p:ph idx="1"/>
          </p:nvPr>
        </p:nvSpPr>
        <p:spPr bwMode="auto">
          <a:xfrm>
            <a:off x="533400" y="10668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83490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499</TotalTime>
  <Words>939</Words>
  <Application>Microsoft Office PowerPoint</Application>
  <PresentationFormat>Экран (4:3)</PresentationFormat>
  <Paragraphs>62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Сетка с тенью</vt:lpstr>
      <vt:lpstr>4_Городская</vt:lpstr>
      <vt:lpstr>Формула</vt:lpstr>
      <vt:lpstr>      Методологические основы факторного анализа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Samarina</cp:lastModifiedBy>
  <cp:revision>58</cp:revision>
  <dcterms:created xsi:type="dcterms:W3CDTF">2008-10-30T09:59:59Z</dcterms:created>
  <dcterms:modified xsi:type="dcterms:W3CDTF">2018-09-03T11:41:27Z</dcterms:modified>
</cp:coreProperties>
</file>