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72" r:id="rId5"/>
    <p:sldId id="273" r:id="rId6"/>
    <p:sldId id="274" r:id="rId7"/>
    <p:sldId id="275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908720"/>
            <a:ext cx="7602048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dirty="0" smtClean="0">
                <a:effectLst/>
                <a:latin typeface="Times New Roman" pitchFamily="18" charset="0"/>
                <a:cs typeface="Times New Roman" pitchFamily="18" charset="0"/>
              </a:rPr>
              <a:t>Лекция №</a:t>
            </a:r>
            <a:r>
              <a:rPr lang="ru-RU" sz="2700" dirty="0">
                <a:effectLst/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7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effectLst/>
              </a:rPr>
              <a:t>МЕТОДЫ </a:t>
            </a:r>
            <a:r>
              <a:rPr lang="ru-RU" sz="3100" dirty="0">
                <a:effectLst/>
              </a:rPr>
              <a:t>ПРОГНОЗИРОВАНИЯ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2060848"/>
            <a:ext cx="7498080" cy="4187552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ru-RU" dirty="0"/>
              <a:t>3.1. Понятие метода прогнозирования, его виды.</a:t>
            </a:r>
          </a:p>
          <a:p>
            <a:pPr marL="82296" indent="0">
              <a:buNone/>
            </a:pPr>
            <a:r>
              <a:rPr lang="ru-RU" dirty="0"/>
              <a:t>3.2. Интуитивные методы прогнозирования.</a:t>
            </a:r>
          </a:p>
          <a:p>
            <a:pPr marL="82296" indent="0">
              <a:buNone/>
            </a:pPr>
            <a:r>
              <a:rPr lang="ru-RU" dirty="0"/>
              <a:t>3.3. Формализованные методы прогнозирования.</a:t>
            </a:r>
          </a:p>
          <a:p>
            <a:pPr marL="82296" indent="0">
              <a:buNone/>
            </a:pPr>
            <a:endParaRPr lang="ru-RU" dirty="0"/>
          </a:p>
          <a:p>
            <a:pPr marL="82296" indent="0">
              <a:buNone/>
            </a:pPr>
            <a:endParaRPr lang="ru-RU" dirty="0"/>
          </a:p>
          <a:p>
            <a:pPr marL="82296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958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74638"/>
            <a:ext cx="7818072" cy="1210146"/>
          </a:xfrm>
        </p:spPr>
        <p:txBody>
          <a:bodyPr>
            <a:normAutofit/>
          </a:bodyPr>
          <a:lstStyle/>
          <a:p>
            <a:pPr algn="ctr"/>
            <a:r>
              <a:rPr lang="ru-RU" sz="2400" dirty="0">
                <a:effectLst/>
              </a:rPr>
              <a:t>По принципам обработки информации об объекте можно выделить:</a:t>
            </a:r>
            <a:br>
              <a:rPr lang="ru-RU" sz="2400" dirty="0">
                <a:effectLst/>
              </a:rPr>
            </a:br>
            <a:endParaRPr lang="ru-RU" sz="2400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1340768"/>
            <a:ext cx="7746064" cy="5400600"/>
          </a:xfrm>
        </p:spPr>
        <p:txBody>
          <a:bodyPr>
            <a:normAutofit fontScale="70000" lnSpcReduction="20000"/>
          </a:bodyPr>
          <a:lstStyle/>
          <a:p>
            <a:pPr marL="82296" indent="0" algn="ctr">
              <a:buNone/>
            </a:pPr>
            <a:r>
              <a:rPr lang="ru-RU" b="1" dirty="0" smtClean="0"/>
              <a:t>Статистические </a:t>
            </a:r>
            <a:r>
              <a:rPr lang="ru-RU" b="1" dirty="0"/>
              <a:t>методы</a:t>
            </a:r>
            <a:r>
              <a:rPr lang="ru-RU" dirty="0"/>
              <a:t>, </a:t>
            </a:r>
            <a:r>
              <a:rPr lang="ru-RU" b="1" dirty="0"/>
              <a:t>методы аналогий, опережающие методы.</a:t>
            </a:r>
          </a:p>
          <a:p>
            <a:pPr marL="82296" indent="0">
              <a:buNone/>
            </a:pPr>
            <a:r>
              <a:rPr lang="ru-RU" b="1" dirty="0" smtClean="0"/>
              <a:t>Статистические </a:t>
            </a:r>
            <a:r>
              <a:rPr lang="ru-RU" dirty="0"/>
              <a:t>объединяют методы обработки количественной информации, выявляя содержащиеся в ней математические закономерности развития и математические взаимосвязи характеристик с целью получения прогнозных моделей.</a:t>
            </a:r>
          </a:p>
          <a:p>
            <a:pPr marL="82296" indent="0">
              <a:buNone/>
            </a:pPr>
            <a:endParaRPr lang="ru-RU" dirty="0"/>
          </a:p>
          <a:p>
            <a:pPr marL="82296" indent="0">
              <a:buNone/>
            </a:pPr>
            <a:r>
              <a:rPr lang="ru-RU" b="1" dirty="0" smtClean="0"/>
              <a:t>Методы </a:t>
            </a:r>
            <a:r>
              <a:rPr lang="ru-RU" b="1" dirty="0"/>
              <a:t>аналогий </a:t>
            </a:r>
            <a:r>
              <a:rPr lang="ru-RU" dirty="0"/>
              <a:t>направлены на выявление сходства в </a:t>
            </a:r>
            <a:r>
              <a:rPr lang="ru-RU" dirty="0" smtClean="0"/>
              <a:t>закономерностях </a:t>
            </a:r>
            <a:r>
              <a:rPr lang="ru-RU" dirty="0"/>
              <a:t>развития различных процессов, на основании чего </a:t>
            </a:r>
            <a:r>
              <a:rPr lang="ru-RU" dirty="0" smtClean="0"/>
              <a:t>делаются прогнозы.</a:t>
            </a:r>
          </a:p>
          <a:p>
            <a:pPr marL="82296" indent="0">
              <a:buNone/>
            </a:pPr>
            <a:r>
              <a:rPr lang="ru-RU" b="1" dirty="0" smtClean="0"/>
              <a:t>Опережающие </a:t>
            </a:r>
            <a:r>
              <a:rPr lang="ru-RU" b="1" dirty="0"/>
              <a:t>методы </a:t>
            </a:r>
            <a:r>
              <a:rPr lang="ru-RU" dirty="0"/>
              <a:t>прогнозирования строятся на </a:t>
            </a:r>
            <a:r>
              <a:rPr lang="ru-RU" dirty="0" smtClean="0"/>
              <a:t>принципах специальной </a:t>
            </a:r>
            <a:r>
              <a:rPr lang="ru-RU" dirty="0"/>
              <a:t>обработки информации, реализующих в прогнозе ее </a:t>
            </a:r>
            <a:r>
              <a:rPr lang="ru-RU" dirty="0" smtClean="0"/>
              <a:t>свойство опережающее </a:t>
            </a:r>
            <a:r>
              <a:rPr lang="ru-RU" dirty="0"/>
              <a:t>отражать развитие объекта прогнозирования. В свою очередь, их можно разделить на методы исследования динамики развития объекта и методы исследования и оценки уровня развития объекта.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5202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93022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404664"/>
            <a:ext cx="7890080" cy="6408712"/>
          </a:xfrm>
        </p:spPr>
        <p:txBody>
          <a:bodyPr>
            <a:normAutofit fontScale="62500" lnSpcReduction="20000"/>
          </a:bodyPr>
          <a:lstStyle/>
          <a:p>
            <a:pPr marL="82296" indent="0">
              <a:buNone/>
            </a:pPr>
            <a:r>
              <a:rPr lang="ru-RU" b="1" dirty="0"/>
              <a:t>Фактографический метод прогнозирования </a:t>
            </a:r>
            <a:r>
              <a:rPr lang="ru-RU" dirty="0"/>
              <a:t>– метод </a:t>
            </a:r>
            <a:r>
              <a:rPr lang="ru-RU" dirty="0" smtClean="0"/>
              <a:t>прогнозирования</a:t>
            </a:r>
            <a:r>
              <a:rPr lang="ru-RU" dirty="0"/>
              <a:t>, базирующийся на использовании источников фактографической информации.</a:t>
            </a:r>
          </a:p>
          <a:p>
            <a:pPr marL="82296" indent="0">
              <a:buNone/>
            </a:pPr>
            <a:r>
              <a:rPr lang="ru-RU" b="1" dirty="0" err="1"/>
              <a:t>Авторегрессионный</a:t>
            </a:r>
            <a:r>
              <a:rPr lang="ru-RU" b="1" dirty="0"/>
              <a:t> метод прогнозирования </a:t>
            </a:r>
            <a:r>
              <a:rPr lang="ru-RU" dirty="0"/>
              <a:t>– метод </a:t>
            </a:r>
            <a:r>
              <a:rPr lang="ru-RU" dirty="0" smtClean="0"/>
              <a:t>прогнозирования </a:t>
            </a:r>
            <a:r>
              <a:rPr lang="ru-RU" dirty="0"/>
              <a:t>стационарных, случайных процессов, основанный на анализе и </a:t>
            </a:r>
            <a:r>
              <a:rPr lang="ru-RU" dirty="0" smtClean="0"/>
              <a:t>использовании </a:t>
            </a:r>
            <a:r>
              <a:rPr lang="ru-RU" dirty="0"/>
              <a:t>корреляций значений динамического ряда с фиксированными временными интервалами между ними.</a:t>
            </a:r>
          </a:p>
          <a:p>
            <a:pPr marL="82296" indent="0">
              <a:buNone/>
            </a:pPr>
            <a:r>
              <a:rPr lang="ru-RU" b="1" dirty="0"/>
              <a:t>Метод гармонических весов </a:t>
            </a:r>
            <a:r>
              <a:rPr lang="ru-RU" dirty="0"/>
              <a:t>– метод прогнозирования, основанный на экстраполяции скользящего тренда, аппроксимируемого отрезками </a:t>
            </a:r>
            <a:r>
              <a:rPr lang="ru-RU" dirty="0" smtClean="0"/>
              <a:t>линии </a:t>
            </a:r>
            <a:r>
              <a:rPr lang="ru-RU" dirty="0"/>
              <a:t>со взвешиванием точек этой линии при помощи гармонических весов.</a:t>
            </a:r>
          </a:p>
          <a:p>
            <a:pPr marL="82296" indent="0">
              <a:buNone/>
            </a:pPr>
            <a:r>
              <a:rPr lang="ru-RU" b="1" dirty="0"/>
              <a:t>Метод группового учета аргументов </a:t>
            </a:r>
            <a:r>
              <a:rPr lang="ru-RU" dirty="0"/>
              <a:t>– метод прогнозирования, </a:t>
            </a:r>
            <a:r>
              <a:rPr lang="ru-RU" dirty="0" smtClean="0"/>
              <a:t>ос-</a:t>
            </a:r>
            <a:r>
              <a:rPr lang="ru-RU" dirty="0" err="1" smtClean="0"/>
              <a:t>нованный</a:t>
            </a:r>
            <a:r>
              <a:rPr lang="ru-RU" dirty="0" smtClean="0"/>
              <a:t> </a:t>
            </a:r>
            <a:r>
              <a:rPr lang="ru-RU" dirty="0"/>
              <a:t>на </a:t>
            </a:r>
            <a:r>
              <a:rPr lang="ru-RU" dirty="0" err="1"/>
              <a:t>кусочной</a:t>
            </a:r>
            <a:r>
              <a:rPr lang="ru-RU" dirty="0"/>
              <a:t> аппроксимации исходного динамического ряда с оптимизацией вида и параметров прогнозирующей функции.</a:t>
            </a:r>
          </a:p>
          <a:p>
            <a:pPr marL="82296" indent="0">
              <a:buNone/>
            </a:pPr>
            <a:r>
              <a:rPr lang="ru-RU" b="1" dirty="0"/>
              <a:t>Метод исторической аналогии </a:t>
            </a:r>
            <a:r>
              <a:rPr lang="ru-RU" dirty="0"/>
              <a:t>– метод прогнозирования, основанный на установлении и использовании аналогии объекта прогнозирования с </a:t>
            </a:r>
            <a:r>
              <a:rPr lang="ru-RU" dirty="0" smtClean="0"/>
              <a:t>одинаковым </a:t>
            </a:r>
            <a:r>
              <a:rPr lang="ru-RU" dirty="0"/>
              <a:t>по природе объектом, опережающим первый в своем развитии.</a:t>
            </a:r>
          </a:p>
          <a:p>
            <a:pPr marL="82296" indent="0">
              <a:buNone/>
            </a:pPr>
            <a:r>
              <a:rPr lang="ru-RU" b="1" dirty="0"/>
              <a:t>Метод математической аналогии </a:t>
            </a:r>
            <a:r>
              <a:rPr lang="ru-RU" dirty="0"/>
              <a:t>– метод прогнозирования, </a:t>
            </a:r>
            <a:r>
              <a:rPr lang="ru-RU" dirty="0" smtClean="0"/>
              <a:t>основанный </a:t>
            </a:r>
            <a:r>
              <a:rPr lang="ru-RU" dirty="0"/>
              <a:t>на  установлении аналогии математических описаний процессов развития различных по природе объектов с последующим использованием более изученного и более точного математического описания одного из них для разработки прогнозов </a:t>
            </a:r>
            <a:r>
              <a:rPr lang="ru-RU" dirty="0" smtClean="0"/>
              <a:t>другого.</a:t>
            </a:r>
            <a:endParaRPr lang="ru-RU" dirty="0"/>
          </a:p>
          <a:p>
            <a:pPr marL="82296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6940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93022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260648"/>
            <a:ext cx="7890080" cy="6696744"/>
          </a:xfrm>
        </p:spPr>
        <p:txBody>
          <a:bodyPr>
            <a:normAutofit fontScale="70000" lnSpcReduction="20000"/>
          </a:bodyPr>
          <a:lstStyle/>
          <a:p>
            <a:pPr marL="82296" indent="0">
              <a:buNone/>
            </a:pPr>
            <a:r>
              <a:rPr lang="ru-RU" b="1" dirty="0"/>
              <a:t>Метод прогнозирования по  опережающей информации </a:t>
            </a:r>
            <a:r>
              <a:rPr lang="ru-RU" dirty="0"/>
              <a:t>(</a:t>
            </a:r>
            <a:r>
              <a:rPr lang="ru-RU" dirty="0" smtClean="0"/>
              <a:t>опережающий </a:t>
            </a:r>
            <a:r>
              <a:rPr lang="ru-RU" dirty="0"/>
              <a:t>метод прогнозирования; метод опережающей информации) – метод прогнозирования, основанный на использовании свойства научно- технической информации опережать реализацию научно-технических </a:t>
            </a:r>
            <a:r>
              <a:rPr lang="ru-RU" dirty="0" smtClean="0"/>
              <a:t>достижений </a:t>
            </a:r>
            <a:r>
              <a:rPr lang="ru-RU" dirty="0"/>
              <a:t>в общественной практике.</a:t>
            </a:r>
          </a:p>
          <a:p>
            <a:pPr marL="82296" indent="0">
              <a:buNone/>
            </a:pPr>
            <a:r>
              <a:rPr lang="ru-RU" b="1" dirty="0"/>
              <a:t>Метод цепей Маркова </a:t>
            </a:r>
            <a:r>
              <a:rPr lang="ru-RU" dirty="0"/>
              <a:t>– метод прогнозирования, основанный на анализе и использовании вероятностей перехода объекта прогнозирования из одного состояния в другое.</a:t>
            </a:r>
          </a:p>
          <a:p>
            <a:pPr marL="82296" indent="0">
              <a:buNone/>
            </a:pPr>
            <a:r>
              <a:rPr lang="ru-RU" b="1" dirty="0"/>
              <a:t>Метод экспоненциального сглаживания </a:t>
            </a:r>
            <a:r>
              <a:rPr lang="ru-RU" dirty="0"/>
              <a:t>– метод прогнозирования, основанный на построении экстраполирующей функции с использованием экспоненциального убывания весов ее коэффициентов.</a:t>
            </a:r>
          </a:p>
          <a:p>
            <a:pPr marL="82296" indent="0">
              <a:buNone/>
            </a:pPr>
            <a:r>
              <a:rPr lang="ru-RU" b="1" dirty="0"/>
              <a:t>Патентный метод прогнозирования </a:t>
            </a:r>
            <a:r>
              <a:rPr lang="ru-RU" dirty="0"/>
              <a:t>– метод прогнозирования, </a:t>
            </a:r>
            <a:r>
              <a:rPr lang="ru-RU" dirty="0" smtClean="0"/>
              <a:t>основанный </a:t>
            </a:r>
            <a:r>
              <a:rPr lang="ru-RU" dirty="0"/>
              <a:t>на оценке (по принятой системе критериев) изобретений и </a:t>
            </a:r>
            <a:r>
              <a:rPr lang="ru-RU" dirty="0" smtClean="0"/>
              <a:t>открытий </a:t>
            </a:r>
            <a:r>
              <a:rPr lang="ru-RU" dirty="0"/>
              <a:t>и в исследовании их динамики.</a:t>
            </a:r>
          </a:p>
          <a:p>
            <a:pPr marL="82296" indent="0">
              <a:buNone/>
            </a:pPr>
            <a:r>
              <a:rPr lang="ru-RU" b="1" dirty="0"/>
              <a:t>Прогнозирование по функции с гибкой структурой </a:t>
            </a:r>
            <a:r>
              <a:rPr lang="ru-RU" dirty="0"/>
              <a:t>– метод </a:t>
            </a:r>
            <a:r>
              <a:rPr lang="ru-RU" dirty="0" smtClean="0"/>
              <a:t>прогнозирования</a:t>
            </a:r>
            <a:r>
              <a:rPr lang="ru-RU" dirty="0"/>
              <a:t>, основанный на использовании экстраполирующей функции, вид и параметры которой подбираются в процессе ретроспективного </a:t>
            </a:r>
            <a:r>
              <a:rPr lang="ru-RU" dirty="0" smtClean="0"/>
              <a:t>анализа </a:t>
            </a:r>
            <a:r>
              <a:rPr lang="ru-RU" dirty="0"/>
              <a:t>исходного динамического ряда из некоторого множества возможных функций.</a:t>
            </a:r>
          </a:p>
          <a:p>
            <a:pPr marL="82296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6230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93022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260648"/>
            <a:ext cx="7890080" cy="6696744"/>
          </a:xfrm>
        </p:spPr>
        <p:txBody>
          <a:bodyPr>
            <a:normAutofit fontScale="92500" lnSpcReduction="20000"/>
          </a:bodyPr>
          <a:lstStyle/>
          <a:p>
            <a:pPr marL="82296" indent="0">
              <a:buNone/>
            </a:pPr>
            <a:r>
              <a:rPr lang="ru-RU" b="1" dirty="0"/>
              <a:t>Статистический метод  прогнозирования </a:t>
            </a:r>
            <a:r>
              <a:rPr lang="ru-RU" dirty="0"/>
              <a:t>–  метод  </a:t>
            </a:r>
            <a:r>
              <a:rPr lang="ru-RU" dirty="0" smtClean="0"/>
              <a:t>прогнозирования</a:t>
            </a:r>
            <a:r>
              <a:rPr lang="ru-RU" dirty="0"/>
              <a:t>, основанный на построении и анализе динамических рядов </a:t>
            </a:r>
            <a:r>
              <a:rPr lang="ru-RU" dirty="0" smtClean="0"/>
              <a:t>характеристик </a:t>
            </a:r>
            <a:r>
              <a:rPr lang="ru-RU" dirty="0"/>
              <a:t>объекта прогнозирования и их статистических взаимосвязей.</a:t>
            </a:r>
          </a:p>
          <a:p>
            <a:pPr marL="82296" indent="0">
              <a:buNone/>
            </a:pPr>
            <a:r>
              <a:rPr lang="ru-RU" b="1" dirty="0"/>
              <a:t>Факторный метод прогнозирования </a:t>
            </a:r>
            <a:r>
              <a:rPr lang="ru-RU" dirty="0"/>
              <a:t>– метод прогнозирования, </a:t>
            </a:r>
            <a:r>
              <a:rPr lang="ru-RU" dirty="0" smtClean="0"/>
              <a:t>основанный </a:t>
            </a:r>
            <a:r>
              <a:rPr lang="ru-RU" dirty="0"/>
              <a:t>на обработке многомерных массивов информации об объекте в динамике с использованием аппарата факторного статистического анализа или его разновидностей.</a:t>
            </a:r>
          </a:p>
          <a:p>
            <a:pPr marL="82296" indent="0">
              <a:buNone/>
            </a:pPr>
            <a:r>
              <a:rPr lang="ru-RU" b="1" dirty="0" err="1"/>
              <a:t>Цитатно</a:t>
            </a:r>
            <a:r>
              <a:rPr lang="ru-RU" b="1" dirty="0"/>
              <a:t>-индексный метод </a:t>
            </a:r>
            <a:r>
              <a:rPr lang="ru-RU" dirty="0"/>
              <a:t>прогнозирования – метод </a:t>
            </a:r>
            <a:r>
              <a:rPr lang="ru-RU" dirty="0" smtClean="0"/>
              <a:t>прогнозирования</a:t>
            </a:r>
            <a:r>
              <a:rPr lang="ru-RU" dirty="0"/>
              <a:t>, основанный на оценке (по принятой системе критериев) и анализе динамики цитирования авторов публикаций об объекте прогнозирования.</a:t>
            </a:r>
          </a:p>
          <a:p>
            <a:pPr marL="82296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2239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562074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effectLst/>
              </a:rPr>
              <a:t>Сущность методов экспертных оценок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5077544"/>
          </a:xfrm>
        </p:spPr>
        <p:txBody>
          <a:bodyPr>
            <a:normAutofit fontScale="85000" lnSpcReduction="10000"/>
          </a:bodyPr>
          <a:lstStyle/>
          <a:p>
            <a:pPr marL="82296" indent="0">
              <a:buNone/>
            </a:pPr>
            <a:r>
              <a:rPr lang="ru-RU" dirty="0" smtClean="0"/>
              <a:t>заключается </a:t>
            </a:r>
            <a:r>
              <a:rPr lang="ru-RU" dirty="0"/>
              <a:t>в том, что в </a:t>
            </a:r>
            <a:r>
              <a:rPr lang="ru-RU" dirty="0" smtClean="0"/>
              <a:t>основу </a:t>
            </a:r>
            <a:r>
              <a:rPr lang="ru-RU" dirty="0"/>
              <a:t>прогноза закладывается мнение специалиста или коллектива </a:t>
            </a:r>
            <a:r>
              <a:rPr lang="ru-RU" dirty="0" smtClean="0"/>
              <a:t>специалистов</a:t>
            </a:r>
            <a:r>
              <a:rPr lang="ru-RU" dirty="0"/>
              <a:t>, основанное на профессиональном, научном и практическом </a:t>
            </a:r>
            <a:r>
              <a:rPr lang="ru-RU" dirty="0" smtClean="0"/>
              <a:t>опыте.</a:t>
            </a:r>
          </a:p>
          <a:p>
            <a:pPr marL="82296" indent="0">
              <a:buNone/>
            </a:pPr>
            <a:r>
              <a:rPr lang="ru-RU" b="1" dirty="0" smtClean="0"/>
              <a:t>Основная </a:t>
            </a:r>
            <a:r>
              <a:rPr lang="ru-RU" b="1" dirty="0"/>
              <a:t>идея и сущность методов экспертных оценок</a:t>
            </a:r>
            <a:r>
              <a:rPr lang="ru-RU" dirty="0"/>
              <a:t> </a:t>
            </a:r>
            <a:r>
              <a:rPr lang="ru-RU" dirty="0" smtClean="0"/>
              <a:t>заключается </a:t>
            </a:r>
            <a:r>
              <a:rPr lang="ru-RU" dirty="0"/>
              <a:t>в построении рациональной процедуры интуитивно-логического </a:t>
            </a:r>
            <a:r>
              <a:rPr lang="ru-RU" dirty="0" smtClean="0"/>
              <a:t>мышления </a:t>
            </a:r>
            <a:r>
              <a:rPr lang="ru-RU" dirty="0"/>
              <a:t>человека в сочетании с количественными методами оценки и </a:t>
            </a:r>
            <a:r>
              <a:rPr lang="ru-RU" dirty="0" smtClean="0"/>
              <a:t>обработки </a:t>
            </a:r>
            <a:r>
              <a:rPr lang="ru-RU" dirty="0"/>
              <a:t>полученных результатов. </a:t>
            </a:r>
            <a:endParaRPr lang="ru-RU" dirty="0" smtClean="0"/>
          </a:p>
          <a:p>
            <a:pPr marL="82296" indent="0">
              <a:buNone/>
            </a:pPr>
            <a:r>
              <a:rPr lang="ru-RU" dirty="0" smtClean="0"/>
              <a:t>При </a:t>
            </a:r>
            <a:r>
              <a:rPr lang="ru-RU" dirty="0"/>
              <a:t>этом обобщенное мнение экспертов принимается как решение проблемы.</a:t>
            </a:r>
          </a:p>
        </p:txBody>
      </p:sp>
    </p:spTree>
    <p:extLst>
      <p:ext uri="{BB962C8B-B14F-4D97-AF65-F5344CB8AC3E}">
        <p14:creationId xmlns:p14="http://schemas.microsoft.com/office/powerpoint/2010/main" val="29449599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85010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>
                <a:effectLst/>
              </a:rPr>
              <a:t>В  основе  </a:t>
            </a:r>
            <a:r>
              <a:rPr lang="ru-RU" sz="2800" dirty="0" err="1">
                <a:effectLst/>
              </a:rPr>
              <a:t>экстраполяционных</a:t>
            </a:r>
            <a:r>
              <a:rPr lang="ru-RU" sz="2800" dirty="0">
                <a:effectLst/>
              </a:rPr>
              <a:t>  методов  прогнозирования </a:t>
            </a:r>
            <a:r>
              <a:rPr lang="ru-RU" sz="2800" dirty="0" smtClean="0">
                <a:effectLst/>
              </a:rPr>
              <a:t>лежит</a:t>
            </a:r>
            <a:endParaRPr lang="ru-RU" sz="2800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1447800"/>
            <a:ext cx="7746064" cy="5077544"/>
          </a:xfrm>
        </p:spPr>
        <p:txBody>
          <a:bodyPr>
            <a:normAutofit fontScale="77500" lnSpcReduction="20000"/>
          </a:bodyPr>
          <a:lstStyle/>
          <a:p>
            <a:pPr marL="82296" indent="0">
              <a:buNone/>
            </a:pPr>
            <a:r>
              <a:rPr lang="ru-RU" dirty="0" smtClean="0"/>
              <a:t>изучение </a:t>
            </a:r>
            <a:r>
              <a:rPr lang="ru-RU" dirty="0"/>
              <a:t>временных рядов, представляющих собой упорядоченные во времени наборы измерений различных характеристик исследуемого </a:t>
            </a:r>
            <a:r>
              <a:rPr lang="ru-RU" dirty="0" smtClean="0"/>
              <a:t>объекта </a:t>
            </a:r>
            <a:r>
              <a:rPr lang="ru-RU" dirty="0"/>
              <a:t>прогнозирования. </a:t>
            </a:r>
            <a:endParaRPr lang="ru-RU" dirty="0" smtClean="0"/>
          </a:p>
          <a:p>
            <a:pPr marL="82296" indent="0">
              <a:buNone/>
            </a:pPr>
            <a:r>
              <a:rPr lang="ru-RU" b="1" dirty="0" smtClean="0"/>
              <a:t>Экстраполяция </a:t>
            </a:r>
            <a:r>
              <a:rPr lang="ru-RU" b="1" dirty="0"/>
              <a:t>в прогнозировании </a:t>
            </a:r>
            <a:r>
              <a:rPr lang="ru-RU" dirty="0"/>
              <a:t>предполагает, что рассматриваемый процесс изменения переменной является сочетанием двух составляющих </a:t>
            </a:r>
            <a:endParaRPr lang="ru-RU" dirty="0" smtClean="0"/>
          </a:p>
          <a:p>
            <a:pPr marL="82296" indent="0">
              <a:buNone/>
            </a:pPr>
            <a:r>
              <a:rPr lang="ru-RU" dirty="0" err="1" smtClean="0"/>
              <a:t>xt</a:t>
            </a:r>
            <a:r>
              <a:rPr lang="ru-RU" dirty="0" smtClean="0"/>
              <a:t> </a:t>
            </a:r>
            <a:r>
              <a:rPr lang="ru-RU" dirty="0"/>
              <a:t>– регулярной (детерминированная неслучайная) </a:t>
            </a:r>
            <a:endParaRPr lang="ru-RU" dirty="0" smtClean="0"/>
          </a:p>
          <a:p>
            <a:pPr marL="82296" indent="0">
              <a:buNone/>
            </a:pPr>
            <a:r>
              <a:rPr lang="ru-RU" dirty="0" err="1" smtClean="0"/>
              <a:t>еt</a:t>
            </a:r>
            <a:r>
              <a:rPr lang="ru-RU" dirty="0" smtClean="0"/>
              <a:t> </a:t>
            </a:r>
            <a:r>
              <a:rPr lang="ru-RU" dirty="0"/>
              <a:t>– </a:t>
            </a:r>
            <a:r>
              <a:rPr lang="ru-RU" dirty="0" err="1"/>
              <a:t>слу</a:t>
            </a:r>
            <a:r>
              <a:rPr lang="ru-RU" dirty="0"/>
              <a:t>- чайной. </a:t>
            </a:r>
            <a:endParaRPr lang="ru-RU" dirty="0" smtClean="0"/>
          </a:p>
          <a:p>
            <a:pPr marL="82296" indent="0">
              <a:buNone/>
            </a:pPr>
            <a:r>
              <a:rPr lang="ru-RU" dirty="0" smtClean="0"/>
              <a:t>Временной </a:t>
            </a:r>
            <a:r>
              <a:rPr lang="ru-RU" dirty="0"/>
              <a:t>ряд </a:t>
            </a:r>
            <a:r>
              <a:rPr lang="ru-RU" dirty="0" err="1"/>
              <a:t>уt</a:t>
            </a:r>
            <a:r>
              <a:rPr lang="ru-RU" dirty="0"/>
              <a:t> может быть представлен в виде:</a:t>
            </a:r>
          </a:p>
          <a:p>
            <a:endParaRPr lang="ru-RU" dirty="0"/>
          </a:p>
          <a:p>
            <a:pPr marL="82296" indent="0" algn="ctr">
              <a:buNone/>
            </a:pPr>
            <a:r>
              <a:rPr lang="ru-RU" dirty="0" err="1"/>
              <a:t>yt</a:t>
            </a:r>
            <a:r>
              <a:rPr lang="ru-RU" dirty="0"/>
              <a:t> = </a:t>
            </a:r>
            <a:r>
              <a:rPr lang="ru-RU" dirty="0" err="1"/>
              <a:t>xt</a:t>
            </a:r>
            <a:r>
              <a:rPr lang="ru-RU" dirty="0"/>
              <a:t> + </a:t>
            </a:r>
            <a:r>
              <a:rPr lang="ru-RU" dirty="0" err="1"/>
              <a:t>еt</a:t>
            </a:r>
            <a:r>
              <a:rPr lang="ru-RU" dirty="0"/>
              <a:t> 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57387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31</TotalTime>
  <Words>618</Words>
  <Application>Microsoft Office PowerPoint</Application>
  <PresentationFormat>Экран (4:3)</PresentationFormat>
  <Paragraphs>40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Солнцестояние</vt:lpstr>
      <vt:lpstr>Лекция №3 МЕТОДЫ ПРОГНОЗИРОВАНИЯ </vt:lpstr>
      <vt:lpstr>По принципам обработки информации об объекте можно выделить: </vt:lpstr>
      <vt:lpstr>  </vt:lpstr>
      <vt:lpstr>  </vt:lpstr>
      <vt:lpstr>  </vt:lpstr>
      <vt:lpstr>Сущность методов экспертных оценок </vt:lpstr>
      <vt:lpstr>В  основе  экстраполяционных  методов  прогнозирования лежит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Дисциплина  «Прогнозирование и планирование»</dc:title>
  <dc:creator>DORR</dc:creator>
  <cp:lastModifiedBy>DORR</cp:lastModifiedBy>
  <cp:revision>29</cp:revision>
  <dcterms:created xsi:type="dcterms:W3CDTF">2018-06-26T09:54:49Z</dcterms:created>
  <dcterms:modified xsi:type="dcterms:W3CDTF">2018-06-26T11:05:04Z</dcterms:modified>
</cp:coreProperties>
</file>