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91" r:id="rId3"/>
    <p:sldId id="279" r:id="rId4"/>
    <p:sldId id="311" r:id="rId5"/>
    <p:sldId id="312" r:id="rId6"/>
    <p:sldId id="275" r:id="rId7"/>
    <p:sldId id="278" r:id="rId8"/>
    <p:sldId id="280" r:id="rId9"/>
    <p:sldId id="282" r:id="rId10"/>
    <p:sldId id="281" r:id="rId11"/>
    <p:sldId id="287" r:id="rId12"/>
    <p:sldId id="288" r:id="rId13"/>
    <p:sldId id="289" r:id="rId14"/>
    <p:sldId id="290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13" r:id="rId27"/>
    <p:sldId id="315" r:id="rId28"/>
    <p:sldId id="314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FF"/>
    <a:srgbClr val="FFCCFF"/>
    <a:srgbClr val="FF66FF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842" autoAdjust="0"/>
    <p:restoredTop sz="90929"/>
  </p:normalViewPr>
  <p:slideViewPr>
    <p:cSldViewPr>
      <p:cViewPr varScale="1">
        <p:scale>
          <a:sx n="62" d="100"/>
          <a:sy n="62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2.xml"/><Relationship Id="rId3" Type="http://schemas.openxmlformats.org/officeDocument/2006/relationships/slide" Target="slides/slide4.xml"/><Relationship Id="rId21" Type="http://schemas.openxmlformats.org/officeDocument/2006/relationships/slide" Target="slides/slide2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20" Type="http://schemas.openxmlformats.org/officeDocument/2006/relationships/slide" Target="slides/slide24.xml"/><Relationship Id="rId1" Type="http://schemas.openxmlformats.org/officeDocument/2006/relationships/slide" Target="slides/slide2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5" Type="http://schemas.openxmlformats.org/officeDocument/2006/relationships/slide" Target="slides/slide17.xml"/><Relationship Id="rId10" Type="http://schemas.openxmlformats.org/officeDocument/2006/relationships/slide" Target="slides/slide12.xml"/><Relationship Id="rId19" Type="http://schemas.openxmlformats.org/officeDocument/2006/relationships/slide" Target="slides/slide23.xml"/><Relationship Id="rId4" Type="http://schemas.openxmlformats.org/officeDocument/2006/relationships/slide" Target="slides/slide6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4296B0-48FC-4123-A9C7-B701782AE1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7F696-4208-441B-9263-E73EF4F841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13D1D-A416-4D0C-A5FC-F7685371D0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1DEB02-B172-41EA-BB58-EC422F52A2E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113898-53B3-45A3-A847-861C63F909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1FF154C-7E0B-4924-B272-E3DB86EFBE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21E1F-9B05-4952-A9E9-C081C2C2FD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AE2D-D805-4406-84E1-69FCA70187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E793B-783E-4247-A26B-C93A472D9C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A23C1-77C3-4C5A-AAFA-71DAE41E5E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4C5A5-1549-4514-B9C9-8F206255CE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EA20E-CCF2-4E26-A3D3-90A57061CC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E5198-B32A-4FD5-8A16-45B7B3EFEA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B4B8E-A2E5-4163-BCEF-06A62A44156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7EC5C7B-DAED-4A37-A99C-7EFC04C267D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8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2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565400"/>
            <a:ext cx="7772400" cy="1143000"/>
          </a:xfrm>
        </p:spPr>
        <p:txBody>
          <a:bodyPr/>
          <a:lstStyle/>
          <a:p>
            <a:r>
              <a:rPr lang="ru-RU" altLang="ja-JP" b="1">
                <a:solidFill>
                  <a:schemeClr val="bg1"/>
                </a:solidFill>
              </a:rPr>
              <a:t>Лекция № 4  </a:t>
            </a:r>
            <a:r>
              <a:rPr lang="en-US" altLang="ja-JP" b="1">
                <a:solidFill>
                  <a:schemeClr val="bg1"/>
                </a:solidFill>
                <a:ea typeface="ＭＳ Ｐゴシック" pitchFamily="34" charset="-128"/>
              </a:rPr>
              <a:t/>
            </a:r>
            <a:br>
              <a:rPr lang="en-US" altLang="ja-JP" b="1">
                <a:solidFill>
                  <a:schemeClr val="bg1"/>
                </a:solidFill>
                <a:ea typeface="ＭＳ Ｐゴシック" pitchFamily="34" charset="-128"/>
              </a:rPr>
            </a:br>
            <a:r>
              <a:rPr lang="ru-RU" altLang="ja-JP" b="1">
                <a:solidFill>
                  <a:schemeClr val="bg1"/>
                </a:solidFill>
              </a:rPr>
              <a:t> м</a:t>
            </a:r>
            <a:r>
              <a:rPr lang="ru-RU" altLang="ja-JP" b="1">
                <a:solidFill>
                  <a:schemeClr val="bg1"/>
                </a:solidFill>
                <a:cs typeface="Times New Roman" pitchFamily="18" charset="0"/>
              </a:rPr>
              <a:t>ножественная регрессия и корреляция.</a:t>
            </a:r>
            <a:br>
              <a:rPr lang="ru-RU" altLang="ja-JP" b="1"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altLang="ja-JP" b="1">
                <a:solidFill>
                  <a:schemeClr val="bg1"/>
                </a:solidFill>
                <a:cs typeface="Times New Roman" pitchFamily="18" charset="0"/>
              </a:rPr>
              <a:t>(</a:t>
            </a:r>
            <a:r>
              <a:rPr lang="ru-RU" altLang="ja-JP" sz="2800" b="1">
                <a:solidFill>
                  <a:schemeClr val="bg1"/>
                </a:solidFill>
                <a:cs typeface="Times New Roman" pitchFamily="18" charset="0"/>
              </a:rPr>
              <a:t>продолжение</a:t>
            </a:r>
            <a:r>
              <a:rPr lang="ru-RU" altLang="ja-JP" b="1">
                <a:solidFill>
                  <a:schemeClr val="bg1"/>
                </a:solidFill>
                <a:cs typeface="Times New Roman" pitchFamily="18" charset="0"/>
              </a:rPr>
              <a:t>)</a:t>
            </a:r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63855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095375" y="58975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549275"/>
            <a:ext cx="8137525" cy="5546725"/>
          </a:xfrm>
        </p:spPr>
        <p:txBody>
          <a:bodyPr/>
          <a:lstStyle/>
          <a:p>
            <a:pPr algn="just"/>
            <a:r>
              <a:rPr lang="ru-RU" sz="2800">
                <a:solidFill>
                  <a:srgbClr val="000000"/>
                </a:solidFill>
              </a:rPr>
              <a:t>Соответственно при </a:t>
            </a:r>
            <a:r>
              <a:rPr lang="ru-RU" sz="2800" i="1">
                <a:solidFill>
                  <a:srgbClr val="000000"/>
                </a:solidFill>
              </a:rPr>
              <a:t>i</a:t>
            </a:r>
            <a:r>
              <a:rPr lang="ru-RU" sz="2800">
                <a:solidFill>
                  <a:srgbClr val="000000"/>
                </a:solidFill>
              </a:rPr>
              <a:t> = 2 и двух факторах частный коэффициент корреляции </a:t>
            </a:r>
            <a:r>
              <a:rPr lang="ru-RU" sz="2800" i="1">
                <a:solidFill>
                  <a:srgbClr val="000000"/>
                </a:solidFill>
              </a:rPr>
              <a:t>у </a:t>
            </a:r>
            <a:r>
              <a:rPr lang="ru-RU" sz="2800">
                <a:solidFill>
                  <a:srgbClr val="000000"/>
                </a:solidFill>
              </a:rPr>
              <a:t>с фактором </a:t>
            </a:r>
            <a:r>
              <a:rPr lang="ru-RU" sz="2800" i="1">
                <a:solidFill>
                  <a:srgbClr val="000000"/>
                </a:solidFill>
              </a:rPr>
              <a:t>х</a:t>
            </a:r>
            <a:r>
              <a:rPr lang="ru-RU" sz="2800" i="1" baseline="-30000">
                <a:solidFill>
                  <a:srgbClr val="000000"/>
                </a:solidFill>
              </a:rPr>
              <a:t>2</a:t>
            </a:r>
            <a:r>
              <a:rPr lang="ru-RU" sz="2800" i="1">
                <a:solidFill>
                  <a:srgbClr val="000000"/>
                </a:solidFill>
              </a:rPr>
              <a:t> </a:t>
            </a:r>
            <a:r>
              <a:rPr lang="ru-RU" sz="2800">
                <a:solidFill>
                  <a:srgbClr val="000000"/>
                </a:solidFill>
              </a:rPr>
              <a:t>можно определить по формуле</a:t>
            </a:r>
            <a:endParaRPr lang="ru-RU" sz="2800"/>
          </a:p>
          <a:p>
            <a:endParaRPr lang="ru-RU" sz="28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67665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765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1676400" y="2781300"/>
          <a:ext cx="5068888" cy="1550988"/>
        </p:xfrm>
        <a:graphic>
          <a:graphicData uri="http://schemas.openxmlformats.org/presentationml/2006/ole">
            <p:oleObj spid="_x0000_s27656" name="Equation" r:id="rId3" imgW="1701720" imgH="520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ОЦЕНКА НАДЕЖНОСТИ РЕЗУЛЬТАТОВ МНОЖЕСТВЕННОЙ РЕГРЕССИИ И КОРРЕЛЯЦИИ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>
              <a:cs typeface="Times New Roman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ru-RU" sz="2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1)</a:t>
            </a:r>
            <a:endParaRPr lang="ru-RU" sz="2800"/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051050" y="2565400"/>
          <a:ext cx="4540250" cy="1658938"/>
        </p:xfrm>
        <a:graphic>
          <a:graphicData uri="http://schemas.openxmlformats.org/presentationml/2006/ole">
            <p:oleObj spid="_x0000_s35844" name="Equation" r:id="rId3" imgW="13204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765175"/>
            <a:ext cx="7918450" cy="2447925"/>
          </a:xfrm>
        </p:spPr>
        <p:txBody>
          <a:bodyPr/>
          <a:lstStyle/>
          <a:p>
            <a:r>
              <a:rPr lang="en-US" altLang="ja-JP" sz="2800" i="1">
                <a:latin typeface="Arial" pitchFamily="34" charset="0"/>
                <a:ea typeface="ＭＳ Ｐゴシック" pitchFamily="34" charset="-128"/>
                <a:cs typeface="Arial" pitchFamily="34" charset="0"/>
              </a:rPr>
              <a:t>2) </a:t>
            </a:r>
            <a:r>
              <a:rPr lang="ru-RU" altLang="ja-JP" sz="2800" i="1">
                <a:ea typeface="ＭＳ Ｐゴシック" pitchFamily="34" charset="-128"/>
                <a:cs typeface="Arial" pitchFamily="34" charset="0"/>
              </a:rPr>
              <a:t> Частный </a:t>
            </a:r>
            <a:r>
              <a:rPr lang="en-US" altLang="ja-JP" sz="2800" i="1">
                <a:ea typeface="ＭＳ Ｐゴシック" pitchFamily="34" charset="-128"/>
                <a:cs typeface="Arial" pitchFamily="34" charset="0"/>
              </a:rPr>
              <a:t>F</a:t>
            </a:r>
            <a:r>
              <a:rPr lang="ru-RU" altLang="ja-JP" sz="2800" i="1">
                <a:ea typeface="ＭＳ Ｐゴシック" pitchFamily="34" charset="-128"/>
                <a:cs typeface="Arial" pitchFamily="34" charset="0"/>
              </a:rPr>
              <a:t>-</a:t>
            </a:r>
            <a:r>
              <a:rPr lang="ru-RU" altLang="ja-JP" sz="2800" i="1">
                <a:cs typeface="Arial" pitchFamily="34" charset="0"/>
              </a:rPr>
              <a:t>критерий оценивает статистическую значимость присутствия каждого фактора в уравнении</a:t>
            </a:r>
            <a:endParaRPr lang="en-US" altLang="ja-JP" sz="2800">
              <a:ea typeface="ＭＳ Ｐゴシック" pitchFamily="34" charset="-128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338513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109913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403350" y="2924175"/>
          <a:ext cx="4791075" cy="1296988"/>
        </p:xfrm>
        <a:graphic>
          <a:graphicData uri="http://schemas.openxmlformats.org/presentationml/2006/ole">
            <p:oleObj spid="_x0000_s36869" name="Equation" r:id="rId3" imgW="1828800" imgH="495000" progId="Equation.3">
              <p:embed/>
            </p:oleObj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1403350" y="4508500"/>
          <a:ext cx="4565650" cy="1236663"/>
        </p:xfrm>
        <a:graphic>
          <a:graphicData uri="http://schemas.openxmlformats.org/presentationml/2006/ole">
            <p:oleObj spid="_x0000_s36870" name="Equation" r:id="rId4" imgW="1828800" imgH="49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 если </a:t>
            </a:r>
            <a:r>
              <a:rPr lang="en-US" i="1"/>
              <a:t>F</a:t>
            </a:r>
            <a:r>
              <a:rPr lang="en-US" i="1" baseline="-25000"/>
              <a:t>x</a:t>
            </a:r>
            <a:r>
              <a:rPr lang="en-US" i="1" baseline="-40000"/>
              <a:t>i</a:t>
            </a:r>
            <a:r>
              <a:rPr lang="en-US" i="1"/>
              <a:t>&gt;F</a:t>
            </a:r>
            <a:r>
              <a:rPr lang="ru-RU" i="1" baseline="-25000"/>
              <a:t>табл</a:t>
            </a:r>
            <a:r>
              <a:rPr lang="ru-RU"/>
              <a:t> то  приходим к выводу о целесообразности включения в уравнение фактора</a:t>
            </a:r>
            <a:r>
              <a:rPr lang="ru-RU" i="1"/>
              <a:t> </a:t>
            </a:r>
            <a:r>
              <a:rPr lang="en-US" i="1"/>
              <a:t>x</a:t>
            </a:r>
            <a:r>
              <a:rPr lang="en-US" i="1" baseline="-25000"/>
              <a:t>i</a:t>
            </a:r>
            <a:r>
              <a:rPr lang="ru-RU" i="1" baseline="-25000"/>
              <a:t>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457200"/>
            <a:ext cx="8991600" cy="5943600"/>
          </a:xfrm>
        </p:spPr>
        <p:txBody>
          <a:bodyPr/>
          <a:lstStyle/>
          <a:p>
            <a:endParaRPr lang="ru-RU" altLang="ja-JP"/>
          </a:p>
          <a:p>
            <a:endParaRPr lang="ru-RU" altLang="ja-JP"/>
          </a:p>
          <a:p>
            <a:endParaRPr lang="ru-RU" altLang="ja-JP"/>
          </a:p>
          <a:p>
            <a:r>
              <a:rPr lang="ru-RU" altLang="ja-JP"/>
              <a:t>3) значимость коэффициентов чистой регрессии  оценивается с помощью t-критерия Стьюдента и доверительных интервалов.</a:t>
            </a:r>
          </a:p>
          <a:p>
            <a:pPr>
              <a:buFontTx/>
              <a:buNone/>
            </a:pPr>
            <a:endParaRPr lang="ru-RU" altLang="ja-JP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05238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4910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Частные уравнения регрессии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89888" cy="4114800"/>
          </a:xfrm>
        </p:spPr>
        <p:txBody>
          <a:bodyPr/>
          <a:lstStyle/>
          <a:p>
            <a:r>
              <a:rPr lang="ru-RU" sz="2800"/>
              <a:t>Частное уравнение регрессии связывает результативный фактор с фактором </a:t>
            </a:r>
            <a:r>
              <a:rPr lang="en-US" sz="2800"/>
              <a:t>x</a:t>
            </a:r>
            <a:r>
              <a:rPr lang="en-US" sz="2800" baseline="-25000"/>
              <a:t>i</a:t>
            </a:r>
            <a:r>
              <a:rPr lang="en-US" sz="2800"/>
              <a:t> </a:t>
            </a:r>
            <a:r>
              <a:rPr lang="ru-RU" sz="2800"/>
              <a:t>при фиксировании остальных экзогенных переменных</a:t>
            </a:r>
          </a:p>
          <a:p>
            <a:endParaRPr lang="ru-RU" sz="2800"/>
          </a:p>
          <a:p>
            <a:endParaRPr lang="ru-RU" sz="2800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258888" y="4292600"/>
          <a:ext cx="6064250" cy="1111250"/>
        </p:xfrm>
        <a:graphic>
          <a:graphicData uri="http://schemas.openxmlformats.org/presentationml/2006/ole">
            <p:oleObj spid="_x0000_s51204" name="Формула" r:id="rId3" imgW="13842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76250"/>
            <a:ext cx="7772400" cy="5619750"/>
          </a:xfrm>
        </p:spPr>
        <p:txBody>
          <a:bodyPr/>
          <a:lstStyle/>
          <a:p>
            <a:r>
              <a:rPr lang="ru-RU"/>
              <a:t>На основе линейного уравнения множественной регрессии</a:t>
            </a:r>
          </a:p>
          <a:p>
            <a:endParaRPr lang="ru-RU"/>
          </a:p>
          <a:p>
            <a:r>
              <a:rPr lang="ru-RU"/>
              <a:t>могут быть найдены частные уравнения регрессии  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331913" y="1557338"/>
          <a:ext cx="6626225" cy="730250"/>
        </p:xfrm>
        <a:graphic>
          <a:graphicData uri="http://schemas.openxmlformats.org/presentationml/2006/ole">
            <p:oleObj spid="_x0000_s52228" name="Equation" r:id="rId3" imgW="2159000" imgH="241300" progId="Equation.3">
              <p:embed/>
            </p:oleObj>
          </a:graphicData>
        </a:graphic>
      </p:graphicFrame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42988" y="3243263"/>
          <a:ext cx="6408737" cy="3201987"/>
        </p:xfrm>
        <a:graphic>
          <a:graphicData uri="http://schemas.openxmlformats.org/presentationml/2006/ole">
            <p:oleObj spid="_x0000_s52230" name="Equation" r:id="rId4" imgW="1396800" imgH="10666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33375"/>
            <a:ext cx="7702550" cy="2951163"/>
          </a:xfrm>
        </p:spPr>
        <p:txBody>
          <a:bodyPr/>
          <a:lstStyle/>
          <a:p>
            <a:r>
              <a:rPr lang="ru-RU" sz="2800"/>
              <a:t>Частные уравнения регрессии имеют следующий вид: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0" y="2254250"/>
          <a:ext cx="9145588" cy="3354388"/>
        </p:xfrm>
        <a:graphic>
          <a:graphicData uri="http://schemas.openxmlformats.org/presentationml/2006/ole">
            <p:oleObj spid="_x0000_s53251" name="Equation" r:id="rId3" imgW="2908080" imgH="1066680" progId="Equation.DSMT4">
              <p:embed/>
            </p:oleObj>
          </a:graphicData>
        </a:graphic>
      </p:graphicFrame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33375"/>
            <a:ext cx="8291513" cy="5792788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или</a:t>
            </a:r>
          </a:p>
          <a:p>
            <a:endParaRPr lang="ru-RU" sz="2800"/>
          </a:p>
          <a:p>
            <a:endParaRPr lang="ru-RU" sz="2800"/>
          </a:p>
          <a:p>
            <a:endParaRPr lang="ru-RU" sz="2800"/>
          </a:p>
          <a:p>
            <a:endParaRPr lang="ru-RU" sz="2800"/>
          </a:p>
          <a:p>
            <a:pPr>
              <a:buFontTx/>
              <a:buNone/>
            </a:pPr>
            <a:r>
              <a:rPr lang="ru-RU" sz="2800"/>
              <a:t>где</a:t>
            </a:r>
          </a:p>
          <a:p>
            <a:endParaRPr lang="ru-RU" sz="2800"/>
          </a:p>
          <a:p>
            <a:endParaRPr lang="ru-RU" sz="2800"/>
          </a:p>
          <a:p>
            <a:endParaRPr lang="ru-RU" sz="2800"/>
          </a:p>
        </p:txBody>
      </p:sp>
      <p:graphicFrame>
        <p:nvGraphicFramePr>
          <p:cNvPr id="5427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331913" y="1268413"/>
          <a:ext cx="5257800" cy="882650"/>
        </p:xfrm>
        <a:graphic>
          <a:graphicData uri="http://schemas.openxmlformats.org/presentationml/2006/ole">
            <p:oleObj spid="_x0000_s54276" name="Формула" r:id="rId3" imgW="1511280" imgH="253800" progId="Equation.3">
              <p:embed/>
            </p:oleObj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68313" y="3716338"/>
          <a:ext cx="8172450" cy="765175"/>
        </p:xfrm>
        <a:graphic>
          <a:graphicData uri="http://schemas.openxmlformats.org/presentationml/2006/ole">
            <p:oleObj spid="_x0000_s54277" name="Формула" r:id="rId4" imgW="25779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496300" cy="4114800"/>
          </a:xfrm>
        </p:spPr>
        <p:txBody>
          <a:bodyPr/>
          <a:lstStyle/>
          <a:p>
            <a:r>
              <a:rPr lang="ru-RU" sz="3600"/>
              <a:t>частные уравнения регрессии характеризуют изолированное влияние фактора на результат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5175"/>
            <a:ext cx="7772400" cy="5330825"/>
          </a:xfrm>
        </p:spPr>
        <p:txBody>
          <a:bodyPr/>
          <a:lstStyle/>
          <a:p>
            <a:r>
              <a:rPr lang="ru-RU" altLang="ja-JP">
                <a:cs typeface="Times New Roman" pitchFamily="18" charset="0"/>
              </a:rPr>
              <a:t>Стандартизованные коэффициенты связаны с коэффициентами парной корреляции  </a:t>
            </a:r>
            <a:r>
              <a:rPr lang="ru-RU" altLang="ja-JP"/>
              <a:t>следующими формулами</a:t>
            </a:r>
            <a:endParaRPr lang="ru-RU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268538" y="2708275"/>
          <a:ext cx="3671887" cy="1389063"/>
        </p:xfrm>
        <a:graphic>
          <a:graphicData uri="http://schemas.openxmlformats.org/presentationml/2006/ole">
            <p:oleObj spid="_x0000_s39940" name="Equation" r:id="rId3" imgW="1409088" imgH="533169" progId="Equation.DSMT4">
              <p:embed/>
            </p:oleObj>
          </a:graphicData>
        </a:graphic>
      </p:graphicFrame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2411413" y="4508500"/>
          <a:ext cx="3598862" cy="1352550"/>
        </p:xfrm>
        <a:graphic>
          <a:graphicData uri="http://schemas.openxmlformats.org/presentationml/2006/ole">
            <p:oleObj spid="_x0000_s39942" name="Equation" r:id="rId4" imgW="1422400" imgH="5334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r>
              <a:rPr lang="ru-RU" sz="2800"/>
              <a:t>Частный коэффициент эластичности</a:t>
            </a:r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03350" y="3284538"/>
          <a:ext cx="5472113" cy="1824037"/>
        </p:xfrm>
        <a:graphic>
          <a:graphicData uri="http://schemas.openxmlformats.org/presentationml/2006/ole">
            <p:oleObj spid="_x0000_s56324" name="Формула" r:id="rId3" imgW="14094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060575"/>
            <a:ext cx="7772400" cy="1143000"/>
          </a:xfrm>
        </p:spPr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Фиктивные переменные во множественной регрессии.</a:t>
            </a:r>
            <a:r>
              <a:rPr lang="ru-RU">
                <a:cs typeface="Times New Roman" pitchFamily="18" charset="0"/>
              </a:rPr>
              <a:t/>
            </a:r>
            <a:br>
              <a:rPr lang="ru-RU">
                <a:cs typeface="Times New Roman" pitchFamily="18" charset="0"/>
              </a:rPr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924800" cy="6477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Предположим, что по группе лиц изучается линейная зависимость потребления кофе от цены.</a:t>
            </a:r>
          </a:p>
          <a:p>
            <a:pPr>
              <a:buFontTx/>
              <a:buNone/>
            </a:pPr>
            <a:r>
              <a:rPr lang="ru-RU"/>
              <a:t> В общем виде зависимость имеет вид: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pPr>
              <a:buFontTx/>
              <a:buNone/>
            </a:pPr>
            <a:r>
              <a:rPr lang="ru-RU"/>
              <a:t>где у – количество потребляемого кофе;</a:t>
            </a:r>
          </a:p>
          <a:p>
            <a:pPr>
              <a:buFontTx/>
              <a:buNone/>
            </a:pPr>
            <a:r>
              <a:rPr lang="ru-RU"/>
              <a:t>      х – цена.</a:t>
            </a:r>
          </a:p>
          <a:p>
            <a:endParaRPr lang="ru-RU"/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4062413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1979613" y="2924175"/>
          <a:ext cx="3638550" cy="931863"/>
        </p:xfrm>
        <a:graphic>
          <a:graphicData uri="http://schemas.openxmlformats.org/presentationml/2006/ole">
            <p:oleObj spid="_x0000_s59396" name="Формула" r:id="rId3" imgW="8762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6096000"/>
          </a:xfrm>
        </p:spPr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Аналогичные уравнения могут быть найдены отдельно для лиц мужского пола: </a:t>
            </a:r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</a:endParaRPr>
          </a:p>
          <a:p>
            <a:endParaRPr lang="ru-RU">
              <a:latin typeface="Arial" pitchFamily="34" charset="0"/>
            </a:endParaRPr>
          </a:p>
          <a:p>
            <a:r>
              <a:rPr lang="ru-RU">
                <a:latin typeface="Arial" pitchFamily="34" charset="0"/>
                <a:cs typeface="Times New Roman" pitchFamily="18" charset="0"/>
              </a:rPr>
              <a:t>женского пола 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394335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195513" y="2205038"/>
          <a:ext cx="4248150" cy="930275"/>
        </p:xfrm>
        <a:graphic>
          <a:graphicData uri="http://schemas.openxmlformats.org/presentationml/2006/ole">
            <p:oleObj spid="_x0000_s60420" name="Формула" r:id="rId3" imgW="1117440" imgH="241200" progId="Equation.3">
              <p:embed/>
            </p:oleObj>
          </a:graphicData>
        </a:graphic>
      </p:graphicFrame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3900488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905000" y="4953000"/>
          <a:ext cx="4714875" cy="939800"/>
        </p:xfrm>
        <a:graphic>
          <a:graphicData uri="http://schemas.openxmlformats.org/presentationml/2006/ole">
            <p:oleObj spid="_x0000_s60422" name="Формула" r:id="rId4" imgW="12315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610600" cy="6324600"/>
          </a:xfrm>
        </p:spPr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возможно построение общего уравнения регрессии с включением в него фактора  </a:t>
            </a:r>
            <a:r>
              <a:rPr lang="en-US">
                <a:latin typeface="Arial" pitchFamily="34" charset="0"/>
                <a:cs typeface="Arial" pitchFamily="34" charset="0"/>
              </a:rPr>
              <a:t>“</a:t>
            </a:r>
            <a:r>
              <a:rPr lang="ru-RU">
                <a:latin typeface="Arial" pitchFamily="34" charset="0"/>
                <a:cs typeface="Arial" pitchFamily="34" charset="0"/>
              </a:rPr>
              <a:t>пол</a:t>
            </a:r>
            <a:r>
              <a:rPr lang="en-US">
                <a:latin typeface="Arial" pitchFamily="34" charset="0"/>
                <a:cs typeface="Arial" pitchFamily="34" charset="0"/>
              </a:rPr>
              <a:t>”  в виде фиктивной переменной. </a:t>
            </a:r>
            <a:endParaRPr lang="ru-RU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48151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47675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3643313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827088" y="3357563"/>
          <a:ext cx="7224712" cy="957262"/>
        </p:xfrm>
        <a:graphic>
          <a:graphicData uri="http://schemas.openxmlformats.org/presentationml/2006/ole">
            <p:oleObj spid="_x0000_s61448" name="Формула" r:id="rId3" imgW="18414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где  z</a:t>
            </a:r>
            <a:r>
              <a:rPr lang="ru-RU" baseline="-25000">
                <a:latin typeface="Arial" pitchFamily="34" charset="0"/>
                <a:cs typeface="Arial" pitchFamily="34" charset="0"/>
              </a:rPr>
              <a:t>1</a:t>
            </a:r>
            <a:r>
              <a:rPr lang="ru-RU">
                <a:latin typeface="Arial" pitchFamily="34" charset="0"/>
                <a:cs typeface="Arial" pitchFamily="34" charset="0"/>
              </a:rPr>
              <a:t> и z</a:t>
            </a:r>
            <a:r>
              <a:rPr lang="ru-RU" baseline="-25000">
                <a:latin typeface="Arial" pitchFamily="34" charset="0"/>
                <a:cs typeface="Arial" pitchFamily="34" charset="0"/>
              </a:rPr>
              <a:t>2</a:t>
            </a:r>
            <a:r>
              <a:rPr lang="ru-RU">
                <a:latin typeface="Arial" pitchFamily="34" charset="0"/>
                <a:cs typeface="Arial" pitchFamily="34" charset="0"/>
              </a:rPr>
              <a:t> - фиктивные переменные, принимающие значения :</a:t>
            </a:r>
          </a:p>
          <a:p>
            <a:endParaRPr lang="ru-RU">
              <a:latin typeface="Arial" pitchFamily="34" charset="0"/>
              <a:cs typeface="Arial" pitchFamily="34" charset="0"/>
            </a:endParaRPr>
          </a:p>
          <a:p>
            <a:endParaRPr lang="ru-RU">
              <a:latin typeface="Arial" pitchFamily="34" charset="0"/>
              <a:cs typeface="Arial" pitchFamily="34" charset="0"/>
            </a:endParaRPr>
          </a:p>
          <a:p>
            <a:endParaRPr lang="ru-RU">
              <a:latin typeface="Arial" pitchFamily="34" charset="0"/>
              <a:cs typeface="Arial" pitchFamily="34" charset="0"/>
            </a:endParaRPr>
          </a:p>
          <a:p>
            <a:endParaRPr lang="ru-RU">
              <a:latin typeface="Arial" pitchFamily="34" charset="0"/>
              <a:cs typeface="Arial" pitchFamily="34" charset="0"/>
            </a:endParaRPr>
          </a:p>
          <a:p>
            <a:endParaRPr lang="ru-RU">
              <a:latin typeface="Arial" pitchFamily="34" charset="0"/>
              <a:cs typeface="Arial" pitchFamily="34" charset="0"/>
            </a:endParaRPr>
          </a:p>
          <a:p>
            <a:endParaRPr lang="ru-RU">
              <a:latin typeface="Arial" pitchFamily="34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94335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763713" y="2133600"/>
          <a:ext cx="3822700" cy="1089025"/>
        </p:xfrm>
        <a:graphic>
          <a:graphicData uri="http://schemas.openxmlformats.org/presentationml/2006/ole">
            <p:oleObj spid="_x0000_s62468" name="Формула" r:id="rId3" imgW="1828800" imgH="520560" progId="Equation.3">
              <p:embed/>
            </p:oleObj>
          </a:graphicData>
        </a:graphic>
      </p:graphicFrame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3938588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1692275" y="3644900"/>
          <a:ext cx="3930650" cy="1084263"/>
        </p:xfrm>
        <a:graphic>
          <a:graphicData uri="http://schemas.openxmlformats.org/presentationml/2006/ole">
            <p:oleObj spid="_x0000_s62470" name="Формула" r:id="rId4" imgW="189216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>
              <a:latin typeface="Arial" pitchFamily="34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На практике количество фиктивных переменных в модели на 1 меньше чем число градаций признака.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549275"/>
            <a:ext cx="7989888" cy="5546725"/>
          </a:xfrm>
        </p:spPr>
        <p:txBody>
          <a:bodyPr/>
          <a:lstStyle/>
          <a:p>
            <a:r>
              <a:rPr lang="ru-RU" sz="2800"/>
              <a:t>Например, при исследовании заработной платы </a:t>
            </a:r>
            <a:r>
              <a:rPr lang="en-US" sz="2800"/>
              <a:t>y</a:t>
            </a:r>
            <a:r>
              <a:rPr lang="ru-RU" sz="2800"/>
              <a:t> от уровня образования можно рассматривать 3 значения признака х ( начальное, среднее, высшее (учитывается наивысшее из имеющихся у работника образований)</a:t>
            </a:r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r>
              <a:rPr lang="ru-RU" sz="2800"/>
              <a:t>Фиктивные переменные:</a:t>
            </a:r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827088" y="4076700"/>
          <a:ext cx="2952750" cy="1071563"/>
        </p:xfrm>
        <a:graphic>
          <a:graphicData uri="http://schemas.openxmlformats.org/presentationml/2006/ole">
            <p:oleObj spid="_x0000_s77828" name="Формула" r:id="rId3" imgW="1434960" imgH="520560" progId="Equation.3">
              <p:embed/>
            </p:oleObj>
          </a:graphicData>
        </a:graphic>
      </p:graphicFrame>
      <p:graphicFrame>
        <p:nvGraphicFramePr>
          <p:cNvPr id="77831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4716463" y="4005263"/>
          <a:ext cx="2736850" cy="1122362"/>
        </p:xfrm>
        <a:graphic>
          <a:graphicData uri="http://schemas.openxmlformats.org/presentationml/2006/ole">
            <p:oleObj spid="_x0000_s77831" name="Формула" r:id="rId4" imgW="126972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53" name="Group 53"/>
          <p:cNvGraphicFramePr>
            <a:graphicFrameLocks noGrp="1"/>
          </p:cNvGraphicFramePr>
          <p:nvPr>
            <p:ph idx="1"/>
          </p:nvPr>
        </p:nvGraphicFramePr>
        <p:xfrm>
          <a:off x="755650" y="1125538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028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z1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z2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0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0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1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0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Cyr" charset="-52"/>
                        </a:rPr>
                        <a:t>0</a:t>
                      </a:r>
                      <a:endParaRPr kumimoji="0" lang="ru-RU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chemeClr val="bg1"/>
                </a:solidFill>
              </a:rPr>
              <a:t>Индекс множественной корреляции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Оценивает тесноту совместного влияния факторов на результат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b="1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>
                <a:solidFill>
                  <a:schemeClr val="bg1"/>
                </a:solidFill>
              </a:rPr>
              <a:t>( 0 ; 1 )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solidFill>
                  <a:schemeClr val="bg1"/>
                </a:solidFill>
              </a:rPr>
              <a:t>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>
                <a:solidFill>
                  <a:schemeClr val="bg1"/>
                </a:solidFill>
              </a:rPr>
              <a:t>   </a:t>
            </a:r>
            <a:r>
              <a:rPr lang="ru-RU" b="1" u="sng">
                <a:solidFill>
                  <a:schemeClr val="bg1"/>
                </a:solidFill>
              </a:rPr>
              <a:t>Свойство:</a:t>
            </a:r>
            <a:r>
              <a:rPr lang="ru-RU">
                <a:solidFill>
                  <a:schemeClr val="bg1"/>
                </a:solidFill>
              </a:rPr>
              <a:t> значение          должно быть больше или равно максимальному парному индексу корреляции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052888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787900" y="4581525"/>
          <a:ext cx="541338" cy="442913"/>
        </p:xfrm>
        <a:graphic>
          <a:graphicData uri="http://schemas.openxmlformats.org/presentationml/2006/ole">
            <p:oleObj spid="_x0000_s25604" name="Формула" r:id="rId3" imgW="1648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486650" cy="5546725"/>
          </a:xfrm>
        </p:spPr>
        <p:txBody>
          <a:bodyPr/>
          <a:lstStyle/>
          <a:p>
            <a:pPr algn="ctr"/>
            <a:r>
              <a:rPr lang="ru-RU">
                <a:solidFill>
                  <a:schemeClr val="bg1"/>
                </a:solidFill>
              </a:rPr>
              <a:t>Коэффициент детерминации </a:t>
            </a:r>
            <a:r>
              <a:rPr lang="en-US">
                <a:solidFill>
                  <a:schemeClr val="bg1"/>
                </a:solidFill>
              </a:rPr>
              <a:t>R</a:t>
            </a:r>
            <a:r>
              <a:rPr lang="en-US" baseline="30000">
                <a:solidFill>
                  <a:schemeClr val="bg1"/>
                </a:solidFill>
              </a:rPr>
              <a:t>2</a:t>
            </a:r>
            <a:r>
              <a:rPr lang="en-US">
                <a:solidFill>
                  <a:schemeClr val="bg1"/>
                </a:solidFill>
              </a:rPr>
              <a:t> </a:t>
            </a:r>
            <a:r>
              <a:rPr lang="ru-RU">
                <a:solidFill>
                  <a:schemeClr val="bg1"/>
                </a:solidFill>
              </a:rPr>
              <a:t> показывает долю объясненной дисперсии зависимой переменной.</a:t>
            </a:r>
          </a:p>
          <a:p>
            <a:pPr algn="ctr"/>
            <a:endParaRPr lang="ru-RU">
              <a:solidFill>
                <a:schemeClr val="bg1"/>
              </a:solidFill>
            </a:endParaRPr>
          </a:p>
          <a:p>
            <a:pPr algn="ctr"/>
            <a:r>
              <a:rPr lang="ru-RU">
                <a:solidFill>
                  <a:schemeClr val="bg1"/>
                </a:solidFill>
              </a:rPr>
              <a:t>Низкое значение </a:t>
            </a:r>
            <a:r>
              <a:rPr lang="en-US">
                <a:solidFill>
                  <a:schemeClr val="bg1"/>
                </a:solidFill>
              </a:rPr>
              <a:t>R</a:t>
            </a:r>
            <a:r>
              <a:rPr lang="en-US" baseline="30000">
                <a:solidFill>
                  <a:schemeClr val="bg1"/>
                </a:solidFill>
              </a:rPr>
              <a:t>2</a:t>
            </a:r>
            <a:r>
              <a:rPr lang="ru-RU" baseline="30000">
                <a:solidFill>
                  <a:schemeClr val="bg1"/>
                </a:solidFill>
              </a:rPr>
              <a:t> </a:t>
            </a:r>
            <a:r>
              <a:rPr lang="ru-RU">
                <a:solidFill>
                  <a:schemeClr val="bg1"/>
                </a:solidFill>
              </a:rPr>
              <a:t> не свидетельствует о низком качестве модели, и может объяснятся наличием существенных факторов, не включенных в модель</a:t>
            </a:r>
          </a:p>
          <a:p>
            <a:endParaRPr lang="ru-RU">
              <a:solidFill>
                <a:schemeClr val="bg1"/>
              </a:solidFill>
            </a:endParaRPr>
          </a:p>
          <a:p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765175"/>
            <a:ext cx="7702550" cy="5338763"/>
          </a:xfrm>
        </p:spPr>
        <p:txBody>
          <a:bodyPr/>
          <a:lstStyle/>
          <a:p>
            <a:pPr algn="ctr"/>
            <a:r>
              <a:rPr lang="ru-RU" sz="3600">
                <a:solidFill>
                  <a:schemeClr val="bg1"/>
                </a:solidFill>
              </a:rPr>
              <a:t>Скоректированный  </a:t>
            </a:r>
            <a:r>
              <a:rPr lang="en-US" sz="3600">
                <a:solidFill>
                  <a:schemeClr val="bg1"/>
                </a:solidFill>
              </a:rPr>
              <a:t>R</a:t>
            </a:r>
            <a:r>
              <a:rPr lang="en-US" sz="3600" baseline="30000">
                <a:solidFill>
                  <a:schemeClr val="bg1"/>
                </a:solidFill>
              </a:rPr>
              <a:t>2</a:t>
            </a:r>
            <a:r>
              <a:rPr lang="ru-RU" sz="3600" baseline="30000">
                <a:solidFill>
                  <a:schemeClr val="bg1"/>
                </a:solidFill>
              </a:rPr>
              <a:t>  </a:t>
            </a:r>
            <a:r>
              <a:rPr lang="ru-RU" sz="3600">
                <a:solidFill>
                  <a:schemeClr val="bg1"/>
                </a:solidFill>
              </a:rPr>
              <a:t>показывает долю</a:t>
            </a:r>
            <a:r>
              <a:rPr lang="en-US" sz="3600">
                <a:solidFill>
                  <a:schemeClr val="bg1"/>
                </a:solidFill>
              </a:rPr>
              <a:t> </a:t>
            </a:r>
            <a:r>
              <a:rPr lang="ru-RU" sz="3600">
                <a:solidFill>
                  <a:schemeClr val="bg1"/>
                </a:solidFill>
              </a:rPr>
              <a:t>объяснённой дисперсии с учетом числа факторов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971550" y="3860800"/>
          <a:ext cx="6553200" cy="1447800"/>
        </p:xfrm>
        <a:graphic>
          <a:graphicData uri="http://schemas.openxmlformats.org/presentationml/2006/ole">
            <p:oleObj spid="_x0000_s70660" name="Формула" r:id="rId3" imgW="203184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Частные коэффициенты (или индексы) корреляции характеризуют </a:t>
            </a:r>
            <a:r>
              <a:rPr lang="ru-RU" b="1" u="sng"/>
              <a:t>тесноту связи</a:t>
            </a:r>
            <a:r>
              <a:rPr lang="ru-RU"/>
              <a:t> между результатом и соответствующим фактором при </a:t>
            </a:r>
            <a:r>
              <a:rPr lang="ru-RU" b="1" u="sng"/>
              <a:t>неизменном уровне других факторов</a:t>
            </a:r>
            <a:r>
              <a:rPr lang="ru-RU"/>
              <a:t>, включенных в уравнение регрессии </a:t>
            </a:r>
          </a:p>
          <a:p>
            <a:r>
              <a:rPr lang="ru-RU" b="1"/>
              <a:t>(-1;1)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Arial" pitchFamily="34" charset="0"/>
                <a:cs typeface="Arial" pitchFamily="34" charset="0"/>
              </a:rPr>
              <a:t>ЧАСТНАЯ КОРРЕЛЯЦИЯ</a:t>
            </a:r>
            <a:r>
              <a:rPr lang="ru-RU"/>
              <a:t>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r>
              <a:rPr lang="ru-RU" b="1" u="sng">
                <a:solidFill>
                  <a:srgbClr val="000000"/>
                </a:solidFill>
              </a:rPr>
              <a:t>Порядок</a:t>
            </a:r>
            <a:r>
              <a:rPr lang="ru-RU">
                <a:solidFill>
                  <a:srgbClr val="000000"/>
                </a:solidFill>
              </a:rPr>
              <a:t> частного коэффициента корреляции определяется количеством факторов, влияние которых исключается. </a:t>
            </a:r>
          </a:p>
          <a:p>
            <a:endParaRPr lang="ru-RU">
              <a:solidFill>
                <a:srgbClr val="000000"/>
              </a:solidFill>
            </a:endParaRPr>
          </a:p>
          <a:p>
            <a:endParaRPr lang="ru-RU">
              <a:solidFill>
                <a:srgbClr val="000000"/>
              </a:solidFill>
            </a:endParaRPr>
          </a:p>
          <a:p>
            <a:r>
              <a:rPr lang="ru-RU">
                <a:solidFill>
                  <a:srgbClr val="000000"/>
                </a:solidFill>
              </a:rPr>
              <a:t>Например,</a:t>
            </a:r>
            <a:r>
              <a:rPr lang="ru-RU"/>
              <a:t>                 </a:t>
            </a:r>
            <a:r>
              <a:rPr lang="ru-RU" i="1">
                <a:solidFill>
                  <a:srgbClr val="000000"/>
                </a:solidFill>
              </a:rPr>
              <a:t>— </a:t>
            </a:r>
            <a:r>
              <a:rPr lang="ru-RU">
                <a:solidFill>
                  <a:srgbClr val="000000"/>
                </a:solidFill>
              </a:rPr>
              <a:t>коэффициент частной корреляции первого порядка.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4005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200400" y="3200400"/>
          <a:ext cx="1333500" cy="925513"/>
        </p:xfrm>
        <a:graphic>
          <a:graphicData uri="http://schemas.openxmlformats.org/presentationml/2006/ole">
            <p:oleObj spid="_x0000_s24580" r:id="rId3" imgW="342751" imgH="241195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19200" y="5181600"/>
          <a:ext cx="3506788" cy="973138"/>
        </p:xfrm>
        <a:graphic>
          <a:graphicData uri="http://schemas.openxmlformats.org/presentationml/2006/ole">
            <p:oleObj spid="_x0000_s24582" name="Формула" r:id="rId4" imgW="9014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endParaRPr lang="ru-RU">
              <a:solidFill>
                <a:srgbClr val="000000"/>
              </a:solidFill>
            </a:endParaRPr>
          </a:p>
          <a:p>
            <a:r>
              <a:rPr lang="ru-RU">
                <a:solidFill>
                  <a:srgbClr val="000000"/>
                </a:solidFill>
              </a:rPr>
              <a:t>Коэффициенты частной корреляции</a:t>
            </a:r>
            <a:endParaRPr lang="ru-RU"/>
          </a:p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10515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042988" y="3068638"/>
          <a:ext cx="6219825" cy="1338262"/>
        </p:xfrm>
        <a:graphic>
          <a:graphicData uri="http://schemas.openxmlformats.org/presentationml/2006/ole">
            <p:oleObj spid="_x0000_s26628" name="Equation" r:id="rId3" imgW="2819160" imgH="5205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При двух</a:t>
            </a:r>
            <a:r>
              <a:rPr lang="ru-RU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факторах и </a:t>
            </a:r>
            <a:r>
              <a:rPr lang="en-US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i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 1 данная формула примет вид:</a:t>
            </a:r>
            <a:endParaRPr lang="ru-RU"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676650" y="31670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304925" y="2057400"/>
          <a:ext cx="5905500" cy="1778000"/>
        </p:xfrm>
        <a:graphic>
          <a:graphicData uri="http://schemas.openxmlformats.org/presentationml/2006/ole">
            <p:oleObj spid="_x0000_s28676" name="Формула" r:id="rId3" imgW="1739880" imgH="520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409</Words>
  <Application>Microsoft PowerPoint</Application>
  <PresentationFormat>Экран (4:3)</PresentationFormat>
  <Paragraphs>80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Times New Roman</vt:lpstr>
      <vt:lpstr>ＭＳ Ｐゴシック</vt:lpstr>
      <vt:lpstr>Arial</vt:lpstr>
      <vt:lpstr>Arial Cyr</vt:lpstr>
      <vt:lpstr>Оформление по умолчанию</vt:lpstr>
      <vt:lpstr>Microsoft Equation 3.0</vt:lpstr>
      <vt:lpstr>MathType 4.0 Equation</vt:lpstr>
      <vt:lpstr>Лекция № 4    множественная регрессия и корреляция. (продолжение)</vt:lpstr>
      <vt:lpstr>Слайд 2</vt:lpstr>
      <vt:lpstr>Индекс множественной корреляции</vt:lpstr>
      <vt:lpstr>Слайд 4</vt:lpstr>
      <vt:lpstr>Слайд 5</vt:lpstr>
      <vt:lpstr>ЧАСТНАЯ КОРРЕЛЯЦИЯ </vt:lpstr>
      <vt:lpstr>Слайд 7</vt:lpstr>
      <vt:lpstr>Слайд 8</vt:lpstr>
      <vt:lpstr>Слайд 9</vt:lpstr>
      <vt:lpstr>Слайд 10</vt:lpstr>
      <vt:lpstr>ОЦЕНКА НАДЕЖНОСТИ РЕЗУЛЬТАТОВ МНОЖЕСТВЕННОЙ РЕГРЕССИИ И КОРРЕЛЯЦИИ </vt:lpstr>
      <vt:lpstr>Слайд 12</vt:lpstr>
      <vt:lpstr>Слайд 13</vt:lpstr>
      <vt:lpstr>Слайд 14</vt:lpstr>
      <vt:lpstr>Частные уравнения регрессии</vt:lpstr>
      <vt:lpstr>Слайд 16</vt:lpstr>
      <vt:lpstr>Слайд 17</vt:lpstr>
      <vt:lpstr>Слайд 18</vt:lpstr>
      <vt:lpstr>Слайд 19</vt:lpstr>
      <vt:lpstr>Слайд 20</vt:lpstr>
      <vt:lpstr>Фиктивные переменные во множественной регрессии. 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№8, пример отбора факторов во множественной регрессии</dc:title>
  <dc:creator>Олег</dc:creator>
  <cp:lastModifiedBy>DIS</cp:lastModifiedBy>
  <cp:revision>26</cp:revision>
  <dcterms:created xsi:type="dcterms:W3CDTF">2003-11-04T13:34:36Z</dcterms:created>
  <dcterms:modified xsi:type="dcterms:W3CDTF">2013-04-23T09:49:17Z</dcterms:modified>
</cp:coreProperties>
</file>