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5" r:id="rId3"/>
  </p:sldMasterIdLst>
  <p:notesMasterIdLst>
    <p:notesMasterId r:id="rId203"/>
  </p:notesMasterIdLst>
  <p:sldIdLst>
    <p:sldId id="256" r:id="rId4"/>
    <p:sldId id="295" r:id="rId5"/>
    <p:sldId id="291" r:id="rId6"/>
    <p:sldId id="265" r:id="rId7"/>
    <p:sldId id="257" r:id="rId8"/>
    <p:sldId id="303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  <p:sldId id="338" r:id="rId51"/>
    <p:sldId id="339" r:id="rId52"/>
    <p:sldId id="340" r:id="rId53"/>
    <p:sldId id="341" r:id="rId54"/>
    <p:sldId id="342" r:id="rId55"/>
    <p:sldId id="343" r:id="rId56"/>
    <p:sldId id="344" r:id="rId57"/>
    <p:sldId id="345" r:id="rId58"/>
    <p:sldId id="346" r:id="rId59"/>
    <p:sldId id="347" r:id="rId60"/>
    <p:sldId id="348" r:id="rId61"/>
    <p:sldId id="349" r:id="rId62"/>
    <p:sldId id="350" r:id="rId63"/>
    <p:sldId id="351" r:id="rId64"/>
    <p:sldId id="352" r:id="rId65"/>
    <p:sldId id="353" r:id="rId66"/>
    <p:sldId id="354" r:id="rId67"/>
    <p:sldId id="355" r:id="rId68"/>
    <p:sldId id="356" r:id="rId69"/>
    <p:sldId id="357" r:id="rId70"/>
    <p:sldId id="358" r:id="rId71"/>
    <p:sldId id="359" r:id="rId72"/>
    <p:sldId id="360" r:id="rId73"/>
    <p:sldId id="361" r:id="rId74"/>
    <p:sldId id="362" r:id="rId75"/>
    <p:sldId id="363" r:id="rId76"/>
    <p:sldId id="364" r:id="rId77"/>
    <p:sldId id="365" r:id="rId78"/>
    <p:sldId id="366" r:id="rId79"/>
    <p:sldId id="367" r:id="rId80"/>
    <p:sldId id="368" r:id="rId81"/>
    <p:sldId id="369" r:id="rId82"/>
    <p:sldId id="370" r:id="rId83"/>
    <p:sldId id="371" r:id="rId84"/>
    <p:sldId id="372" r:id="rId85"/>
    <p:sldId id="373" r:id="rId86"/>
    <p:sldId id="374" r:id="rId87"/>
    <p:sldId id="375" r:id="rId88"/>
    <p:sldId id="376" r:id="rId89"/>
    <p:sldId id="377" r:id="rId90"/>
    <p:sldId id="378" r:id="rId91"/>
    <p:sldId id="379" r:id="rId92"/>
    <p:sldId id="380" r:id="rId93"/>
    <p:sldId id="381" r:id="rId94"/>
    <p:sldId id="382" r:id="rId95"/>
    <p:sldId id="383" r:id="rId96"/>
    <p:sldId id="384" r:id="rId97"/>
    <p:sldId id="385" r:id="rId98"/>
    <p:sldId id="386" r:id="rId99"/>
    <p:sldId id="387" r:id="rId100"/>
    <p:sldId id="388" r:id="rId101"/>
    <p:sldId id="389" r:id="rId102"/>
    <p:sldId id="390" r:id="rId103"/>
    <p:sldId id="391" r:id="rId104"/>
    <p:sldId id="392" r:id="rId105"/>
    <p:sldId id="393" r:id="rId106"/>
    <p:sldId id="394" r:id="rId107"/>
    <p:sldId id="395" r:id="rId108"/>
    <p:sldId id="396" r:id="rId109"/>
    <p:sldId id="397" r:id="rId110"/>
    <p:sldId id="398" r:id="rId111"/>
    <p:sldId id="399" r:id="rId112"/>
    <p:sldId id="400" r:id="rId113"/>
    <p:sldId id="401" r:id="rId114"/>
    <p:sldId id="402" r:id="rId115"/>
    <p:sldId id="403" r:id="rId116"/>
    <p:sldId id="404" r:id="rId117"/>
    <p:sldId id="405" r:id="rId118"/>
    <p:sldId id="406" r:id="rId119"/>
    <p:sldId id="407" r:id="rId120"/>
    <p:sldId id="408" r:id="rId121"/>
    <p:sldId id="409" r:id="rId122"/>
    <p:sldId id="410" r:id="rId123"/>
    <p:sldId id="411" r:id="rId124"/>
    <p:sldId id="412" r:id="rId125"/>
    <p:sldId id="413" r:id="rId126"/>
    <p:sldId id="414" r:id="rId127"/>
    <p:sldId id="415" r:id="rId128"/>
    <p:sldId id="416" r:id="rId129"/>
    <p:sldId id="417" r:id="rId130"/>
    <p:sldId id="418" r:id="rId131"/>
    <p:sldId id="419" r:id="rId132"/>
    <p:sldId id="420" r:id="rId133"/>
    <p:sldId id="421" r:id="rId134"/>
    <p:sldId id="422" r:id="rId135"/>
    <p:sldId id="423" r:id="rId136"/>
    <p:sldId id="424" r:id="rId137"/>
    <p:sldId id="425" r:id="rId138"/>
    <p:sldId id="426" r:id="rId139"/>
    <p:sldId id="427" r:id="rId140"/>
    <p:sldId id="428" r:id="rId141"/>
    <p:sldId id="429" r:id="rId142"/>
    <p:sldId id="430" r:id="rId143"/>
    <p:sldId id="431" r:id="rId144"/>
    <p:sldId id="432" r:id="rId145"/>
    <p:sldId id="433" r:id="rId146"/>
    <p:sldId id="434" r:id="rId147"/>
    <p:sldId id="435" r:id="rId148"/>
    <p:sldId id="436" r:id="rId149"/>
    <p:sldId id="437" r:id="rId150"/>
    <p:sldId id="438" r:id="rId151"/>
    <p:sldId id="439" r:id="rId152"/>
    <p:sldId id="440" r:id="rId153"/>
    <p:sldId id="441" r:id="rId154"/>
    <p:sldId id="442" r:id="rId155"/>
    <p:sldId id="443" r:id="rId156"/>
    <p:sldId id="444" r:id="rId157"/>
    <p:sldId id="445" r:id="rId158"/>
    <p:sldId id="446" r:id="rId159"/>
    <p:sldId id="447" r:id="rId160"/>
    <p:sldId id="448" r:id="rId161"/>
    <p:sldId id="449" r:id="rId162"/>
    <p:sldId id="450" r:id="rId163"/>
    <p:sldId id="451" r:id="rId164"/>
    <p:sldId id="452" r:id="rId165"/>
    <p:sldId id="453" r:id="rId166"/>
    <p:sldId id="454" r:id="rId167"/>
    <p:sldId id="455" r:id="rId168"/>
    <p:sldId id="456" r:id="rId169"/>
    <p:sldId id="457" r:id="rId170"/>
    <p:sldId id="458" r:id="rId171"/>
    <p:sldId id="459" r:id="rId172"/>
    <p:sldId id="460" r:id="rId173"/>
    <p:sldId id="461" r:id="rId174"/>
    <p:sldId id="259" r:id="rId175"/>
    <p:sldId id="260" r:id="rId176"/>
    <p:sldId id="262" r:id="rId177"/>
    <p:sldId id="261" r:id="rId178"/>
    <p:sldId id="258" r:id="rId179"/>
    <p:sldId id="292" r:id="rId180"/>
    <p:sldId id="266" r:id="rId181"/>
    <p:sldId id="267" r:id="rId182"/>
    <p:sldId id="268" r:id="rId183"/>
    <p:sldId id="269" r:id="rId184"/>
    <p:sldId id="270" r:id="rId185"/>
    <p:sldId id="289" r:id="rId186"/>
    <p:sldId id="271" r:id="rId187"/>
    <p:sldId id="272" r:id="rId188"/>
    <p:sldId id="273" r:id="rId189"/>
    <p:sldId id="274" r:id="rId190"/>
    <p:sldId id="294" r:id="rId191"/>
    <p:sldId id="293" r:id="rId192"/>
    <p:sldId id="276" r:id="rId193"/>
    <p:sldId id="290" r:id="rId194"/>
    <p:sldId id="275" r:id="rId195"/>
    <p:sldId id="288" r:id="rId196"/>
    <p:sldId id="277" r:id="rId197"/>
    <p:sldId id="278" r:id="rId198"/>
    <p:sldId id="279" r:id="rId199"/>
    <p:sldId id="280" r:id="rId200"/>
    <p:sldId id="281" r:id="rId201"/>
    <p:sldId id="286" r:id="rId202"/>
  </p:sldIdLst>
  <p:sldSz cx="12192000" cy="6858000"/>
  <p:notesSz cx="6858000" cy="9144000"/>
  <p:custDataLst>
    <p:tags r:id="rId20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63" Type="http://schemas.openxmlformats.org/officeDocument/2006/relationships/slide" Target="slides/slide60.xml"/><Relationship Id="rId84" Type="http://schemas.openxmlformats.org/officeDocument/2006/relationships/slide" Target="slides/slide81.xml"/><Relationship Id="rId138" Type="http://schemas.openxmlformats.org/officeDocument/2006/relationships/slide" Target="slides/slide135.xml"/><Relationship Id="rId159" Type="http://schemas.openxmlformats.org/officeDocument/2006/relationships/slide" Target="slides/slide156.xml"/><Relationship Id="rId170" Type="http://schemas.openxmlformats.org/officeDocument/2006/relationships/slide" Target="slides/slide167.xml"/><Relationship Id="rId191" Type="http://schemas.openxmlformats.org/officeDocument/2006/relationships/slide" Target="slides/slide188.xml"/><Relationship Id="rId205" Type="http://schemas.openxmlformats.org/officeDocument/2006/relationships/presProps" Target="presProps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53" Type="http://schemas.openxmlformats.org/officeDocument/2006/relationships/slide" Target="slides/slide50.xml"/><Relationship Id="rId74" Type="http://schemas.openxmlformats.org/officeDocument/2006/relationships/slide" Target="slides/slide71.xml"/><Relationship Id="rId128" Type="http://schemas.openxmlformats.org/officeDocument/2006/relationships/slide" Target="slides/slide125.xml"/><Relationship Id="rId149" Type="http://schemas.openxmlformats.org/officeDocument/2006/relationships/slide" Target="slides/slide146.xml"/><Relationship Id="rId5" Type="http://schemas.openxmlformats.org/officeDocument/2006/relationships/slide" Target="slides/slide2.xml"/><Relationship Id="rId95" Type="http://schemas.openxmlformats.org/officeDocument/2006/relationships/slide" Target="slides/slide92.xml"/><Relationship Id="rId160" Type="http://schemas.openxmlformats.org/officeDocument/2006/relationships/slide" Target="slides/slide157.xml"/><Relationship Id="rId181" Type="http://schemas.openxmlformats.org/officeDocument/2006/relationships/slide" Target="slides/slide178.xml"/><Relationship Id="rId22" Type="http://schemas.openxmlformats.org/officeDocument/2006/relationships/slide" Target="slides/slide19.xml"/><Relationship Id="rId43" Type="http://schemas.openxmlformats.org/officeDocument/2006/relationships/slide" Target="slides/slide40.xml"/><Relationship Id="rId64" Type="http://schemas.openxmlformats.org/officeDocument/2006/relationships/slide" Target="slides/slide61.xml"/><Relationship Id="rId118" Type="http://schemas.openxmlformats.org/officeDocument/2006/relationships/slide" Target="slides/slide115.xml"/><Relationship Id="rId139" Type="http://schemas.openxmlformats.org/officeDocument/2006/relationships/slide" Target="slides/slide136.xml"/><Relationship Id="rId85" Type="http://schemas.openxmlformats.org/officeDocument/2006/relationships/slide" Target="slides/slide82.xml"/><Relationship Id="rId150" Type="http://schemas.openxmlformats.org/officeDocument/2006/relationships/slide" Target="slides/slide147.xml"/><Relationship Id="rId171" Type="http://schemas.openxmlformats.org/officeDocument/2006/relationships/slide" Target="slides/slide168.xml"/><Relationship Id="rId192" Type="http://schemas.openxmlformats.org/officeDocument/2006/relationships/slide" Target="slides/slide189.xml"/><Relationship Id="rId206" Type="http://schemas.openxmlformats.org/officeDocument/2006/relationships/viewProps" Target="viewProps.xml"/><Relationship Id="rId12" Type="http://schemas.openxmlformats.org/officeDocument/2006/relationships/slide" Target="slides/slide9.xml"/><Relationship Id="rId33" Type="http://schemas.openxmlformats.org/officeDocument/2006/relationships/slide" Target="slides/slide30.xml"/><Relationship Id="rId108" Type="http://schemas.openxmlformats.org/officeDocument/2006/relationships/slide" Target="slides/slide105.xml"/><Relationship Id="rId129" Type="http://schemas.openxmlformats.org/officeDocument/2006/relationships/slide" Target="slides/slide126.xml"/><Relationship Id="rId54" Type="http://schemas.openxmlformats.org/officeDocument/2006/relationships/slide" Target="slides/slide51.xml"/><Relationship Id="rId75" Type="http://schemas.openxmlformats.org/officeDocument/2006/relationships/slide" Target="slides/slide72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61" Type="http://schemas.openxmlformats.org/officeDocument/2006/relationships/slide" Target="slides/slide158.xml"/><Relationship Id="rId182" Type="http://schemas.openxmlformats.org/officeDocument/2006/relationships/slide" Target="slides/slide179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5" Type="http://schemas.openxmlformats.org/officeDocument/2006/relationships/slide" Target="slides/slide62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51" Type="http://schemas.openxmlformats.org/officeDocument/2006/relationships/slide" Target="slides/slide148.xml"/><Relationship Id="rId172" Type="http://schemas.openxmlformats.org/officeDocument/2006/relationships/slide" Target="slides/slide169.xml"/><Relationship Id="rId193" Type="http://schemas.openxmlformats.org/officeDocument/2006/relationships/slide" Target="slides/slide190.xml"/><Relationship Id="rId207" Type="http://schemas.openxmlformats.org/officeDocument/2006/relationships/theme" Target="theme/theme1.xml"/><Relationship Id="rId13" Type="http://schemas.openxmlformats.org/officeDocument/2006/relationships/slide" Target="slides/slide10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20" Type="http://schemas.openxmlformats.org/officeDocument/2006/relationships/slide" Target="slides/slide117.xml"/><Relationship Id="rId141" Type="http://schemas.openxmlformats.org/officeDocument/2006/relationships/slide" Target="slides/slide138.xml"/><Relationship Id="rId7" Type="http://schemas.openxmlformats.org/officeDocument/2006/relationships/slide" Target="slides/slide4.xml"/><Relationship Id="rId162" Type="http://schemas.openxmlformats.org/officeDocument/2006/relationships/slide" Target="slides/slide159.xml"/><Relationship Id="rId183" Type="http://schemas.openxmlformats.org/officeDocument/2006/relationships/slide" Target="slides/slide180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slide" Target="slides/slide128.xml"/><Relationship Id="rId136" Type="http://schemas.openxmlformats.org/officeDocument/2006/relationships/slide" Target="slides/slide133.xml"/><Relationship Id="rId157" Type="http://schemas.openxmlformats.org/officeDocument/2006/relationships/slide" Target="slides/slide154.xml"/><Relationship Id="rId178" Type="http://schemas.openxmlformats.org/officeDocument/2006/relationships/slide" Target="slides/slide175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52" Type="http://schemas.openxmlformats.org/officeDocument/2006/relationships/slide" Target="slides/slide149.xml"/><Relationship Id="rId173" Type="http://schemas.openxmlformats.org/officeDocument/2006/relationships/slide" Target="slides/slide170.xml"/><Relationship Id="rId194" Type="http://schemas.openxmlformats.org/officeDocument/2006/relationships/slide" Target="slides/slide191.xml"/><Relationship Id="rId199" Type="http://schemas.openxmlformats.org/officeDocument/2006/relationships/slide" Target="slides/slide196.xml"/><Relationship Id="rId203" Type="http://schemas.openxmlformats.org/officeDocument/2006/relationships/notesMaster" Target="notesMasters/notesMaster1.xml"/><Relationship Id="rId208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168" Type="http://schemas.openxmlformats.org/officeDocument/2006/relationships/slide" Target="slides/slide16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163" Type="http://schemas.openxmlformats.org/officeDocument/2006/relationships/slide" Target="slides/slide160.xml"/><Relationship Id="rId184" Type="http://schemas.openxmlformats.org/officeDocument/2006/relationships/slide" Target="slides/slide181.xml"/><Relationship Id="rId189" Type="http://schemas.openxmlformats.org/officeDocument/2006/relationships/slide" Target="slides/slide186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158" Type="http://schemas.openxmlformats.org/officeDocument/2006/relationships/slide" Target="slides/slide15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slide" Target="slides/slide150.xml"/><Relationship Id="rId174" Type="http://schemas.openxmlformats.org/officeDocument/2006/relationships/slide" Target="slides/slide171.xml"/><Relationship Id="rId179" Type="http://schemas.openxmlformats.org/officeDocument/2006/relationships/slide" Target="slides/slide176.xml"/><Relationship Id="rId195" Type="http://schemas.openxmlformats.org/officeDocument/2006/relationships/slide" Target="slides/slide192.xml"/><Relationship Id="rId190" Type="http://schemas.openxmlformats.org/officeDocument/2006/relationships/slide" Target="slides/slide187.xml"/><Relationship Id="rId204" Type="http://schemas.openxmlformats.org/officeDocument/2006/relationships/tags" Target="tags/tag1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48" Type="http://schemas.openxmlformats.org/officeDocument/2006/relationships/slide" Target="slides/slide145.xml"/><Relationship Id="rId164" Type="http://schemas.openxmlformats.org/officeDocument/2006/relationships/slide" Target="slides/slide161.xml"/><Relationship Id="rId169" Type="http://schemas.openxmlformats.org/officeDocument/2006/relationships/slide" Target="slides/slide166.xml"/><Relationship Id="rId185" Type="http://schemas.openxmlformats.org/officeDocument/2006/relationships/slide" Target="slides/slide18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80" Type="http://schemas.openxmlformats.org/officeDocument/2006/relationships/slide" Target="slides/slide177.xml"/><Relationship Id="rId26" Type="http://schemas.openxmlformats.org/officeDocument/2006/relationships/slide" Target="slides/slide23.xml"/><Relationship Id="rId47" Type="http://schemas.openxmlformats.org/officeDocument/2006/relationships/slide" Target="slides/slide44.xml"/><Relationship Id="rId68" Type="http://schemas.openxmlformats.org/officeDocument/2006/relationships/slide" Target="slides/slide65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54" Type="http://schemas.openxmlformats.org/officeDocument/2006/relationships/slide" Target="slides/slide151.xml"/><Relationship Id="rId175" Type="http://schemas.openxmlformats.org/officeDocument/2006/relationships/slide" Target="slides/slide172.xml"/><Relationship Id="rId196" Type="http://schemas.openxmlformats.org/officeDocument/2006/relationships/slide" Target="slides/slide193.xml"/><Relationship Id="rId200" Type="http://schemas.openxmlformats.org/officeDocument/2006/relationships/slide" Target="slides/slide197.xml"/><Relationship Id="rId16" Type="http://schemas.openxmlformats.org/officeDocument/2006/relationships/slide" Target="slides/slide13.xml"/><Relationship Id="rId37" Type="http://schemas.openxmlformats.org/officeDocument/2006/relationships/slide" Target="slides/slide34.xml"/><Relationship Id="rId58" Type="http://schemas.openxmlformats.org/officeDocument/2006/relationships/slide" Target="slides/slide55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44" Type="http://schemas.openxmlformats.org/officeDocument/2006/relationships/slide" Target="slides/slide141.xml"/><Relationship Id="rId90" Type="http://schemas.openxmlformats.org/officeDocument/2006/relationships/slide" Target="slides/slide87.xml"/><Relationship Id="rId165" Type="http://schemas.openxmlformats.org/officeDocument/2006/relationships/slide" Target="slides/slide162.xml"/><Relationship Id="rId186" Type="http://schemas.openxmlformats.org/officeDocument/2006/relationships/slide" Target="slides/slide183.xml"/><Relationship Id="rId27" Type="http://schemas.openxmlformats.org/officeDocument/2006/relationships/slide" Target="slides/slide24.xml"/><Relationship Id="rId48" Type="http://schemas.openxmlformats.org/officeDocument/2006/relationships/slide" Target="slides/slide45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34" Type="http://schemas.openxmlformats.org/officeDocument/2006/relationships/slide" Target="slides/slide131.xml"/><Relationship Id="rId80" Type="http://schemas.openxmlformats.org/officeDocument/2006/relationships/slide" Target="slides/slide77.xml"/><Relationship Id="rId155" Type="http://schemas.openxmlformats.org/officeDocument/2006/relationships/slide" Target="slides/slide152.xml"/><Relationship Id="rId176" Type="http://schemas.openxmlformats.org/officeDocument/2006/relationships/slide" Target="slides/slide173.xml"/><Relationship Id="rId197" Type="http://schemas.openxmlformats.org/officeDocument/2006/relationships/slide" Target="slides/slide194.xml"/><Relationship Id="rId201" Type="http://schemas.openxmlformats.org/officeDocument/2006/relationships/slide" Target="slides/slide198.xml"/><Relationship Id="rId17" Type="http://schemas.openxmlformats.org/officeDocument/2006/relationships/slide" Target="slides/slide14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24" Type="http://schemas.openxmlformats.org/officeDocument/2006/relationships/slide" Target="slides/slide121.xml"/><Relationship Id="rId70" Type="http://schemas.openxmlformats.org/officeDocument/2006/relationships/slide" Target="slides/slide67.xml"/><Relationship Id="rId91" Type="http://schemas.openxmlformats.org/officeDocument/2006/relationships/slide" Target="slides/slide88.xml"/><Relationship Id="rId145" Type="http://schemas.openxmlformats.org/officeDocument/2006/relationships/slide" Target="slides/slide142.xml"/><Relationship Id="rId166" Type="http://schemas.openxmlformats.org/officeDocument/2006/relationships/slide" Target="slides/slide163.xml"/><Relationship Id="rId187" Type="http://schemas.openxmlformats.org/officeDocument/2006/relationships/slide" Target="slides/slide184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60" Type="http://schemas.openxmlformats.org/officeDocument/2006/relationships/slide" Target="slides/slide57.xml"/><Relationship Id="rId81" Type="http://schemas.openxmlformats.org/officeDocument/2006/relationships/slide" Target="slides/slide78.xml"/><Relationship Id="rId135" Type="http://schemas.openxmlformats.org/officeDocument/2006/relationships/slide" Target="slides/slide132.xml"/><Relationship Id="rId156" Type="http://schemas.openxmlformats.org/officeDocument/2006/relationships/slide" Target="slides/slide153.xml"/><Relationship Id="rId177" Type="http://schemas.openxmlformats.org/officeDocument/2006/relationships/slide" Target="slides/slide174.xml"/><Relationship Id="rId198" Type="http://schemas.openxmlformats.org/officeDocument/2006/relationships/slide" Target="slides/slide195.xml"/><Relationship Id="rId202" Type="http://schemas.openxmlformats.org/officeDocument/2006/relationships/slide" Target="slides/slide199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50" Type="http://schemas.openxmlformats.org/officeDocument/2006/relationships/slide" Target="slides/slide47.xml"/><Relationship Id="rId104" Type="http://schemas.openxmlformats.org/officeDocument/2006/relationships/slide" Target="slides/slide101.xml"/><Relationship Id="rId125" Type="http://schemas.openxmlformats.org/officeDocument/2006/relationships/slide" Target="slides/slide122.xml"/><Relationship Id="rId146" Type="http://schemas.openxmlformats.org/officeDocument/2006/relationships/slide" Target="slides/slide143.xml"/><Relationship Id="rId167" Type="http://schemas.openxmlformats.org/officeDocument/2006/relationships/slide" Target="slides/slide164.xml"/><Relationship Id="rId188" Type="http://schemas.openxmlformats.org/officeDocument/2006/relationships/slide" Target="slides/slide185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25D62-83AF-4785-ABC7-62D5B7E6E39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98F5C-2D5D-4E36-B54E-910366B2B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89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19E2D9-12F7-4CD8-9EE4-9186B91F43C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7054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06015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739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6A34EC-61F0-4EB3-A7F5-878D0FBC234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180</a:t>
            </a:fld>
            <a:endParaRPr lang="ru-RU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08599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8EFF99-62DA-4AAA-8F0B-EF8BB00A182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181</a:t>
            </a:fld>
            <a:endParaRPr lang="ru-RU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Ст. 37 провозглашает одним из основных конституционных прав граждан право на  безопасный труд в условиях, отвечающих требованиям безопасности и гигиены</a:t>
            </a:r>
          </a:p>
          <a:p>
            <a:pPr eaLnBrk="1" hangingPunct="1">
              <a:spcBef>
                <a:spcPct val="0"/>
              </a:spcBef>
            </a:pPr>
            <a:r>
              <a:rPr lang="ru-RU" b="1" smtClean="0"/>
              <a:t>Ст. 220 ТК РФ – государство гарантирует работникам защиту их права на труд в условиях, соответствующих требованиям охраны труда</a:t>
            </a:r>
          </a:p>
        </p:txBody>
      </p:sp>
    </p:spTree>
    <p:extLst>
      <p:ext uri="{BB962C8B-B14F-4D97-AF65-F5344CB8AC3E}">
        <p14:creationId xmlns:p14="http://schemas.microsoft.com/office/powerpoint/2010/main" val="1380545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65283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25854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3EDAA0-7972-41DA-880B-C5A827454E5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184</a:t>
            </a:fld>
            <a:endParaRPr lang="ru-RU" smtClean="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25784FC-EBAB-4A46-9150-ACEF460D3C4D}" type="slidenum">
              <a:rPr lang="ru-RU" sz="1200">
                <a:latin typeface="Calibri" pitchFamily="34" charset="0"/>
              </a:rPr>
              <a:pPr algn="r" eaLnBrk="1" hangingPunct="1"/>
              <a:t>184</a:t>
            </a:fld>
            <a:endParaRPr lang="ru-RU" sz="1200">
              <a:latin typeface="Calibri" pitchFamily="34" charset="0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CC0066"/>
              </a:buClr>
              <a:buFont typeface="Wingdings" pitchFamily="2" charset="2"/>
              <a:buNone/>
            </a:pPr>
            <a:r>
              <a:rPr lang="ru-RU" smtClean="0"/>
              <a:t>Законодательство об охране труда является основой </a:t>
            </a:r>
            <a:r>
              <a:rPr lang="ru-RU" b="1" smtClean="0"/>
              <a:t>государственной  политики</a:t>
            </a:r>
            <a:r>
              <a:rPr lang="ru-RU" smtClean="0"/>
              <a:t>  в области охраны труда </a:t>
            </a:r>
          </a:p>
          <a:p>
            <a:pPr eaLnBrk="1" hangingPunct="1">
              <a:spcBef>
                <a:spcPct val="0"/>
              </a:spcBef>
              <a:buClr>
                <a:srgbClr val="CC0066"/>
              </a:buClr>
              <a:buFont typeface="Wingdings" pitchFamily="2" charset="2"/>
              <a:buNone/>
            </a:pPr>
            <a:r>
              <a:rPr lang="ru-RU" b="1" smtClean="0"/>
              <a:t>Международные нормы</a:t>
            </a:r>
            <a:r>
              <a:rPr lang="ru-RU" smtClean="0"/>
              <a:t> безопасности и гигиены труда имеют приоритетное значение для российского законодательства об охране труда (ст. 15 Конституции РФ)</a:t>
            </a:r>
          </a:p>
          <a:p>
            <a:pPr eaLnBrk="1" hangingPunct="1">
              <a:spcBef>
                <a:spcPct val="0"/>
              </a:spcBef>
              <a:buClr>
                <a:srgbClr val="CC0066"/>
              </a:buClr>
              <a:buFont typeface="Wingdings" pitchFamily="2" charset="2"/>
              <a:buNone/>
            </a:pPr>
            <a:r>
              <a:rPr lang="ru-RU" smtClean="0"/>
              <a:t>Государственные нормативные </a:t>
            </a:r>
            <a:r>
              <a:rPr lang="ru-RU" b="1" smtClean="0"/>
              <a:t>требования охраны труда</a:t>
            </a:r>
            <a:r>
              <a:rPr lang="ru-RU" smtClean="0"/>
              <a:t> определяются законодательными и нормативными правовыми актами </a:t>
            </a:r>
          </a:p>
          <a:p>
            <a:pPr eaLnBrk="1" hangingPunct="1">
              <a:spcBef>
                <a:spcPct val="0"/>
              </a:spcBef>
              <a:buClr>
                <a:srgbClr val="CC0066"/>
              </a:buClr>
              <a:buFont typeface="Wingdings" pitchFamily="2" charset="2"/>
              <a:buNone/>
            </a:pPr>
            <a:r>
              <a:rPr lang="ru-RU" b="1" smtClean="0"/>
              <a:t>Локальные нормативные акты организации</a:t>
            </a:r>
            <a:r>
              <a:rPr lang="ru-RU" smtClean="0"/>
              <a:t> устанавливают требования охраны труда для персонала</a:t>
            </a:r>
          </a:p>
          <a:p>
            <a:pPr eaLnBrk="1" hangingPunct="1">
              <a:spcBef>
                <a:spcPct val="0"/>
              </a:spcBef>
            </a:pPr>
            <a:r>
              <a:rPr lang="ru-RU" b="1" smtClean="0"/>
              <a:t>Локальный нормативный акт – </a:t>
            </a:r>
            <a:r>
              <a:rPr lang="ru-RU" smtClean="0"/>
              <a:t>нормативный акт, содержащий нормы трудового права, направленный на урегулирование трудовых отношений и принятый в пределах своей компетенции и распространения властных полномочий работодателем в соответствии с законами и иными нормативными правовыми актами, коллективным договором, соглашениями, политиками. </a:t>
            </a:r>
            <a:endParaRPr lang="ru-RU" b="1" smtClean="0"/>
          </a:p>
          <a:p>
            <a:pPr eaLnBrk="1" hangingPunct="1">
              <a:spcBef>
                <a:spcPct val="0"/>
              </a:spcBef>
              <a:buClr>
                <a:srgbClr val="CC0066"/>
              </a:buClr>
              <a:buFont typeface="Wingdings" pitchFamily="2" charset="2"/>
              <a:buNone/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715362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78226F-2907-4487-800D-93BADB2C365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185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Циклы успешного управления безопасностью схематично представлены на данном слайде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Личная приверженность руководителей подразделений  вопросам безопасности является основой управления изменениями, мотивации персонала  и предупреждения нежелательных событий. В результате   безопасность становится неотъемлемой частью управления организацией, улучшается моральный климат в организации ,снижаются или ликвидируются  внеплановые затраты связанных с ликвидацией нежелательных событий</a:t>
            </a:r>
          </a:p>
        </p:txBody>
      </p:sp>
    </p:spTree>
    <p:extLst>
      <p:ext uri="{BB962C8B-B14F-4D97-AF65-F5344CB8AC3E}">
        <p14:creationId xmlns:p14="http://schemas.microsoft.com/office/powerpoint/2010/main" val="3277451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4CAA7B-B69A-413D-96EB-A401CBD342D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186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ТК ст.212 на работодателя возлагаются обязанности по обеспечению безопасных условий труда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Требования охраны труда обязательны для исполнения юридическими и физическими лицами при осуществлении ими любых видов деятельности.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Обязанности по обеспечению безопасных условий труда возлагаются на работодателя. Работодатель обязан обеспечить безопасность работников, применение средств индивидуальной и коллективной защиты, соответствующие требованиям охраны труда условия труда на каждом рабочем месте; режим труда и отдыха работников; приобретение и выдачу спецодежды, обуви и других средств индивидуальной защиты, обучение безопасным методам и приемам выполнения работ по охране труда, организацию контроля за состоянием условий труда на рабочих местах, проведение аттестации рабочих мест с последующей сертификацией работ по охране труда в организации, организацию и проведение медицинских осмотров; информирование работников об условиях и охране труда на рабочих местах, о существующем риске повреждения здоровья и полагающихся средствах индивидуальной защиты и компенсациях; санитарно-бытовое и лечебно-профилактическое обслуживание работников; ознакомление работников с требованиями охраны труда (ст. 212 ТК РФ).Работодатель вправе распределять обязанности по обеспечению безопасных условий труда среди руководителей Компании, осуществляющих руководство на вверенных участках работ, в соответствии с должностными инструкциями</a:t>
            </a:r>
            <a:br>
              <a:rPr lang="ru-RU" smtClean="0"/>
            </a:br>
            <a:r>
              <a:rPr lang="ru-RU" smtClean="0"/>
              <a:t>/трудовыми договорами .</a:t>
            </a:r>
          </a:p>
        </p:txBody>
      </p:sp>
    </p:spTree>
    <p:extLst>
      <p:ext uri="{BB962C8B-B14F-4D97-AF65-F5344CB8AC3E}">
        <p14:creationId xmlns:p14="http://schemas.microsoft.com/office/powerpoint/2010/main" val="3886550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975403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C21B602-A18A-49B2-BE5D-8965537468D1}" type="slidenum">
              <a:rPr lang="ru-RU">
                <a:solidFill>
                  <a:prstClr val="black"/>
                </a:solidFill>
              </a:rPr>
              <a:pPr eaLnBrk="1" hangingPunct="1"/>
              <a:t>189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239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99653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19988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60703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13917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691037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394896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37443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62917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55AD51-C9BB-4927-A9E4-5960FF6FC87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198</a:t>
            </a:fld>
            <a:endParaRPr lang="ru-RU" smtClean="0"/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53C98E0-867F-4491-8345-A774A1171EF6}" type="slidenum">
              <a:rPr lang="ru-RU" sz="1200">
                <a:latin typeface="Calibri" pitchFamily="34" charset="0"/>
              </a:rPr>
              <a:pPr algn="r" eaLnBrk="1" hangingPunct="1"/>
              <a:t>198</a:t>
            </a:fld>
            <a:endParaRPr lang="ru-RU" sz="1200">
              <a:latin typeface="Calibri" pitchFamily="34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sz="9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900" smtClean="0"/>
              <a:t>Нарушение законодательства о труде и об охране труда образует состав административного правонарушения, предусмотренного ст. 5.27. КоАП РФ.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sz="90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sz="900" smtClean="0"/>
          </a:p>
        </p:txBody>
      </p:sp>
    </p:spTree>
    <p:extLst>
      <p:ext uri="{BB962C8B-B14F-4D97-AF65-F5344CB8AC3E}">
        <p14:creationId xmlns:p14="http://schemas.microsoft.com/office/powerpoint/2010/main" val="40054407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EF06EDC8-1196-442D-856A-F1C1FA3A4115}" type="slidenum">
              <a:rPr lang="ru-RU" sz="1200">
                <a:latin typeface="Calibri" pitchFamily="34" charset="0"/>
              </a:rPr>
              <a:pPr algn="r" eaLnBrk="1" hangingPunct="1"/>
              <a:t>199</a:t>
            </a:fld>
            <a:endParaRPr lang="ru-RU" sz="1200">
              <a:latin typeface="Calibri" pitchFamily="34" charset="0"/>
            </a:endParaRPr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7D96BA5-5893-4DA0-B497-6F29DB9F16D4}" type="slidenum">
              <a:rPr lang="ru-RU" sz="1200">
                <a:latin typeface="Calibri" pitchFamily="34" charset="0"/>
              </a:rPr>
              <a:pPr algn="r" eaLnBrk="1" hangingPunct="1"/>
              <a:t>199</a:t>
            </a:fld>
            <a:endParaRPr lang="ru-RU" sz="1200">
              <a:latin typeface="Calibri" pitchFamily="34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ПЕРИОДИЧНОСТЬ ИНСТРУКТАЖЕЙ</a:t>
            </a:r>
          </a:p>
        </p:txBody>
      </p:sp>
    </p:spTree>
    <p:extLst>
      <p:ext uri="{BB962C8B-B14F-4D97-AF65-F5344CB8AC3E}">
        <p14:creationId xmlns:p14="http://schemas.microsoft.com/office/powerpoint/2010/main" val="42292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99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46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130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54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679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97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157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70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88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626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06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652" y="1"/>
            <a:ext cx="10513483" cy="944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3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F74C-73DF-412B-89BE-DA56FAE4D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17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6197600" y="1600203"/>
            <a:ext cx="53848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2B937-A210-459B-B7D3-EA09978F65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658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DE7E9-2E9E-4FAD-803A-8E625F653F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450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A156C-2FB1-4BC2-BCEE-C3BE4F68D2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68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E3044-66F4-4B84-883B-51DF977BACE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662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2AA44-0EB4-4199-8E93-44674BA5E4E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246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AC6F2-84EF-45AF-B6B6-DD071330411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183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35E3F-B0F4-4546-8C3C-7DADD88AF94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726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4B42D-8902-4B48-90FC-41A2711CFC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497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5148A-7341-4DA2-BA19-68C8167D224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127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A6DEA-73C1-427A-949D-ED898C119D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2125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00B52-7F7E-421C-87DD-341ABBC3296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7728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1BCA0-7564-4E27-98BF-EEA6E7CF5C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115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52577-C33C-4578-B693-4DB6B4407AC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4382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A156C-2FB1-4BC2-BCEE-C3BE4F68D2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3425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E3044-66F4-4B84-883B-51DF977BACE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162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2AA44-0EB4-4199-8E93-44674BA5E4E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9359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AC6F2-84EF-45AF-B6B6-DD071330411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5309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35E3F-B0F4-4546-8C3C-7DADD88AF94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7234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4B42D-8902-4B48-90FC-41A2711CFC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599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5148A-7341-4DA2-BA19-68C8167D224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29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A6DEA-73C1-427A-949D-ED898C119D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9317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00B52-7F7E-421C-87DD-341ABBC3296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3876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1BCA0-7564-4E27-98BF-EEA6E7CF5C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1073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52577-C33C-4578-B693-4DB6B4407AC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645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0A317-F4F6-4B92-A318-C708F8CFCC11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ABE02-FB0E-4FE3-B8B4-0425610AA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42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EC0566-A336-46DC-A3EF-B50C8498174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5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EC0566-A336-46DC-A3EF-B50C8498174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60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image" Target="../media/image57.wmf"/><Relationship Id="rId7" Type="http://schemas.openxmlformats.org/officeDocument/2006/relationships/image" Target="../media/image61.wmf"/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9.emf"/><Relationship Id="rId4" Type="http://schemas.openxmlformats.org/officeDocument/2006/relationships/oleObject" Target="../embeddings/oleObject2.bin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1.png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0"/>
            <a:ext cx="6063916" cy="23876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Основы безопасности труда. Лекция 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70821" y="5293896"/>
            <a:ext cx="5021179" cy="136357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ru-RU" dirty="0" smtClean="0"/>
              <a:t>Николаева В.И., ст. </a:t>
            </a:r>
          </a:p>
          <a:p>
            <a:pPr algn="r"/>
            <a:r>
              <a:rPr lang="ru-RU" dirty="0" smtClean="0"/>
              <a:t>преподаватель кафедры Управления</a:t>
            </a:r>
          </a:p>
          <a:p>
            <a:pPr algn="r"/>
            <a:r>
              <a:rPr lang="ru-RU" dirty="0" smtClean="0"/>
              <a:t>201</a:t>
            </a:r>
            <a:r>
              <a:rPr lang="en-US" smtClean="0"/>
              <a:t>8</a:t>
            </a:r>
            <a:r>
              <a:rPr lang="ru-RU" smtClean="0"/>
              <a:t> </a:t>
            </a:r>
            <a:r>
              <a:rPr lang="ru-RU" dirty="0" smtClean="0"/>
              <a:t>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40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016000" y="685800"/>
            <a:ext cx="10363200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</a:rPr>
              <a:t>Лекция 1</a:t>
            </a:r>
            <a:endParaRPr lang="ru-RU" sz="2400" dirty="0">
              <a:latin typeface="Times New Roman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sz="2800" b="1" dirty="0">
                <a:solidFill>
                  <a:schemeClr val="accent2"/>
                </a:solidFill>
                <a:latin typeface="Times New Roman" pitchFamily="18" charset="0"/>
              </a:rPr>
              <a:t>«Охрана труда в организациях,  учреждениях и на предприятиях»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219200" y="3108326"/>
            <a:ext cx="9855200" cy="286232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Основы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трудового права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Управление охраной труда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Организация охраны труда </a:t>
            </a:r>
            <a:endParaRPr lang="ru-RU" sz="2000" dirty="0">
              <a:solidFill>
                <a:schemeClr val="bg1"/>
              </a:solidFill>
              <a:latin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AutoNum type="arabicPeriod" startAt="4"/>
            </a:pP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Вредные и опасные производственные факторы и меры защиты от них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</a:rPr>
              <a:t>.       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Защита интересов работников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algn="l" eaLnBrk="1" hangingPunct="1">
              <a:spcBef>
                <a:spcPct val="50000"/>
              </a:spcBef>
              <a:buFontTx/>
              <a:buAutoNum type="arabicPeriod" startAt="4"/>
            </a:pP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</a:rPr>
              <a:t>Возмещение вреда, причиненного несчастным случаем или профессиональным заболеванием </a:t>
            </a:r>
            <a:endParaRPr lang="ru-RU" sz="20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4" y="-235308"/>
            <a:ext cx="5900739" cy="709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51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C59351-E652-44A4-9BF6-DF93AAD1CB0D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104902" y="341316"/>
            <a:ext cx="10020300" cy="98583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sz="2800" b="1" dirty="0" smtClean="0"/>
              <a:t>Каждый третий россиянин умирает в трудоспособном возрасте</a:t>
            </a:r>
            <a:endParaRPr lang="en-US" sz="2800" b="1" dirty="0" smtClean="0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1016002" y="1557340"/>
            <a:ext cx="7009739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3B76">
                <a:alpha val="0"/>
              </a:srgbClr>
            </a:outerShdw>
          </a:effectLst>
        </p:spPr>
        <p:txBody>
          <a:bodyPr wrap="non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>
                <a:solidFill>
                  <a:srgbClr val="FF0000"/>
                </a:solidFill>
                <a:cs typeface="+mn-cs"/>
              </a:rPr>
              <a:t>700 000</a:t>
            </a:r>
            <a:r>
              <a:rPr lang="en-US">
                <a:cs typeface="+mn-cs"/>
              </a:rPr>
              <a:t> </a:t>
            </a:r>
            <a:r>
              <a:rPr lang="ru-RU">
                <a:cs typeface="+mn-cs"/>
              </a:rPr>
              <a:t>-</a:t>
            </a:r>
            <a:r>
              <a:rPr lang="en-US">
                <a:cs typeface="+mn-cs"/>
              </a:rPr>
              <a:t> </a:t>
            </a:r>
            <a:r>
              <a:rPr lang="ru-RU" sz="2000">
                <a:cs typeface="+mn-cs"/>
              </a:rPr>
              <a:t>общая смертность трудоспособного населения</a:t>
            </a:r>
            <a:endParaRPr lang="en-US" sz="2000">
              <a:cs typeface="+mn-cs"/>
            </a:endParaRP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1049867" y="2152653"/>
            <a:ext cx="6286336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3B76">
                <a:alpha val="0"/>
              </a:srgbClr>
            </a:outerShdw>
          </a:effectLst>
        </p:spPr>
        <p:txBody>
          <a:bodyPr wrap="non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>
                <a:solidFill>
                  <a:srgbClr val="FF0000"/>
                </a:solidFill>
                <a:cs typeface="+mn-cs"/>
              </a:rPr>
              <a:t>190 000</a:t>
            </a:r>
            <a:r>
              <a:rPr lang="en-US" sz="2000">
                <a:cs typeface="+mn-cs"/>
              </a:rPr>
              <a:t> </a:t>
            </a:r>
            <a:r>
              <a:rPr lang="ru-RU" sz="2000">
                <a:cs typeface="+mn-cs"/>
              </a:rPr>
              <a:t>-</a:t>
            </a:r>
            <a:r>
              <a:rPr lang="en-US" sz="2000">
                <a:cs typeface="+mn-cs"/>
              </a:rPr>
              <a:t> </a:t>
            </a:r>
            <a:r>
              <a:rPr lang="ru-RU" sz="2000">
                <a:cs typeface="+mn-cs"/>
              </a:rPr>
              <a:t>умирает от производственных факторов</a:t>
            </a:r>
            <a:endParaRPr lang="en-US" sz="2000">
              <a:cs typeface="+mn-cs"/>
            </a:endParaRP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1022351" y="2762253"/>
            <a:ext cx="5313442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3B76">
                <a:alpha val="0"/>
              </a:srgbClr>
            </a:outerShdw>
          </a:effectLst>
        </p:spPr>
        <p:txBody>
          <a:bodyPr wrap="non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>
                <a:solidFill>
                  <a:srgbClr val="FF0000"/>
                </a:solidFill>
                <a:cs typeface="+mn-cs"/>
              </a:rPr>
              <a:t>180 000</a:t>
            </a:r>
            <a:r>
              <a:rPr lang="ru-RU" sz="2000">
                <a:cs typeface="+mn-cs"/>
              </a:rPr>
              <a:t> - выходят на досрочную пенсию </a:t>
            </a:r>
            <a:endParaRPr lang="en-US" sz="2000">
              <a:cs typeface="+mn-cs"/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1090085" y="3387728"/>
            <a:ext cx="5740482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3B76">
                <a:alpha val="0"/>
              </a:srgbClr>
            </a:outerShdw>
          </a:effectLst>
        </p:spPr>
        <p:txBody>
          <a:bodyPr wrap="non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>
                <a:solidFill>
                  <a:srgbClr val="FF0000"/>
                </a:solidFill>
                <a:cs typeface="+mn-cs"/>
              </a:rPr>
              <a:t>200 000</a:t>
            </a:r>
            <a:r>
              <a:rPr lang="ru-RU" sz="2000">
                <a:cs typeface="+mn-cs"/>
              </a:rPr>
              <a:t> - получают травмы на производстве </a:t>
            </a:r>
            <a:endParaRPr lang="en-US" sz="2000">
              <a:cs typeface="+mn-cs"/>
            </a:endParaRP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1426635" y="4625978"/>
            <a:ext cx="4255139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3B76">
                <a:alpha val="0"/>
              </a:srgbClr>
            </a:outerShdw>
          </a:effectLst>
        </p:spPr>
        <p:txBody>
          <a:bodyPr wrap="non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>
                <a:solidFill>
                  <a:srgbClr val="FF0000"/>
                </a:solidFill>
                <a:cs typeface="+mn-cs"/>
              </a:rPr>
              <a:t>14 000</a:t>
            </a:r>
            <a:r>
              <a:rPr lang="ru-RU" sz="2000">
                <a:cs typeface="+mn-cs"/>
              </a:rPr>
              <a:t> - становятся инвалидами</a:t>
            </a:r>
            <a:endParaRPr lang="en-US" sz="2000">
              <a:cs typeface="+mn-cs"/>
            </a:endParaRP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1422402" y="3976690"/>
            <a:ext cx="6337119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3B76">
                <a:alpha val="0"/>
              </a:srgbClr>
            </a:outerShdw>
          </a:effectLst>
        </p:spPr>
        <p:txBody>
          <a:bodyPr wrap="none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>
                <a:solidFill>
                  <a:srgbClr val="FF0000"/>
                </a:solidFill>
                <a:cs typeface="+mn-cs"/>
              </a:rPr>
              <a:t>10 000</a:t>
            </a:r>
            <a:r>
              <a:rPr lang="ru-RU" sz="2000">
                <a:cs typeface="+mn-cs"/>
              </a:rPr>
              <a:t> - получают профессиональные заболевания</a:t>
            </a:r>
            <a:endParaRPr lang="en-US" sz="2000">
              <a:cs typeface="+mn-cs"/>
            </a:endParaRPr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812800" y="5486400"/>
            <a:ext cx="10464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304800" y="5562603"/>
            <a:ext cx="11176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&gt; 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1 000 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000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– </a:t>
            </a:r>
            <a:r>
              <a:rPr lang="ru-RU" sz="2400" b="1" dirty="0">
                <a:cs typeface="+mn-cs"/>
              </a:rPr>
              <a:t>ежегодные трудовые потери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Основные определения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Безопасность — это такое состояние сложной системы, когда</a:t>
            </a:r>
            <a:r>
              <a:rPr lang="en-US" dirty="0" smtClean="0"/>
              <a:t> </a:t>
            </a:r>
            <a:r>
              <a:rPr lang="ru-RU" dirty="0" smtClean="0"/>
              <a:t>действие внешних и внутренних факторов не приводит к ухудшению или</a:t>
            </a:r>
            <a:r>
              <a:rPr lang="en-US" dirty="0" smtClean="0"/>
              <a:t> </a:t>
            </a:r>
            <a:r>
              <a:rPr lang="ru-RU" dirty="0" smtClean="0"/>
              <a:t>невозможности ее функционирования и развития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Безопасность - состояние защищенности жизненно важных интересов предприятия (организации, учреждения) от внутренних и внешних угроз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Угроза безопасности - совокупность условий и факторов, создающих опасность жизненно важным интересам.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09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08000" y="5029200"/>
            <a:ext cx="92456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000" b="1">
                <a:solidFill>
                  <a:srgbClr val="FF3300"/>
                </a:solidFill>
                <a:cs typeface="Arial" charset="0"/>
              </a:rPr>
              <a:t>Сертификат соответствия работ по охране труда</a:t>
            </a:r>
            <a:r>
              <a:rPr lang="ru-RU" sz="2000">
                <a:cs typeface="Arial" charset="0"/>
              </a:rPr>
              <a:t> (сертификат безопасности) - </a:t>
            </a:r>
            <a:r>
              <a:rPr lang="ru-RU" b="1">
                <a:cs typeface="Arial" charset="0"/>
              </a:rPr>
              <a:t>документ, удостоверяющий соответствие проводимых в организации работ по охране труда установленным государственным нормативным требованиям охраны труда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06400" y="381000"/>
            <a:ext cx="9652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2000" b="1">
                <a:solidFill>
                  <a:srgbClr val="FF3300"/>
                </a:solidFill>
                <a:latin typeface="Times New Roman" pitchFamily="18" charset="0"/>
                <a:cs typeface="Arial" charset="0"/>
              </a:rPr>
              <a:t>Безопасные условия труда</a:t>
            </a:r>
            <a:r>
              <a:rPr lang="ru-RU" sz="2000">
                <a:latin typeface="Times New Roman" pitchFamily="18" charset="0"/>
                <a:cs typeface="Arial" charset="0"/>
              </a:rPr>
              <a:t> - </a:t>
            </a:r>
            <a:r>
              <a:rPr lang="ru-RU" b="1">
                <a:latin typeface="Times New Roman" pitchFamily="18" charset="0"/>
                <a:cs typeface="Arial" charset="0"/>
              </a:rPr>
              <a:t>условия труда, при которых воздействие на работающих вредных и (или) опасных производственных факторов исключено либо уровни их воздействия не превышают установленных нормативов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406401" y="1828800"/>
            <a:ext cx="916516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2000" b="1">
                <a:solidFill>
                  <a:srgbClr val="FF3300"/>
                </a:solidFill>
                <a:cs typeface="Arial" charset="0"/>
              </a:rPr>
              <a:t>Рабочее место</a:t>
            </a:r>
            <a:r>
              <a:rPr lang="ru-RU" sz="2000">
                <a:cs typeface="Arial" charset="0"/>
              </a:rPr>
              <a:t> - </a:t>
            </a:r>
            <a:r>
              <a:rPr lang="ru-RU" b="1">
                <a:cs typeface="Arial" charset="0"/>
              </a:rPr>
              <a:t>место, где работник должен находиться или куда ему необходимо прибыть в связи с его работой и которое прямо или косвенно находится под контролем работодателя</a:t>
            </a: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406400" y="3276600"/>
            <a:ext cx="97536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2000" b="1">
                <a:solidFill>
                  <a:srgbClr val="FF3300"/>
                </a:solidFill>
                <a:cs typeface="Arial" charset="0"/>
              </a:rPr>
              <a:t>Средства индивидуальной и коллективной защиты</a:t>
            </a:r>
            <a:r>
              <a:rPr lang="ru-RU" sz="2000">
                <a:cs typeface="Arial" charset="0"/>
              </a:rPr>
              <a:t> работников - </a:t>
            </a:r>
            <a:r>
              <a:rPr lang="ru-RU" b="1">
                <a:cs typeface="Arial" charset="0"/>
              </a:rPr>
              <a:t>технические средства, используемые для предотвращения или уменьшения воздействия на работников вредных и (или) опасных производственных факторов, а также для защиты от загрязнения</a:t>
            </a:r>
          </a:p>
        </p:txBody>
      </p:sp>
      <p:pic>
        <p:nvPicPr>
          <p:cNvPr id="10246" name="Picture 8" descr="bd0663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1" y="1905001"/>
            <a:ext cx="2385484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9" descr="bd0712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7651" y="4800601"/>
            <a:ext cx="1073149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0" descr="in00377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285" y="3352800"/>
            <a:ext cx="2084916" cy="1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11" descr="pe01676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1" y="555626"/>
            <a:ext cx="2205567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Text Box 12"/>
          <p:cNvSpPr txBox="1">
            <a:spLocks noChangeArrowheads="1"/>
          </p:cNvSpPr>
          <p:nvPr/>
        </p:nvSpPr>
        <p:spPr bwMode="auto">
          <a:xfrm>
            <a:off x="101600" y="635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3"/>
          <p:cNvSpPr>
            <a:spLocks noChangeArrowheads="1"/>
          </p:cNvSpPr>
          <p:nvPr/>
        </p:nvSpPr>
        <p:spPr bwMode="auto">
          <a:xfrm>
            <a:off x="203200" y="609600"/>
            <a:ext cx="4267200" cy="2438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AutoShape 51"/>
          <p:cNvSpPr>
            <a:spLocks/>
          </p:cNvSpPr>
          <p:nvPr/>
        </p:nvSpPr>
        <p:spPr bwMode="auto">
          <a:xfrm>
            <a:off x="6908800" y="1447800"/>
            <a:ext cx="2946400" cy="228600"/>
          </a:xfrm>
          <a:prstGeom prst="accentCallout2">
            <a:avLst>
              <a:gd name="adj1" fmla="val 50000"/>
              <a:gd name="adj2" fmla="val 103449"/>
              <a:gd name="adj3" fmla="val 50000"/>
              <a:gd name="adj4" fmla="val 114296"/>
              <a:gd name="adj5" fmla="val 62500"/>
              <a:gd name="adj6" fmla="val 131968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sz="1600"/>
          </a:p>
        </p:txBody>
      </p:sp>
      <p:sp>
        <p:nvSpPr>
          <p:cNvPr id="3076" name="AutoShape 50"/>
          <p:cNvSpPr>
            <a:spLocks/>
          </p:cNvSpPr>
          <p:nvPr/>
        </p:nvSpPr>
        <p:spPr bwMode="auto">
          <a:xfrm>
            <a:off x="6807200" y="1828800"/>
            <a:ext cx="2946400" cy="228600"/>
          </a:xfrm>
          <a:prstGeom prst="accentCallout2">
            <a:avLst>
              <a:gd name="adj1" fmla="val 50000"/>
              <a:gd name="adj2" fmla="val 103449"/>
              <a:gd name="adj3" fmla="val 50000"/>
              <a:gd name="adj4" fmla="val 107255"/>
              <a:gd name="adj5" fmla="val 77778"/>
              <a:gd name="adj6" fmla="val 124282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sz="1600"/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5621867" y="484189"/>
            <a:ext cx="46632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2000" b="1"/>
              <a:t>Пирамида происшествий (Дюпона)</a:t>
            </a:r>
          </a:p>
        </p:txBody>
      </p:sp>
      <p:sp>
        <p:nvSpPr>
          <p:cNvPr id="3078" name="Line 21"/>
          <p:cNvSpPr>
            <a:spLocks noChangeShapeType="1"/>
          </p:cNvSpPr>
          <p:nvPr/>
        </p:nvSpPr>
        <p:spPr bwMode="auto">
          <a:xfrm flipH="1">
            <a:off x="10668000" y="13716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9" name="Line 22"/>
          <p:cNvSpPr>
            <a:spLocks noChangeShapeType="1"/>
          </p:cNvSpPr>
          <p:nvPr/>
        </p:nvSpPr>
        <p:spPr bwMode="auto">
          <a:xfrm>
            <a:off x="10972800" y="1371600"/>
            <a:ext cx="203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0" name="Line 23"/>
          <p:cNvSpPr>
            <a:spLocks noChangeShapeType="1"/>
          </p:cNvSpPr>
          <p:nvPr/>
        </p:nvSpPr>
        <p:spPr bwMode="auto">
          <a:xfrm flipH="1">
            <a:off x="10668000" y="1752600"/>
            <a:ext cx="50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Line 24"/>
          <p:cNvSpPr>
            <a:spLocks noChangeShapeType="1"/>
          </p:cNvSpPr>
          <p:nvPr/>
        </p:nvSpPr>
        <p:spPr bwMode="auto">
          <a:xfrm flipH="1">
            <a:off x="10363200" y="17526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" name="Line 25"/>
          <p:cNvSpPr>
            <a:spLocks noChangeShapeType="1"/>
          </p:cNvSpPr>
          <p:nvPr/>
        </p:nvSpPr>
        <p:spPr bwMode="auto">
          <a:xfrm>
            <a:off x="11176000" y="1752600"/>
            <a:ext cx="203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3" name="Line 26"/>
          <p:cNvSpPr>
            <a:spLocks noChangeShapeType="1"/>
          </p:cNvSpPr>
          <p:nvPr/>
        </p:nvSpPr>
        <p:spPr bwMode="auto">
          <a:xfrm flipH="1">
            <a:off x="10363200" y="2133600"/>
            <a:ext cx="10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4" name="Line 27"/>
          <p:cNvSpPr>
            <a:spLocks noChangeShapeType="1"/>
          </p:cNvSpPr>
          <p:nvPr/>
        </p:nvSpPr>
        <p:spPr bwMode="auto">
          <a:xfrm>
            <a:off x="10668000" y="1752600"/>
            <a:ext cx="50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5" name="Line 28"/>
          <p:cNvSpPr>
            <a:spLocks noChangeShapeType="1"/>
          </p:cNvSpPr>
          <p:nvPr/>
        </p:nvSpPr>
        <p:spPr bwMode="auto">
          <a:xfrm flipH="1">
            <a:off x="10058400" y="21336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6" name="Line 29"/>
          <p:cNvSpPr>
            <a:spLocks noChangeShapeType="1"/>
          </p:cNvSpPr>
          <p:nvPr/>
        </p:nvSpPr>
        <p:spPr bwMode="auto">
          <a:xfrm>
            <a:off x="11379200" y="2133600"/>
            <a:ext cx="203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7" name="Line 30"/>
          <p:cNvSpPr>
            <a:spLocks noChangeShapeType="1"/>
          </p:cNvSpPr>
          <p:nvPr/>
        </p:nvSpPr>
        <p:spPr bwMode="auto">
          <a:xfrm flipH="1">
            <a:off x="10058400" y="25146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8" name="Line 31"/>
          <p:cNvSpPr>
            <a:spLocks noChangeShapeType="1"/>
          </p:cNvSpPr>
          <p:nvPr/>
        </p:nvSpPr>
        <p:spPr bwMode="auto">
          <a:xfrm>
            <a:off x="10363200" y="2133600"/>
            <a:ext cx="10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9" name="Line 32"/>
          <p:cNvSpPr>
            <a:spLocks noChangeShapeType="1"/>
          </p:cNvSpPr>
          <p:nvPr/>
        </p:nvSpPr>
        <p:spPr bwMode="auto">
          <a:xfrm flipH="1">
            <a:off x="9753600" y="25146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0" name="Line 33"/>
          <p:cNvSpPr>
            <a:spLocks noChangeShapeType="1"/>
          </p:cNvSpPr>
          <p:nvPr/>
        </p:nvSpPr>
        <p:spPr bwMode="auto">
          <a:xfrm>
            <a:off x="11582400" y="2514600"/>
            <a:ext cx="203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1" name="Line 34"/>
          <p:cNvSpPr>
            <a:spLocks noChangeShapeType="1"/>
          </p:cNvSpPr>
          <p:nvPr/>
        </p:nvSpPr>
        <p:spPr bwMode="auto">
          <a:xfrm flipH="1">
            <a:off x="10058400" y="25146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2" name="Line 35"/>
          <p:cNvSpPr>
            <a:spLocks noChangeShapeType="1"/>
          </p:cNvSpPr>
          <p:nvPr/>
        </p:nvSpPr>
        <p:spPr bwMode="auto">
          <a:xfrm>
            <a:off x="9753600" y="2895600"/>
            <a:ext cx="203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3" name="Line 36"/>
          <p:cNvSpPr>
            <a:spLocks noChangeShapeType="1"/>
          </p:cNvSpPr>
          <p:nvPr/>
        </p:nvSpPr>
        <p:spPr bwMode="auto">
          <a:xfrm flipH="1">
            <a:off x="9448800" y="28956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4" name="Line 37"/>
          <p:cNvSpPr>
            <a:spLocks noChangeShapeType="1"/>
          </p:cNvSpPr>
          <p:nvPr/>
        </p:nvSpPr>
        <p:spPr bwMode="auto">
          <a:xfrm>
            <a:off x="11785600" y="2895600"/>
            <a:ext cx="203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5" name="Line 38"/>
          <p:cNvSpPr>
            <a:spLocks noChangeShapeType="1"/>
          </p:cNvSpPr>
          <p:nvPr/>
        </p:nvSpPr>
        <p:spPr bwMode="auto">
          <a:xfrm flipH="1">
            <a:off x="9448800" y="3276600"/>
            <a:ext cx="254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6" name="Line 39"/>
          <p:cNvSpPr>
            <a:spLocks noChangeShapeType="1"/>
          </p:cNvSpPr>
          <p:nvPr/>
        </p:nvSpPr>
        <p:spPr bwMode="auto">
          <a:xfrm>
            <a:off x="9753600" y="2895600"/>
            <a:ext cx="203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7" name="Text Box 40"/>
          <p:cNvSpPr txBox="1">
            <a:spLocks noChangeArrowheads="1"/>
          </p:cNvSpPr>
          <p:nvPr/>
        </p:nvSpPr>
        <p:spPr bwMode="auto">
          <a:xfrm>
            <a:off x="10363200" y="21780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FF9900"/>
                </a:solidFill>
              </a:rPr>
              <a:t>300</a:t>
            </a:r>
          </a:p>
        </p:txBody>
      </p:sp>
      <p:sp>
        <p:nvSpPr>
          <p:cNvPr id="3098" name="Text Box 41"/>
          <p:cNvSpPr txBox="1">
            <a:spLocks noChangeArrowheads="1"/>
          </p:cNvSpPr>
          <p:nvPr/>
        </p:nvSpPr>
        <p:spPr bwMode="auto">
          <a:xfrm>
            <a:off x="10668000" y="1447800"/>
            <a:ext cx="508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16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099" name="Text Box 42"/>
          <p:cNvSpPr txBox="1">
            <a:spLocks noChangeArrowheads="1"/>
          </p:cNvSpPr>
          <p:nvPr/>
        </p:nvSpPr>
        <p:spPr bwMode="auto">
          <a:xfrm>
            <a:off x="10566400" y="1828800"/>
            <a:ext cx="60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CC6600"/>
                </a:solidFill>
              </a:rPr>
              <a:t>30</a:t>
            </a:r>
          </a:p>
        </p:txBody>
      </p:sp>
      <p:sp>
        <p:nvSpPr>
          <p:cNvPr id="3100" name="Text Box 43"/>
          <p:cNvSpPr txBox="1">
            <a:spLocks noChangeArrowheads="1"/>
          </p:cNvSpPr>
          <p:nvPr/>
        </p:nvSpPr>
        <p:spPr bwMode="auto">
          <a:xfrm>
            <a:off x="10363200" y="2559050"/>
            <a:ext cx="1016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chemeClr val="accent2"/>
                </a:solidFill>
              </a:rPr>
              <a:t>3 000</a:t>
            </a:r>
          </a:p>
        </p:txBody>
      </p:sp>
      <p:sp>
        <p:nvSpPr>
          <p:cNvPr id="3101" name="Text Box 44"/>
          <p:cNvSpPr txBox="1">
            <a:spLocks noChangeArrowheads="1"/>
          </p:cNvSpPr>
          <p:nvPr/>
        </p:nvSpPr>
        <p:spPr bwMode="auto">
          <a:xfrm>
            <a:off x="10261600" y="2940050"/>
            <a:ext cx="1117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008000"/>
                </a:solidFill>
              </a:rPr>
              <a:t>30 000</a:t>
            </a:r>
          </a:p>
        </p:txBody>
      </p:sp>
      <p:sp>
        <p:nvSpPr>
          <p:cNvPr id="3102" name="Text Box 45"/>
          <p:cNvSpPr txBox="1">
            <a:spLocks noChangeArrowheads="1"/>
          </p:cNvSpPr>
          <p:nvPr/>
        </p:nvSpPr>
        <p:spPr bwMode="auto">
          <a:xfrm>
            <a:off x="7090834" y="1382713"/>
            <a:ext cx="20117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400" b="1"/>
              <a:t>Смертельный исход</a:t>
            </a:r>
          </a:p>
        </p:txBody>
      </p:sp>
      <p:sp>
        <p:nvSpPr>
          <p:cNvPr id="3103" name="AutoShape 52"/>
          <p:cNvSpPr>
            <a:spLocks/>
          </p:cNvSpPr>
          <p:nvPr/>
        </p:nvSpPr>
        <p:spPr bwMode="auto">
          <a:xfrm>
            <a:off x="6400800" y="2590800"/>
            <a:ext cx="2946400" cy="228600"/>
          </a:xfrm>
          <a:prstGeom prst="accentCallout2">
            <a:avLst>
              <a:gd name="adj1" fmla="val 50000"/>
              <a:gd name="adj2" fmla="val 103449"/>
              <a:gd name="adj3" fmla="val 50000"/>
              <a:gd name="adj4" fmla="val 106394"/>
              <a:gd name="adj5" fmla="val 29861"/>
              <a:gd name="adj6" fmla="val 119755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sz="1600"/>
          </a:p>
        </p:txBody>
      </p:sp>
      <p:sp>
        <p:nvSpPr>
          <p:cNvPr id="3104" name="Text Box 53"/>
          <p:cNvSpPr txBox="1">
            <a:spLocks noChangeArrowheads="1"/>
          </p:cNvSpPr>
          <p:nvPr/>
        </p:nvSpPr>
        <p:spPr bwMode="auto">
          <a:xfrm>
            <a:off x="6502400" y="2514600"/>
            <a:ext cx="284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/>
              <a:t>Микротравмы</a:t>
            </a:r>
          </a:p>
        </p:txBody>
      </p:sp>
      <p:sp>
        <p:nvSpPr>
          <p:cNvPr id="3105" name="AutoShape 54"/>
          <p:cNvSpPr>
            <a:spLocks/>
          </p:cNvSpPr>
          <p:nvPr/>
        </p:nvSpPr>
        <p:spPr bwMode="auto">
          <a:xfrm>
            <a:off x="6705600" y="2209800"/>
            <a:ext cx="2946400" cy="228600"/>
          </a:xfrm>
          <a:prstGeom prst="accentCallout2">
            <a:avLst>
              <a:gd name="adj1" fmla="val 50000"/>
              <a:gd name="adj2" fmla="val 103449"/>
              <a:gd name="adj3" fmla="val 50000"/>
              <a:gd name="adj4" fmla="val 105889"/>
              <a:gd name="adj5" fmla="val 55556"/>
              <a:gd name="adj6" fmla="val 116810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sz="1600"/>
          </a:p>
        </p:txBody>
      </p:sp>
      <p:sp>
        <p:nvSpPr>
          <p:cNvPr id="3106" name="Text Box 55"/>
          <p:cNvSpPr txBox="1">
            <a:spLocks noChangeArrowheads="1"/>
          </p:cNvSpPr>
          <p:nvPr/>
        </p:nvSpPr>
        <p:spPr bwMode="auto">
          <a:xfrm>
            <a:off x="6908800" y="1752600"/>
            <a:ext cx="284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/>
              <a:t>Тяжелые травмы</a:t>
            </a:r>
          </a:p>
        </p:txBody>
      </p:sp>
      <p:sp>
        <p:nvSpPr>
          <p:cNvPr id="3107" name="AutoShape 56"/>
          <p:cNvSpPr>
            <a:spLocks/>
          </p:cNvSpPr>
          <p:nvPr/>
        </p:nvSpPr>
        <p:spPr bwMode="auto">
          <a:xfrm>
            <a:off x="6096000" y="2971800"/>
            <a:ext cx="2946400" cy="457200"/>
          </a:xfrm>
          <a:prstGeom prst="accentCallout2">
            <a:avLst>
              <a:gd name="adj1" fmla="val 25000"/>
              <a:gd name="adj2" fmla="val 103449"/>
              <a:gd name="adj3" fmla="val 25000"/>
              <a:gd name="adj4" fmla="val 106394"/>
              <a:gd name="adj5" fmla="val 14931"/>
              <a:gd name="adj6" fmla="val 119755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sz="1600"/>
          </a:p>
        </p:txBody>
      </p:sp>
      <p:sp>
        <p:nvSpPr>
          <p:cNvPr id="3108" name="Text Box 57"/>
          <p:cNvSpPr txBox="1">
            <a:spLocks noChangeArrowheads="1"/>
          </p:cNvSpPr>
          <p:nvPr/>
        </p:nvSpPr>
        <p:spPr bwMode="auto">
          <a:xfrm>
            <a:off x="6197600" y="2895601"/>
            <a:ext cx="2844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/>
              <a:t>Небезопасные действия</a:t>
            </a:r>
          </a:p>
        </p:txBody>
      </p:sp>
      <p:sp>
        <p:nvSpPr>
          <p:cNvPr id="3109" name="Text Box 60"/>
          <p:cNvSpPr txBox="1">
            <a:spLocks noChangeArrowheads="1"/>
          </p:cNvSpPr>
          <p:nvPr/>
        </p:nvSpPr>
        <p:spPr bwMode="auto">
          <a:xfrm>
            <a:off x="1320800" y="958851"/>
            <a:ext cx="223520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Работодатель</a:t>
            </a:r>
          </a:p>
        </p:txBody>
      </p:sp>
      <p:sp>
        <p:nvSpPr>
          <p:cNvPr id="3110" name="Text Box 61"/>
          <p:cNvSpPr txBox="1">
            <a:spLocks noChangeArrowheads="1"/>
          </p:cNvSpPr>
          <p:nvPr/>
        </p:nvSpPr>
        <p:spPr bwMode="auto">
          <a:xfrm>
            <a:off x="1320800" y="2362201"/>
            <a:ext cx="223520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Работник</a:t>
            </a:r>
          </a:p>
        </p:txBody>
      </p:sp>
      <p:sp>
        <p:nvSpPr>
          <p:cNvPr id="3111" name="Line 63"/>
          <p:cNvSpPr>
            <a:spLocks noChangeShapeType="1"/>
          </p:cNvSpPr>
          <p:nvPr/>
        </p:nvSpPr>
        <p:spPr bwMode="auto">
          <a:xfrm flipH="1">
            <a:off x="2032000" y="12954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2" name="Line 64"/>
          <p:cNvSpPr>
            <a:spLocks noChangeShapeType="1"/>
          </p:cNvSpPr>
          <p:nvPr/>
        </p:nvSpPr>
        <p:spPr bwMode="auto">
          <a:xfrm flipV="1">
            <a:off x="2743200" y="12954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3" name="Text Box 62"/>
          <p:cNvSpPr txBox="1">
            <a:spLocks noChangeArrowheads="1"/>
          </p:cNvSpPr>
          <p:nvPr/>
        </p:nvSpPr>
        <p:spPr bwMode="auto">
          <a:xfrm>
            <a:off x="1502834" y="1552576"/>
            <a:ext cx="1646767" cy="581025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/>
              <a:t>Трудовой процесс</a:t>
            </a:r>
          </a:p>
        </p:txBody>
      </p:sp>
      <p:sp>
        <p:nvSpPr>
          <p:cNvPr id="3114" name="Text Box 65"/>
          <p:cNvSpPr txBox="1">
            <a:spLocks noChangeArrowheads="1"/>
          </p:cNvSpPr>
          <p:nvPr/>
        </p:nvSpPr>
        <p:spPr bwMode="auto">
          <a:xfrm rot="-5397126">
            <a:off x="2942167" y="1659523"/>
            <a:ext cx="2286000" cy="338554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Внутренняя среда</a:t>
            </a:r>
          </a:p>
        </p:txBody>
      </p:sp>
      <p:sp>
        <p:nvSpPr>
          <p:cNvPr id="3115" name="Text Box 66"/>
          <p:cNvSpPr txBox="1">
            <a:spLocks noChangeArrowheads="1"/>
          </p:cNvSpPr>
          <p:nvPr/>
        </p:nvSpPr>
        <p:spPr bwMode="auto">
          <a:xfrm rot="-5397126">
            <a:off x="-554567" y="1659523"/>
            <a:ext cx="2286000" cy="338554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dirty="0">
                <a:solidFill>
                  <a:schemeClr val="bg1"/>
                </a:solidFill>
              </a:rPr>
              <a:t>Внешняя среда</a:t>
            </a:r>
          </a:p>
        </p:txBody>
      </p:sp>
      <p:sp>
        <p:nvSpPr>
          <p:cNvPr id="3116" name="Line 67"/>
          <p:cNvSpPr>
            <a:spLocks noChangeShapeType="1"/>
          </p:cNvSpPr>
          <p:nvPr/>
        </p:nvSpPr>
        <p:spPr bwMode="auto">
          <a:xfrm>
            <a:off x="812800" y="1143000"/>
            <a:ext cx="50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7" name="Line 68"/>
          <p:cNvSpPr>
            <a:spLocks noChangeShapeType="1"/>
          </p:cNvSpPr>
          <p:nvPr/>
        </p:nvSpPr>
        <p:spPr bwMode="auto">
          <a:xfrm>
            <a:off x="812800" y="1905000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8" name="Line 69"/>
          <p:cNvSpPr>
            <a:spLocks noChangeShapeType="1"/>
          </p:cNvSpPr>
          <p:nvPr/>
        </p:nvSpPr>
        <p:spPr bwMode="auto">
          <a:xfrm>
            <a:off x="812800" y="2514600"/>
            <a:ext cx="50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19" name="Line 70"/>
          <p:cNvSpPr>
            <a:spLocks noChangeShapeType="1"/>
          </p:cNvSpPr>
          <p:nvPr/>
        </p:nvSpPr>
        <p:spPr bwMode="auto">
          <a:xfrm flipH="1">
            <a:off x="3556000" y="114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0" name="Line 71"/>
          <p:cNvSpPr>
            <a:spLocks noChangeShapeType="1"/>
          </p:cNvSpPr>
          <p:nvPr/>
        </p:nvSpPr>
        <p:spPr bwMode="auto">
          <a:xfrm flipH="1">
            <a:off x="3149600" y="1905000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1" name="Line 72"/>
          <p:cNvSpPr>
            <a:spLocks noChangeShapeType="1"/>
          </p:cNvSpPr>
          <p:nvPr/>
        </p:nvSpPr>
        <p:spPr bwMode="auto">
          <a:xfrm flipH="1">
            <a:off x="35560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22" name="AutoShape 74"/>
          <p:cNvSpPr>
            <a:spLocks noChangeArrowheads="1"/>
          </p:cNvSpPr>
          <p:nvPr/>
        </p:nvSpPr>
        <p:spPr bwMode="auto">
          <a:xfrm>
            <a:off x="203200" y="3048000"/>
            <a:ext cx="5791200" cy="381000"/>
          </a:xfrm>
          <a:custGeom>
            <a:avLst/>
            <a:gdLst>
              <a:gd name="T0" fmla="*/ 633204379 w 21600"/>
              <a:gd name="T1" fmla="*/ 0 h 21600"/>
              <a:gd name="T2" fmla="*/ 0 w 21600"/>
              <a:gd name="T3" fmla="*/ 3360208 h 21600"/>
              <a:gd name="T4" fmla="*/ 633204379 w 21600"/>
              <a:gd name="T5" fmla="*/ 6720417 h 21600"/>
              <a:gd name="T6" fmla="*/ 873385350 w 21600"/>
              <a:gd name="T7" fmla="*/ 336020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4500 h 21600"/>
              <a:gd name="T14" fmla="*/ 18135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5660" y="0"/>
                </a:moveTo>
                <a:lnTo>
                  <a:pt x="15660" y="4500"/>
                </a:lnTo>
                <a:lnTo>
                  <a:pt x="3375" y="4500"/>
                </a:lnTo>
                <a:lnTo>
                  <a:pt x="3375" y="17100"/>
                </a:lnTo>
                <a:lnTo>
                  <a:pt x="15660" y="17100"/>
                </a:lnTo>
                <a:lnTo>
                  <a:pt x="15660" y="21600"/>
                </a:lnTo>
                <a:lnTo>
                  <a:pt x="21600" y="10800"/>
                </a:lnTo>
                <a:lnTo>
                  <a:pt x="15660" y="0"/>
                </a:lnTo>
                <a:close/>
              </a:path>
              <a:path w="21600" h="21600">
                <a:moveTo>
                  <a:pt x="1350" y="4500"/>
                </a:moveTo>
                <a:lnTo>
                  <a:pt x="1350" y="17100"/>
                </a:lnTo>
                <a:lnTo>
                  <a:pt x="2700" y="17100"/>
                </a:lnTo>
                <a:lnTo>
                  <a:pt x="2700" y="4500"/>
                </a:lnTo>
                <a:lnTo>
                  <a:pt x="1350" y="4500"/>
                </a:lnTo>
                <a:close/>
              </a:path>
              <a:path w="21600" h="21600">
                <a:moveTo>
                  <a:pt x="0" y="4500"/>
                </a:moveTo>
                <a:lnTo>
                  <a:pt x="0" y="17100"/>
                </a:lnTo>
                <a:lnTo>
                  <a:pt x="675" y="17100"/>
                </a:lnTo>
                <a:lnTo>
                  <a:pt x="675" y="4500"/>
                </a:lnTo>
                <a:lnTo>
                  <a:pt x="0" y="45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66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23" name="Text Box 75"/>
          <p:cNvSpPr txBox="1">
            <a:spLocks noChangeArrowheads="1"/>
          </p:cNvSpPr>
          <p:nvPr/>
        </p:nvSpPr>
        <p:spPr bwMode="auto">
          <a:xfrm>
            <a:off x="3149600" y="4114801"/>
            <a:ext cx="49964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2000" b="1"/>
              <a:t>Причины происшествий (по Демингу)</a:t>
            </a:r>
          </a:p>
        </p:txBody>
      </p:sp>
      <p:graphicFrame>
        <p:nvGraphicFramePr>
          <p:cNvPr id="3124" name="Object 20"/>
          <p:cNvGraphicFramePr>
            <a:graphicFrameLocks noChangeAspect="1"/>
          </p:cNvGraphicFramePr>
          <p:nvPr/>
        </p:nvGraphicFramePr>
        <p:xfrm>
          <a:off x="7175501" y="4562476"/>
          <a:ext cx="48133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Диаграмма" r:id="rId3" imgW="3610291" imgH="1914887" progId="Excel.Chart.8">
                  <p:embed/>
                </p:oleObj>
              </mc:Choice>
              <mc:Fallback>
                <p:oleObj name="Диаграмма" r:id="rId3" imgW="3610291" imgH="1914887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1" y="4562476"/>
                        <a:ext cx="4813300" cy="191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5" name="AutoShape 78"/>
          <p:cNvSpPr>
            <a:spLocks/>
          </p:cNvSpPr>
          <p:nvPr/>
        </p:nvSpPr>
        <p:spPr bwMode="auto">
          <a:xfrm>
            <a:off x="2133600" y="4495800"/>
            <a:ext cx="4368800" cy="338138"/>
          </a:xfrm>
          <a:prstGeom prst="callout2">
            <a:avLst>
              <a:gd name="adj1" fmla="val 33801"/>
              <a:gd name="adj2" fmla="val 102324"/>
              <a:gd name="adj3" fmla="val 33801"/>
              <a:gd name="adj4" fmla="val 144671"/>
              <a:gd name="adj5" fmla="val 129579"/>
              <a:gd name="adj6" fmla="val 167005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600" b="1" dirty="0">
                <a:solidFill>
                  <a:schemeClr val="bg1"/>
                </a:solidFill>
              </a:rPr>
              <a:t>Небезопасные условия – 4%</a:t>
            </a:r>
          </a:p>
        </p:txBody>
      </p:sp>
      <p:sp>
        <p:nvSpPr>
          <p:cNvPr id="3126" name="AutoShape 79"/>
          <p:cNvSpPr>
            <a:spLocks/>
          </p:cNvSpPr>
          <p:nvPr/>
        </p:nvSpPr>
        <p:spPr bwMode="auto">
          <a:xfrm>
            <a:off x="1524000" y="5105400"/>
            <a:ext cx="4673600" cy="319088"/>
          </a:xfrm>
          <a:prstGeom prst="callout2">
            <a:avLst>
              <a:gd name="adj1" fmla="val 35819"/>
              <a:gd name="adj2" fmla="val 102176"/>
              <a:gd name="adj3" fmla="val 35819"/>
              <a:gd name="adj4" fmla="val 119926"/>
              <a:gd name="adj5" fmla="val 99505"/>
              <a:gd name="adj6" fmla="val 155301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600" b="1"/>
              <a:t>Небезопасные действия – 96%</a:t>
            </a:r>
          </a:p>
        </p:txBody>
      </p:sp>
      <p:sp>
        <p:nvSpPr>
          <p:cNvPr id="3127" name="Text Box 80"/>
          <p:cNvSpPr txBox="1">
            <a:spLocks noChangeArrowheads="1"/>
          </p:cNvSpPr>
          <p:nvPr/>
        </p:nvSpPr>
        <p:spPr bwMode="auto">
          <a:xfrm>
            <a:off x="791634" y="5699125"/>
            <a:ext cx="378036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 sz="1600"/>
          </a:p>
        </p:txBody>
      </p:sp>
      <p:sp>
        <p:nvSpPr>
          <p:cNvPr id="3128" name="Text Box 81"/>
          <p:cNvSpPr txBox="1">
            <a:spLocks noChangeArrowheads="1"/>
          </p:cNvSpPr>
          <p:nvPr/>
        </p:nvSpPr>
        <p:spPr bwMode="auto">
          <a:xfrm>
            <a:off x="522818" y="5943601"/>
            <a:ext cx="83099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600" b="1">
                <a:solidFill>
                  <a:srgbClr val="FF0000"/>
                </a:solidFill>
              </a:rPr>
              <a:t>Наказание нарушителей – 96 % противников.</a:t>
            </a:r>
          </a:p>
          <a:p>
            <a:pPr algn="l" eaLnBrk="1" hangingPunct="1"/>
            <a:r>
              <a:rPr lang="ru-RU" sz="1600" b="1">
                <a:solidFill>
                  <a:srgbClr val="FF0000"/>
                </a:solidFill>
              </a:rPr>
              <a:t>Найти ключ к вскрытию причин происшествий – 96% людей на вашей стороне!</a:t>
            </a:r>
          </a:p>
        </p:txBody>
      </p:sp>
      <p:sp>
        <p:nvSpPr>
          <p:cNvPr id="3129" name="Text Box 49"/>
          <p:cNvSpPr txBox="1">
            <a:spLocks noChangeArrowheads="1"/>
          </p:cNvSpPr>
          <p:nvPr/>
        </p:nvSpPr>
        <p:spPr bwMode="auto">
          <a:xfrm>
            <a:off x="6705600" y="2133600"/>
            <a:ext cx="284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/>
              <a:t>Легкие травмы</a:t>
            </a:r>
          </a:p>
        </p:txBody>
      </p:sp>
      <p:pic>
        <p:nvPicPr>
          <p:cNvPr id="3130" name="Picture 82" descr="bs01997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1441450"/>
            <a:ext cx="213360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31" name="Text Box 83"/>
          <p:cNvSpPr txBox="1">
            <a:spLocks noChangeArrowheads="1"/>
          </p:cNvSpPr>
          <p:nvPr/>
        </p:nvSpPr>
        <p:spPr bwMode="auto">
          <a:xfrm>
            <a:off x="304800" y="1524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406400" y="927101"/>
            <a:ext cx="11379200" cy="58477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России ежегодно несчастные случаи на производстве становятся причиной гибели  около 5 тыс. человек, свыше 150 тыс. человек получают травмы, около 13 тыс. становятся инвалидами. </a:t>
            </a:r>
            <a:endParaRPr lang="ru-RU" sz="1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" y="2057401"/>
            <a:ext cx="6299200" cy="830997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CC99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У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ровень производственного травматизма со смертельным исходом в России в 2,5 раза выше, чем в США, в 7 раз — чем в Японии и в 8 раз — чем в Великобритании.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04800" y="4953001"/>
            <a:ext cx="8331200" cy="1077218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Главной причиной такого положения является уникальность дейс</a:t>
            </a:r>
            <a:r>
              <a:rPr lang="ru-RU" sz="1600" b="1">
                <a:latin typeface="Times New Roman" pitchFamily="18" charset="0"/>
              </a:rPr>
              <a:t>т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вующей и поныне системы, при которой вместо затрат на совершенствование техники и повышение ее безопасности производятся затраты на стимулирование труда во вредных и опасных условиях путем выплат компенсационного и льготного характера.</a:t>
            </a:r>
            <a:endParaRPr lang="ru-RU" sz="1600" b="1">
              <a:latin typeface="Times New Roman" pitchFamily="18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812800" y="304801"/>
            <a:ext cx="103632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Социально-экономические аспекты охраны труда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7112000" y="2743200"/>
            <a:ext cx="1117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Росси</a:t>
            </a:r>
            <a:r>
              <a:rPr lang="ru-RU" sz="1600" b="1">
                <a:latin typeface="Times New Roman" pitchFamily="18" charset="0"/>
              </a:rPr>
              <a:t>я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229600" y="2743200"/>
            <a:ext cx="1117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США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9245600" y="2743200"/>
            <a:ext cx="121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Япония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10363200" y="2743200"/>
            <a:ext cx="132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Англия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7315200" y="2057400"/>
            <a:ext cx="609600" cy="6858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8432800" y="2514600"/>
            <a:ext cx="609600" cy="2286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9550400" y="2667000"/>
            <a:ext cx="609600" cy="762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 flipV="1">
            <a:off x="10668000" y="2667000"/>
            <a:ext cx="609600" cy="762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>
            <a:off x="304800" y="3124200"/>
            <a:ext cx="11480800" cy="0"/>
          </a:xfrm>
          <a:prstGeom prst="line">
            <a:avLst/>
          </a:prstGeom>
          <a:noFill/>
          <a:ln w="57150">
            <a:solidFill>
              <a:srgbClr val="FFCC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111" name="Picture 15" descr="bd0516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24188"/>
            <a:ext cx="2635251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16" descr="bd0712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3209926"/>
            <a:ext cx="23876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17" descr="bd07116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3257550"/>
            <a:ext cx="3454400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18" descr="bd05188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634" y="3733801"/>
            <a:ext cx="2992967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 flipH="1">
            <a:off x="6563784" y="2727325"/>
            <a:ext cx="3494616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930401" y="5181600"/>
            <a:ext cx="7734300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400" b="1">
                <a:latin typeface="Times New Roman" pitchFamily="18" charset="0"/>
              </a:rPr>
              <a:t>IV. Профилактика профессиональных заболеваний в процессе труда</a:t>
            </a: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812800" y="5543550"/>
            <a:ext cx="2921000" cy="40005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 dirty="0">
                <a:latin typeface="Times New Roman" pitchFamily="18" charset="0"/>
              </a:rPr>
              <a:t>Первичный и периодический медицинский осмотры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7558618" y="5575300"/>
            <a:ext cx="3651249" cy="3683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Льготы и компенсации за вредные и опасные условия деятельности </a:t>
            </a:r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3975101" y="5543550"/>
            <a:ext cx="3441700" cy="40005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 dirty="0">
                <a:latin typeface="Times New Roman" pitchFamily="18" charset="0"/>
              </a:rPr>
              <a:t>Сохранение здоровья женщин и молодежи до 18 лет</a:t>
            </a:r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5727701" y="6353176"/>
            <a:ext cx="2298700" cy="4286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>
                <a:latin typeface="Times New Roman" pitchFamily="18" charset="0"/>
              </a:rPr>
              <a:t>Оказание медицинской помощи пострадавшим </a:t>
            </a:r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611717" y="6388100"/>
            <a:ext cx="4976283" cy="3937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>
                <a:latin typeface="Times New Roman" pitchFamily="18" charset="0"/>
              </a:rPr>
              <a:t>Обязательное социальное страхование от несчастных случаев и профессиональных заболеваний</a:t>
            </a:r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8206318" y="6400800"/>
            <a:ext cx="3170767" cy="3810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>
                <a:latin typeface="Times New Roman" pitchFamily="18" charset="0"/>
              </a:rPr>
              <a:t>Расследование несчастных случаев и профессиональных заболеваний</a:t>
            </a:r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H="1">
            <a:off x="2540000" y="5410201"/>
            <a:ext cx="482600" cy="1238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5687485" y="5419725"/>
            <a:ext cx="2116" cy="13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>
            <a:off x="8665634" y="5410201"/>
            <a:ext cx="478367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 flipH="1">
            <a:off x="2516717" y="6248400"/>
            <a:ext cx="277283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>
            <a:off x="6807200" y="6248400"/>
            <a:ext cx="0" cy="13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>
            <a:off x="9590618" y="6286500"/>
            <a:ext cx="306916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V="1">
            <a:off x="11785600" y="304801"/>
            <a:ext cx="0" cy="58261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11480800" y="6129338"/>
            <a:ext cx="306917" cy="428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 flipH="1">
            <a:off x="9652000" y="5105401"/>
            <a:ext cx="2133600" cy="2190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 flipH="1">
            <a:off x="9652000" y="3581400"/>
            <a:ext cx="213360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>
            <a:off x="9144000" y="4160838"/>
            <a:ext cx="2305051" cy="94456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Защита работников от воздействия  вредных произв-ных факторов </a:t>
            </a:r>
          </a:p>
          <a:p>
            <a:pPr eaLnBrk="0" hangingPunct="0"/>
            <a:r>
              <a:rPr lang="ru-RU" sz="1200" b="1">
                <a:latin typeface="Times New Roman" pitchFamily="18" charset="0"/>
              </a:rPr>
              <a:t>(производственная санитария)</a:t>
            </a: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6604001" y="4140200"/>
            <a:ext cx="2487084" cy="9652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 dirty="0">
                <a:latin typeface="Times New Roman" pitchFamily="18" charset="0"/>
              </a:rPr>
              <a:t>Защита работников от воздействия  опасных производственных факторов </a:t>
            </a:r>
          </a:p>
          <a:p>
            <a:pPr eaLnBrk="0" hangingPunct="0"/>
            <a:r>
              <a:rPr lang="ru-RU" sz="1200" b="1" dirty="0">
                <a:latin typeface="Times New Roman" pitchFamily="18" charset="0"/>
              </a:rPr>
              <a:t>(техника безопасности)</a:t>
            </a:r>
          </a:p>
        </p:txBody>
      </p:sp>
      <p:sp>
        <p:nvSpPr>
          <p:cNvPr id="5142" name="Line 22"/>
          <p:cNvSpPr>
            <a:spLocks noChangeShapeType="1"/>
          </p:cNvSpPr>
          <p:nvPr/>
        </p:nvSpPr>
        <p:spPr bwMode="auto">
          <a:xfrm>
            <a:off x="7840134" y="3886200"/>
            <a:ext cx="2163233" cy="260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43" name="AutoShape 23"/>
          <p:cNvSpPr>
            <a:spLocks noChangeArrowheads="1"/>
          </p:cNvSpPr>
          <p:nvPr/>
        </p:nvSpPr>
        <p:spPr bwMode="auto">
          <a:xfrm>
            <a:off x="4267201" y="2082801"/>
            <a:ext cx="1968500" cy="5683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 dirty="0">
                <a:latin typeface="Times New Roman" pitchFamily="18" charset="0"/>
              </a:rPr>
              <a:t>Обучение специалистов по охране труда</a:t>
            </a:r>
          </a:p>
        </p:txBody>
      </p:sp>
      <p:sp>
        <p:nvSpPr>
          <p:cNvPr id="5144" name="AutoShape 24"/>
          <p:cNvSpPr>
            <a:spLocks noChangeArrowheads="1"/>
          </p:cNvSpPr>
          <p:nvPr/>
        </p:nvSpPr>
        <p:spPr bwMode="auto">
          <a:xfrm>
            <a:off x="6542618" y="2082801"/>
            <a:ext cx="2296583" cy="5683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>
                <a:latin typeface="Times New Roman" pitchFamily="18" charset="0"/>
              </a:rPr>
              <a:t>Обучение других руководителей и специалистов </a:t>
            </a:r>
          </a:p>
        </p:txBody>
      </p:sp>
      <p:sp>
        <p:nvSpPr>
          <p:cNvPr id="5145" name="AutoShape 25"/>
          <p:cNvSpPr>
            <a:spLocks noChangeArrowheads="1"/>
          </p:cNvSpPr>
          <p:nvPr/>
        </p:nvSpPr>
        <p:spPr bwMode="auto">
          <a:xfrm>
            <a:off x="9144000" y="2082801"/>
            <a:ext cx="2379133" cy="5683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1200"/>
              </a:spcBef>
            </a:pPr>
            <a:r>
              <a:rPr lang="ru-RU" sz="1200">
                <a:latin typeface="Times New Roman" pitchFamily="18" charset="0"/>
              </a:rPr>
              <a:t>Обучение рабочих  по охране труда</a:t>
            </a:r>
          </a:p>
        </p:txBody>
      </p:sp>
      <p:sp>
        <p:nvSpPr>
          <p:cNvPr id="5146" name="Line 26"/>
          <p:cNvSpPr>
            <a:spLocks noChangeShapeType="1"/>
          </p:cNvSpPr>
          <p:nvPr/>
        </p:nvSpPr>
        <p:spPr bwMode="auto">
          <a:xfrm flipH="1">
            <a:off x="4631268" y="1828800"/>
            <a:ext cx="436033" cy="25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47" name="Line 27"/>
          <p:cNvSpPr>
            <a:spLocks noChangeShapeType="1"/>
          </p:cNvSpPr>
          <p:nvPr/>
        </p:nvSpPr>
        <p:spPr bwMode="auto">
          <a:xfrm>
            <a:off x="6527800" y="1828800"/>
            <a:ext cx="364067" cy="25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48" name="Line 28"/>
          <p:cNvSpPr>
            <a:spLocks noChangeShapeType="1"/>
          </p:cNvSpPr>
          <p:nvPr/>
        </p:nvSpPr>
        <p:spPr bwMode="auto">
          <a:xfrm>
            <a:off x="8460318" y="1828800"/>
            <a:ext cx="1494367" cy="25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49" name="Line 29"/>
          <p:cNvSpPr>
            <a:spLocks noChangeShapeType="1"/>
          </p:cNvSpPr>
          <p:nvPr/>
        </p:nvSpPr>
        <p:spPr bwMode="auto">
          <a:xfrm flipH="1">
            <a:off x="5543551" y="3886200"/>
            <a:ext cx="510116" cy="266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50" name="AutoShape 30"/>
          <p:cNvSpPr>
            <a:spLocks noChangeArrowheads="1"/>
          </p:cNvSpPr>
          <p:nvPr/>
        </p:nvSpPr>
        <p:spPr bwMode="auto">
          <a:xfrm>
            <a:off x="1020233" y="76200"/>
            <a:ext cx="9992784" cy="30480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1200"/>
              </a:spcBef>
            </a:pPr>
            <a:r>
              <a:rPr lang="ru-RU" sz="1600" b="1">
                <a:latin typeface="Times New Roman" pitchFamily="18" charset="0"/>
              </a:rPr>
              <a:t>Основные направления охраны труда персонала</a:t>
            </a:r>
          </a:p>
        </p:txBody>
      </p:sp>
      <p:sp>
        <p:nvSpPr>
          <p:cNvPr id="5151" name="Line 31"/>
          <p:cNvSpPr>
            <a:spLocks noChangeShapeType="1"/>
          </p:cNvSpPr>
          <p:nvPr/>
        </p:nvSpPr>
        <p:spPr bwMode="auto">
          <a:xfrm flipH="1" flipV="1">
            <a:off x="11013018" y="242888"/>
            <a:ext cx="772583" cy="619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52" name="AutoShape 32"/>
          <p:cNvSpPr>
            <a:spLocks noChangeArrowheads="1"/>
          </p:cNvSpPr>
          <p:nvPr/>
        </p:nvSpPr>
        <p:spPr bwMode="auto">
          <a:xfrm>
            <a:off x="406400" y="909639"/>
            <a:ext cx="3454400" cy="6127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700"/>
              </a:spcBef>
            </a:pPr>
            <a:r>
              <a:rPr lang="ru-RU" sz="1200">
                <a:latin typeface="Times New Roman" pitchFamily="18" charset="0"/>
              </a:rPr>
              <a:t>Разработка НПА, вводящих гос. нормаивные требования</a:t>
            </a:r>
          </a:p>
          <a:p>
            <a:pPr eaLnBrk="0" hangingPunct="0"/>
            <a:r>
              <a:rPr lang="ru-RU" sz="1200">
                <a:latin typeface="Times New Roman" pitchFamily="18" charset="0"/>
              </a:rPr>
              <a:t> охраны труда</a:t>
            </a:r>
          </a:p>
        </p:txBody>
      </p:sp>
      <p:sp>
        <p:nvSpPr>
          <p:cNvPr id="5153" name="AutoShape 33"/>
          <p:cNvSpPr>
            <a:spLocks noChangeArrowheads="1"/>
          </p:cNvSpPr>
          <p:nvPr/>
        </p:nvSpPr>
        <p:spPr bwMode="auto">
          <a:xfrm>
            <a:off x="7846485" y="873126"/>
            <a:ext cx="3735916" cy="614363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Статистическая отчетность по вопросам обеспечения безопасных условий  труда персонала и по несчастным случаям</a:t>
            </a:r>
          </a:p>
        </p:txBody>
      </p:sp>
      <p:sp>
        <p:nvSpPr>
          <p:cNvPr id="5154" name="AutoShape 34"/>
          <p:cNvSpPr>
            <a:spLocks noChangeArrowheads="1"/>
          </p:cNvSpPr>
          <p:nvPr/>
        </p:nvSpPr>
        <p:spPr bwMode="auto">
          <a:xfrm>
            <a:off x="3962401" y="909639"/>
            <a:ext cx="1640417" cy="61277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 dirty="0">
                <a:latin typeface="Times New Roman" pitchFamily="18" charset="0"/>
              </a:rPr>
              <a:t>Создание службы охраны труда</a:t>
            </a:r>
          </a:p>
        </p:txBody>
      </p:sp>
      <p:sp>
        <p:nvSpPr>
          <p:cNvPr id="5155" name="Line 35"/>
          <p:cNvSpPr>
            <a:spLocks noChangeShapeType="1"/>
          </p:cNvSpPr>
          <p:nvPr/>
        </p:nvSpPr>
        <p:spPr bwMode="auto">
          <a:xfrm flipH="1">
            <a:off x="2133601" y="582614"/>
            <a:ext cx="1835151" cy="3317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56" name="Line 36"/>
          <p:cNvSpPr>
            <a:spLocks noChangeShapeType="1"/>
          </p:cNvSpPr>
          <p:nvPr/>
        </p:nvSpPr>
        <p:spPr bwMode="auto">
          <a:xfrm>
            <a:off x="6271685" y="619125"/>
            <a:ext cx="766233" cy="25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57" name="Line 37"/>
          <p:cNvSpPr>
            <a:spLocks noChangeShapeType="1"/>
          </p:cNvSpPr>
          <p:nvPr/>
        </p:nvSpPr>
        <p:spPr bwMode="auto">
          <a:xfrm>
            <a:off x="8132234" y="685800"/>
            <a:ext cx="1621367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58" name="Line 38"/>
          <p:cNvSpPr>
            <a:spLocks noChangeShapeType="1"/>
          </p:cNvSpPr>
          <p:nvPr/>
        </p:nvSpPr>
        <p:spPr bwMode="auto">
          <a:xfrm flipH="1">
            <a:off x="4813300" y="582614"/>
            <a:ext cx="499533" cy="327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59" name="AutoShape 39"/>
          <p:cNvSpPr>
            <a:spLocks noChangeArrowheads="1"/>
          </p:cNvSpPr>
          <p:nvPr/>
        </p:nvSpPr>
        <p:spPr bwMode="auto">
          <a:xfrm>
            <a:off x="508001" y="2841625"/>
            <a:ext cx="4121151" cy="8001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Не связаны с обслуживанием, испытанием, наладкой, ремонтом оборудования, использованием инструмента, хранением и применением материалов </a:t>
            </a:r>
          </a:p>
        </p:txBody>
      </p:sp>
      <p:sp>
        <p:nvSpPr>
          <p:cNvPr id="5160" name="AutoShape 40"/>
          <p:cNvSpPr>
            <a:spLocks noChangeArrowheads="1"/>
          </p:cNvSpPr>
          <p:nvPr/>
        </p:nvSpPr>
        <p:spPr bwMode="auto">
          <a:xfrm>
            <a:off x="9144001" y="2841625"/>
            <a:ext cx="2343151" cy="7239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>
                <a:latin typeface="Times New Roman" pitchFamily="18" charset="0"/>
              </a:rPr>
              <a:t>Связаны с вредными или опасными условиями  труда</a:t>
            </a:r>
          </a:p>
        </p:txBody>
      </p:sp>
      <p:sp>
        <p:nvSpPr>
          <p:cNvPr id="5161" name="Line 41"/>
          <p:cNvSpPr>
            <a:spLocks noChangeShapeType="1"/>
          </p:cNvSpPr>
          <p:nvPr/>
        </p:nvSpPr>
        <p:spPr bwMode="auto">
          <a:xfrm>
            <a:off x="8839200" y="2346325"/>
            <a:ext cx="304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2" name="AutoShape 42"/>
          <p:cNvSpPr>
            <a:spLocks noChangeArrowheads="1"/>
          </p:cNvSpPr>
          <p:nvPr/>
        </p:nvSpPr>
        <p:spPr bwMode="auto">
          <a:xfrm>
            <a:off x="4783667" y="2841625"/>
            <a:ext cx="4157133" cy="8001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 dirty="0">
                <a:latin typeface="Times New Roman" pitchFamily="18" charset="0"/>
              </a:rPr>
              <a:t>Связаны с  обслуживанием, испытанием, наладкой, ремонтом оборудования, использованием инструмента, хранением и применением материалов </a:t>
            </a:r>
          </a:p>
        </p:txBody>
      </p:sp>
      <p:sp>
        <p:nvSpPr>
          <p:cNvPr id="5163" name="AutoShape 43"/>
          <p:cNvSpPr>
            <a:spLocks noChangeArrowheads="1"/>
          </p:cNvSpPr>
          <p:nvPr/>
        </p:nvSpPr>
        <p:spPr bwMode="auto">
          <a:xfrm>
            <a:off x="508001" y="2046289"/>
            <a:ext cx="3390900" cy="579437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 dirty="0">
                <a:latin typeface="Times New Roman" pitchFamily="18" charset="0"/>
              </a:rPr>
              <a:t>Профессиональная подготовка работников </a:t>
            </a:r>
          </a:p>
          <a:p>
            <a:pPr eaLnBrk="0" hangingPunct="0"/>
            <a:r>
              <a:rPr lang="ru-RU" sz="1200" dirty="0">
                <a:latin typeface="Times New Roman" pitchFamily="18" charset="0"/>
              </a:rPr>
              <a:t>по охране труда  </a:t>
            </a:r>
          </a:p>
        </p:txBody>
      </p:sp>
      <p:sp>
        <p:nvSpPr>
          <p:cNvPr id="5164" name="Line 44"/>
          <p:cNvSpPr>
            <a:spLocks noChangeShapeType="1"/>
          </p:cNvSpPr>
          <p:nvPr/>
        </p:nvSpPr>
        <p:spPr bwMode="auto">
          <a:xfrm flipH="1">
            <a:off x="1676401" y="1828800"/>
            <a:ext cx="1714500" cy="2174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5" name="Line 45"/>
          <p:cNvSpPr>
            <a:spLocks noChangeShapeType="1"/>
          </p:cNvSpPr>
          <p:nvPr/>
        </p:nvSpPr>
        <p:spPr bwMode="auto">
          <a:xfrm>
            <a:off x="10058401" y="2651125"/>
            <a:ext cx="80433" cy="190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6" name="Line 46"/>
          <p:cNvSpPr>
            <a:spLocks noChangeShapeType="1"/>
          </p:cNvSpPr>
          <p:nvPr/>
        </p:nvSpPr>
        <p:spPr bwMode="auto">
          <a:xfrm flipH="1">
            <a:off x="2743200" y="2727325"/>
            <a:ext cx="73152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7" name="AutoShape 47"/>
          <p:cNvSpPr>
            <a:spLocks noChangeArrowheads="1"/>
          </p:cNvSpPr>
          <p:nvPr/>
        </p:nvSpPr>
        <p:spPr bwMode="auto">
          <a:xfrm>
            <a:off x="573618" y="4124325"/>
            <a:ext cx="1458383" cy="8128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200" dirty="0" smtClean="0">
                <a:latin typeface="Times New Roman" pitchFamily="18" charset="0"/>
              </a:rPr>
              <a:t>Государственная </a:t>
            </a:r>
            <a:r>
              <a:rPr lang="ru-RU" sz="1200" dirty="0">
                <a:latin typeface="Times New Roman" pitchFamily="18" charset="0"/>
              </a:rPr>
              <a:t>экспертиза </a:t>
            </a:r>
          </a:p>
          <a:p>
            <a:pPr eaLnBrk="0" hangingPunct="0"/>
            <a:r>
              <a:rPr lang="ru-RU" sz="1200" dirty="0">
                <a:latin typeface="Times New Roman" pitchFamily="18" charset="0"/>
              </a:rPr>
              <a:t>условий труда</a:t>
            </a:r>
          </a:p>
        </p:txBody>
      </p:sp>
      <p:sp>
        <p:nvSpPr>
          <p:cNvPr id="5168" name="AutoShape 48"/>
          <p:cNvSpPr>
            <a:spLocks noChangeArrowheads="1"/>
          </p:cNvSpPr>
          <p:nvPr/>
        </p:nvSpPr>
        <p:spPr bwMode="auto">
          <a:xfrm>
            <a:off x="3615267" y="4140201"/>
            <a:ext cx="1363133" cy="7969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>
                <a:latin typeface="Times New Roman" pitchFamily="18" charset="0"/>
              </a:rPr>
              <a:t>Сертифика-ция работ по охране труда</a:t>
            </a:r>
          </a:p>
        </p:txBody>
      </p:sp>
      <p:sp>
        <p:nvSpPr>
          <p:cNvPr id="5169" name="AutoShape 49"/>
          <p:cNvSpPr>
            <a:spLocks noChangeArrowheads="1"/>
          </p:cNvSpPr>
          <p:nvPr/>
        </p:nvSpPr>
        <p:spPr bwMode="auto">
          <a:xfrm>
            <a:off x="2127251" y="4138613"/>
            <a:ext cx="1428749" cy="7985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>
                <a:latin typeface="Times New Roman" pitchFamily="18" charset="0"/>
              </a:rPr>
              <a:t>Аттестация рабочих мест по условиям  труда</a:t>
            </a:r>
          </a:p>
        </p:txBody>
      </p:sp>
      <p:sp>
        <p:nvSpPr>
          <p:cNvPr id="5170" name="Line 50"/>
          <p:cNvSpPr>
            <a:spLocks noChangeShapeType="1"/>
          </p:cNvSpPr>
          <p:nvPr/>
        </p:nvSpPr>
        <p:spPr bwMode="auto">
          <a:xfrm flipH="1">
            <a:off x="764118" y="3886201"/>
            <a:ext cx="2662767" cy="238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71" name="Line 51"/>
          <p:cNvSpPr>
            <a:spLocks noChangeShapeType="1"/>
          </p:cNvSpPr>
          <p:nvPr/>
        </p:nvSpPr>
        <p:spPr bwMode="auto">
          <a:xfrm flipH="1">
            <a:off x="2448985" y="3886200"/>
            <a:ext cx="1780116" cy="2476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72" name="Line 52"/>
          <p:cNvSpPr>
            <a:spLocks noChangeShapeType="1"/>
          </p:cNvSpPr>
          <p:nvPr/>
        </p:nvSpPr>
        <p:spPr bwMode="auto">
          <a:xfrm flipH="1">
            <a:off x="3949701" y="3886201"/>
            <a:ext cx="1081617" cy="238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73" name="Line 53"/>
          <p:cNvSpPr>
            <a:spLocks noChangeShapeType="1"/>
          </p:cNvSpPr>
          <p:nvPr/>
        </p:nvSpPr>
        <p:spPr bwMode="auto">
          <a:xfrm flipH="1">
            <a:off x="9516534" y="468314"/>
            <a:ext cx="2262717" cy="2174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74" name="Line 54"/>
          <p:cNvSpPr>
            <a:spLocks noChangeShapeType="1"/>
          </p:cNvSpPr>
          <p:nvPr/>
        </p:nvSpPr>
        <p:spPr bwMode="auto">
          <a:xfrm flipH="1">
            <a:off x="9652000" y="1600200"/>
            <a:ext cx="2127251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75" name="AutoShape 55"/>
          <p:cNvSpPr>
            <a:spLocks noChangeArrowheads="1"/>
          </p:cNvSpPr>
          <p:nvPr/>
        </p:nvSpPr>
        <p:spPr bwMode="auto">
          <a:xfrm>
            <a:off x="5056717" y="4140200"/>
            <a:ext cx="1445683" cy="83185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>
                <a:latin typeface="Times New Roman" pitchFamily="18" charset="0"/>
              </a:rPr>
              <a:t>Разработка инструкций по охране труда</a:t>
            </a:r>
          </a:p>
        </p:txBody>
      </p:sp>
      <p:sp>
        <p:nvSpPr>
          <p:cNvPr id="5176" name="Text Box 56"/>
          <p:cNvSpPr txBox="1">
            <a:spLocks noChangeArrowheads="1"/>
          </p:cNvSpPr>
          <p:nvPr/>
        </p:nvSpPr>
        <p:spPr bwMode="auto">
          <a:xfrm>
            <a:off x="2588685" y="527050"/>
            <a:ext cx="6953249" cy="2349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400" b="1">
                <a:latin typeface="Times New Roman" pitchFamily="18" charset="0"/>
              </a:rPr>
              <a:t>I. Управление охраной труда</a:t>
            </a:r>
          </a:p>
        </p:txBody>
      </p:sp>
      <p:sp>
        <p:nvSpPr>
          <p:cNvPr id="5177" name="Line 57"/>
          <p:cNvSpPr>
            <a:spLocks noChangeShapeType="1"/>
          </p:cNvSpPr>
          <p:nvPr/>
        </p:nvSpPr>
        <p:spPr bwMode="auto">
          <a:xfrm>
            <a:off x="7294033" y="3886201"/>
            <a:ext cx="35984" cy="265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78" name="Text Box 58"/>
          <p:cNvSpPr txBox="1">
            <a:spLocks noChangeArrowheads="1"/>
          </p:cNvSpPr>
          <p:nvPr/>
        </p:nvSpPr>
        <p:spPr bwMode="auto">
          <a:xfrm>
            <a:off x="609600" y="6019800"/>
            <a:ext cx="10871200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400" b="1">
                <a:latin typeface="Times New Roman" pitchFamily="18" charset="0"/>
              </a:rPr>
              <a:t>V. Возмещение вреда, причиненного несчастным случаем или профессиональным заболеванием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5179" name="Text Box 59"/>
          <p:cNvSpPr txBox="1">
            <a:spLocks noChangeArrowheads="1"/>
          </p:cNvSpPr>
          <p:nvPr/>
        </p:nvSpPr>
        <p:spPr bwMode="auto">
          <a:xfrm>
            <a:off x="2406652" y="3733800"/>
            <a:ext cx="7294033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400" b="1">
                <a:latin typeface="Times New Roman" pitchFamily="18" charset="0"/>
              </a:rPr>
              <a:t>III. Обеспечение безопасных условий труда</a:t>
            </a:r>
          </a:p>
        </p:txBody>
      </p:sp>
      <p:sp>
        <p:nvSpPr>
          <p:cNvPr id="5180" name="Rectangle 60"/>
          <p:cNvSpPr>
            <a:spLocks noChangeArrowheads="1"/>
          </p:cNvSpPr>
          <p:nvPr/>
        </p:nvSpPr>
        <p:spPr bwMode="auto">
          <a:xfrm>
            <a:off x="3100918" y="1909763"/>
            <a:ext cx="182033" cy="1095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81" name="AutoShape 61"/>
          <p:cNvSpPr>
            <a:spLocks noChangeArrowheads="1"/>
          </p:cNvSpPr>
          <p:nvPr/>
        </p:nvSpPr>
        <p:spPr bwMode="auto">
          <a:xfrm>
            <a:off x="5689600" y="865188"/>
            <a:ext cx="2042584" cy="65881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ts val="600"/>
              </a:spcBef>
            </a:pPr>
            <a:r>
              <a:rPr lang="ru-RU" sz="1200" dirty="0">
                <a:latin typeface="Times New Roman" pitchFamily="18" charset="0"/>
              </a:rPr>
              <a:t>Планирование мероприятий по охране труда</a:t>
            </a:r>
          </a:p>
        </p:txBody>
      </p:sp>
      <p:sp>
        <p:nvSpPr>
          <p:cNvPr id="5182" name="Line 62"/>
          <p:cNvSpPr>
            <a:spLocks noChangeShapeType="1"/>
          </p:cNvSpPr>
          <p:nvPr/>
        </p:nvSpPr>
        <p:spPr bwMode="auto">
          <a:xfrm>
            <a:off x="3860800" y="2346325"/>
            <a:ext cx="406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83" name="Text Box 63"/>
          <p:cNvSpPr txBox="1">
            <a:spLocks noChangeArrowheads="1"/>
          </p:cNvSpPr>
          <p:nvPr/>
        </p:nvSpPr>
        <p:spPr bwMode="auto">
          <a:xfrm>
            <a:off x="1422400" y="1676400"/>
            <a:ext cx="8229600" cy="2286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60000"/>
              </a:spcBef>
            </a:pPr>
            <a:r>
              <a:rPr lang="ru-RU" sz="1400" b="1">
                <a:latin typeface="Times New Roman" pitchFamily="18" charset="0"/>
              </a:rPr>
              <a:t>II. Обучение и профессиональная подготовка работников по охране труда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1390651" y="2349501"/>
            <a:ext cx="9313333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000" b="1">
                <a:latin typeface="Times New Roman" pitchFamily="18" charset="0"/>
              </a:rPr>
              <a:t>1.  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Основы трудового права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1" descr="BD0698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1"/>
            <a:ext cx="29464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8" descr="in0032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1" y="990600"/>
            <a:ext cx="25019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Line 24"/>
          <p:cNvSpPr>
            <a:spLocks noChangeShapeType="1"/>
          </p:cNvSpPr>
          <p:nvPr/>
        </p:nvSpPr>
        <p:spPr bwMode="auto">
          <a:xfrm>
            <a:off x="6502400" y="2438400"/>
            <a:ext cx="39624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3" name="Text Box 2"/>
          <p:cNvSpPr txBox="1">
            <a:spLocks noChangeArrowheads="1"/>
          </p:cNvSpPr>
          <p:nvPr/>
        </p:nvSpPr>
        <p:spPr bwMode="auto">
          <a:xfrm>
            <a:off x="2133600" y="476251"/>
            <a:ext cx="79248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Основные понятия охраны труда</a:t>
            </a:r>
            <a:r>
              <a:rPr lang="en-US" sz="2000" b="1">
                <a:latin typeface="Times New Roman" pitchFamily="18" charset="0"/>
              </a:rPr>
              <a:t> </a:t>
            </a:r>
            <a:r>
              <a:rPr lang="ru-RU" sz="2000" b="1">
                <a:latin typeface="Times New Roman" pitchFamily="18" charset="0"/>
              </a:rPr>
              <a:t>ст209 ТК РФ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1299634" y="1336675"/>
            <a:ext cx="784436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 sz="1400">
              <a:latin typeface="Times New Roman" pitchFamily="18" charset="0"/>
            </a:endParaRPr>
          </a:p>
        </p:txBody>
      </p:sp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2946400" y="1371601"/>
            <a:ext cx="6807200" cy="707886"/>
          </a:xfrm>
          <a:prstGeom prst="rect">
            <a:avLst/>
          </a:prstGeom>
          <a:solidFill>
            <a:srgbClr val="CCFFFF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Охрана труда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система сохранения жизни и здоровья работников в процессе трудовой деятельности</a:t>
            </a:r>
          </a:p>
        </p:txBody>
      </p:sp>
      <p:sp>
        <p:nvSpPr>
          <p:cNvPr id="7176" name="Text Box 9"/>
          <p:cNvSpPr txBox="1">
            <a:spLocks noChangeArrowheads="1"/>
          </p:cNvSpPr>
          <p:nvPr/>
        </p:nvSpPr>
        <p:spPr bwMode="auto">
          <a:xfrm>
            <a:off x="912284" y="2997200"/>
            <a:ext cx="20320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правовые</a:t>
            </a:r>
          </a:p>
        </p:txBody>
      </p:sp>
      <p:sp>
        <p:nvSpPr>
          <p:cNvPr id="7177" name="Rectangle 14"/>
          <p:cNvSpPr>
            <a:spLocks noChangeArrowheads="1"/>
          </p:cNvSpPr>
          <p:nvPr/>
        </p:nvSpPr>
        <p:spPr bwMode="auto">
          <a:xfrm>
            <a:off x="4438651" y="3860800"/>
            <a:ext cx="3384549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лечебно - профилактические</a:t>
            </a:r>
          </a:p>
        </p:txBody>
      </p:sp>
      <p:sp>
        <p:nvSpPr>
          <p:cNvPr id="7178" name="Rectangle 16"/>
          <p:cNvSpPr>
            <a:spLocks noChangeArrowheads="1"/>
          </p:cNvSpPr>
          <p:nvPr/>
        </p:nvSpPr>
        <p:spPr bwMode="auto">
          <a:xfrm>
            <a:off x="9855200" y="4851400"/>
            <a:ext cx="1543051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</a:rPr>
              <a:t>и   т. д.</a:t>
            </a:r>
          </a:p>
        </p:txBody>
      </p:sp>
      <p:sp>
        <p:nvSpPr>
          <p:cNvPr id="7179" name="Line 17"/>
          <p:cNvSpPr>
            <a:spLocks noChangeShapeType="1"/>
          </p:cNvSpPr>
          <p:nvPr/>
        </p:nvSpPr>
        <p:spPr bwMode="auto">
          <a:xfrm flipH="1">
            <a:off x="1727200" y="2397125"/>
            <a:ext cx="4673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0" name="Line 18"/>
          <p:cNvSpPr>
            <a:spLocks noChangeShapeType="1"/>
          </p:cNvSpPr>
          <p:nvPr/>
        </p:nvSpPr>
        <p:spPr bwMode="auto">
          <a:xfrm flipH="1">
            <a:off x="5486400" y="2397125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1" name="Line 20"/>
          <p:cNvSpPr>
            <a:spLocks noChangeShapeType="1"/>
          </p:cNvSpPr>
          <p:nvPr/>
        </p:nvSpPr>
        <p:spPr bwMode="auto">
          <a:xfrm flipH="1">
            <a:off x="2032000" y="2397126"/>
            <a:ext cx="4368800" cy="148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2" name="Line 21"/>
          <p:cNvSpPr>
            <a:spLocks noChangeShapeType="1"/>
          </p:cNvSpPr>
          <p:nvPr/>
        </p:nvSpPr>
        <p:spPr bwMode="auto">
          <a:xfrm>
            <a:off x="6400800" y="2397126"/>
            <a:ext cx="3454400" cy="156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3" name="Line 23"/>
          <p:cNvSpPr>
            <a:spLocks noChangeShapeType="1"/>
          </p:cNvSpPr>
          <p:nvPr/>
        </p:nvSpPr>
        <p:spPr bwMode="auto">
          <a:xfrm flipH="1">
            <a:off x="6197600" y="2397126"/>
            <a:ext cx="203200" cy="148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4" name="Text Box 7"/>
          <p:cNvSpPr txBox="1">
            <a:spLocks noChangeArrowheads="1"/>
          </p:cNvSpPr>
          <p:nvPr/>
        </p:nvSpPr>
        <p:spPr bwMode="auto">
          <a:xfrm>
            <a:off x="4673600" y="2549526"/>
            <a:ext cx="3352800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М е р о п р и я т и я</a:t>
            </a:r>
          </a:p>
        </p:txBody>
      </p:sp>
      <p:sp>
        <p:nvSpPr>
          <p:cNvPr id="7185" name="Text Box 10"/>
          <p:cNvSpPr txBox="1">
            <a:spLocks noChangeArrowheads="1"/>
          </p:cNvSpPr>
          <p:nvPr/>
        </p:nvSpPr>
        <p:spPr bwMode="auto">
          <a:xfrm>
            <a:off x="3860800" y="3006725"/>
            <a:ext cx="3048000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социально - экономические</a:t>
            </a:r>
          </a:p>
        </p:txBody>
      </p:sp>
      <p:sp>
        <p:nvSpPr>
          <p:cNvPr id="7186" name="Text Box 12"/>
          <p:cNvSpPr txBox="1">
            <a:spLocks noChangeArrowheads="1"/>
          </p:cNvSpPr>
          <p:nvPr/>
        </p:nvSpPr>
        <p:spPr bwMode="auto">
          <a:xfrm>
            <a:off x="7727951" y="2924175"/>
            <a:ext cx="3556000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организационно - технические</a:t>
            </a:r>
          </a:p>
        </p:txBody>
      </p:sp>
      <p:sp>
        <p:nvSpPr>
          <p:cNvPr id="7187" name="Rectangle 13"/>
          <p:cNvSpPr>
            <a:spLocks noChangeArrowheads="1"/>
          </p:cNvSpPr>
          <p:nvPr/>
        </p:nvSpPr>
        <p:spPr bwMode="auto">
          <a:xfrm>
            <a:off x="914400" y="3860800"/>
            <a:ext cx="3149600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санитарно - гигиенические</a:t>
            </a:r>
          </a:p>
        </p:txBody>
      </p:sp>
      <p:pic>
        <p:nvPicPr>
          <p:cNvPr id="7188" name="Picture 26" descr="hm00223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984" y="4724400"/>
            <a:ext cx="1767416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9" name="Picture 29" descr="pe01660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434" y="4648200"/>
            <a:ext cx="1852084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0" name="Rectangle 15"/>
          <p:cNvSpPr>
            <a:spLocks noChangeArrowheads="1"/>
          </p:cNvSpPr>
          <p:nvPr/>
        </p:nvSpPr>
        <p:spPr bwMode="auto">
          <a:xfrm>
            <a:off x="8128001" y="3937000"/>
            <a:ext cx="3215217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реабилитационные</a:t>
            </a:r>
          </a:p>
        </p:txBody>
      </p:sp>
      <p:pic>
        <p:nvPicPr>
          <p:cNvPr id="7191" name="Picture 30" descr="pe02723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748214"/>
            <a:ext cx="2235200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2" name="Line 19"/>
          <p:cNvSpPr>
            <a:spLocks noChangeShapeType="1"/>
          </p:cNvSpPr>
          <p:nvPr/>
        </p:nvSpPr>
        <p:spPr bwMode="auto">
          <a:xfrm>
            <a:off x="6400800" y="2397126"/>
            <a:ext cx="34544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334434" y="260351"/>
            <a:ext cx="2400300" cy="57626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правовые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1678517" y="908050"/>
            <a:ext cx="441748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социально - экономические</a:t>
            </a: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3312585" y="260351"/>
            <a:ext cx="5566833" cy="57626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организационно - технические</a:t>
            </a:r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2205038"/>
            <a:ext cx="3312584" cy="143986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200" b="1" i="1"/>
              <a:t>Заключаются в создании       </a:t>
            </a:r>
          </a:p>
          <a:p>
            <a:r>
              <a:rPr lang="ru-RU" sz="1200" b="1" i="1"/>
              <a:t>системы правовых норм,      </a:t>
            </a:r>
          </a:p>
          <a:p>
            <a:r>
              <a:rPr lang="ru-RU" sz="1200" b="1" i="1"/>
              <a:t>устанавливающих стандарт</a:t>
            </a:r>
          </a:p>
          <a:p>
            <a:r>
              <a:rPr lang="ru-RU" sz="1200" b="1" i="1"/>
              <a:t>безопасных и здоровых           </a:t>
            </a:r>
          </a:p>
          <a:p>
            <a:r>
              <a:rPr lang="ru-RU" sz="1200" b="1" i="1"/>
              <a:t>условий труда, и правовых    </a:t>
            </a:r>
          </a:p>
          <a:p>
            <a:r>
              <a:rPr lang="ru-RU" sz="1200" b="1" i="1"/>
              <a:t>средств по обеспечению их   </a:t>
            </a:r>
          </a:p>
          <a:p>
            <a:r>
              <a:rPr lang="ru-RU" sz="1200" b="1" i="1"/>
              <a:t>соблюдения</a:t>
            </a:r>
            <a:r>
              <a:rPr lang="ru-RU" sz="1400" b="1" i="1"/>
              <a:t>                               </a:t>
            </a:r>
          </a:p>
        </p:txBody>
      </p:sp>
      <p:sp>
        <p:nvSpPr>
          <p:cNvPr id="8198" name="AutoShape 8"/>
          <p:cNvSpPr>
            <a:spLocks noChangeArrowheads="1"/>
          </p:cNvSpPr>
          <p:nvPr/>
        </p:nvSpPr>
        <p:spPr bwMode="auto">
          <a:xfrm>
            <a:off x="1007534" y="836614"/>
            <a:ext cx="192617" cy="1368425"/>
          </a:xfrm>
          <a:prstGeom prst="downArrow">
            <a:avLst>
              <a:gd name="adj1" fmla="val 50000"/>
              <a:gd name="adj2" fmla="val 236812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239184" y="3789363"/>
            <a:ext cx="5664200" cy="187325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200" b="1" i="1"/>
              <a:t>Включают меры государственного стимулиро-</a:t>
            </a:r>
          </a:p>
          <a:p>
            <a:r>
              <a:rPr lang="ru-RU" sz="1200" b="1" i="1"/>
              <a:t>вания работодателей по повышению уровня      </a:t>
            </a:r>
          </a:p>
          <a:p>
            <a:r>
              <a:rPr lang="ru-RU" sz="1200" b="1" i="1"/>
              <a:t>охраны труда, установление компенсаций и       </a:t>
            </a:r>
          </a:p>
          <a:p>
            <a:r>
              <a:rPr lang="ru-RU" sz="1200" b="1" i="1"/>
              <a:t>льгот за работу с тяжёлыми и вредными          </a:t>
            </a:r>
          </a:p>
          <a:p>
            <a:r>
              <a:rPr lang="ru-RU" sz="1200" b="1" i="1"/>
              <a:t>условиями труда, защиту отдельных категорий</a:t>
            </a:r>
          </a:p>
          <a:p>
            <a:r>
              <a:rPr lang="ru-RU" sz="1200" b="1" i="1"/>
              <a:t>работников, обязательное социальное страхо-   </a:t>
            </a:r>
          </a:p>
          <a:p>
            <a:r>
              <a:rPr lang="ru-RU" sz="1200" b="1" i="1"/>
              <a:t>вание и выплату компенсаций при возникновении</a:t>
            </a:r>
          </a:p>
          <a:p>
            <a:r>
              <a:rPr lang="ru-RU" sz="1200" b="1" i="1"/>
              <a:t>профессиональных заболеваний и производ-        </a:t>
            </a:r>
          </a:p>
          <a:p>
            <a:r>
              <a:rPr lang="ru-RU" sz="1200" b="1" i="1"/>
              <a:t>ственных травм и т.д.</a:t>
            </a:r>
            <a:r>
              <a:rPr lang="ru-RU" sz="1400" b="1" i="1"/>
              <a:t>                                              </a:t>
            </a:r>
          </a:p>
        </p:txBody>
      </p:sp>
      <p:sp>
        <p:nvSpPr>
          <p:cNvPr id="8200" name="Rectangle 11"/>
          <p:cNvSpPr>
            <a:spLocks noChangeArrowheads="1"/>
          </p:cNvSpPr>
          <p:nvPr/>
        </p:nvSpPr>
        <p:spPr bwMode="auto">
          <a:xfrm>
            <a:off x="0" y="5734050"/>
            <a:ext cx="12192000" cy="112395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200" b="1" i="1"/>
              <a:t>Заключаются в организации служб и комиссий по охране труда в организации, в целях планирования и осуществ-</a:t>
            </a:r>
          </a:p>
          <a:p>
            <a:r>
              <a:rPr lang="ru-RU" sz="1200" b="1" i="1"/>
              <a:t>ления работы по охране труда, обеспечения контроля за соблюдением требований ох.тр. Организации обучения </a:t>
            </a:r>
          </a:p>
          <a:p>
            <a:r>
              <a:rPr lang="ru-RU" sz="1200" b="1" i="1"/>
              <a:t>руководителей и персонала, аттестации рабочих мест, проведении мероприятий по внедрению новых безопасных</a:t>
            </a:r>
          </a:p>
          <a:p>
            <a:r>
              <a:rPr lang="ru-RU" sz="1200" b="1" i="1"/>
              <a:t>технологий, использованию безопасных машин, механизмов и материалов, повышении дисциплины труда и          </a:t>
            </a:r>
          </a:p>
          <a:p>
            <a:r>
              <a:rPr lang="ru-RU" sz="1200" b="1" i="1"/>
              <a:t>технологической дисциплины и т.д.                                                                                                                                             </a:t>
            </a:r>
          </a:p>
        </p:txBody>
      </p:sp>
      <p:sp>
        <p:nvSpPr>
          <p:cNvPr id="8201" name="AutoShape 14"/>
          <p:cNvSpPr>
            <a:spLocks noChangeArrowheads="1"/>
          </p:cNvSpPr>
          <p:nvPr/>
        </p:nvSpPr>
        <p:spPr bwMode="auto">
          <a:xfrm>
            <a:off x="3600451" y="1412875"/>
            <a:ext cx="190500" cy="2376488"/>
          </a:xfrm>
          <a:prstGeom prst="downArrow">
            <a:avLst>
              <a:gd name="adj1" fmla="val 50000"/>
              <a:gd name="adj2" fmla="val 4158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2" name="Rectangle 15"/>
          <p:cNvSpPr>
            <a:spLocks noChangeArrowheads="1"/>
          </p:cNvSpPr>
          <p:nvPr/>
        </p:nvSpPr>
        <p:spPr bwMode="auto">
          <a:xfrm>
            <a:off x="3888318" y="1484313"/>
            <a:ext cx="4512733" cy="431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санитарно - гигиенические</a:t>
            </a:r>
          </a:p>
        </p:txBody>
      </p:sp>
      <p:sp>
        <p:nvSpPr>
          <p:cNvPr id="8203" name="AutoShape 16"/>
          <p:cNvSpPr>
            <a:spLocks noChangeArrowheads="1"/>
          </p:cNvSpPr>
          <p:nvPr/>
        </p:nvSpPr>
        <p:spPr bwMode="auto">
          <a:xfrm>
            <a:off x="8496300" y="836614"/>
            <a:ext cx="287867" cy="4897437"/>
          </a:xfrm>
          <a:prstGeom prst="downArrow">
            <a:avLst>
              <a:gd name="adj1" fmla="val 50000"/>
              <a:gd name="adj2" fmla="val 567096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Rectangle 17"/>
          <p:cNvSpPr>
            <a:spLocks noChangeArrowheads="1"/>
          </p:cNvSpPr>
          <p:nvPr/>
        </p:nvSpPr>
        <p:spPr bwMode="auto">
          <a:xfrm>
            <a:off x="5327651" y="2276476"/>
            <a:ext cx="2497667" cy="15843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200" b="1" i="1"/>
              <a:t>Заключаются в       </a:t>
            </a:r>
          </a:p>
          <a:p>
            <a:r>
              <a:rPr lang="ru-RU" sz="1200" b="1" i="1"/>
              <a:t>проведении работ, </a:t>
            </a:r>
          </a:p>
          <a:p>
            <a:r>
              <a:rPr lang="ru-RU" sz="1200" b="1" i="1"/>
              <a:t>направленных  на </a:t>
            </a:r>
          </a:p>
          <a:p>
            <a:r>
              <a:rPr lang="ru-RU" sz="1200" b="1" i="1"/>
              <a:t>снижение производ-</a:t>
            </a:r>
          </a:p>
          <a:p>
            <a:r>
              <a:rPr lang="ru-RU" sz="1200" b="1" i="1"/>
              <a:t>ственных вредностей,</a:t>
            </a:r>
          </a:p>
          <a:p>
            <a:r>
              <a:rPr lang="ru-RU" sz="1200" b="1" i="1"/>
              <a:t>с целью предупреж-</a:t>
            </a:r>
          </a:p>
          <a:p>
            <a:r>
              <a:rPr lang="ru-RU" sz="1200" b="1" i="1"/>
              <a:t>дения профессиона-</a:t>
            </a:r>
          </a:p>
          <a:p>
            <a:r>
              <a:rPr lang="ru-RU" sz="1200" b="1" i="1"/>
              <a:t>льных заболеваний.  </a:t>
            </a:r>
          </a:p>
        </p:txBody>
      </p:sp>
      <p:sp>
        <p:nvSpPr>
          <p:cNvPr id="8205" name="AutoShape 19"/>
          <p:cNvSpPr>
            <a:spLocks noChangeArrowheads="1"/>
          </p:cNvSpPr>
          <p:nvPr/>
        </p:nvSpPr>
        <p:spPr bwMode="auto">
          <a:xfrm>
            <a:off x="6479117" y="1916113"/>
            <a:ext cx="192616" cy="360362"/>
          </a:xfrm>
          <a:prstGeom prst="downArrow">
            <a:avLst>
              <a:gd name="adj1" fmla="val 50000"/>
              <a:gd name="adj2" fmla="val 6236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6" name="Rectangle 20"/>
          <p:cNvSpPr>
            <a:spLocks noChangeArrowheads="1"/>
          </p:cNvSpPr>
          <p:nvPr/>
        </p:nvSpPr>
        <p:spPr bwMode="auto">
          <a:xfrm>
            <a:off x="9169400" y="188913"/>
            <a:ext cx="3022600" cy="79216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Лечебно-</a:t>
            </a:r>
          </a:p>
          <a:p>
            <a:r>
              <a:rPr lang="ru-RU" b="1"/>
              <a:t>профилактические</a:t>
            </a:r>
          </a:p>
        </p:txBody>
      </p:sp>
      <p:sp>
        <p:nvSpPr>
          <p:cNvPr id="8207" name="Rectangle 21"/>
          <p:cNvSpPr>
            <a:spLocks noChangeArrowheads="1"/>
          </p:cNvSpPr>
          <p:nvPr/>
        </p:nvSpPr>
        <p:spPr bwMode="auto">
          <a:xfrm>
            <a:off x="8879418" y="1412876"/>
            <a:ext cx="3744383" cy="9366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200" b="1" i="1"/>
              <a:t>Включают в себя организацию </a:t>
            </a:r>
          </a:p>
          <a:p>
            <a:r>
              <a:rPr lang="ru-RU" sz="1200" b="1" i="1"/>
              <a:t>первичных и периодических мед- </a:t>
            </a:r>
          </a:p>
          <a:p>
            <a:r>
              <a:rPr lang="ru-RU" sz="1200" b="1" i="1"/>
              <a:t>осмотров, организацию лечебно- </a:t>
            </a:r>
          </a:p>
          <a:p>
            <a:r>
              <a:rPr lang="ru-RU" sz="1200" b="1" i="1"/>
              <a:t>профилактического питания.    </a:t>
            </a:r>
          </a:p>
        </p:txBody>
      </p:sp>
      <p:sp>
        <p:nvSpPr>
          <p:cNvPr id="8208" name="AutoShape 22"/>
          <p:cNvSpPr>
            <a:spLocks noChangeArrowheads="1"/>
          </p:cNvSpPr>
          <p:nvPr/>
        </p:nvSpPr>
        <p:spPr bwMode="auto">
          <a:xfrm>
            <a:off x="10703984" y="981075"/>
            <a:ext cx="192616" cy="431800"/>
          </a:xfrm>
          <a:prstGeom prst="downArrow">
            <a:avLst>
              <a:gd name="adj1" fmla="val 50000"/>
              <a:gd name="adj2" fmla="val 74726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09" name="Rectangle 23"/>
          <p:cNvSpPr>
            <a:spLocks noChangeArrowheads="1"/>
          </p:cNvSpPr>
          <p:nvPr/>
        </p:nvSpPr>
        <p:spPr bwMode="auto">
          <a:xfrm>
            <a:off x="8879418" y="2636838"/>
            <a:ext cx="3312583" cy="57626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реабилитационные</a:t>
            </a:r>
          </a:p>
        </p:txBody>
      </p:sp>
      <p:sp>
        <p:nvSpPr>
          <p:cNvPr id="8210" name="Rectangle 24"/>
          <p:cNvSpPr>
            <a:spLocks noChangeArrowheads="1"/>
          </p:cNvSpPr>
          <p:nvPr/>
        </p:nvSpPr>
        <p:spPr bwMode="auto">
          <a:xfrm>
            <a:off x="8976784" y="4005264"/>
            <a:ext cx="3215216" cy="11525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200" b="1" i="1"/>
              <a:t>Подразумевают обязанность</a:t>
            </a:r>
          </a:p>
          <a:p>
            <a:r>
              <a:rPr lang="ru-RU" sz="1200" b="1" i="1"/>
              <a:t>работодателя перевести    </a:t>
            </a:r>
          </a:p>
          <a:p>
            <a:r>
              <a:rPr lang="ru-RU" sz="1200" b="1" i="1"/>
              <a:t>работника на более лёгкую  </a:t>
            </a:r>
          </a:p>
          <a:p>
            <a:r>
              <a:rPr lang="ru-RU" sz="1200" b="1" i="1"/>
              <a:t>работу в соответствии с   </a:t>
            </a:r>
          </a:p>
          <a:p>
            <a:r>
              <a:rPr lang="ru-RU" sz="1200" b="1" i="1"/>
              <a:t>медицинскими показаниями.</a:t>
            </a:r>
          </a:p>
        </p:txBody>
      </p:sp>
      <p:sp>
        <p:nvSpPr>
          <p:cNvPr id="8211" name="AutoShape 25"/>
          <p:cNvSpPr>
            <a:spLocks noChangeArrowheads="1"/>
          </p:cNvSpPr>
          <p:nvPr/>
        </p:nvSpPr>
        <p:spPr bwMode="auto">
          <a:xfrm>
            <a:off x="10608733" y="3213101"/>
            <a:ext cx="287867" cy="792163"/>
          </a:xfrm>
          <a:prstGeom prst="downArrow">
            <a:avLst>
              <a:gd name="adj1" fmla="val 50000"/>
              <a:gd name="adj2" fmla="val 91728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6" descr="BD0671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1" y="1928814"/>
            <a:ext cx="3257551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AutoShape 18"/>
          <p:cNvSpPr>
            <a:spLocks noChangeArrowheads="1"/>
          </p:cNvSpPr>
          <p:nvPr/>
        </p:nvSpPr>
        <p:spPr bwMode="auto">
          <a:xfrm rot="-1025893">
            <a:off x="6705601" y="1292225"/>
            <a:ext cx="302684" cy="2819400"/>
          </a:xfrm>
          <a:prstGeom prst="downArrow">
            <a:avLst>
              <a:gd name="adj1" fmla="val 50000"/>
              <a:gd name="adj2" fmla="val 310489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0" name="AutoShape 17"/>
          <p:cNvSpPr>
            <a:spLocks noChangeArrowheads="1"/>
          </p:cNvSpPr>
          <p:nvPr/>
        </p:nvSpPr>
        <p:spPr bwMode="auto">
          <a:xfrm rot="1191731">
            <a:off x="5160434" y="1293813"/>
            <a:ext cx="321733" cy="2895600"/>
          </a:xfrm>
          <a:prstGeom prst="downArrow">
            <a:avLst>
              <a:gd name="adj1" fmla="val 50000"/>
              <a:gd name="adj2" fmla="val 30000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221" name="Picture 15" descr="in0045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989138"/>
            <a:ext cx="3373967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508000" y="4114800"/>
            <a:ext cx="4876800" cy="1323439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solidFill>
                  <a:srgbClr val="FF3300"/>
                </a:solidFill>
                <a:latin typeface="Times New Roman" pitchFamily="18" charset="0"/>
                <a:cs typeface="Arial" charset="0"/>
              </a:rPr>
              <a:t>Вредный производственный фактор</a:t>
            </a:r>
            <a:r>
              <a:rPr lang="ru-RU" sz="2000" b="1">
                <a:latin typeface="Times New Roman" pitchFamily="18" charset="0"/>
                <a:cs typeface="Arial" charset="0"/>
              </a:rPr>
              <a:t> - производственный фактор, воздействие которого на работника может привести к его заболеванию </a:t>
            </a:r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6807200" y="4038600"/>
            <a:ext cx="4876800" cy="1323439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solidFill>
                  <a:srgbClr val="FF3300"/>
                </a:solidFill>
                <a:latin typeface="Times New Roman" pitchFamily="18" charset="0"/>
                <a:cs typeface="Arial" charset="0"/>
              </a:rPr>
              <a:t>Опасный производственный фактор</a:t>
            </a:r>
            <a:r>
              <a:rPr lang="ru-RU" sz="2000" b="1">
                <a:latin typeface="Times New Roman" pitchFamily="18" charset="0"/>
                <a:cs typeface="Arial" charset="0"/>
              </a:rPr>
              <a:t> - производственный фактор, воздействие которого на работника может привести к</a:t>
            </a:r>
            <a:r>
              <a:rPr lang="ru-RU" sz="2000" b="1">
                <a:latin typeface="Times New Roman" pitchFamily="18" charset="0"/>
              </a:rPr>
              <a:t> </a:t>
            </a:r>
            <a:r>
              <a:rPr lang="ru-RU" sz="2000" b="1">
                <a:latin typeface="Times New Roman" pitchFamily="18" charset="0"/>
                <a:cs typeface="Arial" charset="0"/>
              </a:rPr>
              <a:t>его травме</a:t>
            </a:r>
          </a:p>
        </p:txBody>
      </p:sp>
      <p:sp>
        <p:nvSpPr>
          <p:cNvPr id="9224" name="Text Box 11"/>
          <p:cNvSpPr txBox="1">
            <a:spLocks noChangeArrowheads="1"/>
          </p:cNvSpPr>
          <p:nvPr/>
        </p:nvSpPr>
        <p:spPr bwMode="auto">
          <a:xfrm>
            <a:off x="1422400" y="457200"/>
            <a:ext cx="883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ru-RU" sz="1600">
              <a:latin typeface="Times New Roman" pitchFamily="18" charset="0"/>
            </a:endParaRPr>
          </a:p>
        </p:txBody>
      </p:sp>
      <p:sp>
        <p:nvSpPr>
          <p:cNvPr id="9225" name="Text Box 14"/>
          <p:cNvSpPr txBox="1">
            <a:spLocks noChangeArrowheads="1"/>
          </p:cNvSpPr>
          <p:nvPr/>
        </p:nvSpPr>
        <p:spPr bwMode="auto">
          <a:xfrm>
            <a:off x="1320800" y="1041400"/>
            <a:ext cx="9448800" cy="707886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Условия труда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- совокупность факторов производственной среды и трудового процесса, оказывающих влияние на работоспособность и здоровье работника</a:t>
            </a:r>
            <a:r>
              <a:rPr lang="ru-RU" sz="2000">
                <a:latin typeface="Times New Roman" pitchFamily="18" charset="0"/>
              </a:rPr>
              <a:t> </a:t>
            </a:r>
          </a:p>
        </p:txBody>
      </p:sp>
      <p:sp>
        <p:nvSpPr>
          <p:cNvPr id="9227" name="Text Box 20"/>
          <p:cNvSpPr txBox="1">
            <a:spLocks noChangeArrowheads="1"/>
          </p:cNvSpPr>
          <p:nvPr/>
        </p:nvSpPr>
        <p:spPr bwMode="auto">
          <a:xfrm>
            <a:off x="1422400" y="304801"/>
            <a:ext cx="96520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Основные термины и определения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050"/>
          <p:cNvSpPr txBox="1">
            <a:spLocks noChangeArrowheads="1"/>
          </p:cNvSpPr>
          <p:nvPr/>
        </p:nvSpPr>
        <p:spPr bwMode="auto">
          <a:xfrm>
            <a:off x="406400" y="152400"/>
            <a:ext cx="11379200" cy="457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Цели и задачи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трудового законодательства</a:t>
            </a:r>
            <a:r>
              <a:rPr lang="ru-RU" sz="2400" b="1">
                <a:latin typeface="Times New Roman" pitchFamily="18" charset="0"/>
              </a:rPr>
              <a:t> </a:t>
            </a:r>
          </a:p>
        </p:txBody>
      </p:sp>
      <p:sp>
        <p:nvSpPr>
          <p:cNvPr id="11267" name="Text Box 2070"/>
          <p:cNvSpPr txBox="1">
            <a:spLocks noChangeArrowheads="1"/>
          </p:cNvSpPr>
          <p:nvPr/>
        </p:nvSpPr>
        <p:spPr bwMode="auto">
          <a:xfrm>
            <a:off x="239185" y="5373689"/>
            <a:ext cx="11713633" cy="1256754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3587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eaLnBrk="1" hangingPunct="1"/>
            <a:r>
              <a:rPr lang="ru-RU" b="1">
                <a:solidFill>
                  <a:srgbClr val="FF3300"/>
                </a:solidFill>
                <a:latin typeface="Times New Roman" pitchFamily="18" charset="0"/>
              </a:rPr>
              <a:t>Основные задачи</a:t>
            </a:r>
            <a:r>
              <a:rPr lang="ru-RU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трудового законодательства</a:t>
            </a:r>
            <a:endParaRPr lang="ru-RU" sz="1400">
              <a:latin typeface="Times New Roman" pitchFamily="18" charset="0"/>
            </a:endParaRPr>
          </a:p>
          <a:p>
            <a:pPr lvl="2" algn="l" eaLnBrk="1" hangingPunct="1"/>
            <a:r>
              <a:rPr lang="ru-RU" sz="1400" noProof="1">
                <a:latin typeface="Times New Roman" pitchFamily="18" charset="0"/>
              </a:rPr>
              <a:t>•</a:t>
            </a:r>
            <a:r>
              <a:rPr lang="ru-RU" sz="1400">
                <a:latin typeface="Times New Roman" pitchFamily="18" charset="0"/>
              </a:rPr>
              <a:t>   защита работающих от воздействия опасных и вредных производственных факторов, которые угрожают их здоровью и физической безопасности на рабочем месте (обеспечение безопасности и гигиены труда);</a:t>
            </a:r>
          </a:p>
          <a:p>
            <a:pPr lvl="2" algn="l" eaLnBrk="1" hangingPunct="1">
              <a:spcBef>
                <a:spcPts val="100"/>
              </a:spcBef>
            </a:pPr>
            <a:r>
              <a:rPr lang="ru-RU" sz="1400" noProof="1">
                <a:latin typeface="Times New Roman" pitchFamily="18" charset="0"/>
              </a:rPr>
              <a:t>•</a:t>
            </a:r>
            <a:r>
              <a:rPr lang="ru-RU" sz="1400">
                <a:latin typeface="Times New Roman" pitchFamily="18" charset="0"/>
              </a:rPr>
              <a:t>   обеспечение компенсаций при несчастных случаях на производстве и профессиональной заболеваемости; </a:t>
            </a:r>
          </a:p>
          <a:p>
            <a:pPr lvl="2" algn="l" eaLnBrk="1" hangingPunct="1">
              <a:spcBef>
                <a:spcPts val="100"/>
              </a:spcBef>
            </a:pPr>
            <a:r>
              <a:rPr lang="ru-RU" sz="1400" noProof="1">
                <a:latin typeface="Times New Roman" pitchFamily="18" charset="0"/>
              </a:rPr>
              <a:t>•</a:t>
            </a:r>
            <a:r>
              <a:rPr lang="ru-RU" sz="1400">
                <a:latin typeface="Times New Roman" pitchFamily="18" charset="0"/>
              </a:rPr>
              <a:t>    проведение медицинской и профессиональной реабилитации пострадавших на производстве.</a:t>
            </a:r>
          </a:p>
        </p:txBody>
      </p:sp>
      <p:grpSp>
        <p:nvGrpSpPr>
          <p:cNvPr id="11268" name="Group 2077"/>
          <p:cNvGrpSpPr>
            <a:grpSpLocks/>
          </p:cNvGrpSpPr>
          <p:nvPr/>
        </p:nvGrpSpPr>
        <p:grpSpPr bwMode="auto">
          <a:xfrm>
            <a:off x="406400" y="685800"/>
            <a:ext cx="11379200" cy="4371975"/>
            <a:chOff x="192" y="624"/>
            <a:chExt cx="5376" cy="2754"/>
          </a:xfrm>
        </p:grpSpPr>
        <p:sp>
          <p:nvSpPr>
            <p:cNvPr id="11270" name="Text Box 2069"/>
            <p:cNvSpPr txBox="1">
              <a:spLocks noChangeArrowheads="1"/>
            </p:cNvSpPr>
            <p:nvPr/>
          </p:nvSpPr>
          <p:spPr bwMode="auto">
            <a:xfrm>
              <a:off x="3408" y="2234"/>
              <a:ext cx="2160" cy="1144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sz="1600"/>
            </a:p>
            <a:p>
              <a:pPr eaLnBrk="1" hangingPunct="1"/>
              <a:endParaRPr lang="ru-RU" sz="1600"/>
            </a:p>
            <a:p>
              <a:pPr eaLnBrk="1" hangingPunct="1"/>
              <a:endParaRPr lang="ru-RU" sz="1600"/>
            </a:p>
            <a:p>
              <a:pPr eaLnBrk="1" hangingPunct="1"/>
              <a:r>
                <a:rPr lang="ru-RU" sz="1600">
                  <a:solidFill>
                    <a:srgbClr val="FF3300"/>
                  </a:solidFill>
                  <a:cs typeface="Times New Roman" pitchFamily="18" charset="0"/>
                </a:rPr>
                <a:t>Государство гарантирует работникам защиту их права на труд в условиях, соответствующих требованиям охраны труда</a:t>
              </a:r>
              <a:endParaRPr lang="ru-RU" sz="1600">
                <a:solidFill>
                  <a:srgbClr val="FF3300"/>
                </a:solidFill>
              </a:endParaRPr>
            </a:p>
            <a:p>
              <a:pPr eaLnBrk="1" hangingPunct="1"/>
              <a:endParaRPr lang="ru-RU" sz="1600">
                <a:solidFill>
                  <a:srgbClr val="FF3300"/>
                </a:solidFill>
              </a:endParaRPr>
            </a:p>
          </p:txBody>
        </p:sp>
        <p:sp>
          <p:nvSpPr>
            <p:cNvPr id="11271" name="Text Box 2071"/>
            <p:cNvSpPr txBox="1">
              <a:spLocks noChangeArrowheads="1"/>
            </p:cNvSpPr>
            <p:nvPr/>
          </p:nvSpPr>
          <p:spPr bwMode="auto">
            <a:xfrm>
              <a:off x="192" y="2234"/>
              <a:ext cx="2256" cy="1144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sz="1600"/>
            </a:p>
            <a:p>
              <a:pPr eaLnBrk="1" hangingPunct="1"/>
              <a:endParaRPr lang="ru-RU" sz="1600"/>
            </a:p>
            <a:p>
              <a:pPr eaLnBrk="1" hangingPunct="1"/>
              <a:endParaRPr lang="ru-RU" sz="1600"/>
            </a:p>
            <a:p>
              <a:pPr eaLnBrk="1" hangingPunct="1"/>
              <a:r>
                <a:rPr lang="ru-RU" sz="1600">
                  <a:solidFill>
                    <a:srgbClr val="FF3300"/>
                  </a:solidFill>
                  <a:cs typeface="Times New Roman" pitchFamily="18" charset="0"/>
                </a:rPr>
                <a:t>Государство гарантирует право работодателя требовать от работников исполнения ими трудовых обязанностей и бережного отношения к имуществу работодателя</a:t>
              </a:r>
              <a:r>
                <a:rPr lang="ru-RU" sz="1600"/>
                <a:t> </a:t>
              </a:r>
            </a:p>
          </p:txBody>
        </p:sp>
        <p:sp>
          <p:nvSpPr>
            <p:cNvPr id="11272" name="Text Box 2051"/>
            <p:cNvSpPr txBox="1">
              <a:spLocks noChangeArrowheads="1"/>
            </p:cNvSpPr>
            <p:nvPr/>
          </p:nvSpPr>
          <p:spPr bwMode="auto">
            <a:xfrm>
              <a:off x="192" y="624"/>
              <a:ext cx="1392" cy="41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>
                  <a:solidFill>
                    <a:srgbClr val="FF3300"/>
                  </a:solidFill>
                  <a:cs typeface="Times New Roman" pitchFamily="18" charset="0"/>
                </a:rPr>
                <a:t>Цели трудового законодательства</a:t>
              </a:r>
              <a:r>
                <a:rPr lang="ru-RU" sz="1600">
                  <a:cs typeface="Times New Roman" pitchFamily="18" charset="0"/>
                </a:rPr>
                <a:t> </a:t>
              </a:r>
            </a:p>
          </p:txBody>
        </p:sp>
        <p:sp>
          <p:nvSpPr>
            <p:cNvPr id="11273" name="Text Box 2052"/>
            <p:cNvSpPr txBox="1">
              <a:spLocks noChangeArrowheads="1"/>
            </p:cNvSpPr>
            <p:nvPr/>
          </p:nvSpPr>
          <p:spPr bwMode="auto">
            <a:xfrm>
              <a:off x="1872" y="624"/>
              <a:ext cx="3696" cy="41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>
                  <a:latin typeface="Times New Roman" pitchFamily="18" charset="0"/>
                </a:rPr>
                <a:t>У</a:t>
              </a:r>
              <a:r>
                <a:rPr lang="ru-RU" b="1">
                  <a:cs typeface="Times New Roman" pitchFamily="18" charset="0"/>
                </a:rPr>
                <a:t>становление государственных гарантий </a:t>
              </a:r>
              <a:endParaRPr lang="ru-RU" b="1"/>
            </a:p>
            <a:p>
              <a:pPr eaLnBrk="1" hangingPunct="1"/>
              <a:r>
                <a:rPr lang="ru-RU" b="1">
                  <a:cs typeface="Times New Roman" pitchFamily="18" charset="0"/>
                </a:rPr>
                <a:t>трудовых прав и свобод граждан</a:t>
              </a:r>
              <a:r>
                <a:rPr lang="ru-RU" sz="1600" b="1"/>
                <a:t> </a:t>
              </a:r>
            </a:p>
          </p:txBody>
        </p:sp>
        <p:sp>
          <p:nvSpPr>
            <p:cNvPr id="11274" name="Text Box 2053"/>
            <p:cNvSpPr txBox="1">
              <a:spLocks noChangeArrowheads="1"/>
            </p:cNvSpPr>
            <p:nvPr/>
          </p:nvSpPr>
          <p:spPr bwMode="auto">
            <a:xfrm>
              <a:off x="1872" y="1056"/>
              <a:ext cx="3696" cy="23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>
                  <a:latin typeface="Times New Roman" pitchFamily="18" charset="0"/>
                </a:rPr>
                <a:t>С</a:t>
              </a:r>
              <a:r>
                <a:rPr lang="ru-RU" b="1">
                  <a:cs typeface="Times New Roman" pitchFamily="18" charset="0"/>
                </a:rPr>
                <a:t>оздание благоприятных условий труда</a:t>
              </a:r>
              <a:r>
                <a:rPr lang="ru-RU" sz="1600"/>
                <a:t> </a:t>
              </a:r>
            </a:p>
          </p:txBody>
        </p:sp>
        <p:sp>
          <p:nvSpPr>
            <p:cNvPr id="11275" name="Text Box 2054"/>
            <p:cNvSpPr txBox="1">
              <a:spLocks noChangeArrowheads="1"/>
            </p:cNvSpPr>
            <p:nvPr/>
          </p:nvSpPr>
          <p:spPr bwMode="auto">
            <a:xfrm>
              <a:off x="1872" y="1318"/>
              <a:ext cx="3696" cy="233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b="1">
                  <a:latin typeface="Times New Roman" pitchFamily="18" charset="0"/>
                </a:rPr>
                <a:t>З</a:t>
              </a:r>
              <a:r>
                <a:rPr lang="ru-RU" b="1">
                  <a:latin typeface="Times New Roman" pitchFamily="18" charset="0"/>
                  <a:cs typeface="Times New Roman" pitchFamily="18" charset="0"/>
                </a:rPr>
                <a:t>ащита</a:t>
              </a:r>
              <a:r>
                <a:rPr lang="ru-RU" b="1">
                  <a:cs typeface="Times New Roman" pitchFamily="18" charset="0"/>
                </a:rPr>
                <a:t> прав и интересов работников и работодателей</a:t>
              </a:r>
              <a:r>
                <a:rPr lang="ru-RU"/>
                <a:t> </a:t>
              </a:r>
            </a:p>
          </p:txBody>
        </p:sp>
        <p:sp>
          <p:nvSpPr>
            <p:cNvPr id="11276" name="Line 2055"/>
            <p:cNvSpPr>
              <a:spLocks noChangeShapeType="1"/>
            </p:cNvSpPr>
            <p:nvPr/>
          </p:nvSpPr>
          <p:spPr bwMode="auto">
            <a:xfrm>
              <a:off x="1584" y="86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7" name="Line 2056"/>
            <p:cNvSpPr>
              <a:spLocks noChangeShapeType="1"/>
            </p:cNvSpPr>
            <p:nvPr/>
          </p:nvSpPr>
          <p:spPr bwMode="auto">
            <a:xfrm>
              <a:off x="1584" y="864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Line 2057"/>
            <p:cNvSpPr>
              <a:spLocks noChangeShapeType="1"/>
            </p:cNvSpPr>
            <p:nvPr/>
          </p:nvSpPr>
          <p:spPr bwMode="auto">
            <a:xfrm>
              <a:off x="1584" y="864"/>
              <a:ext cx="288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1279" name="Picture 2059" descr="in00953_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2" y="2087"/>
              <a:ext cx="672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0" name="Text Box 2062"/>
            <p:cNvSpPr txBox="1">
              <a:spLocks noChangeArrowheads="1"/>
            </p:cNvSpPr>
            <p:nvPr/>
          </p:nvSpPr>
          <p:spPr bwMode="auto">
            <a:xfrm>
              <a:off x="2400" y="1872"/>
              <a:ext cx="1056" cy="213"/>
            </a:xfrm>
            <a:prstGeom prst="rect">
              <a:avLst/>
            </a:prstGeom>
            <a:solidFill>
              <a:srgbClr val="CCFFFF"/>
            </a:solidFill>
            <a:ln w="57150" cmpd="thickThin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600" b="1">
                  <a:latin typeface="Times New Roman" pitchFamily="18" charset="0"/>
                </a:rPr>
                <a:t>Государство</a:t>
              </a:r>
            </a:p>
          </p:txBody>
        </p:sp>
        <p:sp>
          <p:nvSpPr>
            <p:cNvPr id="11281" name="Text Box 2063"/>
            <p:cNvSpPr txBox="1">
              <a:spLocks noChangeArrowheads="1"/>
            </p:cNvSpPr>
            <p:nvPr/>
          </p:nvSpPr>
          <p:spPr bwMode="auto">
            <a:xfrm>
              <a:off x="192" y="2016"/>
              <a:ext cx="1728" cy="60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600" b="1">
                  <a:latin typeface="Times New Roman" pitchFamily="18" charset="0"/>
                </a:rPr>
                <a:t>Р</a:t>
              </a:r>
              <a:r>
                <a:rPr lang="ru-RU" sz="1600" b="1">
                  <a:cs typeface="Times New Roman" pitchFamily="18" charset="0"/>
                </a:rPr>
                <a:t>аботодател</a:t>
              </a:r>
              <a:r>
                <a:rPr lang="ru-RU" sz="1600" b="1">
                  <a:latin typeface="Times New Roman" pitchFamily="18" charset="0"/>
                </a:rPr>
                <a:t>ь</a:t>
              </a:r>
            </a:p>
            <a:p>
              <a:pPr eaLnBrk="1" hangingPunct="1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физическое лицо либо юридическое лицо (организация), вступившее в трудовые отношения с работником</a:t>
              </a:r>
              <a:r>
                <a:rPr lang="ru-RU" sz="1600" b="1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11282" name="Text Box 2064"/>
            <p:cNvSpPr txBox="1">
              <a:spLocks noChangeArrowheads="1"/>
            </p:cNvSpPr>
            <p:nvPr/>
          </p:nvSpPr>
          <p:spPr bwMode="auto">
            <a:xfrm>
              <a:off x="3936" y="1980"/>
              <a:ext cx="1632" cy="485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600" b="1">
                  <a:latin typeface="Times New Roman" pitchFamily="18" charset="0"/>
                </a:rPr>
                <a:t>Р</a:t>
              </a:r>
              <a:r>
                <a:rPr lang="ru-RU" sz="1600" b="1">
                  <a:latin typeface="Times New Roman" pitchFamily="18" charset="0"/>
                  <a:cs typeface="Times New Roman" pitchFamily="18" charset="0"/>
                </a:rPr>
                <a:t>аботни</a:t>
              </a:r>
              <a:r>
                <a:rPr lang="ru-RU" sz="1600" b="1">
                  <a:latin typeface="Times New Roman" pitchFamily="18" charset="0"/>
                </a:rPr>
                <a:t>к</a:t>
              </a:r>
            </a:p>
            <a:p>
              <a:pPr eaLnBrk="1" hangingPunct="1"/>
              <a:r>
                <a:rPr lang="ru-RU" sz="1200">
                  <a:cs typeface="Times New Roman" pitchFamily="18" charset="0"/>
                </a:rPr>
                <a:t>физическое лицо, вступившее в трудовые отношения с работодателем</a:t>
              </a:r>
              <a:r>
                <a:rPr lang="ru-RU" sz="1600" b="1">
                  <a:cs typeface="Times New Roman" pitchFamily="18" charset="0"/>
                </a:rPr>
                <a:t> </a:t>
              </a:r>
            </a:p>
          </p:txBody>
        </p:sp>
        <p:sp>
          <p:nvSpPr>
            <p:cNvPr id="11283" name="Line 2065"/>
            <p:cNvSpPr>
              <a:spLocks noChangeShapeType="1"/>
            </p:cNvSpPr>
            <p:nvPr/>
          </p:nvSpPr>
          <p:spPr bwMode="auto">
            <a:xfrm>
              <a:off x="1920" y="2208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4" name="Line 2066"/>
            <p:cNvSpPr>
              <a:spLocks noChangeShapeType="1"/>
            </p:cNvSpPr>
            <p:nvPr/>
          </p:nvSpPr>
          <p:spPr bwMode="auto">
            <a:xfrm flipV="1">
              <a:off x="1920" y="2016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5" name="Line 2068"/>
            <p:cNvSpPr>
              <a:spLocks noChangeShapeType="1"/>
            </p:cNvSpPr>
            <p:nvPr/>
          </p:nvSpPr>
          <p:spPr bwMode="auto">
            <a:xfrm flipH="1" flipV="1">
              <a:off x="3456" y="2016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1286" name="Picture 2073" descr="bs01197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2688"/>
              <a:ext cx="1008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7" name="Picture 2075" descr="in00923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008"/>
              <a:ext cx="1056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ChangeArrowheads="1"/>
          </p:cNvSpPr>
          <p:nvPr/>
        </p:nvSpPr>
        <p:spPr bwMode="auto">
          <a:xfrm>
            <a:off x="239185" y="188913"/>
            <a:ext cx="1248833" cy="6335712"/>
          </a:xfrm>
          <a:prstGeom prst="rightArrowCallout">
            <a:avLst>
              <a:gd name="adj1" fmla="val 169110"/>
              <a:gd name="adj2" fmla="val 169110"/>
              <a:gd name="adj3" fmla="val 16667"/>
              <a:gd name="adj4" fmla="val 6186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488018" y="187325"/>
            <a:ext cx="10560049" cy="5816977"/>
          </a:xfrm>
          <a:prstGeom prst="rect">
            <a:avLst/>
          </a:prstGeom>
          <a:solidFill>
            <a:srgbClr val="F5DCA9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7621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свобода труда</a:t>
            </a:r>
            <a:r>
              <a:rPr lang="ru-RU" sz="1200">
                <a:latin typeface="Times New Roman" pitchFamily="18" charset="0"/>
              </a:rPr>
              <a:t>, включая право на труд, который каждый свободно выбирает или на который свободно соглашается, право распоряжаться своими способностями к труду, выбирать профессию и род деятельности;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запрещение принудительного труда</a:t>
            </a:r>
            <a:r>
              <a:rPr lang="ru-RU" sz="1200">
                <a:latin typeface="Times New Roman" pitchFamily="18" charset="0"/>
              </a:rPr>
              <a:t> и дискриминации в сфере труда;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защита от безработицы</a:t>
            </a:r>
            <a:r>
              <a:rPr lang="ru-RU" sz="1200">
                <a:latin typeface="Times New Roman" pitchFamily="18" charset="0"/>
              </a:rPr>
              <a:t> и содействие в трудоустройстве;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права каждого работника на справедливые условия труда</a:t>
            </a:r>
            <a:r>
              <a:rPr lang="ru-RU" sz="1200">
                <a:latin typeface="Times New Roman" pitchFamily="18" charset="0"/>
              </a:rPr>
              <a:t>, в том числе на условия труда, отвечающие требованиям безопасности и гигиены, права на отдых, включая ограничение рабочего времени, предоставление ежедневного отдыха, выходных и нерабочих праздничных дней, оплачиваемого ежегодного отпуска;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равенство прав</a:t>
            </a:r>
            <a:r>
              <a:rPr lang="ru-RU" sz="1200">
                <a:latin typeface="Times New Roman" pitchFamily="18" charset="0"/>
              </a:rPr>
              <a:t> и возможностей работников;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права каждого работника на своевременную и в полном размере выплату справедливой заработной платы</a:t>
            </a:r>
            <a:r>
              <a:rPr lang="ru-RU" sz="1200">
                <a:latin typeface="Times New Roman" pitchFamily="18" charset="0"/>
              </a:rPr>
              <a:t>, обеспечивающей достойное человека существование для него самого и его семьи, и не ниже установленного федеральным законом минимального размера оплаты труда;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равенства возможностей работников</a:t>
            </a:r>
            <a:r>
              <a:rPr lang="ru-RU" sz="1200">
                <a:latin typeface="Times New Roman" pitchFamily="18" charset="0"/>
              </a:rPr>
              <a:t> без всякой дискриминации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на продвижение по работе</a:t>
            </a:r>
            <a:r>
              <a:rPr lang="ru-RU" sz="1200">
                <a:latin typeface="Times New Roman" pitchFamily="18" charset="0"/>
              </a:rPr>
              <a:t> с учетом производительности труда, квалификации и стажа работы по специальности, а также на профессиональную подготовку, переподготовку и повышение квалификации;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права работников и работодателей на объединение для защиты своих прав и интересов</a:t>
            </a:r>
            <a:r>
              <a:rPr lang="ru-RU" sz="1200">
                <a:latin typeface="Times New Roman" pitchFamily="18" charset="0"/>
              </a:rPr>
              <a:t>, включая право работников создавать профессиональные союзы и вступать в них;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права работников на участие в управлении организацией в предусмотренных законом формах</a:t>
            </a:r>
            <a:r>
              <a:rPr lang="ru-RU" sz="1200">
                <a:latin typeface="Times New Roman" pitchFamily="18" charset="0"/>
              </a:rPr>
              <a:t>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сочетание государственного и договорного регулирования трудовых отношений</a:t>
            </a:r>
            <a:r>
              <a:rPr lang="ru-RU" sz="1200">
                <a:latin typeface="Times New Roman" pitchFamily="18" charset="0"/>
              </a:rPr>
              <a:t> и иных непосредственно связанных с ними отношений;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социальное партнерство</a:t>
            </a:r>
            <a:r>
              <a:rPr lang="ru-RU" sz="1200">
                <a:latin typeface="Times New Roman" pitchFamily="18" charset="0"/>
              </a:rPr>
              <a:t>, включающее право на участие работников, работодателей, их объединений в договорном регулировании трудовых отношений и иных непосредственно связанных с ними отношений;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обязательность возмещения вреда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, причиненного работнику в связи с исполнением им трудовых обязанностей</a:t>
            </a:r>
            <a:r>
              <a:rPr lang="ru-RU" sz="1200">
                <a:latin typeface="Times New Roman" pitchFamily="18" charset="0"/>
              </a:rPr>
              <a:t>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установление государственных гарантий по обеспечению прав работников и работодателей</a:t>
            </a:r>
            <a:r>
              <a:rPr lang="ru-RU" sz="1200">
                <a:latin typeface="Times New Roman" pitchFamily="18" charset="0"/>
              </a:rPr>
              <a:t>, осуществление государственного надзора и контроля за их соблюдением;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права каждого на защиту государством его трудовых прав и свобод</a:t>
            </a:r>
            <a:r>
              <a:rPr lang="ru-RU" sz="1200">
                <a:latin typeface="Times New Roman" pitchFamily="18" charset="0"/>
              </a:rPr>
              <a:t>, в том числе в судебном порядке;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права на разрешение индивидуальных и коллективных трудовых споров</a:t>
            </a:r>
            <a:r>
              <a:rPr lang="ru-RU" sz="1200">
                <a:latin typeface="Times New Roman" pitchFamily="18" charset="0"/>
              </a:rPr>
              <a:t>, а также права на забастовку в порядке, установленном настоящим Кодексом и иными федеральными законами;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обязанность сторон трудового договора соблюдать условия заключенного договора</a:t>
            </a:r>
            <a:r>
              <a:rPr lang="ru-RU" sz="1200">
                <a:latin typeface="Times New Roman" pitchFamily="18" charset="0"/>
              </a:rPr>
              <a:t>, включая право работодателя требовать от работников исполнения ими трудовых обязанностей и бережного отношения к имуществу работодателя и право работников требовать от работодателя соблюдения его обязанностей по отношению к работникам, трудового законодательства и иных актов, содержащих нормы трудового права;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права представителей профессиональных союзов осуществлять профсоюзный контроль за соблюдением трудового законодательства</a:t>
            </a:r>
            <a:r>
              <a:rPr lang="ru-RU" sz="1200">
                <a:latin typeface="Times New Roman" pitchFamily="18" charset="0"/>
              </a:rPr>
              <a:t> и иных актов, содержащих нормы трудового права;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права работников на защиту своего достоинства в период трудовой деятельности</a:t>
            </a:r>
            <a:r>
              <a:rPr lang="ru-RU" sz="1200">
                <a:latin typeface="Times New Roman" pitchFamily="18" charset="0"/>
              </a:rPr>
              <a:t>;</a:t>
            </a: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обеспечение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права на обязательное социальное страхование работников.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86267" y="13652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 rot="-5400000">
            <a:off x="-2613553" y="3136613"/>
            <a:ext cx="6480175" cy="5847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latin typeface="Times New Roman" pitchFamily="18" charset="0"/>
              </a:rPr>
              <a:t>Основные принципы </a:t>
            </a:r>
          </a:p>
          <a:p>
            <a:pPr eaLnBrk="1" hangingPunct="1"/>
            <a:r>
              <a:rPr lang="ru-RU" sz="1600" b="1">
                <a:latin typeface="Times New Roman" pitchFamily="18" charset="0"/>
              </a:rPr>
              <a:t>правового регулирования трудовых отношений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026"/>
          <p:cNvSpPr txBox="1">
            <a:spLocks noChangeArrowheads="1"/>
          </p:cNvSpPr>
          <p:nvPr/>
        </p:nvSpPr>
        <p:spPr bwMode="auto">
          <a:xfrm>
            <a:off x="406400" y="993776"/>
            <a:ext cx="2743200" cy="3046988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600" b="1">
                <a:latin typeface="Times New Roman" pitchFamily="18" charset="0"/>
              </a:rPr>
              <a:t>С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оздание необходимых правовых условий для достижения оптимального согласования интересов сторон трудовых отношений, интересов государства, а также правовое регулирование трудовых отношений и иных непосредственно связанных с ними отношений по</a:t>
            </a:r>
            <a:r>
              <a:rPr lang="ru-RU" sz="1600" b="1">
                <a:latin typeface="Times New Roman" pitchFamily="18" charset="0"/>
              </a:rPr>
              <a:t>: </a:t>
            </a:r>
          </a:p>
        </p:txBody>
      </p:sp>
      <p:sp>
        <p:nvSpPr>
          <p:cNvPr id="13315" name="Text Box 1028"/>
          <p:cNvSpPr txBox="1">
            <a:spLocks noChangeArrowheads="1"/>
          </p:cNvSpPr>
          <p:nvPr/>
        </p:nvSpPr>
        <p:spPr bwMode="auto">
          <a:xfrm>
            <a:off x="1807634" y="288925"/>
            <a:ext cx="865716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 sz="1600"/>
          </a:p>
        </p:txBody>
      </p:sp>
      <p:sp>
        <p:nvSpPr>
          <p:cNvPr id="13316" name="Text Box 1029"/>
          <p:cNvSpPr txBox="1">
            <a:spLocks noChangeArrowheads="1"/>
          </p:cNvSpPr>
          <p:nvPr/>
        </p:nvSpPr>
        <p:spPr bwMode="auto">
          <a:xfrm>
            <a:off x="1016000" y="365126"/>
            <a:ext cx="106680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Основны</a:t>
            </a:r>
            <a:r>
              <a:rPr lang="ru-RU" sz="2000" b="1">
                <a:latin typeface="Times New Roman" pitchFamily="18" charset="0"/>
              </a:rPr>
              <a:t>е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>
                <a:latin typeface="Times New Roman" pitchFamily="18" charset="0"/>
              </a:rPr>
              <a:t>направления действия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трудового законодательства</a:t>
            </a:r>
          </a:p>
        </p:txBody>
      </p:sp>
      <p:sp>
        <p:nvSpPr>
          <p:cNvPr id="13317" name="Rectangle 1030"/>
          <p:cNvSpPr>
            <a:spLocks noChangeArrowheads="1"/>
          </p:cNvSpPr>
          <p:nvPr/>
        </p:nvSpPr>
        <p:spPr bwMode="auto">
          <a:xfrm>
            <a:off x="4978400" y="914401"/>
            <a:ext cx="6705600" cy="3785652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-228600" algn="l">
              <a:tabLst>
                <a:tab pos="228600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7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организации труда и управлению трудом;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indent="-228600" algn="l" eaLnBrk="0" hangingPunct="0">
              <a:tabLst>
                <a:tab pos="228600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7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трудоустройству у данного работодателя;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indent="-228600" algn="l" eaLnBrk="0" hangingPunct="0">
              <a:tabLst>
                <a:tab pos="228600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7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профессиональной подготовке, переподготовке и повышению квалификации работников непосредственно у данного работодателя;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indent="-228600" algn="l" eaLnBrk="0" hangingPunct="0">
              <a:tabLst>
                <a:tab pos="228600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7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социальному партнерству, ведению коллективных переговоров, заключению коллективных договоров и соглашений;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indent="-228600" algn="l" eaLnBrk="0" hangingPunct="0">
              <a:tabLst>
                <a:tab pos="228600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7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участию работников и профессиональных союзов в установлении условий труда и применении трудового законодательства в предусмотренных законом случаях;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indent="-228600" algn="l" eaLnBrk="0" hangingPunct="0">
              <a:tabLst>
                <a:tab pos="228600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7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материальной ответственности работодателей и работников в сфере труда;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indent="-228600" algn="l" eaLnBrk="0" hangingPunct="0">
              <a:tabLst>
                <a:tab pos="228600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7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надзору и контролю (в том числе профсоюзному контролю) за соблюдением трудового законодательства (включая законодательство об охране труда);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indent="-228600" algn="l" eaLnBrk="0" hangingPunct="0">
              <a:tabLst>
                <a:tab pos="228600" algn="l"/>
              </a:tabLst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7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разрешению трудовых споров.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3318" name="AutoShape 1031"/>
          <p:cNvSpPr>
            <a:spLocks noChangeArrowheads="1"/>
          </p:cNvSpPr>
          <p:nvPr/>
        </p:nvSpPr>
        <p:spPr bwMode="auto">
          <a:xfrm>
            <a:off x="3149600" y="1143000"/>
            <a:ext cx="1422400" cy="3810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19" name="Picture 1033" descr="PE0183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2133600"/>
            <a:ext cx="213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034" descr="bd1041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1" y="5603876"/>
            <a:ext cx="2408767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035" descr="bd10417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5867400"/>
            <a:ext cx="2459567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36" descr="bd10418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5638800"/>
            <a:ext cx="21463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1038" descr="bd10422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953000"/>
            <a:ext cx="2074333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039" descr="bd10421_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1" y="5705476"/>
            <a:ext cx="144356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5"/>
          <p:cNvSpPr>
            <a:spLocks noChangeArrowheads="1"/>
          </p:cNvSpPr>
          <p:nvPr/>
        </p:nvSpPr>
        <p:spPr bwMode="auto">
          <a:xfrm>
            <a:off x="5384800" y="1981200"/>
            <a:ext cx="6502400" cy="4343400"/>
          </a:xfrm>
          <a:prstGeom prst="verticalScroll">
            <a:avLst>
              <a:gd name="adj" fmla="val 12500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39" name="AutoShape 14"/>
          <p:cNvSpPr>
            <a:spLocks noChangeArrowheads="1"/>
          </p:cNvSpPr>
          <p:nvPr/>
        </p:nvSpPr>
        <p:spPr bwMode="auto">
          <a:xfrm>
            <a:off x="304800" y="1981200"/>
            <a:ext cx="5486400" cy="4343400"/>
          </a:xfrm>
          <a:prstGeom prst="verticalScroll">
            <a:avLst>
              <a:gd name="adj" fmla="val 12500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1930400" y="1111250"/>
            <a:ext cx="8737600" cy="64135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latin typeface="Times New Roman" pitchFamily="18" charset="0"/>
              </a:rPr>
              <a:t>Классификация нормативных правовых актов о труде</a:t>
            </a:r>
          </a:p>
          <a:p>
            <a:pPr eaLnBrk="1" hangingPunct="1"/>
            <a:r>
              <a:rPr lang="ru-RU" b="1">
                <a:latin typeface="Times New Roman" pitchFamily="18" charset="0"/>
              </a:rPr>
              <a:t>по юридической силе</a:t>
            </a:r>
          </a:p>
        </p:txBody>
      </p:sp>
      <p:sp>
        <p:nvSpPr>
          <p:cNvPr id="14341" name="Text Box 12"/>
          <p:cNvSpPr txBox="1">
            <a:spLocks noChangeArrowheads="1"/>
          </p:cNvSpPr>
          <p:nvPr/>
        </p:nvSpPr>
        <p:spPr bwMode="auto">
          <a:xfrm>
            <a:off x="914400" y="2057401"/>
            <a:ext cx="43688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Arial" charset="0"/>
              </a:rPr>
              <a:t>Законы </a:t>
            </a:r>
            <a:endParaRPr lang="ru-RU" sz="2000" b="1"/>
          </a:p>
          <a:p>
            <a:pPr eaLnBrk="1" hangingPunct="1">
              <a:spcBef>
                <a:spcPct val="50000"/>
              </a:spcBef>
            </a:pPr>
            <a:endParaRPr lang="ru-RU" sz="2000"/>
          </a:p>
          <a:p>
            <a:pPr eaLnBrk="1" hangingPunct="1">
              <a:spcBef>
                <a:spcPct val="50000"/>
              </a:spcBef>
            </a:pPr>
            <a:r>
              <a:rPr lang="ru-RU" sz="2000">
                <a:cs typeface="Arial" charset="0"/>
              </a:rPr>
              <a:t>Федеральные конституционные законы, федеральные законы, конституции и законы субъектов РФ</a:t>
            </a:r>
            <a:endParaRPr lang="ru-RU" sz="20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</a:pPr>
            <a:endParaRPr lang="ru-RU" sz="2000"/>
          </a:p>
        </p:txBody>
      </p:sp>
      <p:sp>
        <p:nvSpPr>
          <p:cNvPr id="14342" name="Text Box 13"/>
          <p:cNvSpPr txBox="1">
            <a:spLocks noChangeArrowheads="1"/>
          </p:cNvSpPr>
          <p:nvPr/>
        </p:nvSpPr>
        <p:spPr bwMode="auto">
          <a:xfrm>
            <a:off x="6299200" y="2057401"/>
            <a:ext cx="4978400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Arial" charset="0"/>
              </a:rPr>
              <a:t>Подзаконные акты</a:t>
            </a:r>
            <a:endParaRPr lang="ru-RU" sz="2000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ru-RU" sz="1600"/>
          </a:p>
          <a:p>
            <a:pPr eaLnBrk="1" hangingPunct="1">
              <a:spcBef>
                <a:spcPct val="50000"/>
              </a:spcBef>
            </a:pPr>
            <a:endParaRPr lang="ru-RU" sz="1600"/>
          </a:p>
          <a:p>
            <a:pPr eaLnBrk="1" hangingPunct="1">
              <a:spcBef>
                <a:spcPct val="50000"/>
              </a:spcBef>
            </a:pPr>
            <a:r>
              <a:rPr lang="ru-RU" sz="1600">
                <a:cs typeface="Arial" charset="0"/>
              </a:rPr>
              <a:t>Указы Президента РФ, имеющие нормативной характер, постановления Правительства РФ, межведомственные нормативные акты Министерства труда и социального развития РФ, других министерств и ведомств, нормативные акты исполнительных органов власти субъектов РФ</a:t>
            </a:r>
            <a:endParaRPr lang="ru-RU" sz="1600"/>
          </a:p>
        </p:txBody>
      </p:sp>
      <p:sp>
        <p:nvSpPr>
          <p:cNvPr id="14343" name="Text Box 16"/>
          <p:cNvSpPr txBox="1">
            <a:spLocks noChangeArrowheads="1"/>
          </p:cNvSpPr>
          <p:nvPr/>
        </p:nvSpPr>
        <p:spPr bwMode="auto">
          <a:xfrm>
            <a:off x="406400" y="457201"/>
            <a:ext cx="113792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Основные законодательные акты по охране труда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9"/>
          <p:cNvSpPr>
            <a:spLocks noChangeArrowheads="1"/>
          </p:cNvSpPr>
          <p:nvPr/>
        </p:nvSpPr>
        <p:spPr bwMode="auto">
          <a:xfrm>
            <a:off x="304800" y="4495800"/>
            <a:ext cx="11582400" cy="2057400"/>
          </a:xfrm>
          <a:prstGeom prst="horizontalScroll">
            <a:avLst>
              <a:gd name="adj" fmla="val 12500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AutoShape 8"/>
          <p:cNvSpPr>
            <a:spLocks noChangeArrowheads="1"/>
          </p:cNvSpPr>
          <p:nvPr/>
        </p:nvSpPr>
        <p:spPr bwMode="auto">
          <a:xfrm>
            <a:off x="304800" y="2362200"/>
            <a:ext cx="11582400" cy="2438400"/>
          </a:xfrm>
          <a:prstGeom prst="horizontalScroll">
            <a:avLst>
              <a:gd name="adj" fmla="val 12500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AutoShape 7"/>
          <p:cNvSpPr>
            <a:spLocks noChangeArrowheads="1"/>
          </p:cNvSpPr>
          <p:nvPr/>
        </p:nvSpPr>
        <p:spPr bwMode="auto">
          <a:xfrm>
            <a:off x="304800" y="0"/>
            <a:ext cx="11582400" cy="2667000"/>
          </a:xfrm>
          <a:prstGeom prst="horizontalScroll">
            <a:avLst>
              <a:gd name="adj" fmla="val 12500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711200" y="381000"/>
            <a:ext cx="11277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000" b="1"/>
              <a:t>Федеральное законодательство</a:t>
            </a:r>
            <a:r>
              <a:rPr lang="ru-RU" sz="2000" b="1" noProof="1"/>
              <a:t> </a:t>
            </a:r>
            <a:endParaRPr lang="ru-RU" sz="2000" b="1"/>
          </a:p>
          <a:p>
            <a:pPr algn="l"/>
            <a:r>
              <a:rPr lang="ru-RU" sz="2000" noProof="1"/>
              <a:t>(</a:t>
            </a:r>
            <a:r>
              <a:rPr lang="ru-RU" sz="2000"/>
              <a:t>например, Федеральные законы от 30 декабря 2001 года № 197-ФЗ «Трудовой кодекс Российской Федерации»,  от </a:t>
            </a:r>
            <a:r>
              <a:rPr lang="ru-RU" sz="2000" noProof="1"/>
              <a:t>12</a:t>
            </a:r>
            <a:r>
              <a:rPr lang="ru-RU" sz="2000"/>
              <a:t> января</a:t>
            </a:r>
            <a:r>
              <a:rPr lang="ru-RU" sz="2000" noProof="1"/>
              <a:t> 1996</a:t>
            </a:r>
            <a:r>
              <a:rPr lang="ru-RU" sz="2000"/>
              <a:t> г.</a:t>
            </a:r>
            <a:r>
              <a:rPr lang="ru-RU" sz="2000" noProof="1"/>
              <a:t> №</a:t>
            </a:r>
            <a:r>
              <a:rPr lang="ru-RU" sz="2000"/>
              <a:t> 10-ФЗ «О профессиональных союзах, их правах и гарантиях деятельности», от</a:t>
            </a:r>
            <a:r>
              <a:rPr lang="ru-RU" sz="2000" noProof="1"/>
              <a:t> 17</a:t>
            </a:r>
            <a:r>
              <a:rPr lang="ru-RU" sz="2000"/>
              <a:t> июля</a:t>
            </a:r>
            <a:r>
              <a:rPr lang="ru-RU" sz="2000" noProof="1"/>
              <a:t> 1999</a:t>
            </a:r>
            <a:r>
              <a:rPr lang="ru-RU" sz="2000"/>
              <a:t> г.</a:t>
            </a:r>
            <a:r>
              <a:rPr lang="ru-RU" sz="2000" noProof="1"/>
              <a:t> №</a:t>
            </a:r>
            <a:r>
              <a:rPr lang="ru-RU" sz="2000"/>
              <a:t> 181-ФЗ «Об основах охраны труда в Российской Федерации» и др.)</a:t>
            </a:r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711200" y="2743200"/>
            <a:ext cx="11176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2000" b="1"/>
          </a:p>
          <a:p>
            <a:r>
              <a:rPr lang="ru-RU" sz="2000" b="1"/>
              <a:t>Региональное</a:t>
            </a:r>
            <a:r>
              <a:rPr lang="ru-RU" sz="2000"/>
              <a:t> </a:t>
            </a:r>
            <a:r>
              <a:rPr lang="ru-RU" sz="2000" b="1"/>
              <a:t>законодательство</a:t>
            </a:r>
            <a:r>
              <a:rPr lang="ru-RU" sz="2000"/>
              <a:t> </a:t>
            </a:r>
          </a:p>
          <a:p>
            <a:pPr algn="l"/>
            <a:r>
              <a:rPr lang="ru-RU" sz="2000"/>
              <a:t>или законодательство субъектов РФ (например, Закон г. Москвы от</a:t>
            </a:r>
            <a:r>
              <a:rPr lang="ru-RU" sz="2000" noProof="1"/>
              <a:t> </a:t>
            </a:r>
            <a:r>
              <a:rPr lang="ru-RU" sz="2000">
                <a:cs typeface="Times New Roman" pitchFamily="18" charset="0"/>
              </a:rPr>
              <a:t>14 </a:t>
            </a:r>
            <a:r>
              <a:rPr lang="ru-RU" sz="2000"/>
              <a:t>марта</a:t>
            </a:r>
            <a:r>
              <a:rPr lang="ru-RU" sz="2000">
                <a:cs typeface="Times New Roman" pitchFamily="18" charset="0"/>
              </a:rPr>
              <a:t> 200</a:t>
            </a:r>
            <a:r>
              <a:rPr lang="ru-RU" sz="2000"/>
              <a:t>1 года №7 </a:t>
            </a:r>
            <a:r>
              <a:rPr lang="ru-RU" sz="2000">
                <a:cs typeface="Times New Roman" pitchFamily="18" charset="0"/>
              </a:rPr>
              <a:t>«</a:t>
            </a:r>
            <a:r>
              <a:rPr lang="ru-RU" sz="2000"/>
              <a:t>Об охране труда в городе Москве</a:t>
            </a:r>
            <a:r>
              <a:rPr lang="ru-RU" sz="2000">
                <a:cs typeface="Times New Roman" pitchFamily="18" charset="0"/>
              </a:rPr>
              <a:t>» </a:t>
            </a:r>
            <a:r>
              <a:rPr lang="ru-RU" sz="2000"/>
              <a:t>и др.)</a:t>
            </a:r>
          </a:p>
        </p:txBody>
      </p:sp>
      <p:sp>
        <p:nvSpPr>
          <p:cNvPr id="15367" name="Text Box 6"/>
          <p:cNvSpPr txBox="1">
            <a:spLocks noChangeArrowheads="1"/>
          </p:cNvSpPr>
          <p:nvPr/>
        </p:nvSpPr>
        <p:spPr bwMode="auto">
          <a:xfrm>
            <a:off x="812800" y="4876800"/>
            <a:ext cx="10668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000" b="1"/>
              <a:t>Локальные нормативные правовые акты</a:t>
            </a:r>
          </a:p>
          <a:p>
            <a:pPr algn="l"/>
            <a:r>
              <a:rPr lang="ru-RU" sz="2000"/>
              <a:t>или местные нормативные правовые акты, разрабатываемые, утверждаемые и действующие на конкретном предприятии, в учреждении, организации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219200" y="304801"/>
            <a:ext cx="98552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Документы, определяющие о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сновы трудового права</a:t>
            </a:r>
            <a:r>
              <a:rPr lang="ru-RU" sz="2000" b="1">
                <a:latin typeface="Times New Roman" pitchFamily="18" charset="0"/>
              </a:rPr>
              <a:t> 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01600" y="900114"/>
            <a:ext cx="11887200" cy="4939814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Конституция Российской Федерации</a:t>
            </a:r>
            <a:r>
              <a:rPr lang="ru-RU" sz="1400" b="1"/>
              <a:t> </a:t>
            </a:r>
            <a:r>
              <a:rPr lang="ru-RU" sz="1400">
                <a:latin typeface="Times New Roman" pitchFamily="18" charset="0"/>
              </a:rPr>
              <a:t>от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12 декабря 1993 года.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Трудовой кодекс Российской Федерации</a:t>
            </a:r>
            <a:r>
              <a:rPr lang="ru-RU" sz="1400">
                <a:cs typeface="Times New Roman" pitchFamily="18" charset="0"/>
              </a:rPr>
              <a:t>. Федеральный закон от 30 декабря 2001 года №197-ФЗ.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Кодекс Российской Федерации об административных правонарушениях</a:t>
            </a:r>
            <a:r>
              <a:rPr lang="ru-RU" sz="1400">
                <a:cs typeface="Times New Roman" pitchFamily="18" charset="0"/>
              </a:rPr>
              <a:t>. Федеральный закон от 30 декабря 2001 года №195-ФЗ.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Уголовный кодекс Российской Федерации</a:t>
            </a:r>
            <a:r>
              <a:rPr lang="ru-RU" sz="1400">
                <a:cs typeface="Times New Roman" pitchFamily="18" charset="0"/>
              </a:rPr>
              <a:t>. Федеральный закон от 13 июня 1996 года №63–ФЗ.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/>
              <a:t> </a:t>
            </a:r>
            <a:r>
              <a:rPr lang="ru-RU" sz="1400">
                <a:cs typeface="Times New Roman" pitchFamily="18" charset="0"/>
              </a:rPr>
              <a:t>Федеральный закон</a:t>
            </a:r>
            <a:r>
              <a:rPr lang="ru-RU" sz="1400" b="1">
                <a:cs typeface="Times New Roman" pitchFamily="18" charset="0"/>
              </a:rPr>
              <a:t> «Об основах охраны труда в Российской Федерации»</a:t>
            </a:r>
            <a:r>
              <a:rPr lang="ru-RU" sz="1400">
                <a:cs typeface="Times New Roman" pitchFamily="18" charset="0"/>
              </a:rPr>
              <a:t> от 17 июля 1999 года №181-ФЗ.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</a:t>
            </a:r>
            <a:r>
              <a:rPr lang="ru-RU" sz="1400">
                <a:cs typeface="Times New Roman" pitchFamily="18" charset="0"/>
              </a:rPr>
              <a:t>Федеральный закон </a:t>
            </a:r>
            <a:r>
              <a:rPr lang="ru-RU" sz="1400" b="1">
                <a:cs typeface="Times New Roman" pitchFamily="18" charset="0"/>
              </a:rPr>
              <a:t>«О санитарно-эпидемиологическом благополучии населения»</a:t>
            </a:r>
            <a:r>
              <a:rPr lang="ru-RU" sz="1400">
                <a:cs typeface="Times New Roman" pitchFamily="18" charset="0"/>
              </a:rPr>
              <a:t> от 30</a:t>
            </a:r>
            <a:r>
              <a:rPr lang="ru-RU" sz="1400">
                <a:latin typeface="Times New Roman" pitchFamily="18" charset="0"/>
              </a:rPr>
              <a:t>.03.</a:t>
            </a:r>
            <a:r>
              <a:rPr lang="ru-RU" sz="1400">
                <a:cs typeface="Times New Roman" pitchFamily="18" charset="0"/>
              </a:rPr>
              <a:t>1999г. №52-ФЗ.</a:t>
            </a:r>
            <a:endParaRPr lang="en-US" sz="1400"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</a:t>
            </a:r>
            <a:r>
              <a:rPr lang="ru-RU" sz="1400">
                <a:cs typeface="Times New Roman" pitchFamily="18" charset="0"/>
              </a:rPr>
              <a:t>Постановление Правительства Российской Федерации </a:t>
            </a:r>
            <a:r>
              <a:rPr lang="ru-RU" sz="1400" b="1">
                <a:cs typeface="Times New Roman" pitchFamily="18" charset="0"/>
              </a:rPr>
              <a:t>«О нормативных правовых актах, содержащих государственные  нормативные требованиях охраны труда»</a:t>
            </a:r>
            <a:r>
              <a:rPr lang="ru-RU" sz="1400">
                <a:cs typeface="Times New Roman" pitchFamily="18" charset="0"/>
              </a:rPr>
              <a:t> от 23 мая 2000 года №399.</a:t>
            </a:r>
            <a:endParaRPr lang="en-US" sz="1400"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cs typeface="Times New Roman" pitchFamily="18" charset="0"/>
              </a:rPr>
              <a:t> Постановление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Мин</a:t>
            </a:r>
            <a:r>
              <a:rPr lang="ru-RU" sz="1400">
                <a:latin typeface="Times New Roman" pitchFamily="18" charset="0"/>
              </a:rPr>
              <a:t>истерства</a:t>
            </a:r>
            <a:r>
              <a:rPr lang="ru-RU" sz="1400"/>
              <a:t> </a:t>
            </a:r>
            <a:r>
              <a:rPr lang="ru-RU" sz="1400">
                <a:cs typeface="Times New Roman" pitchFamily="18" charset="0"/>
              </a:rPr>
              <a:t>труда и социального развития Российской Федерации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от 17 декабря 2002 г. </a:t>
            </a:r>
            <a:r>
              <a:rPr lang="ru-RU" sz="1400">
                <a:latin typeface="Times New Roman" pitchFamily="18" charset="0"/>
              </a:rPr>
              <a:t>№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80</a:t>
            </a:r>
            <a:r>
              <a:rPr lang="ru-RU" sz="1400">
                <a:cs typeface="Times New Roman" pitchFamily="18" charset="0"/>
              </a:rPr>
              <a:t> </a:t>
            </a:r>
            <a:r>
              <a:rPr lang="ru-RU" sz="1400" b="1">
                <a:cs typeface="Times New Roman" pitchFamily="18" charset="0"/>
              </a:rPr>
              <a:t>«Об утверждении методических рекомендаций по разработке государственных нормативных требований охраны труда»</a:t>
            </a:r>
            <a:r>
              <a:rPr lang="ru-RU" sz="1400"/>
              <a:t>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cs typeface="Times New Roman" pitchFamily="18" charset="0"/>
              </a:rPr>
              <a:t>Постановление Правительства Российской Федерации </a:t>
            </a:r>
            <a:r>
              <a:rPr lang="ru-RU" sz="1400" b="1">
                <a:cs typeface="Times New Roman" pitchFamily="18" charset="0"/>
              </a:rPr>
              <a:t>«О порядке распределения средств от штрафов, взыскиваемых за нарушение законодательства Российской Федерации о труде и об охране труда»</a:t>
            </a:r>
            <a:r>
              <a:rPr lang="ru-RU" sz="1400">
                <a:cs typeface="Times New Roman" pitchFamily="18" charset="0"/>
              </a:rPr>
              <a:t> от 7 июля 2000 года №507.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/>
              <a:t> </a:t>
            </a:r>
            <a:r>
              <a:rPr lang="ru-RU" sz="1400">
                <a:cs typeface="Times New Roman" pitchFamily="18" charset="0"/>
              </a:rPr>
              <a:t>Закон г.Москвы</a:t>
            </a:r>
            <a:r>
              <a:rPr lang="ru-RU" sz="1400" b="1">
                <a:cs typeface="Times New Roman" pitchFamily="18" charset="0"/>
              </a:rPr>
              <a:t> «Об охране труда в городе Москве»</a:t>
            </a:r>
            <a:r>
              <a:rPr lang="ru-RU" sz="1400">
                <a:cs typeface="Times New Roman" pitchFamily="18" charset="0"/>
              </a:rPr>
              <a:t> от 14 марта 2001 года № 7.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Постановление Правительства Москвы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«Об утверждении положения о комитете общественных и межрегиональных связей города Москвы»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от 9 июля 2002 г. №514-ПП.</a:t>
            </a:r>
            <a:r>
              <a:rPr lang="ru-RU" sz="1400">
                <a:latin typeface="Times New Roman" pitchFamily="18" charset="0"/>
              </a:rPr>
              <a:t>  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Минтруда РФ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от 24 октября 2002 г. N 73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«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Об утверждении форм документов,</a:t>
            </a:r>
            <a:r>
              <a:rPr lang="ru-RU" sz="1400" b="1">
                <a:latin typeface="Times New Roman" pitchFamily="18" charset="0"/>
              </a:rPr>
              <a:t> н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еобходимых для расследования и учета </a:t>
            </a:r>
            <a:r>
              <a:rPr lang="ru-RU" sz="1400" b="1">
                <a:latin typeface="Times New Roman" pitchFamily="18" charset="0"/>
              </a:rPr>
              <a:t>НС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на производстве, и положения об особенностях</a:t>
            </a:r>
            <a:r>
              <a:rPr lang="ru-RU" sz="1400" b="1">
                <a:latin typeface="Times New Roman" pitchFamily="18" charset="0"/>
              </a:rPr>
              <a:t> р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асследования </a:t>
            </a:r>
            <a:r>
              <a:rPr lang="ru-RU" sz="1400" b="1">
                <a:latin typeface="Times New Roman" pitchFamily="18" charset="0"/>
              </a:rPr>
              <a:t>НС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на производстве</a:t>
            </a:r>
            <a:r>
              <a:rPr lang="ru-RU" sz="1400" b="1">
                <a:latin typeface="Times New Roman" pitchFamily="18" charset="0"/>
              </a:rPr>
              <a:t> в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отдельных отраслях и организациях</a:t>
            </a:r>
            <a:r>
              <a:rPr lang="ru-RU" sz="1400" b="1">
                <a:latin typeface="Times New Roman" pitchFamily="18" charset="0"/>
              </a:rPr>
              <a:t>»</a:t>
            </a:r>
            <a:r>
              <a:rPr lang="ru-RU" sz="1400">
                <a:latin typeface="Times New Roman" pitchFamily="18" charset="0"/>
              </a:rPr>
              <a:t>    и   др.</a:t>
            </a:r>
            <a:r>
              <a:rPr lang="ru-RU" sz="1400"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1117600" y="0"/>
            <a:ext cx="10363200" cy="6096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Трудовой Кодекс РФ по вопросам охраны труда включает</a:t>
            </a:r>
            <a:r>
              <a:rPr lang="ru-RU" sz="1600" b="1">
                <a:latin typeface="Times New Roman" pitchFamily="18" charset="0"/>
              </a:rPr>
              <a:t> </a:t>
            </a:r>
          </a:p>
          <a:p>
            <a:pPr eaLnBrk="1" hangingPunct="1"/>
            <a:r>
              <a:rPr lang="ru-RU" sz="1400" b="1">
                <a:latin typeface="Times New Roman" pitchFamily="18" charset="0"/>
              </a:rPr>
              <a:t>(</a:t>
            </a:r>
            <a:r>
              <a:rPr lang="ru-RU" sz="1400">
                <a:latin typeface="Times New Roman" pitchFamily="18" charset="0"/>
              </a:rPr>
              <a:t>от 30 декабря 2001 года № 197-ФЗ</a:t>
            </a:r>
            <a:r>
              <a:rPr lang="ru-RU" sz="1400" b="1">
                <a:latin typeface="Times New Roman" pitchFamily="18" charset="0"/>
              </a:rPr>
              <a:t>)</a:t>
            </a:r>
          </a:p>
        </p:txBody>
      </p:sp>
      <p:sp>
        <p:nvSpPr>
          <p:cNvPr id="17412" name="Text Box 9"/>
          <p:cNvSpPr txBox="1">
            <a:spLocks noChangeArrowheads="1"/>
          </p:cNvSpPr>
          <p:nvPr/>
        </p:nvSpPr>
        <p:spPr bwMode="auto">
          <a:xfrm>
            <a:off x="97367" y="533400"/>
            <a:ext cx="12048067" cy="5447645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19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установление правил, процедур и критериев, направленных на сохранение жизни и здоровья работников в процессе трудовой деятельности;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обязанности работодателя по обеспечению безопасных условий и охраны труда;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право работника на труд, отвечающий требованиям безопасности и гигиены;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обязанности работника в области охраны труда;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медицинские осмотры работников;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критерии соответствия производственных объектов и продукции требованиям охраны труда: в частности, запрещается строительство, реконструкция, техническое  переоснащение  производственных объектов, внедрение новых технологий без заключений государственной экспертизы условий труда о соответствии проектов требованиям охраны труда;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статус служб охраны труда на предприятии (в организации);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статус комитетов (комиссий) по охране труда;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установление гарантий права работников на труд в условиях, соответствующих требованиям охраны труда: в частности, отказ работника от выполнения работ в случае возникновения опасности для его жизни и здоровья вследствие нарушения требований охраны труда либо от выполнения тяжелых работ и работ с вредными и (или) опасными условиями труда, не предусмотренных трудовым договором, не влечет за собой привлечения работника к дисциплинарной ответственности;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обеспечение работников средствами индивидуальной защиты;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порядок выдачи   работникам   молока   и   лечебно-профилактического питания;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санитарно-бытовое и лечебно-профилактическое обслуживание работников, в частности, перевозка в лечебные учреждения работников, пострадавших от несчастных случаев на производстве и профессиональных заболеваний транспортными средствами работодателя или за его счет;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обучение и профессиональная подготовка всех работников организации, в том числе ее руководителя, по охране труда;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финансирование мероприятий по улучшению условий и охраны труда;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перерывы, включаемые в рабочее время;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переводы на более легкую работу;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особенности труда женщин, несовершеннолетних и инвалидов;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правила расследования и учета несчастных случаев на производстве;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материальную ответственность работодателя перед работником, в частности, предусмотрены: обязанность работодателя возместить работнику материальный ущерб, причиненный в результате незаконного лишения его возможности трудиться; материальная ответственность работодателя за ущерб, причиненный имуществу работника; материальная ответственность работодателя за задержку выплаты заработной платы; возмещение морального вреда, причиненного работнику;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защиту трудовых прав работников основными способами которой являются: государственный надзор и контроль за соблюдением трудового законодательства; 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защита трудовых прав работников профессиональными союзами; 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самозащита работниками своих трудовых прав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2133600" y="2743200"/>
            <a:ext cx="7924800" cy="3048000"/>
          </a:xfrm>
          <a:prstGeom prst="downArrow">
            <a:avLst>
              <a:gd name="adj1" fmla="val 52972"/>
              <a:gd name="adj2" fmla="val 100000"/>
            </a:avLst>
          </a:prstGeom>
          <a:gradFill rotWithShape="0">
            <a:gsLst>
              <a:gs pos="0">
                <a:srgbClr val="FF6600"/>
              </a:gs>
              <a:gs pos="50000">
                <a:srgbClr val="FFFFFF"/>
              </a:gs>
              <a:gs pos="100000">
                <a:srgbClr val="FF6600"/>
              </a:gs>
            </a:gsLst>
            <a:lin ang="540000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219200" y="228600"/>
            <a:ext cx="9855200" cy="61118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Федеральный закон РФ «О техническом регулировании» </a:t>
            </a:r>
            <a:endParaRPr lang="ru-RU" b="1">
              <a:cs typeface="Arial" charset="0"/>
            </a:endParaRPr>
          </a:p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от 27 декабря 2002 года №184-ФЗ</a:t>
            </a:r>
            <a:endParaRPr lang="ru-RU" sz="1600">
              <a:latin typeface="Times New Roman" pitchFamily="18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06400" y="1120775"/>
            <a:ext cx="6908800" cy="1261884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Техническое регулирование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- правовое регулирование отношений в области установления, применения и исполнения </a:t>
            </a:r>
            <a:r>
              <a:rPr lang="ru-RU" sz="1200" u="sng">
                <a:latin typeface="Times New Roman" pitchFamily="18" charset="0"/>
                <a:cs typeface="Times New Roman" pitchFamily="18" charset="0"/>
              </a:rPr>
              <a:t>обязательных требований к продукции, процессам производства, эксплуатации, хранения, перевозки, реализации и утилизации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а также в области установления и применения на добровольной основе требований к продукции, процессам производства, эксплуатации, хранения, перевозки, реализации и утилизации, выполнению работ или оказанию услуг и правовое регулирование отношений в области оценки соответствия.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8128000" y="1150938"/>
            <a:ext cx="3657600" cy="1231106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Риск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- вероятность </a:t>
            </a:r>
            <a:r>
              <a:rPr lang="ru-RU" sz="1200" u="sng">
                <a:latin typeface="Times New Roman" pitchFamily="18" charset="0"/>
                <a:cs typeface="Times New Roman" pitchFamily="18" charset="0"/>
              </a:rPr>
              <a:t>причинения вреда жизни или здоровью граждан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имуществу физических или юридических лиц, государственному или муниципальному имуществу, окружающей среде, жизни или здоровью животных и растений с учетом тяжести этого вреда.</a:t>
            </a: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7315200" y="1828800"/>
            <a:ext cx="812800" cy="381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FFCC66"/>
          </a:soli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06400" y="3124201"/>
            <a:ext cx="4876800" cy="1969770"/>
          </a:xfrm>
          <a:prstGeom prst="rect">
            <a:avLst/>
          </a:prstGeom>
          <a:gradFill rotWithShape="0">
            <a:gsLst>
              <a:gs pos="0">
                <a:srgbClr val="99FF99"/>
              </a:gs>
              <a:gs pos="100000">
                <a:srgbClr val="FFFFFF"/>
              </a:gs>
            </a:gsLst>
            <a:lin ang="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Технический регламент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- документ, который принят </a:t>
            </a:r>
            <a:r>
              <a:rPr lang="ru-RU" sz="1200" u="sng">
                <a:latin typeface="Times New Roman" pitchFamily="18" charset="0"/>
                <a:cs typeface="Times New Roman" pitchFamily="18" charset="0"/>
              </a:rPr>
              <a:t>международным договором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Российской Федерации, ратифицированным в порядке, установленном законодательством Российской Федерации, или федеральным законом, или указом Президента Российской Федерации, или постановлением Правительства Российской Федерации и устанавливает </a:t>
            </a:r>
            <a:r>
              <a:rPr lang="ru-RU" sz="1200" u="sng">
                <a:latin typeface="Times New Roman" pitchFamily="18" charset="0"/>
                <a:cs typeface="Times New Roman" pitchFamily="18" charset="0"/>
              </a:rPr>
              <a:t>обязательные для применения и исполнения требования к объектам технического регулирования (продукции, в том числе зданиям, строениям и сооружениям, процессам производства, эксплуатации, хранения, перевозки, реализации и утилизации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588000" y="3124201"/>
            <a:ext cx="6197600" cy="1785104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FF99"/>
              </a:gs>
            </a:gsLst>
            <a:lin ang="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Стандарт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- документ, в котором в целях добровольного многократного использования </a:t>
            </a:r>
            <a:r>
              <a:rPr lang="ru-RU" sz="1200" u="sng">
                <a:latin typeface="Times New Roman" pitchFamily="18" charset="0"/>
                <a:cs typeface="Times New Roman" pitchFamily="18" charset="0"/>
              </a:rPr>
              <a:t>устанавливаются характеристики продукции, правила осуществления и характеристики процессов производства, эксплуатации, хранения, перевозки, реализации и утилизации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выполнения работ или оказания услуг.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К документам в области стандартизации, используемым на территории РФ, относятся:</a:t>
            </a:r>
            <a:endParaRPr lang="ru-RU" sz="1200">
              <a:cs typeface="Arial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национальные стандарты;</a:t>
            </a:r>
            <a:endParaRPr lang="ru-RU" sz="1200">
              <a:cs typeface="Arial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правила стандартизации, нормы и рекомендации в области стандартизации;</a:t>
            </a:r>
            <a:endParaRPr lang="ru-RU" sz="1200">
              <a:cs typeface="Arial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общероссийские классификаторы технико - экономической и социальной информации;</a:t>
            </a:r>
            <a:endParaRPr lang="ru-RU" sz="1200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 u="sng">
                <a:latin typeface="Times New Roman" pitchFamily="18" charset="0"/>
                <a:cs typeface="Times New Roman" pitchFamily="18" charset="0"/>
              </a:rPr>
              <a:t>стандарты организаций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06400" y="5791201"/>
            <a:ext cx="11379200" cy="646331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      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Государственный контроль (надзор)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за соблюдением требований технических регламентов осуществляется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федеральными органами исполнительной власти, органами исполнительной власти субъектов Российской Федерации, подведомственными им государственными учреждениями, уполномоченными на проведение государственного контроля (надзора)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в соответствии с законодательством Российской Федерации</a:t>
            </a:r>
            <a:r>
              <a:rPr lang="ru-RU" sz="12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 rot="-8528304">
            <a:off x="6430434" y="1654175"/>
            <a:ext cx="3100917" cy="331788"/>
          </a:xfrm>
          <a:prstGeom prst="leftArrow">
            <a:avLst>
              <a:gd name="adj1" fmla="val 50000"/>
              <a:gd name="adj2" fmla="val 175239"/>
            </a:avLst>
          </a:prstGeom>
          <a:solidFill>
            <a:srgbClr val="CCFFCC"/>
          </a:solidFill>
          <a:ln w="9525">
            <a:solidFill>
              <a:srgbClr val="99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 rot="-2484348">
            <a:off x="1801284" y="1624013"/>
            <a:ext cx="2749549" cy="311150"/>
          </a:xfrm>
          <a:prstGeom prst="leftArrow">
            <a:avLst>
              <a:gd name="adj1" fmla="val 50000"/>
              <a:gd name="adj2" fmla="val 165689"/>
            </a:avLst>
          </a:prstGeom>
          <a:solidFill>
            <a:srgbClr val="CCFFCC"/>
          </a:solidFill>
          <a:ln w="9525">
            <a:solidFill>
              <a:srgbClr val="99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06400" y="152401"/>
            <a:ext cx="11379200" cy="861774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Цели принятия технических регламентов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(Ст.6)</a:t>
            </a:r>
            <a:endParaRPr lang="ru-RU" sz="1400">
              <a:cs typeface="Arial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защит</a:t>
            </a:r>
            <a:r>
              <a:rPr lang="ru-RU" sz="1200">
                <a:latin typeface="Times New Roman" pitchFamily="18" charset="0"/>
              </a:rPr>
              <a:t>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жизни или здоровья граждан, имущества физических или юридических лиц, государственного или муниципального </a:t>
            </a:r>
            <a:r>
              <a:rPr lang="ru-RU" sz="1200">
                <a:latin typeface="Times New Roman" pitchFamily="18" charset="0"/>
              </a:rPr>
              <a:t>    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имущества;</a:t>
            </a:r>
            <a:endParaRPr lang="ru-RU" sz="1200">
              <a:latin typeface="Times New Roman" pitchFamily="18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охран</a:t>
            </a:r>
            <a:r>
              <a:rPr lang="ru-RU" sz="1200">
                <a:latin typeface="Times New Roman" pitchFamily="18" charset="0"/>
              </a:rPr>
              <a:t>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окружающей среды, жизни или здоровья животных и растений;</a:t>
            </a:r>
            <a:endParaRPr lang="ru-RU" sz="1200">
              <a:latin typeface="Times New Roman" pitchFamily="18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предупреждени</a:t>
            </a:r>
            <a:r>
              <a:rPr lang="ru-RU" sz="1200">
                <a:latin typeface="Times New Roman" pitchFamily="18" charset="0"/>
              </a:rPr>
              <a:t>е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действий, вводящих в заблуждение приобретателей.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06400" y="4419601"/>
            <a:ext cx="11379200" cy="196977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Стандартизация осуществляется в целях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(Ст.11):</a:t>
            </a:r>
            <a:endParaRPr lang="ru-RU" sz="1400">
              <a:cs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повышения уровня безопасности жизни или здоровья граждан, имущества физических или юридических лиц, государственного или муниципального имущества, экологической безопасности, безопасности жизни или здоровья животных и растений и содействия соблюдению требований технических регламентов;</a:t>
            </a:r>
            <a:endParaRPr lang="ru-RU" sz="1200">
              <a:cs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повышения уровня безопасности объектов с учетом риска возникновения чрезвычайных ситуаций природного и техногенного характера;</a:t>
            </a:r>
            <a:endParaRPr lang="ru-RU" sz="1200">
              <a:cs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обеспечения научно - технического прогресса;</a:t>
            </a:r>
            <a:endParaRPr lang="ru-RU" sz="1200">
              <a:cs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повышения конкурентоспособности продукции, работ, услуг;</a:t>
            </a:r>
            <a:endParaRPr lang="ru-RU" sz="1200">
              <a:cs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рационального использования ресурсов;</a:t>
            </a:r>
            <a:endParaRPr lang="ru-RU" sz="1200">
              <a:cs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технической и информационной совместимости;</a:t>
            </a:r>
            <a:endParaRPr lang="ru-RU" sz="1200">
              <a:cs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сопоставимости результатов исследований (испытаний) и измерений, технических и экономико - статистических данных;</a:t>
            </a:r>
            <a:endParaRPr lang="ru-RU" sz="1200">
              <a:cs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взаимозаменяемости продукции.</a:t>
            </a:r>
            <a:endParaRPr lang="ru-RU" sz="1200">
              <a:cs typeface="Times New Roman" pitchFamily="18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914400" y="2001839"/>
            <a:ext cx="4064000" cy="314325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rgbClr val="99FF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О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бщие технические регламенты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400800" y="2001839"/>
            <a:ext cx="4876800" cy="314325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rgbClr val="99FF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С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пециальные технические регламенты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406400" y="2416176"/>
            <a:ext cx="5181600" cy="1569660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100000">
                <a:srgbClr val="FFFFFF"/>
              </a:gs>
            </a:gsLst>
            <a:lin ang="0" scaled="1"/>
          </a:gradFill>
          <a:ln w="9525">
            <a:solidFill>
              <a:srgbClr val="CCFF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безопасной эксплуатации и утилизации машин и оборудования;</a:t>
            </a:r>
            <a:endParaRPr lang="ru-RU" sz="1200">
              <a:cs typeface="Arial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безопасной эксплуатации зданий, строений, сооружений и безопасного использования прилегающих к ним территорий;</a:t>
            </a:r>
            <a:endParaRPr lang="ru-RU" sz="1200">
              <a:cs typeface="Arial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пожарной безопасности;</a:t>
            </a:r>
            <a:endParaRPr lang="ru-RU" sz="1200">
              <a:cs typeface="Arial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биологической безопасности;</a:t>
            </a:r>
            <a:endParaRPr lang="ru-RU" sz="1200">
              <a:cs typeface="Arial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электромагнитной совместимости;</a:t>
            </a:r>
            <a:endParaRPr lang="ru-RU" sz="1200">
              <a:cs typeface="Arial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экологической безопасности;</a:t>
            </a:r>
            <a:endParaRPr lang="ru-RU" sz="1200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ядерной и радиационной безопасности.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6096000" y="2520950"/>
            <a:ext cx="5588000" cy="138499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CC"/>
              </a:gs>
            </a:gsLst>
            <a:lin ang="0" scaled="1"/>
          </a:gradFill>
          <a:ln w="9525">
            <a:solidFill>
              <a:srgbClr val="CCFF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ru-RU" sz="1200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устанавливают требования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только к тем отдельным видам продукции, процессам производства, эксплуатации, хранения, перевозки, реализации и утилизации,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степень риска причинения вреда которыми выше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степени риска причинения вреда, учтенной общим техническим регламентом.</a:t>
            </a:r>
            <a:endParaRPr lang="ru-RU" sz="1200">
              <a:cs typeface="Arial" charset="0"/>
            </a:endParaRPr>
          </a:p>
          <a:p>
            <a:pPr algn="l" eaLnBrk="1" hangingPunct="1">
              <a:spcBef>
                <a:spcPct val="50000"/>
              </a:spcBef>
            </a:pPr>
            <a:endParaRPr lang="ru-RU" sz="1200">
              <a:latin typeface="Times New Roman" pitchFamily="18" charset="0"/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406400" y="1203326"/>
            <a:ext cx="11277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  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Технические регламенты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с учетом степени риска причинения вреда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устанавливают минимально необходимые требования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, обеспечивающие (Ст.7): 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безопасность излучений; биологическую безопасность; взрывобезопасность; механическую безопасность; пожарную безопасность; промышленную безопасность;  термическую безопасность; химическую  безопасность; электрическую безопасность; ядерную и радиационную безопасность; электромагнитную совместимость в части обеспечения безопасности работы приборов и оборудования; единство измерений.</a:t>
            </a:r>
            <a:r>
              <a:rPr lang="ru-RU" sz="1000" b="1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>
            <a:off x="5520268" y="3397460"/>
            <a:ext cx="1248833" cy="352008"/>
          </a:xfrm>
          <a:prstGeom prst="downArrow">
            <a:avLst>
              <a:gd name="adj1" fmla="val 43731"/>
              <a:gd name="adj2" fmla="val 50000"/>
            </a:avLst>
          </a:prstGeom>
          <a:gradFill rotWithShape="1">
            <a:gsLst>
              <a:gs pos="0">
                <a:srgbClr val="B5FFB5"/>
              </a:gs>
              <a:gs pos="50000">
                <a:srgbClr val="FFFFFF"/>
              </a:gs>
              <a:gs pos="100000">
                <a:srgbClr val="B5FFB5"/>
              </a:gs>
            </a:gsLst>
            <a:lin ang="5400000" scaled="1"/>
          </a:gradFill>
          <a:ln w="25400">
            <a:solidFill>
              <a:srgbClr val="0000B8"/>
            </a:solidFill>
            <a:miter lim="800000"/>
            <a:headEnd/>
            <a:tailEnd/>
          </a:ln>
        </p:spPr>
        <p:txBody>
          <a:bodyPr lIns="18000" tIns="0" rIns="18000" bIns="0" anchor="ctr">
            <a:spAutoFit/>
          </a:bodyPr>
          <a:lstStyle/>
          <a:p>
            <a:endParaRPr lang="ru-RU"/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8727018" y="2541123"/>
            <a:ext cx="673100" cy="694669"/>
          </a:xfrm>
          <a:prstGeom prst="leftArrow">
            <a:avLst>
              <a:gd name="adj1" fmla="val 50000"/>
              <a:gd name="adj2" fmla="val 35022"/>
            </a:avLst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/>
          <a:p>
            <a:endParaRPr lang="ru-RU"/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2870200" y="2541123"/>
            <a:ext cx="575733" cy="694669"/>
          </a:xfrm>
          <a:prstGeom prst="rightArrow">
            <a:avLst>
              <a:gd name="adj1" fmla="val 50000"/>
              <a:gd name="adj2" fmla="val 29956"/>
            </a:avLst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/>
          <a:p>
            <a:endParaRPr lang="ru-RU"/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6191251" y="1443985"/>
            <a:ext cx="480483" cy="441017"/>
          </a:xfrm>
          <a:prstGeom prst="downArrow">
            <a:avLst>
              <a:gd name="adj1" fmla="val 41852"/>
              <a:gd name="adj2" fmla="val 50601"/>
            </a:avLst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/>
          <a:p>
            <a:endParaRPr lang="ru-RU"/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8015817" y="1897769"/>
            <a:ext cx="480483" cy="39705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/>
          <a:p>
            <a:endParaRPr lang="ru-RU"/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4078817" y="1883483"/>
            <a:ext cx="480483" cy="39705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/>
          <a:p>
            <a:endParaRPr lang="ru-RU"/>
          </a:p>
        </p:txBody>
      </p:sp>
      <p:sp>
        <p:nvSpPr>
          <p:cNvPr id="370696" name="Text Box 8"/>
          <p:cNvSpPr txBox="1">
            <a:spLocks noChangeArrowheads="1"/>
          </p:cNvSpPr>
          <p:nvPr/>
        </p:nvSpPr>
        <p:spPr bwMode="auto">
          <a:xfrm>
            <a:off x="48685" y="-26988"/>
            <a:ext cx="12143316" cy="427038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200" b="1">
                <a:latin typeface="Times New Roman" pitchFamily="18" charset="0"/>
              </a:rPr>
              <a:t>Законодательство Российской Федерации об охране труда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9366251" y="2466921"/>
            <a:ext cx="2825749" cy="1817796"/>
          </a:xfrm>
          <a:prstGeom prst="rect">
            <a:avLst/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sz="1400" b="1">
                <a:latin typeface="Times New Roman" pitchFamily="18" charset="0"/>
              </a:rPr>
              <a:t>Указы Президента РФ, нормативно-правовые акты Правительства РФ, Министерства здравоохранения и  социального развития РФ, других министерств и ведомств, нормативные акты исполнительных органов власти субъектов РФ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1344085" y="476250"/>
            <a:ext cx="9503833" cy="604838"/>
          </a:xfrm>
          <a:prstGeom prst="rect">
            <a:avLst/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latin typeface="Times New Roman" pitchFamily="18" charset="0"/>
              </a:rPr>
              <a:t>Трудовой кодекс РФ </a:t>
            </a:r>
            <a:r>
              <a:rPr lang="ru-RU" sz="1600" b="1">
                <a:latin typeface="Times New Roman" pitchFamily="18" charset="0"/>
              </a:rPr>
              <a:t>от 30.12.2001 г. №197-ФЗ:</a:t>
            </a:r>
          </a:p>
          <a:p>
            <a:pPr eaLnBrk="1" hangingPunct="1">
              <a:buFontTx/>
              <a:buChar char="•"/>
            </a:pPr>
            <a:r>
              <a:rPr lang="ru-RU" sz="1600" b="1">
                <a:latin typeface="Times New Roman" pitchFamily="18" charset="0"/>
              </a:rPr>
              <a:t>Раздел X. «Охрана труда»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143934" y="1254126"/>
            <a:ext cx="5761567" cy="879475"/>
          </a:xfrm>
          <a:prstGeom prst="rect">
            <a:avLst/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latin typeface="Times New Roman" pitchFamily="18" charset="0"/>
              </a:rPr>
              <a:t>Федеральный закон «Об основах охраны труда в Российской Федерации»</a:t>
            </a:r>
            <a:r>
              <a:rPr lang="ru-RU" sz="1600" b="1">
                <a:latin typeface="Times New Roman" pitchFamily="18" charset="0"/>
              </a:rPr>
              <a:t> </a:t>
            </a:r>
          </a:p>
          <a:p>
            <a:pPr eaLnBrk="1" hangingPunct="1"/>
            <a:r>
              <a:rPr lang="ru-RU" sz="1600" b="1">
                <a:latin typeface="Times New Roman" pitchFamily="18" charset="0"/>
              </a:rPr>
              <a:t>(от 17.07.1999 г. №181-ФЗ)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7342717" y="1395415"/>
            <a:ext cx="4417483" cy="565146"/>
          </a:xfrm>
          <a:prstGeom prst="rect">
            <a:avLst/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/>
          <a:p>
            <a:r>
              <a:rPr lang="ru-RU" sz="1600" b="1">
                <a:latin typeface="Times New Roman" pitchFamily="18" charset="0"/>
              </a:rPr>
              <a:t>Закон г. Москвы «Об охране труда в городе Москве» от 14.03. 2001 года № 7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334434" y="2733845"/>
            <a:ext cx="2628900" cy="1429998"/>
          </a:xfrm>
          <a:prstGeom prst="rect">
            <a:avLst/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36000" rIns="18000" bIns="36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sz="1400" b="1">
                <a:latin typeface="Times New Roman" pitchFamily="18" charset="0"/>
              </a:rPr>
              <a:t>Система нормативных правовых актов, содержащих государственные нормативные требования охраны труда </a:t>
            </a:r>
          </a:p>
          <a:p>
            <a:pPr eaLnBrk="1" hangingPunct="1">
              <a:lnSpc>
                <a:spcPct val="90000"/>
              </a:lnSpc>
            </a:pPr>
            <a:r>
              <a:rPr lang="ru-RU" sz="1400" b="1">
                <a:latin typeface="Times New Roman" pitchFamily="18" charset="0"/>
              </a:rPr>
              <a:t>(установлена постановлением  правительства РФ от 23 мая 2000 г. N 399) 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3456518" y="2493660"/>
            <a:ext cx="5278967" cy="784830"/>
          </a:xfrm>
          <a:prstGeom prst="rect">
            <a:avLst/>
          </a:prstGeom>
          <a:gradFill rotWithShape="1">
            <a:gsLst>
              <a:gs pos="0">
                <a:srgbClr val="B5FFB5"/>
              </a:gs>
              <a:gs pos="50000">
                <a:srgbClr val="FFFFFF"/>
              </a:gs>
              <a:gs pos="100000">
                <a:srgbClr val="B5FFB5"/>
              </a:gs>
            </a:gsLst>
            <a:lin ang="5400000" scaled="1"/>
          </a:gradFill>
          <a:ln w="25400">
            <a:solidFill>
              <a:srgbClr val="0000B8"/>
            </a:solidFill>
            <a:miter lim="800000"/>
            <a:headEnd/>
            <a:tailEnd/>
          </a:ln>
        </p:spPr>
        <p:txBody>
          <a:bodyPr lIns="18000" tIns="0" rIns="1800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sz="1500" b="1">
                <a:latin typeface="Times New Roman" pitchFamily="18" charset="0"/>
              </a:rPr>
              <a:t>Государственные нормативные </a:t>
            </a:r>
            <a:r>
              <a:rPr lang="ru-RU" sz="1500" b="1">
                <a:solidFill>
                  <a:srgbClr val="FF0066"/>
                </a:solidFill>
                <a:latin typeface="Times New Roman" pitchFamily="18" charset="0"/>
              </a:rPr>
              <a:t>требования охраны труда - </a:t>
            </a:r>
          </a:p>
          <a:p>
            <a:pPr eaLnBrk="1" hangingPunct="1">
              <a:lnSpc>
                <a:spcPct val="85000"/>
              </a:lnSpc>
            </a:pPr>
            <a:r>
              <a:rPr lang="ru-RU" sz="1500" b="1">
                <a:latin typeface="Times New Roman" pitchFamily="18" charset="0"/>
              </a:rPr>
              <a:t>правила, процедуры и критерии, направленные на сохранение жизни и здоровья работников в процессе трудовой деятельности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3215217" y="3716339"/>
            <a:ext cx="5856816" cy="985837"/>
          </a:xfrm>
          <a:prstGeom prst="rect">
            <a:avLst/>
          </a:prstGeom>
          <a:gradFill rotWithShape="1">
            <a:gsLst>
              <a:gs pos="0">
                <a:srgbClr val="E3FA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 lIns="18000" tIns="0" rIns="5400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sz="14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Требования охраны труда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обязательны для исполнения юридическими и физическими лицами, при осуществлении ими любых видов деятельности</a:t>
            </a:r>
          </a:p>
          <a:p>
            <a:pPr eaLnBrk="1" hangingPunct="1">
              <a:lnSpc>
                <a:spcPct val="90000"/>
              </a:lnSpc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(ст. 3 Федерального закона  «Об основах охраны труда в РФот 17.07.1999 г. №181-ФЗ»)</a:t>
            </a: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239185" y="5680076"/>
            <a:ext cx="4032249" cy="555625"/>
          </a:xfrm>
          <a:prstGeom prst="rect">
            <a:avLst/>
          </a:prstGeom>
          <a:gradFill rotWithShape="1">
            <a:gsLst>
              <a:gs pos="0">
                <a:srgbClr val="FCEAF3"/>
              </a:gs>
              <a:gs pos="50000">
                <a:srgbClr val="FFFFFF"/>
              </a:gs>
              <a:gs pos="100000">
                <a:srgbClr val="FCEAF3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0" rIns="1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граждан, отбывающих наказание по приговору суда, в период их работы в организациях</a:t>
            </a:r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3467100" y="4840288"/>
            <a:ext cx="5545667" cy="603250"/>
          </a:xfrm>
          <a:prstGeom prst="rect">
            <a:avLst/>
          </a:prstGeom>
          <a:gradFill rotWithShape="1">
            <a:gsLst>
              <a:gs pos="0">
                <a:srgbClr val="C5E2FF"/>
              </a:gs>
              <a:gs pos="50000">
                <a:srgbClr val="FFFFFF"/>
              </a:gs>
              <a:gs pos="100000">
                <a:srgbClr val="C5E2FF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Государственные нормативные требования охраны труда распространяются на:</a:t>
            </a:r>
          </a:p>
        </p:txBody>
      </p:sp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9264652" y="4940300"/>
            <a:ext cx="2305049" cy="336550"/>
          </a:xfrm>
          <a:prstGeom prst="rect">
            <a:avLst/>
          </a:prstGeom>
          <a:gradFill rotWithShape="1">
            <a:gsLst>
              <a:gs pos="0">
                <a:srgbClr val="C5E2FF"/>
              </a:gs>
              <a:gs pos="50000">
                <a:srgbClr val="FFFFFF"/>
              </a:gs>
              <a:gs pos="100000">
                <a:srgbClr val="C5E2FF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72000" rIns="18000" bIns="72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работодателей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4656667" y="5732464"/>
            <a:ext cx="2734733" cy="555625"/>
          </a:xfrm>
          <a:prstGeom prst="rect">
            <a:avLst/>
          </a:prstGeom>
          <a:gradFill rotWithShape="1">
            <a:gsLst>
              <a:gs pos="0">
                <a:srgbClr val="FCEAF3"/>
              </a:gs>
              <a:gs pos="50000">
                <a:srgbClr val="FFFFFF"/>
              </a:gs>
              <a:gs pos="100000">
                <a:srgbClr val="FCEAF3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0" rIns="1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военнослужащих, направляемых на работы в организации</a:t>
            </a:r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7535333" y="5661026"/>
            <a:ext cx="4464051" cy="555625"/>
          </a:xfrm>
          <a:prstGeom prst="rect">
            <a:avLst/>
          </a:prstGeom>
          <a:gradFill rotWithShape="1">
            <a:gsLst>
              <a:gs pos="0">
                <a:srgbClr val="FCEAF3"/>
              </a:gs>
              <a:gs pos="50000">
                <a:srgbClr val="FFFFFF"/>
              </a:gs>
              <a:gs pos="100000">
                <a:srgbClr val="FCEAF3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0" rIns="1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обучающихся образовательных учреждений, проходящих производственную практику</a:t>
            </a:r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624418" y="6410325"/>
            <a:ext cx="10991849" cy="374650"/>
          </a:xfrm>
          <a:prstGeom prst="rect">
            <a:avLst/>
          </a:prstGeom>
          <a:gradFill rotWithShape="1">
            <a:gsLst>
              <a:gs pos="0">
                <a:srgbClr val="FCEAF3"/>
              </a:gs>
              <a:gs pos="50000">
                <a:srgbClr val="FFFFFF"/>
              </a:gs>
              <a:gs pos="100000">
                <a:srgbClr val="FCEAF3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0" rIns="1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членов кооперативов, участвующих в совместной производственной и иной хозяйственной деятельности, основанной на их личном трудовом участии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239185" y="4797426"/>
            <a:ext cx="2688167" cy="555625"/>
          </a:xfrm>
          <a:prstGeom prst="rect">
            <a:avLst/>
          </a:prstGeom>
          <a:gradFill rotWithShape="1">
            <a:gsLst>
              <a:gs pos="0">
                <a:srgbClr val="C5E2FF"/>
              </a:gs>
              <a:gs pos="50000">
                <a:srgbClr val="FFFFFF"/>
              </a:gs>
              <a:gs pos="100000">
                <a:srgbClr val="C5E2FF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0" rIns="1800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работников, состоящих с работодателями в трудовых отношениях</a:t>
            </a:r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 flipH="1">
            <a:off x="2927351" y="5084763"/>
            <a:ext cx="480483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>
            <a:off x="8976784" y="5084763"/>
            <a:ext cx="287867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5" name="Line 25"/>
          <p:cNvSpPr>
            <a:spLocks noChangeShapeType="1"/>
          </p:cNvSpPr>
          <p:nvPr/>
        </p:nvSpPr>
        <p:spPr bwMode="auto">
          <a:xfrm>
            <a:off x="6096000" y="5445125"/>
            <a:ext cx="0" cy="287338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6" name="Line 26"/>
          <p:cNvSpPr>
            <a:spLocks noChangeShapeType="1"/>
          </p:cNvSpPr>
          <p:nvPr/>
        </p:nvSpPr>
        <p:spPr bwMode="auto">
          <a:xfrm>
            <a:off x="3888317" y="5445125"/>
            <a:ext cx="0" cy="2159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7" name="Line 27"/>
          <p:cNvSpPr>
            <a:spLocks noChangeShapeType="1"/>
          </p:cNvSpPr>
          <p:nvPr/>
        </p:nvSpPr>
        <p:spPr bwMode="auto">
          <a:xfrm>
            <a:off x="8303684" y="5445125"/>
            <a:ext cx="0" cy="2159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8" name="Line 28"/>
          <p:cNvSpPr>
            <a:spLocks noChangeShapeType="1"/>
          </p:cNvSpPr>
          <p:nvPr/>
        </p:nvSpPr>
        <p:spPr bwMode="auto">
          <a:xfrm flipH="1">
            <a:off x="4451351" y="5445125"/>
            <a:ext cx="12700" cy="9652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09" name="Line 29"/>
          <p:cNvSpPr>
            <a:spLocks noChangeShapeType="1"/>
          </p:cNvSpPr>
          <p:nvPr/>
        </p:nvSpPr>
        <p:spPr bwMode="auto">
          <a:xfrm>
            <a:off x="6096000" y="4724401"/>
            <a:ext cx="0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03200" y="914400"/>
            <a:ext cx="11785600" cy="5867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304800" y="990600"/>
            <a:ext cx="11582400" cy="5715000"/>
            <a:chOff x="-3" y="-3"/>
            <a:chExt cx="6150" cy="5906"/>
          </a:xfrm>
        </p:grpSpPr>
        <p:grpSp>
          <p:nvGrpSpPr>
            <p:cNvPr id="21510" name="Group 4"/>
            <p:cNvGrpSpPr>
              <a:grpSpLocks/>
            </p:cNvGrpSpPr>
            <p:nvPr/>
          </p:nvGrpSpPr>
          <p:grpSpPr bwMode="auto">
            <a:xfrm>
              <a:off x="0" y="0"/>
              <a:ext cx="6144" cy="5900"/>
              <a:chOff x="0" y="0"/>
              <a:chExt cx="6144" cy="5900"/>
            </a:xfrm>
          </p:grpSpPr>
          <p:grpSp>
            <p:nvGrpSpPr>
              <p:cNvPr id="21512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3880" cy="374"/>
                <a:chOff x="0" y="0"/>
                <a:chExt cx="3880" cy="374"/>
              </a:xfrm>
            </p:grpSpPr>
            <p:sp>
              <p:nvSpPr>
                <p:cNvPr id="21621" name="Rectangle 6"/>
                <p:cNvSpPr>
                  <a:spLocks noChangeArrowheads="1"/>
                </p:cNvSpPr>
                <p:nvPr/>
              </p:nvSpPr>
              <p:spPr bwMode="auto">
                <a:xfrm>
                  <a:off x="16" y="0"/>
                  <a:ext cx="3848" cy="3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bIns="0"/>
                <a:lstStyle/>
                <a:p>
                  <a:r>
                    <a:rPr lang="ru-RU" sz="1200">
                      <a:cs typeface="Arial" charset="0"/>
                    </a:rPr>
                    <a:t>Наименование вида нормативного правового акта</a:t>
                  </a:r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22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880" cy="37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13" name="Group 8"/>
              <p:cNvGrpSpPr>
                <a:grpSpLocks/>
              </p:cNvGrpSpPr>
              <p:nvPr/>
            </p:nvGrpSpPr>
            <p:grpSpPr bwMode="auto">
              <a:xfrm>
                <a:off x="3880" y="0"/>
                <a:ext cx="2264" cy="777"/>
                <a:chOff x="3880" y="0"/>
                <a:chExt cx="2264" cy="777"/>
              </a:xfrm>
            </p:grpSpPr>
            <p:sp>
              <p:nvSpPr>
                <p:cNvPr id="21619" name="Rectangle 9"/>
                <p:cNvSpPr>
                  <a:spLocks noChangeArrowheads="1"/>
                </p:cNvSpPr>
                <p:nvPr/>
              </p:nvSpPr>
              <p:spPr bwMode="auto">
                <a:xfrm>
                  <a:off x="3896" y="0"/>
                  <a:ext cx="2232" cy="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Органы, утверждающие нормативные правовые акты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20" name="Rectangle 10"/>
                <p:cNvSpPr>
                  <a:spLocks noChangeArrowheads="1"/>
                </p:cNvSpPr>
                <p:nvPr/>
              </p:nvSpPr>
              <p:spPr bwMode="auto">
                <a:xfrm>
                  <a:off x="3880" y="0"/>
                  <a:ext cx="2264" cy="777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14" name="Group 11"/>
              <p:cNvGrpSpPr>
                <a:grpSpLocks/>
              </p:cNvGrpSpPr>
              <p:nvPr/>
            </p:nvGrpSpPr>
            <p:grpSpPr bwMode="auto">
              <a:xfrm>
                <a:off x="0" y="374"/>
                <a:ext cx="2984" cy="403"/>
                <a:chOff x="0" y="374"/>
                <a:chExt cx="2984" cy="403"/>
              </a:xfrm>
            </p:grpSpPr>
            <p:sp>
              <p:nvSpPr>
                <p:cNvPr id="21617" name="Rectangle 12"/>
                <p:cNvSpPr>
                  <a:spLocks noChangeArrowheads="1"/>
                </p:cNvSpPr>
                <p:nvPr/>
              </p:nvSpPr>
              <p:spPr bwMode="auto">
                <a:xfrm>
                  <a:off x="16" y="374"/>
                  <a:ext cx="295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полное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18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374"/>
                  <a:ext cx="298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15" name="Group 14"/>
              <p:cNvGrpSpPr>
                <a:grpSpLocks/>
              </p:cNvGrpSpPr>
              <p:nvPr/>
            </p:nvGrpSpPr>
            <p:grpSpPr bwMode="auto">
              <a:xfrm>
                <a:off x="2984" y="374"/>
                <a:ext cx="896" cy="403"/>
                <a:chOff x="2984" y="374"/>
                <a:chExt cx="896" cy="403"/>
              </a:xfrm>
            </p:grpSpPr>
            <p:sp>
              <p:nvSpPr>
                <p:cNvPr id="21615" name="Rectangle 15"/>
                <p:cNvSpPr>
                  <a:spLocks noChangeArrowheads="1"/>
                </p:cNvSpPr>
                <p:nvPr/>
              </p:nvSpPr>
              <p:spPr bwMode="auto">
                <a:xfrm>
                  <a:off x="3000" y="374"/>
                  <a:ext cx="86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сокращенное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16" name="Rectangle 16"/>
                <p:cNvSpPr>
                  <a:spLocks noChangeArrowheads="1"/>
                </p:cNvSpPr>
                <p:nvPr/>
              </p:nvSpPr>
              <p:spPr bwMode="auto">
                <a:xfrm>
                  <a:off x="2984" y="374"/>
                  <a:ext cx="89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16" name="Group 17"/>
              <p:cNvGrpSpPr>
                <a:grpSpLocks/>
              </p:cNvGrpSpPr>
              <p:nvPr/>
            </p:nvGrpSpPr>
            <p:grpSpPr bwMode="auto">
              <a:xfrm>
                <a:off x="0" y="777"/>
                <a:ext cx="2984" cy="518"/>
                <a:chOff x="0" y="777"/>
                <a:chExt cx="2984" cy="518"/>
              </a:xfrm>
            </p:grpSpPr>
            <p:sp>
              <p:nvSpPr>
                <p:cNvPr id="21613" name="Rectangle 18"/>
                <p:cNvSpPr>
                  <a:spLocks noChangeArrowheads="1"/>
                </p:cNvSpPr>
                <p:nvPr/>
              </p:nvSpPr>
              <p:spPr bwMode="auto">
                <a:xfrm>
                  <a:off x="16" y="777"/>
                  <a:ext cx="295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Государственные стандарты</a:t>
                  </a:r>
                  <a:r>
                    <a:rPr lang="ru-RU" sz="1200"/>
                    <a:t>,</a:t>
                  </a:r>
                  <a:r>
                    <a:rPr lang="ru-RU" sz="1200">
                      <a:cs typeface="Arial" charset="0"/>
                    </a:rPr>
                    <a:t> системы стандартов безопасности труда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14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777"/>
                  <a:ext cx="298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17" name="Group 20"/>
              <p:cNvGrpSpPr>
                <a:grpSpLocks/>
              </p:cNvGrpSpPr>
              <p:nvPr/>
            </p:nvGrpSpPr>
            <p:grpSpPr bwMode="auto">
              <a:xfrm>
                <a:off x="2984" y="777"/>
                <a:ext cx="896" cy="518"/>
                <a:chOff x="2984" y="777"/>
                <a:chExt cx="896" cy="518"/>
              </a:xfrm>
            </p:grpSpPr>
            <p:sp>
              <p:nvSpPr>
                <p:cNvPr id="21611" name="Rectangle 21"/>
                <p:cNvSpPr>
                  <a:spLocks noChangeArrowheads="1"/>
                </p:cNvSpPr>
                <p:nvPr/>
              </p:nvSpPr>
              <p:spPr bwMode="auto">
                <a:xfrm>
                  <a:off x="3000" y="777"/>
                  <a:ext cx="864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ГОСТ Р </a:t>
                  </a:r>
                  <a:endParaRPr lang="ru-RU" sz="1200"/>
                </a:p>
                <a:p>
                  <a:r>
                    <a:rPr lang="ru-RU" sz="1200">
                      <a:cs typeface="Arial" charset="0"/>
                    </a:rPr>
                    <a:t>ССБТ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12" name="Rectangle 22"/>
                <p:cNvSpPr>
                  <a:spLocks noChangeArrowheads="1"/>
                </p:cNvSpPr>
                <p:nvPr/>
              </p:nvSpPr>
              <p:spPr bwMode="auto">
                <a:xfrm>
                  <a:off x="2984" y="777"/>
                  <a:ext cx="89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18" name="Group 23"/>
              <p:cNvGrpSpPr>
                <a:grpSpLocks/>
              </p:cNvGrpSpPr>
              <p:nvPr/>
            </p:nvGrpSpPr>
            <p:grpSpPr bwMode="auto">
              <a:xfrm>
                <a:off x="3880" y="777"/>
                <a:ext cx="2264" cy="518"/>
                <a:chOff x="3880" y="777"/>
                <a:chExt cx="2264" cy="518"/>
              </a:xfrm>
            </p:grpSpPr>
            <p:sp>
              <p:nvSpPr>
                <p:cNvPr id="21609" name="Rectangle 24"/>
                <p:cNvSpPr>
                  <a:spLocks noChangeArrowheads="1"/>
                </p:cNvSpPr>
                <p:nvPr/>
              </p:nvSpPr>
              <p:spPr bwMode="auto">
                <a:xfrm>
                  <a:off x="3896" y="777"/>
                  <a:ext cx="223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indent="228600" algn="l"/>
                  <a:r>
                    <a:rPr lang="ru-RU" sz="1200">
                      <a:cs typeface="Arial" charset="0"/>
                    </a:rPr>
                    <a:t>Госстандарт России </a:t>
                  </a:r>
                  <a:endParaRPr lang="ru-RU" sz="1200">
                    <a:cs typeface="Times New Roman" pitchFamily="18" charset="0"/>
                  </a:endParaRPr>
                </a:p>
                <a:p>
                  <a:pPr indent="228600" algn="l" eaLnBrk="0" hangingPunct="0"/>
                  <a:r>
                    <a:rPr lang="ru-RU" sz="1200">
                      <a:cs typeface="Arial" charset="0"/>
                    </a:rPr>
                    <a:t>Минстрой России</a:t>
                  </a:r>
                  <a:endParaRPr lang="ru-RU" sz="1200">
                    <a:cs typeface="Times New Roman" pitchFamily="18" charset="0"/>
                  </a:endParaRPr>
                </a:p>
                <a:p>
                  <a:pPr indent="228600"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10" name="Rectangle 25"/>
                <p:cNvSpPr>
                  <a:spLocks noChangeArrowheads="1"/>
                </p:cNvSpPr>
                <p:nvPr/>
              </p:nvSpPr>
              <p:spPr bwMode="auto">
                <a:xfrm>
                  <a:off x="3880" y="777"/>
                  <a:ext cx="226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19" name="Group 26"/>
              <p:cNvGrpSpPr>
                <a:grpSpLocks/>
              </p:cNvGrpSpPr>
              <p:nvPr/>
            </p:nvGrpSpPr>
            <p:grpSpPr bwMode="auto">
              <a:xfrm>
                <a:off x="0" y="1295"/>
                <a:ext cx="2984" cy="518"/>
                <a:chOff x="0" y="1295"/>
                <a:chExt cx="2984" cy="518"/>
              </a:xfrm>
            </p:grpSpPr>
            <p:sp>
              <p:nvSpPr>
                <p:cNvPr id="21607" name="Rectangle 27"/>
                <p:cNvSpPr>
                  <a:spLocks noChangeArrowheads="1"/>
                </p:cNvSpPr>
                <p:nvPr/>
              </p:nvSpPr>
              <p:spPr bwMode="auto">
                <a:xfrm>
                  <a:off x="16" y="1295"/>
                  <a:ext cx="295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Отраслевые стандарты, системы стандартов безопасности труда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08" name="Rectangle 28"/>
                <p:cNvSpPr>
                  <a:spLocks noChangeArrowheads="1"/>
                </p:cNvSpPr>
                <p:nvPr/>
              </p:nvSpPr>
              <p:spPr bwMode="auto">
                <a:xfrm>
                  <a:off x="0" y="1295"/>
                  <a:ext cx="298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0" name="Group 29"/>
              <p:cNvGrpSpPr>
                <a:grpSpLocks/>
              </p:cNvGrpSpPr>
              <p:nvPr/>
            </p:nvGrpSpPr>
            <p:grpSpPr bwMode="auto">
              <a:xfrm>
                <a:off x="2984" y="1295"/>
                <a:ext cx="896" cy="518"/>
                <a:chOff x="2984" y="1295"/>
                <a:chExt cx="896" cy="518"/>
              </a:xfrm>
            </p:grpSpPr>
            <p:sp>
              <p:nvSpPr>
                <p:cNvPr id="21605" name="Rectangle 30"/>
                <p:cNvSpPr>
                  <a:spLocks noChangeArrowheads="1"/>
                </p:cNvSpPr>
                <p:nvPr/>
              </p:nvSpPr>
              <p:spPr bwMode="auto">
                <a:xfrm>
                  <a:off x="3000" y="1295"/>
                  <a:ext cx="864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ОСТ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cs typeface="Arial" charset="0"/>
                    </a:rPr>
                    <a:t> ССБТ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06" name="Rectangle 31"/>
                <p:cNvSpPr>
                  <a:spLocks noChangeArrowheads="1"/>
                </p:cNvSpPr>
                <p:nvPr/>
              </p:nvSpPr>
              <p:spPr bwMode="auto">
                <a:xfrm>
                  <a:off x="2984" y="1295"/>
                  <a:ext cx="89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1" name="Group 32"/>
              <p:cNvGrpSpPr>
                <a:grpSpLocks/>
              </p:cNvGrpSpPr>
              <p:nvPr/>
            </p:nvGrpSpPr>
            <p:grpSpPr bwMode="auto">
              <a:xfrm>
                <a:off x="3880" y="1295"/>
                <a:ext cx="2264" cy="518"/>
                <a:chOff x="3880" y="1295"/>
                <a:chExt cx="2264" cy="518"/>
              </a:xfrm>
            </p:grpSpPr>
            <p:sp>
              <p:nvSpPr>
                <p:cNvPr id="21603" name="Rectangle 33"/>
                <p:cNvSpPr>
                  <a:spLocks noChangeArrowheads="1"/>
                </p:cNvSpPr>
                <p:nvPr/>
              </p:nvSpPr>
              <p:spPr bwMode="auto">
                <a:xfrm>
                  <a:off x="3896" y="1295"/>
                  <a:ext cx="223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Федеральные органы исполнительной власти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04" name="Rectangle 34"/>
                <p:cNvSpPr>
                  <a:spLocks noChangeArrowheads="1"/>
                </p:cNvSpPr>
                <p:nvPr/>
              </p:nvSpPr>
              <p:spPr bwMode="auto">
                <a:xfrm>
                  <a:off x="3880" y="1295"/>
                  <a:ext cx="226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2" name="Group 35"/>
              <p:cNvGrpSpPr>
                <a:grpSpLocks/>
              </p:cNvGrpSpPr>
              <p:nvPr/>
            </p:nvGrpSpPr>
            <p:grpSpPr bwMode="auto">
              <a:xfrm>
                <a:off x="0" y="1813"/>
                <a:ext cx="2984" cy="518"/>
                <a:chOff x="0" y="1813"/>
                <a:chExt cx="2984" cy="518"/>
              </a:xfrm>
            </p:grpSpPr>
            <p:sp>
              <p:nvSpPr>
                <p:cNvPr id="21601" name="Rectangle 36"/>
                <p:cNvSpPr>
                  <a:spLocks noChangeArrowheads="1"/>
                </p:cNvSpPr>
                <p:nvPr/>
              </p:nvSpPr>
              <p:spPr bwMode="auto">
                <a:xfrm>
                  <a:off x="16" y="1813"/>
                  <a:ext cx="295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Санитарные правила. Санитарные нормы. Гигиенические нормативы. Сан</a:t>
                  </a:r>
                  <a:r>
                    <a:rPr lang="ru-RU" sz="1200"/>
                    <a:t>.</a:t>
                  </a:r>
                  <a:r>
                    <a:rPr lang="ru-RU" sz="1200">
                      <a:cs typeface="Arial" charset="0"/>
                    </a:rPr>
                    <a:t> правила и нормы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02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1813"/>
                  <a:ext cx="298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3" name="Group 38"/>
              <p:cNvGrpSpPr>
                <a:grpSpLocks/>
              </p:cNvGrpSpPr>
              <p:nvPr/>
            </p:nvGrpSpPr>
            <p:grpSpPr bwMode="auto">
              <a:xfrm>
                <a:off x="2984" y="1813"/>
                <a:ext cx="896" cy="518"/>
                <a:chOff x="2984" y="1813"/>
                <a:chExt cx="896" cy="518"/>
              </a:xfrm>
            </p:grpSpPr>
            <p:sp>
              <p:nvSpPr>
                <p:cNvPr id="21599" name="Rectangle 39"/>
                <p:cNvSpPr>
                  <a:spLocks noChangeArrowheads="1"/>
                </p:cNvSpPr>
                <p:nvPr/>
              </p:nvSpPr>
              <p:spPr bwMode="auto">
                <a:xfrm>
                  <a:off x="3000" y="1813"/>
                  <a:ext cx="864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СП, СН 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cs typeface="Arial" charset="0"/>
                    </a:rPr>
                    <a:t>ГН, СанПиН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600" name="Rectangle 40"/>
                <p:cNvSpPr>
                  <a:spLocks noChangeArrowheads="1"/>
                </p:cNvSpPr>
                <p:nvPr/>
              </p:nvSpPr>
              <p:spPr bwMode="auto">
                <a:xfrm>
                  <a:off x="2984" y="1813"/>
                  <a:ext cx="89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4" name="Group 41"/>
              <p:cNvGrpSpPr>
                <a:grpSpLocks/>
              </p:cNvGrpSpPr>
              <p:nvPr/>
            </p:nvGrpSpPr>
            <p:grpSpPr bwMode="auto">
              <a:xfrm>
                <a:off x="3880" y="1813"/>
                <a:ext cx="2264" cy="518"/>
                <a:chOff x="3880" y="1813"/>
                <a:chExt cx="2264" cy="518"/>
              </a:xfrm>
            </p:grpSpPr>
            <p:sp>
              <p:nvSpPr>
                <p:cNvPr id="21597" name="Rectangle 42"/>
                <p:cNvSpPr>
                  <a:spLocks noChangeArrowheads="1"/>
                </p:cNvSpPr>
                <p:nvPr/>
              </p:nvSpPr>
              <p:spPr bwMode="auto">
                <a:xfrm>
                  <a:off x="3896" y="1813"/>
                  <a:ext cx="223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indent="228600" algn="l"/>
                  <a:r>
                    <a:rPr lang="ru-RU" sz="1200">
                      <a:cs typeface="Arial" charset="0"/>
                    </a:rPr>
                    <a:t>Госкомнадзор России .</a:t>
                  </a:r>
                  <a:endParaRPr lang="ru-RU" sz="1200">
                    <a:cs typeface="Times New Roman" pitchFamily="18" charset="0"/>
                  </a:endParaRPr>
                </a:p>
                <a:p>
                  <a:pPr indent="228600" algn="l" eaLnBrk="0" hangingPunct="0"/>
                  <a:r>
                    <a:rPr lang="ru-RU" sz="1200">
                      <a:cs typeface="Arial" charset="0"/>
                    </a:rPr>
                    <a:t>Минздрав России</a:t>
                  </a:r>
                  <a:endParaRPr lang="ru-RU" sz="1200">
                    <a:cs typeface="Times New Roman" pitchFamily="18" charset="0"/>
                  </a:endParaRPr>
                </a:p>
                <a:p>
                  <a:pPr indent="228600"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98" name="Rectangle 43"/>
                <p:cNvSpPr>
                  <a:spLocks noChangeArrowheads="1"/>
                </p:cNvSpPr>
                <p:nvPr/>
              </p:nvSpPr>
              <p:spPr bwMode="auto">
                <a:xfrm>
                  <a:off x="3880" y="1813"/>
                  <a:ext cx="226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5" name="Group 44"/>
              <p:cNvGrpSpPr>
                <a:grpSpLocks/>
              </p:cNvGrpSpPr>
              <p:nvPr/>
            </p:nvGrpSpPr>
            <p:grpSpPr bwMode="auto">
              <a:xfrm>
                <a:off x="0" y="2331"/>
                <a:ext cx="2984" cy="403"/>
                <a:chOff x="0" y="2331"/>
                <a:chExt cx="2984" cy="403"/>
              </a:xfrm>
            </p:grpSpPr>
            <p:sp>
              <p:nvSpPr>
                <p:cNvPr id="21595" name="Rectangle 45"/>
                <p:cNvSpPr>
                  <a:spLocks noChangeArrowheads="1"/>
                </p:cNvSpPr>
                <p:nvPr/>
              </p:nvSpPr>
              <p:spPr bwMode="auto">
                <a:xfrm>
                  <a:off x="16" y="2331"/>
                  <a:ext cx="295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Строительные нормы и правила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96" name="Rectangle 46"/>
                <p:cNvSpPr>
                  <a:spLocks noChangeArrowheads="1"/>
                </p:cNvSpPr>
                <p:nvPr/>
              </p:nvSpPr>
              <p:spPr bwMode="auto">
                <a:xfrm>
                  <a:off x="0" y="2331"/>
                  <a:ext cx="298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6" name="Group 47"/>
              <p:cNvGrpSpPr>
                <a:grpSpLocks/>
              </p:cNvGrpSpPr>
              <p:nvPr/>
            </p:nvGrpSpPr>
            <p:grpSpPr bwMode="auto">
              <a:xfrm>
                <a:off x="2984" y="2331"/>
                <a:ext cx="896" cy="403"/>
                <a:chOff x="2984" y="2331"/>
                <a:chExt cx="896" cy="403"/>
              </a:xfrm>
            </p:grpSpPr>
            <p:sp>
              <p:nvSpPr>
                <p:cNvPr id="21593" name="Rectangle 48"/>
                <p:cNvSpPr>
                  <a:spLocks noChangeArrowheads="1"/>
                </p:cNvSpPr>
                <p:nvPr/>
              </p:nvSpPr>
              <p:spPr bwMode="auto">
                <a:xfrm>
                  <a:off x="3000" y="2331"/>
                  <a:ext cx="86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СНиП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94" name="Rectangle 49"/>
                <p:cNvSpPr>
                  <a:spLocks noChangeArrowheads="1"/>
                </p:cNvSpPr>
                <p:nvPr/>
              </p:nvSpPr>
              <p:spPr bwMode="auto">
                <a:xfrm>
                  <a:off x="2984" y="2331"/>
                  <a:ext cx="89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7" name="Group 50"/>
              <p:cNvGrpSpPr>
                <a:grpSpLocks/>
              </p:cNvGrpSpPr>
              <p:nvPr/>
            </p:nvGrpSpPr>
            <p:grpSpPr bwMode="auto">
              <a:xfrm>
                <a:off x="3880" y="2331"/>
                <a:ext cx="2264" cy="403"/>
                <a:chOff x="3880" y="2331"/>
                <a:chExt cx="2264" cy="403"/>
              </a:xfrm>
            </p:grpSpPr>
            <p:sp>
              <p:nvSpPr>
                <p:cNvPr id="21591" name="Rectangle 51"/>
                <p:cNvSpPr>
                  <a:spLocks noChangeArrowheads="1"/>
                </p:cNvSpPr>
                <p:nvPr/>
              </p:nvSpPr>
              <p:spPr bwMode="auto">
                <a:xfrm>
                  <a:off x="3896" y="2331"/>
                  <a:ext cx="223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Минстрой России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92" name="Rectangle 52"/>
                <p:cNvSpPr>
                  <a:spLocks noChangeArrowheads="1"/>
                </p:cNvSpPr>
                <p:nvPr/>
              </p:nvSpPr>
              <p:spPr bwMode="auto">
                <a:xfrm>
                  <a:off x="3880" y="2331"/>
                  <a:ext cx="226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8" name="Group 53"/>
              <p:cNvGrpSpPr>
                <a:grpSpLocks/>
              </p:cNvGrpSpPr>
              <p:nvPr/>
            </p:nvGrpSpPr>
            <p:grpSpPr bwMode="auto">
              <a:xfrm>
                <a:off x="0" y="2734"/>
                <a:ext cx="2984" cy="518"/>
                <a:chOff x="0" y="2734"/>
                <a:chExt cx="2984" cy="518"/>
              </a:xfrm>
            </p:grpSpPr>
            <p:sp>
              <p:nvSpPr>
                <p:cNvPr id="21589" name="Rectangle 54"/>
                <p:cNvSpPr>
                  <a:spLocks noChangeArrowheads="1"/>
                </p:cNvSpPr>
                <p:nvPr/>
              </p:nvSpPr>
              <p:spPr bwMode="auto">
                <a:xfrm>
                  <a:off x="16" y="2734"/>
                  <a:ext cx="295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Правила безопасности. Правила устройства и безопасной эксплуатации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90" name="Rectangle 55"/>
                <p:cNvSpPr>
                  <a:spLocks noChangeArrowheads="1"/>
                </p:cNvSpPr>
                <p:nvPr/>
              </p:nvSpPr>
              <p:spPr bwMode="auto">
                <a:xfrm>
                  <a:off x="0" y="2734"/>
                  <a:ext cx="298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29" name="Group 56"/>
              <p:cNvGrpSpPr>
                <a:grpSpLocks/>
              </p:cNvGrpSpPr>
              <p:nvPr/>
            </p:nvGrpSpPr>
            <p:grpSpPr bwMode="auto">
              <a:xfrm>
                <a:off x="2984" y="2734"/>
                <a:ext cx="896" cy="518"/>
                <a:chOff x="2984" y="2734"/>
                <a:chExt cx="896" cy="518"/>
              </a:xfrm>
            </p:grpSpPr>
            <p:sp>
              <p:nvSpPr>
                <p:cNvPr id="21587" name="Rectangle 57"/>
                <p:cNvSpPr>
                  <a:spLocks noChangeArrowheads="1"/>
                </p:cNvSpPr>
                <p:nvPr/>
              </p:nvSpPr>
              <p:spPr bwMode="auto">
                <a:xfrm>
                  <a:off x="3000" y="2734"/>
                  <a:ext cx="864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ПБ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cs typeface="Arial" charset="0"/>
                    </a:rPr>
                    <a:t> ПУБЭ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88" name="Rectangle 58"/>
                <p:cNvSpPr>
                  <a:spLocks noChangeArrowheads="1"/>
                </p:cNvSpPr>
                <p:nvPr/>
              </p:nvSpPr>
              <p:spPr bwMode="auto">
                <a:xfrm>
                  <a:off x="2984" y="2734"/>
                  <a:ext cx="89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0" name="Group 59"/>
              <p:cNvGrpSpPr>
                <a:grpSpLocks/>
              </p:cNvGrpSpPr>
              <p:nvPr/>
            </p:nvGrpSpPr>
            <p:grpSpPr bwMode="auto">
              <a:xfrm>
                <a:off x="3880" y="2734"/>
                <a:ext cx="2264" cy="518"/>
                <a:chOff x="3880" y="2734"/>
                <a:chExt cx="2264" cy="518"/>
              </a:xfrm>
            </p:grpSpPr>
            <p:sp>
              <p:nvSpPr>
                <p:cNvPr id="21585" name="Rectangle 60"/>
                <p:cNvSpPr>
                  <a:spLocks noChangeArrowheads="1"/>
                </p:cNvSpPr>
                <p:nvPr/>
              </p:nvSpPr>
              <p:spPr bwMode="auto">
                <a:xfrm>
                  <a:off x="3896" y="2734"/>
                  <a:ext cx="223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Федеральные органы надзора в соответствии с их компетенцией</a:t>
                  </a:r>
                  <a:endParaRPr lang="en-US" sz="1200">
                    <a:cs typeface="Times New Roman" pitchFamily="18" charset="0"/>
                  </a:endParaRPr>
                </a:p>
                <a:p>
                  <a:pPr algn="l" eaLnBrk="0" hangingPunct="0"/>
                  <a:endParaRPr lang="en-US" sz="1200">
                    <a:latin typeface="Times New Roman" pitchFamily="18" charset="0"/>
                  </a:endParaRPr>
                </a:p>
              </p:txBody>
            </p:sp>
            <p:sp>
              <p:nvSpPr>
                <p:cNvPr id="21586" name="Rectangle 61"/>
                <p:cNvSpPr>
                  <a:spLocks noChangeArrowheads="1"/>
                </p:cNvSpPr>
                <p:nvPr/>
              </p:nvSpPr>
              <p:spPr bwMode="auto">
                <a:xfrm>
                  <a:off x="3880" y="2734"/>
                  <a:ext cx="226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1" name="Group 62"/>
              <p:cNvGrpSpPr>
                <a:grpSpLocks/>
              </p:cNvGrpSpPr>
              <p:nvPr/>
            </p:nvGrpSpPr>
            <p:grpSpPr bwMode="auto">
              <a:xfrm>
                <a:off x="0" y="3252"/>
                <a:ext cx="2984" cy="403"/>
                <a:chOff x="0" y="3252"/>
                <a:chExt cx="2984" cy="403"/>
              </a:xfrm>
            </p:grpSpPr>
            <p:sp>
              <p:nvSpPr>
                <p:cNvPr id="21583" name="Rectangle 63"/>
                <p:cNvSpPr>
                  <a:spLocks noChangeArrowheads="1"/>
                </p:cNvSpPr>
                <p:nvPr/>
              </p:nvSpPr>
              <p:spPr bwMode="auto">
                <a:xfrm>
                  <a:off x="16" y="3252"/>
                  <a:ext cx="295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Инструкция по безопасности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84" name="Rectangle 64"/>
                <p:cNvSpPr>
                  <a:spLocks noChangeArrowheads="1"/>
                </p:cNvSpPr>
                <p:nvPr/>
              </p:nvSpPr>
              <p:spPr bwMode="auto">
                <a:xfrm>
                  <a:off x="0" y="3252"/>
                  <a:ext cx="298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2" name="Group 65"/>
              <p:cNvGrpSpPr>
                <a:grpSpLocks/>
              </p:cNvGrpSpPr>
              <p:nvPr/>
            </p:nvGrpSpPr>
            <p:grpSpPr bwMode="auto">
              <a:xfrm>
                <a:off x="2984" y="3252"/>
                <a:ext cx="896" cy="403"/>
                <a:chOff x="2984" y="3252"/>
                <a:chExt cx="896" cy="403"/>
              </a:xfrm>
            </p:grpSpPr>
            <p:sp>
              <p:nvSpPr>
                <p:cNvPr id="21581" name="Rectangle 66"/>
                <p:cNvSpPr>
                  <a:spLocks noChangeArrowheads="1"/>
                </p:cNvSpPr>
                <p:nvPr/>
              </p:nvSpPr>
              <p:spPr bwMode="auto">
                <a:xfrm>
                  <a:off x="3000" y="3252"/>
                  <a:ext cx="86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ИБ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82" name="Rectangle 67"/>
                <p:cNvSpPr>
                  <a:spLocks noChangeArrowheads="1"/>
                </p:cNvSpPr>
                <p:nvPr/>
              </p:nvSpPr>
              <p:spPr bwMode="auto">
                <a:xfrm>
                  <a:off x="2984" y="3252"/>
                  <a:ext cx="89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3" name="Group 68"/>
              <p:cNvGrpSpPr>
                <a:grpSpLocks/>
              </p:cNvGrpSpPr>
              <p:nvPr/>
            </p:nvGrpSpPr>
            <p:grpSpPr bwMode="auto">
              <a:xfrm>
                <a:off x="3880" y="3252"/>
                <a:ext cx="2264" cy="403"/>
                <a:chOff x="3880" y="3252"/>
                <a:chExt cx="2264" cy="403"/>
              </a:xfrm>
            </p:grpSpPr>
            <p:sp>
              <p:nvSpPr>
                <p:cNvPr id="21579" name="Rectangle 69"/>
                <p:cNvSpPr>
                  <a:spLocks noChangeArrowheads="1"/>
                </p:cNvSpPr>
                <p:nvPr/>
              </p:nvSpPr>
              <p:spPr bwMode="auto">
                <a:xfrm>
                  <a:off x="3896" y="3252"/>
                  <a:ext cx="223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Минтруд России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80" name="Rectangle 70"/>
                <p:cNvSpPr>
                  <a:spLocks noChangeArrowheads="1"/>
                </p:cNvSpPr>
                <p:nvPr/>
              </p:nvSpPr>
              <p:spPr bwMode="auto">
                <a:xfrm>
                  <a:off x="3880" y="3252"/>
                  <a:ext cx="226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4" name="Group 71"/>
              <p:cNvGrpSpPr>
                <a:grpSpLocks/>
              </p:cNvGrpSpPr>
              <p:nvPr/>
            </p:nvGrpSpPr>
            <p:grpSpPr bwMode="auto">
              <a:xfrm>
                <a:off x="0" y="3655"/>
                <a:ext cx="2984" cy="403"/>
                <a:chOff x="0" y="3655"/>
                <a:chExt cx="2984" cy="403"/>
              </a:xfrm>
            </p:grpSpPr>
            <p:sp>
              <p:nvSpPr>
                <p:cNvPr id="21577" name="Rectangle 72"/>
                <p:cNvSpPr>
                  <a:spLocks noChangeArrowheads="1"/>
                </p:cNvSpPr>
                <p:nvPr/>
              </p:nvSpPr>
              <p:spPr bwMode="auto">
                <a:xfrm>
                  <a:off x="16" y="3655"/>
                  <a:ext cx="295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Правила по охране труда межотраслевые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78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3655"/>
                  <a:ext cx="298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5" name="Group 74"/>
              <p:cNvGrpSpPr>
                <a:grpSpLocks/>
              </p:cNvGrpSpPr>
              <p:nvPr/>
            </p:nvGrpSpPr>
            <p:grpSpPr bwMode="auto">
              <a:xfrm>
                <a:off x="2984" y="3655"/>
                <a:ext cx="896" cy="403"/>
                <a:chOff x="2984" y="3655"/>
                <a:chExt cx="896" cy="403"/>
              </a:xfrm>
            </p:grpSpPr>
            <p:sp>
              <p:nvSpPr>
                <p:cNvPr id="21575" name="Rectangle 75"/>
                <p:cNvSpPr>
                  <a:spLocks noChangeArrowheads="1"/>
                </p:cNvSpPr>
                <p:nvPr/>
              </p:nvSpPr>
              <p:spPr bwMode="auto">
                <a:xfrm>
                  <a:off x="3000" y="3655"/>
                  <a:ext cx="86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ПОТ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76" name="Rectangle 76"/>
                <p:cNvSpPr>
                  <a:spLocks noChangeArrowheads="1"/>
                </p:cNvSpPr>
                <p:nvPr/>
              </p:nvSpPr>
              <p:spPr bwMode="auto">
                <a:xfrm>
                  <a:off x="2984" y="3655"/>
                  <a:ext cx="89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6" name="Group 77"/>
              <p:cNvGrpSpPr>
                <a:grpSpLocks/>
              </p:cNvGrpSpPr>
              <p:nvPr/>
            </p:nvGrpSpPr>
            <p:grpSpPr bwMode="auto">
              <a:xfrm>
                <a:off x="3880" y="3655"/>
                <a:ext cx="2264" cy="403"/>
                <a:chOff x="3880" y="3655"/>
                <a:chExt cx="2264" cy="403"/>
              </a:xfrm>
            </p:grpSpPr>
            <p:sp>
              <p:nvSpPr>
                <p:cNvPr id="21573" name="Rectangle 78"/>
                <p:cNvSpPr>
                  <a:spLocks noChangeArrowheads="1"/>
                </p:cNvSpPr>
                <p:nvPr/>
              </p:nvSpPr>
              <p:spPr bwMode="auto">
                <a:xfrm>
                  <a:off x="3896" y="3655"/>
                  <a:ext cx="223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Минтруд России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74" name="Rectangle 79"/>
                <p:cNvSpPr>
                  <a:spLocks noChangeArrowheads="1"/>
                </p:cNvSpPr>
                <p:nvPr/>
              </p:nvSpPr>
              <p:spPr bwMode="auto">
                <a:xfrm>
                  <a:off x="3880" y="3655"/>
                  <a:ext cx="226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7" name="Group 80"/>
              <p:cNvGrpSpPr>
                <a:grpSpLocks/>
              </p:cNvGrpSpPr>
              <p:nvPr/>
            </p:nvGrpSpPr>
            <p:grpSpPr bwMode="auto">
              <a:xfrm>
                <a:off x="0" y="4058"/>
                <a:ext cx="2984" cy="518"/>
                <a:chOff x="0" y="4058"/>
                <a:chExt cx="2984" cy="518"/>
              </a:xfrm>
            </p:grpSpPr>
            <p:sp>
              <p:nvSpPr>
                <p:cNvPr id="21571" name="Rectangle 81"/>
                <p:cNvSpPr>
                  <a:spLocks noChangeArrowheads="1"/>
                </p:cNvSpPr>
                <p:nvPr/>
              </p:nvSpPr>
              <p:spPr bwMode="auto">
                <a:xfrm>
                  <a:off x="16" y="4058"/>
                  <a:ext cx="295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Межотраслевые орг-методические документы (положения, методические указания, рекомендации)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72" name="Rectangle 82"/>
                <p:cNvSpPr>
                  <a:spLocks noChangeArrowheads="1"/>
                </p:cNvSpPr>
                <p:nvPr/>
              </p:nvSpPr>
              <p:spPr bwMode="auto">
                <a:xfrm>
                  <a:off x="0" y="4058"/>
                  <a:ext cx="298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8" name="Group 83"/>
              <p:cNvGrpSpPr>
                <a:grpSpLocks/>
              </p:cNvGrpSpPr>
              <p:nvPr/>
            </p:nvGrpSpPr>
            <p:grpSpPr bwMode="auto">
              <a:xfrm>
                <a:off x="2984" y="4058"/>
                <a:ext cx="896" cy="518"/>
                <a:chOff x="2984" y="4058"/>
                <a:chExt cx="896" cy="518"/>
              </a:xfrm>
            </p:grpSpPr>
            <p:sp>
              <p:nvSpPr>
                <p:cNvPr id="21569" name="Rectangle 84"/>
                <p:cNvSpPr>
                  <a:spLocks noChangeArrowheads="1"/>
                </p:cNvSpPr>
                <p:nvPr/>
              </p:nvSpPr>
              <p:spPr bwMode="auto">
                <a:xfrm>
                  <a:off x="3000" y="4058"/>
                  <a:ext cx="864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М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70" name="Rectangle 85"/>
                <p:cNvSpPr>
                  <a:spLocks noChangeArrowheads="1"/>
                </p:cNvSpPr>
                <p:nvPr/>
              </p:nvSpPr>
              <p:spPr bwMode="auto">
                <a:xfrm>
                  <a:off x="2984" y="4058"/>
                  <a:ext cx="89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39" name="Group 86"/>
              <p:cNvGrpSpPr>
                <a:grpSpLocks/>
              </p:cNvGrpSpPr>
              <p:nvPr/>
            </p:nvGrpSpPr>
            <p:grpSpPr bwMode="auto">
              <a:xfrm>
                <a:off x="3880" y="4058"/>
                <a:ext cx="2264" cy="518"/>
                <a:chOff x="3880" y="4058"/>
                <a:chExt cx="2264" cy="518"/>
              </a:xfrm>
            </p:grpSpPr>
            <p:sp>
              <p:nvSpPr>
                <p:cNvPr id="21567" name="Rectangle 87"/>
                <p:cNvSpPr>
                  <a:spLocks noChangeArrowheads="1"/>
                </p:cNvSpPr>
                <p:nvPr/>
              </p:nvSpPr>
              <p:spPr bwMode="auto">
                <a:xfrm>
                  <a:off x="3896" y="4058"/>
                  <a:ext cx="223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Федеральные органы надзора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68" name="Rectangle 88"/>
                <p:cNvSpPr>
                  <a:spLocks noChangeArrowheads="1"/>
                </p:cNvSpPr>
                <p:nvPr/>
              </p:nvSpPr>
              <p:spPr bwMode="auto">
                <a:xfrm>
                  <a:off x="3880" y="4058"/>
                  <a:ext cx="226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40" name="Group 89"/>
              <p:cNvGrpSpPr>
                <a:grpSpLocks/>
              </p:cNvGrpSpPr>
              <p:nvPr/>
            </p:nvGrpSpPr>
            <p:grpSpPr bwMode="auto">
              <a:xfrm>
                <a:off x="0" y="4576"/>
                <a:ext cx="2984" cy="403"/>
                <a:chOff x="0" y="4576"/>
                <a:chExt cx="2984" cy="403"/>
              </a:xfrm>
            </p:grpSpPr>
            <p:sp>
              <p:nvSpPr>
                <p:cNvPr id="21565" name="Rectangle 90"/>
                <p:cNvSpPr>
                  <a:spLocks noChangeArrowheads="1"/>
                </p:cNvSpPr>
                <p:nvPr/>
              </p:nvSpPr>
              <p:spPr bwMode="auto">
                <a:xfrm>
                  <a:off x="16" y="4576"/>
                  <a:ext cx="295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Правила по охране труда отраслевые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66" name="Rectangle 91"/>
                <p:cNvSpPr>
                  <a:spLocks noChangeArrowheads="1"/>
                </p:cNvSpPr>
                <p:nvPr/>
              </p:nvSpPr>
              <p:spPr bwMode="auto">
                <a:xfrm>
                  <a:off x="0" y="4576"/>
                  <a:ext cx="298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41" name="Group 92"/>
              <p:cNvGrpSpPr>
                <a:grpSpLocks/>
              </p:cNvGrpSpPr>
              <p:nvPr/>
            </p:nvGrpSpPr>
            <p:grpSpPr bwMode="auto">
              <a:xfrm>
                <a:off x="2984" y="4576"/>
                <a:ext cx="896" cy="403"/>
                <a:chOff x="2984" y="4576"/>
                <a:chExt cx="896" cy="403"/>
              </a:xfrm>
            </p:grpSpPr>
            <p:sp>
              <p:nvSpPr>
                <p:cNvPr id="21563" name="Rectangle 93"/>
                <p:cNvSpPr>
                  <a:spLocks noChangeArrowheads="1"/>
                </p:cNvSpPr>
                <p:nvPr/>
              </p:nvSpPr>
              <p:spPr bwMode="auto">
                <a:xfrm>
                  <a:off x="3000" y="4576"/>
                  <a:ext cx="86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ПОТО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64" name="Rectangle 94"/>
                <p:cNvSpPr>
                  <a:spLocks noChangeArrowheads="1"/>
                </p:cNvSpPr>
                <p:nvPr/>
              </p:nvSpPr>
              <p:spPr bwMode="auto">
                <a:xfrm>
                  <a:off x="2984" y="4576"/>
                  <a:ext cx="89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42" name="Group 95"/>
              <p:cNvGrpSpPr>
                <a:grpSpLocks/>
              </p:cNvGrpSpPr>
              <p:nvPr/>
            </p:nvGrpSpPr>
            <p:grpSpPr bwMode="auto">
              <a:xfrm>
                <a:off x="3880" y="4576"/>
                <a:ext cx="2264" cy="403"/>
                <a:chOff x="3880" y="4576"/>
                <a:chExt cx="2264" cy="403"/>
              </a:xfrm>
            </p:grpSpPr>
            <p:sp>
              <p:nvSpPr>
                <p:cNvPr id="21561" name="Rectangle 96"/>
                <p:cNvSpPr>
                  <a:spLocks noChangeArrowheads="1"/>
                </p:cNvSpPr>
                <p:nvPr/>
              </p:nvSpPr>
              <p:spPr bwMode="auto">
                <a:xfrm>
                  <a:off x="3896" y="4576"/>
                  <a:ext cx="223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Федеральные органы исп. власти</a:t>
                  </a:r>
                  <a:endParaRPr lang="en-US" sz="1200">
                    <a:cs typeface="Times New Roman" pitchFamily="18" charset="0"/>
                  </a:endParaRPr>
                </a:p>
                <a:p>
                  <a:pPr algn="l" eaLnBrk="0" hangingPunct="0"/>
                  <a:endParaRPr lang="en-US" sz="1200">
                    <a:latin typeface="Times New Roman" pitchFamily="18" charset="0"/>
                  </a:endParaRPr>
                </a:p>
              </p:txBody>
            </p:sp>
            <p:sp>
              <p:nvSpPr>
                <p:cNvPr id="21562" name="Rectangle 97"/>
                <p:cNvSpPr>
                  <a:spLocks noChangeArrowheads="1"/>
                </p:cNvSpPr>
                <p:nvPr/>
              </p:nvSpPr>
              <p:spPr bwMode="auto">
                <a:xfrm>
                  <a:off x="3880" y="4576"/>
                  <a:ext cx="226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43" name="Group 98"/>
              <p:cNvGrpSpPr>
                <a:grpSpLocks/>
              </p:cNvGrpSpPr>
              <p:nvPr/>
            </p:nvGrpSpPr>
            <p:grpSpPr bwMode="auto">
              <a:xfrm>
                <a:off x="0" y="4979"/>
                <a:ext cx="2984" cy="403"/>
                <a:chOff x="0" y="4979"/>
                <a:chExt cx="2984" cy="403"/>
              </a:xfrm>
            </p:grpSpPr>
            <p:sp>
              <p:nvSpPr>
                <p:cNvPr id="21559" name="Rectangle 99"/>
                <p:cNvSpPr>
                  <a:spLocks noChangeArrowheads="1"/>
                </p:cNvSpPr>
                <p:nvPr/>
              </p:nvSpPr>
              <p:spPr bwMode="auto">
                <a:xfrm>
                  <a:off x="16" y="4979"/>
                  <a:ext cx="295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Типовые отраслевые инструкции по охране труда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60" name="Rectangle 100"/>
                <p:cNvSpPr>
                  <a:spLocks noChangeArrowheads="1"/>
                </p:cNvSpPr>
                <p:nvPr/>
              </p:nvSpPr>
              <p:spPr bwMode="auto">
                <a:xfrm>
                  <a:off x="0" y="4979"/>
                  <a:ext cx="298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44" name="Group 101"/>
              <p:cNvGrpSpPr>
                <a:grpSpLocks/>
              </p:cNvGrpSpPr>
              <p:nvPr/>
            </p:nvGrpSpPr>
            <p:grpSpPr bwMode="auto">
              <a:xfrm>
                <a:off x="2984" y="4979"/>
                <a:ext cx="896" cy="403"/>
                <a:chOff x="2984" y="4979"/>
                <a:chExt cx="896" cy="403"/>
              </a:xfrm>
            </p:grpSpPr>
            <p:sp>
              <p:nvSpPr>
                <p:cNvPr id="21557" name="Rectangle 102"/>
                <p:cNvSpPr>
                  <a:spLocks noChangeArrowheads="1"/>
                </p:cNvSpPr>
                <p:nvPr/>
              </p:nvSpPr>
              <p:spPr bwMode="auto">
                <a:xfrm>
                  <a:off x="3000" y="4979"/>
                  <a:ext cx="864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ТОИ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58" name="Rectangle 103"/>
                <p:cNvSpPr>
                  <a:spLocks noChangeArrowheads="1"/>
                </p:cNvSpPr>
                <p:nvPr/>
              </p:nvSpPr>
              <p:spPr bwMode="auto">
                <a:xfrm>
                  <a:off x="2984" y="4979"/>
                  <a:ext cx="89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45" name="Group 104"/>
              <p:cNvGrpSpPr>
                <a:grpSpLocks/>
              </p:cNvGrpSpPr>
              <p:nvPr/>
            </p:nvGrpSpPr>
            <p:grpSpPr bwMode="auto">
              <a:xfrm>
                <a:off x="3880" y="4979"/>
                <a:ext cx="2264" cy="403"/>
                <a:chOff x="3880" y="4979"/>
                <a:chExt cx="2264" cy="403"/>
              </a:xfrm>
            </p:grpSpPr>
            <p:sp>
              <p:nvSpPr>
                <p:cNvPr id="21555" name="Rectangle 105"/>
                <p:cNvSpPr>
                  <a:spLocks noChangeArrowheads="1"/>
                </p:cNvSpPr>
                <p:nvPr/>
              </p:nvSpPr>
              <p:spPr bwMode="auto">
                <a:xfrm>
                  <a:off x="3896" y="4979"/>
                  <a:ext cx="2232" cy="4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Федеральные органы исп. власти</a:t>
                  </a:r>
                  <a:endParaRPr lang="en-US" sz="1200">
                    <a:cs typeface="Times New Roman" pitchFamily="18" charset="0"/>
                  </a:endParaRPr>
                </a:p>
                <a:p>
                  <a:pPr algn="l" eaLnBrk="0" hangingPunct="0"/>
                  <a:endParaRPr lang="en-US" sz="1200">
                    <a:latin typeface="Times New Roman" pitchFamily="18" charset="0"/>
                  </a:endParaRPr>
                </a:p>
              </p:txBody>
            </p:sp>
            <p:sp>
              <p:nvSpPr>
                <p:cNvPr id="21556" name="Rectangle 106"/>
                <p:cNvSpPr>
                  <a:spLocks noChangeArrowheads="1"/>
                </p:cNvSpPr>
                <p:nvPr/>
              </p:nvSpPr>
              <p:spPr bwMode="auto">
                <a:xfrm>
                  <a:off x="3880" y="4979"/>
                  <a:ext cx="226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46" name="Group 107"/>
              <p:cNvGrpSpPr>
                <a:grpSpLocks/>
              </p:cNvGrpSpPr>
              <p:nvPr/>
            </p:nvGrpSpPr>
            <p:grpSpPr bwMode="auto">
              <a:xfrm>
                <a:off x="0" y="5382"/>
                <a:ext cx="2984" cy="518"/>
                <a:chOff x="0" y="5382"/>
                <a:chExt cx="2984" cy="518"/>
              </a:xfrm>
            </p:grpSpPr>
            <p:sp>
              <p:nvSpPr>
                <p:cNvPr id="21553" name="Rectangle 108"/>
                <p:cNvSpPr>
                  <a:spLocks noChangeArrowheads="1"/>
                </p:cNvSpPr>
                <p:nvPr/>
              </p:nvSpPr>
              <p:spPr bwMode="auto">
                <a:xfrm>
                  <a:off x="16" y="5382"/>
                  <a:ext cx="295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Отраслевые орг-методические документы (положения, методические указания, рекомендации)</a:t>
                  </a:r>
                  <a:endParaRPr lang="en-US" sz="1200">
                    <a:cs typeface="Times New Roman" pitchFamily="18" charset="0"/>
                  </a:endParaRPr>
                </a:p>
                <a:p>
                  <a:pPr algn="l" eaLnBrk="0" hangingPunct="0"/>
                  <a:endParaRPr lang="en-US" sz="1200">
                    <a:latin typeface="Times New Roman" pitchFamily="18" charset="0"/>
                  </a:endParaRPr>
                </a:p>
              </p:txBody>
            </p:sp>
            <p:sp>
              <p:nvSpPr>
                <p:cNvPr id="21554" name="Rectangle 109"/>
                <p:cNvSpPr>
                  <a:spLocks noChangeArrowheads="1"/>
                </p:cNvSpPr>
                <p:nvPr/>
              </p:nvSpPr>
              <p:spPr bwMode="auto">
                <a:xfrm>
                  <a:off x="0" y="5382"/>
                  <a:ext cx="298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47" name="Group 110"/>
              <p:cNvGrpSpPr>
                <a:grpSpLocks/>
              </p:cNvGrpSpPr>
              <p:nvPr/>
            </p:nvGrpSpPr>
            <p:grpSpPr bwMode="auto">
              <a:xfrm>
                <a:off x="2984" y="5382"/>
                <a:ext cx="896" cy="518"/>
                <a:chOff x="2984" y="5382"/>
                <a:chExt cx="896" cy="518"/>
              </a:xfrm>
            </p:grpSpPr>
            <p:sp>
              <p:nvSpPr>
                <p:cNvPr id="21551" name="Rectangle 111"/>
                <p:cNvSpPr>
                  <a:spLocks noChangeArrowheads="1"/>
                </p:cNvSpPr>
                <p:nvPr/>
              </p:nvSpPr>
              <p:spPr bwMode="auto">
                <a:xfrm>
                  <a:off x="3000" y="5382"/>
                  <a:ext cx="864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cs typeface="Arial" charset="0"/>
                    </a:rPr>
                    <a:t> </a:t>
                  </a:r>
                  <a:endParaRPr lang="ru-RU" sz="1200"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52" name="Rectangle 112"/>
                <p:cNvSpPr>
                  <a:spLocks noChangeArrowheads="1"/>
                </p:cNvSpPr>
                <p:nvPr/>
              </p:nvSpPr>
              <p:spPr bwMode="auto">
                <a:xfrm>
                  <a:off x="2984" y="5382"/>
                  <a:ext cx="89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48" name="Group 113"/>
              <p:cNvGrpSpPr>
                <a:grpSpLocks/>
              </p:cNvGrpSpPr>
              <p:nvPr/>
            </p:nvGrpSpPr>
            <p:grpSpPr bwMode="auto">
              <a:xfrm>
                <a:off x="3880" y="5382"/>
                <a:ext cx="2264" cy="518"/>
                <a:chOff x="3880" y="5382"/>
                <a:chExt cx="2264" cy="518"/>
              </a:xfrm>
            </p:grpSpPr>
            <p:sp>
              <p:nvSpPr>
                <p:cNvPr id="21549" name="Rectangle 114"/>
                <p:cNvSpPr>
                  <a:spLocks noChangeArrowheads="1"/>
                </p:cNvSpPr>
                <p:nvPr/>
              </p:nvSpPr>
              <p:spPr bwMode="auto">
                <a:xfrm>
                  <a:off x="3896" y="5382"/>
                  <a:ext cx="2232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cs typeface="Arial" charset="0"/>
                    </a:rPr>
                    <a:t> </a:t>
                  </a:r>
                  <a:endParaRPr lang="ru-RU" sz="1200"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1200">
                    <a:latin typeface="Times New Roman" pitchFamily="18" charset="0"/>
                  </a:endParaRPr>
                </a:p>
              </p:txBody>
            </p:sp>
            <p:sp>
              <p:nvSpPr>
                <p:cNvPr id="21550" name="Rectangle 115"/>
                <p:cNvSpPr>
                  <a:spLocks noChangeArrowheads="1"/>
                </p:cNvSpPr>
                <p:nvPr/>
              </p:nvSpPr>
              <p:spPr bwMode="auto">
                <a:xfrm>
                  <a:off x="3880" y="5382"/>
                  <a:ext cx="226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1511" name="Rectangle 116"/>
            <p:cNvSpPr>
              <a:spLocks noChangeArrowheads="1"/>
            </p:cNvSpPr>
            <p:nvPr/>
          </p:nvSpPr>
          <p:spPr bwMode="auto">
            <a:xfrm>
              <a:off x="-3" y="-3"/>
              <a:ext cx="6150" cy="5906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08" name="Rectangle 117"/>
          <p:cNvSpPr>
            <a:spLocks noChangeArrowheads="1"/>
          </p:cNvSpPr>
          <p:nvPr/>
        </p:nvSpPr>
        <p:spPr bwMode="auto">
          <a:xfrm>
            <a:off x="304800" y="228601"/>
            <a:ext cx="11582400" cy="52322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ПЕРЕЧЕНЬ ВИДОВ НОРМАТИВНЫХ ПРАВОВЫХ АКТОВ, СОДЕРЖАЩИХ ГОСУДАРСТВЕННЫЕ НОРМАТИВНЫЕ ТРЕБОВАНИЯ ПО ОХРАНЕ ТРУДА В РОССИЙСКОЙ ФЕДЕРАЦИИ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21509" name="Text Box 118"/>
          <p:cNvSpPr txBox="1">
            <a:spLocks noChangeArrowheads="1"/>
          </p:cNvSpPr>
          <p:nvPr/>
        </p:nvSpPr>
        <p:spPr bwMode="auto">
          <a:xfrm>
            <a:off x="1615018" y="685800"/>
            <a:ext cx="68169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/>
              <a:t>Постановления Правительства от 23 мая 2000г. №399,   Минтруда от 17 декабря 2002г. №80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Text Box 2"/>
          <p:cNvSpPr txBox="1">
            <a:spLocks noChangeArrowheads="1"/>
          </p:cNvSpPr>
          <p:nvPr/>
        </p:nvSpPr>
        <p:spPr bwMode="auto">
          <a:xfrm>
            <a:off x="0" y="36514"/>
            <a:ext cx="12192000" cy="32702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lIns="18000" tIns="10800" rIns="18000" bIns="10800">
            <a:spAutoFit/>
          </a:bodyPr>
          <a:lstStyle/>
          <a:p>
            <a:pPr>
              <a:defRPr/>
            </a:pPr>
            <a:r>
              <a:rPr lang="ru-RU" sz="2000" b="1">
                <a:latin typeface="Times New Roman" pitchFamily="18" charset="0"/>
              </a:rPr>
              <a:t>Государственные стандарты системы стандартов безопасности труда (ССБТ)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494618" y="2276476"/>
            <a:ext cx="5202767" cy="360363"/>
          </a:xfrm>
          <a:prstGeom prst="rect">
            <a:avLst/>
          </a:prstGeom>
          <a:gradFill rotWithShape="1">
            <a:gsLst>
              <a:gs pos="0">
                <a:srgbClr val="FCEAF3"/>
              </a:gs>
              <a:gs pos="50000">
                <a:srgbClr val="FFFFFF"/>
              </a:gs>
              <a:gs pos="100000">
                <a:srgbClr val="FCEAF3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>
              <a:lnSpc>
                <a:spcPct val="85000"/>
              </a:lnSpc>
            </a:pPr>
            <a:r>
              <a:rPr lang="ru-RU" sz="2400" b="1">
                <a:latin typeface="Times New Roman" pitchFamily="18" charset="0"/>
              </a:rPr>
              <a:t>ГОСТ Р 12.Х.ХХХ-ХХ</a:t>
            </a:r>
          </a:p>
        </p:txBody>
      </p:sp>
      <p:graphicFrame>
        <p:nvGraphicFramePr>
          <p:cNvPr id="368644" name="Group 4"/>
          <p:cNvGraphicFramePr>
            <a:graphicFrameLocks noGrp="1"/>
          </p:cNvGraphicFramePr>
          <p:nvPr/>
        </p:nvGraphicFramePr>
        <p:xfrm>
          <a:off x="334434" y="2841625"/>
          <a:ext cx="11521018" cy="1957387"/>
        </p:xfrm>
        <a:graphic>
          <a:graphicData uri="http://schemas.openxmlformats.org/drawingml/2006/table">
            <a:tbl>
              <a:tblPr/>
              <a:tblGrid>
                <a:gridCol w="1151467"/>
                <a:gridCol w="10369551"/>
              </a:tblGrid>
              <a:tr h="279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Группа</a:t>
                      </a:r>
                    </a:p>
                  </a:txBody>
                  <a:tcPr marL="24000" marR="24000" marT="18004" marB="18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F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Наименование группы</a:t>
                      </a:r>
                    </a:p>
                  </a:txBody>
                  <a:tcPr marL="24000" marR="24000" marT="18004" marB="18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FBFC"/>
                    </a:solidFill>
                  </a:tcPr>
                </a:tc>
              </a:tr>
              <a:tr h="279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24000" marR="24000" marT="18004" marB="18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Организационно-методические стандарты</a:t>
                      </a:r>
                    </a:p>
                  </a:txBody>
                  <a:tcPr marL="24000" marR="24000" marT="18004" marB="18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</a:tr>
              <a:tr h="5238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24000" marR="24000" marT="18004" marB="18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Стандарты требований и норм по видам опасных и вредных производственных факторов</a:t>
                      </a:r>
                    </a:p>
                  </a:txBody>
                  <a:tcPr marL="24000" marR="24000" marT="18004" marB="18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</a:tr>
              <a:tr h="279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24000" marR="24000" marT="18004" marB="18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Стандарты требований безопасности к производственному оборудованию</a:t>
                      </a:r>
                    </a:p>
                  </a:txBody>
                  <a:tcPr marL="24000" marR="24000" marT="18004" marB="18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</a:tr>
              <a:tr h="304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24000" marR="24000" marT="18004" marB="18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Стандарты требований безопасности к производственным процессам</a:t>
                      </a:r>
                    </a:p>
                  </a:txBody>
                  <a:tcPr marL="24000" marR="24000" marT="18004" marB="18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</a:tr>
              <a:tr h="2889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24000" marR="24000" marT="18004" marB="18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Стандарты требований к средствам защиты работающих</a:t>
                      </a:r>
                    </a:p>
                  </a:txBody>
                  <a:tcPr marL="24000" marR="24000" marT="18004" marB="18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3E1"/>
                    </a:solidFill>
                  </a:tcPr>
                </a:tc>
              </a:tr>
            </a:tbl>
          </a:graphicData>
        </a:graphic>
      </p:graphicFrame>
      <p:sp>
        <p:nvSpPr>
          <p:cNvPr id="22555" name="Text Box 27"/>
          <p:cNvSpPr txBox="1">
            <a:spLocks noChangeArrowheads="1"/>
          </p:cNvSpPr>
          <p:nvPr/>
        </p:nvSpPr>
        <p:spPr bwMode="auto">
          <a:xfrm>
            <a:off x="239185" y="625422"/>
            <a:ext cx="11713633" cy="549381"/>
          </a:xfrm>
          <a:prstGeom prst="rect">
            <a:avLst/>
          </a:prstGeom>
          <a:gradFill rotWithShape="1">
            <a:gsLst>
              <a:gs pos="0">
                <a:srgbClr val="EBFFEB"/>
              </a:gs>
              <a:gs pos="50000">
                <a:srgbClr val="FFFFFF"/>
              </a:gs>
              <a:gs pos="100000">
                <a:srgbClr val="EBFFEB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0" rIns="1800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85000"/>
              </a:lnSpc>
            </a:pPr>
            <a:r>
              <a:rPr lang="ru-RU" sz="1400" b="1" u="sng">
                <a:solidFill>
                  <a:schemeClr val="hlink"/>
                </a:solidFill>
                <a:latin typeface="Times New Roman" pitchFamily="18" charset="0"/>
              </a:rPr>
              <a:t>Система стандартов безопасности труда</a:t>
            </a:r>
            <a:r>
              <a:rPr lang="ru-RU" sz="1400" b="1">
                <a:latin typeface="Times New Roman" pitchFamily="18" charset="0"/>
              </a:rPr>
              <a:t> — комплекс взаимосвязанных стандартов, содержащих требования, нормы и правила организационно-технического, метрологического, санитарно-гигиенического характера, направленные на обеспечение безопасных условий труда, сохранение жизни и здоровья работников в процессе трудовой деятельности</a:t>
            </a:r>
          </a:p>
        </p:txBody>
      </p:sp>
      <p:sp>
        <p:nvSpPr>
          <p:cNvPr id="22556" name="AutoShape 28"/>
          <p:cNvSpPr>
            <a:spLocks noChangeArrowheads="1"/>
          </p:cNvSpPr>
          <p:nvPr/>
        </p:nvSpPr>
        <p:spPr bwMode="auto">
          <a:xfrm>
            <a:off x="2446867" y="1557338"/>
            <a:ext cx="2880784" cy="387798"/>
          </a:xfrm>
          <a:prstGeom prst="wedgeRectCallout">
            <a:avLst>
              <a:gd name="adj1" fmla="val 61241"/>
              <a:gd name="adj2" fmla="val 76648"/>
            </a:avLst>
          </a:prstGeom>
          <a:gradFill rotWithShape="1">
            <a:gsLst>
              <a:gs pos="0">
                <a:srgbClr val="FCEAF3">
                  <a:alpha val="17000"/>
                </a:srgbClr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lIns="18000" tIns="0" rIns="5400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>
                <a:latin typeface="Times New Roman" pitchFamily="18" charset="0"/>
              </a:rPr>
              <a:t>Принадлежность стандарта к комплексу ССБТ</a:t>
            </a:r>
          </a:p>
        </p:txBody>
      </p:sp>
      <p:sp>
        <p:nvSpPr>
          <p:cNvPr id="22557" name="AutoShape 29"/>
          <p:cNvSpPr>
            <a:spLocks noChangeArrowheads="1"/>
          </p:cNvSpPr>
          <p:nvPr/>
        </p:nvSpPr>
        <p:spPr bwMode="auto">
          <a:xfrm>
            <a:off x="5471585" y="1557339"/>
            <a:ext cx="1248833" cy="396875"/>
          </a:xfrm>
          <a:prstGeom prst="wedgeRectCallout">
            <a:avLst>
              <a:gd name="adj1" fmla="val 14236"/>
              <a:gd name="adj2" fmla="val 134495"/>
            </a:avLst>
          </a:prstGeom>
          <a:gradFill rotWithShape="1">
            <a:gsLst>
              <a:gs pos="0">
                <a:srgbClr val="FCEAF3">
                  <a:alpha val="17000"/>
                </a:srgbClr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lIns="18000" tIns="0" rIns="5400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>
                <a:latin typeface="Times New Roman" pitchFamily="18" charset="0"/>
              </a:rPr>
              <a:t>Группа стандарта</a:t>
            </a:r>
          </a:p>
        </p:txBody>
      </p:sp>
      <p:sp>
        <p:nvSpPr>
          <p:cNvPr id="22558" name="AutoShape 30"/>
          <p:cNvSpPr>
            <a:spLocks noChangeArrowheads="1"/>
          </p:cNvSpPr>
          <p:nvPr/>
        </p:nvSpPr>
        <p:spPr bwMode="auto">
          <a:xfrm>
            <a:off x="7056967" y="1557339"/>
            <a:ext cx="2302933" cy="396875"/>
          </a:xfrm>
          <a:prstGeom prst="wedgeRectCallout">
            <a:avLst>
              <a:gd name="adj1" fmla="val -54319"/>
              <a:gd name="adj2" fmla="val 127907"/>
            </a:avLst>
          </a:prstGeom>
          <a:gradFill rotWithShape="1">
            <a:gsLst>
              <a:gs pos="0">
                <a:srgbClr val="FCEAF3">
                  <a:alpha val="17000"/>
                </a:srgbClr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lIns="18000" tIns="0" rIns="5400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>
                <a:latin typeface="Times New Roman" pitchFamily="18" charset="0"/>
              </a:rPr>
              <a:t>Порядковый номер стандарта в группе</a:t>
            </a:r>
          </a:p>
        </p:txBody>
      </p:sp>
      <p:sp>
        <p:nvSpPr>
          <p:cNvPr id="22559" name="AutoShape 31"/>
          <p:cNvSpPr>
            <a:spLocks noChangeArrowheads="1"/>
          </p:cNvSpPr>
          <p:nvPr/>
        </p:nvSpPr>
        <p:spPr bwMode="auto">
          <a:xfrm>
            <a:off x="9457267" y="2060576"/>
            <a:ext cx="2207684" cy="396875"/>
          </a:xfrm>
          <a:prstGeom prst="wedgeRectCallout">
            <a:avLst>
              <a:gd name="adj1" fmla="val -106185"/>
              <a:gd name="adj2" fmla="val 45347"/>
            </a:avLst>
          </a:prstGeom>
          <a:gradFill rotWithShape="1">
            <a:gsLst>
              <a:gs pos="0">
                <a:srgbClr val="FCEAF3">
                  <a:alpha val="17000"/>
                </a:srgbClr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lIns="18000" tIns="0" rIns="5400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>
                <a:latin typeface="Times New Roman" pitchFamily="18" charset="0"/>
              </a:rPr>
              <a:t>Год утверждения стандарта</a:t>
            </a:r>
          </a:p>
        </p:txBody>
      </p:sp>
      <p:sp>
        <p:nvSpPr>
          <p:cNvPr id="22560" name="AutoShape 32"/>
          <p:cNvSpPr>
            <a:spLocks noChangeArrowheads="1"/>
          </p:cNvSpPr>
          <p:nvPr/>
        </p:nvSpPr>
        <p:spPr bwMode="auto">
          <a:xfrm>
            <a:off x="719667" y="2276476"/>
            <a:ext cx="2015067" cy="347663"/>
          </a:xfrm>
          <a:prstGeom prst="wedgeRectCallout">
            <a:avLst>
              <a:gd name="adj1" fmla="val 111028"/>
              <a:gd name="adj2" fmla="val -5250"/>
            </a:avLst>
          </a:prstGeom>
          <a:gradFill rotWithShape="1">
            <a:gsLst>
              <a:gs pos="0">
                <a:srgbClr val="FCEAF3">
                  <a:alpha val="17000"/>
                </a:srgbClr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lIns="18000" tIns="72000" rIns="54000" bIns="7200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>
                <a:latin typeface="Times New Roman" pitchFamily="18" charset="0"/>
              </a:rPr>
              <a:t>Индекс</a:t>
            </a:r>
          </a:p>
        </p:txBody>
      </p:sp>
      <p:sp>
        <p:nvSpPr>
          <p:cNvPr id="22561" name="Text Box 33"/>
          <p:cNvSpPr txBox="1">
            <a:spLocks noChangeArrowheads="1"/>
          </p:cNvSpPr>
          <p:nvPr/>
        </p:nvSpPr>
        <p:spPr bwMode="auto">
          <a:xfrm>
            <a:off x="254000" y="4938713"/>
            <a:ext cx="11684000" cy="1746250"/>
          </a:xfrm>
          <a:prstGeom prst="rect">
            <a:avLst/>
          </a:prstGeom>
          <a:gradFill rotWithShape="1">
            <a:gsLst>
              <a:gs pos="0">
                <a:srgbClr val="C5E2FF"/>
              </a:gs>
              <a:gs pos="50000">
                <a:srgbClr val="FFFFFF"/>
              </a:gs>
              <a:gs pos="100000">
                <a:srgbClr val="C5E2FF"/>
              </a:gs>
            </a:gsLst>
            <a:lin ang="5400000" scaled="1"/>
          </a:gradFill>
          <a:ln w="12700">
            <a:solidFill>
              <a:srgbClr val="339966"/>
            </a:solidFill>
            <a:miter lim="800000"/>
            <a:headEnd/>
            <a:tailEnd/>
          </a:ln>
        </p:spPr>
        <p:txBody>
          <a:bodyPr lIns="18000" tIns="0" rIns="1800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sz="1600" b="1">
                <a:latin typeface="Times New Roman" pitchFamily="18" charset="0"/>
              </a:rPr>
              <a:t>Примеры ГОСТ </a:t>
            </a:r>
            <a:r>
              <a:rPr lang="en-US" sz="1600" b="1">
                <a:latin typeface="Times New Roman" pitchFamily="18" charset="0"/>
              </a:rPr>
              <a:t>CC</a:t>
            </a:r>
            <a:r>
              <a:rPr lang="ru-RU" sz="1600" b="1">
                <a:latin typeface="Times New Roman" pitchFamily="18" charset="0"/>
              </a:rPr>
              <a:t>БТ</a:t>
            </a:r>
            <a:r>
              <a:rPr lang="en-US" sz="1600" b="1">
                <a:latin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</a:rPr>
              <a:t>из различных групп: </a:t>
            </a:r>
          </a:p>
          <a:p>
            <a:pPr algn="just"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ГОСТ 12.0.004-90 – «Организация обучения безопасности труда. Общие положения»;</a:t>
            </a:r>
          </a:p>
          <a:p>
            <a:pPr algn="just"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ГОСТ 12.1.030-81 ССБТ. «Электробезопасность. Защитное заземление. Зануление»;</a:t>
            </a:r>
          </a:p>
          <a:p>
            <a:pPr algn="just"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ГОСТ 12.2.003-91 ССБТ. «Оборудование производственное. Общие требования безопасности»;</a:t>
            </a:r>
          </a:p>
          <a:p>
            <a:pPr algn="just"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ГОСТ 12.3.020-80ССБТ.«Процессы перемещения грузов на предприятиях Общие требования безопасности»;</a:t>
            </a:r>
          </a:p>
          <a:p>
            <a:pPr algn="just" eaLnBrk="1" hangingPunct="1">
              <a:lnSpc>
                <a:spcPct val="85000"/>
              </a:lnSpc>
            </a:pPr>
            <a:r>
              <a:rPr lang="ru-RU" sz="1400" b="1">
                <a:latin typeface="Times New Roman" pitchFamily="18" charset="0"/>
              </a:rPr>
              <a:t>ГОСТ 12.4.125-83 (1985) ССБТ. «Средства коллективной защиты работающих от воздействия механических факторов. Классификация».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30400" y="136526"/>
            <a:ext cx="86360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Государственные стандарты по охране труда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016000" y="517526"/>
            <a:ext cx="1036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 ГОСТ 1.26 - 77 устанавливает порядок разработки и согласования требований безопасности в стандартах и технических условиях. Задачей ССБТ является стандартизация требований безопасности труда в стандартах и технических условиях.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04800" y="981076"/>
            <a:ext cx="11684000" cy="4642296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12.</a:t>
            </a:r>
            <a:r>
              <a:rPr lang="ru-RU" sz="1400" b="1" noProof="1">
                <a:latin typeface="Times New Roman" pitchFamily="18" charset="0"/>
              </a:rPr>
              <a:t>0.</a:t>
            </a:r>
            <a:r>
              <a:rPr lang="ru-RU" sz="1400" b="1">
                <a:latin typeface="Times New Roman" pitchFamily="18" charset="0"/>
              </a:rPr>
              <a:t>    Организационно-методические стандарты основ построения системы</a:t>
            </a:r>
            <a:r>
              <a:rPr lang="ru-RU" sz="1400">
                <a:latin typeface="Times New Roman" pitchFamily="18" charset="0"/>
              </a:rPr>
              <a:t> устанавливают структуру, задачи, цели и области распространения ССБТ, терминологию в области безопасности труда, классификацию опасных и вредных производственных факторов, методы оценки безопасности труда.</a:t>
            </a:r>
          </a:p>
          <a:p>
            <a:pPr algn="l" eaLnBrk="1" hangingPunct="1"/>
            <a:r>
              <a:rPr lang="ru-RU" sz="1400" b="1">
                <a:latin typeface="Times New Roman" pitchFamily="18" charset="0"/>
              </a:rPr>
              <a:t>12.</a:t>
            </a:r>
            <a:r>
              <a:rPr lang="ru-RU" sz="1400" b="1" noProof="1">
                <a:latin typeface="Times New Roman" pitchFamily="18" charset="0"/>
              </a:rPr>
              <a:t>1.</a:t>
            </a:r>
            <a:r>
              <a:rPr lang="ru-RU" sz="1400" b="1">
                <a:latin typeface="Times New Roman" pitchFamily="18" charset="0"/>
              </a:rPr>
              <a:t>  Стандарты требований и норм по видам опасных и вредных производственных факторов</a:t>
            </a:r>
            <a:r>
              <a:rPr lang="ru-RU" sz="1400">
                <a:latin typeface="Times New Roman" pitchFamily="18" charset="0"/>
              </a:rPr>
              <a:t> устанавливают предельно допустимые значения нормируемых параметров (вид, характер действия, предельно допустимые значения, методы контроля), а также требования безопасности при работе с вредными веществами. Они содержат также стандарты на общие требования по обеспечению пожаровзрывобезопасности, электробезопасности, радиационной, вибрационной и биологической безопасности, а также требования к защите от шума, инфра- и ультразвука, электромагнитных полей, вредных веществ. В этих стандартах рассмотрены требования к освещению и воздушной среде.</a:t>
            </a:r>
          </a:p>
          <a:p>
            <a:pPr algn="l" eaLnBrk="1" hangingPunct="1">
              <a:spcBef>
                <a:spcPts val="100"/>
              </a:spcBef>
            </a:pPr>
            <a:r>
              <a:rPr lang="ru-RU" sz="1400" b="1">
                <a:latin typeface="Times New Roman" pitchFamily="18" charset="0"/>
              </a:rPr>
              <a:t>12.</a:t>
            </a:r>
            <a:r>
              <a:rPr lang="ru-RU" sz="1400" b="1" noProof="1">
                <a:latin typeface="Times New Roman" pitchFamily="18" charset="0"/>
              </a:rPr>
              <a:t>2.</a:t>
            </a:r>
            <a:r>
              <a:rPr lang="ru-RU" sz="1400" b="1">
                <a:latin typeface="Times New Roman" pitchFamily="18" charset="0"/>
              </a:rPr>
              <a:t>  Стандарты требований безопасности к производственному оборудованию</a:t>
            </a:r>
            <a:r>
              <a:rPr lang="ru-RU" sz="1400">
                <a:latin typeface="Times New Roman" pitchFamily="18" charset="0"/>
              </a:rPr>
              <a:t> устанавливают общие требования безопасности по всем группам производственного оборудования, а также к отдельным группам оборудования, обладающим повышенной опасностью ( разрабатываются в первую очередь). В них определены требования безопасности к конструкции оборудования в целом и его компонентам в отдельности, а также методы выполнения требований безопасности.</a:t>
            </a:r>
          </a:p>
          <a:p>
            <a:pPr algn="l" eaLnBrk="1" hangingPunct="1"/>
            <a:r>
              <a:rPr lang="ru-RU" sz="1400" b="1">
                <a:latin typeface="Times New Roman" pitchFamily="18" charset="0"/>
              </a:rPr>
              <a:t>12.3</a:t>
            </a:r>
            <a:r>
              <a:rPr lang="ru-RU" sz="1400" b="1" noProof="1">
                <a:latin typeface="Times New Roman" pitchFamily="18" charset="0"/>
              </a:rPr>
              <a:t>.</a:t>
            </a:r>
            <a:r>
              <a:rPr lang="ru-RU" sz="1400" b="1">
                <a:latin typeface="Times New Roman" pitchFamily="18" charset="0"/>
              </a:rPr>
              <a:t>  Стандарты требований безопасности к производственным процессам</a:t>
            </a:r>
            <a:r>
              <a:rPr lang="ru-RU" sz="1400">
                <a:latin typeface="Times New Roman" pitchFamily="18" charset="0"/>
              </a:rPr>
              <a:t> устанавливают общие требования к отдельным группам технологических процессов, к размещению оборудования и организации рабочих мест, режимам работы технологического оборудования, рабочим местам и режимам труда, системам управления; требования к применению защитных средств, а также к методам контроля за выполнением требований безопасности.</a:t>
            </a:r>
          </a:p>
          <a:p>
            <a:pPr algn="l" eaLnBrk="1" hangingPunct="1">
              <a:spcBef>
                <a:spcPts val="100"/>
              </a:spcBef>
            </a:pPr>
            <a:r>
              <a:rPr lang="ru-RU" sz="1400" b="1">
                <a:latin typeface="Times New Roman" pitchFamily="18" charset="0"/>
              </a:rPr>
              <a:t>12.</a:t>
            </a:r>
            <a:r>
              <a:rPr lang="ru-RU" sz="1400" b="1" noProof="1">
                <a:latin typeface="Times New Roman" pitchFamily="18" charset="0"/>
              </a:rPr>
              <a:t>4.</a:t>
            </a:r>
            <a:r>
              <a:rPr lang="ru-RU" sz="1400" b="1">
                <a:latin typeface="Times New Roman" pitchFamily="18" charset="0"/>
              </a:rPr>
              <a:t>  Стандарты на требования к средствам защиты работающих</a:t>
            </a:r>
            <a:r>
              <a:rPr lang="ru-RU" sz="1400">
                <a:latin typeface="Times New Roman" pitchFamily="18" charset="0"/>
              </a:rPr>
              <a:t> классифицируют все средства защиты и устанавливают требования безопасности к эксплуатационным, конструктивным и гигиеническим показателям отдельных классов и видов защитных устройств, а также методам их контроля и оценки защиты. В эти стандарты входят требования к вспомогательным устройствам, защитным и предохранительным ограждениям, блокировке, сигнализации, надежности и прочности, к средствам защиты рук, головы, органов дыхания и слуха и т.д., к цветам и знакам сигнализации.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527051" y="188913"/>
            <a:ext cx="11137900" cy="792162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50000">
                <a:srgbClr val="EDEDED"/>
              </a:gs>
              <a:gs pos="100000">
                <a:srgbClr val="DDDDDD"/>
              </a:gs>
            </a:gsLst>
            <a:lin ang="5400000" scaled="1"/>
          </a:gra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i="1"/>
              <a:t>Государственный и общественный контроль за </a:t>
            </a:r>
          </a:p>
          <a:p>
            <a:r>
              <a:rPr lang="ru-RU" b="1" i="1"/>
              <a:t>соблюдением требований охраны труда</a:t>
            </a: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239185" y="1125539"/>
            <a:ext cx="4607983" cy="574675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>
                <a:solidFill>
                  <a:schemeClr val="accent2"/>
                </a:solidFill>
              </a:rPr>
              <a:t>Государственный контроль</a:t>
            </a:r>
          </a:p>
          <a:p>
            <a:r>
              <a:rPr lang="ru-RU" b="1">
                <a:solidFill>
                  <a:schemeClr val="accent2"/>
                </a:solidFill>
              </a:rPr>
              <a:t>(Ст.353-368 ТК РФ)</a:t>
            </a:r>
          </a:p>
        </p:txBody>
      </p:sp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6383867" y="1125539"/>
            <a:ext cx="5376333" cy="574675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>
                <a:solidFill>
                  <a:srgbClr val="0033CC"/>
                </a:solidFill>
              </a:rPr>
              <a:t>Общественный контроль </a:t>
            </a:r>
          </a:p>
          <a:p>
            <a:r>
              <a:rPr lang="ru-RU" b="1">
                <a:solidFill>
                  <a:srgbClr val="0033CC"/>
                </a:solidFill>
              </a:rPr>
              <a:t>(Ст. 370-372 ТК РФ)</a:t>
            </a:r>
          </a:p>
        </p:txBody>
      </p:sp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2159000" y="1916114"/>
            <a:ext cx="2688167" cy="433387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Прокуратура РФ</a:t>
            </a:r>
          </a:p>
        </p:txBody>
      </p:sp>
      <p:sp>
        <p:nvSpPr>
          <p:cNvPr id="24582" name="Rectangle 9"/>
          <p:cNvSpPr>
            <a:spLocks noChangeArrowheads="1"/>
          </p:cNvSpPr>
          <p:nvPr/>
        </p:nvSpPr>
        <p:spPr bwMode="auto">
          <a:xfrm>
            <a:off x="1102785" y="2420939"/>
            <a:ext cx="374438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Федеральная инспекция   </a:t>
            </a:r>
          </a:p>
          <a:p>
            <a:r>
              <a:rPr lang="ru-RU" sz="1400" b="1" i="1"/>
              <a:t>труда</a:t>
            </a:r>
          </a:p>
        </p:txBody>
      </p:sp>
      <p:sp>
        <p:nvSpPr>
          <p:cNvPr id="24583" name="Rectangle 10"/>
          <p:cNvSpPr>
            <a:spLocks noChangeArrowheads="1"/>
          </p:cNvSpPr>
          <p:nvPr/>
        </p:nvSpPr>
        <p:spPr bwMode="auto">
          <a:xfrm>
            <a:off x="1102785" y="3068639"/>
            <a:ext cx="3744383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Государственный инспектор</a:t>
            </a:r>
          </a:p>
          <a:p>
            <a:r>
              <a:rPr lang="ru-RU" sz="1400" b="1" i="1"/>
              <a:t>труда и иные должностные    </a:t>
            </a:r>
          </a:p>
          <a:p>
            <a:r>
              <a:rPr lang="ru-RU" sz="1400" b="1" i="1"/>
              <a:t>лица</a:t>
            </a:r>
          </a:p>
        </p:txBody>
      </p:sp>
      <p:sp>
        <p:nvSpPr>
          <p:cNvPr id="24584" name="Rectangle 11"/>
          <p:cNvSpPr>
            <a:spLocks noChangeArrowheads="1"/>
          </p:cNvSpPr>
          <p:nvPr/>
        </p:nvSpPr>
        <p:spPr bwMode="auto">
          <a:xfrm>
            <a:off x="239185" y="4149725"/>
            <a:ext cx="4607983" cy="719138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Федеральная служба по экологичес-  </a:t>
            </a:r>
          </a:p>
          <a:p>
            <a:r>
              <a:rPr lang="ru-RU" sz="1400" b="1" i="1"/>
              <a:t>кому, технологическому и атомному</a:t>
            </a:r>
          </a:p>
          <a:p>
            <a:r>
              <a:rPr lang="ru-RU" sz="1400" b="1" i="1"/>
              <a:t>надзору (Ростехнадзор)                        </a:t>
            </a:r>
          </a:p>
        </p:txBody>
      </p:sp>
      <p:sp>
        <p:nvSpPr>
          <p:cNvPr id="24585" name="Rectangle 12"/>
          <p:cNvSpPr>
            <a:spLocks noChangeArrowheads="1"/>
          </p:cNvSpPr>
          <p:nvPr/>
        </p:nvSpPr>
        <p:spPr bwMode="auto">
          <a:xfrm>
            <a:off x="1390651" y="5013326"/>
            <a:ext cx="3456516" cy="360363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Промышленный </a:t>
            </a:r>
          </a:p>
        </p:txBody>
      </p:sp>
      <p:sp>
        <p:nvSpPr>
          <p:cNvPr id="24586" name="Rectangle 13"/>
          <p:cNvSpPr>
            <a:spLocks noChangeArrowheads="1"/>
          </p:cNvSpPr>
          <p:nvPr/>
        </p:nvSpPr>
        <p:spPr bwMode="auto">
          <a:xfrm>
            <a:off x="1390651" y="5516564"/>
            <a:ext cx="3456516" cy="288925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Экологический   </a:t>
            </a:r>
          </a:p>
        </p:txBody>
      </p:sp>
      <p:sp>
        <p:nvSpPr>
          <p:cNvPr id="24587" name="Rectangle 14"/>
          <p:cNvSpPr>
            <a:spLocks noChangeArrowheads="1"/>
          </p:cNvSpPr>
          <p:nvPr/>
        </p:nvSpPr>
        <p:spPr bwMode="auto">
          <a:xfrm>
            <a:off x="1390651" y="5949950"/>
            <a:ext cx="3456516" cy="287338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Энергетический </a:t>
            </a:r>
          </a:p>
        </p:txBody>
      </p:sp>
      <p:sp>
        <p:nvSpPr>
          <p:cNvPr id="24588" name="Rectangle 15"/>
          <p:cNvSpPr>
            <a:spLocks noChangeArrowheads="1"/>
          </p:cNvSpPr>
          <p:nvPr/>
        </p:nvSpPr>
        <p:spPr bwMode="auto">
          <a:xfrm>
            <a:off x="1390651" y="6381751"/>
            <a:ext cx="3456516" cy="360363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Санитарно-эпидемиологи-  </a:t>
            </a:r>
          </a:p>
          <a:p>
            <a:r>
              <a:rPr lang="ru-RU" sz="1400" b="1" i="1"/>
              <a:t>ческий                                  </a:t>
            </a:r>
          </a:p>
        </p:txBody>
      </p:sp>
      <p:sp>
        <p:nvSpPr>
          <p:cNvPr id="24589" name="AutoShape 16"/>
          <p:cNvSpPr>
            <a:spLocks noChangeArrowheads="1"/>
          </p:cNvSpPr>
          <p:nvPr/>
        </p:nvSpPr>
        <p:spPr bwMode="auto">
          <a:xfrm>
            <a:off x="3407833" y="1700213"/>
            <a:ext cx="95251" cy="215900"/>
          </a:xfrm>
          <a:prstGeom prst="downArrow">
            <a:avLst>
              <a:gd name="adj1" fmla="val 50000"/>
              <a:gd name="adj2" fmla="val 75555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0" name="AutoShape 17"/>
          <p:cNvSpPr>
            <a:spLocks noChangeArrowheads="1"/>
          </p:cNvSpPr>
          <p:nvPr/>
        </p:nvSpPr>
        <p:spPr bwMode="auto">
          <a:xfrm>
            <a:off x="1583267" y="1700214"/>
            <a:ext cx="95251" cy="720725"/>
          </a:xfrm>
          <a:prstGeom prst="downArrow">
            <a:avLst>
              <a:gd name="adj1" fmla="val 50000"/>
              <a:gd name="adj2" fmla="val 25222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1" name="AutoShape 18"/>
          <p:cNvSpPr>
            <a:spLocks noChangeArrowheads="1"/>
          </p:cNvSpPr>
          <p:nvPr/>
        </p:nvSpPr>
        <p:spPr bwMode="auto">
          <a:xfrm>
            <a:off x="3503085" y="2924176"/>
            <a:ext cx="97367" cy="144463"/>
          </a:xfrm>
          <a:prstGeom prst="downArrow">
            <a:avLst>
              <a:gd name="adj1" fmla="val 50000"/>
              <a:gd name="adj2" fmla="val 49457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2" name="AutoShape 19"/>
          <p:cNvSpPr>
            <a:spLocks noChangeArrowheads="1"/>
          </p:cNvSpPr>
          <p:nvPr/>
        </p:nvSpPr>
        <p:spPr bwMode="auto">
          <a:xfrm>
            <a:off x="527051" y="1700213"/>
            <a:ext cx="97367" cy="2449512"/>
          </a:xfrm>
          <a:prstGeom prst="downArrow">
            <a:avLst>
              <a:gd name="adj1" fmla="val 50000"/>
              <a:gd name="adj2" fmla="val 838587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3" name="Line 21"/>
          <p:cNvSpPr>
            <a:spLocks noChangeShapeType="1"/>
          </p:cNvSpPr>
          <p:nvPr/>
        </p:nvSpPr>
        <p:spPr bwMode="auto">
          <a:xfrm>
            <a:off x="527051" y="4868863"/>
            <a:ext cx="0" cy="165576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94" name="AutoShape 23"/>
          <p:cNvSpPr>
            <a:spLocks noChangeArrowheads="1"/>
          </p:cNvSpPr>
          <p:nvPr/>
        </p:nvSpPr>
        <p:spPr bwMode="auto">
          <a:xfrm>
            <a:off x="527051" y="5157789"/>
            <a:ext cx="863600" cy="71437"/>
          </a:xfrm>
          <a:prstGeom prst="rightArrow">
            <a:avLst>
              <a:gd name="adj1" fmla="val 50000"/>
              <a:gd name="adj2" fmla="val 226668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5" name="AutoShape 24"/>
          <p:cNvSpPr>
            <a:spLocks noChangeArrowheads="1"/>
          </p:cNvSpPr>
          <p:nvPr/>
        </p:nvSpPr>
        <p:spPr bwMode="auto">
          <a:xfrm>
            <a:off x="527051" y="5589589"/>
            <a:ext cx="863600" cy="71437"/>
          </a:xfrm>
          <a:prstGeom prst="rightArrow">
            <a:avLst>
              <a:gd name="adj1" fmla="val 50000"/>
              <a:gd name="adj2" fmla="val 226668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6" name="AutoShape 25"/>
          <p:cNvSpPr>
            <a:spLocks noChangeArrowheads="1"/>
          </p:cNvSpPr>
          <p:nvPr/>
        </p:nvSpPr>
        <p:spPr bwMode="auto">
          <a:xfrm>
            <a:off x="527051" y="6021389"/>
            <a:ext cx="863600" cy="71437"/>
          </a:xfrm>
          <a:prstGeom prst="rightArrow">
            <a:avLst>
              <a:gd name="adj1" fmla="val 50000"/>
              <a:gd name="adj2" fmla="val 226668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7" name="AutoShape 26"/>
          <p:cNvSpPr>
            <a:spLocks noChangeArrowheads="1"/>
          </p:cNvSpPr>
          <p:nvPr/>
        </p:nvSpPr>
        <p:spPr bwMode="auto">
          <a:xfrm>
            <a:off x="527051" y="6453189"/>
            <a:ext cx="863600" cy="71437"/>
          </a:xfrm>
          <a:prstGeom prst="rightArrow">
            <a:avLst>
              <a:gd name="adj1" fmla="val 50000"/>
              <a:gd name="adj2" fmla="val 226668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8" name="Rectangle 27"/>
          <p:cNvSpPr>
            <a:spLocks noChangeArrowheads="1"/>
          </p:cNvSpPr>
          <p:nvPr/>
        </p:nvSpPr>
        <p:spPr bwMode="auto">
          <a:xfrm>
            <a:off x="7247467" y="1989139"/>
            <a:ext cx="451273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Объединения профессиональных</a:t>
            </a:r>
          </a:p>
          <a:p>
            <a:r>
              <a:rPr lang="ru-RU" sz="1400" b="1" i="1"/>
              <a:t>союзов                                             </a:t>
            </a:r>
          </a:p>
        </p:txBody>
      </p:sp>
      <p:sp>
        <p:nvSpPr>
          <p:cNvPr id="24599" name="Rectangle 28"/>
          <p:cNvSpPr>
            <a:spLocks noChangeArrowheads="1"/>
          </p:cNvSpPr>
          <p:nvPr/>
        </p:nvSpPr>
        <p:spPr bwMode="auto">
          <a:xfrm>
            <a:off x="7247467" y="2708276"/>
            <a:ext cx="4512733" cy="504825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Правовые и технические инспекции</a:t>
            </a:r>
          </a:p>
          <a:p>
            <a:r>
              <a:rPr lang="ru-RU" sz="1400" b="1" i="1"/>
              <a:t>труда                                                      </a:t>
            </a:r>
          </a:p>
        </p:txBody>
      </p:sp>
      <p:sp>
        <p:nvSpPr>
          <p:cNvPr id="24600" name="Rectangle 29"/>
          <p:cNvSpPr>
            <a:spLocks noChangeArrowheads="1"/>
          </p:cNvSpPr>
          <p:nvPr/>
        </p:nvSpPr>
        <p:spPr bwMode="auto">
          <a:xfrm>
            <a:off x="7247467" y="3500438"/>
            <a:ext cx="4512733" cy="433387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Профсоюзные инспекторы труда</a:t>
            </a:r>
          </a:p>
        </p:txBody>
      </p:sp>
      <p:sp>
        <p:nvSpPr>
          <p:cNvPr id="24601" name="Rectangle 30"/>
          <p:cNvSpPr>
            <a:spLocks noChangeArrowheads="1"/>
          </p:cNvSpPr>
          <p:nvPr/>
        </p:nvSpPr>
        <p:spPr bwMode="auto">
          <a:xfrm>
            <a:off x="6288618" y="4365626"/>
            <a:ext cx="5568949" cy="1008063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Уполномоченные (доверенные) лица по охране</a:t>
            </a:r>
          </a:p>
          <a:p>
            <a:r>
              <a:rPr lang="ru-RU" sz="1400" b="1" i="1"/>
              <a:t>труда профессиональных союзов и иных        </a:t>
            </a:r>
          </a:p>
          <a:p>
            <a:r>
              <a:rPr lang="ru-RU" sz="1400" b="1" i="1"/>
              <a:t>уполномоченных работниками представи-    </a:t>
            </a:r>
          </a:p>
          <a:p>
            <a:r>
              <a:rPr lang="ru-RU" sz="1400" b="1" i="1"/>
              <a:t>тельных органов.                                                  </a:t>
            </a:r>
          </a:p>
        </p:txBody>
      </p:sp>
      <p:sp>
        <p:nvSpPr>
          <p:cNvPr id="24602" name="Rectangle 31"/>
          <p:cNvSpPr>
            <a:spLocks noChangeArrowheads="1"/>
          </p:cNvSpPr>
          <p:nvPr/>
        </p:nvSpPr>
        <p:spPr bwMode="auto">
          <a:xfrm>
            <a:off x="6288618" y="5661026"/>
            <a:ext cx="5568949" cy="576263"/>
          </a:xfrm>
          <a:prstGeom prst="rect">
            <a:avLst/>
          </a:prstGeom>
          <a:solidFill>
            <a:srgbClr val="CCFF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 b="1" i="1"/>
              <a:t>Комитеты (комиссии) по охране труда</a:t>
            </a:r>
          </a:p>
          <a:p>
            <a:r>
              <a:rPr lang="ru-RU" sz="1400" b="1" i="1"/>
              <a:t>организации                                                 </a:t>
            </a:r>
          </a:p>
        </p:txBody>
      </p:sp>
      <p:sp>
        <p:nvSpPr>
          <p:cNvPr id="24603" name="AutoShape 32"/>
          <p:cNvSpPr>
            <a:spLocks noChangeArrowheads="1"/>
          </p:cNvSpPr>
          <p:nvPr/>
        </p:nvSpPr>
        <p:spPr bwMode="auto">
          <a:xfrm>
            <a:off x="9552518" y="1700214"/>
            <a:ext cx="95249" cy="288925"/>
          </a:xfrm>
          <a:prstGeom prst="downArrow">
            <a:avLst>
              <a:gd name="adj1" fmla="val 50000"/>
              <a:gd name="adj2" fmla="val 101112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04" name="AutoShape 33"/>
          <p:cNvSpPr>
            <a:spLocks noChangeArrowheads="1"/>
          </p:cNvSpPr>
          <p:nvPr/>
        </p:nvSpPr>
        <p:spPr bwMode="auto">
          <a:xfrm>
            <a:off x="9552518" y="2492375"/>
            <a:ext cx="95249" cy="215900"/>
          </a:xfrm>
          <a:prstGeom prst="downArrow">
            <a:avLst>
              <a:gd name="adj1" fmla="val 50000"/>
              <a:gd name="adj2" fmla="val 75556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05" name="AutoShape 36"/>
          <p:cNvSpPr>
            <a:spLocks noChangeArrowheads="1"/>
          </p:cNvSpPr>
          <p:nvPr/>
        </p:nvSpPr>
        <p:spPr bwMode="auto">
          <a:xfrm>
            <a:off x="9552518" y="3213100"/>
            <a:ext cx="95249" cy="287338"/>
          </a:xfrm>
          <a:prstGeom prst="downArrow">
            <a:avLst>
              <a:gd name="adj1" fmla="val 50000"/>
              <a:gd name="adj2" fmla="val 100556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06" name="AutoShape 37"/>
          <p:cNvSpPr>
            <a:spLocks noChangeArrowheads="1"/>
          </p:cNvSpPr>
          <p:nvPr/>
        </p:nvSpPr>
        <p:spPr bwMode="auto">
          <a:xfrm>
            <a:off x="6671734" y="1700213"/>
            <a:ext cx="97367" cy="2665412"/>
          </a:xfrm>
          <a:prstGeom prst="downArrow">
            <a:avLst>
              <a:gd name="adj1" fmla="val 50000"/>
              <a:gd name="adj2" fmla="val 9125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07" name="AutoShape 39"/>
          <p:cNvSpPr>
            <a:spLocks noChangeArrowheads="1"/>
          </p:cNvSpPr>
          <p:nvPr/>
        </p:nvSpPr>
        <p:spPr bwMode="auto">
          <a:xfrm>
            <a:off x="8496300" y="5373689"/>
            <a:ext cx="95251" cy="287337"/>
          </a:xfrm>
          <a:prstGeom prst="downArrow">
            <a:avLst>
              <a:gd name="adj1" fmla="val 50000"/>
              <a:gd name="adj2" fmla="val 100555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2284" y="188913"/>
            <a:ext cx="10363200" cy="576262"/>
          </a:xfrm>
          <a:gradFill rotWithShape="1">
            <a:gsLst>
              <a:gs pos="0">
                <a:srgbClr val="DDDDDD"/>
              </a:gs>
              <a:gs pos="50000">
                <a:srgbClr val="F0F0F0"/>
              </a:gs>
              <a:gs pos="100000">
                <a:srgbClr val="DDDDDD"/>
              </a:gs>
            </a:gsLst>
            <a:lin ang="5400000" scaled="1"/>
          </a:gradFill>
        </p:spPr>
        <p:txBody>
          <a:bodyPr/>
          <a:lstStyle/>
          <a:p>
            <a:pPr eaLnBrk="1" hangingPunct="1"/>
            <a:r>
              <a:rPr lang="ru-RU" sz="2400" b="1" i="1" smtClean="0"/>
              <a:t>Основные права государственных инспекторов труда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284" y="908050"/>
            <a:ext cx="10752667" cy="5689600"/>
          </a:xfrm>
          <a:solidFill>
            <a:srgbClr val="CCFFFF"/>
          </a:solidFill>
        </p:spPr>
        <p:txBody>
          <a:bodyPr/>
          <a:lstStyle/>
          <a:p>
            <a:pPr eaLnBrk="1" hangingPunct="1"/>
            <a:r>
              <a:rPr lang="ru-RU" sz="1400" b="1" i="1" smtClean="0"/>
              <a:t>Беспрепятственно в любое время суток посещать в целях проведения инспекции организации.</a:t>
            </a:r>
          </a:p>
          <a:p>
            <a:pPr eaLnBrk="1" hangingPunct="1"/>
            <a:r>
              <a:rPr lang="ru-RU" sz="1400" b="1" i="1" smtClean="0"/>
              <a:t>Предъявлять работодателям и их представителям обязательные для исполнения предписания об устранении нарушений трудового законодательства и иных нормативных правовых актов.</a:t>
            </a:r>
          </a:p>
          <a:p>
            <a:pPr eaLnBrk="1" hangingPunct="1"/>
            <a:r>
              <a:rPr lang="ru-RU" sz="1400" b="1" i="1" smtClean="0"/>
              <a:t>Предъявлять работодателям и их представителям предписания о привлечении виновных в нарушениях к дисциплинарной ответственности или об отстранении от должности.</a:t>
            </a:r>
          </a:p>
          <a:p>
            <a:pPr eaLnBrk="1" hangingPunct="1"/>
            <a:r>
              <a:rPr lang="ru-RU" sz="1400" b="1" i="1" smtClean="0"/>
              <a:t>Отстранять от работы лиц, не прошедших  в установленном порядке обучение безопасным методам и приёмам выполнения работ, инструктаж по охране труда, стажировку на рабочих местах и проверку знаний требований охраны труда.</a:t>
            </a:r>
          </a:p>
          <a:p>
            <a:pPr eaLnBrk="1" hangingPunct="1"/>
            <a:r>
              <a:rPr lang="ru-RU" sz="1400" b="1" i="1" smtClean="0"/>
              <a:t>Запрещать использование и производство не имеющих сертификатов соответствия или не соответствующих требованиям охраны труда средств индивидуальной и коллективной защиты работников.</a:t>
            </a:r>
          </a:p>
          <a:p>
            <a:pPr eaLnBrk="1" hangingPunct="1"/>
            <a:r>
              <a:rPr lang="ru-RU" sz="1400" b="1" i="1" smtClean="0"/>
              <a:t>Направлять в суды, при наличии заключений государственной экспертизы условий труда, требования о ликвидации организации или прекращений деятельности их структурных подразделениях вследствие нарушения требований охраны труда.</a:t>
            </a:r>
          </a:p>
          <a:p>
            <a:pPr eaLnBrk="1" hangingPunct="1"/>
            <a:r>
              <a:rPr lang="ru-RU" sz="1400" b="1" i="1" smtClean="0"/>
              <a:t>Расследовать несчастные случаи на производстве.</a:t>
            </a:r>
          </a:p>
          <a:p>
            <a:pPr eaLnBrk="1" hangingPunct="1"/>
            <a:r>
              <a:rPr lang="ru-RU" sz="1400" b="1" i="1" smtClean="0"/>
              <a:t>Запрашивать у работодателей и их представителей, органов исполнительной власти и органов местного самоуправления и безвозмездно получать от них документы, объяснения, информацию, необходимые для выполнения надзорных и контрольных функций.</a:t>
            </a:r>
          </a:p>
          <a:p>
            <a:pPr eaLnBrk="1" hangingPunct="1"/>
            <a:r>
              <a:rPr lang="ru-RU" sz="1400" b="1" i="1" smtClean="0"/>
              <a:t>Осуществлять государственный надзор и контроль за соблюдением в организациях трудового законодательства и иных нормативных правовых актов, содержащих нормы трудового права, посредством проверок и обследований.</a:t>
            </a:r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10174818" y="6308726"/>
            <a:ext cx="2017183" cy="360363"/>
          </a:xfrm>
          <a:custGeom>
            <a:avLst/>
            <a:gdLst>
              <a:gd name="T0" fmla="*/ 79473145 w 21600"/>
              <a:gd name="T1" fmla="*/ 0 h 21600"/>
              <a:gd name="T2" fmla="*/ 0 w 21600"/>
              <a:gd name="T3" fmla="*/ 3006061 h 21600"/>
              <a:gd name="T4" fmla="*/ 79473145 w 21600"/>
              <a:gd name="T5" fmla="*/ 6012106 h 21600"/>
              <a:gd name="T6" fmla="*/ 105964216 w 21600"/>
              <a:gd name="T7" fmla="*/ 300606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14918" y="188913"/>
            <a:ext cx="4030133" cy="442912"/>
          </a:xfrm>
          <a:gradFill rotWithShape="1">
            <a:gsLst>
              <a:gs pos="0">
                <a:srgbClr val="DDDDDD"/>
              </a:gs>
              <a:gs pos="50000">
                <a:srgbClr val="EFEFEF"/>
              </a:gs>
              <a:gs pos="100000">
                <a:srgbClr val="DDDDDD"/>
              </a:gs>
            </a:gsLst>
            <a:lin ang="5400000" scaled="1"/>
          </a:gradFill>
        </p:spPr>
        <p:txBody>
          <a:bodyPr/>
          <a:lstStyle/>
          <a:p>
            <a:pPr eaLnBrk="1" hangingPunct="1"/>
            <a:r>
              <a:rPr lang="ru-RU" sz="2000" b="1" i="1" u="sng" smtClean="0"/>
              <a:t>продолжение :</a:t>
            </a:r>
            <a:r>
              <a:rPr lang="ru-RU" sz="2000" b="1" i="1" smtClean="0"/>
              <a:t>  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9667" y="765175"/>
            <a:ext cx="10843684" cy="5543550"/>
          </a:xfrm>
          <a:solidFill>
            <a:srgbClr val="CCFFFF"/>
          </a:solidFill>
        </p:spPr>
        <p:txBody>
          <a:bodyPr/>
          <a:lstStyle/>
          <a:p>
            <a:pPr eaLnBrk="1" hangingPunct="1"/>
            <a:r>
              <a:rPr lang="ru-RU" sz="1400" b="1" i="1" smtClean="0"/>
              <a:t>Привлекать к административной ответственности лиц, виновных в нарушении законов и иных нормативных правовых актов, содержащих нормы трудового права, при необходимости приглашать их в орган инспекции труда в связи с находящимися в производстве делами и материалами, а также направлять в правоохранительные органы материалы о привлечении указанных лиц к уголовной ответственности, предъявлять иски в суд.</a:t>
            </a:r>
          </a:p>
          <a:p>
            <a:pPr eaLnBrk="1" hangingPunct="1"/>
            <a:endParaRPr lang="ru-RU" sz="1400" b="1" i="1" smtClean="0"/>
          </a:p>
          <a:p>
            <a:pPr eaLnBrk="1" hangingPunct="1"/>
            <a:r>
              <a:rPr lang="ru-RU" sz="1400" b="1" i="1" smtClean="0"/>
              <a:t>Выдавать разрешения на строительство, реконструкцию, техническое переоснащение производственных объектов, производство и внедрение новой техники, внедрение новых технологий.</a:t>
            </a:r>
          </a:p>
          <a:p>
            <a:pPr eaLnBrk="1" hangingPunct="1"/>
            <a:endParaRPr lang="ru-RU" sz="1400" b="1" i="1" smtClean="0"/>
          </a:p>
          <a:p>
            <a:pPr eaLnBrk="1" hangingPunct="1"/>
            <a:r>
              <a:rPr lang="ru-RU" sz="1400" b="1" i="1" smtClean="0"/>
              <a:t>Выдавать заключения о возможности принятия в эксплуатацию новых или реконструируемых производственных объектов.</a:t>
            </a:r>
          </a:p>
          <a:p>
            <a:pPr eaLnBrk="1" hangingPunct="1"/>
            <a:endParaRPr lang="ru-RU" sz="1400" b="1" i="1" smtClean="0"/>
          </a:p>
          <a:p>
            <a:pPr eaLnBrk="1" hangingPunct="1"/>
            <a:r>
              <a:rPr lang="ru-RU" sz="1400" b="1" i="1" smtClean="0"/>
              <a:t>Вести приём и рассматривать заявления, письма, жалобы и иные обращения работников о нарушениях их трудовых прав, принимать меры по устранению выявленных нарушений и восстановлению нарушенных прав.</a:t>
            </a:r>
          </a:p>
          <a:p>
            <a:pPr eaLnBrk="1" hangingPunct="1"/>
            <a:endParaRPr lang="ru-RU" sz="1400" b="1" i="1" smtClean="0"/>
          </a:p>
          <a:p>
            <a:pPr eaLnBrk="1" hangingPunct="1"/>
            <a:r>
              <a:rPr lang="ru-RU" sz="1400" b="1" i="1" smtClean="0"/>
              <a:t>Консультировать работодателей и работников по вопросам соблюдения трудового законодательства и иных нормативных правовых актов, содержащих нормы трудового права.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016000" y="152401"/>
            <a:ext cx="10261600" cy="7016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Порядок разработки и утверждения </a:t>
            </a:r>
          </a:p>
          <a:p>
            <a:pPr eaLnBrk="1" hangingPunct="1"/>
            <a:r>
              <a:rPr lang="ru-RU" sz="2000" b="1">
                <a:latin typeface="Times New Roman" pitchFamily="18" charset="0"/>
              </a:rPr>
              <a:t>типовых инструкций по охране труда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34434" y="1171575"/>
            <a:ext cx="5456767" cy="1323439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FFFFF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Разработка и утверждение межотраслевых типовых инструкций </a:t>
            </a:r>
          </a:p>
          <a:p>
            <a:pPr eaLnBrk="1" hangingPunct="1"/>
            <a:r>
              <a:rPr lang="ru-RU" sz="1600" b="1">
                <a:latin typeface="Times New Roman" pitchFamily="18" charset="0"/>
              </a:rPr>
              <a:t>по охране труда </a:t>
            </a:r>
          </a:p>
          <a:p>
            <a:pPr eaLnBrk="1" hangingPunct="1"/>
            <a:r>
              <a:rPr lang="ru-RU" sz="1600" b="1">
                <a:latin typeface="Times New Roman" pitchFamily="18" charset="0"/>
              </a:rPr>
              <a:t>производится Минтрудом России в соответствии с Методическими рекомендациями.</a:t>
            </a:r>
            <a:r>
              <a:rPr lang="en-US" sz="1600" b="1">
                <a:latin typeface="Times New Roman" pitchFamily="18" charset="0"/>
              </a:rPr>
              <a:t> </a:t>
            </a:r>
            <a:endParaRPr lang="ru-RU" sz="1600" b="1">
              <a:latin typeface="Times New Roman" pitchFamily="18" charset="0"/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6299200" y="1125538"/>
            <a:ext cx="5666317" cy="132343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4500"/>
              </a:spcBef>
            </a:pPr>
            <a:r>
              <a:rPr lang="ru-RU" sz="1600" b="1">
                <a:latin typeface="Times New Roman" pitchFamily="18" charset="0"/>
              </a:rPr>
              <a:t>Разработка и утверждение отраслевых типовых инструкций по охране труда производится федеральными органами исполнительной власти по согласованию с Минтрудом России с учетом </a:t>
            </a:r>
          </a:p>
          <a:p>
            <a:pPr eaLnBrk="1" hangingPunct="1"/>
            <a:r>
              <a:rPr lang="ru-RU" sz="1600" b="1">
                <a:latin typeface="Times New Roman" pitchFamily="18" charset="0"/>
              </a:rPr>
              <a:t>Методических рекомендаций.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34433" y="2890838"/>
            <a:ext cx="11618384" cy="3706812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u="sng">
                <a:cs typeface="Times New Roman" pitchFamily="18" charset="0"/>
              </a:rPr>
              <a:t>Разработка межотраслевых и отраслевых типовых инструкций по охране труда осуществляется на основе: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>
                <a:cs typeface="Times New Roman" pitchFamily="18" charset="0"/>
              </a:rPr>
              <a:t> </a:t>
            </a:r>
            <a:r>
              <a:rPr lang="ru-RU" sz="1600" b="1"/>
              <a:t> </a:t>
            </a:r>
            <a:r>
              <a:rPr lang="ru-RU" sz="1600" b="1">
                <a:cs typeface="Times New Roman" pitchFamily="18" charset="0"/>
              </a:rPr>
              <a:t>действующих законов и иных нормативных правовых актов;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 </a:t>
            </a:r>
            <a:r>
              <a:rPr lang="ru-RU" sz="1600" b="1">
                <a:cs typeface="Times New Roman" pitchFamily="18" charset="0"/>
              </a:rPr>
              <a:t>изучения вида работ, для которого инструкция разрабатывается;</a:t>
            </a:r>
            <a:endParaRPr lang="ru-RU" sz="1600" b="1"/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 </a:t>
            </a:r>
            <a:r>
              <a:rPr lang="ru-RU" sz="1600" b="1">
                <a:cs typeface="Times New Roman" pitchFamily="18" charset="0"/>
              </a:rPr>
              <a:t>изучения условий труда, характерных для соответствующей профессии (вида работ);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 </a:t>
            </a:r>
            <a:r>
              <a:rPr lang="ru-RU" sz="1600" b="1">
                <a:cs typeface="Times New Roman" pitchFamily="18" charset="0"/>
              </a:rPr>
              <a:t>определения опасных и вредных производственных факторов, характерных для работ, выполняемых работниками соответствующей профессии;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 </a:t>
            </a:r>
            <a:r>
              <a:rPr lang="ru-RU" sz="1600" b="1">
                <a:cs typeface="Times New Roman" pitchFamily="18" charset="0"/>
              </a:rPr>
              <a:t>анализа типичных, наиболее вероятных для соответствующей профессии (вида работ) причин несчастных случаев на производстве и профессиональных заболеваний;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 </a:t>
            </a:r>
            <a:r>
              <a:rPr lang="ru-RU" sz="1600" b="1">
                <a:cs typeface="Times New Roman" pitchFamily="18" charset="0"/>
              </a:rPr>
              <a:t>определения наиболее безопасных методов и приемов выполнения работ.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ru-RU" sz="1600" b="1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841501" y="838200"/>
            <a:ext cx="8521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>
                <a:latin typeface="Times New Roman" pitchFamily="18" charset="0"/>
              </a:rPr>
              <a:t>Постановления Правительства от 23 мая 2000г. №399, </a:t>
            </a:r>
            <a:r>
              <a:rPr lang="ru-RU" sz="1200"/>
              <a:t>Минтруда от 17 декабря 2002г. №80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422400" y="609601"/>
            <a:ext cx="9652000" cy="7016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Типовая инструкция по охране труда </a:t>
            </a:r>
          </a:p>
          <a:p>
            <a:pPr eaLnBrk="1" hangingPunct="1"/>
            <a:r>
              <a:rPr lang="ru-RU" sz="2000" b="1">
                <a:latin typeface="Times New Roman" pitchFamily="18" charset="0"/>
              </a:rPr>
              <a:t>включает   разделы: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914400" y="1739900"/>
            <a:ext cx="8542867" cy="1477328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b="1">
                <a:latin typeface="Courier New" pitchFamily="49" charset="0"/>
                <a:ea typeface="MS Mincho" pitchFamily="49" charset="-128"/>
              </a:rPr>
              <a:t>1. Общие требования охраны труда.</a:t>
            </a:r>
            <a:endParaRPr lang="ru-RU" b="1">
              <a:latin typeface="Courier New" pitchFamily="49" charset="0"/>
              <a:cs typeface="Times New Roman" pitchFamily="18" charset="0"/>
            </a:endParaRPr>
          </a:p>
          <a:p>
            <a:pPr algn="just" eaLnBrk="1" hangingPunct="1"/>
            <a:r>
              <a:rPr lang="ru-RU" b="1">
                <a:latin typeface="Courier New" pitchFamily="49" charset="0"/>
                <a:ea typeface="MS Mincho" pitchFamily="49" charset="-128"/>
              </a:rPr>
              <a:t>2. Требования охраны труда перед началом работы.</a:t>
            </a:r>
            <a:endParaRPr lang="ru-RU" b="1">
              <a:latin typeface="Courier New" pitchFamily="49" charset="0"/>
              <a:cs typeface="Times New Roman" pitchFamily="18" charset="0"/>
            </a:endParaRPr>
          </a:p>
          <a:p>
            <a:pPr algn="just" eaLnBrk="1" hangingPunct="1"/>
            <a:r>
              <a:rPr lang="ru-RU" b="1">
                <a:latin typeface="Courier New" pitchFamily="49" charset="0"/>
                <a:ea typeface="MS Mincho" pitchFamily="49" charset="-128"/>
              </a:rPr>
              <a:t>3. Требования охраны труда во время работы.</a:t>
            </a:r>
            <a:endParaRPr lang="ru-RU" b="1">
              <a:latin typeface="Courier New" pitchFamily="49" charset="0"/>
              <a:cs typeface="Times New Roman" pitchFamily="18" charset="0"/>
            </a:endParaRPr>
          </a:p>
          <a:p>
            <a:pPr algn="just" eaLnBrk="1" hangingPunct="1"/>
            <a:r>
              <a:rPr lang="ru-RU" b="1">
                <a:latin typeface="Courier New" pitchFamily="49" charset="0"/>
                <a:ea typeface="MS Mincho" pitchFamily="49" charset="-128"/>
              </a:rPr>
              <a:t>4. Требования охраны труда в аварийных ситуациях.</a:t>
            </a:r>
            <a:endParaRPr lang="ru-RU" b="1">
              <a:latin typeface="Courier New" pitchFamily="49" charset="0"/>
              <a:cs typeface="Times New Roman" pitchFamily="18" charset="0"/>
            </a:endParaRPr>
          </a:p>
          <a:p>
            <a:pPr algn="just" eaLnBrk="1" hangingPunct="1"/>
            <a:r>
              <a:rPr lang="ru-RU" b="1">
                <a:latin typeface="Courier New" pitchFamily="49" charset="0"/>
                <a:ea typeface="MS Mincho" pitchFamily="49" charset="-128"/>
              </a:rPr>
              <a:t>5. Требования охраны труда по окончании работы.</a:t>
            </a:r>
            <a:endParaRPr lang="ru-RU" sz="1600" b="1">
              <a:latin typeface="Times New Roman" pitchFamily="18" charset="0"/>
            </a:endParaRPr>
          </a:p>
        </p:txBody>
      </p:sp>
      <p:pic>
        <p:nvPicPr>
          <p:cNvPr id="28676" name="Picture 4" descr="bd0715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44914"/>
            <a:ext cx="3454400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 descr="bd0677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968" y="2768600"/>
            <a:ext cx="3306233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 descr="bs00673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3733801"/>
            <a:ext cx="4368800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422400" y="517526"/>
            <a:ext cx="93472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ru-RU" b="1">
                <a:latin typeface="Times New Roman" pitchFamily="18" charset="0"/>
              </a:rPr>
              <a:t>В разделе «Общие требования </a:t>
            </a:r>
            <a:r>
              <a:rPr lang="ru-RU" b="1">
                <a:latin typeface="Courier New" pitchFamily="49" charset="0"/>
                <a:ea typeface="MS Mincho" pitchFamily="49" charset="-128"/>
              </a:rPr>
              <a:t>охраны труда</a:t>
            </a:r>
            <a:r>
              <a:rPr lang="ru-RU" b="1">
                <a:latin typeface="Times New Roman" pitchFamily="18" charset="0"/>
              </a:rPr>
              <a:t>» отражаются: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04800" y="1219200"/>
            <a:ext cx="11684000" cy="4524315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/>
              <a:t> </a:t>
            </a:r>
            <a:r>
              <a:rPr lang="ru-RU" sz="1600" b="1">
                <a:cs typeface="Times New Roman" pitchFamily="18" charset="0"/>
              </a:rPr>
              <a:t>условия допуска работников к самостоятельной работе по соответствующей профессии или к выполнению соответствующего вида работ (возраст, пол, состояние здоровья, проведение инструктажей и т.п.);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</a:t>
            </a:r>
            <a:r>
              <a:rPr lang="ru-RU" sz="1600" b="1">
                <a:cs typeface="Times New Roman" pitchFamily="18" charset="0"/>
              </a:rPr>
              <a:t>указания о необходимости соблюдения правил внутреннего распорядка;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</a:t>
            </a:r>
            <a:r>
              <a:rPr lang="ru-RU" sz="1600" b="1">
                <a:cs typeface="Times New Roman" pitchFamily="18" charset="0"/>
              </a:rPr>
              <a:t>требования по выполнению режимов труда и отдыха;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</a:t>
            </a:r>
            <a:r>
              <a:rPr lang="ru-RU" sz="1600" b="1">
                <a:cs typeface="Times New Roman" pitchFamily="18" charset="0"/>
              </a:rPr>
              <a:t>перечень опасных и вредных производственных факторов, которые могут воздействовать на работника в процессе работы;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</a:t>
            </a:r>
            <a:r>
              <a:rPr lang="ru-RU" sz="1600" b="1">
                <a:cs typeface="Times New Roman" pitchFamily="18" charset="0"/>
              </a:rPr>
              <a:t>перечень спецодежды, спецобуви и других средств индивидуальной защиты, выдаваемых в соответствии с установленными нормами, с указанием обозначений государственных, отраслевых стандартов или технических условий на них;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</a:t>
            </a:r>
            <a:r>
              <a:rPr lang="ru-RU" sz="1600" b="1">
                <a:cs typeface="Times New Roman" pitchFamily="18" charset="0"/>
              </a:rPr>
              <a:t>требования по обеспечению пожаро- и взрывобезопасности;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</a:t>
            </a:r>
            <a:r>
              <a:rPr lang="ru-RU" sz="1600" b="1">
                <a:cs typeface="Times New Roman" pitchFamily="18" charset="0"/>
              </a:rPr>
              <a:t>порядок уведомления администрации о случаях травмирования работника и неисправности оборудования, приспособлений и инструмента;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</a:t>
            </a:r>
            <a:r>
              <a:rPr lang="ru-RU" sz="1600" b="1">
                <a:cs typeface="Times New Roman" pitchFamily="18" charset="0"/>
              </a:rPr>
              <a:t>указания по оказанию первой (</a:t>
            </a:r>
            <a:r>
              <a:rPr lang="ru-RU" sz="1600" b="1">
                <a:latin typeface="Times New Roman" pitchFamily="18" charset="0"/>
              </a:rPr>
              <a:t>д</a:t>
            </a:r>
            <a:r>
              <a:rPr lang="ru-RU" sz="1600" b="1">
                <a:cs typeface="Times New Roman" pitchFamily="18" charset="0"/>
              </a:rPr>
              <a:t>оврачебной) помощи;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600" b="1"/>
              <a:t> </a:t>
            </a:r>
            <a:r>
              <a:rPr lang="ru-RU" sz="1600" b="1">
                <a:cs typeface="Times New Roman" pitchFamily="18" charset="0"/>
              </a:rPr>
              <a:t>правила личной гигиены, которые должен знать и соблюдать работник при выполнении работы.</a:t>
            </a:r>
            <a:endParaRPr lang="ru-RU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04800" y="76200"/>
            <a:ext cx="11582400" cy="304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ru-RU" sz="1400" b="1">
                <a:latin typeface="Times New Roman" pitchFamily="18" charset="0"/>
              </a:rPr>
              <a:t>В разделе «Требования </a:t>
            </a:r>
            <a:r>
              <a:rPr lang="ru-RU" sz="1400" b="1">
                <a:latin typeface="Courier New" pitchFamily="49" charset="0"/>
                <a:ea typeface="MS Mincho" pitchFamily="49" charset="-128"/>
              </a:rPr>
              <a:t>охраны труда</a:t>
            </a:r>
            <a:r>
              <a:rPr lang="ru-RU" sz="1400" b="1">
                <a:latin typeface="Times New Roman" pitchFamily="18" charset="0"/>
              </a:rPr>
              <a:t> перед началом работы»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отражаются: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04800" y="381001"/>
            <a:ext cx="11582400" cy="1200329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sz="1600"/>
              <a:t> </a:t>
            </a:r>
            <a:r>
              <a:rPr lang="ru-RU" sz="1400" b="1">
                <a:cs typeface="Times New Roman" pitchFamily="18" charset="0"/>
              </a:rPr>
              <a:t>порядок подготовки рабочего места, средств индивидуальной защиты;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порядок проверки исправности оборудования, п</a:t>
            </a:r>
            <a:r>
              <a:rPr lang="ru-RU" sz="1400" b="1">
                <a:latin typeface="Times New Roman" pitchFamily="18" charset="0"/>
              </a:rPr>
              <a:t>ри</a:t>
            </a:r>
            <a:r>
              <a:rPr lang="ru-RU" sz="1400" b="1">
                <a:cs typeface="Times New Roman" pitchFamily="18" charset="0"/>
              </a:rPr>
              <a:t>способлений и инструмента, ограждений,</a:t>
            </a: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сигнализации, блокировочных и других устройств, защитного заземления, вентиляции,</a:t>
            </a: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местного освещения и т. п.;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порядок проверки исходных материалов</a:t>
            </a: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 (заготовки, полуфабрикаты);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порядок приема и передачи смены в случае непрерывного технологического процесса и работы оборудования.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04800" y="1981200"/>
            <a:ext cx="11582400" cy="304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ru-RU" sz="1400" b="1">
                <a:latin typeface="Times New Roman" pitchFamily="18" charset="0"/>
              </a:rPr>
              <a:t>В разделе «Требования </a:t>
            </a:r>
            <a:r>
              <a:rPr lang="ru-RU" sz="1400" b="1">
                <a:latin typeface="Courier New" pitchFamily="49" charset="0"/>
                <a:ea typeface="MS Mincho" pitchFamily="49" charset="-128"/>
              </a:rPr>
              <a:t>охраны труда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во время </a:t>
            </a:r>
            <a:r>
              <a:rPr lang="ru-RU" sz="1400" b="1">
                <a:latin typeface="Times New Roman" pitchFamily="18" charset="0"/>
              </a:rPr>
              <a:t>работы»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отражаются: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304800" y="2247900"/>
            <a:ext cx="11582400" cy="1409700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sz="1600"/>
              <a:t> </a:t>
            </a:r>
            <a:r>
              <a:rPr lang="ru-RU" sz="1400" b="1">
                <a:cs typeface="Times New Roman" pitchFamily="18" charset="0"/>
              </a:rPr>
              <a:t>способы и приёмы безопасного выполнения работ, использования технологического оборудования, транспортных средств, грузоподъемных механизмов, приспособлений и инструментов;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требования безопасного обращения с исходными материалами (сырьё, заготовки, полуфабрикаты);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указания по безопасному содержанию рабочего места;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действия, направленные на предотвращения аварийных ситуаций;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требования, предъявляемые к использованию средств индивидуальной защиты работников. 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04800" y="3962401"/>
            <a:ext cx="11582400" cy="738664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перечень основных возможных аварийных ситуаций и причины их вызывающие;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действия работников при возникновении аварий и ситуаций, которые могут привести к нежелательным последствиям;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действия по оказанию первой помощи пострадавшим при травмировании, отравлении и внезапном заболевании.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304800" y="3657600"/>
            <a:ext cx="11582400" cy="304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ru-RU" sz="1400" b="1">
                <a:latin typeface="Times New Roman" pitchFamily="18" charset="0"/>
              </a:rPr>
              <a:t>В разделе </a:t>
            </a:r>
            <a:r>
              <a:rPr lang="ru-RU" sz="1400" b="1">
                <a:cs typeface="Times New Roman" pitchFamily="18" charset="0"/>
              </a:rPr>
              <a:t>«Требования </a:t>
            </a:r>
            <a:r>
              <a:rPr lang="ru-RU" sz="1400" b="1">
                <a:latin typeface="Courier New" pitchFamily="49" charset="0"/>
                <a:ea typeface="MS Mincho" pitchFamily="49" charset="-128"/>
              </a:rPr>
              <a:t>охраны труда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cs typeface="Times New Roman" pitchFamily="18" charset="0"/>
              </a:rPr>
              <a:t>в аварийных ситуациях»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отражаются: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04800" y="5105400"/>
            <a:ext cx="11582400" cy="304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ru-RU" sz="1400" b="1">
                <a:latin typeface="Times New Roman" pitchFamily="18" charset="0"/>
              </a:rPr>
              <a:t>В разделе </a:t>
            </a:r>
            <a:r>
              <a:rPr lang="ru-RU" sz="1400" b="1">
                <a:cs typeface="Times New Roman" pitchFamily="18" charset="0"/>
              </a:rPr>
              <a:t>«Требования </a:t>
            </a:r>
            <a:r>
              <a:rPr lang="ru-RU" sz="1400" b="1">
                <a:latin typeface="Courier New" pitchFamily="49" charset="0"/>
                <a:ea typeface="MS Mincho" pitchFamily="49" charset="-128"/>
              </a:rPr>
              <a:t>охраны труда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cs typeface="Times New Roman" pitchFamily="18" charset="0"/>
              </a:rPr>
              <a:t>по окончании работ»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отражаются: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04800" y="5403850"/>
            <a:ext cx="11582400" cy="1169551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порядок отключения, остановки, разборки, очистки и смазки оборудования, приспособлений, машин, механизмов и аппаратуры;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порядок уборки отходов, полученных в ходе производственной деятельности;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требования соблюдения личной гигиены;</a:t>
            </a:r>
          </a:p>
          <a:p>
            <a:pPr algn="just" eaLnBrk="1" hangingPunct="1">
              <a:buFontTx/>
              <a:buChar char="•"/>
            </a:pP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порядок извещения руководителя работ о недостатках, влияющих на безопасность труда, обнаруженных во время работы.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01600" y="228600"/>
            <a:ext cx="11887200" cy="576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Приказом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Министерства связи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от 5 октября 1995 г. N 124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Согласовано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письмом ЦК профсоюза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работников связи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от 3 июля 1995 г. N 384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Дата введения -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 января 1996 года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ТИПОВАЯ ИНСТРУКЦИЯ</a:t>
            </a:r>
            <a:endParaRPr lang="ru-RU" sz="1200" b="1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ПО ОХРАНЕ ТРУДА ПРИ ПРОВЕДЕНИИ ПРОФИЛАКТИКИ</a:t>
            </a:r>
            <a:endParaRPr lang="ru-RU" sz="1200" b="1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ГЛАВНЫХ И РАСПРЕДЕЛИТЕЛЬНЫХ СИЛОВЫХ ЩИТОВ</a:t>
            </a:r>
            <a:endParaRPr lang="ru-RU" sz="1200" b="1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 b="1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ТОИ Р-45-029-95</a:t>
            </a:r>
            <a:endParaRPr lang="ru-RU" sz="1200" b="1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04800" y="296863"/>
            <a:ext cx="1158240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1. Общие требования </a:t>
            </a:r>
            <a:r>
              <a:rPr lang="ru-RU" sz="1200" b="1">
                <a:latin typeface="Courier New" pitchFamily="49" charset="0"/>
                <a:ea typeface="MS Mincho" pitchFamily="49" charset="-128"/>
              </a:rPr>
              <a:t>охраны труда</a:t>
            </a:r>
            <a:r>
              <a:rPr lang="ru-RU" sz="1200" b="1">
                <a:latin typeface="Times New Roman" pitchFamily="18" charset="0"/>
              </a:rPr>
              <a:t> 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1.1. Настоящая Инструкция определяет безопасные методы и приемы работ, а также технические и организационные мероприятия, обеспечивающие безопасность при проведении профилактических работ на главных и распределительных щитах (ГСЩ и РСЩ) на станциях и подстанциях проводного вещания.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1.2. Профилактика проводится бригадой в составе не менее 2 человек, из которых производитель работ должен иметь группу по электробезопасности не ниже III, а остальные - не ниже II. При производстве измерений производитель работ должен иметь IV группу по электробезопасности, а остальные - III.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1.3. Профилактические работы проводятся по распоряжению или наряду.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1.4. К проведению профилактических работ на ГСЩ и РСЩ допускаются лица не моложе 18 лет, прошедшие медицинское освидетельствование, обученные безопасным методам работы, сдавшие экзамены в соответствии с действующим Положением о порядке обучения и проверки знаний по охране труда руководителей, специалистов и рабочих предприятий, учреждений и организаций связи.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1.5. Каждый работник должен быть обеспечен специальной одеждой и средствами индивидуальной защиты в соответствии с Типовыми отраслевыми нормами бесплатной выдачи специальной одежды, специальной обуви и других средств индивидуальной защиты работникам связи, приведенными в Приложении.</a:t>
            </a:r>
            <a:endParaRPr lang="ru-RU" sz="1200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cs typeface="Times New Roman" pitchFamily="18" charset="0"/>
              </a:rPr>
              <a:t>1.6. При проведении профилактики главных и распределительных силовых щитов возможно воздействие опасного напряжения в электрической цепи, замыкание которой может произойти через тело человека.</a:t>
            </a:r>
            <a:endParaRPr lang="ru-RU" sz="1200"/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1.7. Персонал, проводящий профилактику главных и распределительных щитов, обязан: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1.7.1. Выполнять только ту работу, которая определена настоящей Инструкцией.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1.7.2. Соблюдать правила внутреннего трудового распорядка.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1.7.3. Знать правила пользования средствами индивидуальной защиты.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1.7.4. Уметь оказывать первую медицинскую помощь пострадавшим от электрического тока и при других несчастных случаях.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1.7.5. В случае травмирования необходимо известить своего непосредственного начальника о каждом несчастном случае.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cs typeface="Times New Roman" pitchFamily="18" charset="0"/>
              </a:rPr>
              <a:t>1.8. За невыполнение данной Инструкции виновные привлекаются к ответственности согласно правилам внутреннего трудового распорядка или взысканиям, определенным Кодексом законов о труде Российской Федерации</a:t>
            </a:r>
            <a:r>
              <a:rPr lang="ru-RU" sz="1200"/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03200" y="296864"/>
            <a:ext cx="117856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2. Требования </a:t>
            </a:r>
            <a:r>
              <a:rPr lang="ru-RU" sz="1200" b="1">
                <a:latin typeface="Courier New" pitchFamily="49" charset="0"/>
                <a:ea typeface="MS Mincho" pitchFamily="49" charset="-128"/>
              </a:rPr>
              <a:t>охраны труда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перед началом работы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2.1. Выключить аппаратуру, выключить рубильники обоих электровводов на РСЩ.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2.2. Выключить рубильники на ГСЩ и на нижние пинцеты одеть защитные кожуха (или установить прокладку из диэлектрического материала).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2.3. В розетку аварийного освещения включить понижающий трансформатор, к которому подключить переносной электросветильник.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2.4. На пинцеты обоих электровводов ГСЩ повесить плакаты "Не включать! Работают люди".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2.5. Индикатором убедиться в отсутствии напряжения на токоведущих цепях.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2.6. Укомплектовать рабочее место необходимыми защитными средствами.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3. Требования </a:t>
            </a:r>
            <a:r>
              <a:rPr lang="ru-RU" sz="1200" b="1">
                <a:latin typeface="Courier New" pitchFamily="49" charset="0"/>
                <a:ea typeface="MS Mincho" pitchFamily="49" charset="-128"/>
              </a:rPr>
              <a:t>охраны труда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во время работы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3.1. Заменять предохранители на ГСЩ и РСЩ необходимо при соблюдении следующих условий: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3.1.1. Пользоваться инструментом с изолированными ручками или, при отсутствии, диэлектрическими перчатками.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3.1.2. Работать в диэлектрических галошах или стоя на изолирующей подставке, коврике.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3.1.3. Принять меры по ограждению находящихся под напряжением соседних токоведущих частей и заземленных конструкций.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3.1.4. Работать с опущенными и застегнутыми у кистей рукавами спецодежды, в головном уборе и защитных очках.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3.2. В случае проведения измерений переносными приборами: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3.2.1. Установить прибор так, чтобы его корпус, изготовленный из непроводящего материала, не касался земли (если корпус прибора металлический, его необходимо заземлить).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3.2.2. Провода, находящиеся под напряжением, не должны касаться заземленных частей и других фаз, они должны иметь минимальную длину, прочно соединены с основной цепью. Провода должны быть одножильными, многопроволочными, с изоляцией, соответствующей напряжению измеряемой цепи, сечение их должно соответствовать измеряемой величине тока и быть не менее 2,5 кв. мм.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3.2.3. Во время измерения касаться проводов, приборов запрещается.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4. Требования </a:t>
            </a:r>
            <a:r>
              <a:rPr lang="ru-RU" sz="1200" b="1">
                <a:latin typeface="Courier New" pitchFamily="49" charset="0"/>
                <a:ea typeface="MS Mincho" pitchFamily="49" charset="-128"/>
              </a:rPr>
              <a:t>охраны труда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по окончании работы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4.1. Снять плакаты с электровводов ГСЩ. Включить оба рубильника на ГСЩ. Пакетным переключателем на РСЩ поочередно включить рабочий и резервный электрические вводы. По показаниям вольтметра РСЩ убедиться в наличии напряжения на всех фазах.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4.2. Убрать рабочее место и сделать записи о проделанной работе в журнале осмотра и профилактики.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4.3. Спецодежду и средства индивидуальной защиты убрать в специально отведенное место.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4.4. Тщательно вымыть руки теплой водой с мылом.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4.5. О всех недостатках по охране труда, обнаруженных во время работы, необходимо известить непосредственного руководителя.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050"/>
          <p:cNvSpPr txBox="1">
            <a:spLocks noChangeArrowheads="1"/>
          </p:cNvSpPr>
          <p:nvPr/>
        </p:nvSpPr>
        <p:spPr bwMode="auto">
          <a:xfrm>
            <a:off x="812800" y="533400"/>
            <a:ext cx="11176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200"/>
          </a:p>
        </p:txBody>
      </p:sp>
      <p:sp>
        <p:nvSpPr>
          <p:cNvPr id="34819" name="Text Box 2051"/>
          <p:cNvSpPr txBox="1">
            <a:spLocks noChangeArrowheads="1"/>
          </p:cNvSpPr>
          <p:nvPr/>
        </p:nvSpPr>
        <p:spPr bwMode="auto">
          <a:xfrm>
            <a:off x="304800" y="533401"/>
            <a:ext cx="11582400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Приложение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ПЕРЕЧЕНЬ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СПЕЦИАЛЬНОЙ ОДЕЖДЫ, СРЕДСТВ ИНДИВИДУАЛЬНОЙ ЗАЩИТЫ,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ПРИМЕНЯЕМЫХ ПРИ ПРОВЕДЕНИИ ПРОФИЛАКТИКИ ГСЩ И РСЩ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50000"/>
              </a:spcBef>
            </a:pPr>
            <a:endParaRPr lang="ru-RU" sz="1200"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ru-RU" sz="1200">
              <a:latin typeface="Times New Roman" pitchFamily="18" charset="0"/>
            </a:endParaRPr>
          </a:p>
        </p:txBody>
      </p:sp>
      <p:graphicFrame>
        <p:nvGraphicFramePr>
          <p:cNvPr id="306180" name="Group 2052"/>
          <p:cNvGraphicFramePr>
            <a:graphicFrameLocks noGrp="1"/>
          </p:cNvGraphicFramePr>
          <p:nvPr/>
        </p:nvGraphicFramePr>
        <p:xfrm>
          <a:off x="1320800" y="2286000"/>
          <a:ext cx="9855199" cy="3505200"/>
        </p:xfrm>
        <a:graphic>
          <a:graphicData uri="http://schemas.openxmlformats.org/drawingml/2006/table">
            <a:tbl>
              <a:tblPr/>
              <a:tblGrid>
                <a:gridCol w="1109133"/>
                <a:gridCol w="6036733"/>
                <a:gridCol w="2709333"/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п/п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Сроки носки, мес.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Халат хлопчатобумажный (ГОСТ 11622-73)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дежурный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Очки защитные (ГОСТ 12.4.003-74)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износа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Галоши диэлектрические (ГОСТ 13385-64)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дежурный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Перчатки диэлектрические (ТУ 38-105977-76)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дежурный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0" y="157164"/>
            <a:ext cx="12192000" cy="376237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cs typeface="Times New Roman" pitchFamily="18" charset="0"/>
              </a:rPr>
              <a:t>Порядок разработки и утверждения инструкций по охране труда для работников</a:t>
            </a:r>
            <a:endParaRPr lang="ru-RU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03200" y="631825"/>
            <a:ext cx="11684000" cy="4832092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Инструкция по охране труда для работника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разрабатывается</a:t>
            </a:r>
            <a:r>
              <a:rPr lang="ru-RU" sz="1400" b="1">
                <a:latin typeface="Times New Roman" pitchFamily="18" charset="0"/>
              </a:rPr>
              <a:t>,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исходя из его профессии или вида выполняемой работы.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Разработка инструкции по охране труда для работника осуществляется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на основании приказа (распоряжения) работодателя.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Инструкция по охране труда для работника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разрабатывается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на основе межотраслевой или отраслевой типовой инструкции по охране труда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(а при её отсутствии - межотраслевых или отраслевых правил по охране труда), требований безопасности, изложенных в эксплуатационной и ремонтной документации организаций-изготовителей оборудования, а также в технологической документации организации с учётом конкретных условий производства. Эти требования должны быть изложены применительно к профессии работника или виду выполняемой работы.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Инструкции по охране труда для работников разрабатываются в соответствии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с наименованиями профессий и перечнем видов работ, утверждаемыми работодателем.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Перечень инструкций, подлежащих разработке, утверждается работодателем и рассылается в структурные подразделения организации.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Инструкции по охране труда для работников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разрабатываются руководителями соответствующих структурных подразделений организации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и утверждаются приказом работодателя по согласованию с соответствующим профсоюзным либо иным уполномоченным работник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о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 представительн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ого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орган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а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Служба охраны труда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(специалист по охране труда) организации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осуществляет контроль за своевременной разработкой, проверкой, пересмотром и утверждением инструкций по охране труда для работников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, оказывает методическую помощь разработчикам.</a:t>
            </a:r>
            <a:endParaRPr lang="ru-RU" sz="1400" b="1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Инструкции для работников, занятых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взрывными работами,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обслуживанием электрических установок и устройств,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грузоподъемных машин, котельных установок, сосудов, работающих под давлением,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и для других работников, требования безопасности труда которых установлены в межотраслевых и отраслевых актах, утверждаемых федеральными надзорами России,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разрабатываются на основе указанных актов и утверждаются в порядке, установленном этими органами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6"/>
          <p:cNvSpPr txBox="1">
            <a:spLocks noChangeArrowheads="1"/>
          </p:cNvSpPr>
          <p:nvPr/>
        </p:nvSpPr>
        <p:spPr bwMode="auto">
          <a:xfrm>
            <a:off x="711200" y="4564063"/>
            <a:ext cx="10871200" cy="1692771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Если в течение срока действия инструкции по охране труда для работника условия его труда не изменились,</a:t>
            </a:r>
            <a:r>
              <a:rPr lang="ru-RU" sz="1600" b="1">
                <a:cs typeface="Times New Roman" pitchFamily="18" charset="0"/>
              </a:rPr>
              <a:t> то приказом (распоряжением) работодателя ее действие продлевается на следующий срок, о чем делается запись на первой странице инструкции </a:t>
            </a:r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(ставятся текущая дата, штамп </a:t>
            </a:r>
            <a:r>
              <a:rPr lang="ru-RU" sz="1600" b="1">
                <a:solidFill>
                  <a:srgbClr val="FF3300"/>
                </a:solidFill>
              </a:rPr>
              <a:t>                                   </a:t>
            </a:r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и подпись лица, ответственного за пересмотр инструкции, приводятся наименование его должности и расшифровка подписи, указывается срок продления инструкции).</a:t>
            </a:r>
            <a:endParaRPr lang="ru-RU" sz="1600">
              <a:solidFill>
                <a:srgbClr val="FF3300"/>
              </a:solidFill>
            </a:endParaRP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812800" y="233364"/>
            <a:ext cx="10668000" cy="376237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Срок действия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 инструкций по охране труда для работников</a:t>
            </a:r>
            <a:endParaRPr lang="ru-RU">
              <a:latin typeface="Times New Roman" pitchFamily="18" charset="0"/>
            </a:endParaRPr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711200" y="762000"/>
            <a:ext cx="10871200" cy="707886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Пересмотр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инструкций должен производиться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 реже одного раза в 5 лет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. </a:t>
            </a:r>
          </a:p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Проверку и пересмотр инструкций по охране труда для работников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организует работодатель. </a:t>
            </a:r>
          </a:p>
        </p:txBody>
      </p:sp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711200" y="1905000"/>
            <a:ext cx="108712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Инструкции по охране труда для работников досрочно пересматриваются:</a:t>
            </a:r>
            <a:r>
              <a:rPr lang="ru-RU" sz="1600" b="1"/>
              <a:t> </a:t>
            </a:r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711200" y="2286000"/>
            <a:ext cx="10871200" cy="1815882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при пересмотре межотраслевых и отраслевых правил и типовых инструкций по охране труда;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изменении условий труда работников;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внедрении новой техники и технологии;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по результатам анализа материалов расследования аварий, несчастных случаев на производстве и профессиональных заболеваний;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по требованию представителей органов по труду субъектов Российской Федерации или органов федеральных надзоров России. 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128000" y="5549900"/>
            <a:ext cx="2540000" cy="338554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«Пересмотрено»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422400" y="457201"/>
            <a:ext cx="9652000" cy="7016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>
                <a:latin typeface="Times New Roman" pitchFamily="18" charset="0"/>
                <a:cs typeface="Times New Roman" pitchFamily="18" charset="0"/>
              </a:rPr>
              <a:t>Ответственность за нарушения </a:t>
            </a:r>
            <a:endParaRPr lang="ru-RU" sz="2000">
              <a:latin typeface="Times New Roman" pitchFamily="18" charset="0"/>
            </a:endParaRPr>
          </a:p>
          <a:p>
            <a:pPr eaLnBrk="1" hangingPunct="1"/>
            <a:r>
              <a:rPr lang="ru-RU" sz="2000">
                <a:latin typeface="Times New Roman" pitchFamily="18" charset="0"/>
                <a:cs typeface="Times New Roman" pitchFamily="18" charset="0"/>
              </a:rPr>
              <a:t>государственных нормативных требований охраны труда</a:t>
            </a:r>
            <a:endParaRPr lang="ru-RU" sz="1600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235200" y="2543176"/>
            <a:ext cx="7924800" cy="58102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Действующее законодательство устанавливает</a:t>
            </a:r>
            <a:endParaRPr lang="ru-RU" sz="1600" b="1">
              <a:latin typeface="Times New Roman" pitchFamily="18" charset="0"/>
            </a:endParaRPr>
          </a:p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виды юридической ответственности</a:t>
            </a:r>
            <a:endParaRPr lang="ru-RU" sz="1600" b="1">
              <a:latin typeface="Times New Roman" pitchFamily="18" charset="0"/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04800" y="1539876"/>
            <a:ext cx="11582400" cy="58102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ТК РФ устанавливает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ответственность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за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нарушени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я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трудового законодательства и иных нормативных правовых актов, содержащих нормы трудового права (ст. 419 ТК РФ).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117600" y="38862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Д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исциплинарная</a:t>
            </a:r>
            <a:r>
              <a:rPr lang="ru-RU" sz="1600" b="1">
                <a:latin typeface="Times New Roman" pitchFamily="18" charset="0"/>
              </a:rPr>
              <a:t> 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7010400" y="38862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М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атериальная</a:t>
            </a:r>
            <a:r>
              <a:rPr lang="ru-RU" sz="1600" b="1">
                <a:latin typeface="Times New Roman" pitchFamily="18" charset="0"/>
              </a:rPr>
              <a:t>  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1117600" y="48006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А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дминистративная</a:t>
            </a:r>
            <a:r>
              <a:rPr lang="ru-RU" sz="1600" b="1">
                <a:latin typeface="Times New Roman" pitchFamily="18" charset="0"/>
              </a:rPr>
              <a:t>  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7010400" y="47244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Г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ражданско-правовая</a:t>
            </a:r>
            <a:r>
              <a:rPr lang="ru-RU" sz="1600" b="1">
                <a:latin typeface="Times New Roman" pitchFamily="18" charset="0"/>
              </a:rPr>
              <a:t>  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4064000" y="57912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У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головная</a:t>
            </a:r>
            <a:r>
              <a:rPr lang="ru-RU" sz="1600" b="1">
                <a:latin typeface="Times New Roman" pitchFamily="18" charset="0"/>
              </a:rPr>
              <a:t>  </a:t>
            </a: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H="1">
            <a:off x="3251200" y="3124200"/>
            <a:ext cx="203200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H="1">
            <a:off x="5080000" y="3124200"/>
            <a:ext cx="914400" cy="1676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6299200" y="3124200"/>
            <a:ext cx="914400" cy="16002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7315200" y="3124200"/>
            <a:ext cx="172720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 flipH="1">
            <a:off x="6197600" y="3124200"/>
            <a:ext cx="0" cy="2667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09600" y="228601"/>
            <a:ext cx="110744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cs typeface="Times New Roman" pitchFamily="18" charset="0"/>
              </a:rPr>
              <a:t>Дисциплинарная ответственность</a:t>
            </a:r>
            <a:r>
              <a:rPr lang="ru-RU"/>
              <a:t> ст 192-195, 81 ТК РФ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609600" y="3124201"/>
            <a:ext cx="11074400" cy="1077218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Меры дисциплинарной ответственности</a:t>
            </a:r>
            <a:r>
              <a:rPr lang="ru-RU" sz="1600">
                <a:latin typeface="Times New Roman" pitchFamily="18" charset="0"/>
              </a:rPr>
              <a:t>: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>
              <a:latin typeface="Times New Roman" pitchFamily="18" charset="0"/>
            </a:endParaRPr>
          </a:p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замечание, </a:t>
            </a:r>
            <a:r>
              <a:rPr lang="ru-RU" sz="1600" b="1">
                <a:latin typeface="Times New Roman" pitchFamily="18" charset="0"/>
              </a:rPr>
              <a:t>  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выговор, </a:t>
            </a:r>
            <a:r>
              <a:rPr lang="ru-RU" sz="1600" b="1">
                <a:latin typeface="Times New Roman" pitchFamily="18" charset="0"/>
              </a:rPr>
              <a:t>  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увольнение с работы по соответствующим основаниям </a:t>
            </a:r>
            <a:endParaRPr lang="ru-RU" sz="1600" b="1">
              <a:latin typeface="Times New Roman" pitchFamily="18" charset="0"/>
            </a:endParaRPr>
          </a:p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не позднее </a:t>
            </a:r>
            <a:r>
              <a:rPr lang="ru-RU" sz="16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одного месяца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со дня обнаружения проступка</a:t>
            </a:r>
            <a:r>
              <a:rPr lang="ru-RU" sz="1600">
                <a:latin typeface="Times New Roman" pitchFamily="18" charset="0"/>
              </a:rPr>
              <a:t>,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по результатам ревизии, проверки финансово - хозяйственной деятельности или аудиторской проверки - позднее </a:t>
            </a:r>
            <a:r>
              <a:rPr lang="ru-RU" sz="16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двух лет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со дня его совершения</a:t>
            </a:r>
            <a:r>
              <a:rPr lang="ru-RU" sz="1600">
                <a:latin typeface="Times New Roman" pitchFamily="18" charset="0"/>
              </a:rPr>
              <a:t>,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ст. 19</a:t>
            </a:r>
            <a:r>
              <a:rPr lang="ru-RU" sz="1600">
                <a:latin typeface="Times New Roman" pitchFamily="18" charset="0"/>
              </a:rPr>
              <a:t>3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ТК РФ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pSp>
        <p:nvGrpSpPr>
          <p:cNvPr id="38916" name="Group 16"/>
          <p:cNvGrpSpPr>
            <a:grpSpLocks/>
          </p:cNvGrpSpPr>
          <p:nvPr/>
        </p:nvGrpSpPr>
        <p:grpSpPr bwMode="auto">
          <a:xfrm>
            <a:off x="609600" y="685800"/>
            <a:ext cx="11074400" cy="2362200"/>
            <a:chOff x="240" y="912"/>
            <a:chExt cx="5232" cy="1488"/>
          </a:xfrm>
        </p:grpSpPr>
        <p:sp>
          <p:nvSpPr>
            <p:cNvPr id="38920" name="Rectangle 15"/>
            <p:cNvSpPr>
              <a:spLocks noChangeArrowheads="1"/>
            </p:cNvSpPr>
            <p:nvPr/>
          </p:nvSpPr>
          <p:spPr bwMode="auto">
            <a:xfrm>
              <a:off x="240" y="912"/>
              <a:ext cx="5232" cy="1488"/>
            </a:xfrm>
            <a:prstGeom prst="rect">
              <a:avLst/>
            </a:prstGeom>
            <a:gradFill rotWithShape="0">
              <a:gsLst>
                <a:gs pos="0">
                  <a:srgbClr val="CCFFCC"/>
                </a:gs>
                <a:gs pos="50000">
                  <a:srgbClr val="FFFFFF"/>
                </a:gs>
                <a:gs pos="100000">
                  <a:srgbClr val="CCFFCC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1" name="Text Box 4"/>
            <p:cNvSpPr txBox="1">
              <a:spLocks noChangeArrowheads="1"/>
            </p:cNvSpPr>
            <p:nvPr/>
          </p:nvSpPr>
          <p:spPr bwMode="auto">
            <a:xfrm>
              <a:off x="288" y="960"/>
              <a:ext cx="1248" cy="465"/>
            </a:xfrm>
            <a:prstGeom prst="rect">
              <a:avLst/>
            </a:prstGeom>
            <a:gradFill rotWithShape="0">
              <a:gsLst>
                <a:gs pos="0">
                  <a:srgbClr val="FF9966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>
                  <a:latin typeface="Times New Roman" pitchFamily="18" charset="0"/>
                </a:rPr>
                <a:t>Н</a:t>
              </a:r>
              <a:r>
                <a:rPr lang="ru-RU" sz="1400" b="1">
                  <a:latin typeface="Times New Roman" pitchFamily="18" charset="0"/>
                  <a:cs typeface="Times New Roman" pitchFamily="18" charset="0"/>
                </a:rPr>
                <a:t>арушени</a:t>
              </a:r>
              <a:r>
                <a:rPr lang="ru-RU" sz="1400" b="1">
                  <a:latin typeface="Times New Roman" pitchFamily="18" charset="0"/>
                </a:rPr>
                <a:t>е</a:t>
              </a:r>
              <a:r>
                <a:rPr lang="ru-RU" sz="1400" b="1">
                  <a:latin typeface="Times New Roman" pitchFamily="18" charset="0"/>
                  <a:cs typeface="Times New Roman" pitchFamily="18" charset="0"/>
                </a:rPr>
                <a:t> трудового законодательства и иных нормативных правовых актов</a:t>
              </a:r>
            </a:p>
          </p:txBody>
        </p:sp>
        <p:sp>
          <p:nvSpPr>
            <p:cNvPr id="38922" name="Text Box 5"/>
            <p:cNvSpPr txBox="1">
              <a:spLocks noChangeArrowheads="1"/>
            </p:cNvSpPr>
            <p:nvPr/>
          </p:nvSpPr>
          <p:spPr bwMode="auto">
            <a:xfrm>
              <a:off x="1872" y="960"/>
              <a:ext cx="1200" cy="330"/>
            </a:xfrm>
            <a:prstGeom prst="rect">
              <a:avLst/>
            </a:prstGeom>
            <a:gradFill rotWithShape="0">
              <a:gsLst>
                <a:gs pos="0">
                  <a:srgbClr val="FF9966"/>
                </a:gs>
                <a:gs pos="50000">
                  <a:srgbClr val="FFFFFF"/>
                </a:gs>
                <a:gs pos="100000">
                  <a:srgbClr val="FF9966"/>
                </a:gs>
              </a:gsLst>
              <a:lin ang="0" scaled="1"/>
            </a:gra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/>
                <a:t>О</a:t>
              </a:r>
              <a:r>
                <a:rPr lang="ru-RU" sz="1400" b="1">
                  <a:cs typeface="Times New Roman" pitchFamily="18" charset="0"/>
                </a:rPr>
                <a:t>бъяснение работника в письменной форме</a:t>
              </a:r>
              <a:r>
                <a:rPr lang="ru-RU" sz="1400" b="1"/>
                <a:t> </a:t>
              </a:r>
            </a:p>
          </p:txBody>
        </p:sp>
        <p:sp>
          <p:nvSpPr>
            <p:cNvPr id="38923" name="Text Box 6"/>
            <p:cNvSpPr txBox="1">
              <a:spLocks noChangeArrowheads="1"/>
            </p:cNvSpPr>
            <p:nvPr/>
          </p:nvSpPr>
          <p:spPr bwMode="auto">
            <a:xfrm>
              <a:off x="1872" y="1584"/>
              <a:ext cx="1200" cy="33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>
                  <a:latin typeface="Times New Roman" pitchFamily="18" charset="0"/>
                </a:rPr>
                <a:t>О</a:t>
              </a:r>
              <a:r>
                <a:rPr lang="ru-RU" sz="1400">
                  <a:latin typeface="Times New Roman" pitchFamily="18" charset="0"/>
                  <a:cs typeface="Times New Roman" pitchFamily="18" charset="0"/>
                </a:rPr>
                <a:t>тказе работника дать объяснение </a:t>
              </a:r>
            </a:p>
          </p:txBody>
        </p:sp>
        <p:sp>
          <p:nvSpPr>
            <p:cNvPr id="38924" name="Text Box 7"/>
            <p:cNvSpPr txBox="1">
              <a:spLocks noChangeArrowheads="1"/>
            </p:cNvSpPr>
            <p:nvPr/>
          </p:nvSpPr>
          <p:spPr bwMode="auto">
            <a:xfrm>
              <a:off x="3648" y="1584"/>
              <a:ext cx="1008" cy="194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>
                  <a:latin typeface="Times New Roman" pitchFamily="18" charset="0"/>
                </a:rPr>
                <a:t>С</a:t>
              </a:r>
              <a:r>
                <a:rPr lang="ru-RU" sz="1400">
                  <a:latin typeface="Times New Roman" pitchFamily="18" charset="0"/>
                  <a:cs typeface="Times New Roman" pitchFamily="18" charset="0"/>
                </a:rPr>
                <a:t>оответствующий акт</a:t>
              </a:r>
              <a:r>
                <a:rPr lang="ru-RU" sz="1400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38925" name="Text Box 8"/>
            <p:cNvSpPr txBox="1">
              <a:spLocks noChangeArrowheads="1"/>
            </p:cNvSpPr>
            <p:nvPr/>
          </p:nvSpPr>
          <p:spPr bwMode="auto">
            <a:xfrm>
              <a:off x="3408" y="960"/>
              <a:ext cx="2016" cy="33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9966"/>
                </a:gs>
              </a:gsLst>
              <a:lin ang="0" scaled="1"/>
            </a:gra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>
                  <a:latin typeface="Times New Roman" pitchFamily="18" charset="0"/>
                  <a:cs typeface="Times New Roman" pitchFamily="18" charset="0"/>
                </a:rPr>
                <a:t>Приказ работодателя о применении взыскания объявляется работнику под </a:t>
              </a:r>
              <a:r>
                <a:rPr lang="ru-RU" sz="1400" b="1">
                  <a:latin typeface="Times New Roman" pitchFamily="18" charset="0"/>
                </a:rPr>
                <a:t> </a:t>
              </a:r>
              <a:r>
                <a:rPr lang="ru-RU" sz="1400" b="1">
                  <a:latin typeface="Times New Roman" pitchFamily="18" charset="0"/>
                  <a:cs typeface="Times New Roman" pitchFamily="18" charset="0"/>
                </a:rPr>
                <a:t>расписку</a:t>
              </a:r>
              <a:r>
                <a:rPr lang="ru-RU" sz="1400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38926" name="AutoShape 9"/>
            <p:cNvSpPr>
              <a:spLocks noChangeArrowheads="1"/>
            </p:cNvSpPr>
            <p:nvPr/>
          </p:nvSpPr>
          <p:spPr bwMode="auto">
            <a:xfrm>
              <a:off x="1536" y="1152"/>
              <a:ext cx="336" cy="96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7" name="AutoShape 10"/>
            <p:cNvSpPr>
              <a:spLocks noChangeArrowheads="1"/>
            </p:cNvSpPr>
            <p:nvPr/>
          </p:nvSpPr>
          <p:spPr bwMode="auto">
            <a:xfrm>
              <a:off x="3072" y="1152"/>
              <a:ext cx="336" cy="96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8" name="Line 11"/>
            <p:cNvSpPr>
              <a:spLocks noChangeShapeType="1"/>
            </p:cNvSpPr>
            <p:nvPr/>
          </p:nvSpPr>
          <p:spPr bwMode="auto">
            <a:xfrm>
              <a:off x="2448" y="1440"/>
              <a:ext cx="0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929" name="Line 12"/>
            <p:cNvSpPr>
              <a:spLocks noChangeShapeType="1"/>
            </p:cNvSpPr>
            <p:nvPr/>
          </p:nvSpPr>
          <p:spPr bwMode="auto">
            <a:xfrm>
              <a:off x="3072" y="1776"/>
              <a:ext cx="57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930" name="Line 13"/>
            <p:cNvSpPr>
              <a:spLocks noChangeShapeType="1"/>
            </p:cNvSpPr>
            <p:nvPr/>
          </p:nvSpPr>
          <p:spPr bwMode="auto">
            <a:xfrm flipV="1">
              <a:off x="4128" y="1440"/>
              <a:ext cx="0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931" name="Text Box 14"/>
            <p:cNvSpPr txBox="1">
              <a:spLocks noChangeArrowheads="1"/>
            </p:cNvSpPr>
            <p:nvPr/>
          </p:nvSpPr>
          <p:spPr bwMode="auto">
            <a:xfrm>
              <a:off x="288" y="2016"/>
              <a:ext cx="5136" cy="33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</a:rPr>
                <a:t>Дисциплинарное взыскание может быть обжаловано работником в государственную инспекцию труда либо в комиссию по трудовым спорам предприятия и суд (ст. 382 ТК РФ)</a:t>
              </a:r>
              <a:r>
                <a:rPr lang="ru-RU" sz="1400" b="1">
                  <a:solidFill>
                    <a:srgbClr val="FF3300"/>
                  </a:solidFill>
                  <a:latin typeface="Times New Roman" pitchFamily="18" charset="0"/>
                </a:rPr>
                <a:t>. </a:t>
              </a:r>
            </a:p>
          </p:txBody>
        </p:sp>
      </p:grpSp>
      <p:sp>
        <p:nvSpPr>
          <p:cNvPr id="38917" name="Text Box 17"/>
          <p:cNvSpPr txBox="1">
            <a:spLocks noChangeArrowheads="1"/>
          </p:cNvSpPr>
          <p:nvPr/>
        </p:nvSpPr>
        <p:spPr bwMode="auto">
          <a:xfrm>
            <a:off x="609600" y="4524376"/>
            <a:ext cx="11074400" cy="581025"/>
          </a:xfrm>
          <a:prstGeom prst="rect">
            <a:avLst/>
          </a:prstGeom>
          <a:gradFill rotWithShape="0">
            <a:gsLst>
              <a:gs pos="0">
                <a:srgbClr val="FF9966"/>
              </a:gs>
              <a:gs pos="50000">
                <a:srgbClr val="FFFFFF"/>
              </a:gs>
              <a:gs pos="100000">
                <a:srgbClr val="FF996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Если в течение года работник, подвергшийся дисциплинарному взысканию, не совершит нового нарушения, то он считается ненаказанным.</a:t>
            </a:r>
            <a:r>
              <a:rPr lang="ru-RU" sz="1600" b="1">
                <a:latin typeface="Times New Roman" pitchFamily="18" charset="0"/>
              </a:rPr>
              <a:t> </a:t>
            </a:r>
          </a:p>
        </p:txBody>
      </p:sp>
      <p:sp>
        <p:nvSpPr>
          <p:cNvPr id="38918" name="Text Box 18"/>
          <p:cNvSpPr txBox="1">
            <a:spLocks noChangeArrowheads="1"/>
          </p:cNvSpPr>
          <p:nvPr/>
        </p:nvSpPr>
        <p:spPr bwMode="auto">
          <a:xfrm>
            <a:off x="609600" y="5381626"/>
            <a:ext cx="11074400" cy="738664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Возможно дисциплинарное увольнение с работы</a:t>
            </a: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(расторжение трудового договора по инициативе работодателя)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за однократное грубое нарушение работником требований по охране труда, если это нарушение повлекло за собой тяжкие последствия</a:t>
            </a: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(несчастный случай на производстве, авария, катастрофа) либо заведомо создавало реальную угрозу таких последствий (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п. 6 ч. 1 ст. 81 ТК РФ</a:t>
            </a: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40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406400" y="228601"/>
            <a:ext cx="113792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cs typeface="Times New Roman" pitchFamily="18" charset="0"/>
              </a:rPr>
              <a:t>Административная  ответственность</a:t>
            </a:r>
            <a:r>
              <a:rPr lang="ru-RU" sz="1600"/>
              <a:t> 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406400" y="609600"/>
            <a:ext cx="11379200" cy="2569934"/>
          </a:xfrm>
          <a:prstGeom prst="rect">
            <a:avLst/>
          </a:prstGeom>
          <a:solidFill>
            <a:srgbClr val="FFFFCC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solidFill>
                  <a:srgbClr val="FF3300"/>
                </a:solidFill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Административная ответственность за нарушение законодательства об охране труда регулируется</a:t>
            </a: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«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Кодексом Российской Федерации об административных правонарушениях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»</a:t>
            </a:r>
          </a:p>
          <a:p>
            <a:pPr eaLnBrk="1" hangingPunct="1"/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30 декабря 2001 года №195-ФЗ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Р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аздел I</a:t>
            </a:r>
            <a:r>
              <a:rPr lang="ru-RU" sz="1400">
                <a:latin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О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пределение понятий административного правонарушения, административной ответственности, административного наказания и его назначения</a:t>
            </a:r>
            <a:r>
              <a:rPr lang="ru-RU" sz="1400">
                <a:latin typeface="Times New Roman" pitchFamily="18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Р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аздел II «Особенная часть»</a:t>
            </a:r>
            <a:r>
              <a:rPr lang="ru-RU" sz="1400">
                <a:latin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П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еречень конкретных правонарушений, за которые наступает ответственность</a:t>
            </a:r>
            <a:r>
              <a:rPr lang="ru-RU" sz="1400">
                <a:latin typeface="Times New Roman" pitchFamily="18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Р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аздел III</a:t>
            </a:r>
            <a:r>
              <a:rPr lang="ru-RU" sz="1400">
                <a:latin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О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рганы и лица, уполномоченные рассматривать дела об административных правонарушениях</a:t>
            </a:r>
            <a:r>
              <a:rPr lang="ru-RU" sz="1400">
                <a:latin typeface="Times New Roman" pitchFamily="18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Р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аздел IV</a:t>
            </a:r>
            <a:r>
              <a:rPr lang="ru-RU" sz="1400">
                <a:latin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П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роизводство по делам об административных правонарушениях</a:t>
            </a:r>
            <a:r>
              <a:rPr lang="ru-RU" sz="1400">
                <a:latin typeface="Times New Roman" pitchFamily="18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Р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аздел V</a:t>
            </a:r>
            <a:r>
              <a:rPr lang="ru-RU" sz="1400">
                <a:latin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сполнение постановлений по делам об административных правонарушениях</a:t>
            </a:r>
            <a:r>
              <a:rPr lang="ru-RU" sz="1400">
                <a:latin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406400" y="3810000"/>
            <a:ext cx="11379200" cy="304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В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иды административных наказаний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406400" y="4114801"/>
            <a:ext cx="11379200" cy="2277547"/>
          </a:xfrm>
          <a:prstGeom prst="rect">
            <a:avLst/>
          </a:prstGeom>
          <a:solidFill>
            <a:srgbClr val="FFFFCC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</a:rPr>
              <a:t>    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)    предупреждение;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 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2)    административный штраф;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 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3) возмездное изъятие орудия совершения или предмета административного правонарушения;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4)  конфискация орудия совершения или предмета административного правонарушения;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5)    лишение специального права, предоставленного физическому лицу;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6)    административный арест;</a:t>
            </a:r>
            <a:endParaRPr lang="ru-RU" sz="1400" b="1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7) административное выдворение за пределы Российской Феде­рации иностранного гражданина или лица без гражданства (ст. 3.2)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508000" y="152401"/>
            <a:ext cx="11176000" cy="2677656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Постановлением Правительства Российской Федерации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от 7 июля 2000 года № 507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«О порядке распределения средств от штрафов, взыскиваемых за нарушение законодательства РФ о труде и об охране труда»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установлено, что средства от штрафов, взыскиваемые на территории субъекта Российской Федерации за нарушение законодательства Российской Федерации о труде и об охране труда в порядке и размерах, предусмотренных Кодексом РФ об административных правонарушениях, и зачисляемые на текущий счет по учету средств, полученных от предпринимательской и иной деятельности, открытой государственной инспекци</a:t>
            </a:r>
            <a:r>
              <a:rPr lang="ru-RU" sz="1400">
                <a:latin typeface="Times New Roman" pitchFamily="18" charset="0"/>
              </a:rPr>
              <a:t>ей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труда, распределяются в следующем порядке:</a:t>
            </a:r>
            <a:endParaRPr lang="ru-RU" sz="1400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      </a:t>
            </a:r>
            <a:r>
              <a:rPr lang="ru-RU" sz="1400" b="1" noProof="1">
                <a:latin typeface="Times New Roman" pitchFamily="18" charset="0"/>
              </a:rPr>
              <a:t>30% -</a:t>
            </a:r>
            <a:r>
              <a:rPr lang="ru-RU" sz="1400" b="1">
                <a:latin typeface="Times New Roman" pitchFamily="18" charset="0"/>
              </a:rPr>
              <a:t> органу исполнительной власти субъекта Российской Федерации, ведающему вопросами охраны труда;</a:t>
            </a:r>
          </a:p>
          <a:p>
            <a:pPr algn="l"/>
            <a:r>
              <a:rPr lang="ru-RU" sz="1400" b="1">
                <a:latin typeface="Times New Roman" pitchFamily="18" charset="0"/>
              </a:rPr>
              <a:t>          </a:t>
            </a:r>
            <a:r>
              <a:rPr lang="ru-RU" sz="1400" b="1" noProof="1">
                <a:latin typeface="Times New Roman" pitchFamily="18" charset="0"/>
              </a:rPr>
              <a:t>40% -</a:t>
            </a:r>
            <a:r>
              <a:rPr lang="ru-RU" sz="1400" b="1">
                <a:latin typeface="Times New Roman" pitchFamily="18" charset="0"/>
              </a:rPr>
              <a:t> на текущий счет Министерства труда и социального развития Российской Федерации;</a:t>
            </a:r>
          </a:p>
          <a:p>
            <a:pPr algn="l"/>
            <a:r>
              <a:rPr lang="ru-RU" sz="1400" b="1">
                <a:latin typeface="Times New Roman" pitchFamily="18" charset="0"/>
              </a:rPr>
              <a:t>          </a:t>
            </a:r>
            <a:r>
              <a:rPr lang="ru-RU" sz="1400" b="1" noProof="1">
                <a:latin typeface="Times New Roman" pitchFamily="18" charset="0"/>
              </a:rPr>
              <a:t>30% -</a:t>
            </a:r>
            <a:r>
              <a:rPr lang="ru-RU" sz="1400" b="1">
                <a:latin typeface="Times New Roman" pitchFamily="18" charset="0"/>
              </a:rPr>
              <a:t> государственной инспекции труда.</a:t>
            </a:r>
          </a:p>
          <a:p>
            <a:pPr algn="l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 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Взыскиваемые средства используются на финансирование мероприятий по улучшению условий и охраны труда, предусмотренных федеральными, отраслевыми, территориальными целевыми программами улучшения условий и охраны труда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40963" name="Text Box 5"/>
          <p:cNvSpPr txBox="1">
            <a:spLocks noChangeArrowheads="1"/>
          </p:cNvSpPr>
          <p:nvPr/>
        </p:nvSpPr>
        <p:spPr bwMode="auto">
          <a:xfrm>
            <a:off x="508000" y="3581400"/>
            <a:ext cx="11176000" cy="1061829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Дисквалификация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- новая для российского права и законодательства мера административного наказания. </a:t>
            </a:r>
          </a:p>
          <a:p>
            <a:pPr algn="just" eaLnBrk="1" hangingPunct="1"/>
            <a:r>
              <a:rPr lang="ru-RU" sz="1400">
                <a:latin typeface="Times New Roman" pitchFamily="18" charset="0"/>
                <a:cs typeface="Times New Roman" pitchFamily="18" charset="0"/>
              </a:rPr>
              <a:t>Дисквалификация заключается в лишении физического лица, осуществляющего организационно-распорядительные или административно-хозяйственные функции,  права занимать руководящие должности в исполнительном органе управления юридического лица. </a:t>
            </a:r>
          </a:p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Дисквалификация назначается судьей, и устанавливается на срок от шести месяцев до трех лет.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508000" y="5105401"/>
            <a:ext cx="11176000" cy="738664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Решение о ликвидации организации или прекращении деятельност</a:t>
            </a:r>
            <a:r>
              <a:rPr lang="ru-RU" sz="1400" b="1">
                <a:latin typeface="Times New Roman" pitchFamily="18" charset="0"/>
              </a:rPr>
              <a:t>и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ее структурного подразделения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принимается судом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по требованию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руководителя органа исполнительной власти, ведающего вопросами охраны труда, или руководителей Федеральной инспекции труда и ее территориальных органов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при наличии заключения органа государственной экспертизы условий труда.</a:t>
            </a:r>
            <a:endParaRPr lang="ru-RU" sz="14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1557338"/>
            <a:ext cx="12192000" cy="4110356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15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Статья 143. Нарушение правил охраны труда</a:t>
            </a:r>
          </a:p>
          <a:p>
            <a:pPr algn="just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</a:rPr>
              <a:t>1. Нарушение правил техники безопасности или иных правил охраны труда, совершенное лицом, на котором лежали обязанности по соблюдению этих правил, если это повлекло по неосторожности причинение тяжкого вреда здоровью человека, -</a:t>
            </a:r>
          </a:p>
          <a:p>
            <a:pPr algn="just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</a:rPr>
              <a:t>наказывается штрафом в размере до двухсот тысяч рублей или в размере заработной платы или иного дохода осужденного за период до восемнадцати месяцев, либо исправительными работами на срок до двух лет, либо лишением свободы на срок до одного года.</a:t>
            </a:r>
          </a:p>
          <a:p>
            <a:pPr algn="just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</a:rPr>
              <a:t>2. То же деяние, повлекшее по неосторожности смерть человека, -</a:t>
            </a:r>
          </a:p>
          <a:p>
            <a:pPr algn="just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</a:rPr>
              <a:t>наказывается лишением свободы на срок до трех лет с лишением права занимать определенные должности или заниматься определенной деятельностью на срок до трех лет или без такового.</a:t>
            </a:r>
          </a:p>
          <a:p>
            <a:pPr algn="just">
              <a:spcBef>
                <a:spcPct val="15000"/>
              </a:spcBef>
            </a:pPr>
            <a:endParaRPr lang="ru-RU" sz="1400" b="1">
              <a:latin typeface="Times New Roman" pitchFamily="18" charset="0"/>
            </a:endParaRPr>
          </a:p>
          <a:p>
            <a:pPr algn="just">
              <a:spcBef>
                <a:spcPct val="15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Статья 109. Причинение смерти по неосторожности</a:t>
            </a:r>
          </a:p>
          <a:p>
            <a:pPr algn="just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</a:rPr>
              <a:t>…</a:t>
            </a:r>
          </a:p>
          <a:p>
            <a:pPr algn="just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</a:rPr>
              <a:t>2. Причинение смерти по неосторожности вследствие ненадлежащего исполнения лицом своих профессиональных обязанностей -</a:t>
            </a:r>
          </a:p>
          <a:p>
            <a:pPr algn="just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</a:rPr>
              <a:t>наказывается ограничением свободы на срок до трех лет либо лишением свободы на тот же срок с лишением права занимать определенные должности или заниматься определенной деятельностью на срок до трех лет или без такового.</a:t>
            </a:r>
          </a:p>
          <a:p>
            <a:pPr algn="just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</a:rPr>
              <a:t>3. Причинение смерти по неосторожности двум или более лицам -</a:t>
            </a:r>
          </a:p>
          <a:p>
            <a:pPr algn="just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</a:rPr>
              <a:t>наказывается ограничением свободы на срок до пяти лет либо лишением свободы на тот же срок с лишением права занимать определенные должности или заниматься определенной деятельностью на срок до трех лет или без такового.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" y="0"/>
            <a:ext cx="12003617" cy="4762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50000">
                <a:srgbClr val="F7F7F7"/>
              </a:gs>
              <a:gs pos="100000">
                <a:srgbClr val="DDDDD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 b="1">
                <a:latin typeface="Times New Roman" pitchFamily="18" charset="0"/>
              </a:rPr>
              <a:t>Уголовная   ответственность за нарушение требований безопасности 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549275"/>
            <a:ext cx="12192000" cy="863600"/>
          </a:xfrm>
          <a:prstGeom prst="rect">
            <a:avLst/>
          </a:prstGeom>
          <a:solidFill>
            <a:srgbClr val="FFFFCC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Правонарушения в области охраны труда</a:t>
            </a:r>
          </a:p>
          <a:p>
            <a:r>
              <a:rPr lang="ru-RU"/>
              <a:t>(УК РФ. Федеральный закон от 13 июня 1996 года №63–ФЗ)</a:t>
            </a:r>
            <a:r>
              <a:rPr lang="ru-RU" b="1">
                <a:solidFill>
                  <a:srgbClr val="FF3300"/>
                </a:solidFill>
              </a:rPr>
              <a:t> 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026"/>
          <p:cNvSpPr txBox="1">
            <a:spLocks noChangeArrowheads="1"/>
          </p:cNvSpPr>
          <p:nvPr/>
        </p:nvSpPr>
        <p:spPr bwMode="auto">
          <a:xfrm>
            <a:off x="406400" y="228601"/>
            <a:ext cx="113792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Материальная</a:t>
            </a:r>
            <a:r>
              <a:rPr lang="ru-RU" b="1">
                <a:latin typeface="Times New Roman" pitchFamily="18" charset="0"/>
              </a:rPr>
              <a:t> </a:t>
            </a:r>
            <a:r>
              <a:rPr lang="ru-RU" b="1">
                <a:cs typeface="Times New Roman" pitchFamily="18" charset="0"/>
              </a:rPr>
              <a:t>   ответственность</a:t>
            </a:r>
            <a:r>
              <a:rPr lang="ru-RU" sz="1600"/>
              <a:t> ст 232-250 ТК РФ</a:t>
            </a:r>
          </a:p>
        </p:txBody>
      </p:sp>
      <p:sp>
        <p:nvSpPr>
          <p:cNvPr id="43011" name="Text Box 1027"/>
          <p:cNvSpPr txBox="1">
            <a:spLocks noChangeArrowheads="1"/>
          </p:cNvSpPr>
          <p:nvPr/>
        </p:nvSpPr>
        <p:spPr bwMode="auto">
          <a:xfrm>
            <a:off x="406400" y="685801"/>
            <a:ext cx="11379200" cy="523220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15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Работники, причинившие ущерб предприятию в результате допущенных ими нарушений требований охраны труда, помимо дисциплинарной, административной и уголовной ответственности, несут также и материальную ответственность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.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3012" name="Text Box 1028"/>
          <p:cNvSpPr txBox="1">
            <a:spLocks noChangeArrowheads="1"/>
          </p:cNvSpPr>
          <p:nvPr/>
        </p:nvSpPr>
        <p:spPr bwMode="auto">
          <a:xfrm>
            <a:off x="406400" y="1447800"/>
            <a:ext cx="11379200" cy="738664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15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Материальная ответственность работников за нарушение законодательства об охране труда выражается во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взыскании с них полностью или частично сумм,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выплаченных предприятием потерпевшему при авариях и несчастных случаях, профессиональных заболеваниях и ином ущербе</a:t>
            </a:r>
            <a:r>
              <a:rPr lang="ru-RU" sz="1400" b="1">
                <a:latin typeface="Times New Roman" pitchFamily="18" charset="0"/>
              </a:rPr>
              <a:t> (Ст.238 ТК РФ)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3013" name="Text Box 1029"/>
          <p:cNvSpPr txBox="1">
            <a:spLocks noChangeArrowheads="1"/>
          </p:cNvSpPr>
          <p:nvPr/>
        </p:nvSpPr>
        <p:spPr bwMode="auto">
          <a:xfrm>
            <a:off x="406400" y="2438401"/>
            <a:ext cx="11379200" cy="346075"/>
          </a:xfrm>
          <a:prstGeom prst="rect">
            <a:avLst/>
          </a:prstGeom>
          <a:solidFill>
            <a:srgbClr val="EAEAEA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15000"/>
              </a:spcBef>
            </a:pPr>
            <a:r>
              <a:rPr lang="ru-RU" sz="1600" b="1">
                <a:latin typeface="Times New Roman" pitchFamily="18" charset="0"/>
              </a:rPr>
              <a:t>П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олн</a:t>
            </a:r>
            <a:r>
              <a:rPr lang="ru-RU" sz="1600" b="1">
                <a:latin typeface="Times New Roman" pitchFamily="18" charset="0"/>
              </a:rPr>
              <a:t>ая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материальн</a:t>
            </a:r>
            <a:r>
              <a:rPr lang="ru-RU" sz="1600" b="1">
                <a:latin typeface="Times New Roman" pitchFamily="18" charset="0"/>
              </a:rPr>
              <a:t>ая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ответственност</a:t>
            </a:r>
            <a:r>
              <a:rPr lang="ru-RU" sz="1600" b="1">
                <a:latin typeface="Times New Roman" pitchFamily="18" charset="0"/>
              </a:rPr>
              <a:t>ь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работников</a:t>
            </a:r>
            <a:r>
              <a:rPr lang="ru-RU" sz="1600" b="1">
                <a:latin typeface="Times New Roman" pitchFamily="18" charset="0"/>
              </a:rPr>
              <a:t> (С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т.243 ТК РФ</a:t>
            </a:r>
            <a:r>
              <a:rPr lang="ru-RU" sz="1600" b="1">
                <a:latin typeface="Times New Roman" pitchFamily="18" charset="0"/>
              </a:rPr>
              <a:t>) наступает:</a:t>
            </a:r>
          </a:p>
        </p:txBody>
      </p:sp>
      <p:sp>
        <p:nvSpPr>
          <p:cNvPr id="43014" name="Text Box 1030"/>
          <p:cNvSpPr txBox="1">
            <a:spLocks noChangeArrowheads="1"/>
          </p:cNvSpPr>
          <p:nvPr/>
        </p:nvSpPr>
        <p:spPr bwMode="auto">
          <a:xfrm>
            <a:off x="406400" y="2743200"/>
            <a:ext cx="11379200" cy="3305520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2667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15000"/>
              </a:spcBef>
              <a:buFontTx/>
              <a:buChar char="•"/>
            </a:pPr>
            <a:r>
              <a:rPr lang="ru-RU" sz="1600">
                <a:latin typeface="Times New Roman" pitchFamily="18" charset="0"/>
              </a:rPr>
              <a:t>   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когда в соответствии с ТК РФ или иными федеральными законами на работника возложена материальная ответственность в полном размере за ущерб, причиненный работодателю при исполнении работников трудовых обязанностей;</a:t>
            </a:r>
          </a:p>
          <a:p>
            <a:pPr algn="just" eaLnBrk="1" hangingPunct="1">
              <a:spcBef>
                <a:spcPct val="15000"/>
              </a:spcBef>
              <a:buFontTx/>
              <a:buChar char="•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>
                <a:latin typeface="Times New Roman" pitchFamily="18" charset="0"/>
              </a:rPr>
              <a:t>   при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недостач</a:t>
            </a:r>
            <a:r>
              <a:rPr lang="ru-RU" sz="1600">
                <a:latin typeface="Times New Roman" pitchFamily="18" charset="0"/>
              </a:rPr>
              <a:t>е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ценностей, вверенных работнику на основании специального письменного договора или полученных им по разовому документу;</a:t>
            </a:r>
          </a:p>
          <a:p>
            <a:pPr algn="just" eaLnBrk="1" hangingPunct="1">
              <a:spcBef>
                <a:spcPct val="15000"/>
              </a:spcBef>
              <a:buFontTx/>
              <a:buChar char="•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>
                <a:latin typeface="Times New Roman" pitchFamily="18" charset="0"/>
              </a:rPr>
              <a:t> 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умышленного причинения ущерба;</a:t>
            </a:r>
          </a:p>
          <a:p>
            <a:pPr algn="just" eaLnBrk="1" hangingPunct="1">
              <a:spcBef>
                <a:spcPct val="15000"/>
              </a:spcBef>
              <a:buFontTx/>
              <a:buChar char="•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>
                <a:latin typeface="Times New Roman" pitchFamily="18" charset="0"/>
              </a:rPr>
              <a:t>   при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причинени</a:t>
            </a:r>
            <a:r>
              <a:rPr lang="ru-RU" sz="1600">
                <a:latin typeface="Times New Roman" pitchFamily="18" charset="0"/>
              </a:rPr>
              <a:t>и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ущерба в состоянии алкогольного, наркотического или токсического опьянения;</a:t>
            </a:r>
          </a:p>
          <a:p>
            <a:pPr algn="just" eaLnBrk="1" hangingPunct="1">
              <a:spcBef>
                <a:spcPct val="15000"/>
              </a:spcBef>
              <a:buFontTx/>
              <a:buChar char="•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>
                <a:latin typeface="Times New Roman" pitchFamily="18" charset="0"/>
              </a:rPr>
              <a:t>   при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причинени</a:t>
            </a:r>
            <a:r>
              <a:rPr lang="ru-RU" sz="1600">
                <a:latin typeface="Times New Roman" pitchFamily="18" charset="0"/>
              </a:rPr>
              <a:t>и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ущерба в результате преступных действий работника, установленных приговором суда;</a:t>
            </a:r>
          </a:p>
          <a:p>
            <a:pPr algn="just" eaLnBrk="1" hangingPunct="1">
              <a:spcBef>
                <a:spcPct val="15000"/>
              </a:spcBef>
              <a:buFontTx/>
              <a:buChar char="•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</a:rPr>
              <a:t>   при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причинени</a:t>
            </a:r>
            <a:r>
              <a:rPr lang="ru-RU" sz="1600">
                <a:latin typeface="Times New Roman" pitchFamily="18" charset="0"/>
              </a:rPr>
              <a:t>и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ущерба в результате административного проступка, установленного соответствующим государственным органом;</a:t>
            </a:r>
          </a:p>
          <a:p>
            <a:pPr algn="just" eaLnBrk="1" hangingPunct="1">
              <a:spcBef>
                <a:spcPct val="15000"/>
              </a:spcBef>
              <a:buFontTx/>
              <a:buChar char="•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>
                <a:latin typeface="Times New Roman" pitchFamily="18" charset="0"/>
              </a:rPr>
              <a:t>  при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разглашени</a:t>
            </a:r>
            <a:r>
              <a:rPr lang="ru-RU" sz="1600">
                <a:latin typeface="Times New Roman" pitchFamily="18" charset="0"/>
              </a:rPr>
              <a:t>и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сведений, составляющих охраняемую законом тайну;</a:t>
            </a:r>
          </a:p>
          <a:p>
            <a:pPr algn="just" eaLnBrk="1" hangingPunct="1">
              <a:spcBef>
                <a:spcPct val="15000"/>
              </a:spcBef>
              <a:buFontTx/>
              <a:buChar char="•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</a:rPr>
              <a:t>  при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причинени</a:t>
            </a:r>
            <a:r>
              <a:rPr lang="ru-RU" sz="1600">
                <a:latin typeface="Times New Roman" pitchFamily="18" charset="0"/>
              </a:rPr>
              <a:t>и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ущерба не при исполнении работником трудовых обязанностей.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026"/>
          <p:cNvSpPr txBox="1">
            <a:spLocks noChangeArrowheads="1"/>
          </p:cNvSpPr>
          <p:nvPr/>
        </p:nvSpPr>
        <p:spPr bwMode="auto">
          <a:xfrm>
            <a:off x="1016000" y="685801"/>
            <a:ext cx="102616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Гражданско-правовая </a:t>
            </a:r>
            <a:r>
              <a:rPr lang="ru-RU" b="1">
                <a:latin typeface="Times New Roman" pitchFamily="18" charset="0"/>
              </a:rPr>
              <a:t> </a:t>
            </a:r>
            <a:r>
              <a:rPr lang="ru-RU" b="1">
                <a:cs typeface="Times New Roman" pitchFamily="18" charset="0"/>
              </a:rPr>
              <a:t>   ответственность</a:t>
            </a:r>
            <a:r>
              <a:rPr lang="ru-RU" sz="1600"/>
              <a:t> </a:t>
            </a:r>
          </a:p>
        </p:txBody>
      </p:sp>
      <p:sp>
        <p:nvSpPr>
          <p:cNvPr id="44035" name="Text Box 1027"/>
          <p:cNvSpPr txBox="1">
            <a:spLocks noChangeArrowheads="1"/>
          </p:cNvSpPr>
          <p:nvPr/>
        </p:nvSpPr>
        <p:spPr bwMode="auto">
          <a:xfrm>
            <a:off x="914400" y="1752600"/>
            <a:ext cx="7924800" cy="3046988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      </a:t>
            </a:r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Гражданская ответственность выражается в возмещении убытков, уплаты неустойки (штрафа, пени), возмещении вреда.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</a:rPr>
              <a:t>     П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ри повреждении здоровья или в случае смерти работника в следствие несчастного случая на производстве либо профессионального заболевания работнику (его семье) возмещается его утраченный заработок, а также связанные с повреждением здоровья дополнительные расходы на медицинскую, социальную и профессиональную реабилитацию либо расходы в связи со смертью работника.</a:t>
            </a:r>
            <a:endParaRPr lang="ru-RU" sz="1600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 i="1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ru-RU" sz="16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«Правила начисления, учета и расходования средств на осуществление обязательного</a:t>
            </a:r>
            <a:r>
              <a:rPr lang="ru-RU" sz="1600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16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социального страхования от несчастных случаев на производстве и профессиональных заболеваний», утверждены Правительством Российской Федерации от 2 марта 2000 г. № 184</a:t>
            </a:r>
            <a:r>
              <a:rPr lang="ru-RU" sz="1600" i="1">
                <a:solidFill>
                  <a:srgbClr val="FF0000"/>
                </a:solidFill>
                <a:latin typeface="Times New Roman" pitchFamily="18" charset="0"/>
              </a:rPr>
              <a:t>) </a:t>
            </a:r>
          </a:p>
        </p:txBody>
      </p:sp>
      <p:pic>
        <p:nvPicPr>
          <p:cNvPr id="44036" name="Picture 1028" descr="bd1050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851" y="1295400"/>
            <a:ext cx="2266949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029" descr="bs0067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4556126"/>
            <a:ext cx="3335867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85"/>
          <p:cNvSpPr>
            <a:spLocks noChangeArrowheads="1"/>
          </p:cNvSpPr>
          <p:nvPr/>
        </p:nvSpPr>
        <p:spPr bwMode="auto">
          <a:xfrm>
            <a:off x="406400" y="4419600"/>
            <a:ext cx="3759200" cy="11430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059" name="Rectangle 235"/>
          <p:cNvSpPr>
            <a:spLocks noChangeArrowheads="1"/>
          </p:cNvSpPr>
          <p:nvPr/>
        </p:nvSpPr>
        <p:spPr bwMode="auto">
          <a:xfrm>
            <a:off x="-406400" y="945515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1200">
                <a:cs typeface="Arial" charset="0"/>
              </a:rPr>
              <a:t> </a:t>
            </a:r>
            <a:endParaRPr lang="ru-RU" sz="1200">
              <a:cs typeface="Times New Roman" pitchFamily="18" charset="0"/>
            </a:endParaRPr>
          </a:p>
          <a:p>
            <a:pPr algn="l" eaLnBrk="0" hangingPunct="0"/>
            <a:endParaRPr lang="ru-RU" sz="1200">
              <a:latin typeface="Times New Roman" pitchFamily="18" charset="0"/>
            </a:endParaRPr>
          </a:p>
        </p:txBody>
      </p:sp>
      <p:sp>
        <p:nvSpPr>
          <p:cNvPr id="45060" name="Rectangle 351"/>
          <p:cNvSpPr>
            <a:spLocks noChangeArrowheads="1"/>
          </p:cNvSpPr>
          <p:nvPr/>
        </p:nvSpPr>
        <p:spPr bwMode="auto">
          <a:xfrm>
            <a:off x="-406400" y="9255125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ru-RU" sz="1200">
                <a:cs typeface="Arial" charset="0"/>
              </a:rPr>
              <a:t> </a:t>
            </a:r>
            <a:endParaRPr lang="ru-RU" sz="1200">
              <a:cs typeface="Times New Roman" pitchFamily="18" charset="0"/>
            </a:endParaRPr>
          </a:p>
          <a:p>
            <a:pPr algn="l" eaLnBrk="0" hangingPunct="0"/>
            <a:endParaRPr lang="ru-RU" sz="1200">
              <a:latin typeface="Times New Roman" pitchFamily="18" charset="0"/>
            </a:endParaRPr>
          </a:p>
        </p:txBody>
      </p:sp>
      <p:sp>
        <p:nvSpPr>
          <p:cNvPr id="45061" name="Text Box 472"/>
          <p:cNvSpPr txBox="1">
            <a:spLocks noChangeArrowheads="1"/>
          </p:cNvSpPr>
          <p:nvPr/>
        </p:nvSpPr>
        <p:spPr bwMode="auto">
          <a:xfrm>
            <a:off x="406400" y="228601"/>
            <a:ext cx="113792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Трудовые отношения</a:t>
            </a:r>
          </a:p>
        </p:txBody>
      </p:sp>
      <p:sp>
        <p:nvSpPr>
          <p:cNvPr id="45062" name="Text Box 473"/>
          <p:cNvSpPr txBox="1">
            <a:spLocks noChangeArrowheads="1"/>
          </p:cNvSpPr>
          <p:nvPr/>
        </p:nvSpPr>
        <p:spPr bwMode="auto">
          <a:xfrm>
            <a:off x="4165600" y="914400"/>
            <a:ext cx="7721600" cy="1631216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Трудовые отношения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отношения, основанные на соглашении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между работником и работодателем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о личном выполнении работником за плату трудовой функции (работы по определенной специальности, квалификации или должности), подчинении работника правилам внутреннего трудового распорядка при обеспечении работодателем условий труда, предусмотренных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трудовым законодательством, коллективным договором, соглашениями, трудовым договором</a:t>
            </a:r>
            <a:r>
              <a:rPr lang="ru-RU" sz="1400" b="1">
                <a:latin typeface="Times New Roman" pitchFamily="18" charset="0"/>
              </a:rPr>
              <a:t> </a:t>
            </a:r>
          </a:p>
          <a:p>
            <a:pPr eaLnBrk="1" hangingPunct="1"/>
            <a:r>
              <a:rPr lang="ru-RU" sz="1400">
                <a:latin typeface="Times New Roman" pitchFamily="18" charset="0"/>
              </a:rPr>
              <a:t>(ТК РФ Гл.2, ст.15).</a:t>
            </a:r>
          </a:p>
        </p:txBody>
      </p:sp>
      <p:sp>
        <p:nvSpPr>
          <p:cNvPr id="45063" name="Text Box 475"/>
          <p:cNvSpPr txBox="1">
            <a:spLocks noChangeArrowheads="1"/>
          </p:cNvSpPr>
          <p:nvPr/>
        </p:nvSpPr>
        <p:spPr bwMode="auto">
          <a:xfrm>
            <a:off x="406400" y="2819400"/>
            <a:ext cx="9144000" cy="98488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Социальное партнерство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система взаимоотношений между </a:t>
            </a: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работниками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(представителями работников), </a:t>
            </a: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работодателями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(представителями работодателей), </a:t>
            </a: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органами государственной власти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органами местного самоуправления, направленная на обеспечение согласования интересов работников и работодателей по вопросам регулирования трудовых отношений и иных непосредственно связанных с ними отношений</a:t>
            </a:r>
            <a:r>
              <a:rPr lang="ru-RU" sz="1400">
                <a:latin typeface="Times New Roman" pitchFamily="18" charset="0"/>
              </a:rPr>
              <a:t> (ТК РФ Гл.3, ст.23).</a:t>
            </a:r>
          </a:p>
        </p:txBody>
      </p:sp>
      <p:pic>
        <p:nvPicPr>
          <p:cNvPr id="45064" name="Picture 476" descr="bd0688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042988"/>
            <a:ext cx="3251200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5" name="Text Box 477"/>
          <p:cNvSpPr txBox="1">
            <a:spLocks noChangeArrowheads="1"/>
          </p:cNvSpPr>
          <p:nvPr/>
        </p:nvSpPr>
        <p:spPr bwMode="auto">
          <a:xfrm>
            <a:off x="0" y="4495801"/>
            <a:ext cx="4165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Система </a:t>
            </a:r>
            <a:endParaRPr lang="ru-RU" sz="1600" b="1">
              <a:latin typeface="Times New Roman" pitchFamily="18" charset="0"/>
            </a:endParaRPr>
          </a:p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социального партнерства</a:t>
            </a:r>
            <a:endParaRPr lang="ru-RU" sz="1600" b="1">
              <a:latin typeface="Times New Roman" pitchFamily="18" charset="0"/>
            </a:endParaRPr>
          </a:p>
          <a:p>
            <a:pPr eaLnBrk="1" hangingPunct="1"/>
            <a:r>
              <a:rPr lang="ru-RU" sz="1400">
                <a:latin typeface="Times New Roman" pitchFamily="18" charset="0"/>
                <a:cs typeface="Times New Roman" pitchFamily="18" charset="0"/>
              </a:rPr>
              <a:t>включает следующие уровни</a:t>
            </a:r>
            <a:endParaRPr lang="ru-RU" sz="1400">
              <a:latin typeface="Times New Roman" pitchFamily="18" charset="0"/>
            </a:endParaRPr>
          </a:p>
          <a:p>
            <a:pPr eaLnBrk="1" hangingPunct="1"/>
            <a:r>
              <a:rPr lang="ru-RU" sz="1400">
                <a:latin typeface="Times New Roman" pitchFamily="18" charset="0"/>
                <a:cs typeface="Times New Roman" pitchFamily="18" charset="0"/>
              </a:rPr>
              <a:t> и устанавливает</a:t>
            </a:r>
          </a:p>
        </p:txBody>
      </p:sp>
      <p:sp>
        <p:nvSpPr>
          <p:cNvPr id="45066" name="Text Box 478"/>
          <p:cNvSpPr txBox="1">
            <a:spLocks noChangeArrowheads="1"/>
          </p:cNvSpPr>
          <p:nvPr/>
        </p:nvSpPr>
        <p:spPr bwMode="auto">
          <a:xfrm>
            <a:off x="4673600" y="4419600"/>
            <a:ext cx="72136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Ф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едеральный</a:t>
            </a:r>
            <a:r>
              <a:rPr lang="ru-RU" sz="1600">
                <a:latin typeface="Times New Roman" pitchFamily="18" charset="0"/>
              </a:rPr>
              <a:t> --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основы регулирования отношений в сфере труда в Р</a:t>
            </a:r>
            <a:r>
              <a:rPr lang="ru-RU" sz="1200">
                <a:latin typeface="Times New Roman" pitchFamily="18" charset="0"/>
              </a:rPr>
              <a:t>Ф</a:t>
            </a:r>
          </a:p>
        </p:txBody>
      </p:sp>
      <p:sp>
        <p:nvSpPr>
          <p:cNvPr id="45067" name="Text Box 479"/>
          <p:cNvSpPr txBox="1">
            <a:spLocks noChangeArrowheads="1"/>
          </p:cNvSpPr>
          <p:nvPr/>
        </p:nvSpPr>
        <p:spPr bwMode="auto">
          <a:xfrm>
            <a:off x="4673600" y="4800601"/>
            <a:ext cx="7213600" cy="5191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Р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егиональный</a:t>
            </a:r>
            <a:r>
              <a:rPr lang="ru-RU" sz="16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</a:rPr>
              <a:t>--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основы регулирования отношений в сфере труда </a:t>
            </a:r>
            <a:endParaRPr lang="ru-RU" sz="1200">
              <a:latin typeface="Times New Roman" pitchFamily="18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                              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в субъекте Р</a:t>
            </a:r>
            <a:r>
              <a:rPr lang="ru-RU" sz="1200">
                <a:latin typeface="Times New Roman" pitchFamily="18" charset="0"/>
              </a:rPr>
              <a:t>Ф</a:t>
            </a:r>
          </a:p>
        </p:txBody>
      </p:sp>
      <p:sp>
        <p:nvSpPr>
          <p:cNvPr id="45068" name="Text Box 480"/>
          <p:cNvSpPr txBox="1">
            <a:spLocks noChangeArrowheads="1"/>
          </p:cNvSpPr>
          <p:nvPr/>
        </p:nvSpPr>
        <p:spPr bwMode="auto">
          <a:xfrm>
            <a:off x="4673600" y="5378450"/>
            <a:ext cx="72136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О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траслевой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</a:rPr>
              <a:t>--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основы регулирования отношений в сфере труда в отрасли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5069" name="Text Box 481"/>
          <p:cNvSpPr txBox="1">
            <a:spLocks noChangeArrowheads="1"/>
          </p:cNvSpPr>
          <p:nvPr/>
        </p:nvSpPr>
        <p:spPr bwMode="auto">
          <a:xfrm>
            <a:off x="1625600" y="5759450"/>
            <a:ext cx="98552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Т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ерриториальный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</a:rPr>
              <a:t>--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основы регулирования отношений в сфере труда в муниципальном образовании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45070" name="Text Box 482"/>
          <p:cNvSpPr txBox="1">
            <a:spLocks noChangeArrowheads="1"/>
          </p:cNvSpPr>
          <p:nvPr/>
        </p:nvSpPr>
        <p:spPr bwMode="auto">
          <a:xfrm>
            <a:off x="609600" y="6172200"/>
            <a:ext cx="100584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О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рганизации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</a:rPr>
              <a:t>--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конкретные взаимные обязательства в сфере труда между работниками и работодателем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45071" name="Line 486"/>
          <p:cNvSpPr>
            <a:spLocks noChangeShapeType="1"/>
          </p:cNvSpPr>
          <p:nvPr/>
        </p:nvSpPr>
        <p:spPr bwMode="auto">
          <a:xfrm>
            <a:off x="4165600" y="4572000"/>
            <a:ext cx="50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72" name="Line 487"/>
          <p:cNvSpPr>
            <a:spLocks noChangeShapeType="1"/>
          </p:cNvSpPr>
          <p:nvPr/>
        </p:nvSpPr>
        <p:spPr bwMode="auto">
          <a:xfrm>
            <a:off x="4165600" y="5029200"/>
            <a:ext cx="50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73" name="Line 488"/>
          <p:cNvSpPr>
            <a:spLocks noChangeShapeType="1"/>
          </p:cNvSpPr>
          <p:nvPr/>
        </p:nvSpPr>
        <p:spPr bwMode="auto">
          <a:xfrm>
            <a:off x="4165600" y="5410200"/>
            <a:ext cx="508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74" name="Line 489"/>
          <p:cNvSpPr>
            <a:spLocks noChangeShapeType="1"/>
          </p:cNvSpPr>
          <p:nvPr/>
        </p:nvSpPr>
        <p:spPr bwMode="auto">
          <a:xfrm>
            <a:off x="812800" y="5562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75" name="Line 490"/>
          <p:cNvSpPr>
            <a:spLocks noChangeShapeType="1"/>
          </p:cNvSpPr>
          <p:nvPr/>
        </p:nvSpPr>
        <p:spPr bwMode="auto">
          <a:xfrm>
            <a:off x="1219200" y="5562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076" name="Line 491"/>
          <p:cNvSpPr>
            <a:spLocks noChangeShapeType="1"/>
          </p:cNvSpPr>
          <p:nvPr/>
        </p:nvSpPr>
        <p:spPr bwMode="auto">
          <a:xfrm>
            <a:off x="1219200" y="59436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5077" name="Picture 492" descr="bd0668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1" y="2590801"/>
            <a:ext cx="2027767" cy="190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13"/>
          <p:cNvSpPr>
            <a:spLocks noChangeArrowheads="1"/>
          </p:cNvSpPr>
          <p:nvPr/>
        </p:nvSpPr>
        <p:spPr bwMode="auto">
          <a:xfrm>
            <a:off x="508000" y="1066800"/>
            <a:ext cx="11176000" cy="1219200"/>
          </a:xfrm>
          <a:prstGeom prst="downArrowCallout">
            <a:avLst>
              <a:gd name="adj1" fmla="val 174485"/>
              <a:gd name="adj2" fmla="val 189858"/>
              <a:gd name="adj3" fmla="val 28259"/>
              <a:gd name="adj4" fmla="val 65125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83" name="Rectangle 12"/>
          <p:cNvSpPr>
            <a:spLocks noChangeArrowheads="1"/>
          </p:cNvSpPr>
          <p:nvPr/>
        </p:nvSpPr>
        <p:spPr bwMode="auto">
          <a:xfrm>
            <a:off x="406400" y="2286000"/>
            <a:ext cx="11480800" cy="4343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84" name="Rectangle 7"/>
          <p:cNvSpPr>
            <a:spLocks noChangeArrowheads="1"/>
          </p:cNvSpPr>
          <p:nvPr/>
        </p:nvSpPr>
        <p:spPr bwMode="auto">
          <a:xfrm>
            <a:off x="6096000" y="2438400"/>
            <a:ext cx="5689600" cy="11049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85" name="AutoShape 6"/>
          <p:cNvSpPr>
            <a:spLocks noChangeArrowheads="1"/>
          </p:cNvSpPr>
          <p:nvPr/>
        </p:nvSpPr>
        <p:spPr bwMode="auto">
          <a:xfrm>
            <a:off x="508000" y="2435226"/>
            <a:ext cx="5486400" cy="868363"/>
          </a:xfrm>
          <a:prstGeom prst="rightArrowCallout">
            <a:avLst>
              <a:gd name="adj1" fmla="val 18185"/>
              <a:gd name="adj2" fmla="val 30116"/>
              <a:gd name="adj3" fmla="val 52936"/>
              <a:gd name="adj4" fmla="val 87190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86" name="Text Box 2"/>
          <p:cNvSpPr txBox="1">
            <a:spLocks noChangeArrowheads="1"/>
          </p:cNvSpPr>
          <p:nvPr/>
        </p:nvSpPr>
        <p:spPr bwMode="auto">
          <a:xfrm>
            <a:off x="3251200" y="152401"/>
            <a:ext cx="55880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Times New Roman" pitchFamily="18" charset="0"/>
              </a:rPr>
              <a:t>Органы социального партнерства</a:t>
            </a:r>
            <a:endParaRPr lang="ru-RU" sz="1600"/>
          </a:p>
        </p:txBody>
      </p:sp>
      <p:sp>
        <p:nvSpPr>
          <p:cNvPr id="46087" name="Text Box 3"/>
          <p:cNvSpPr txBox="1">
            <a:spLocks noChangeArrowheads="1"/>
          </p:cNvSpPr>
          <p:nvPr/>
        </p:nvSpPr>
        <p:spPr bwMode="auto">
          <a:xfrm>
            <a:off x="406400" y="685801"/>
            <a:ext cx="11379200" cy="98488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Комиссии по регулированию социально - трудовых отношений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ru-RU" sz="1200">
                <a:cs typeface="Times New Roman" pitchFamily="18" charset="0"/>
              </a:rPr>
              <a:t>Для обеспечения регулирования социально - трудовых отношений, ведения коллективных переговоров и подготовки проектов коллективного договора, соглашений, их заключения, а также для организации контроля за выполнением коллективного договора и соглашений на всех уровнях на равноправной основе по решению сторон образуются </a:t>
            </a:r>
            <a:r>
              <a:rPr lang="ru-RU" sz="1200" b="1">
                <a:cs typeface="Times New Roman" pitchFamily="18" charset="0"/>
              </a:rPr>
              <a:t>комиссии из наделенных необходимыми полномочиями представителей сторон</a:t>
            </a:r>
            <a:r>
              <a:rPr lang="ru-RU" sz="1200" b="1"/>
              <a:t>        </a:t>
            </a:r>
            <a:r>
              <a:rPr lang="ru-RU" sz="1200">
                <a:latin typeface="Times New Roman" pitchFamily="18" charset="0"/>
              </a:rPr>
              <a:t>(ТК РФ Гл.5, ст.35).</a:t>
            </a:r>
          </a:p>
        </p:txBody>
      </p:sp>
      <p:sp>
        <p:nvSpPr>
          <p:cNvPr id="46088" name="Text Box 4"/>
          <p:cNvSpPr txBox="1">
            <a:spLocks noChangeArrowheads="1"/>
          </p:cNvSpPr>
          <p:nvPr/>
        </p:nvSpPr>
        <p:spPr bwMode="auto">
          <a:xfrm>
            <a:off x="508000" y="2435225"/>
            <a:ext cx="48768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На федеральном уровне</a:t>
            </a:r>
            <a:r>
              <a:rPr lang="ru-RU" sz="1600">
                <a:solidFill>
                  <a:srgbClr val="FF3300"/>
                </a:solidFill>
                <a:cs typeface="Times New Roman" pitchFamily="18" charset="0"/>
              </a:rPr>
              <a:t> </a:t>
            </a:r>
            <a:endParaRPr lang="ru-RU" sz="1600">
              <a:solidFill>
                <a:srgbClr val="FF3300"/>
              </a:solidFill>
            </a:endParaRPr>
          </a:p>
          <a:p>
            <a:pPr eaLnBrk="1" hangingPunct="1"/>
            <a:r>
              <a:rPr lang="ru-RU" sz="1600">
                <a:cs typeface="Times New Roman" pitchFamily="18" charset="0"/>
              </a:rPr>
              <a:t>образуется постоянно действующая </a:t>
            </a:r>
            <a:endParaRPr lang="ru-RU" sz="1600"/>
          </a:p>
          <a:p>
            <a:pPr eaLnBrk="1" hangingPunct="1"/>
            <a:r>
              <a:rPr lang="ru-RU" sz="1600" b="1">
                <a:cs typeface="Times New Roman" pitchFamily="18" charset="0"/>
              </a:rPr>
              <a:t>Российская трехсторонняя комиссия</a:t>
            </a:r>
            <a:r>
              <a:rPr lang="ru-RU" sz="1600"/>
              <a:t> </a:t>
            </a:r>
          </a:p>
        </p:txBody>
      </p:sp>
      <p:sp>
        <p:nvSpPr>
          <p:cNvPr id="46089" name="Text Box 5"/>
          <p:cNvSpPr txBox="1">
            <a:spLocks noChangeArrowheads="1"/>
          </p:cNvSpPr>
          <p:nvPr/>
        </p:nvSpPr>
        <p:spPr bwMode="auto">
          <a:xfrm>
            <a:off x="6197600" y="2438401"/>
            <a:ext cx="5588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Член</a:t>
            </a:r>
            <a:r>
              <a:rPr lang="ru-RU" sz="1400" b="1">
                <a:latin typeface="Times New Roman" pitchFamily="18" charset="0"/>
              </a:rPr>
              <a:t>ы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комиссии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–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представители</a:t>
            </a:r>
            <a:r>
              <a:rPr lang="ru-RU" sz="1400">
                <a:latin typeface="Times New Roman" pitchFamily="18" charset="0"/>
              </a:rPr>
              <a:t>: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>
              <a:latin typeface="Times New Roman" pitchFamily="18" charset="0"/>
            </a:endParaRPr>
          </a:p>
          <a:p>
            <a:pPr algn="just" eaLnBrk="1" hangingPunct="1">
              <a:buFontTx/>
              <a:buAutoNum type="arabicPeriod"/>
            </a:pPr>
            <a:r>
              <a:rPr lang="ru-RU" sz="1400">
                <a:latin typeface="Times New Roman" pitchFamily="18" charset="0"/>
              </a:rPr>
              <a:t>О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бщероссийских объединений профсоюзов </a:t>
            </a:r>
            <a:endParaRPr lang="ru-RU" sz="1400">
              <a:latin typeface="Times New Roman" pitchFamily="18" charset="0"/>
            </a:endParaRPr>
          </a:p>
          <a:p>
            <a:pPr algn="just" eaLnBrk="1" hangingPunct="1">
              <a:buFontTx/>
              <a:buAutoNum type="arabicPeriod"/>
            </a:pPr>
            <a:r>
              <a:rPr lang="ru-RU" sz="1400">
                <a:latin typeface="Times New Roman" pitchFamily="18" charset="0"/>
              </a:rPr>
              <a:t>О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бщероссийских объединений работодателей </a:t>
            </a:r>
            <a:endParaRPr lang="ru-RU" sz="1400">
              <a:latin typeface="Times New Roman" pitchFamily="18" charset="0"/>
            </a:endParaRPr>
          </a:p>
          <a:p>
            <a:pPr algn="just" eaLnBrk="1" hangingPunct="1">
              <a:buFontTx/>
              <a:buAutoNum type="arabicPeriod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Правительства Российской Федераци</a:t>
            </a:r>
            <a:r>
              <a:rPr lang="ru-RU" sz="1400">
                <a:latin typeface="Times New Roman" pitchFamily="18" charset="0"/>
              </a:rPr>
              <a:t>и</a:t>
            </a:r>
            <a:endParaRPr lang="ru-RU" sz="1400"/>
          </a:p>
        </p:txBody>
      </p:sp>
      <p:sp>
        <p:nvSpPr>
          <p:cNvPr id="46090" name="Text Box 8"/>
          <p:cNvSpPr txBox="1">
            <a:spLocks noChangeArrowheads="1"/>
          </p:cNvSpPr>
          <p:nvPr/>
        </p:nvSpPr>
        <p:spPr bwMode="auto">
          <a:xfrm>
            <a:off x="609600" y="4495800"/>
            <a:ext cx="2540000" cy="144655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В субъектах РФ</a:t>
            </a:r>
            <a:r>
              <a:rPr lang="ru-RU" sz="1600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могут образовываться </a:t>
            </a:r>
            <a:r>
              <a:rPr lang="ru-RU" sz="1400" b="1">
                <a:cs typeface="Times New Roman" pitchFamily="18" charset="0"/>
              </a:rPr>
              <a:t>трехсторонние комиссии по регулированию социально - трудовых отношений</a:t>
            </a:r>
            <a:r>
              <a:rPr lang="ru-RU" sz="1600"/>
              <a:t> </a:t>
            </a:r>
          </a:p>
        </p:txBody>
      </p:sp>
      <p:sp>
        <p:nvSpPr>
          <p:cNvPr id="46091" name="Text Box 9"/>
          <p:cNvSpPr txBox="1">
            <a:spLocks noChangeArrowheads="1"/>
          </p:cNvSpPr>
          <p:nvPr/>
        </p:nvSpPr>
        <p:spPr bwMode="auto">
          <a:xfrm>
            <a:off x="3352800" y="4495800"/>
            <a:ext cx="2946400" cy="147732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На территориальном</a:t>
            </a:r>
            <a:r>
              <a:rPr lang="ru-RU" sz="1600" b="1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уровне могут образовываться </a:t>
            </a:r>
            <a:r>
              <a:rPr lang="ru-RU" sz="1400" b="1">
                <a:cs typeface="Times New Roman" pitchFamily="18" charset="0"/>
              </a:rPr>
              <a:t>трехсторонние комиссии по регулированию социально - трудовых отношений</a:t>
            </a:r>
            <a:r>
              <a:rPr lang="ru-RU" sz="1600"/>
              <a:t> </a:t>
            </a:r>
          </a:p>
          <a:p>
            <a:pPr eaLnBrk="1" hangingPunct="1"/>
            <a:endParaRPr lang="ru-RU" sz="1600"/>
          </a:p>
        </p:txBody>
      </p:sp>
      <p:sp>
        <p:nvSpPr>
          <p:cNvPr id="46092" name="Text Box 10"/>
          <p:cNvSpPr txBox="1">
            <a:spLocks noChangeArrowheads="1"/>
          </p:cNvSpPr>
          <p:nvPr/>
        </p:nvSpPr>
        <p:spPr bwMode="auto">
          <a:xfrm>
            <a:off x="6502400" y="4076700"/>
            <a:ext cx="2235200" cy="190821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На отраслевом</a:t>
            </a:r>
            <a:r>
              <a:rPr lang="ru-RU" sz="1600" b="1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уровне</a:t>
            </a:r>
            <a:r>
              <a:rPr lang="ru-RU" sz="1600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могут образовываться </a:t>
            </a:r>
            <a:r>
              <a:rPr lang="ru-RU" sz="1400" b="1">
                <a:cs typeface="Times New Roman" pitchFamily="18" charset="0"/>
              </a:rPr>
              <a:t>комиссии для ведения коллективных переговоров</a:t>
            </a:r>
            <a:endParaRPr lang="ru-RU" sz="1400" b="1"/>
          </a:p>
          <a:p>
            <a:pPr eaLnBrk="1" hangingPunct="1"/>
            <a:r>
              <a:rPr lang="ru-RU" sz="1400"/>
              <a:t>(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на федеральном уровне, на уровне субъекта</a:t>
            </a:r>
            <a:r>
              <a:rPr lang="ru-RU" sz="1400">
                <a:latin typeface="Times New Roman" pitchFamily="18" charset="0"/>
              </a:rPr>
              <a:t>)</a:t>
            </a:r>
            <a:r>
              <a:rPr lang="ru-RU" sz="1600"/>
              <a:t> </a:t>
            </a:r>
          </a:p>
        </p:txBody>
      </p:sp>
      <p:sp>
        <p:nvSpPr>
          <p:cNvPr id="46093" name="Text Box 11"/>
          <p:cNvSpPr txBox="1">
            <a:spLocks noChangeArrowheads="1"/>
          </p:cNvSpPr>
          <p:nvPr/>
        </p:nvSpPr>
        <p:spPr bwMode="auto">
          <a:xfrm>
            <a:off x="8940800" y="4076700"/>
            <a:ext cx="2743200" cy="144655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На уровне организации</a:t>
            </a:r>
            <a:r>
              <a:rPr lang="ru-RU" sz="1600">
                <a:cs typeface="Times New Roman" pitchFamily="18" charset="0"/>
              </a:rPr>
              <a:t> </a:t>
            </a:r>
            <a:r>
              <a:rPr lang="ru-RU" sz="1400">
                <a:cs typeface="Times New Roman" pitchFamily="18" charset="0"/>
              </a:rPr>
              <a:t>образовывается </a:t>
            </a:r>
            <a:r>
              <a:rPr lang="ru-RU" sz="1400" b="1">
                <a:cs typeface="Times New Roman" pitchFamily="18" charset="0"/>
              </a:rPr>
              <a:t>комиссия для ведения коллективных переговоров, подготовки проекта коллективного договора и его заключения</a:t>
            </a:r>
            <a:r>
              <a:rPr lang="ru-RU" sz="1600"/>
              <a:t> </a:t>
            </a:r>
          </a:p>
        </p:txBody>
      </p:sp>
      <p:pic>
        <p:nvPicPr>
          <p:cNvPr id="46094" name="Picture 14" descr="in0109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3276600"/>
            <a:ext cx="406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3"/>
          <p:cNvSpPr>
            <a:spLocks noChangeArrowheads="1"/>
          </p:cNvSpPr>
          <p:nvPr/>
        </p:nvSpPr>
        <p:spPr bwMode="auto">
          <a:xfrm>
            <a:off x="5892800" y="3124200"/>
            <a:ext cx="5892800" cy="1828800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07" name="AutoShape 11"/>
          <p:cNvSpPr>
            <a:spLocks noChangeArrowheads="1"/>
          </p:cNvSpPr>
          <p:nvPr/>
        </p:nvSpPr>
        <p:spPr bwMode="auto">
          <a:xfrm rot="1865515">
            <a:off x="4419600" y="1152525"/>
            <a:ext cx="203200" cy="838200"/>
          </a:xfrm>
          <a:prstGeom prst="downArrow">
            <a:avLst>
              <a:gd name="adj1" fmla="val 50000"/>
              <a:gd name="adj2" fmla="val 137500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08" name="AutoShape 12"/>
          <p:cNvSpPr>
            <a:spLocks noChangeArrowheads="1"/>
          </p:cNvSpPr>
          <p:nvPr/>
        </p:nvSpPr>
        <p:spPr bwMode="auto">
          <a:xfrm rot="-2222271">
            <a:off x="7829551" y="1157288"/>
            <a:ext cx="234949" cy="844550"/>
          </a:xfrm>
          <a:prstGeom prst="downArrow">
            <a:avLst>
              <a:gd name="adj1" fmla="val 50000"/>
              <a:gd name="adj2" fmla="val 119820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09" name="Text Box 2"/>
          <p:cNvSpPr txBox="1">
            <a:spLocks noChangeArrowheads="1"/>
          </p:cNvSpPr>
          <p:nvPr/>
        </p:nvSpPr>
        <p:spPr bwMode="auto">
          <a:xfrm>
            <a:off x="1117600" y="304800"/>
            <a:ext cx="10566400" cy="12509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Соглашение</a:t>
            </a:r>
            <a:r>
              <a:rPr lang="ru-RU" sz="1600">
                <a:cs typeface="Times New Roman" pitchFamily="18" charset="0"/>
              </a:rPr>
              <a:t> - </a:t>
            </a:r>
            <a:r>
              <a:rPr lang="ru-RU" sz="1400">
                <a:cs typeface="Times New Roman" pitchFamily="18" charset="0"/>
              </a:rPr>
              <a:t>правовой акт, устанавливающий общие принципы регулирования социально - трудовых отношений и связанных с ними экономических отношений, заключаемый между полномочными представителями работников и работодателей </a:t>
            </a:r>
            <a:r>
              <a:rPr lang="ru-RU" sz="1400" b="1">
                <a:solidFill>
                  <a:srgbClr val="FF3300"/>
                </a:solidFill>
                <a:cs typeface="Times New Roman" pitchFamily="18" charset="0"/>
              </a:rPr>
              <a:t>на федеральном, региональном, отраслевом (межотраслевом) и территориальном уровнях в пределах их компетенции</a:t>
            </a:r>
            <a:r>
              <a:rPr lang="ru-RU" sz="1600" b="1"/>
              <a:t> </a:t>
            </a:r>
          </a:p>
          <a:p>
            <a:pPr algn="r" eaLnBrk="1" hangingPunct="1"/>
            <a:r>
              <a:rPr lang="ru-RU" sz="1600">
                <a:latin typeface="Times New Roman" pitchFamily="18" charset="0"/>
              </a:rPr>
              <a:t>(ТК РФ ст.45).</a:t>
            </a:r>
          </a:p>
        </p:txBody>
      </p:sp>
      <p:sp>
        <p:nvSpPr>
          <p:cNvPr id="47110" name="Text Box 3"/>
          <p:cNvSpPr txBox="1">
            <a:spLocks noChangeArrowheads="1"/>
          </p:cNvSpPr>
          <p:nvPr/>
        </p:nvSpPr>
        <p:spPr bwMode="auto">
          <a:xfrm>
            <a:off x="508000" y="3502026"/>
            <a:ext cx="3352800" cy="83099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В соглашение</a:t>
            </a:r>
            <a:r>
              <a:rPr lang="ru-RU" sz="1600">
                <a:cs typeface="Times New Roman" pitchFamily="18" charset="0"/>
              </a:rPr>
              <a:t> могут включаться взаимные обязательства сторон по следующим </a:t>
            </a:r>
            <a:r>
              <a:rPr lang="ru-RU" sz="1600" b="1">
                <a:cs typeface="Times New Roman" pitchFamily="18" charset="0"/>
              </a:rPr>
              <a:t>вопросам</a:t>
            </a:r>
            <a:r>
              <a:rPr lang="ru-RU" sz="1600" b="1"/>
              <a:t> </a:t>
            </a:r>
          </a:p>
        </p:txBody>
      </p:sp>
      <p:sp>
        <p:nvSpPr>
          <p:cNvPr id="47111" name="Text Box 5"/>
          <p:cNvSpPr txBox="1">
            <a:spLocks noChangeArrowheads="1"/>
          </p:cNvSpPr>
          <p:nvPr/>
        </p:nvSpPr>
        <p:spPr bwMode="auto">
          <a:xfrm>
            <a:off x="6197600" y="3124200"/>
            <a:ext cx="56896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оплата труда;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условия и охрана труда;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режимы труда и отдыха;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развитие социального партнерства;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иные вопросы, определенные сторонами</a:t>
            </a:r>
            <a:endParaRPr lang="ru-RU" sz="1600"/>
          </a:p>
        </p:txBody>
      </p:sp>
      <p:sp>
        <p:nvSpPr>
          <p:cNvPr id="47112" name="Text Box 6"/>
          <p:cNvSpPr txBox="1">
            <a:spLocks noChangeArrowheads="1"/>
          </p:cNvSpPr>
          <p:nvPr/>
        </p:nvSpPr>
        <p:spPr bwMode="auto">
          <a:xfrm>
            <a:off x="711200" y="1917700"/>
            <a:ext cx="4572000" cy="8255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Порядок, сроки </a:t>
            </a:r>
            <a:r>
              <a:rPr lang="ru-RU" sz="1600">
                <a:cs typeface="Times New Roman" pitchFamily="18" charset="0"/>
              </a:rPr>
              <a:t>разработки проекта соглашения и его заключения </a:t>
            </a:r>
            <a:r>
              <a:rPr lang="ru-RU" sz="1600" b="1">
                <a:cs typeface="Times New Roman" pitchFamily="18" charset="0"/>
              </a:rPr>
              <a:t>определяются комиссией</a:t>
            </a:r>
            <a:endParaRPr lang="ru-RU" sz="1600"/>
          </a:p>
        </p:txBody>
      </p:sp>
      <p:sp>
        <p:nvSpPr>
          <p:cNvPr id="47113" name="Text Box 7"/>
          <p:cNvSpPr txBox="1">
            <a:spLocks noChangeArrowheads="1"/>
          </p:cNvSpPr>
          <p:nvPr/>
        </p:nvSpPr>
        <p:spPr bwMode="auto">
          <a:xfrm>
            <a:off x="406400" y="5181600"/>
            <a:ext cx="11480800" cy="107721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</a:rPr>
              <a:t>     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Если работодатели</a:t>
            </a:r>
            <a:r>
              <a:rPr lang="ru-RU" sz="1600">
                <a:latin typeface="Times New Roman" pitchFamily="18" charset="0"/>
              </a:rPr>
              <a:t>,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являющи</a:t>
            </a:r>
            <a:r>
              <a:rPr lang="ru-RU" sz="1600">
                <a:latin typeface="Times New Roman" pitchFamily="18" charset="0"/>
              </a:rPr>
              <a:t>е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ся членами объединения работодателей</a:t>
            </a:r>
            <a:r>
              <a:rPr lang="ru-RU" sz="1600">
                <a:latin typeface="Times New Roman" pitchFamily="18" charset="0"/>
              </a:rPr>
              <a:t>,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 течение 30 календарных дней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со дня официального опубликования предложения о присоединении к соглашению не представили в федеральный орган исполнительной власти по труду письменный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мотивированный отказ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присоединиться к нему, то соглашение считается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распространенным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на этих работодателей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со дня официального опубликования этого предложения.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47114" name="Text Box 9"/>
          <p:cNvSpPr txBox="1">
            <a:spLocks noChangeArrowheads="1"/>
          </p:cNvSpPr>
          <p:nvPr/>
        </p:nvSpPr>
        <p:spPr bwMode="auto">
          <a:xfrm>
            <a:off x="7620000" y="1917700"/>
            <a:ext cx="3962400" cy="8255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Срок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действия соглашения определяется сторонами, но </a:t>
            </a:r>
            <a:endParaRPr lang="ru-RU" sz="1600">
              <a:latin typeface="Times New Roman" pitchFamily="18" charset="0"/>
            </a:endParaRPr>
          </a:p>
          <a:p>
            <a:pPr algn="l" eaLnBrk="1" hangingPunct="1"/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 может превышать трех лет</a:t>
            </a:r>
            <a:endParaRPr lang="ru-RU" sz="1600" b="1">
              <a:solidFill>
                <a:srgbClr val="FF3300"/>
              </a:solidFill>
              <a:latin typeface="Times New Roman" pitchFamily="18" charset="0"/>
            </a:endParaRPr>
          </a:p>
        </p:txBody>
      </p:sp>
      <p:pic>
        <p:nvPicPr>
          <p:cNvPr id="47115" name="Picture 10" descr="BD0699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1" y="1295401"/>
            <a:ext cx="2410884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6" name="Line 14"/>
          <p:cNvSpPr>
            <a:spLocks noChangeShapeType="1"/>
          </p:cNvSpPr>
          <p:nvPr/>
        </p:nvSpPr>
        <p:spPr bwMode="auto">
          <a:xfrm flipV="1">
            <a:off x="3860800" y="3352800"/>
            <a:ext cx="203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7" name="Line 15"/>
          <p:cNvSpPr>
            <a:spLocks noChangeShapeType="1"/>
          </p:cNvSpPr>
          <p:nvPr/>
        </p:nvSpPr>
        <p:spPr bwMode="auto">
          <a:xfrm flipV="1">
            <a:off x="3860800" y="3657600"/>
            <a:ext cx="203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8" name="Line 16"/>
          <p:cNvSpPr>
            <a:spLocks noChangeShapeType="1"/>
          </p:cNvSpPr>
          <p:nvPr/>
        </p:nvSpPr>
        <p:spPr bwMode="auto">
          <a:xfrm>
            <a:off x="3860800" y="4038600"/>
            <a:ext cx="233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9" name="Line 17"/>
          <p:cNvSpPr>
            <a:spLocks noChangeShapeType="1"/>
          </p:cNvSpPr>
          <p:nvPr/>
        </p:nvSpPr>
        <p:spPr bwMode="auto">
          <a:xfrm>
            <a:off x="3860800" y="4038600"/>
            <a:ext cx="203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0" name="Line 18"/>
          <p:cNvSpPr>
            <a:spLocks noChangeShapeType="1"/>
          </p:cNvSpPr>
          <p:nvPr/>
        </p:nvSpPr>
        <p:spPr bwMode="auto">
          <a:xfrm>
            <a:off x="3860800" y="4038600"/>
            <a:ext cx="203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2" name="Text Box 20"/>
          <p:cNvSpPr txBox="1">
            <a:spLocks noChangeArrowheads="1"/>
          </p:cNvSpPr>
          <p:nvPr/>
        </p:nvSpPr>
        <p:spPr bwMode="auto">
          <a:xfrm>
            <a:off x="4165600" y="3854450"/>
            <a:ext cx="18288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</a:rPr>
              <a:t>ТК РФ ст.48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1320800" y="822326"/>
            <a:ext cx="98552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Times New Roman" pitchFamily="18" charset="0"/>
              </a:rPr>
              <a:t>Ответственность сторон социального партнерства</a:t>
            </a:r>
            <a:r>
              <a:rPr lang="ru-RU" b="1">
                <a:cs typeface="Times New Roman" pitchFamily="18" charset="0"/>
              </a:rPr>
              <a:t> </a:t>
            </a: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320800" y="1657350"/>
            <a:ext cx="9855200" cy="2800767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2921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Представители сторон, уклоняющиеся от участия в коллективных переговорах по заключению, изменению коллективного договора, соглашения или неправомерно отказавшиеся от подписания согласованного коллективного договора, соглашения, подвергаются штрафу в размере и порядке, которые установлены федеральным законом.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Лица, виновные в непредоставлении информации, необходимой для ведения коллективных переговоров и осуществления контроля за соблюдением коллективного договора, соглашения, подвергаются штрафу в размере и порядке, которые установлены федеральным законом</a:t>
            </a:r>
            <a:r>
              <a:rPr lang="ru-RU" sz="1600">
                <a:latin typeface="Times New Roman" pitchFamily="18" charset="0"/>
              </a:rPr>
              <a:t>     (ТК РФ ст.54)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Лица, представляющие работодателя либо представляющие работников, виновные в нарушении или невыполнении обязательств, предусмотренных коллективным договором, соглашением, подвергаются штрафу в размере и порядке, которые установлены федеральным законом</a:t>
            </a:r>
            <a:r>
              <a:rPr lang="ru-RU" sz="1600">
                <a:latin typeface="Times New Roman" pitchFamily="18" charset="0"/>
              </a:rPr>
              <a:t>     (ТК РФ ст.55)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0"/>
          <p:cNvSpPr txBox="1">
            <a:spLocks noChangeArrowheads="1"/>
          </p:cNvSpPr>
          <p:nvPr/>
        </p:nvSpPr>
        <p:spPr bwMode="auto">
          <a:xfrm>
            <a:off x="9702800" y="2286000"/>
            <a:ext cx="2286000" cy="1200329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200">
                <a:solidFill>
                  <a:srgbClr val="000000"/>
                </a:solidFill>
                <a:latin typeface="Times New Roman" pitchFamily="18" charset="0"/>
              </a:rPr>
              <a:t>Коллективный договор в течение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</a:rPr>
              <a:t>семи</a:t>
            </a:r>
            <a:r>
              <a:rPr lang="ru-RU" sz="12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</a:rPr>
              <a:t>дней</a:t>
            </a:r>
            <a:r>
              <a:rPr lang="ru-RU" sz="1200">
                <a:solidFill>
                  <a:srgbClr val="000000"/>
                </a:solidFill>
                <a:latin typeface="Times New Roman" pitchFamily="18" charset="0"/>
              </a:rPr>
              <a:t> направляются на уведомительную регистрацию в соответствующий </a:t>
            </a:r>
          </a:p>
          <a:p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орган по труду</a:t>
            </a:r>
            <a:r>
              <a:rPr lang="ru-RU" sz="120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49155" name="AutoShape 6"/>
          <p:cNvSpPr>
            <a:spLocks noChangeArrowheads="1"/>
          </p:cNvSpPr>
          <p:nvPr/>
        </p:nvSpPr>
        <p:spPr bwMode="auto">
          <a:xfrm>
            <a:off x="406400" y="2133600"/>
            <a:ext cx="5892800" cy="1447800"/>
          </a:xfrm>
          <a:prstGeom prst="rightArrowCallout">
            <a:avLst>
              <a:gd name="adj1" fmla="val 25000"/>
              <a:gd name="adj2" fmla="val 25000"/>
              <a:gd name="adj3" fmla="val 37889"/>
              <a:gd name="adj4" fmla="val 78245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56" name="Text Box 2"/>
          <p:cNvSpPr txBox="1">
            <a:spLocks noChangeArrowheads="1"/>
          </p:cNvSpPr>
          <p:nvPr/>
        </p:nvSpPr>
        <p:spPr bwMode="auto">
          <a:xfrm>
            <a:off x="3454400" y="228601"/>
            <a:ext cx="52832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Times New Roman" pitchFamily="18" charset="0"/>
              </a:rPr>
              <a:t>Коллективные </a:t>
            </a:r>
            <a:r>
              <a:rPr lang="ru-RU" sz="2000" b="1"/>
              <a:t> </a:t>
            </a:r>
            <a:r>
              <a:rPr lang="ru-RU" sz="2000" b="1">
                <a:cs typeface="Times New Roman" pitchFamily="18" charset="0"/>
              </a:rPr>
              <a:t>переговоры</a:t>
            </a:r>
            <a:r>
              <a:rPr lang="ru-RU" sz="1600" b="1"/>
              <a:t> </a:t>
            </a:r>
          </a:p>
        </p:txBody>
      </p:sp>
      <p:sp>
        <p:nvSpPr>
          <p:cNvPr id="49157" name="Text Box 3"/>
          <p:cNvSpPr txBox="1">
            <a:spLocks noChangeArrowheads="1"/>
          </p:cNvSpPr>
          <p:nvPr/>
        </p:nvSpPr>
        <p:spPr bwMode="auto">
          <a:xfrm>
            <a:off x="406400" y="685801"/>
            <a:ext cx="8026400" cy="769441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/>
              <a:t>     </a:t>
            </a:r>
            <a:r>
              <a:rPr lang="ru-RU" sz="1400" b="1">
                <a:cs typeface="Times New Roman" pitchFamily="18" charset="0"/>
              </a:rPr>
              <a:t>Представители стороны</a:t>
            </a:r>
            <a:r>
              <a:rPr lang="ru-RU" sz="1400">
                <a:cs typeface="Times New Roman" pitchFamily="18" charset="0"/>
              </a:rPr>
              <a:t>, получившие уведомление в письменной форме с предложением о начале коллективных переговоров, о</a:t>
            </a:r>
            <a:r>
              <a:rPr lang="ru-RU" sz="1400" b="1">
                <a:cs typeface="Times New Roman" pitchFamily="18" charset="0"/>
              </a:rPr>
              <a:t>бязаны </a:t>
            </a:r>
            <a:r>
              <a:rPr lang="ru-RU" sz="1400">
                <a:cs typeface="Times New Roman" pitchFamily="18" charset="0"/>
              </a:rPr>
              <a:t>вступить в переговоры </a:t>
            </a:r>
            <a:r>
              <a:rPr lang="ru-RU" sz="1400" b="1">
                <a:solidFill>
                  <a:srgbClr val="FF3300"/>
                </a:solidFill>
                <a:cs typeface="Times New Roman" pitchFamily="18" charset="0"/>
              </a:rPr>
              <a:t>в течение семи календарных дней</a:t>
            </a:r>
            <a:r>
              <a:rPr lang="ru-RU" sz="1400">
                <a:cs typeface="Times New Roman" pitchFamily="18" charset="0"/>
              </a:rPr>
              <a:t> со дня получения уведомления</a:t>
            </a:r>
            <a:r>
              <a:rPr lang="ru-RU" sz="1400"/>
              <a:t>     </a:t>
            </a:r>
            <a:r>
              <a:rPr lang="ru-RU" sz="1400">
                <a:latin typeface="Times New Roman" pitchFamily="18" charset="0"/>
              </a:rPr>
              <a:t>(ТК РФ ст.36).</a:t>
            </a:r>
          </a:p>
        </p:txBody>
      </p:sp>
      <p:sp>
        <p:nvSpPr>
          <p:cNvPr id="49158" name="Text Box 4"/>
          <p:cNvSpPr txBox="1">
            <a:spLocks noChangeArrowheads="1"/>
          </p:cNvSpPr>
          <p:nvPr/>
        </p:nvSpPr>
        <p:spPr bwMode="auto">
          <a:xfrm>
            <a:off x="304800" y="1676400"/>
            <a:ext cx="114808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Участники коллективных переговоров свободны в выборе вопросов регулирования социально - трудовых отношений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49159" name="Text Box 5"/>
          <p:cNvSpPr txBox="1">
            <a:spLocks noChangeArrowheads="1"/>
          </p:cNvSpPr>
          <p:nvPr/>
        </p:nvSpPr>
        <p:spPr bwMode="auto">
          <a:xfrm>
            <a:off x="406400" y="2133600"/>
            <a:ext cx="4470400" cy="1169551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Коллективный договор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- правовой акт, регулирующий социально - трудовые отношения в организации и заключаемый работниками и работодателем в лице их представителей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на срок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 более трех лет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(ТК РФ ст.43).</a:t>
            </a:r>
          </a:p>
        </p:txBody>
      </p:sp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4876800" y="2667000"/>
            <a:ext cx="1320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3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месяц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а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9161" name="Text Box 8"/>
          <p:cNvSpPr txBox="1">
            <a:spLocks noChangeArrowheads="1"/>
          </p:cNvSpPr>
          <p:nvPr/>
        </p:nvSpPr>
        <p:spPr bwMode="auto">
          <a:xfrm>
            <a:off x="6197600" y="2133601"/>
            <a:ext cx="3352800" cy="346075"/>
          </a:xfrm>
          <a:prstGeom prst="rect">
            <a:avLst/>
          </a:prstGeom>
          <a:solidFill>
            <a:srgbClr val="CCFFFF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При недостижении согласия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6197600" y="2667001"/>
            <a:ext cx="3454400" cy="98488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cs typeface="Times New Roman" pitchFamily="18" charset="0"/>
              </a:rPr>
              <a:t>Коллективный договор</a:t>
            </a:r>
            <a:r>
              <a:rPr lang="ru-RU" sz="1400">
                <a:cs typeface="Times New Roman" pitchFamily="18" charset="0"/>
              </a:rPr>
              <a:t> на согласованных условиях с одновременным составлением </a:t>
            </a:r>
            <a:r>
              <a:rPr lang="ru-RU" sz="1400" b="1">
                <a:cs typeface="Times New Roman" pitchFamily="18" charset="0"/>
              </a:rPr>
              <a:t>протокола разногласий</a:t>
            </a:r>
            <a:r>
              <a:rPr lang="ru-RU" sz="1600"/>
              <a:t> </a:t>
            </a:r>
          </a:p>
        </p:txBody>
      </p:sp>
      <p:sp>
        <p:nvSpPr>
          <p:cNvPr id="49163" name="Text Box 12"/>
          <p:cNvSpPr txBox="1">
            <a:spLocks noChangeArrowheads="1"/>
          </p:cNvSpPr>
          <p:nvPr/>
        </p:nvSpPr>
        <p:spPr bwMode="auto">
          <a:xfrm>
            <a:off x="406400" y="3657600"/>
            <a:ext cx="10566400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0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коллективный договор могут включаться обязательства по следующим вопросам</a:t>
            </a:r>
            <a:r>
              <a:rPr lang="ru-RU" sz="1400" b="1">
                <a:latin typeface="Times New Roman" pitchFamily="18" charset="0"/>
              </a:rPr>
              <a:t>: 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формы, системы и размеры оплаты труда;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выплата пособий, компенсаций;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механизм регулирования оплаты труда с учетом роста цен, уровня инфляции, выполнения показателей, определенных коллективным договором;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занятость, переобучение, условия высвобождения работников;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рабочее время и время отдыха, включая вопросы предоставления и продолжительности отпусков;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улучшение условий и охраны труда работников, в том числе женщин и молодежи;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соблюдение интересов работников при приватизации организации, ведомственного жилья;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экологическая безопасность и охрана здоровья работников на производстве;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гарантии и льготы работникам, совмещающим работу с обучением;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оздоровление и отдых работников и членов их семей;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контроль за выполнением коллективного договора, порядок внесения в него изменении и дополнений, ответственность сторон, обеспечение нормальных условий деятельности представителей работников;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отказ от забастовок при выполнении соответствующих условий коллективного договора;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  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другие вопросы, определенные сторонами.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pic>
        <p:nvPicPr>
          <p:cNvPr id="49164" name="Picture 13" descr="bd0681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1" y="4572001"/>
            <a:ext cx="2173817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5" name="Picture 15" descr="bd0717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0" y="122238"/>
            <a:ext cx="304800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7" name="Text Box 17"/>
          <p:cNvSpPr txBox="1">
            <a:spLocks noChangeArrowheads="1"/>
          </p:cNvSpPr>
          <p:nvPr/>
        </p:nvSpPr>
        <p:spPr bwMode="auto">
          <a:xfrm>
            <a:off x="10261600" y="3916363"/>
            <a:ext cx="1524000" cy="284162"/>
          </a:xfrm>
          <a:prstGeom prst="rect">
            <a:avLst/>
          </a:prstGeom>
          <a:noFill/>
          <a:ln w="9525">
            <a:solidFill>
              <a:srgbClr val="DDDDD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200">
                <a:latin typeface="Times New Roman" pitchFamily="18" charset="0"/>
              </a:rPr>
              <a:t>(ТК РФ ст. 41)</a:t>
            </a:r>
            <a:endParaRPr lang="ru-RU" sz="1600"/>
          </a:p>
        </p:txBody>
      </p:sp>
      <p:sp>
        <p:nvSpPr>
          <p:cNvPr id="49168" name="AutoShape 9"/>
          <p:cNvSpPr>
            <a:spLocks noChangeArrowheads="1"/>
          </p:cNvSpPr>
          <p:nvPr/>
        </p:nvSpPr>
        <p:spPr bwMode="auto">
          <a:xfrm>
            <a:off x="6096000" y="2438400"/>
            <a:ext cx="3657600" cy="1219200"/>
          </a:xfrm>
          <a:prstGeom prst="verticalScroll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5" descr="j007919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2406651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625600" y="2971800"/>
            <a:ext cx="10261600" cy="3077766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В трудовом договоре указываются: фамилия, имя, отчество работника и наименование работодателя (фамилия, имя, отчество работодателя - физического лица), заключивших трудовой договор</a:t>
            </a:r>
            <a:r>
              <a:rPr lang="ru-RU" sz="1200" b="1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</a:rPr>
              <a:t>(ТК РФ ст.57)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Существенными условиями трудового договора являются:</a:t>
            </a:r>
            <a:endParaRPr lang="ru-RU" sz="1400" b="1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место работы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(с указанием структурного подразделения);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дата начала работы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наименование должности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специальности, профессии</a:t>
            </a:r>
            <a:r>
              <a:rPr lang="ru-RU" sz="1200">
                <a:latin typeface="Times New Roman" pitchFamily="18" charset="0"/>
              </a:rPr>
              <a:t>.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Если в соответствии с </a:t>
            </a:r>
            <a:r>
              <a:rPr lang="ru-RU" sz="1200">
                <a:latin typeface="Times New Roman" pitchFamily="18" charset="0"/>
              </a:rPr>
              <a:t>ФЗ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 выполнением работ связано предоставление льгот либо наличие ограничений, то наименование этих должностей, специальностей или профессий и квалификационные требования к ним должны соответствовать наименованиям и требованиям, указанным в квалификационных справочниках, утверждаемых в порядке, устанавливаемом Правительством РФ;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права и обязанности работника;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права и обязанности работодателя;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характеристики условий труда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компенсации и льготы работникам за работу в тяжелых, вредных и (или) опасных условиях;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режим труда и отдыха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(если он в отношении данного работника отличается от общих правил, установленных в организации);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условия оплаты труда (в том числе размер тарифной ставки или должностного оклада работника, доплаты, надбавки и поощрительные выплаты);</a:t>
            </a:r>
            <a:endParaRPr lang="ru-RU" sz="1200">
              <a:latin typeface="Times New Roman" pitchFamily="18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 b="1">
                <a:latin typeface="Times New Roman" pitchFamily="18" charset="0"/>
              </a:rPr>
              <a:t>  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виды и условия социального страхования, непосредственно связанные с трудовой деятельностью</a:t>
            </a:r>
            <a:r>
              <a:rPr lang="ru-RU" sz="1200" b="1">
                <a:latin typeface="Times New Roman" pitchFamily="18" charset="0"/>
              </a:rPr>
              <a:t>; 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иные условия, не ухудшающие положение работника по сравнению с </a:t>
            </a:r>
            <a:r>
              <a:rPr lang="ru-RU" sz="1200">
                <a:latin typeface="Times New Roman" pitchFamily="18" charset="0"/>
              </a:rPr>
              <a:t>Трудовым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</a:rPr>
              <a:t>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одексом, законами и иными нормативными правовыми актами, коллективным договором, соглашениями.</a:t>
            </a:r>
          </a:p>
        </p:txBody>
      </p:sp>
      <p:sp>
        <p:nvSpPr>
          <p:cNvPr id="50180" name="AutoShape 12"/>
          <p:cNvSpPr>
            <a:spLocks noChangeArrowheads="1"/>
          </p:cNvSpPr>
          <p:nvPr/>
        </p:nvSpPr>
        <p:spPr bwMode="auto">
          <a:xfrm>
            <a:off x="0" y="609600"/>
            <a:ext cx="7721600" cy="2362200"/>
          </a:xfrm>
          <a:prstGeom prst="verticalScroll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1" name="AutoShape 11"/>
          <p:cNvSpPr>
            <a:spLocks noChangeArrowheads="1"/>
          </p:cNvSpPr>
          <p:nvPr/>
        </p:nvSpPr>
        <p:spPr bwMode="auto">
          <a:xfrm>
            <a:off x="6908800" y="1676400"/>
            <a:ext cx="1016000" cy="1524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2" name="AutoShape 8"/>
          <p:cNvSpPr>
            <a:spLocks noChangeArrowheads="1"/>
          </p:cNvSpPr>
          <p:nvPr/>
        </p:nvSpPr>
        <p:spPr bwMode="auto">
          <a:xfrm rot="-1921961">
            <a:off x="7010400" y="1219200"/>
            <a:ext cx="1016000" cy="1524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3" name="AutoShape 10"/>
          <p:cNvSpPr>
            <a:spLocks noChangeArrowheads="1"/>
          </p:cNvSpPr>
          <p:nvPr/>
        </p:nvSpPr>
        <p:spPr bwMode="auto">
          <a:xfrm rot="1932261">
            <a:off x="7010400" y="2209800"/>
            <a:ext cx="1016000" cy="152400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4" name="Text Box 2"/>
          <p:cNvSpPr txBox="1">
            <a:spLocks noChangeArrowheads="1"/>
          </p:cNvSpPr>
          <p:nvPr/>
        </p:nvSpPr>
        <p:spPr bwMode="auto">
          <a:xfrm>
            <a:off x="406400" y="990600"/>
            <a:ext cx="6908800" cy="156966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Трудовой договор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- соглашение между </a:t>
            </a:r>
            <a:r>
              <a:rPr lang="ru-RU" sz="12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работодателем и работником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в соответствии с которым работодатель обязуется предоставить работнику работу по обусловленной трудовой функции, обеспечить условия труда, предусмотренные </a:t>
            </a:r>
            <a:r>
              <a:rPr lang="ru-RU" sz="1200">
                <a:latin typeface="Times New Roman" pitchFamily="18" charset="0"/>
              </a:rPr>
              <a:t>Трудовым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</a:rPr>
              <a:t>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одексом, законами и иными нормативными правовыми актами, коллективным договором, соглашениями, локальными нормативными актами, содержащими нормы трудового права, своевременно и в полном размере выплачивать работнику заработную плату, а работник обязуется лично выполнять определенную этим соглашением трудовую функцию, соблюдать действующие в организации правила внутреннего трудового распорядка</a:t>
            </a:r>
            <a:r>
              <a:rPr lang="ru-RU" sz="1200">
                <a:latin typeface="Times New Roman" pitchFamily="18" charset="0"/>
              </a:rPr>
              <a:t>        (ТК РФ Гл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>
                <a:latin typeface="Times New Roman" pitchFamily="18" charset="0"/>
              </a:rPr>
              <a:t>10, ст.56). </a:t>
            </a:r>
          </a:p>
        </p:txBody>
      </p:sp>
      <p:sp>
        <p:nvSpPr>
          <p:cNvPr id="50185" name="Text Box 4"/>
          <p:cNvSpPr txBox="1">
            <a:spLocks noChangeArrowheads="1"/>
          </p:cNvSpPr>
          <p:nvPr/>
        </p:nvSpPr>
        <p:spPr bwMode="auto">
          <a:xfrm>
            <a:off x="3454400" y="152401"/>
            <a:ext cx="52832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Times New Roman" pitchFamily="18" charset="0"/>
              </a:rPr>
              <a:t>Трудовой договор</a:t>
            </a:r>
          </a:p>
        </p:txBody>
      </p:sp>
      <p:sp>
        <p:nvSpPr>
          <p:cNvPr id="50186" name="Text Box 5"/>
          <p:cNvSpPr txBox="1">
            <a:spLocks noChangeArrowheads="1"/>
          </p:cNvSpPr>
          <p:nvPr/>
        </p:nvSpPr>
        <p:spPr bwMode="auto">
          <a:xfrm>
            <a:off x="7924800" y="1371601"/>
            <a:ext cx="4064000" cy="492443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Условия трудового договора могут быть изменены только по соглашению сторон и в письменной форме</a:t>
            </a:r>
            <a:r>
              <a:rPr lang="ru-RU" sz="1400" b="1">
                <a:latin typeface="Times New Roman" pitchFamily="18" charset="0"/>
              </a:rPr>
              <a:t> </a:t>
            </a:r>
          </a:p>
        </p:txBody>
      </p:sp>
      <p:sp>
        <p:nvSpPr>
          <p:cNvPr id="50187" name="Text Box 6"/>
          <p:cNvSpPr txBox="1">
            <a:spLocks noChangeArrowheads="1"/>
          </p:cNvSpPr>
          <p:nvPr/>
        </p:nvSpPr>
        <p:spPr bwMode="auto">
          <a:xfrm>
            <a:off x="7924800" y="685801"/>
            <a:ext cx="4064000" cy="46166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Times New Roman" pitchFamily="18" charset="0"/>
              </a:rPr>
              <a:t>Запрещ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</a:rPr>
              <a:t>ается</a:t>
            </a:r>
            <a:r>
              <a:rPr lang="ru-RU" sz="1200" b="1">
                <a:solidFill>
                  <a:srgbClr val="FF3300"/>
                </a:solidFill>
                <a:cs typeface="Times New Roman" pitchFamily="18" charset="0"/>
              </a:rPr>
              <a:t> требовать выполнения работы, не обусловленной трудовым договором</a:t>
            </a:r>
            <a:r>
              <a:rPr lang="ru-RU" sz="1200"/>
              <a:t> </a:t>
            </a:r>
          </a:p>
        </p:txBody>
      </p:sp>
      <p:sp>
        <p:nvSpPr>
          <p:cNvPr id="50188" name="Text Box 7"/>
          <p:cNvSpPr txBox="1">
            <a:spLocks noChangeArrowheads="1"/>
          </p:cNvSpPr>
          <p:nvPr/>
        </p:nvSpPr>
        <p:spPr bwMode="auto">
          <a:xfrm>
            <a:off x="7924800" y="2133601"/>
            <a:ext cx="4064000" cy="646331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Если работник не приступил к работе в установленный срок без уважительных причин в течение недели, то трудовой договор аннулируется.</a:t>
            </a:r>
            <a:endParaRPr lang="ru-RU" sz="120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6"/>
          <p:cNvSpPr txBox="1">
            <a:spLocks noChangeArrowheads="1"/>
          </p:cNvSpPr>
          <p:nvPr/>
        </p:nvSpPr>
        <p:spPr bwMode="auto">
          <a:xfrm>
            <a:off x="406400" y="1981200"/>
            <a:ext cx="11480800" cy="3785652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для замены временно отсутствующего работника, за которым в соответствии с законом сохраняется место работы;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на время выполнения временных (до двух месяцев) работ, а также сезонных работ, когда в силу природных условий работа может производиться только в течение определенного периода времени (сезона);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для проведения срочных работ по предотвращению несчастных случаев, аварий, катастроф, эпидемий, эпизоотий, а также для устранения последствий указанных и других чрезвычайных обстоятельств;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с лицами, поступающими на работу в организации - субъекты малого предпринимательства с численностью до 40 работников (в организациях розничной торговли и бытового обслуживания - до 25 работников), а также к работодателям - физическим лицам;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 для проведения работ, выходящих за рамки обычной деятельности организации (реконструкция, монтажные, пусконаладочные и другие работы), а также для проведения работ, связанных с заведомо временным (до одного года) расширением производства или объема оказываемых услуг;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с лицами, поступающими на работу в организации, созданные на заведомо определенный период времени или для выполнения заведомо определенной работы;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с лицами, принимаемыми для выполнения заведомо определенной работы в случаях, когда ее выполнение (завершение) не может быть определено конкретной датой;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для работ, непосредственно связанных со стажировкой и профессиональным обучением работника;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с лицами, работающими в данной организации по совместительству;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с пенсионерами по возрасту, а также с лицами, которым по состоянию здоровья в соответствии с медицинским заключением разрешена работа исключительно временного характера;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с творческими работниками;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с научными, педагогическими и другими работниками, заключившими трудовые договоры на определенный срок в результате конкурса, проведенного в порядке, установленном законом или иным нормативным правовым актом органа государственной власти или органа местного самоуправления;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в других случаях, предусмотренных федеральными законами.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endParaRPr lang="ru-RU" sz="1200">
              <a:latin typeface="Times New Roman" pitchFamily="18" charset="0"/>
            </a:endParaRPr>
          </a:p>
        </p:txBody>
      </p:sp>
      <p:sp>
        <p:nvSpPr>
          <p:cNvPr id="51203" name="AutoShape 15"/>
          <p:cNvSpPr>
            <a:spLocks noChangeArrowheads="1"/>
          </p:cNvSpPr>
          <p:nvPr/>
        </p:nvSpPr>
        <p:spPr bwMode="auto">
          <a:xfrm>
            <a:off x="812800" y="1447800"/>
            <a:ext cx="3352800" cy="609600"/>
          </a:xfrm>
          <a:prstGeom prst="downArrowCallout">
            <a:avLst>
              <a:gd name="adj1" fmla="val 103125"/>
              <a:gd name="adj2" fmla="val 103125"/>
              <a:gd name="adj3" fmla="val 16667"/>
              <a:gd name="adj4" fmla="val 6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4" name="AutoShape 14"/>
          <p:cNvSpPr>
            <a:spLocks noChangeArrowheads="1"/>
          </p:cNvSpPr>
          <p:nvPr/>
        </p:nvSpPr>
        <p:spPr bwMode="auto">
          <a:xfrm>
            <a:off x="3149600" y="152400"/>
            <a:ext cx="5994400" cy="609600"/>
          </a:xfrm>
          <a:prstGeom prst="horizontalScroll">
            <a:avLst>
              <a:gd name="adj" fmla="val 12500"/>
            </a:avLst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5" name="Text Box 2"/>
          <p:cNvSpPr txBox="1">
            <a:spLocks noChangeArrowheads="1"/>
          </p:cNvSpPr>
          <p:nvPr/>
        </p:nvSpPr>
        <p:spPr bwMode="auto">
          <a:xfrm>
            <a:off x="3454400" y="228601"/>
            <a:ext cx="548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Times New Roman" pitchFamily="18" charset="0"/>
              </a:rPr>
              <a:t>Трудовые договоры заключаться</a:t>
            </a:r>
            <a:r>
              <a:rPr lang="ru-RU" sz="1600"/>
              <a:t> </a:t>
            </a:r>
          </a:p>
        </p:txBody>
      </p:sp>
      <p:sp>
        <p:nvSpPr>
          <p:cNvPr id="51206" name="Text Box 3"/>
          <p:cNvSpPr txBox="1">
            <a:spLocks noChangeArrowheads="1"/>
          </p:cNvSpPr>
          <p:nvPr/>
        </p:nvSpPr>
        <p:spPr bwMode="auto">
          <a:xfrm>
            <a:off x="812800" y="762001"/>
            <a:ext cx="33528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неопределенный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срок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51207" name="Text Box 4"/>
          <p:cNvSpPr txBox="1">
            <a:spLocks noChangeArrowheads="1"/>
          </p:cNvSpPr>
          <p:nvPr/>
        </p:nvSpPr>
        <p:spPr bwMode="auto">
          <a:xfrm>
            <a:off x="812800" y="1295400"/>
            <a:ext cx="3352800" cy="5905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определенный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срок </a:t>
            </a:r>
            <a:endParaRPr lang="ru-RU" sz="1600">
              <a:latin typeface="Times New Roman" pitchFamily="18" charset="0"/>
            </a:endParaRPr>
          </a:p>
          <a:p>
            <a:pPr algn="l"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не более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пяти лет</a:t>
            </a:r>
            <a:endParaRPr lang="ru-RU" sz="160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51208" name="Text Box 5"/>
          <p:cNvSpPr txBox="1">
            <a:spLocks noChangeArrowheads="1"/>
          </p:cNvSpPr>
          <p:nvPr/>
        </p:nvSpPr>
        <p:spPr bwMode="auto">
          <a:xfrm>
            <a:off x="5791200" y="838201"/>
            <a:ext cx="5892800" cy="5847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Если в трудовом договоре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 оговорен срок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его действия, то договор считается заключенным на </a:t>
            </a:r>
            <a:r>
              <a:rPr lang="ru-RU" sz="16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неопределенный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срок</a:t>
            </a:r>
            <a:r>
              <a:rPr lang="ru-RU" sz="1600" b="1">
                <a:latin typeface="Times New Roman" pitchFamily="18" charset="0"/>
              </a:rPr>
              <a:t> </a:t>
            </a:r>
          </a:p>
        </p:txBody>
      </p:sp>
      <p:sp>
        <p:nvSpPr>
          <p:cNvPr id="51209" name="AutoShape 11"/>
          <p:cNvSpPr>
            <a:spLocks noChangeArrowheads="1"/>
          </p:cNvSpPr>
          <p:nvPr/>
        </p:nvSpPr>
        <p:spPr bwMode="auto">
          <a:xfrm rot="16200000" flipH="1">
            <a:off x="4229100" y="622300"/>
            <a:ext cx="381000" cy="508000"/>
          </a:xfrm>
          <a:custGeom>
            <a:avLst/>
            <a:gdLst>
              <a:gd name="T0" fmla="*/ 4800424 w 21600"/>
              <a:gd name="T1" fmla="*/ 0 h 21600"/>
              <a:gd name="T2" fmla="*/ 2880131 w 21600"/>
              <a:gd name="T3" fmla="*/ 2240139 h 21600"/>
              <a:gd name="T4" fmla="*/ 0 w 21600"/>
              <a:gd name="T5" fmla="*/ 5600665 h 21600"/>
              <a:gd name="T6" fmla="*/ 2880131 w 21600"/>
              <a:gd name="T7" fmla="*/ 6720417 h 21600"/>
              <a:gd name="T8" fmla="*/ 5760261 w 21600"/>
              <a:gd name="T9" fmla="*/ 4666950 h 21600"/>
              <a:gd name="T10" fmla="*/ 6720417 w 21600"/>
              <a:gd name="T11" fmla="*/ 2240139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10" name="AutoShape 12"/>
          <p:cNvSpPr>
            <a:spLocks noChangeArrowheads="1"/>
          </p:cNvSpPr>
          <p:nvPr/>
        </p:nvSpPr>
        <p:spPr bwMode="auto">
          <a:xfrm rot="16200000" flipH="1">
            <a:off x="3949700" y="901700"/>
            <a:ext cx="1143000" cy="711200"/>
          </a:xfrm>
          <a:custGeom>
            <a:avLst/>
            <a:gdLst>
              <a:gd name="T0" fmla="*/ 51243177 w 21600"/>
              <a:gd name="T1" fmla="*/ 0 h 21600"/>
              <a:gd name="T2" fmla="*/ 41999800 w 21600"/>
              <a:gd name="T3" fmla="*/ 3175310 h 21600"/>
              <a:gd name="T4" fmla="*/ 0 w 21600"/>
              <a:gd name="T5" fmla="*/ 12362187 h 21600"/>
              <a:gd name="T6" fmla="*/ 27301719 w 21600"/>
              <a:gd name="T7" fmla="*/ 13172017 h 21600"/>
              <a:gd name="T8" fmla="*/ 54600581 w 21600"/>
              <a:gd name="T9" fmla="*/ 8344722 h 21600"/>
              <a:gd name="T10" fmla="*/ 60483750 w 21600"/>
              <a:gd name="T11" fmla="*/ 317531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8943 h 21600"/>
              <a:gd name="T20" fmla="*/ 19499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300" y="0"/>
                </a:moveTo>
                <a:lnTo>
                  <a:pt x="14999" y="5207"/>
                </a:lnTo>
                <a:lnTo>
                  <a:pt x="17100" y="5207"/>
                </a:lnTo>
                <a:lnTo>
                  <a:pt x="17100" y="18943"/>
                </a:lnTo>
                <a:lnTo>
                  <a:pt x="0" y="18943"/>
                </a:lnTo>
                <a:lnTo>
                  <a:pt x="0" y="21600"/>
                </a:lnTo>
                <a:lnTo>
                  <a:pt x="19499" y="21600"/>
                </a:lnTo>
                <a:lnTo>
                  <a:pt x="19499" y="5207"/>
                </a:lnTo>
                <a:lnTo>
                  <a:pt x="21600" y="5207"/>
                </a:lnTo>
                <a:lnTo>
                  <a:pt x="18300" y="0"/>
                </a:lnTo>
                <a:close/>
              </a:path>
            </a:pathLst>
          </a:cu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11" name="AutoShape 13"/>
          <p:cNvSpPr>
            <a:spLocks noChangeArrowheads="1"/>
          </p:cNvSpPr>
          <p:nvPr/>
        </p:nvSpPr>
        <p:spPr bwMode="auto">
          <a:xfrm rot="5400000">
            <a:off x="5041900" y="622300"/>
            <a:ext cx="685800" cy="812800"/>
          </a:xfrm>
          <a:custGeom>
            <a:avLst/>
            <a:gdLst>
              <a:gd name="T0" fmla="*/ 17111853 w 21600"/>
              <a:gd name="T1" fmla="*/ 0 h 21600"/>
              <a:gd name="T2" fmla="*/ 12448572 w 21600"/>
              <a:gd name="T3" fmla="*/ 5734756 h 21600"/>
              <a:gd name="T4" fmla="*/ 0 w 21600"/>
              <a:gd name="T5" fmla="*/ 15773767 h 21600"/>
              <a:gd name="T6" fmla="*/ 9331643 w 21600"/>
              <a:gd name="T7" fmla="*/ 17204267 h 21600"/>
              <a:gd name="T8" fmla="*/ 18663285 w 21600"/>
              <a:gd name="T9" fmla="*/ 11947398 h 21600"/>
              <a:gd name="T10" fmla="*/ 21774150 w 21600"/>
              <a:gd name="T11" fmla="*/ 573475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8008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975" y="0"/>
                </a:moveTo>
                <a:lnTo>
                  <a:pt x="12349" y="7200"/>
                </a:lnTo>
                <a:lnTo>
                  <a:pt x="15435" y="7200"/>
                </a:lnTo>
                <a:lnTo>
                  <a:pt x="15435" y="18008"/>
                </a:lnTo>
                <a:lnTo>
                  <a:pt x="0" y="18008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6975" y="0"/>
                </a:lnTo>
                <a:close/>
              </a:path>
            </a:pathLst>
          </a:cu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13" name="Text Box 17"/>
          <p:cNvSpPr txBox="1">
            <a:spLocks noChangeArrowheads="1"/>
          </p:cNvSpPr>
          <p:nvPr/>
        </p:nvSpPr>
        <p:spPr bwMode="auto">
          <a:xfrm>
            <a:off x="9245600" y="457200"/>
            <a:ext cx="264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(ТК РФ ст.58,59)</a:t>
            </a:r>
            <a:endParaRPr 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1016000" y="304801"/>
            <a:ext cx="103632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Times New Roman" pitchFamily="18" charset="0"/>
              </a:rPr>
              <a:t>Трудовой распорядок и дисциплина труда</a:t>
            </a:r>
            <a:r>
              <a:rPr lang="ru-RU" sz="2000" b="1"/>
              <a:t> 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609600" y="914401"/>
            <a:ext cx="10871200" cy="1492716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Правила внутреннего трудового распорядка организации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- локальный нормативный акт организации, регламентирующий в соответствии с настоящим Кодексом и иными федеральными законами порядок приема и увольнения работников, основные права, обязанности и ответственность сторон трудового договора, режим работы, время отдыха, применяемые к работникам меры поощрения и взыскания, а также иные вопросы регулирования трудовых отношений в организации.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ru-RU" sz="1400"/>
              <a:t>    </a:t>
            </a:r>
            <a:r>
              <a:rPr lang="ru-RU" sz="1400" b="1">
                <a:cs typeface="Times New Roman" pitchFamily="18" charset="0"/>
              </a:rPr>
              <a:t>Правила внутреннего трудового распорядка</a:t>
            </a:r>
            <a:r>
              <a:rPr lang="ru-RU" sz="1400">
                <a:cs typeface="Times New Roman" pitchFamily="18" charset="0"/>
              </a:rPr>
              <a:t> организации </a:t>
            </a:r>
            <a:r>
              <a:rPr lang="ru-RU" sz="1400" b="1">
                <a:solidFill>
                  <a:srgbClr val="FF0000"/>
                </a:solidFill>
                <a:cs typeface="Times New Roman" pitchFamily="18" charset="0"/>
              </a:rPr>
              <a:t>утверждаются работодателем</a:t>
            </a:r>
            <a:r>
              <a:rPr lang="ru-RU" sz="1400">
                <a:cs typeface="Times New Roman" pitchFamily="18" charset="0"/>
              </a:rPr>
              <a:t> с учетом мнения представительного органа работников организации  и являются </a:t>
            </a:r>
            <a:r>
              <a:rPr lang="ru-RU" sz="1400" b="1">
                <a:solidFill>
                  <a:srgbClr val="FF0000"/>
                </a:solidFill>
                <a:cs typeface="Times New Roman" pitchFamily="18" charset="0"/>
              </a:rPr>
              <a:t>приложением к коллектив</a:t>
            </a:r>
            <a:r>
              <a:rPr lang="ru-RU" sz="1400" b="1">
                <a:solidFill>
                  <a:srgbClr val="FF0000"/>
                </a:solidFill>
              </a:rPr>
              <a:t>-</a:t>
            </a:r>
            <a:r>
              <a:rPr lang="ru-RU" sz="1400" b="1">
                <a:solidFill>
                  <a:srgbClr val="FF0000"/>
                </a:solidFill>
                <a:cs typeface="Times New Roman" pitchFamily="18" charset="0"/>
              </a:rPr>
              <a:t>ному договору</a:t>
            </a:r>
            <a:r>
              <a:rPr lang="ru-RU" sz="1400">
                <a:cs typeface="Times New Roman" pitchFamily="18" charset="0"/>
              </a:rPr>
              <a:t> </a:t>
            </a:r>
            <a:r>
              <a:rPr lang="ru-RU" sz="1400"/>
              <a:t>  </a:t>
            </a:r>
            <a:r>
              <a:rPr lang="ru-RU" sz="1400">
                <a:cs typeface="Times New Roman" pitchFamily="18" charset="0"/>
              </a:rPr>
              <a:t>(ТК РФ ст.1</a:t>
            </a:r>
            <a:r>
              <a:rPr lang="ru-RU" sz="1400"/>
              <a:t>90</a:t>
            </a:r>
            <a:r>
              <a:rPr lang="ru-RU" sz="1400">
                <a:cs typeface="Times New Roman" pitchFamily="18" charset="0"/>
              </a:rPr>
              <a:t>).</a:t>
            </a:r>
            <a:r>
              <a:rPr lang="ru-RU" sz="1400"/>
              <a:t> 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609600" y="4724400"/>
            <a:ext cx="10871200" cy="1277273"/>
          </a:xfrm>
          <a:prstGeom prst="rect">
            <a:avLst/>
          </a:prstGeom>
          <a:solidFill>
            <a:srgbClr val="FFFFCC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Работодатель поощряет работников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добросовестно исполняющих трудовые обязанности (</a:t>
            </a:r>
            <a:r>
              <a:rPr 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объявляет благодарность, выдает премию, награждает ценным подарком, почетной грамотой, представляет к званию лучшего по профессии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Другие виды поощрений работников за труд определяются коллективным договором или правилами внутреннего трудового распорядка организации, а также уставами и положениями о дисциплине. За особые трудовые заслуги перед обществом и государством работники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могут быть представлены к государственным наградам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(ТК РФ ст.19</a:t>
            </a:r>
            <a:r>
              <a:rPr lang="ru-RU" sz="1400">
                <a:latin typeface="Times New Roman" pitchFamily="18" charset="0"/>
              </a:rPr>
              <a:t>1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52229" name="Text Box 6"/>
          <p:cNvSpPr txBox="1">
            <a:spLocks noChangeArrowheads="1"/>
          </p:cNvSpPr>
          <p:nvPr/>
        </p:nvSpPr>
        <p:spPr bwMode="auto">
          <a:xfrm>
            <a:off x="609600" y="3048001"/>
            <a:ext cx="10871200" cy="523220"/>
          </a:xfrm>
          <a:prstGeom prst="rect">
            <a:avLst/>
          </a:prstGeom>
          <a:solidFill>
            <a:srgbClr val="CCFFFF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Дисциплина труда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- обязательное для всех работников подчинение правилам поведения, определенным в соответствии	с ТК РФ, иными законами, коллективным договором, соглашениями, трудовым договором, локальными нормативными актами организации.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52230" name="Text Box 7"/>
          <p:cNvSpPr txBox="1">
            <a:spLocks noChangeArrowheads="1"/>
          </p:cNvSpPr>
          <p:nvPr/>
        </p:nvSpPr>
        <p:spPr bwMode="auto">
          <a:xfrm>
            <a:off x="609600" y="4114801"/>
            <a:ext cx="5080000" cy="31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Поощрения за труд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2231" name="Text Box 9"/>
          <p:cNvSpPr txBox="1">
            <a:spLocks noChangeArrowheads="1"/>
          </p:cNvSpPr>
          <p:nvPr/>
        </p:nvSpPr>
        <p:spPr bwMode="auto">
          <a:xfrm>
            <a:off x="6400800" y="4114801"/>
            <a:ext cx="5080000" cy="31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Дисциплинарные взыскания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52232" name="Line 10"/>
          <p:cNvSpPr>
            <a:spLocks noChangeShapeType="1"/>
          </p:cNvSpPr>
          <p:nvPr/>
        </p:nvSpPr>
        <p:spPr bwMode="auto">
          <a:xfrm flipH="1">
            <a:off x="3149600" y="3810000"/>
            <a:ext cx="2946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33" name="Line 11"/>
          <p:cNvSpPr>
            <a:spLocks noChangeShapeType="1"/>
          </p:cNvSpPr>
          <p:nvPr/>
        </p:nvSpPr>
        <p:spPr bwMode="auto">
          <a:xfrm>
            <a:off x="6096000" y="3810000"/>
            <a:ext cx="3048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Line 16"/>
          <p:cNvSpPr>
            <a:spLocks noChangeShapeType="1"/>
          </p:cNvSpPr>
          <p:nvPr/>
        </p:nvSpPr>
        <p:spPr bwMode="auto">
          <a:xfrm>
            <a:off x="10160000" y="2209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1" name="AutoShape 8"/>
          <p:cNvSpPr>
            <a:spLocks noChangeArrowheads="1"/>
          </p:cNvSpPr>
          <p:nvPr/>
        </p:nvSpPr>
        <p:spPr bwMode="auto">
          <a:xfrm>
            <a:off x="5486400" y="1905000"/>
            <a:ext cx="203200" cy="533400"/>
          </a:xfrm>
          <a:prstGeom prst="downArrow">
            <a:avLst>
              <a:gd name="adj1" fmla="val 50000"/>
              <a:gd name="adj2" fmla="val 87500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406400" y="762001"/>
            <a:ext cx="11480800" cy="954107"/>
          </a:xfrm>
          <a:prstGeom prst="rect">
            <a:avLst/>
          </a:prstGeom>
          <a:solidFill>
            <a:srgbClr val="FFFFCC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Индивидуальный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трудовой спор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неурегулированные разногласия между работодателем и работником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по вопросам применения законов и иных нормативных правовых актов, содержащих нормы трудового права, коллективного договора, соглашения, трудового договора (в том числе об установлении или изменении индивидуальных условий труда), о которых заявлено в орган по рассмотрению индивидуальных трудовых споров (ТК РФ ст.381).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406400" y="2438401"/>
            <a:ext cx="5994400" cy="1138773"/>
          </a:xfrm>
          <a:prstGeom prst="rect">
            <a:avLst/>
          </a:prstGeom>
          <a:solidFill>
            <a:srgbClr val="FFFFCC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</a:t>
            </a:r>
            <a:r>
              <a:rPr lang="ru-RU" sz="1400">
                <a:latin typeface="Times New Roman" pitchFamily="18" charset="0"/>
                <a:cs typeface="Courier New" pitchFamily="49" charset="0"/>
              </a:rPr>
              <a:t>Индивидуальные трудовые споры рассматриваются </a:t>
            </a:r>
            <a:r>
              <a:rPr lang="ru-RU" sz="1400" b="1">
                <a:latin typeface="Times New Roman" pitchFamily="18" charset="0"/>
                <a:cs typeface="Courier New" pitchFamily="49" charset="0"/>
              </a:rPr>
              <a:t>комиссиями по трудовым спорам</a:t>
            </a:r>
            <a:r>
              <a:rPr lang="ru-RU" sz="1400">
                <a:latin typeface="Times New Roman" pitchFamily="18" charset="0"/>
                <a:cs typeface="Courier New" pitchFamily="49" charset="0"/>
              </a:rPr>
              <a:t> (ТК РФ ст.382), которые образуются по инициативе работников и (или) работодателя из равного числа представителей работников и работодателя</a:t>
            </a:r>
            <a:r>
              <a:rPr lang="ru-RU" sz="1400">
                <a:latin typeface="Times New Roman" pitchFamily="18" charset="0"/>
              </a:rPr>
              <a:t>, а также </a:t>
            </a:r>
            <a:r>
              <a:rPr lang="ru-RU" sz="1400">
                <a:latin typeface="Times New Roman" pitchFamily="18" charset="0"/>
                <a:cs typeface="Courier New" pitchFamily="49" charset="0"/>
              </a:rPr>
              <a:t>судами </a:t>
            </a:r>
            <a:r>
              <a:rPr lang="ru-RU" sz="1400">
                <a:latin typeface="Times New Roman" pitchFamily="18" charset="0"/>
              </a:rPr>
              <a:t>.</a:t>
            </a:r>
          </a:p>
          <a:p>
            <a:pPr eaLnBrk="1" hangingPunct="1"/>
            <a:r>
              <a:rPr lang="ru-RU" sz="1200" b="1">
                <a:solidFill>
                  <a:srgbClr val="FF3300"/>
                </a:solidFill>
                <a:latin typeface="Times New Roman" pitchFamily="18" charset="0"/>
              </a:rPr>
              <a:t>10-ти дневный срок   </a:t>
            </a:r>
            <a:r>
              <a:rPr lang="ru-RU" sz="1200">
                <a:latin typeface="Times New Roman" pitchFamily="18" charset="0"/>
              </a:rPr>
              <a:t>(ТК РФ ст.387)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9144000" y="3429000"/>
            <a:ext cx="2133600" cy="338554"/>
          </a:xfrm>
          <a:prstGeom prst="rect">
            <a:avLst/>
          </a:prstGeom>
          <a:solidFill>
            <a:srgbClr val="FFFFCC"/>
          </a:solidFill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Суд</a:t>
            </a:r>
          </a:p>
        </p:txBody>
      </p:sp>
      <p:pic>
        <p:nvPicPr>
          <p:cNvPr id="53255" name="Picture 7" descr="bd0669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2133601"/>
            <a:ext cx="2355851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6" name="Line 9"/>
          <p:cNvSpPr>
            <a:spLocks noChangeShapeType="1"/>
          </p:cNvSpPr>
          <p:nvPr/>
        </p:nvSpPr>
        <p:spPr bwMode="auto">
          <a:xfrm>
            <a:off x="5689600" y="1981200"/>
            <a:ext cx="4470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7" name="Text Box 10"/>
          <p:cNvSpPr txBox="1">
            <a:spLocks noChangeArrowheads="1"/>
          </p:cNvSpPr>
          <p:nvPr/>
        </p:nvSpPr>
        <p:spPr bwMode="auto">
          <a:xfrm>
            <a:off x="1828800" y="2057400"/>
            <a:ext cx="3759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Заявление в 3-х месячный срок</a:t>
            </a:r>
          </a:p>
        </p:txBody>
      </p:sp>
      <p:sp>
        <p:nvSpPr>
          <p:cNvPr id="53258" name="Text Box 11"/>
          <p:cNvSpPr txBox="1">
            <a:spLocks noChangeArrowheads="1"/>
          </p:cNvSpPr>
          <p:nvPr/>
        </p:nvSpPr>
        <p:spPr bwMode="auto">
          <a:xfrm>
            <a:off x="406400" y="4267200"/>
            <a:ext cx="5892800" cy="738664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5400000" scaled="1"/>
          </a:gra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Courier New" pitchFamily="49" charset="0"/>
              </a:rPr>
              <a:t>  </a:t>
            </a:r>
            <a:r>
              <a:rPr lang="ru-RU" sz="1400">
                <a:latin typeface="Courier New" pitchFamily="49" charset="0"/>
                <a:cs typeface="Courier New" pitchFamily="49" charset="0"/>
              </a:rPr>
              <a:t>Решение комиссии по трудовым спорам подлежит исполнению в течение </a:t>
            </a:r>
            <a:r>
              <a:rPr lang="ru-RU" sz="1400" b="1">
                <a:solidFill>
                  <a:srgbClr val="FF3300"/>
                </a:solidFill>
                <a:latin typeface="Courier New" pitchFamily="49" charset="0"/>
              </a:rPr>
              <a:t>3-</a:t>
            </a:r>
            <a:r>
              <a:rPr lang="ru-RU" sz="1400" b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х дней</a:t>
            </a:r>
            <a:r>
              <a:rPr lang="ru-RU" sz="1400">
                <a:latin typeface="Courier New" pitchFamily="49" charset="0"/>
                <a:cs typeface="Courier New" pitchFamily="49" charset="0"/>
              </a:rPr>
              <a:t> по истечении </a:t>
            </a:r>
            <a:r>
              <a:rPr lang="ru-RU" sz="1400" b="1">
                <a:solidFill>
                  <a:srgbClr val="FF3300"/>
                </a:solidFill>
                <a:latin typeface="Courier New" pitchFamily="49" charset="0"/>
              </a:rPr>
              <a:t>10</a:t>
            </a:r>
            <a:r>
              <a:rPr lang="ru-RU" sz="1400" b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 дней</a:t>
            </a:r>
            <a:r>
              <a:rPr lang="ru-RU" sz="1400">
                <a:latin typeface="Courier New" pitchFamily="49" charset="0"/>
                <a:cs typeface="Courier New" pitchFamily="49" charset="0"/>
              </a:rPr>
              <a:t>, предусмотренных на обжалование.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53259" name="Text Box 12"/>
          <p:cNvSpPr txBox="1">
            <a:spLocks noChangeArrowheads="1"/>
          </p:cNvSpPr>
          <p:nvPr/>
        </p:nvSpPr>
        <p:spPr bwMode="auto">
          <a:xfrm>
            <a:off x="6705600" y="4041776"/>
            <a:ext cx="5283200" cy="1169551"/>
          </a:xfrm>
          <a:prstGeom prst="rect">
            <a:avLst/>
          </a:prstGeom>
          <a:gradFill rotWithShape="0">
            <a:gsLst>
              <a:gs pos="0">
                <a:srgbClr val="FF9966"/>
              </a:gs>
              <a:gs pos="50000">
                <a:srgbClr val="FFFFFF"/>
              </a:gs>
              <a:gs pos="100000">
                <a:srgbClr val="FF996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На основании удостоверения, выданного комиссией по трудовым спорам и предъявленного не позднее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3-х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месячного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срока со дня его получения, судебный пристав приводит решение комиссии по трудовым спорам в исполнение в принудительном порядке.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53260" name="Text Box 13"/>
          <p:cNvSpPr txBox="1">
            <a:spLocks noChangeArrowheads="1"/>
          </p:cNvSpPr>
          <p:nvPr/>
        </p:nvSpPr>
        <p:spPr bwMode="auto">
          <a:xfrm>
            <a:off x="406400" y="228601"/>
            <a:ext cx="114808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Трудов</a:t>
            </a:r>
            <a:r>
              <a:rPr lang="ru-RU" sz="2000" b="1" dirty="0">
                <a:latin typeface="Times New Roman" pitchFamily="18" charset="0"/>
              </a:rPr>
              <a:t>ые    споры</a:t>
            </a:r>
          </a:p>
        </p:txBody>
      </p:sp>
      <p:sp>
        <p:nvSpPr>
          <p:cNvPr id="53261" name="Text Box 14"/>
          <p:cNvSpPr txBox="1">
            <a:spLocks noChangeArrowheads="1"/>
          </p:cNvSpPr>
          <p:nvPr/>
        </p:nvSpPr>
        <p:spPr bwMode="auto">
          <a:xfrm>
            <a:off x="8636000" y="2286001"/>
            <a:ext cx="3251200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Заявление от р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аботника о восстановлении на работе </a:t>
            </a:r>
            <a:r>
              <a:rPr lang="ru-RU" sz="1200">
                <a:latin typeface="Times New Roman" pitchFamily="18" charset="0"/>
              </a:rPr>
              <a:t>и др.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3262" name="Text Box 15"/>
          <p:cNvSpPr txBox="1">
            <a:spLocks noChangeArrowheads="1"/>
          </p:cNvSpPr>
          <p:nvPr/>
        </p:nvSpPr>
        <p:spPr bwMode="auto">
          <a:xfrm>
            <a:off x="8432800" y="2819401"/>
            <a:ext cx="3556000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Заявление от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работодателя  о возмещении работником вреда </a:t>
            </a:r>
            <a:r>
              <a:rPr lang="ru-RU" sz="1200">
                <a:latin typeface="Times New Roman" pitchFamily="18" charset="0"/>
              </a:rPr>
              <a:t>и др.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3263" name="Text Box 17"/>
          <p:cNvSpPr txBox="1">
            <a:spLocks noChangeArrowheads="1"/>
          </p:cNvSpPr>
          <p:nvPr/>
        </p:nvSpPr>
        <p:spPr bwMode="auto">
          <a:xfrm>
            <a:off x="304800" y="5715001"/>
            <a:ext cx="11684000" cy="739775"/>
          </a:xfrm>
          <a:prstGeom prst="rect">
            <a:avLst/>
          </a:prstGeom>
          <a:solidFill>
            <a:srgbClr val="FFFFCC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Орган, рассматривающий индивидуальный трудовой спор, принимает решение о выплате работнику среднего заработка за все время вынужденного прогула или разницы в заработке за все время выполнения нижеоплачиваемой работы</a:t>
            </a:r>
            <a:r>
              <a:rPr lang="ru-RU" sz="1400" b="1">
                <a:solidFill>
                  <a:srgbClr val="FF3300"/>
                </a:solidFill>
                <a:latin typeface="Courier New" pitchFamily="49" charset="0"/>
              </a:rPr>
              <a:t>   </a:t>
            </a:r>
            <a:r>
              <a:rPr lang="ru-RU" sz="1200">
                <a:solidFill>
                  <a:srgbClr val="FF3300"/>
                </a:solidFill>
                <a:latin typeface="Times New Roman" pitchFamily="18" charset="0"/>
              </a:rPr>
              <a:t>(ТК РФ ст.393)</a:t>
            </a:r>
            <a:r>
              <a:rPr lang="ru-RU" sz="140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</p:txBody>
      </p:sp>
      <p:sp>
        <p:nvSpPr>
          <p:cNvPr id="53264" name="AutoShape 18"/>
          <p:cNvSpPr>
            <a:spLocks noChangeArrowheads="1"/>
          </p:cNvSpPr>
          <p:nvPr/>
        </p:nvSpPr>
        <p:spPr bwMode="auto">
          <a:xfrm>
            <a:off x="3759200" y="4038600"/>
            <a:ext cx="2032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65" name="Line 19"/>
          <p:cNvSpPr>
            <a:spLocks noChangeShapeType="1"/>
          </p:cNvSpPr>
          <p:nvPr/>
        </p:nvSpPr>
        <p:spPr bwMode="auto">
          <a:xfrm>
            <a:off x="6299200" y="46482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026"/>
          <p:cNvSpPr txBox="1">
            <a:spLocks noChangeArrowheads="1"/>
          </p:cNvSpPr>
          <p:nvPr/>
        </p:nvSpPr>
        <p:spPr bwMode="auto">
          <a:xfrm>
            <a:off x="3048000" y="152401"/>
            <a:ext cx="65024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Times New Roman" pitchFamily="18" charset="0"/>
              </a:rPr>
              <a:t>Оформление приема на работу</a:t>
            </a:r>
            <a:r>
              <a:rPr lang="ru-RU" sz="2000"/>
              <a:t> </a:t>
            </a:r>
          </a:p>
        </p:txBody>
      </p:sp>
      <p:sp>
        <p:nvSpPr>
          <p:cNvPr id="54275" name="Text Box 1027"/>
          <p:cNvSpPr txBox="1">
            <a:spLocks noChangeArrowheads="1"/>
          </p:cNvSpPr>
          <p:nvPr/>
        </p:nvSpPr>
        <p:spPr bwMode="auto">
          <a:xfrm>
            <a:off x="406400" y="504825"/>
            <a:ext cx="9245600" cy="954107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Прием на работу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оформляется приказом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(распоряжением) работодателя, изданным на основании заключенного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трудового договора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>
              <a:latin typeface="Times New Roman" pitchFamily="18" charset="0"/>
            </a:endParaRPr>
          </a:p>
          <a:p>
            <a:pPr algn="just" eaLnBrk="1" hangingPunct="1"/>
            <a:r>
              <a:rPr lang="ru-RU" sz="1400">
                <a:cs typeface="Times New Roman" pitchFamily="18" charset="0"/>
              </a:rPr>
              <a:t>Приказ (распоряжение) работодателя о приеме на работу объявляется работнику </a:t>
            </a:r>
            <a:r>
              <a:rPr lang="ru-RU" sz="1400" b="1">
                <a:solidFill>
                  <a:srgbClr val="FF3300"/>
                </a:solidFill>
                <a:cs typeface="Times New Roman" pitchFamily="18" charset="0"/>
              </a:rPr>
              <a:t>под расписку в трехдневный срок</a:t>
            </a:r>
            <a:r>
              <a:rPr lang="ru-RU" sz="1400">
                <a:cs typeface="Times New Roman" pitchFamily="18" charset="0"/>
              </a:rPr>
              <a:t> со дня подписания трудового договора</a:t>
            </a:r>
            <a:r>
              <a:rPr lang="ru-RU" sz="1400"/>
              <a:t> </a:t>
            </a:r>
            <a:r>
              <a:rPr lang="ru-RU" sz="1400">
                <a:latin typeface="Times New Roman" pitchFamily="18" charset="0"/>
              </a:rPr>
              <a:t>(ТК РФ ст.68)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>
                <a:cs typeface="Times New Roman" pitchFamily="18" charset="0"/>
              </a:rPr>
              <a:t> </a:t>
            </a:r>
          </a:p>
        </p:txBody>
      </p:sp>
      <p:sp>
        <p:nvSpPr>
          <p:cNvPr id="54276" name="Text Box 1028"/>
          <p:cNvSpPr txBox="1">
            <a:spLocks noChangeArrowheads="1"/>
          </p:cNvSpPr>
          <p:nvPr/>
        </p:nvSpPr>
        <p:spPr bwMode="auto">
          <a:xfrm>
            <a:off x="304800" y="2430463"/>
            <a:ext cx="4368800" cy="341632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Отстранение от работы работника:</a:t>
            </a:r>
            <a:endParaRPr lang="ru-RU" sz="1200" b="1">
              <a:latin typeface="Times New Roman" pitchFamily="18" charset="0"/>
            </a:endParaRPr>
          </a:p>
          <a:p>
            <a:pPr eaLnBrk="1" hangingPunct="1"/>
            <a:r>
              <a:rPr lang="ru-RU" sz="1200">
                <a:latin typeface="Times New Roman" pitchFamily="18" charset="0"/>
              </a:rPr>
              <a:t>(ТК РФ ст.76)</a:t>
            </a:r>
          </a:p>
          <a:p>
            <a:pPr eaLnBrk="1" hangingPunct="1"/>
            <a:endParaRPr lang="ru-RU" sz="1200" b="1">
              <a:latin typeface="Times New Roman" pitchFamily="18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появившегося на работе в состоянии алкогольного, наркотического или токсического опьянения;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не прошедшего в установленном порядке обучение и проверку знаний и навыков в области охраны труда;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не прошедшего в установленном порядке обязательный предварительный или периодический медицинский осмотр;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при выявлении в соответствии с медицинским заключением противопоказаний для выполнения работником работы, обусловленной трудовым договором;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·        по требованиям органов и должностных лиц, уполномоченных федеральными законами и иными нормативными правовыми актами, и в других случаях, предусмотренных федеральными законами и иными нормативными правовыми актами.</a:t>
            </a:r>
            <a:endParaRPr lang="ru-RU" sz="1200">
              <a:latin typeface="Times New Roman" pitchFamily="18" charset="0"/>
            </a:endParaRPr>
          </a:p>
          <a:p>
            <a:pPr algn="l" eaLnBrk="1" hangingPunct="1"/>
            <a:endParaRPr lang="ru-RU" sz="1200">
              <a:latin typeface="Times New Roman" pitchFamily="18" charset="0"/>
            </a:endParaRPr>
          </a:p>
        </p:txBody>
      </p:sp>
      <p:sp>
        <p:nvSpPr>
          <p:cNvPr id="54277" name="Text Box 1029"/>
          <p:cNvSpPr txBox="1">
            <a:spLocks noChangeArrowheads="1"/>
          </p:cNvSpPr>
          <p:nvPr/>
        </p:nvSpPr>
        <p:spPr bwMode="auto">
          <a:xfrm>
            <a:off x="101600" y="1447801"/>
            <a:ext cx="11887200" cy="284163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Times New Roman" pitchFamily="18" charset="0"/>
              </a:rPr>
              <a:t>Работник имеет право</a:t>
            </a:r>
            <a:r>
              <a:rPr lang="ru-RU" sz="1200">
                <a:cs typeface="Times New Roman" pitchFamily="18" charset="0"/>
              </a:rPr>
              <a:t> расторгнуть трудовой договор, предупредив об этом работодателя в письменной форме </a:t>
            </a:r>
            <a:r>
              <a:rPr lang="ru-RU" sz="1200" b="1">
                <a:solidFill>
                  <a:srgbClr val="FF3300"/>
                </a:solidFill>
                <a:cs typeface="Times New Roman" pitchFamily="18" charset="0"/>
              </a:rPr>
              <a:t>за две недели</a:t>
            </a:r>
            <a:r>
              <a:rPr lang="ru-RU" sz="1200">
                <a:cs typeface="Times New Roman" pitchFamily="18" charset="0"/>
              </a:rPr>
              <a:t>.</a:t>
            </a:r>
            <a:r>
              <a:rPr lang="ru-RU" sz="1200"/>
              <a:t> </a:t>
            </a:r>
          </a:p>
        </p:txBody>
      </p:sp>
      <p:sp>
        <p:nvSpPr>
          <p:cNvPr id="54278" name="Text Box 1031"/>
          <p:cNvSpPr txBox="1">
            <a:spLocks noChangeArrowheads="1"/>
          </p:cNvSpPr>
          <p:nvPr/>
        </p:nvSpPr>
        <p:spPr bwMode="auto">
          <a:xfrm>
            <a:off x="406400" y="1828800"/>
            <a:ext cx="11379200" cy="4572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Срочный трудовой договор расторгается с истечением срока его действия, о чем работник должен быть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предупрежден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в письменной форме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 менее чем за три дня до увольнения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</p:txBody>
      </p:sp>
      <p:sp>
        <p:nvSpPr>
          <p:cNvPr id="54279" name="Text Box 1032"/>
          <p:cNvSpPr txBox="1">
            <a:spLocks noChangeArrowheads="1"/>
          </p:cNvSpPr>
          <p:nvPr/>
        </p:nvSpPr>
        <p:spPr bwMode="auto">
          <a:xfrm>
            <a:off x="4775200" y="2438401"/>
            <a:ext cx="7112000" cy="378565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Основаниями прекращения трудового договора являются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1) соглашение сторон (статья 78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2) истечение срока трудового договора ( статья 79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), за исключением случаев, когда трудовые отношения фактически продолжаются и ни одна из сторон не потребовала их прекращения;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3) расторжение трудового договора по инициативе работника (статья 80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4) расторжение трудового договора по инициативе работодателя (ст</a:t>
            </a:r>
            <a:r>
              <a:rPr lang="ru-RU" sz="1200">
                <a:latin typeface="Times New Roman" pitchFamily="18" charset="0"/>
              </a:rPr>
              <a:t>.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81,71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5) перевод работника по его просьбе или с его согласия на работу к другому работодателю или переход на выборную работу (должность);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6) отказ работника от продолжения работы в связи со сменой собственника имущества организации, изменением подведомственности (подчиненности) организации либо ее реорганизацией (статья 75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7) отказ работника от продолжения работы в связи с изменением существенных условий трудового договора (статья 74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8) отказ работника от перевода на другую работу вследствие состояния здоровья в соответствии с медицинским заключением (ч. </a:t>
            </a:r>
            <a:r>
              <a:rPr lang="ru-RU" sz="1200">
                <a:latin typeface="Times New Roman" pitchFamily="18" charset="0"/>
              </a:rPr>
              <a:t>3 и 4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ст</a:t>
            </a:r>
            <a:r>
              <a:rPr lang="ru-RU" sz="1200">
                <a:latin typeface="Times New Roman" pitchFamily="18" charset="0"/>
              </a:rPr>
              <a:t>.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73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9) отказ работника от перевода в связи с перемещением работодателя в другую местность (часть первая статьи 72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10) обстоятельства, не зависящие от воли сторон (статья 83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2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11) нарушение установленных </a:t>
            </a:r>
            <a:r>
              <a:rPr lang="ru-RU" sz="1200">
                <a:latin typeface="Times New Roman" pitchFamily="18" charset="0"/>
              </a:rPr>
              <a:t>ТК РФ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или иным федеральным законом правил заключения трудового договора, если это нарушение исключает возможность продолжения работы (статья 84</a:t>
            </a:r>
            <a:r>
              <a:rPr lang="ru-RU" sz="1200">
                <a:latin typeface="Times New Roman" pitchFamily="18" charset="0"/>
              </a:rPr>
              <a:t> ТК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200">
              <a:latin typeface="Times New Roman" pitchFamily="18" charset="0"/>
            </a:endParaRPr>
          </a:p>
        </p:txBody>
      </p:sp>
      <p:pic>
        <p:nvPicPr>
          <p:cNvPr id="54280" name="Picture 1034" descr="bd0662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1" y="23814"/>
            <a:ext cx="2165349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050"/>
          <p:cNvSpPr txBox="1">
            <a:spLocks noChangeArrowheads="1"/>
          </p:cNvSpPr>
          <p:nvPr/>
        </p:nvSpPr>
        <p:spPr bwMode="auto">
          <a:xfrm>
            <a:off x="3149600" y="136526"/>
            <a:ext cx="58928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Times New Roman" pitchFamily="18" charset="0"/>
              </a:rPr>
              <a:t>РАБОЧЕЕ ВРЕМЯ</a:t>
            </a:r>
            <a:r>
              <a:rPr lang="ru-RU" sz="2000"/>
              <a:t> ст91-105 ТК РФ</a:t>
            </a:r>
          </a:p>
        </p:txBody>
      </p:sp>
      <p:sp>
        <p:nvSpPr>
          <p:cNvPr id="55299" name="Text Box 2051"/>
          <p:cNvSpPr txBox="1">
            <a:spLocks noChangeArrowheads="1"/>
          </p:cNvSpPr>
          <p:nvPr/>
        </p:nvSpPr>
        <p:spPr bwMode="auto">
          <a:xfrm>
            <a:off x="304800" y="673100"/>
            <a:ext cx="8940800" cy="954107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cs typeface="Times New Roman" pitchFamily="18" charset="0"/>
              </a:rPr>
              <a:t>Рабочее время</a:t>
            </a:r>
            <a:r>
              <a:rPr lang="ru-RU" sz="1400">
                <a:cs typeface="Times New Roman" pitchFamily="18" charset="0"/>
              </a:rPr>
              <a:t> - время, в течение которого работник в соответствии с правилами внутреннего трудового распорядка организации и условиями трудового договора должен исполнять трудовые обязанности, а также иные периоды времени, которые в соответствии с законами и иными нормативными правовыми актами относятся к рабочему времени</a:t>
            </a:r>
            <a:r>
              <a:rPr lang="ru-RU" sz="1400"/>
              <a:t>     </a:t>
            </a:r>
            <a:r>
              <a:rPr lang="ru-RU" sz="1400">
                <a:latin typeface="Times New Roman" pitchFamily="18" charset="0"/>
              </a:rPr>
              <a:t>(ТК РФ. Раздел </a:t>
            </a:r>
            <a:r>
              <a:rPr lang="en-US" sz="1400">
                <a:latin typeface="Times New Roman" pitchFamily="18" charset="0"/>
              </a:rPr>
              <a:t>IV)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55300" name="Text Box 2052"/>
          <p:cNvSpPr txBox="1">
            <a:spLocks noChangeArrowheads="1"/>
          </p:cNvSpPr>
          <p:nvPr/>
        </p:nvSpPr>
        <p:spPr bwMode="auto">
          <a:xfrm>
            <a:off x="203200" y="1905000"/>
            <a:ext cx="11785600" cy="314325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Нормальная продолжительность рабочего времени не может превышать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40 часов в неделю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(ТК РФ ст.91)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/>
          </a:p>
        </p:txBody>
      </p:sp>
      <p:sp>
        <p:nvSpPr>
          <p:cNvPr id="55301" name="Text Box 2053"/>
          <p:cNvSpPr txBox="1">
            <a:spLocks noChangeArrowheads="1"/>
          </p:cNvSpPr>
          <p:nvPr/>
        </p:nvSpPr>
        <p:spPr bwMode="auto">
          <a:xfrm>
            <a:off x="203200" y="3048000"/>
            <a:ext cx="3657600" cy="52322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cs typeface="Times New Roman" pitchFamily="18" charset="0"/>
              </a:rPr>
              <a:t>Сокращенная продолжительность рабочего времени</a:t>
            </a:r>
            <a:r>
              <a:rPr lang="ru-RU" sz="1400"/>
              <a:t>  </a:t>
            </a:r>
            <a:r>
              <a:rPr lang="ru-RU" sz="1200">
                <a:latin typeface="Times New Roman" pitchFamily="18" charset="0"/>
              </a:rPr>
              <a:t>(ТК РФ ст.92) </a:t>
            </a:r>
            <a:r>
              <a:rPr lang="ru-RU" sz="1400" b="1">
                <a:latin typeface="Times New Roman" pitchFamily="18" charset="0"/>
              </a:rPr>
              <a:t>на</a:t>
            </a:r>
            <a:endParaRPr lang="ru-RU" sz="1400" b="1"/>
          </a:p>
        </p:txBody>
      </p:sp>
      <p:sp>
        <p:nvSpPr>
          <p:cNvPr id="55302" name="Text Box 2054"/>
          <p:cNvSpPr txBox="1">
            <a:spLocks noChangeArrowheads="1"/>
          </p:cNvSpPr>
          <p:nvPr/>
        </p:nvSpPr>
        <p:spPr bwMode="auto">
          <a:xfrm>
            <a:off x="203200" y="3733801"/>
            <a:ext cx="3657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01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2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       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16 часов в неделю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- для работников в возрасте до шестнадцати лет;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       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5 часов в неделю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- для работников, являющихся инвалидами I или II группы;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       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4 часа в неделю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- для работников в возрасте от шестнадцати до восемнадцати лет;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       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4 часа в неделю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и более - для работников, занятых на работах с вредными и (или) опасными условиями труда, в порядке, установленном Правительством Российской Федерации.</a:t>
            </a:r>
            <a:endParaRPr lang="ru-RU" sz="1200"/>
          </a:p>
        </p:txBody>
      </p:sp>
      <p:sp>
        <p:nvSpPr>
          <p:cNvPr id="55303" name="Text Box 2055"/>
          <p:cNvSpPr txBox="1">
            <a:spLocks noChangeArrowheads="1"/>
          </p:cNvSpPr>
          <p:nvPr/>
        </p:nvSpPr>
        <p:spPr bwMode="auto">
          <a:xfrm>
            <a:off x="3962400" y="3048001"/>
            <a:ext cx="3860800" cy="52322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400" b="1"/>
          </a:p>
          <a:p>
            <a:pPr eaLnBrk="1" hangingPunct="1"/>
            <a:r>
              <a:rPr lang="ru-RU" sz="1400" b="1">
                <a:cs typeface="Times New Roman" pitchFamily="18" charset="0"/>
              </a:rPr>
              <a:t>Неполное рабочее время</a:t>
            </a:r>
            <a:r>
              <a:rPr lang="ru-RU" sz="1400"/>
              <a:t> </a:t>
            </a:r>
          </a:p>
        </p:txBody>
      </p:sp>
      <p:sp>
        <p:nvSpPr>
          <p:cNvPr id="55304" name="Text Box 2056"/>
          <p:cNvSpPr txBox="1">
            <a:spLocks noChangeArrowheads="1"/>
          </p:cNvSpPr>
          <p:nvPr/>
        </p:nvSpPr>
        <p:spPr bwMode="auto">
          <a:xfrm>
            <a:off x="3962400" y="3540126"/>
            <a:ext cx="39624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01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200" b="1">
                <a:latin typeface="Times New Roman" pitchFamily="18" charset="0"/>
              </a:rPr>
              <a:t>        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по просьбе 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беременной женщины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одного из родителей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(опекуна, попечителя), имеющего ребенка в возрасте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до четырнадцати лет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(ребенка - инвалида в возрасте до восемнадцати лет), 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а также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лица, </a:t>
            </a:r>
            <a:r>
              <a:rPr lang="ru-RU" sz="1200" b="1">
                <a:latin typeface="Times New Roman" pitchFamily="18" charset="0"/>
              </a:rPr>
              <a:t>о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существляющего уход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за больным членом семьи в соответствии с медицинским заключением.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ru-RU" sz="1200">
                <a:cs typeface="Times New Roman" pitchFamily="18" charset="0"/>
              </a:rPr>
              <a:t>При работе на условиях неполного рабочего времени оплата труда работника производится пропорционально отработанному им времени или в зависимости от выполненного им объема работ</a:t>
            </a:r>
            <a:r>
              <a:rPr lang="ru-RU" sz="1200"/>
              <a:t>.</a:t>
            </a:r>
          </a:p>
        </p:txBody>
      </p:sp>
      <p:sp>
        <p:nvSpPr>
          <p:cNvPr id="55305" name="Text Box 2057"/>
          <p:cNvSpPr txBox="1">
            <a:spLocks noChangeArrowheads="1"/>
          </p:cNvSpPr>
          <p:nvPr/>
        </p:nvSpPr>
        <p:spPr bwMode="auto">
          <a:xfrm>
            <a:off x="7924800" y="3063876"/>
            <a:ext cx="3962400" cy="52322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Работа в ночное время</a:t>
            </a:r>
            <a:endParaRPr lang="ru-RU" sz="1400" b="1">
              <a:latin typeface="Times New Roman" pitchFamily="18" charset="0"/>
            </a:endParaRPr>
          </a:p>
          <a:p>
            <a:pPr eaLnBrk="1" hangingPunct="1"/>
            <a:r>
              <a:rPr lang="ru-RU" sz="1400" b="1">
                <a:cs typeface="Times New Roman" pitchFamily="18" charset="0"/>
              </a:rPr>
              <a:t>с 22 часов до 6 часов</a:t>
            </a:r>
            <a:r>
              <a:rPr lang="ru-RU" sz="1400">
                <a:cs typeface="Times New Roman" pitchFamily="18" charset="0"/>
              </a:rPr>
              <a:t>.</a:t>
            </a:r>
            <a:endParaRPr lang="ru-RU" sz="1400"/>
          </a:p>
        </p:txBody>
      </p:sp>
      <p:sp>
        <p:nvSpPr>
          <p:cNvPr id="55306" name="Text Box 2058"/>
          <p:cNvSpPr txBox="1">
            <a:spLocks noChangeArrowheads="1"/>
          </p:cNvSpPr>
          <p:nvPr/>
        </p:nvSpPr>
        <p:spPr bwMode="auto">
          <a:xfrm>
            <a:off x="8026400" y="3505201"/>
            <a:ext cx="3759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01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200">
                <a:cs typeface="Times New Roman" pitchFamily="18" charset="0"/>
              </a:rPr>
              <a:t>К работе в ночное время </a:t>
            </a:r>
            <a:endParaRPr lang="ru-RU" sz="1200"/>
          </a:p>
          <a:p>
            <a:pPr algn="l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200" b="1">
                <a:cs typeface="Times New Roman" pitchFamily="18" charset="0"/>
              </a:rPr>
              <a:t>допускаются</a:t>
            </a:r>
            <a:r>
              <a:rPr lang="ru-RU" sz="1200">
                <a:cs typeface="Times New Roman" pitchFamily="18" charset="0"/>
              </a:rPr>
              <a:t>: беременные женщины; инвалиды; работники, не достигшие возраста восемнадцати лет</a:t>
            </a:r>
            <a:r>
              <a:rPr lang="ru-RU" sz="1200"/>
              <a:t>.</a:t>
            </a:r>
          </a:p>
        </p:txBody>
      </p:sp>
      <p:sp>
        <p:nvSpPr>
          <p:cNvPr id="55307" name="Text Box 2059"/>
          <p:cNvSpPr txBox="1">
            <a:spLocks noChangeArrowheads="1"/>
          </p:cNvSpPr>
          <p:nvPr/>
        </p:nvSpPr>
        <p:spPr bwMode="auto">
          <a:xfrm>
            <a:off x="203200" y="2286001"/>
            <a:ext cx="11785600" cy="46166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Для работников, занятых на работах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 вредными и (или) опасными условиями труда,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где установлена сокращенная продолжительность рабочего времени, максимально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допустимая продолжительность ежедневной работы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(смены) не может превышать:</a:t>
            </a:r>
            <a:endParaRPr lang="ru-RU" sz="1200"/>
          </a:p>
        </p:txBody>
      </p:sp>
      <p:sp>
        <p:nvSpPr>
          <p:cNvPr id="55308" name="Text Box 2060"/>
          <p:cNvSpPr txBox="1">
            <a:spLocks noChangeArrowheads="1"/>
          </p:cNvSpPr>
          <p:nvPr/>
        </p:nvSpPr>
        <p:spPr bwMode="auto">
          <a:xfrm>
            <a:off x="2032000" y="2773364"/>
            <a:ext cx="4064000" cy="274637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при 36-часовой рабочей неделе -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8 часов</a:t>
            </a:r>
            <a:endParaRPr lang="ru-RU" sz="1600">
              <a:solidFill>
                <a:srgbClr val="FF3300"/>
              </a:solidFill>
            </a:endParaRPr>
          </a:p>
        </p:txBody>
      </p:sp>
      <p:sp>
        <p:nvSpPr>
          <p:cNvPr id="55309" name="Text Box 2061"/>
          <p:cNvSpPr txBox="1">
            <a:spLocks noChangeArrowheads="1"/>
          </p:cNvSpPr>
          <p:nvPr/>
        </p:nvSpPr>
        <p:spPr bwMode="auto">
          <a:xfrm>
            <a:off x="6400800" y="2773364"/>
            <a:ext cx="5080000" cy="274637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ru-RU" sz="12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при 30-часовой рабочей неделе и менее -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6 часов</a:t>
            </a:r>
            <a:endParaRPr lang="ru-RU" sz="1600">
              <a:solidFill>
                <a:srgbClr val="FF3300"/>
              </a:solidFill>
            </a:endParaRPr>
          </a:p>
        </p:txBody>
      </p:sp>
      <p:sp>
        <p:nvSpPr>
          <p:cNvPr id="55310" name="Text Box 2062"/>
          <p:cNvSpPr txBox="1">
            <a:spLocks noChangeArrowheads="1"/>
          </p:cNvSpPr>
          <p:nvPr/>
        </p:nvSpPr>
        <p:spPr bwMode="auto">
          <a:xfrm>
            <a:off x="8128000" y="4419601"/>
            <a:ext cx="3657600" cy="52322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cs typeface="Times New Roman" pitchFamily="18" charset="0"/>
              </a:rPr>
              <a:t>Ненормированный </a:t>
            </a:r>
            <a:endParaRPr lang="ru-RU" sz="1400" b="1">
              <a:latin typeface="Times New Roman" pitchFamily="18" charset="0"/>
            </a:endParaRPr>
          </a:p>
          <a:p>
            <a:pPr eaLnBrk="1" hangingPunct="1"/>
            <a:r>
              <a:rPr lang="ru-RU" sz="1400" b="1">
                <a:cs typeface="Times New Roman" pitchFamily="18" charset="0"/>
              </a:rPr>
              <a:t>рабочий день</a:t>
            </a:r>
            <a:r>
              <a:rPr lang="ru-RU" sz="1400" b="1"/>
              <a:t> </a:t>
            </a:r>
          </a:p>
        </p:txBody>
      </p:sp>
      <p:sp>
        <p:nvSpPr>
          <p:cNvPr id="55311" name="Text Box 2063"/>
          <p:cNvSpPr txBox="1">
            <a:spLocks noChangeArrowheads="1"/>
          </p:cNvSpPr>
          <p:nvPr/>
        </p:nvSpPr>
        <p:spPr bwMode="auto">
          <a:xfrm>
            <a:off x="8026400" y="4876800"/>
            <a:ext cx="4064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200">
                <a:cs typeface="Times New Roman" pitchFamily="18" charset="0"/>
              </a:rPr>
              <a:t>особый режим работы, когда работники могут по распоряжению работодателя привлекаться к выполнению своих трудовых функций за пределами нормальной продолжительности рабочего времени. Перечень должностей устанавливается коллективным договором, соглашением или правилами внутреннего трудового распорядка организации.</a:t>
            </a:r>
            <a:r>
              <a:rPr lang="ru-RU" sz="1200"/>
              <a:t> </a:t>
            </a:r>
          </a:p>
        </p:txBody>
      </p:sp>
      <p:sp>
        <p:nvSpPr>
          <p:cNvPr id="55312" name="Rectangle 2064"/>
          <p:cNvSpPr>
            <a:spLocks noChangeArrowheads="1"/>
          </p:cNvSpPr>
          <p:nvPr/>
        </p:nvSpPr>
        <p:spPr bwMode="auto">
          <a:xfrm>
            <a:off x="203200" y="3048000"/>
            <a:ext cx="3657600" cy="36576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13" name="Rectangle 2065"/>
          <p:cNvSpPr>
            <a:spLocks noChangeArrowheads="1"/>
          </p:cNvSpPr>
          <p:nvPr/>
        </p:nvSpPr>
        <p:spPr bwMode="auto">
          <a:xfrm>
            <a:off x="3962400" y="3048000"/>
            <a:ext cx="3860800" cy="36576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14" name="Rectangle 2066"/>
          <p:cNvSpPr>
            <a:spLocks noChangeArrowheads="1"/>
          </p:cNvSpPr>
          <p:nvPr/>
        </p:nvSpPr>
        <p:spPr bwMode="auto">
          <a:xfrm>
            <a:off x="7924800" y="3048000"/>
            <a:ext cx="40640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15" name="Rectangle 2067"/>
          <p:cNvSpPr>
            <a:spLocks noChangeArrowheads="1"/>
          </p:cNvSpPr>
          <p:nvPr/>
        </p:nvSpPr>
        <p:spPr bwMode="auto">
          <a:xfrm>
            <a:off x="7924800" y="4419600"/>
            <a:ext cx="4064000" cy="2286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55316" name="Picture 2068" descr="bd0663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0" y="152400"/>
            <a:ext cx="2243667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04800" y="682626"/>
            <a:ext cx="11480800" cy="2441575"/>
          </a:xfrm>
          <a:prstGeom prst="rect">
            <a:avLst/>
          </a:prstGeom>
          <a:solidFill>
            <a:srgbClr val="FFFFCC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Courier New" pitchFamily="49" charset="0"/>
              </a:rPr>
              <a:t>Время отдыха - время, в течение которого работник свободен от исполнения трудовых обязанностей и которое он может использовать по своему усмотрению.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Courier New" pitchFamily="49" charset="0"/>
              </a:rPr>
              <a:t>Видами времени отдыха являются: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Courier New" pitchFamily="49" charset="0"/>
              </a:rPr>
              <a:t>перерывы в течение рабочего дня (смены);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Courier New" pitchFamily="49" charset="0"/>
              </a:rPr>
              <a:t>ежедневный (междусменный) отдых;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Courier New" pitchFamily="49" charset="0"/>
              </a:rPr>
              <a:t>выходные дни (еженедельный непрерывный отдых);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Courier New" pitchFamily="49" charset="0"/>
              </a:rPr>
              <a:t>нерабочие праздничные дни;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Courier New" pitchFamily="49" charset="0"/>
              </a:rPr>
              <a:t>отпуска.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9550400" y="914401"/>
            <a:ext cx="203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(ТК РФ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Раздел V. </a:t>
            </a:r>
            <a:r>
              <a:rPr lang="ru-RU" sz="1400">
                <a:latin typeface="Times New Roman" pitchFamily="18" charset="0"/>
              </a:rPr>
              <a:t>ст.106, 107)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149600" y="136526"/>
            <a:ext cx="58928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Times New Roman" pitchFamily="18" charset="0"/>
              </a:rPr>
              <a:t>ВРЕМЯ </a:t>
            </a:r>
            <a:r>
              <a:rPr lang="ru-RU" sz="2000" b="1"/>
              <a:t>  </a:t>
            </a:r>
            <a:r>
              <a:rPr lang="ru-RU" sz="2000" b="1">
                <a:cs typeface="Times New Roman" pitchFamily="18" charset="0"/>
              </a:rPr>
              <a:t>ОТДЫХА</a:t>
            </a:r>
            <a:r>
              <a:rPr lang="ru-RU" sz="2000"/>
              <a:t> ст106-128 ТК </a:t>
            </a:r>
          </a:p>
        </p:txBody>
      </p:sp>
      <p:pic>
        <p:nvPicPr>
          <p:cNvPr id="56325" name="Picture 5" descr="tr0056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1" y="1371600"/>
            <a:ext cx="3621617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6" descr="pe0109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1905000"/>
            <a:ext cx="2470151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304800" y="3200400"/>
            <a:ext cx="11480800" cy="457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    </a:t>
            </a:r>
            <a:r>
              <a:rPr lang="ru-RU" sz="1200">
                <a:latin typeface="Times New Roman" pitchFamily="18" charset="0"/>
                <a:cs typeface="Courier New" pitchFamily="49" charset="0"/>
              </a:rPr>
              <a:t>В течение рабочего дня (смены) работнику должен быть предоставлен перерыв для отдыха и питания продолжительностью </a:t>
            </a:r>
            <a:r>
              <a:rPr lang="ru-RU" sz="1200" b="1">
                <a:latin typeface="Times New Roman" pitchFamily="18" charset="0"/>
                <a:cs typeface="Courier New" pitchFamily="49" charset="0"/>
              </a:rPr>
              <a:t>не более </a:t>
            </a:r>
            <a:r>
              <a:rPr lang="ru-RU" sz="1200" b="1">
                <a:latin typeface="Times New Roman" pitchFamily="18" charset="0"/>
              </a:rPr>
              <a:t>2</a:t>
            </a:r>
            <a:r>
              <a:rPr lang="ru-RU" sz="1200" b="1">
                <a:latin typeface="Times New Roman" pitchFamily="18" charset="0"/>
                <a:cs typeface="Courier New" pitchFamily="49" charset="0"/>
              </a:rPr>
              <a:t> часов и не менее 30 минут</a:t>
            </a:r>
            <a:r>
              <a:rPr lang="ru-RU" sz="1200">
                <a:latin typeface="Times New Roman" pitchFamily="18" charset="0"/>
                <a:cs typeface="Courier New" pitchFamily="49" charset="0"/>
              </a:rPr>
              <a:t>, который в рабочее время не включается.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304800" y="3916364"/>
            <a:ext cx="11480800" cy="274637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Courier New" pitchFamily="49" charset="0"/>
              </a:rPr>
              <a:t>  </a:t>
            </a:r>
            <a:r>
              <a:rPr lang="ru-RU" sz="1200">
                <a:latin typeface="Courier New" pitchFamily="49" charset="0"/>
                <a:cs typeface="Courier New" pitchFamily="49" charset="0"/>
              </a:rPr>
              <a:t>Продолжительность еженедельного </a:t>
            </a:r>
            <a:r>
              <a:rPr lang="ru-RU" sz="1200" b="1">
                <a:latin typeface="Courier New" pitchFamily="49" charset="0"/>
                <a:cs typeface="Courier New" pitchFamily="49" charset="0"/>
              </a:rPr>
              <a:t>непрерывного отдыха</a:t>
            </a:r>
            <a:r>
              <a:rPr lang="ru-RU" sz="1200">
                <a:latin typeface="Courier New" pitchFamily="49" charset="0"/>
                <a:cs typeface="Courier New" pitchFamily="49" charset="0"/>
              </a:rPr>
              <a:t> не может быть менее </a:t>
            </a:r>
            <a:r>
              <a:rPr lang="ru-RU" sz="1200" b="1">
                <a:latin typeface="Courier New" pitchFamily="49" charset="0"/>
                <a:cs typeface="Courier New" pitchFamily="49" charset="0"/>
              </a:rPr>
              <a:t>42 часов.</a:t>
            </a: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10464800" y="3611564"/>
            <a:ext cx="11595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(ТК РФ ст.108)</a:t>
            </a:r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304800" y="4313238"/>
            <a:ext cx="11480800" cy="46166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   </a:t>
            </a:r>
            <a:r>
              <a:rPr lang="ru-RU" sz="1200">
                <a:latin typeface="Times New Roman" pitchFamily="18" charset="0"/>
                <a:cs typeface="Courier New" pitchFamily="49" charset="0"/>
              </a:rPr>
              <a:t>Общим выходным днем является воскресенье. Второй выходной день при пятидневной рабочей неделе устанавливается коллективным договором или правилами внутреннего трудового распорядка организации. Оба выходных дня предоставляются, как правило, подряд.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56331" name="Text Box 11"/>
          <p:cNvSpPr txBox="1">
            <a:spLocks noChangeArrowheads="1"/>
          </p:cNvSpPr>
          <p:nvPr/>
        </p:nvSpPr>
        <p:spPr bwMode="auto">
          <a:xfrm>
            <a:off x="304800" y="5105401"/>
            <a:ext cx="11480800" cy="92333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Courier New" pitchFamily="49" charset="0"/>
              </a:rPr>
              <a:t>  </a:t>
            </a:r>
            <a:r>
              <a:rPr lang="ru-RU" sz="1200">
                <a:latin typeface="Courier New" pitchFamily="49" charset="0"/>
                <a:cs typeface="Courier New" pitchFamily="49" charset="0"/>
              </a:rPr>
              <a:t>Ежегодный основной оплачиваемый отпуск предоставляется работникам продолжительностью </a:t>
            </a:r>
            <a:r>
              <a:rPr lang="ru-RU" sz="1200" b="1">
                <a:latin typeface="Courier New" pitchFamily="49" charset="0"/>
                <a:cs typeface="Courier New" pitchFamily="49" charset="0"/>
              </a:rPr>
              <a:t>28 календарных дней.</a:t>
            </a:r>
            <a:endParaRPr lang="ru-RU" sz="1200" b="1">
              <a:latin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Ежегодные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дополнительные оплачиваемые отпуска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предоставляются работникам, занятым на работах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 вредными и (или) опасными условиями труда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работникам, имеющим особый характер работы, работникам с ненормированным рабочим днем, работникам, работающим в районах Крайнего Севера и приравненных к ним местностях, а также в других случаях, предусмотренных федеральными законами.</a:t>
            </a:r>
            <a:r>
              <a:rPr lang="ru-RU" sz="1200">
                <a:latin typeface="Times New Roman" pitchFamily="18" charset="0"/>
                <a:cs typeface="Courier New" pitchFamily="49" charset="0"/>
              </a:rPr>
              <a:t> </a:t>
            </a:r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2946400" y="5334000"/>
            <a:ext cx="11538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(ТК РФ ст.115)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203200" y="457200"/>
            <a:ext cx="11785600" cy="507831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200">
                <a:latin typeface="Times New Roman" pitchFamily="18" charset="0"/>
              </a:rPr>
              <a:t>В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случаях: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1) ликвидации организации либо прекращения деятельности работодателем - физическим лицом;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2) сокращения численности или штата работников организации;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3) несоответствия работника занимаемой должности или выполняемой работе вследствие: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а) состояния здоровья в соответствии с медицинским заключением;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б) недостаточной квалификации, подтвержденной результатами аттестации;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4) смены собственника имущества организации (руководителя организации, его заместителей и главного бухгалтера);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5) неоднократного неисполнения работником без уважительных причин трудовых обязанностей, если он имеет дисциплинарное взыскание;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6) однократного грубого нарушения работником трудовых обязанностей: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прогула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(отсутствия на рабочем месте без уважительных причин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более четырех часов подряд в течение рабочего дня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6) появления на работе в состоянии алкогольного, наркотического или иного токсического опьянения;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в) разглашения охраняемой законом тайны (государственной, коммерческой, служебной и иной), ставшей известной работнику в связи с исполнением им трудовых обязанностей;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г) совершения по месту работы хищения (в том числе мелкого) чужого имущества, растраты, умышленного его уничтожения или повреждения, установленных вступившим в законную силу приговором суда или постановлением органа, уполномоченного на применение административных взысканий;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д) нарушения работником требований по охране труда, если это нарушение повлекло за собой тяжкие последствия (несчастный случай на производстве, авария, катастрофа) либо заведомо создавало реальную угрозу наступления таких последствий;</a:t>
            </a:r>
            <a:endParaRPr lang="ru-RU" sz="1200">
              <a:solidFill>
                <a:srgbClr val="FF3300"/>
              </a:solidFill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) совершения виновных действий работником, непосредственно обслуживающим денежные или товарные ценности, если эти действия дают основание для утраты доверия к нему со стороны работодателя;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8) совершения работником, выполняющим воспитательные функции, аморального проступка, несовместимого с продолжением данной работы;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9) принятия необоснованного решения руководителем организации (филиала, представительства), его заместителями и главным бухгалтером, повлекшего за собой нарушение сохранности имущества, неправомерное его использование или иной ущерб имуществу организации;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10) однократного грубого нарушения руководителем организации (филиала, представительства), его заместителями своих трудовых обязанностей;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11) представления работником работодателю подложных документов или заведомо ложных сведений при заключении трудового договора;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12) прекращения допуска к государственной тайне, если выполняемая работа требует допуска к гос</a:t>
            </a:r>
            <a:r>
              <a:rPr lang="ru-RU" sz="1200" b="1">
                <a:latin typeface="Times New Roman" pitchFamily="18" charset="0"/>
              </a:rPr>
              <a:t>.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тайне;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13) предусмотренных трудовым договором с руководителем организации, членами коллегиального исполнительного органа организации;</a:t>
            </a:r>
            <a:endParaRPr lang="ru-RU" sz="12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14) в других случаях, установленных </a:t>
            </a:r>
            <a:r>
              <a:rPr lang="ru-RU" sz="1200" b="1">
                <a:latin typeface="Times New Roman" pitchFamily="18" charset="0"/>
              </a:rPr>
              <a:t>Трудовым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</a:rPr>
              <a:t>к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одексом и иными федеральными законами.</a:t>
            </a:r>
            <a:endParaRPr lang="ru-RU" sz="1200" b="1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1320800" y="76201"/>
            <a:ext cx="7366247" cy="40011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Расторжение трудового договора по инициативе работодателя</a:t>
            </a: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0261600" y="447676"/>
            <a:ext cx="1727200" cy="314325"/>
          </a:xfrm>
          <a:prstGeom prst="rect">
            <a:avLst/>
          </a:prstGeom>
          <a:noFill/>
          <a:ln w="9525">
            <a:solidFill>
              <a:srgbClr val="DDDDD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(ТК РФ ст.81)</a:t>
            </a:r>
            <a:endParaRPr 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508000" y="1752601"/>
            <a:ext cx="11277600" cy="3662541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Работодатель имеет право:</a:t>
            </a:r>
            <a:endParaRPr lang="ru-RU" sz="16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заключать, изменять и расторгать трудовые договоры с работниками в порядке и на условиях, которые установлены </a:t>
            </a:r>
            <a:r>
              <a:rPr lang="ru-RU" sz="1600">
                <a:latin typeface="Times New Roman" pitchFamily="18" charset="0"/>
              </a:rPr>
              <a:t>ТК РФ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, иными федеральными законами;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вести коллективные переговоры и заключать коллективные договоры;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поощрять работников за добросовестный эффективный труд;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ru-RU" sz="1600">
                <a:latin typeface="Times New Roman" pitchFamily="18" charset="0"/>
              </a:rPr>
              <a:t>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требовать от работников исполнения ими трудовых обязанностей и бережного отношения к имуществу работодателя и других работников, соблюдения правил внутреннего трудового распорядка организации;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привлекать работников к дисциплинарной и материальной ответственности в порядке, установленном настоящим Кодексом, иными федеральными законами;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принимать локальные нормативные акты;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создавать объединения работодателей в целях представительства и защиты своих интересов и вступать в них.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422400" y="441326"/>
            <a:ext cx="95504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Основные права и обязанности работодателя</a:t>
            </a:r>
            <a:endParaRPr lang="ru-RU" sz="2000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5283200" y="838200"/>
            <a:ext cx="162560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(ТК РФ ст. 22)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026"/>
          <p:cNvSpPr txBox="1">
            <a:spLocks noChangeArrowheads="1"/>
          </p:cNvSpPr>
          <p:nvPr/>
        </p:nvSpPr>
        <p:spPr bwMode="auto">
          <a:xfrm>
            <a:off x="203200" y="508000"/>
            <a:ext cx="11684000" cy="5293757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10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Работодатель обязан:(ст 212 ТК РФ)</a:t>
            </a:r>
            <a:endParaRPr lang="ru-RU" sz="13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   соблюдать законы и иные нормативные правовые акты, локальные нормативные акты, условия коллективного договора, соглашений и трудовых договоров;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   предоставлять работникам работу, обусловленную трудовым договором;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   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обеспечивать безопасность труда и условия, отвечающие требованиям охраны и гигиены труда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300">
                <a:latin typeface="Times New Roman" pitchFamily="18" charset="0"/>
              </a:rPr>
              <a:t> 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обеспечивать работников оборудованием, инструментами, технической документацией и иными средствами, необходимыми для исполнения ими трудовых обязанностей;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   обеспечивать работникам равную оплату за труд равной ценности;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ru-RU" sz="1300">
                <a:latin typeface="Times New Roman" pitchFamily="18" charset="0"/>
              </a:rPr>
              <a:t>  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выплачивать в полном размере причитающуюся работникам заработную плату в сроки, установленные </a:t>
            </a:r>
            <a:r>
              <a:rPr lang="ru-RU" sz="1300">
                <a:latin typeface="Times New Roman" pitchFamily="18" charset="0"/>
              </a:rPr>
              <a:t>ТК РФ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, коллективным договором, правилами внутреннего трудового распорядка организации, трудовыми договорами;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ru-RU" sz="1300">
                <a:latin typeface="Times New Roman" pitchFamily="18" charset="0"/>
              </a:rPr>
              <a:t> 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 вести коллективные переговоры, а также заключать коллективный договор в порядке, установленном настоящим Кодексом;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 предоставлять представителям работников полную и достоверную информацию, необходимую для заключения коллективного договора, соглашения и контроля за их выполнением;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своевременно выполнять предписания государственных надзорных и контрольных органов, уплачивать штрафы, наложенные за нарушения законов, иных нормативных правовых актов, содержащих нормы трудового права;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рассматривать представления соответствующих профсоюзных органов, иных избранных работниками представителей о выявленных нарушениях законов и иных нормативных правовых актов, содержащих нормы трудового права, принимать меры по их устранению и сообщать о принятых мерах указанным органам и представителям;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 </a:t>
            </a:r>
            <a:r>
              <a:rPr lang="ru-RU" sz="1300">
                <a:latin typeface="Times New Roman" pitchFamily="18" charset="0"/>
              </a:rPr>
              <a:t> 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создавать условия, обеспечивающие участие работников в управлении организацией в предусмотренных </a:t>
            </a:r>
            <a:r>
              <a:rPr lang="ru-RU" sz="1300">
                <a:latin typeface="Times New Roman" pitchFamily="18" charset="0"/>
              </a:rPr>
              <a:t>ТК РФ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, иными федеральными законами и коллективным договором формах;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  обеспечивать бытовые нужды работников, связанные с исполнением ими трудовых обязанностей;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осуществлять обязательное социальное страхование работников в порядке, установленном федеральными законами;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возмещать вред, причиненный работникам в связи с исполнением ими трудовых обязанностей, а также компенсировать моральный вред в порядке и на условиях, которые установлены настоящим Кодексом, федеральными законами и иными нормативными правовыми актами;</a:t>
            </a:r>
            <a:endParaRPr lang="ru-RU" sz="13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3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300">
                <a:latin typeface="Times New Roman" pitchFamily="18" charset="0"/>
                <a:cs typeface="Times New Roman" pitchFamily="18" charset="0"/>
              </a:rPr>
              <a:t>      исполнять иные обязанности, предусмотренные настоящим Кодексом, федеральными законами и иными нормативными правовыми актами, содержащими нормы трудового права, коллективным договором, соглашениями и трудовыми договорами.</a:t>
            </a:r>
            <a:endParaRPr lang="ru-RU" sz="13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203200" y="869950"/>
            <a:ext cx="11785600" cy="5293757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Работник имеет право на:</a:t>
            </a:r>
            <a:endParaRPr lang="ru-RU" sz="16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    заключение, изменение и расторжение трудового договора в порядке и на условиях, которые установлены настоящим Кодексом, иными федеральными законами;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    предоставление ему работы, обусловленной трудовым договором;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400"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рабочее место, соответствующее условиям, предусмотренным государственными стандартами организации и безопасности труда и коллективным договором;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    своевременную и в полном объеме выплату заработной платы в соответствии со своей квалификацией, сложностью труда, количеством и качеством выполненной работы;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 отдых, обеспечиваемый установлением нормальной продолжительности рабочего времени, сокращенного рабочего времени для отдельных профессий и категорий работников, предоставлением еженедельных выходных дней, нерабочих праздничных дней, оплачиваемых ежегодных отпусков;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    полную достоверную информацию об условиях труда и требованиях охраны труда на рабочем месте;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профессиональную подготовку, переподготовку и повышение своей квалификации в порядке, установленном настоящим Кодексом, иными федеральными законами;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    объединение, включая право на создание профессиональных союзов и вступление в них для защиты своих трудовых прав, свобод и законных интересов;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участие в управлении организацией в предусмотренных </a:t>
            </a:r>
            <a:r>
              <a:rPr lang="ru-RU" sz="1400">
                <a:latin typeface="Times New Roman" pitchFamily="18" charset="0"/>
              </a:rPr>
              <a:t>ТК РФ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иными федеральными законами и коллективным договором формах;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  ведение коллективных переговоров и заключение коллективных договоров и соглашений через своих представителей, а также на информацию о выполнении коллективного договора, соглашений;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    защиту своих трудовых прав, свобод и законных интересов всеми не запрещенными законом способами;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  разрешение индивидуальных и коллективных трудовых споров, включая право на забастовку, в порядке, установленном настоящим Кодексом, иными федеральными законами;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возмещение вреда, причиненного работнику в связи с исполнением им трудовых обязанностей, и компенсацию морального вреда в порядке, установленном настоящим Кодексом, иными федеральными законами;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4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        обязательное социальное страхование в случаях, предусмотренных федеральными законами.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/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2641600" y="212726"/>
            <a:ext cx="73152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Основные права и обязанности работника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5181600" y="563564"/>
            <a:ext cx="1727200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(ТК РФ ст. 21)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609600" y="1905000"/>
            <a:ext cx="11074400" cy="2308324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400" b="1">
                <a:latin typeface="Times New Roman" pitchFamily="18" charset="0"/>
              </a:rPr>
              <a:t>        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Работник обязан:(ст 214 ТК РФ)</a:t>
            </a:r>
            <a:endParaRPr lang="ru-RU" sz="1600" b="1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добросовестно исполнять свои трудовые обязанности, возложенные на него трудовым договором;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соблюдать правила внутреннего трудового распорядка организации;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соблюдать трудовую дисциплину;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выполнять установленные нормы труда;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соблюдать требования по охране труда и обеспечению безопасности труда;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      бережно относиться к имуществу работодателя и других работников;</a:t>
            </a:r>
            <a:endParaRPr lang="ru-RU" sz="1600">
              <a:latin typeface="Courier New" pitchFamily="49" charset="0"/>
              <a:cs typeface="Courier New" pitchFamily="49" charset="0"/>
            </a:endParaRPr>
          </a:p>
          <a:p>
            <a:pPr algn="just" eaLnBrk="1" hangingPunct="1"/>
            <a:r>
              <a:rPr lang="ru-RU" sz="1600">
                <a:latin typeface="Symbol" pitchFamily="18" charset="2"/>
                <a:cs typeface="Times New Roman" pitchFamily="18" charset="0"/>
              </a:rPr>
              <a:t>·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 незамедлительно сообщить работодателю либо непосредственному руководителю о возникновении ситуации, представляющей угрозу жизни и здоровью людей, сохранности имущества работодателя.</a:t>
            </a:r>
            <a:endParaRPr 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4"/>
          <p:cNvSpPr txBox="1">
            <a:spLocks noChangeArrowheads="1"/>
          </p:cNvSpPr>
          <p:nvPr/>
        </p:nvSpPr>
        <p:spPr bwMode="auto">
          <a:xfrm>
            <a:off x="1007534" y="2708276"/>
            <a:ext cx="10176933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2.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Управление охраной труда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026"/>
          <p:cNvSpPr txBox="1">
            <a:spLocks noChangeArrowheads="1"/>
          </p:cNvSpPr>
          <p:nvPr/>
        </p:nvSpPr>
        <p:spPr bwMode="auto">
          <a:xfrm>
            <a:off x="101600" y="381000"/>
            <a:ext cx="11988800" cy="3810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000" b="1">
                <a:latin typeface="Times New Roman" pitchFamily="18" charset="0"/>
              </a:rPr>
              <a:t>Основные направления государственной политики в области охраны труда</a:t>
            </a:r>
          </a:p>
        </p:txBody>
      </p:sp>
      <p:sp>
        <p:nvSpPr>
          <p:cNvPr id="63491" name="Text Box 1027"/>
          <p:cNvSpPr txBox="1">
            <a:spLocks noChangeArrowheads="1"/>
          </p:cNvSpPr>
          <p:nvPr/>
        </p:nvSpPr>
        <p:spPr bwMode="auto">
          <a:xfrm>
            <a:off x="406400" y="1066800"/>
            <a:ext cx="11480800" cy="55626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8925" indent="-101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400" noProof="1"/>
              <a:t>-</a:t>
            </a:r>
            <a:r>
              <a:rPr lang="ru-RU" sz="1400"/>
              <a:t> </a:t>
            </a:r>
            <a:r>
              <a:rPr lang="ru-RU" sz="1400" b="1">
                <a:latin typeface="Times New Roman" pitchFamily="18" charset="0"/>
              </a:rPr>
              <a:t>обеспечение </a:t>
            </a:r>
            <a:r>
              <a:rPr lang="ru-RU" sz="1400" b="1" u="sng">
                <a:latin typeface="Times New Roman" pitchFamily="18" charset="0"/>
              </a:rPr>
              <a:t>приоритета сохранения жизни и здоровья работников</a:t>
            </a:r>
            <a:r>
              <a:rPr lang="ru-RU" sz="1400" b="1">
                <a:latin typeface="Times New Roman" pitchFamily="18" charset="0"/>
              </a:rPr>
              <a:t>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принятие и реализация федеральных законов и иных нормативных правовых актов РФ, законов и иных нормативных правовых актов субъектов РФ об охране труда, а также федеральных целевых, отраслевых целевых и территориальных </a:t>
            </a:r>
            <a:r>
              <a:rPr lang="ru-RU" sz="1400" b="1">
                <a:latin typeface="Times New Roman" pitchFamily="18" charset="0"/>
              </a:rPr>
              <a:t>целевых программ улучшения условий и охраны труда</a:t>
            </a:r>
            <a:r>
              <a:rPr lang="ru-RU" sz="1400">
                <a:latin typeface="Times New Roman" pitchFamily="18" charset="0"/>
              </a:rPr>
              <a:t>;</a:t>
            </a:r>
          </a:p>
          <a:p>
            <a:pPr algn="l"/>
            <a:r>
              <a:rPr lang="ru-RU" sz="1400" b="1" noProof="1">
                <a:latin typeface="Times New Roman" pitchFamily="18" charset="0"/>
              </a:rPr>
              <a:t>-</a:t>
            </a:r>
            <a:r>
              <a:rPr lang="ru-RU" sz="1400" b="1">
                <a:latin typeface="Times New Roman" pitchFamily="18" charset="0"/>
              </a:rPr>
              <a:t> государственное управление охраной труда;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государственный надзор и контроль за соблюдением требований охраны труда;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содействие </a:t>
            </a:r>
            <a:r>
              <a:rPr lang="ru-RU" sz="1400" b="1">
                <a:latin typeface="Times New Roman" pitchFamily="18" charset="0"/>
              </a:rPr>
              <a:t>общественному контролю</a:t>
            </a:r>
            <a:r>
              <a:rPr lang="ru-RU" sz="1400">
                <a:latin typeface="Times New Roman" pitchFamily="18" charset="0"/>
              </a:rPr>
              <a:t> за соблюдением прав и законных интересов работников в области охраны труда;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расследование несчастных случаев на производстве и профессиональных заболеваний;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</a:rPr>
              <a:t>защита законных интересов работников</a:t>
            </a:r>
            <a:r>
              <a:rPr lang="ru-RU" sz="1400">
                <a:latin typeface="Times New Roman" pitchFamily="18" charset="0"/>
              </a:rPr>
              <a:t>, пострадавших от несчастных случаев на производстве и профессиональных заболеваний, а также членов их семей на основе обязательного социального страхования работников от несчастных случаев на производстве и профессиональных заболеваний;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установление </a:t>
            </a:r>
            <a:r>
              <a:rPr lang="ru-RU" sz="1400" b="1" u="sng">
                <a:latin typeface="Times New Roman" pitchFamily="18" charset="0"/>
              </a:rPr>
              <a:t>компенсаций за тяжелую работу и работу с вредными или опасными условиями труда</a:t>
            </a:r>
            <a:r>
              <a:rPr lang="ru-RU" sz="1400">
                <a:latin typeface="Times New Roman" pitchFamily="18" charset="0"/>
              </a:rPr>
              <a:t>, неустранимыми при современном техническом уровне производства и организации труда;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координация деятельности в области охраны труда, деятельности в области охраны окружающей природной среды и других видов экономической и социальной деятельности;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распространение передового отечественного и зарубежного опыта работы по улучшению условий и охраны труда;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участие государства в </a:t>
            </a:r>
            <a:r>
              <a:rPr lang="ru-RU" sz="1400" b="1">
                <a:latin typeface="Times New Roman" pitchFamily="18" charset="0"/>
              </a:rPr>
              <a:t>финансировании мероприятий по охране труда</a:t>
            </a:r>
            <a:r>
              <a:rPr lang="ru-RU" sz="1400">
                <a:latin typeface="Times New Roman" pitchFamily="18" charset="0"/>
              </a:rPr>
              <a:t>;</a:t>
            </a:r>
          </a:p>
          <a:p>
            <a:pPr algn="l"/>
            <a:r>
              <a:rPr lang="ru-RU" sz="1400" noProof="1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</a:rPr>
              <a:t> подготовка и повышение квалификации специалистов по охране труда;</a:t>
            </a:r>
          </a:p>
          <a:p>
            <a:pPr algn="l">
              <a:buFontTx/>
              <a:buChar char="-"/>
            </a:pPr>
            <a:r>
              <a:rPr lang="ru-RU" sz="1400" b="1">
                <a:latin typeface="Times New Roman" pitchFamily="18" charset="0"/>
              </a:rPr>
              <a:t> организация государственной статистической отчетности об условиях;</a:t>
            </a:r>
          </a:p>
          <a:p>
            <a:pPr algn="l">
              <a:buFontTx/>
              <a:buChar char="-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Courier New" pitchFamily="49" charset="0"/>
              </a:rPr>
              <a:t>обеспечение функционирования единой информационной системы охраны труда;</a:t>
            </a:r>
          </a:p>
          <a:p>
            <a:pPr algn="l">
              <a:buFontTx/>
              <a:buChar char="-"/>
            </a:pP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международное сотрудничество в области охраны труда;</a:t>
            </a:r>
            <a:endParaRPr lang="ru-RU" sz="1400" b="1">
              <a:latin typeface="Times New Roman" pitchFamily="18" charset="0"/>
            </a:endParaRPr>
          </a:p>
          <a:p>
            <a:pPr algn="l">
              <a:buFontTx/>
              <a:buChar char="-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эффективной налоговой политики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стимулирующей создание безопасных условий труда</a:t>
            </a:r>
            <a:r>
              <a:rPr lang="ru-RU" sz="1400">
                <a:latin typeface="Times New Roman" pitchFamily="18" charset="0"/>
              </a:rPr>
              <a:t>;</a:t>
            </a:r>
          </a:p>
          <a:p>
            <a:pPr algn="l">
              <a:buFontTx/>
              <a:buChar char="-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установление порядка обеспечения работников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средствами индивидуальной и коллективной защиты</a:t>
            </a:r>
            <a:r>
              <a:rPr lang="ru-RU" sz="1400">
                <a:latin typeface="Times New Roman" pitchFamily="18" charset="0"/>
              </a:rPr>
              <a:t>.</a:t>
            </a:r>
          </a:p>
        </p:txBody>
      </p:sp>
      <p:sp>
        <p:nvSpPr>
          <p:cNvPr id="63492" name="Text Box 1028"/>
          <p:cNvSpPr txBox="1">
            <a:spLocks noChangeArrowheads="1"/>
          </p:cNvSpPr>
          <p:nvPr/>
        </p:nvSpPr>
        <p:spPr bwMode="auto">
          <a:xfrm>
            <a:off x="10160000" y="762000"/>
            <a:ext cx="203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(ТК РФ ст. 210)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911226"/>
            <a:ext cx="42418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406400" y="152400"/>
            <a:ext cx="11379200" cy="7493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Государственный стандарт РФ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ССБТ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ГОСТ Р 12.0.006-2002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ru-RU" sz="1600" b="1"/>
          </a:p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ОБЩИЕ ТРЕБОВАНИЯ К УПРАВЛЕНИЮ ОХРАНОЙ ТРУДА В ОРГАНИЗАЦИИ</a:t>
            </a:r>
            <a:r>
              <a:rPr lang="ru-RU">
                <a:latin typeface="Times New Roman" pitchFamily="18" charset="0"/>
              </a:rPr>
              <a:t> 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3873500" y="1800225"/>
            <a:ext cx="1219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304800" y="4038601"/>
            <a:ext cx="11480800" cy="170816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90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</a:rPr>
              <a:t>С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тандарт 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12.0.006-2002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устанавливает общие требования к управлению работами по охране труда в организации, применимы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</a:rPr>
              <a:t>е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 любой организации независимо от ее организационно-правовой формы, которая намерена: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создавать систему управления охраной труда;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обеспечивать внедрение, функционирование и последовательное совершенствование системы управления охраной труда;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проводить сертификацию системы управления охраной труда;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проводить самооценку и самодекларацию соответствия требованиям охраны труда и настоящего стандарта.</a:t>
            </a:r>
            <a:endParaRPr lang="ru-RU" sz="14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Требования настоящего стандарта являются обязательными для системы управления охраной труда организации.</a:t>
            </a:r>
          </a:p>
        </p:txBody>
      </p:sp>
      <p:sp>
        <p:nvSpPr>
          <p:cNvPr id="64519" name="Text Box 8"/>
          <p:cNvSpPr txBox="1">
            <a:spLocks noChangeArrowheads="1"/>
          </p:cNvSpPr>
          <p:nvPr/>
        </p:nvSpPr>
        <p:spPr bwMode="auto">
          <a:xfrm>
            <a:off x="406400" y="952501"/>
            <a:ext cx="7112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</a:rPr>
              <a:t>С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тандарт гармонизирован с международным стандартом OHSAS 18001-99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</a:rPr>
              <a:t>, который 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разработан при участии национальных органов по стандартизации ряда стран (Великобритания, Япония, ЮАР, Ирландия), фирм и исследовательских организаций.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Следует отметить, что создание системы не является обязательным, а определяется лишь намерениями организации совершенствовать свою деятельность в области охраны труда.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Система управления охраной труда, соответствующая требованиям настоящего стандарта, предназначена для реализации организацией своей политики и задач в области охраны труда и оценки ее деятельности в этой области сторонними организациями.</a:t>
            </a:r>
            <a:endParaRPr lang="ru-RU" sz="14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1027"/>
          <p:cNvSpPr txBox="1">
            <a:spLocks noChangeArrowheads="1"/>
          </p:cNvSpPr>
          <p:nvPr/>
        </p:nvSpPr>
        <p:spPr bwMode="auto">
          <a:xfrm>
            <a:off x="304800" y="609600"/>
            <a:ext cx="11582400" cy="1923604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90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 создании системы управления охраной труда необходимо:</a:t>
            </a:r>
            <a:endParaRPr lang="ru-RU" sz="1400" b="1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определять перечень законов и иных нормативных правовых актов, содержащих государственные нормативные требования охраны труда, распространяющихся на организацию;</a:t>
            </a:r>
            <a:endParaRPr lang="ru-RU" sz="1400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выявлять факторы охраны труда, вытекающие из ее прошлых, настоящих или планируемых видов деятельности, с тем чтобы определять наиболее существенные воздействия на условия и охрану труда;</a:t>
            </a:r>
            <a:endParaRPr lang="ru-RU" sz="1400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определять политику организации в области охраны труда;</a:t>
            </a:r>
            <a:endParaRPr lang="ru-RU" sz="1400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определять цели и задачи в области охраны труда, устанавливать приоритеты;</a:t>
            </a:r>
            <a:endParaRPr lang="ru-RU" sz="1400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разрабатывать организационную схему и программу для реализации политики и достижений ее целей, выполнения поставленных задач.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65539" name="Text Box 1029"/>
          <p:cNvSpPr txBox="1">
            <a:spLocks noChangeArrowheads="1"/>
          </p:cNvSpPr>
          <p:nvPr/>
        </p:nvSpPr>
        <p:spPr bwMode="auto">
          <a:xfrm>
            <a:off x="304800" y="152401"/>
            <a:ext cx="115824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Требования к системе управления охраной труда </a:t>
            </a:r>
          </a:p>
        </p:txBody>
      </p:sp>
      <p:sp>
        <p:nvSpPr>
          <p:cNvPr id="65540" name="Text Box 1031"/>
          <p:cNvSpPr txBox="1">
            <a:spLocks noChangeArrowheads="1"/>
          </p:cNvSpPr>
          <p:nvPr/>
        </p:nvSpPr>
        <p:spPr bwMode="auto">
          <a:xfrm>
            <a:off x="304800" y="2819400"/>
            <a:ext cx="11582400" cy="3108543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90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4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 организации должен быть назначен руководитель (специальный представитель руководства)</a:t>
            </a:r>
            <a:r>
              <a:rPr lang="ru-RU" sz="1400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который независимо от других возложенных на него обязанностей 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</a:rPr>
              <a:t>несет</a:t>
            </a: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ответственность и 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облада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ет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полномочиями для:</a:t>
            </a:r>
            <a:endParaRPr lang="ru-RU" sz="1400" b="1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организации разработки, внедрения и обеспечения функционирования системы управления охраной труда в соответствии с настоящим стандартом;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обеспечения выполнения всех нормативных требований охраны труда на всех рабочих местах и во всех областях деятельности организации;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инициирования проведения мероприятий, направленных на улучшение условий и охраны труда, совершенствование системы управления охраной труда, а также на предупреждение профессиональных заболеваний, несчастных случаев и аварий;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выявления и регистрации любых проблем, касающихся условий и охраны труда;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выработки рекомендаций и обеспечения выполнения решений по совершенствованию охраны труда;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организации работ по аттестации рабочих мест по охране труда;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проверки выполнения принятых решений;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управления устранением несоответствий;</a:t>
            </a:r>
            <a:endParaRPr lang="ru-RU" sz="1400">
              <a:cs typeface="Arial" charset="0"/>
            </a:endParaRPr>
          </a:p>
          <a:p>
            <a:pPr algn="just" eaLnBrk="1" hangingPunct="1"/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регулярного представления отчетности о функционировании системы управления охраной труда с целью анализа и использования ее руководством организации для совершенствования системы управления охраной труда.</a:t>
            </a:r>
            <a:endParaRPr lang="ru-RU" sz="140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219200" y="288926"/>
            <a:ext cx="97536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Политика организации в области охраны труда</a:t>
            </a:r>
            <a:r>
              <a:rPr lang="ru-RU" sz="2000" b="1">
                <a:latin typeface="Times New Roman" pitchFamily="18" charset="0"/>
              </a:rPr>
              <a:t> </a:t>
            </a:r>
          </a:p>
        </p:txBody>
      </p:sp>
      <p:sp>
        <p:nvSpPr>
          <p:cNvPr id="66563" name="Text Box 4"/>
          <p:cNvSpPr txBox="1">
            <a:spLocks noChangeArrowheads="1"/>
          </p:cNvSpPr>
          <p:nvPr/>
        </p:nvSpPr>
        <p:spPr bwMode="auto">
          <a:xfrm>
            <a:off x="304800" y="904876"/>
            <a:ext cx="11582400" cy="237603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Политика организации в области охраны труда должна:</a:t>
            </a:r>
            <a:endParaRPr lang="ru-RU" sz="1400" b="1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определять общие цели по улучшению условий и охраны труда работников;</a:t>
            </a:r>
            <a:endParaRPr lang="ru-RU" sz="1400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соответствовать характеру и масштабу рисков, а также быть увязанной с хозяйственными целями организации;</a:t>
            </a:r>
            <a:endParaRPr lang="ru-RU" sz="1400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включать обязательство руководства организации (работодателя) по соответствию условий и охраны труда в организации законодательству в области охраны труда и государственным нормативным требованиям охраны труда;</a:t>
            </a:r>
            <a:endParaRPr lang="ru-RU" sz="1400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включать обязательство руководства организации по постоянному улучшению условий и охраны труда, формированию общественных органов и служб охраны труда, обеспечению социального партнерства, информированию работников об условиях труда на рабочих местах, о существующих производственных рисках, о полагающихся компенсациях за нанесение вреда здоровью;</a:t>
            </a:r>
            <a:endParaRPr lang="ru-RU" sz="1400">
              <a:cs typeface="Arial" charset="0"/>
            </a:endParaRPr>
          </a:p>
          <a:p>
            <a:pPr algn="just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предусматривать основу для установления целей и задач по охране труда и их анализа;</a:t>
            </a:r>
            <a:endParaRPr lang="ru-RU" sz="1400">
              <a:cs typeface="Arial" charset="0"/>
            </a:endParaRPr>
          </a:p>
          <a:p>
            <a:pPr algn="l" eaLnBrk="1" hangingPunct="1">
              <a:spcBef>
                <a:spcPct val="1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быть доступной заинтересованным сторонам.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66565" name="Text Box 7"/>
          <p:cNvSpPr txBox="1">
            <a:spLocks noChangeArrowheads="1"/>
          </p:cNvSpPr>
          <p:nvPr/>
        </p:nvSpPr>
        <p:spPr bwMode="auto">
          <a:xfrm>
            <a:off x="304800" y="4171950"/>
            <a:ext cx="11582400" cy="1815882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Организация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должна устанавливать методы, подтверждающие наличие у работника соответствующих знаний, касающихся:</a:t>
            </a:r>
            <a:endParaRPr lang="ru-RU" sz="1400" b="1">
              <a:solidFill>
                <a:srgbClr val="FF3300"/>
              </a:solidFill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обязанностей работника в области охраны труда в соответствии с действующим законодательством [2];</a:t>
            </a:r>
            <a:endParaRPr lang="ru-RU" sz="1400"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фактических или потенциальных последствий его деятельности на безопасность труда;</a:t>
            </a:r>
            <a:endParaRPr lang="ru-RU" sz="1400"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понимания ответственности за соответствие его действий политике организации в области охраны труда, требованиям техники безопасности, системы управления охраной труда, включая действия работника в аварийных ситуациях;</a:t>
            </a:r>
            <a:endParaRPr lang="ru-RU" sz="1400"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возможных последствий несоблюдения технологических инструкций.</a:t>
            </a:r>
            <a:endParaRPr 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Line 2"/>
          <p:cNvSpPr>
            <a:spLocks noChangeShapeType="1"/>
          </p:cNvSpPr>
          <p:nvPr/>
        </p:nvSpPr>
        <p:spPr bwMode="auto">
          <a:xfrm>
            <a:off x="6096000" y="833438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7" name="Line 3"/>
          <p:cNvSpPr>
            <a:spLocks noChangeShapeType="1"/>
          </p:cNvSpPr>
          <p:nvPr/>
        </p:nvSpPr>
        <p:spPr bwMode="auto">
          <a:xfrm>
            <a:off x="6096000" y="2205038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8" name="Line 4"/>
          <p:cNvSpPr>
            <a:spLocks noChangeShapeType="1"/>
          </p:cNvSpPr>
          <p:nvPr/>
        </p:nvSpPr>
        <p:spPr bwMode="auto">
          <a:xfrm>
            <a:off x="6096000" y="4110038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>
            <a:off x="6096000" y="5481638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1930400" y="533400"/>
            <a:ext cx="8331200" cy="37623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Государственная политика в области охраны труда</a:t>
            </a: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1219200" y="1033464"/>
            <a:ext cx="9855200" cy="13239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ru-RU" sz="1600" b="1">
                <a:latin typeface="Times New Roman" pitchFamily="18" charset="0"/>
              </a:rPr>
              <a:t>Планирование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1.1. Оценка и контроль рисков.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1.2. Реализация требований законодательных актов.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1.3. Формирование цели и задач производства с учетом требований охраны труда.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1.4. Разработка плана (программы) действий. </a:t>
            </a: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1219200" y="2433639"/>
            <a:ext cx="9855200" cy="156966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latin typeface="Times New Roman" pitchFamily="18" charset="0"/>
              </a:rPr>
              <a:t>2. Организация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1.1. Определение структуры и ответственности в области охраны труда.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1.2. Обучение, осведомленность и компетентность.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1.3. Создание системы связи и коммуникации.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1.4. Разработка документации и управление информационными  потоками. 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1.5. Управление технологическими операциями и готовность к аварийным ситуациям.</a:t>
            </a: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1219200" y="4310064"/>
            <a:ext cx="9855200" cy="13239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latin typeface="Times New Roman" pitchFamily="18" charset="0"/>
              </a:rPr>
              <a:t>3. Контроль и оценка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1.1. Мониторинг и измерение параметров условий труда.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1.2. Выявление несоответствий , корректирующие и профилактические действия.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1.3. Отчетные данные и оперативный учет.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1.4. Аудит системы управления охраной труда. </a:t>
            </a:r>
          </a:p>
        </p:txBody>
      </p:sp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1219200" y="5713414"/>
            <a:ext cx="9855200" cy="8350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latin typeface="Times New Roman" pitchFamily="18" charset="0"/>
              </a:rPr>
              <a:t>4. Действия по совершенствованию условий труда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1.1. Анализ руководством эффективности системы управления охраной труда.</a:t>
            </a:r>
          </a:p>
          <a:p>
            <a:pPr algn="l" eaLnBrk="1" hangingPunct="1"/>
            <a:r>
              <a:rPr lang="ru-RU" sz="1600">
                <a:latin typeface="Times New Roman" pitchFamily="18" charset="0"/>
              </a:rPr>
              <a:t>1.2. Непрерывное совершенствования системы управления охраной труда.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050"/>
          <p:cNvSpPr txBox="1">
            <a:spLocks noChangeArrowheads="1"/>
          </p:cNvSpPr>
          <p:nvPr/>
        </p:nvSpPr>
        <p:spPr bwMode="auto">
          <a:xfrm>
            <a:off x="2438400" y="381000"/>
            <a:ext cx="7620000" cy="37623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/>
              <a:t>Государственное управление охраной труда</a:t>
            </a:r>
          </a:p>
        </p:txBody>
      </p:sp>
      <p:sp>
        <p:nvSpPr>
          <p:cNvPr id="68611" name="Text Box 2051"/>
          <p:cNvSpPr txBox="1">
            <a:spLocks noChangeArrowheads="1"/>
          </p:cNvSpPr>
          <p:nvPr/>
        </p:nvSpPr>
        <p:spPr bwMode="auto">
          <a:xfrm>
            <a:off x="385234" y="1508125"/>
            <a:ext cx="215476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 sz="1600"/>
          </a:p>
        </p:txBody>
      </p:sp>
      <p:sp>
        <p:nvSpPr>
          <p:cNvPr id="68612" name="Text Box 2052"/>
          <p:cNvSpPr txBox="1">
            <a:spLocks noChangeArrowheads="1"/>
          </p:cNvSpPr>
          <p:nvPr/>
        </p:nvSpPr>
        <p:spPr bwMode="auto">
          <a:xfrm>
            <a:off x="914400" y="1066801"/>
            <a:ext cx="1828800" cy="8350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Создание структуры системы ОТ</a:t>
            </a:r>
          </a:p>
        </p:txBody>
      </p:sp>
      <p:sp>
        <p:nvSpPr>
          <p:cNvPr id="68613" name="Text Box 2053"/>
          <p:cNvSpPr txBox="1">
            <a:spLocks noChangeArrowheads="1"/>
          </p:cNvSpPr>
          <p:nvPr/>
        </p:nvSpPr>
        <p:spPr bwMode="auto">
          <a:xfrm>
            <a:off x="3454400" y="1066801"/>
            <a:ext cx="2133600" cy="5847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Планирование мероприятий по ОТ</a:t>
            </a:r>
          </a:p>
        </p:txBody>
      </p:sp>
      <p:sp>
        <p:nvSpPr>
          <p:cNvPr id="68614" name="Text Box 2054"/>
          <p:cNvSpPr txBox="1">
            <a:spLocks noChangeArrowheads="1"/>
          </p:cNvSpPr>
          <p:nvPr/>
        </p:nvSpPr>
        <p:spPr bwMode="auto">
          <a:xfrm>
            <a:off x="6299201" y="1066801"/>
            <a:ext cx="1951567" cy="8350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/>
              <a:t>Организация мероприятий по ОТ</a:t>
            </a:r>
          </a:p>
        </p:txBody>
      </p:sp>
      <p:sp>
        <p:nvSpPr>
          <p:cNvPr id="68615" name="Text Box 2055"/>
          <p:cNvSpPr txBox="1">
            <a:spLocks noChangeArrowheads="1"/>
          </p:cNvSpPr>
          <p:nvPr/>
        </p:nvSpPr>
        <p:spPr bwMode="auto">
          <a:xfrm>
            <a:off x="9042400" y="1066801"/>
            <a:ext cx="2438400" cy="8350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Контроль эффективности мероприятий ОТ</a:t>
            </a:r>
          </a:p>
        </p:txBody>
      </p:sp>
      <p:sp>
        <p:nvSpPr>
          <p:cNvPr id="68616" name="Text Box 2056"/>
          <p:cNvSpPr txBox="1">
            <a:spLocks noChangeArrowheads="1"/>
          </p:cNvSpPr>
          <p:nvPr/>
        </p:nvSpPr>
        <p:spPr bwMode="auto">
          <a:xfrm>
            <a:off x="812800" y="2133600"/>
            <a:ext cx="10668000" cy="5905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Анализ и статистическая отчетность по вопросам обеспечения безопасных условий труда персонала и несчастным случаям</a:t>
            </a:r>
          </a:p>
        </p:txBody>
      </p:sp>
      <p:sp>
        <p:nvSpPr>
          <p:cNvPr id="68617" name="Text Box 2057"/>
          <p:cNvSpPr txBox="1">
            <a:spLocks noChangeArrowheads="1"/>
          </p:cNvSpPr>
          <p:nvPr/>
        </p:nvSpPr>
        <p:spPr bwMode="auto">
          <a:xfrm>
            <a:off x="812800" y="2971801"/>
            <a:ext cx="106680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Государственное регулирование в области ОТ и ПБ</a:t>
            </a:r>
          </a:p>
        </p:txBody>
      </p:sp>
      <p:sp>
        <p:nvSpPr>
          <p:cNvPr id="68618" name="Rectangle 2058"/>
          <p:cNvSpPr>
            <a:spLocks noChangeArrowheads="1"/>
          </p:cNvSpPr>
          <p:nvPr/>
        </p:nvSpPr>
        <p:spPr bwMode="auto">
          <a:xfrm>
            <a:off x="711200" y="4419600"/>
            <a:ext cx="74168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8619" name="Rectangle 2059"/>
          <p:cNvSpPr>
            <a:spLocks noChangeArrowheads="1"/>
          </p:cNvSpPr>
          <p:nvPr/>
        </p:nvSpPr>
        <p:spPr bwMode="auto">
          <a:xfrm>
            <a:off x="8331200" y="4419600"/>
            <a:ext cx="33528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8620" name="Line 2060"/>
          <p:cNvSpPr>
            <a:spLocks noChangeShapeType="1"/>
          </p:cNvSpPr>
          <p:nvPr/>
        </p:nvSpPr>
        <p:spPr bwMode="auto">
          <a:xfrm flipH="1">
            <a:off x="1828800" y="762000"/>
            <a:ext cx="4165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21" name="Line 2061"/>
          <p:cNvSpPr>
            <a:spLocks noChangeShapeType="1"/>
          </p:cNvSpPr>
          <p:nvPr/>
        </p:nvSpPr>
        <p:spPr bwMode="auto">
          <a:xfrm flipH="1">
            <a:off x="4470400" y="762000"/>
            <a:ext cx="1524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22" name="Line 2062"/>
          <p:cNvSpPr>
            <a:spLocks noChangeShapeType="1"/>
          </p:cNvSpPr>
          <p:nvPr/>
        </p:nvSpPr>
        <p:spPr bwMode="auto">
          <a:xfrm>
            <a:off x="5994400" y="762000"/>
            <a:ext cx="1320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23" name="Line 2063"/>
          <p:cNvSpPr>
            <a:spLocks noChangeShapeType="1"/>
          </p:cNvSpPr>
          <p:nvPr/>
        </p:nvSpPr>
        <p:spPr bwMode="auto">
          <a:xfrm>
            <a:off x="5994400" y="762000"/>
            <a:ext cx="426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24" name="Line 2064"/>
          <p:cNvSpPr>
            <a:spLocks noChangeShapeType="1"/>
          </p:cNvSpPr>
          <p:nvPr/>
        </p:nvSpPr>
        <p:spPr bwMode="auto">
          <a:xfrm>
            <a:off x="17272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25" name="Line 2065"/>
          <p:cNvSpPr>
            <a:spLocks noChangeShapeType="1"/>
          </p:cNvSpPr>
          <p:nvPr/>
        </p:nvSpPr>
        <p:spPr bwMode="auto">
          <a:xfrm>
            <a:off x="44704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26" name="Line 2066"/>
          <p:cNvSpPr>
            <a:spLocks noChangeShapeType="1"/>
          </p:cNvSpPr>
          <p:nvPr/>
        </p:nvSpPr>
        <p:spPr bwMode="auto">
          <a:xfrm>
            <a:off x="72136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27" name="Line 2067"/>
          <p:cNvSpPr>
            <a:spLocks noChangeShapeType="1"/>
          </p:cNvSpPr>
          <p:nvPr/>
        </p:nvSpPr>
        <p:spPr bwMode="auto">
          <a:xfrm>
            <a:off x="101600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28" name="Line 2068"/>
          <p:cNvSpPr>
            <a:spLocks noChangeShapeType="1"/>
          </p:cNvSpPr>
          <p:nvPr/>
        </p:nvSpPr>
        <p:spPr bwMode="auto">
          <a:xfrm>
            <a:off x="5994400" y="2743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29" name="Line 2069"/>
          <p:cNvSpPr>
            <a:spLocks noChangeShapeType="1"/>
          </p:cNvSpPr>
          <p:nvPr/>
        </p:nvSpPr>
        <p:spPr bwMode="auto">
          <a:xfrm flipH="1">
            <a:off x="2336800" y="3352800"/>
            <a:ext cx="3657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30" name="Line 2070"/>
          <p:cNvSpPr>
            <a:spLocks noChangeShapeType="1"/>
          </p:cNvSpPr>
          <p:nvPr/>
        </p:nvSpPr>
        <p:spPr bwMode="auto">
          <a:xfrm>
            <a:off x="5994400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31" name="Line 2071"/>
          <p:cNvSpPr>
            <a:spLocks noChangeShapeType="1"/>
          </p:cNvSpPr>
          <p:nvPr/>
        </p:nvSpPr>
        <p:spPr bwMode="auto">
          <a:xfrm>
            <a:off x="5994400" y="3352800"/>
            <a:ext cx="396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632" name="Text Box 2072"/>
          <p:cNvSpPr txBox="1">
            <a:spLocks noChangeArrowheads="1"/>
          </p:cNvSpPr>
          <p:nvPr/>
        </p:nvSpPr>
        <p:spPr bwMode="auto">
          <a:xfrm>
            <a:off x="914400" y="3657601"/>
            <a:ext cx="3352800" cy="83502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600">
                <a:solidFill>
                  <a:srgbClr val="000000"/>
                </a:solidFill>
              </a:rPr>
              <a:t>Органы федеральной инспекции труда</a:t>
            </a:r>
          </a:p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68633" name="Text Box 2073"/>
          <p:cNvSpPr txBox="1">
            <a:spLocks noChangeArrowheads="1"/>
          </p:cNvSpPr>
          <p:nvPr/>
        </p:nvSpPr>
        <p:spPr bwMode="auto">
          <a:xfrm>
            <a:off x="1016000" y="4191001"/>
            <a:ext cx="3048000" cy="58477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Главный государственный инспектор труда РФ</a:t>
            </a:r>
            <a:r>
              <a:rPr lang="ru-RU" sz="1600" b="1">
                <a:solidFill>
                  <a:srgbClr val="000000"/>
                </a:solidFill>
              </a:rPr>
              <a:t> </a:t>
            </a:r>
            <a:r>
              <a:rPr lang="ru-RU" sz="16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8634" name="Text Box 2074"/>
          <p:cNvSpPr txBox="1">
            <a:spLocks noChangeArrowheads="1"/>
          </p:cNvSpPr>
          <p:nvPr/>
        </p:nvSpPr>
        <p:spPr bwMode="auto">
          <a:xfrm>
            <a:off x="4572000" y="3629026"/>
            <a:ext cx="3352800" cy="830997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600">
                <a:solidFill>
                  <a:srgbClr val="000000"/>
                </a:solidFill>
              </a:rPr>
              <a:t>Специально уполномоченные органы - федеральные надзоры в отдельных отраслях </a:t>
            </a:r>
          </a:p>
        </p:txBody>
      </p:sp>
      <p:sp>
        <p:nvSpPr>
          <p:cNvPr id="68635" name="Text Box 2075"/>
          <p:cNvSpPr txBox="1">
            <a:spLocks noChangeArrowheads="1"/>
          </p:cNvSpPr>
          <p:nvPr/>
        </p:nvSpPr>
        <p:spPr bwMode="auto">
          <a:xfrm>
            <a:off x="8432800" y="3657600"/>
            <a:ext cx="3149600" cy="830997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600">
                <a:solidFill>
                  <a:srgbClr val="000000"/>
                </a:solidFill>
              </a:rPr>
              <a:t>Внутриведомственный государственный контроль </a:t>
            </a:r>
          </a:p>
          <a:p>
            <a:endParaRPr lang="ru-RU" sz="1600">
              <a:solidFill>
                <a:srgbClr val="000000"/>
              </a:solidFill>
            </a:endParaRPr>
          </a:p>
        </p:txBody>
      </p:sp>
      <p:sp>
        <p:nvSpPr>
          <p:cNvPr id="68636" name="Text Box 2076"/>
          <p:cNvSpPr txBox="1">
            <a:spLocks noChangeArrowheads="1"/>
          </p:cNvSpPr>
          <p:nvPr/>
        </p:nvSpPr>
        <p:spPr bwMode="auto">
          <a:xfrm>
            <a:off x="914400" y="5108576"/>
            <a:ext cx="7010400" cy="954107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Arial" charset="0"/>
              <a:buChar char="•"/>
            </a:pPr>
            <a:r>
              <a:rPr lang="ru-RU" sz="1400">
                <a:solidFill>
                  <a:srgbClr val="000000"/>
                </a:solidFill>
              </a:rPr>
              <a:t> Государственный надзор за безопасным ведением работ в промышленности;</a:t>
            </a:r>
          </a:p>
          <a:p>
            <a:pPr algn="l">
              <a:buFont typeface="Arial" charset="0"/>
              <a:buChar char="•"/>
            </a:pPr>
            <a:r>
              <a:rPr lang="ru-RU" sz="1400">
                <a:solidFill>
                  <a:srgbClr val="000000"/>
                </a:solidFill>
              </a:rPr>
              <a:t> Государственный энергетический надзор; </a:t>
            </a:r>
          </a:p>
          <a:p>
            <a:pPr algn="l">
              <a:buFont typeface="Arial" charset="0"/>
              <a:buChar char="•"/>
            </a:pPr>
            <a:r>
              <a:rPr lang="ru-RU" sz="1400">
                <a:solidFill>
                  <a:srgbClr val="000000"/>
                </a:solidFill>
              </a:rPr>
              <a:t> Государственный санитарно - эпидемиологический надзор; </a:t>
            </a:r>
          </a:p>
          <a:p>
            <a:pPr algn="l">
              <a:buFont typeface="Arial" charset="0"/>
              <a:buChar char="•"/>
            </a:pPr>
            <a:r>
              <a:rPr lang="ru-RU" sz="1400">
                <a:solidFill>
                  <a:srgbClr val="000000"/>
                </a:solidFill>
              </a:rPr>
              <a:t> Государственный надзор за ядерной и радиационной</a:t>
            </a:r>
            <a:r>
              <a:rPr lang="ru-RU" sz="1400" b="1">
                <a:solidFill>
                  <a:srgbClr val="000000"/>
                </a:solidFill>
              </a:rPr>
              <a:t> </a:t>
            </a:r>
            <a:r>
              <a:rPr lang="ru-RU" sz="1400">
                <a:solidFill>
                  <a:srgbClr val="000000"/>
                </a:solidFill>
              </a:rPr>
              <a:t>безопасностью.</a:t>
            </a:r>
            <a:r>
              <a:rPr lang="ru-RU"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8637" name="Text Box 2077"/>
          <p:cNvSpPr txBox="1">
            <a:spLocks noChangeArrowheads="1"/>
          </p:cNvSpPr>
          <p:nvPr/>
        </p:nvSpPr>
        <p:spPr bwMode="auto">
          <a:xfrm>
            <a:off x="8432800" y="4953001"/>
            <a:ext cx="3149600" cy="138499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Arial" charset="0"/>
              <a:buChar char="•"/>
            </a:pPr>
            <a:r>
              <a:rPr lang="ru-RU" sz="1400">
                <a:solidFill>
                  <a:srgbClr val="000000"/>
                </a:solidFill>
              </a:rPr>
              <a:t> федеральные органы исполнительной власти; </a:t>
            </a:r>
          </a:p>
          <a:p>
            <a:pPr algn="l">
              <a:buFont typeface="Arial" charset="0"/>
              <a:buChar char="•"/>
            </a:pPr>
            <a:r>
              <a:rPr lang="ru-RU" sz="1400">
                <a:solidFill>
                  <a:srgbClr val="000000"/>
                </a:solidFill>
              </a:rPr>
              <a:t> органы исполнительной власти субъектов РФ; </a:t>
            </a:r>
          </a:p>
          <a:p>
            <a:pPr algn="l">
              <a:buFont typeface="Arial" charset="0"/>
              <a:buChar char="•"/>
            </a:pPr>
            <a:r>
              <a:rPr lang="ru-RU" sz="1400">
                <a:solidFill>
                  <a:srgbClr val="000000"/>
                </a:solidFill>
              </a:rPr>
              <a:t> органы местного самоуправления.</a:t>
            </a: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68639" name="Text Box 2079"/>
          <p:cNvSpPr txBox="1">
            <a:spLocks noChangeArrowheads="1"/>
          </p:cNvSpPr>
          <p:nvPr/>
        </p:nvSpPr>
        <p:spPr bwMode="auto">
          <a:xfrm>
            <a:off x="4470400" y="6172200"/>
            <a:ext cx="325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(ТК РФ ст.354, 366-369)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508000" y="796926"/>
            <a:ext cx="11277600" cy="1384995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Государственная система управления охраной труда включает в себя совокупность организационных форм и методов совместных действий органов законодательной и исполнительной власти Российской Федерации и её субъектов, объединений работодателей, профессиональных союзов и иных представительных органов по реализации основных направлений государственной политики в области охраны труда, осуществлению правовых, социально-экономических, организационно-технических, санитарно-гигиенических, лечебно-профилактических, реабилитационных и иных мероприятий, направленных на обеспечение безопасности, сохранение здоровья и работоспособности человека в трудовой деятельности.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508000" y="2874964"/>
            <a:ext cx="11277600" cy="278537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                  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Основн</a:t>
            </a:r>
            <a:r>
              <a:rPr lang="ru-RU" sz="1400">
                <a:latin typeface="Times New Roman" pitchFamily="18" charset="0"/>
              </a:rPr>
              <a:t>ыми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задач</a:t>
            </a:r>
            <a:r>
              <a:rPr lang="ru-RU" sz="1400">
                <a:latin typeface="Times New Roman" pitchFamily="18" charset="0"/>
              </a:rPr>
              <a:t>ами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федеральной инспекции труда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явля</a:t>
            </a:r>
            <a:r>
              <a:rPr lang="ru-RU" sz="1400">
                <a:latin typeface="Times New Roman" pitchFamily="18" charset="0"/>
              </a:rPr>
              <a:t>ю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тся</a:t>
            </a:r>
            <a:r>
              <a:rPr lang="ru-RU" sz="1400">
                <a:latin typeface="Times New Roman" pitchFamily="18" charset="0"/>
              </a:rPr>
              <a:t>:</a:t>
            </a: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обеспечение соблюдения и защиты трудовых прав и свобод граждан, включая право на безопасные условия труда;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обеспечение соблюдения работодателями трудового законодательства и иных нормативных правовых актов, содержащих нормы трудового права;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обеспечение работодателей и работников информацией о наиболее эффективных средствах и методах соблюдения положений трудового законодательства и иных нормативных правовых актов, содержащих нормы трудового права и др.</a:t>
            </a:r>
            <a:endParaRPr lang="ru-RU" sz="1400">
              <a:latin typeface="Courier New" pitchFamily="49" charset="0"/>
              <a:cs typeface="Courier New" pitchFamily="49" charset="0"/>
            </a:endParaRPr>
          </a:p>
          <a:p>
            <a:pPr algn="r" eaLnBrk="1" hangingPunct="1"/>
            <a:r>
              <a:rPr lang="ru-RU" sz="1400" b="1">
                <a:latin typeface="Times New Roman" pitchFamily="18" charset="0"/>
              </a:rPr>
              <a:t>ТК РФ ст.355,</a:t>
            </a:r>
            <a:r>
              <a:rPr lang="ru-RU" sz="1400">
                <a:latin typeface="Times New Roman" pitchFamily="18" charset="0"/>
              </a:rPr>
              <a:t>      </a:t>
            </a:r>
            <a:r>
              <a:rPr lang="ru-RU" sz="1400" b="1">
                <a:latin typeface="Times New Roman" pitchFamily="18" charset="0"/>
              </a:rPr>
              <a:t>Пост.Прав. РФ от 28.01.00г№78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Надзоры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изучают причины и разрабатывают меры по предупреждению несчастных случаев на производстве; участвуют в разработке и контроле за реализацией научно-технических программ по приоритетным направлениям обеспечения безопасности объектов и работающего на них персонала; организуют разработку и утверждают федеральные требования (правила и нормы) по безопасному ведению работ, устройству, изготовлению и эксплуатацию оборудования, к перевозкам опасных грузов; обобщают практику применения законодательства Российской Федерации в области промышленной, ядерной и радиационной безопасности и разрабатывают предложения по их совершенствованию.</a:t>
            </a:r>
          </a:p>
        </p:txBody>
      </p:sp>
      <p:sp>
        <p:nvSpPr>
          <p:cNvPr id="69636" name="Text Box 5"/>
          <p:cNvSpPr txBox="1">
            <a:spLocks noChangeArrowheads="1"/>
          </p:cNvSpPr>
          <p:nvPr/>
        </p:nvSpPr>
        <p:spPr bwMode="auto">
          <a:xfrm>
            <a:off x="2214034" y="228601"/>
            <a:ext cx="7742767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С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истема управления охраной труда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1026"/>
          <p:cNvSpPr txBox="1">
            <a:spLocks noChangeArrowheads="1"/>
          </p:cNvSpPr>
          <p:nvPr/>
        </p:nvSpPr>
        <p:spPr bwMode="auto">
          <a:xfrm>
            <a:off x="304800" y="304801"/>
            <a:ext cx="11582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000"/>
          </a:p>
        </p:txBody>
      </p:sp>
      <p:sp>
        <p:nvSpPr>
          <p:cNvPr id="70659" name="Text Box 1079"/>
          <p:cNvSpPr txBox="1">
            <a:spLocks noChangeArrowheads="1"/>
          </p:cNvSpPr>
          <p:nvPr/>
        </p:nvSpPr>
        <p:spPr bwMode="auto">
          <a:xfrm>
            <a:off x="812800" y="457201"/>
            <a:ext cx="10972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000">
              <a:latin typeface="Times New Roman" pitchFamily="18" charset="0"/>
            </a:endParaRPr>
          </a:p>
        </p:txBody>
      </p:sp>
      <p:sp>
        <p:nvSpPr>
          <p:cNvPr id="70660" name="AutoShape 1080"/>
          <p:cNvSpPr>
            <a:spLocks noChangeArrowheads="1"/>
          </p:cNvSpPr>
          <p:nvPr/>
        </p:nvSpPr>
        <p:spPr bwMode="auto">
          <a:xfrm>
            <a:off x="10179051" y="3065464"/>
            <a:ext cx="319616" cy="477837"/>
          </a:xfrm>
          <a:prstGeom prst="downArrow">
            <a:avLst>
              <a:gd name="adj1" fmla="val 49731"/>
              <a:gd name="adj2" fmla="val 7249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61" name="Rectangle 1081"/>
          <p:cNvSpPr>
            <a:spLocks noChangeArrowheads="1"/>
          </p:cNvSpPr>
          <p:nvPr/>
        </p:nvSpPr>
        <p:spPr bwMode="auto">
          <a:xfrm>
            <a:off x="1422400" y="1939926"/>
            <a:ext cx="4121151" cy="4779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2" name="AutoShape 1082"/>
          <p:cNvSpPr>
            <a:spLocks noChangeArrowheads="1"/>
          </p:cNvSpPr>
          <p:nvPr/>
        </p:nvSpPr>
        <p:spPr bwMode="auto">
          <a:xfrm>
            <a:off x="1758951" y="1552575"/>
            <a:ext cx="3418416" cy="5222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63" name="Text Box 1083"/>
          <p:cNvSpPr txBox="1">
            <a:spLocks noChangeArrowheads="1"/>
          </p:cNvSpPr>
          <p:nvPr/>
        </p:nvSpPr>
        <p:spPr bwMode="auto">
          <a:xfrm>
            <a:off x="1799167" y="1593850"/>
            <a:ext cx="3312584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100" b="1"/>
              <a:t>Федеральные органы исполнительной власти межотраслевой компетенции</a:t>
            </a:r>
          </a:p>
        </p:txBody>
      </p:sp>
      <p:sp>
        <p:nvSpPr>
          <p:cNvPr id="70664" name="Rectangle 1084"/>
          <p:cNvSpPr>
            <a:spLocks noChangeArrowheads="1"/>
          </p:cNvSpPr>
          <p:nvPr/>
        </p:nvSpPr>
        <p:spPr bwMode="auto">
          <a:xfrm>
            <a:off x="5672668" y="2103438"/>
            <a:ext cx="4119033" cy="4616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70665" name="Group 1085"/>
          <p:cNvGrpSpPr>
            <a:grpSpLocks/>
          </p:cNvGrpSpPr>
          <p:nvPr/>
        </p:nvGrpSpPr>
        <p:grpSpPr bwMode="auto">
          <a:xfrm>
            <a:off x="5977467" y="1927225"/>
            <a:ext cx="3621617" cy="446088"/>
            <a:chOff x="6868" y="3732"/>
            <a:chExt cx="4208" cy="912"/>
          </a:xfrm>
        </p:grpSpPr>
        <p:sp>
          <p:nvSpPr>
            <p:cNvPr id="70706" name="AutoShape 1086"/>
            <p:cNvSpPr>
              <a:spLocks noChangeArrowheads="1"/>
            </p:cNvSpPr>
            <p:nvPr/>
          </p:nvSpPr>
          <p:spPr bwMode="auto">
            <a:xfrm>
              <a:off x="6868" y="3732"/>
              <a:ext cx="4208" cy="9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tIns="0" bIns="0"/>
            <a:lstStyle/>
            <a:p>
              <a:endParaRPr lang="ru-RU"/>
            </a:p>
          </p:txBody>
        </p:sp>
        <p:sp>
          <p:nvSpPr>
            <p:cNvPr id="70707" name="Text Box 1087"/>
            <p:cNvSpPr txBox="1">
              <a:spLocks noChangeArrowheads="1"/>
            </p:cNvSpPr>
            <p:nvPr/>
          </p:nvSpPr>
          <p:spPr bwMode="auto">
            <a:xfrm>
              <a:off x="6919" y="3810"/>
              <a:ext cx="4076" cy="7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100" b="1"/>
                <a:t>Органы межотраслевой компетенции при федеральных министерствах</a:t>
              </a:r>
            </a:p>
          </p:txBody>
        </p:sp>
      </p:grpSp>
      <p:sp>
        <p:nvSpPr>
          <p:cNvPr id="70666" name="Text Box 1088"/>
          <p:cNvSpPr txBox="1">
            <a:spLocks noChangeArrowheads="1"/>
          </p:cNvSpPr>
          <p:nvPr/>
        </p:nvSpPr>
        <p:spPr bwMode="auto">
          <a:xfrm>
            <a:off x="5812367" y="2559050"/>
            <a:ext cx="3873500" cy="2746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ru-RU" sz="800"/>
          </a:p>
          <a:p>
            <a:r>
              <a:rPr lang="ru-RU" sz="800" b="1"/>
              <a:t>Постановление Правительства РФ от 28.01.00  г. № 78</a:t>
            </a:r>
          </a:p>
        </p:txBody>
      </p:sp>
      <p:sp>
        <p:nvSpPr>
          <p:cNvPr id="70667" name="Text Box 1089"/>
          <p:cNvSpPr txBox="1">
            <a:spLocks noChangeArrowheads="1"/>
          </p:cNvSpPr>
          <p:nvPr/>
        </p:nvSpPr>
        <p:spPr bwMode="auto">
          <a:xfrm>
            <a:off x="6144684" y="2433638"/>
            <a:ext cx="3240616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b="1"/>
              <a:t>Федеральная инспекция труда </a:t>
            </a:r>
          </a:p>
        </p:txBody>
      </p:sp>
      <p:sp>
        <p:nvSpPr>
          <p:cNvPr id="70668" name="Text Box 1090"/>
          <p:cNvSpPr txBox="1">
            <a:spLocks noChangeArrowheads="1"/>
          </p:cNvSpPr>
          <p:nvPr/>
        </p:nvSpPr>
        <p:spPr bwMode="auto">
          <a:xfrm>
            <a:off x="5784851" y="3176589"/>
            <a:ext cx="3896783" cy="536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46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ru-RU" sz="800"/>
          </a:p>
          <a:p>
            <a:pPr algn="just"/>
            <a:endParaRPr lang="ru-RU" sz="800"/>
          </a:p>
          <a:p>
            <a:r>
              <a:rPr lang="ru-RU" sz="800" b="1"/>
              <a:t>Постановление Правительства РФ от 24.07.00 г. N 554</a:t>
            </a:r>
          </a:p>
          <a:p>
            <a:r>
              <a:rPr lang="ru-RU" sz="800" b="1"/>
              <a:t>                                 </a:t>
            </a:r>
          </a:p>
        </p:txBody>
      </p:sp>
      <p:sp>
        <p:nvSpPr>
          <p:cNvPr id="70669" name="Text Box 1091"/>
          <p:cNvSpPr txBox="1">
            <a:spLocks noChangeArrowheads="1"/>
          </p:cNvSpPr>
          <p:nvPr/>
        </p:nvSpPr>
        <p:spPr bwMode="auto">
          <a:xfrm>
            <a:off x="6115051" y="2947989"/>
            <a:ext cx="3261783" cy="422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900" b="1"/>
              <a:t>Государственная</a:t>
            </a:r>
          </a:p>
          <a:p>
            <a:r>
              <a:rPr lang="ru-RU" sz="900" b="1"/>
              <a:t> санитарно-эпидемиологическая служба  РФ (Госсанэпиднадзор)</a:t>
            </a:r>
            <a:endParaRPr lang="ru-RU" sz="1000" b="1"/>
          </a:p>
        </p:txBody>
      </p:sp>
      <p:sp>
        <p:nvSpPr>
          <p:cNvPr id="70670" name="Text Box 1092"/>
          <p:cNvSpPr txBox="1">
            <a:spLocks noChangeArrowheads="1"/>
          </p:cNvSpPr>
          <p:nvPr/>
        </p:nvSpPr>
        <p:spPr bwMode="auto">
          <a:xfrm>
            <a:off x="9931400" y="3575050"/>
            <a:ext cx="1143000" cy="31448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1200">
              <a:latin typeface="Times New Roman" pitchFamily="18" charset="0"/>
            </a:endParaRPr>
          </a:p>
          <a:p>
            <a:endParaRPr lang="ru-RU" sz="1200">
              <a:latin typeface="Times New Roman" pitchFamily="18" charset="0"/>
            </a:endParaRPr>
          </a:p>
          <a:p>
            <a:endParaRPr lang="ru-RU" sz="1200">
              <a:latin typeface="Times New Roman" pitchFamily="18" charset="0"/>
            </a:endParaRPr>
          </a:p>
          <a:p>
            <a:r>
              <a:rPr lang="ru-RU" sz="1200">
                <a:latin typeface="Times New Roman" pitchFamily="18" charset="0"/>
              </a:rPr>
              <a:t>Ведомственные инспекции:</a:t>
            </a:r>
          </a:p>
          <a:p>
            <a:r>
              <a:rPr lang="ru-RU" sz="1200" b="1">
                <a:latin typeface="Times New Roman" pitchFamily="18" charset="0"/>
              </a:rPr>
              <a:t>энерго-надзора</a:t>
            </a:r>
            <a:r>
              <a:rPr lang="ru-RU" sz="1200">
                <a:latin typeface="Times New Roman" pitchFamily="18" charset="0"/>
              </a:rPr>
              <a:t>, </a:t>
            </a:r>
            <a:r>
              <a:rPr lang="ru-RU" sz="1200" b="1">
                <a:latin typeface="Times New Roman" pitchFamily="18" charset="0"/>
              </a:rPr>
              <a:t>газового надзора</a:t>
            </a:r>
            <a:r>
              <a:rPr lang="ru-RU" sz="1200">
                <a:latin typeface="Times New Roman" pitchFamily="18" charset="0"/>
              </a:rPr>
              <a:t>, </a:t>
            </a:r>
            <a:r>
              <a:rPr lang="ru-RU" sz="1200" b="1">
                <a:latin typeface="Times New Roman" pitchFamily="18" charset="0"/>
              </a:rPr>
              <a:t>котло-надзора  </a:t>
            </a:r>
          </a:p>
          <a:p>
            <a:r>
              <a:rPr lang="ru-RU" sz="1200" b="1">
                <a:latin typeface="Times New Roman" pitchFamily="18" charset="0"/>
              </a:rPr>
              <a:t>и др.</a:t>
            </a:r>
          </a:p>
        </p:txBody>
      </p:sp>
      <p:grpSp>
        <p:nvGrpSpPr>
          <p:cNvPr id="70671" name="Group 1093"/>
          <p:cNvGrpSpPr>
            <a:grpSpLocks/>
          </p:cNvGrpSpPr>
          <p:nvPr/>
        </p:nvGrpSpPr>
        <p:grpSpPr bwMode="auto">
          <a:xfrm>
            <a:off x="9880600" y="1976438"/>
            <a:ext cx="1295400" cy="1103312"/>
            <a:chOff x="9414" y="3102"/>
            <a:chExt cx="2208" cy="912"/>
          </a:xfrm>
        </p:grpSpPr>
        <p:sp>
          <p:nvSpPr>
            <p:cNvPr id="70704" name="AutoShape 1094"/>
            <p:cNvSpPr>
              <a:spLocks noChangeArrowheads="1"/>
            </p:cNvSpPr>
            <p:nvPr/>
          </p:nvSpPr>
          <p:spPr bwMode="auto">
            <a:xfrm>
              <a:off x="9414" y="3102"/>
              <a:ext cx="2208" cy="9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tIns="0" bIns="0"/>
            <a:lstStyle/>
            <a:p>
              <a:endParaRPr lang="ru-RU"/>
            </a:p>
          </p:txBody>
        </p:sp>
        <p:sp>
          <p:nvSpPr>
            <p:cNvPr id="70705" name="Text Box 1095"/>
            <p:cNvSpPr txBox="1">
              <a:spLocks noChangeArrowheads="1"/>
            </p:cNvSpPr>
            <p:nvPr/>
          </p:nvSpPr>
          <p:spPr bwMode="auto">
            <a:xfrm>
              <a:off x="9488" y="3168"/>
              <a:ext cx="2063" cy="7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100" b="1"/>
                <a:t>Органы</a:t>
              </a:r>
            </a:p>
            <a:p>
              <a:r>
                <a:rPr lang="ru-RU" sz="1100" b="1"/>
                <a:t>внутриотраслевой компетен-ции </a:t>
              </a:r>
            </a:p>
          </p:txBody>
        </p:sp>
      </p:grpSp>
      <p:sp>
        <p:nvSpPr>
          <p:cNvPr id="70672" name="Text Box 1096"/>
          <p:cNvSpPr txBox="1">
            <a:spLocks noChangeArrowheads="1"/>
          </p:cNvSpPr>
          <p:nvPr/>
        </p:nvSpPr>
        <p:spPr bwMode="auto">
          <a:xfrm>
            <a:off x="1536701" y="152400"/>
            <a:ext cx="89281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b="1">
                <a:latin typeface="Times New Roman" pitchFamily="18" charset="0"/>
              </a:rPr>
              <a:t>СИСТЕМА ГОСУДАРСТВЕННОГО НАДЗОРА В РФ</a:t>
            </a:r>
          </a:p>
        </p:txBody>
      </p:sp>
      <p:grpSp>
        <p:nvGrpSpPr>
          <p:cNvPr id="70673" name="Group 1097"/>
          <p:cNvGrpSpPr>
            <a:grpSpLocks/>
          </p:cNvGrpSpPr>
          <p:nvPr/>
        </p:nvGrpSpPr>
        <p:grpSpPr bwMode="auto">
          <a:xfrm>
            <a:off x="1695451" y="533401"/>
            <a:ext cx="8951383" cy="682625"/>
            <a:chOff x="807" y="1587"/>
            <a:chExt cx="10572" cy="1076"/>
          </a:xfrm>
        </p:grpSpPr>
        <p:sp>
          <p:nvSpPr>
            <p:cNvPr id="70696" name="Rectangle 1098"/>
            <p:cNvSpPr>
              <a:spLocks noChangeArrowheads="1"/>
            </p:cNvSpPr>
            <p:nvPr/>
          </p:nvSpPr>
          <p:spPr bwMode="auto">
            <a:xfrm>
              <a:off x="807" y="1587"/>
              <a:ext cx="10572" cy="10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70697" name="Text Box 1099"/>
            <p:cNvSpPr txBox="1">
              <a:spLocks noChangeArrowheads="1"/>
            </p:cNvSpPr>
            <p:nvPr/>
          </p:nvSpPr>
          <p:spPr bwMode="auto">
            <a:xfrm>
              <a:off x="4209" y="1656"/>
              <a:ext cx="4020" cy="3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300" b="1"/>
                <a:t>Государственный надзор</a:t>
              </a:r>
            </a:p>
          </p:txBody>
        </p:sp>
        <p:sp>
          <p:nvSpPr>
            <p:cNvPr id="70698" name="Text Box 1100"/>
            <p:cNvSpPr txBox="1">
              <a:spLocks noChangeArrowheads="1"/>
            </p:cNvSpPr>
            <p:nvPr/>
          </p:nvSpPr>
          <p:spPr bwMode="auto">
            <a:xfrm>
              <a:off x="4731" y="2265"/>
              <a:ext cx="2730" cy="3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200" b="1"/>
                <a:t>Судебный</a:t>
              </a:r>
            </a:p>
          </p:txBody>
        </p:sp>
        <p:sp>
          <p:nvSpPr>
            <p:cNvPr id="70699" name="Text Box 1101"/>
            <p:cNvSpPr txBox="1">
              <a:spLocks noChangeArrowheads="1"/>
            </p:cNvSpPr>
            <p:nvPr/>
          </p:nvSpPr>
          <p:spPr bwMode="auto">
            <a:xfrm>
              <a:off x="8379" y="2280"/>
              <a:ext cx="2124" cy="3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200" b="1"/>
                <a:t>Прокурорский</a:t>
              </a:r>
            </a:p>
          </p:txBody>
        </p:sp>
        <p:sp>
          <p:nvSpPr>
            <p:cNvPr id="70700" name="Text Box 1102"/>
            <p:cNvSpPr txBox="1">
              <a:spLocks noChangeArrowheads="1"/>
            </p:cNvSpPr>
            <p:nvPr/>
          </p:nvSpPr>
          <p:spPr bwMode="auto">
            <a:xfrm>
              <a:off x="1197" y="2280"/>
              <a:ext cx="2580" cy="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ru-RU" sz="1200" b="1"/>
                <a:t>Административный</a:t>
              </a:r>
            </a:p>
          </p:txBody>
        </p:sp>
        <p:sp>
          <p:nvSpPr>
            <p:cNvPr id="70701" name="Line 1103"/>
            <p:cNvSpPr>
              <a:spLocks noChangeShapeType="1"/>
            </p:cNvSpPr>
            <p:nvPr/>
          </p:nvSpPr>
          <p:spPr bwMode="auto">
            <a:xfrm flipH="1">
              <a:off x="3120" y="1995"/>
              <a:ext cx="1935" cy="2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70702" name="Line 1104"/>
            <p:cNvSpPr>
              <a:spLocks noChangeShapeType="1"/>
            </p:cNvSpPr>
            <p:nvPr/>
          </p:nvSpPr>
          <p:spPr bwMode="auto">
            <a:xfrm>
              <a:off x="6195" y="2010"/>
              <a:ext cx="1" cy="2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70703" name="Line 1105"/>
            <p:cNvSpPr>
              <a:spLocks noChangeShapeType="1"/>
            </p:cNvSpPr>
            <p:nvPr/>
          </p:nvSpPr>
          <p:spPr bwMode="auto">
            <a:xfrm>
              <a:off x="7770" y="2010"/>
              <a:ext cx="1350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</p:grpSp>
      <p:sp>
        <p:nvSpPr>
          <p:cNvPr id="70674" name="Text Box 1106"/>
          <p:cNvSpPr txBox="1">
            <a:spLocks noChangeArrowheads="1"/>
          </p:cNvSpPr>
          <p:nvPr/>
        </p:nvSpPr>
        <p:spPr bwMode="auto">
          <a:xfrm>
            <a:off x="5782733" y="5576888"/>
            <a:ext cx="3886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ru-RU" sz="800"/>
          </a:p>
          <a:p>
            <a:pPr algn="just"/>
            <a:r>
              <a:rPr lang="ru-RU" sz="700"/>
              <a:t>  </a:t>
            </a:r>
            <a:endParaRPr lang="ru-RU" sz="800" b="1"/>
          </a:p>
          <a:p>
            <a:r>
              <a:rPr lang="ru-RU" sz="800" b="1"/>
              <a:t>Постановление Правительства РФ от 25.9.00 г.  № 726</a:t>
            </a:r>
          </a:p>
        </p:txBody>
      </p:sp>
      <p:sp>
        <p:nvSpPr>
          <p:cNvPr id="70675" name="Text Box 1107"/>
          <p:cNvSpPr txBox="1">
            <a:spLocks noChangeArrowheads="1"/>
          </p:cNvSpPr>
          <p:nvPr/>
        </p:nvSpPr>
        <p:spPr bwMode="auto">
          <a:xfrm>
            <a:off x="6043084" y="5462588"/>
            <a:ext cx="3435349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900" b="1"/>
              <a:t>Департаменты охраны окружающей среды и экологической  безопасности МПР России</a:t>
            </a:r>
          </a:p>
        </p:txBody>
      </p:sp>
      <p:sp>
        <p:nvSpPr>
          <p:cNvPr id="70676" name="Text Box 1108"/>
          <p:cNvSpPr txBox="1">
            <a:spLocks noChangeArrowheads="1"/>
          </p:cNvSpPr>
          <p:nvPr/>
        </p:nvSpPr>
        <p:spPr bwMode="auto">
          <a:xfrm>
            <a:off x="1511301" y="6248400"/>
            <a:ext cx="3833284" cy="45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b="1"/>
              <a:t>Другие федеральные органы исполнительной власти межотраслевой компетенции</a:t>
            </a:r>
          </a:p>
        </p:txBody>
      </p:sp>
      <p:sp>
        <p:nvSpPr>
          <p:cNvPr id="70677" name="Text Box 1109"/>
          <p:cNvSpPr txBox="1">
            <a:spLocks noChangeArrowheads="1"/>
          </p:cNvSpPr>
          <p:nvPr/>
        </p:nvSpPr>
        <p:spPr bwMode="auto">
          <a:xfrm>
            <a:off x="5825067" y="4021138"/>
            <a:ext cx="3856567" cy="527050"/>
          </a:xfrm>
          <a:prstGeom prst="rect">
            <a:avLst/>
          </a:prstGeom>
          <a:solidFill>
            <a:srgbClr val="FFFFFF"/>
          </a:solidFill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ru-RU" sz="800"/>
          </a:p>
          <a:p>
            <a:pPr algn="just"/>
            <a:endParaRPr lang="ru-RU" sz="800"/>
          </a:p>
          <a:p>
            <a:pPr algn="just"/>
            <a:endParaRPr lang="ru-RU" sz="800"/>
          </a:p>
          <a:p>
            <a:r>
              <a:rPr lang="ru-RU" sz="800" b="1"/>
              <a:t>Постановление Правительства РФ от 1998 г.  № 938</a:t>
            </a:r>
          </a:p>
        </p:txBody>
      </p:sp>
      <p:sp>
        <p:nvSpPr>
          <p:cNvPr id="70678" name="Text Box 1110"/>
          <p:cNvSpPr txBox="1">
            <a:spLocks noChangeArrowheads="1"/>
          </p:cNvSpPr>
          <p:nvPr/>
        </p:nvSpPr>
        <p:spPr bwMode="auto">
          <a:xfrm>
            <a:off x="6237818" y="3862389"/>
            <a:ext cx="3227916" cy="496887"/>
          </a:xfrm>
          <a:prstGeom prst="rect">
            <a:avLst/>
          </a:prstGeom>
          <a:solidFill>
            <a:srgbClr val="FFFFFF"/>
          </a:solidFill>
          <a:ln w="31750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b="1"/>
              <a:t>Государственный энергетический</a:t>
            </a:r>
          </a:p>
          <a:p>
            <a:r>
              <a:rPr lang="ru-RU" sz="1000" b="1"/>
              <a:t> надзор РФ</a:t>
            </a:r>
          </a:p>
          <a:p>
            <a:r>
              <a:rPr lang="ru-RU" sz="1000" b="1"/>
              <a:t>(Госэнергонадзор)</a:t>
            </a:r>
          </a:p>
        </p:txBody>
      </p:sp>
      <p:sp>
        <p:nvSpPr>
          <p:cNvPr id="70679" name="Text Box 1111"/>
          <p:cNvSpPr txBox="1">
            <a:spLocks noChangeArrowheads="1"/>
          </p:cNvSpPr>
          <p:nvPr/>
        </p:nvSpPr>
        <p:spPr bwMode="auto">
          <a:xfrm>
            <a:off x="5795433" y="4891088"/>
            <a:ext cx="3886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ru-RU" sz="800"/>
          </a:p>
          <a:p>
            <a:pPr algn="just"/>
            <a:endParaRPr lang="ru-RU" sz="700"/>
          </a:p>
          <a:p>
            <a:r>
              <a:rPr lang="ru-RU" sz="800" b="1"/>
              <a:t>Постановление Правительства РФ от 1993 г.  № 501</a:t>
            </a:r>
          </a:p>
          <a:p>
            <a:r>
              <a:rPr lang="ru-RU" sz="800" b="1"/>
              <a:t>(ред. 17.04.01 г.)</a:t>
            </a:r>
          </a:p>
          <a:p>
            <a:endParaRPr lang="ru-RU" sz="800" b="1"/>
          </a:p>
        </p:txBody>
      </p:sp>
      <p:sp>
        <p:nvSpPr>
          <p:cNvPr id="70680" name="Text Box 1112"/>
          <p:cNvSpPr txBox="1">
            <a:spLocks noChangeArrowheads="1"/>
          </p:cNvSpPr>
          <p:nvPr/>
        </p:nvSpPr>
        <p:spPr bwMode="auto">
          <a:xfrm>
            <a:off x="6057900" y="4662488"/>
            <a:ext cx="3363384" cy="419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800" b="1"/>
              <a:t>Государственная инспекция по торговле, качеству товаров и защите прав потребителей Минторга РФ (Госторгинспекция)</a:t>
            </a:r>
          </a:p>
        </p:txBody>
      </p:sp>
      <p:sp>
        <p:nvSpPr>
          <p:cNvPr id="70681" name="Rectangle 1113"/>
          <p:cNvSpPr>
            <a:spLocks noChangeArrowheads="1"/>
          </p:cNvSpPr>
          <p:nvPr/>
        </p:nvSpPr>
        <p:spPr bwMode="auto">
          <a:xfrm>
            <a:off x="5795434" y="6262688"/>
            <a:ext cx="3881967" cy="3365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ru-RU" sz="1000" b="1"/>
              <a:t>Другие органы межотраслевой компетенции при федеральных министерствах</a:t>
            </a:r>
          </a:p>
        </p:txBody>
      </p:sp>
      <p:sp>
        <p:nvSpPr>
          <p:cNvPr id="70682" name="AutoShape 1114"/>
          <p:cNvSpPr>
            <a:spLocks noChangeArrowheads="1"/>
          </p:cNvSpPr>
          <p:nvPr/>
        </p:nvSpPr>
        <p:spPr bwMode="auto">
          <a:xfrm>
            <a:off x="7562851" y="1265238"/>
            <a:ext cx="319616" cy="677862"/>
          </a:xfrm>
          <a:prstGeom prst="downArrow">
            <a:avLst>
              <a:gd name="adj1" fmla="val 49731"/>
              <a:gd name="adj2" fmla="val 102836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83" name="AutoShape 1115"/>
          <p:cNvSpPr>
            <a:spLocks noChangeArrowheads="1"/>
          </p:cNvSpPr>
          <p:nvPr/>
        </p:nvSpPr>
        <p:spPr bwMode="auto">
          <a:xfrm>
            <a:off x="10153651" y="1266825"/>
            <a:ext cx="345016" cy="704850"/>
          </a:xfrm>
          <a:prstGeom prst="downArrow">
            <a:avLst>
              <a:gd name="adj1" fmla="val 50000"/>
              <a:gd name="adj2" fmla="val 81806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84" name="Rectangle 1116"/>
          <p:cNvSpPr>
            <a:spLocks noChangeArrowheads="1"/>
          </p:cNvSpPr>
          <p:nvPr/>
        </p:nvSpPr>
        <p:spPr bwMode="auto">
          <a:xfrm>
            <a:off x="5922433" y="1343025"/>
            <a:ext cx="152400" cy="46038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85" name="Rectangle 1117"/>
          <p:cNvSpPr>
            <a:spLocks noChangeArrowheads="1"/>
          </p:cNvSpPr>
          <p:nvPr/>
        </p:nvSpPr>
        <p:spPr bwMode="auto">
          <a:xfrm>
            <a:off x="8530168" y="1338263"/>
            <a:ext cx="141817" cy="38100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86" name="Rectangle 1118"/>
          <p:cNvSpPr>
            <a:spLocks noChangeArrowheads="1"/>
          </p:cNvSpPr>
          <p:nvPr/>
        </p:nvSpPr>
        <p:spPr bwMode="auto">
          <a:xfrm>
            <a:off x="3206751" y="1266825"/>
            <a:ext cx="7198783" cy="133350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87" name="AutoShape 1119"/>
          <p:cNvSpPr>
            <a:spLocks noChangeArrowheads="1"/>
          </p:cNvSpPr>
          <p:nvPr/>
        </p:nvSpPr>
        <p:spPr bwMode="auto">
          <a:xfrm>
            <a:off x="2899833" y="1166813"/>
            <a:ext cx="414867" cy="400050"/>
          </a:xfrm>
          <a:prstGeom prst="downArrow">
            <a:avLst>
              <a:gd name="adj1" fmla="val 50000"/>
              <a:gd name="adj2" fmla="val 32143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88" name="Text Box 1121"/>
          <p:cNvSpPr txBox="1">
            <a:spLocks noChangeArrowheads="1"/>
          </p:cNvSpPr>
          <p:nvPr/>
        </p:nvSpPr>
        <p:spPr bwMode="auto">
          <a:xfrm>
            <a:off x="1557867" y="2363788"/>
            <a:ext cx="3854451" cy="9128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ru-RU" sz="800"/>
          </a:p>
          <a:p>
            <a:pPr algn="just"/>
            <a:endParaRPr lang="ru-RU" sz="800"/>
          </a:p>
          <a:p>
            <a:pPr algn="just"/>
            <a:r>
              <a:rPr lang="ru-RU" sz="900">
                <a:latin typeface="Times New Roman" pitchFamily="18" charset="0"/>
              </a:rPr>
              <a:t>осуществляет нормативное регулирование, специальные разрешительные, контрольные и надзорные функции в области промышленной безопасности, а также в пределах своей компетенции использования и охраны недр</a:t>
            </a:r>
            <a:r>
              <a:rPr lang="ru-RU" sz="700"/>
              <a:t>  </a:t>
            </a:r>
          </a:p>
          <a:p>
            <a:pPr algn="just"/>
            <a:r>
              <a:rPr lang="ru-RU" sz="800" b="1"/>
              <a:t>Постановление Правительства РФ от 3.12.01  г. № 841</a:t>
            </a:r>
          </a:p>
        </p:txBody>
      </p:sp>
      <p:sp>
        <p:nvSpPr>
          <p:cNvPr id="70689" name="Text Box 1122"/>
          <p:cNvSpPr txBox="1">
            <a:spLocks noChangeArrowheads="1"/>
          </p:cNvSpPr>
          <p:nvPr/>
        </p:nvSpPr>
        <p:spPr bwMode="auto">
          <a:xfrm>
            <a:off x="1856317" y="2147888"/>
            <a:ext cx="3225800" cy="469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b="1"/>
              <a:t>Федеральный горный и </a:t>
            </a:r>
          </a:p>
          <a:p>
            <a:r>
              <a:rPr lang="ru-RU" sz="1000" b="1"/>
              <a:t>промышленный надзор РФ</a:t>
            </a:r>
          </a:p>
          <a:p>
            <a:r>
              <a:rPr lang="ru-RU" sz="1200" b="1"/>
              <a:t>(Госгортехнадзор России)</a:t>
            </a:r>
          </a:p>
        </p:txBody>
      </p:sp>
      <p:sp>
        <p:nvSpPr>
          <p:cNvPr id="70690" name="Text Box 1124"/>
          <p:cNvSpPr txBox="1">
            <a:spLocks noChangeArrowheads="1"/>
          </p:cNvSpPr>
          <p:nvPr/>
        </p:nvSpPr>
        <p:spPr bwMode="auto">
          <a:xfrm>
            <a:off x="1568451" y="3733800"/>
            <a:ext cx="3829049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ru-RU" sz="800"/>
          </a:p>
          <a:p>
            <a:pPr algn="just"/>
            <a:r>
              <a:rPr lang="ru-RU" sz="900">
                <a:latin typeface="Times New Roman" pitchFamily="18" charset="0"/>
              </a:rPr>
              <a:t>осуществляет государственное регулирование ядерной, радиационной, технической безопасности и физической защиты оборудования АЭС, ядерных материалов, радиационных источников и радиоактивных отходов</a:t>
            </a:r>
          </a:p>
          <a:p>
            <a:r>
              <a:rPr lang="ru-RU" sz="800" b="1"/>
              <a:t>Распоряжение Президента РФ от 1992 г. №283</a:t>
            </a:r>
          </a:p>
        </p:txBody>
      </p:sp>
      <p:sp>
        <p:nvSpPr>
          <p:cNvPr id="70691" name="Text Box 1125"/>
          <p:cNvSpPr txBox="1">
            <a:spLocks noChangeArrowheads="1"/>
          </p:cNvSpPr>
          <p:nvPr/>
        </p:nvSpPr>
        <p:spPr bwMode="auto">
          <a:xfrm>
            <a:off x="1826684" y="3405188"/>
            <a:ext cx="3274483" cy="5016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b="1"/>
              <a:t>Федеральный надзор РФ по ядерной и радиационной безопасности</a:t>
            </a:r>
          </a:p>
          <a:p>
            <a:r>
              <a:rPr lang="ru-RU" sz="1000" b="1"/>
              <a:t>(Госатомнадзор)</a:t>
            </a:r>
          </a:p>
        </p:txBody>
      </p:sp>
      <p:sp>
        <p:nvSpPr>
          <p:cNvPr id="70692" name="Text Box 1126"/>
          <p:cNvSpPr txBox="1">
            <a:spLocks noChangeArrowheads="1"/>
          </p:cNvSpPr>
          <p:nvPr/>
        </p:nvSpPr>
        <p:spPr bwMode="auto">
          <a:xfrm>
            <a:off x="1566334" y="4799014"/>
            <a:ext cx="3826933" cy="549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ru-RU" sz="800"/>
          </a:p>
          <a:p>
            <a:pPr algn="just"/>
            <a:endParaRPr lang="ru-RU" sz="800"/>
          </a:p>
          <a:p>
            <a:pPr algn="just"/>
            <a:endParaRPr lang="ru-RU" sz="800"/>
          </a:p>
          <a:p>
            <a:r>
              <a:rPr lang="ru-RU" sz="800" b="1"/>
              <a:t>Постановление Правительства РФ от 7.5.99 г.  № 498</a:t>
            </a:r>
          </a:p>
        </p:txBody>
      </p:sp>
      <p:sp>
        <p:nvSpPr>
          <p:cNvPr id="70693" name="Text Box 1127"/>
          <p:cNvSpPr txBox="1">
            <a:spLocks noChangeArrowheads="1"/>
          </p:cNvSpPr>
          <p:nvPr/>
        </p:nvSpPr>
        <p:spPr bwMode="auto">
          <a:xfrm>
            <a:off x="1879601" y="4662489"/>
            <a:ext cx="3204633" cy="4778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8000" tIns="10800" rIns="180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b="1"/>
              <a:t>Государственный комитет РФ по стандартизации и метрологии</a:t>
            </a:r>
          </a:p>
          <a:p>
            <a:r>
              <a:rPr lang="ru-RU" sz="1000" b="1"/>
              <a:t>(Госстандарт)</a:t>
            </a:r>
          </a:p>
        </p:txBody>
      </p:sp>
      <p:sp>
        <p:nvSpPr>
          <p:cNvPr id="70694" name="Text Box 1128"/>
          <p:cNvSpPr txBox="1">
            <a:spLocks noChangeArrowheads="1"/>
          </p:cNvSpPr>
          <p:nvPr/>
        </p:nvSpPr>
        <p:spPr bwMode="auto">
          <a:xfrm>
            <a:off x="1574800" y="5691188"/>
            <a:ext cx="3829051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ru-RU" sz="800"/>
          </a:p>
          <a:p>
            <a:pPr algn="just"/>
            <a:endParaRPr lang="ru-RU" sz="800"/>
          </a:p>
          <a:p>
            <a:r>
              <a:rPr lang="ru-RU" sz="800" b="1"/>
              <a:t>Постановление Правительства РФ от 24.11.99 г.  № 1289</a:t>
            </a:r>
          </a:p>
        </p:txBody>
      </p:sp>
      <p:sp>
        <p:nvSpPr>
          <p:cNvPr id="70695" name="Text Box 1129"/>
          <p:cNvSpPr txBox="1">
            <a:spLocks noChangeArrowheads="1"/>
          </p:cNvSpPr>
          <p:nvPr/>
        </p:nvSpPr>
        <p:spPr bwMode="auto">
          <a:xfrm>
            <a:off x="1875367" y="5462588"/>
            <a:ext cx="3310467" cy="482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800" tIns="10800" rIns="10800" bIns="108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b="1"/>
              <a:t>Государственный комитет РФ по строительству и жилищно-коммунальному комплексу (Госстрой)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1027"/>
          <p:cNvSpPr txBox="1">
            <a:spLocks noChangeArrowheads="1"/>
          </p:cNvSpPr>
          <p:nvPr/>
        </p:nvSpPr>
        <p:spPr bwMode="auto">
          <a:xfrm>
            <a:off x="4246034" y="1481139"/>
            <a:ext cx="1847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 sz="1000"/>
          </a:p>
        </p:txBody>
      </p:sp>
      <p:sp>
        <p:nvSpPr>
          <p:cNvPr id="71683" name="Text Box 1028"/>
          <p:cNvSpPr txBox="1">
            <a:spLocks noChangeArrowheads="1"/>
          </p:cNvSpPr>
          <p:nvPr/>
        </p:nvSpPr>
        <p:spPr bwMode="auto">
          <a:xfrm>
            <a:off x="101600" y="584201"/>
            <a:ext cx="11988800" cy="95410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000">
                <a:cs typeface="Times New Roman" pitchFamily="18" charset="0"/>
              </a:rPr>
              <a:t> </a:t>
            </a:r>
            <a:r>
              <a:rPr lang="ru-RU" sz="1400" b="1" u="sng">
                <a:cs typeface="Times New Roman" pitchFamily="18" charset="0"/>
              </a:rPr>
              <a:t>Федеральная инспекция труда</a:t>
            </a:r>
            <a:r>
              <a:rPr lang="ru-RU" sz="1400">
                <a:cs typeface="Times New Roman" pitchFamily="18" charset="0"/>
              </a:rPr>
              <a:t> осуществляет свою деятельность во взаимодействии с правоохранительными органами, с федеральными органами исполнительной власти, которым предоставлено право осуществлять в пределах своих полномочий функции надзора и контроля, с органами государственной власти субъектов Российской Федерации и органами местного самоуправления, объединениями работодателей и объединениями профессиональных союзов, другими государственными и общественными организациями.</a:t>
            </a:r>
            <a:endParaRPr lang="ru-RU" sz="1400"/>
          </a:p>
        </p:txBody>
      </p:sp>
      <p:sp>
        <p:nvSpPr>
          <p:cNvPr id="71684" name="Text Box 1029"/>
          <p:cNvSpPr txBox="1">
            <a:spLocks noChangeArrowheads="1"/>
          </p:cNvSpPr>
          <p:nvPr/>
        </p:nvSpPr>
        <p:spPr bwMode="auto">
          <a:xfrm>
            <a:off x="203200" y="127001"/>
            <a:ext cx="117856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Основные функции надзорных органов</a:t>
            </a:r>
          </a:p>
        </p:txBody>
      </p:sp>
      <p:sp>
        <p:nvSpPr>
          <p:cNvPr id="71685" name="Text Box 1030"/>
          <p:cNvSpPr txBox="1">
            <a:spLocks noChangeArrowheads="1"/>
          </p:cNvSpPr>
          <p:nvPr/>
        </p:nvSpPr>
        <p:spPr bwMode="auto">
          <a:xfrm>
            <a:off x="101600" y="1854200"/>
            <a:ext cx="11988800" cy="1169551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000">
                <a:latin typeface="Times New Roman" pitchFamily="18" charset="0"/>
              </a:rPr>
              <a:t>  </a:t>
            </a:r>
            <a:r>
              <a:rPr lang="ru-RU" sz="1000" b="1" u="sng">
                <a:latin typeface="Times New Roman" pitchFamily="18" charset="0"/>
                <a:cs typeface="Courier New" pitchFamily="49" charset="0"/>
              </a:rPr>
              <a:t>Государственный надзор за соблюдением правил по безопасному ведению работ</a:t>
            </a:r>
            <a:r>
              <a:rPr lang="ru-RU" sz="1000" b="1">
                <a:latin typeface="Times New Roman" pitchFamily="18" charset="0"/>
                <a:cs typeface="Courier New" pitchFamily="49" charset="0"/>
              </a:rPr>
              <a:t> в отдельных отраслях промышленности и на некоторых объектах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 осуществляется специальным органом, ведающим вопросами </a:t>
            </a:r>
            <a:r>
              <a:rPr lang="ru-RU" sz="1000" u="sng">
                <a:latin typeface="Times New Roman" pitchFamily="18" charset="0"/>
                <a:cs typeface="Courier New" pitchFamily="49" charset="0"/>
              </a:rPr>
              <a:t>горного и промышленного надзора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 в Российской Федерации, который вправе следить за соблюдением норм по охране труда в организациях угольной, горнорудной, горно-химической, нерудной, нефтедобывающей и газодобывающей, химической, металлургической и нефтегазоперерабатывающей промышленности, в геологоразведочных экспедициях и партиях, а также при устройстве и эксплуатации подъемных сооружений, котельных установок и сосудов, работающих под давлением, трубопроводов для пара и горячей воды, объектов, связанных с добычей, транспортировкой, хранением и использованием газа, при ведении взрывных работ в промышленности.</a:t>
            </a:r>
          </a:p>
          <a:p>
            <a:pPr algn="just" eaLnBrk="1" hangingPunct="1"/>
            <a:r>
              <a:rPr lang="ru-RU" sz="1000">
                <a:latin typeface="Times New Roman" pitchFamily="18" charset="0"/>
              </a:rPr>
              <a:t>       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При исполнении обязанностей по надзору за безопасным ведением работ работники специального органа, ведающего вопросами горного и промышленного надзора, независимы и подчиняются только закону</a:t>
            </a:r>
            <a:r>
              <a:rPr lang="ru-RU" sz="1000">
                <a:latin typeface="Times New Roman" pitchFamily="18" charset="0"/>
              </a:rPr>
              <a:t>.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 </a:t>
            </a:r>
            <a:r>
              <a:rPr lang="ru-RU" sz="1000">
                <a:latin typeface="Times New Roman" pitchFamily="18" charset="0"/>
              </a:rPr>
              <a:t>                                                                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(ТК РФ ст.366) </a:t>
            </a:r>
          </a:p>
        </p:txBody>
      </p:sp>
      <p:sp>
        <p:nvSpPr>
          <p:cNvPr id="71686" name="Text Box 1031"/>
          <p:cNvSpPr txBox="1">
            <a:spLocks noChangeArrowheads="1"/>
          </p:cNvSpPr>
          <p:nvPr/>
        </p:nvSpPr>
        <p:spPr bwMode="auto">
          <a:xfrm>
            <a:off x="101600" y="3454400"/>
            <a:ext cx="11988800" cy="86177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000">
                <a:cs typeface="Times New Roman" pitchFamily="18" charset="0"/>
              </a:rPr>
              <a:t> </a:t>
            </a:r>
            <a:r>
              <a:rPr lang="ru-RU" sz="1000"/>
              <a:t>      </a:t>
            </a:r>
            <a:r>
              <a:rPr lang="ru-RU" sz="1000" b="1" u="sng">
                <a:latin typeface="Times New Roman" pitchFamily="18" charset="0"/>
                <a:cs typeface="Courier New" pitchFamily="49" charset="0"/>
              </a:rPr>
              <a:t>Государственный энергетический надзор</a:t>
            </a:r>
            <a:endParaRPr lang="ru-RU" sz="1000" u="sng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000">
                <a:latin typeface="Times New Roman" pitchFamily="18" charset="0"/>
                <a:cs typeface="Courier New" pitchFamily="49" charset="0"/>
              </a:rPr>
              <a:t>Государственный надзор за проведением мероприятий, обеспечивающих безопасное обслуживание электрических и теплоиспользующих установок, осуществляется специальным органом, ведающим вопросами энергетического надзора в Российской Федерации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>
              <a:latin typeface="Times New Roman" pitchFamily="18" charset="0"/>
              <a:cs typeface="Courier New" pitchFamily="49" charset="0"/>
            </a:endParaRPr>
          </a:p>
          <a:p>
            <a:pPr algn="just" eaLnBrk="1" hangingPunct="1"/>
            <a:r>
              <a:rPr lang="ru-RU" sz="1000">
                <a:latin typeface="Times New Roman" pitchFamily="18" charset="0"/>
              </a:rPr>
              <a:t>        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При проведении указанных мероприятий работники специального органа, ведающего вопросами энергетического надзора, независимы и подчиняются только закону</a:t>
            </a:r>
            <a:r>
              <a:rPr lang="ru-RU" sz="1000">
                <a:latin typeface="Times New Roman" pitchFamily="18" charset="0"/>
              </a:rPr>
              <a:t>.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 </a:t>
            </a:r>
            <a:r>
              <a:rPr lang="ru-RU" sz="1000">
                <a:latin typeface="Times New Roman" pitchFamily="18" charset="0"/>
              </a:rPr>
              <a:t>                                                                                                                                          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(ТК РФ ст.367)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1687" name="Text Box 1032"/>
          <p:cNvSpPr txBox="1">
            <a:spLocks noChangeArrowheads="1"/>
          </p:cNvSpPr>
          <p:nvPr/>
        </p:nvSpPr>
        <p:spPr bwMode="auto">
          <a:xfrm>
            <a:off x="101600" y="4597400"/>
            <a:ext cx="11988800" cy="707886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000" b="1">
                <a:latin typeface="Times New Roman" pitchFamily="18" charset="0"/>
              </a:rPr>
              <a:t>         </a:t>
            </a:r>
            <a:r>
              <a:rPr lang="ru-RU" sz="1000" b="1" u="sng">
                <a:latin typeface="Times New Roman" pitchFamily="18" charset="0"/>
                <a:cs typeface="Courier New" pitchFamily="49" charset="0"/>
              </a:rPr>
              <a:t>Государственный санитарно - эпидемиологический надзор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 за соблюдением организациями санитарно - гигиенических и санитарно - противоэпидемиологических норм и правил осуществляется специальным органом, ведающим вопросами санитарно - эпидемиологического надзора в Российской Федерации.</a:t>
            </a:r>
          </a:p>
          <a:p>
            <a:pPr algn="l" eaLnBrk="1" hangingPunct="1"/>
            <a:r>
              <a:rPr lang="ru-RU" sz="1000">
                <a:latin typeface="Times New Roman" pitchFamily="18" charset="0"/>
              </a:rPr>
              <a:t>       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Работники специального органа, ведающего вопросами санитарно - эпидемиологического надзора, при осуществлении надзора за соблюдением организациями норм и правил независимы и подчиняются только закону</a:t>
            </a:r>
            <a:r>
              <a:rPr lang="ru-RU" sz="1000">
                <a:latin typeface="Times New Roman" pitchFamily="18" charset="0"/>
              </a:rPr>
              <a:t>.                                                  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(ТК РФ ст.368)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  </a:t>
            </a:r>
          </a:p>
        </p:txBody>
      </p:sp>
      <p:sp>
        <p:nvSpPr>
          <p:cNvPr id="71688" name="Text Box 1033"/>
          <p:cNvSpPr txBox="1">
            <a:spLocks noChangeArrowheads="1"/>
          </p:cNvSpPr>
          <p:nvPr/>
        </p:nvSpPr>
        <p:spPr bwMode="auto">
          <a:xfrm>
            <a:off x="101600" y="5613400"/>
            <a:ext cx="11988800" cy="1092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000" b="1">
                <a:latin typeface="Times New Roman" pitchFamily="18" charset="0"/>
              </a:rPr>
              <a:t>       </a:t>
            </a:r>
            <a:r>
              <a:rPr lang="ru-RU" sz="1000" b="1" u="sng">
                <a:latin typeface="Times New Roman" pitchFamily="18" charset="0"/>
                <a:cs typeface="Courier New" pitchFamily="49" charset="0"/>
              </a:rPr>
              <a:t>Государственный надзор за соблюдением правил ядерной и радиационной безопасности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 осуществляется специальным органом, ведающим вопросами надзора за ядерной и радиационной безопасностью в Российской Федерации.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  <a:cs typeface="Courier New" pitchFamily="49" charset="0"/>
              </a:rPr>
              <a:t>Лица, осуществляющие надзор за ядерной и радиационной безопасностью, обязаны доводить до сведения работников и работодателей информацию о нарушении норм ядерной и радиационной безопасности в проверяемых организациях.</a:t>
            </a:r>
          </a:p>
          <a:p>
            <a:pPr algn="just" eaLnBrk="1" hangingPunct="1"/>
            <a:r>
              <a:rPr lang="ru-RU" sz="1000">
                <a:latin typeface="Times New Roman" pitchFamily="18" charset="0"/>
              </a:rPr>
              <a:t>        </a:t>
            </a:r>
            <a:r>
              <a:rPr lang="ru-RU" sz="1000">
                <a:latin typeface="Times New Roman" pitchFamily="18" charset="0"/>
                <a:cs typeface="Courier New" pitchFamily="49" charset="0"/>
              </a:rPr>
              <a:t>Работники специального органа, ведающего вопросами надзора за ядерной и радиационной безопасностью, при осуществлении надзора за ядерной и радиационной безопасностью независимы и подчиняются только закону</a:t>
            </a:r>
            <a:r>
              <a:rPr lang="ru-RU" sz="10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Line 95"/>
          <p:cNvSpPr>
            <a:spLocks noChangeShapeType="1"/>
          </p:cNvSpPr>
          <p:nvPr/>
        </p:nvSpPr>
        <p:spPr bwMode="auto">
          <a:xfrm>
            <a:off x="3962400" y="5181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07" name="Line 101"/>
          <p:cNvSpPr>
            <a:spLocks noChangeShapeType="1"/>
          </p:cNvSpPr>
          <p:nvPr/>
        </p:nvSpPr>
        <p:spPr bwMode="auto">
          <a:xfrm>
            <a:off x="10566400" y="5105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08" name="Text Box 2"/>
          <p:cNvSpPr txBox="1">
            <a:spLocks noChangeArrowheads="1"/>
          </p:cNvSpPr>
          <p:nvPr/>
        </p:nvSpPr>
        <p:spPr bwMode="auto">
          <a:xfrm>
            <a:off x="304800" y="120650"/>
            <a:ext cx="116840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Структурная схема системы государственного управления охраной труда в г. Москве</a:t>
            </a:r>
          </a:p>
        </p:txBody>
      </p:sp>
      <p:sp>
        <p:nvSpPr>
          <p:cNvPr id="72709" name="Rectangle 3"/>
          <p:cNvSpPr>
            <a:spLocks noChangeArrowheads="1"/>
          </p:cNvSpPr>
          <p:nvPr/>
        </p:nvSpPr>
        <p:spPr bwMode="auto">
          <a:xfrm>
            <a:off x="5994400" y="1371600"/>
            <a:ext cx="3048000" cy="251460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2710" name="Rectangle 4"/>
          <p:cNvSpPr>
            <a:spLocks noChangeArrowheads="1"/>
          </p:cNvSpPr>
          <p:nvPr/>
        </p:nvSpPr>
        <p:spPr bwMode="auto">
          <a:xfrm>
            <a:off x="9448800" y="990600"/>
            <a:ext cx="2540000" cy="12954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2711" name="Rectangle 5"/>
          <p:cNvSpPr>
            <a:spLocks noChangeArrowheads="1"/>
          </p:cNvSpPr>
          <p:nvPr/>
        </p:nvSpPr>
        <p:spPr bwMode="auto">
          <a:xfrm>
            <a:off x="9448800" y="2362200"/>
            <a:ext cx="2540000" cy="1600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2712" name="Rectangle 6"/>
          <p:cNvSpPr>
            <a:spLocks noChangeArrowheads="1"/>
          </p:cNvSpPr>
          <p:nvPr/>
        </p:nvSpPr>
        <p:spPr bwMode="auto">
          <a:xfrm>
            <a:off x="9144000" y="4191000"/>
            <a:ext cx="2844800" cy="990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2713" name="Rectangle 7"/>
          <p:cNvSpPr>
            <a:spLocks noChangeArrowheads="1"/>
          </p:cNvSpPr>
          <p:nvPr/>
        </p:nvSpPr>
        <p:spPr bwMode="auto">
          <a:xfrm>
            <a:off x="2743200" y="4267200"/>
            <a:ext cx="2844800" cy="990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2714" name="Rectangle 8"/>
          <p:cNvSpPr>
            <a:spLocks noChangeArrowheads="1"/>
          </p:cNvSpPr>
          <p:nvPr/>
        </p:nvSpPr>
        <p:spPr bwMode="auto">
          <a:xfrm>
            <a:off x="2743200" y="1981200"/>
            <a:ext cx="2844800" cy="20574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2715" name="Rectangle 9"/>
          <p:cNvSpPr>
            <a:spLocks noChangeArrowheads="1"/>
          </p:cNvSpPr>
          <p:nvPr/>
        </p:nvSpPr>
        <p:spPr bwMode="auto">
          <a:xfrm>
            <a:off x="2743200" y="914400"/>
            <a:ext cx="2844800" cy="9906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2716" name="Rectangle 10"/>
          <p:cNvSpPr>
            <a:spLocks noChangeArrowheads="1"/>
          </p:cNvSpPr>
          <p:nvPr/>
        </p:nvSpPr>
        <p:spPr bwMode="auto">
          <a:xfrm>
            <a:off x="304800" y="914400"/>
            <a:ext cx="2438400" cy="586740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2717" name="Rectangle 11"/>
          <p:cNvSpPr>
            <a:spLocks noChangeArrowheads="1"/>
          </p:cNvSpPr>
          <p:nvPr/>
        </p:nvSpPr>
        <p:spPr bwMode="auto">
          <a:xfrm>
            <a:off x="2844800" y="5791200"/>
            <a:ext cx="9144000" cy="10668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2718" name="Text Box 12"/>
          <p:cNvSpPr txBox="1">
            <a:spLocks noChangeArrowheads="1"/>
          </p:cNvSpPr>
          <p:nvPr/>
        </p:nvSpPr>
        <p:spPr bwMode="auto">
          <a:xfrm>
            <a:off x="406400" y="990600"/>
            <a:ext cx="2235200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Гос.инспекция труда по г.Москве</a:t>
            </a:r>
          </a:p>
        </p:txBody>
      </p:sp>
      <p:sp>
        <p:nvSpPr>
          <p:cNvPr id="72719" name="Text Box 13"/>
          <p:cNvSpPr txBox="1">
            <a:spLocks noChangeArrowheads="1"/>
          </p:cNvSpPr>
          <p:nvPr/>
        </p:nvSpPr>
        <p:spPr bwMode="auto">
          <a:xfrm>
            <a:off x="2844800" y="1295400"/>
            <a:ext cx="2641600" cy="55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>
                <a:latin typeface="Times New Roman" pitchFamily="18" charset="0"/>
              </a:rPr>
              <a:t>МОСКОВСКАЯ </a:t>
            </a:r>
          </a:p>
          <a:p>
            <a:pPr eaLnBrk="1" hangingPunct="1"/>
            <a:r>
              <a:rPr lang="ru-RU" sz="1000">
                <a:latin typeface="Times New Roman" pitchFamily="18" charset="0"/>
              </a:rPr>
              <a:t>ГОРОДСКАЯ </a:t>
            </a:r>
          </a:p>
          <a:p>
            <a:pPr eaLnBrk="1" hangingPunct="1"/>
            <a:r>
              <a:rPr lang="ru-RU" sz="1000">
                <a:latin typeface="Times New Roman" pitchFamily="18" charset="0"/>
              </a:rPr>
              <a:t>ДУМА</a:t>
            </a:r>
          </a:p>
        </p:txBody>
      </p:sp>
      <p:sp>
        <p:nvSpPr>
          <p:cNvPr id="72720" name="Text Box 14"/>
          <p:cNvSpPr txBox="1">
            <a:spLocks noChangeArrowheads="1"/>
          </p:cNvSpPr>
          <p:nvPr/>
        </p:nvSpPr>
        <p:spPr bwMode="auto">
          <a:xfrm>
            <a:off x="6096000" y="1752601"/>
            <a:ext cx="2844800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ПРЕМЬЕР ПРАВИТЕЛЬСТВА</a:t>
            </a:r>
          </a:p>
        </p:txBody>
      </p:sp>
      <p:sp>
        <p:nvSpPr>
          <p:cNvPr id="72721" name="Text Box 15"/>
          <p:cNvSpPr txBox="1">
            <a:spLocks noChangeArrowheads="1"/>
          </p:cNvSpPr>
          <p:nvPr/>
        </p:nvSpPr>
        <p:spPr bwMode="auto">
          <a:xfrm>
            <a:off x="9550400" y="1219200"/>
            <a:ext cx="23368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Мосгорсуд</a:t>
            </a:r>
          </a:p>
        </p:txBody>
      </p:sp>
      <p:sp>
        <p:nvSpPr>
          <p:cNvPr id="72722" name="Text Box 16"/>
          <p:cNvSpPr txBox="1">
            <a:spLocks noChangeArrowheads="1"/>
          </p:cNvSpPr>
          <p:nvPr/>
        </p:nvSpPr>
        <p:spPr bwMode="auto">
          <a:xfrm>
            <a:off x="406400" y="1447800"/>
            <a:ext cx="22352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Московский городской округ гостехнадзора</a:t>
            </a:r>
          </a:p>
        </p:txBody>
      </p:sp>
      <p:sp>
        <p:nvSpPr>
          <p:cNvPr id="72723" name="Text Box 17"/>
          <p:cNvSpPr txBox="1">
            <a:spLocks noChangeArrowheads="1"/>
          </p:cNvSpPr>
          <p:nvPr/>
        </p:nvSpPr>
        <p:spPr bwMode="auto">
          <a:xfrm>
            <a:off x="406400" y="1905000"/>
            <a:ext cx="22352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Управление Центрального округа Гостехнадзора</a:t>
            </a:r>
          </a:p>
        </p:txBody>
      </p:sp>
      <p:sp>
        <p:nvSpPr>
          <p:cNvPr id="72724" name="Text Box 18"/>
          <p:cNvSpPr txBox="1">
            <a:spLocks noChangeArrowheads="1"/>
          </p:cNvSpPr>
          <p:nvPr/>
        </p:nvSpPr>
        <p:spPr bwMode="auto">
          <a:xfrm>
            <a:off x="406400" y="2362200"/>
            <a:ext cx="2235200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Управление гос.противопожарной службы г.Москвы</a:t>
            </a:r>
          </a:p>
        </p:txBody>
      </p:sp>
      <p:sp>
        <p:nvSpPr>
          <p:cNvPr id="72725" name="Text Box 19"/>
          <p:cNvSpPr txBox="1">
            <a:spLocks noChangeArrowheads="1"/>
          </p:cNvSpPr>
          <p:nvPr/>
        </p:nvSpPr>
        <p:spPr bwMode="auto">
          <a:xfrm>
            <a:off x="406400" y="2971800"/>
            <a:ext cx="22352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Ростест.Москва</a:t>
            </a:r>
          </a:p>
        </p:txBody>
      </p:sp>
      <p:sp>
        <p:nvSpPr>
          <p:cNvPr id="72726" name="Text Box 20"/>
          <p:cNvSpPr txBox="1">
            <a:spLocks noChangeArrowheads="1"/>
          </p:cNvSpPr>
          <p:nvPr/>
        </p:nvSpPr>
        <p:spPr bwMode="auto">
          <a:xfrm>
            <a:off x="406400" y="3276600"/>
            <a:ext cx="22352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НИИ, КБ</a:t>
            </a:r>
          </a:p>
        </p:txBody>
      </p:sp>
      <p:sp>
        <p:nvSpPr>
          <p:cNvPr id="72727" name="Text Box 21"/>
          <p:cNvSpPr txBox="1">
            <a:spLocks noChangeArrowheads="1"/>
          </p:cNvSpPr>
          <p:nvPr/>
        </p:nvSpPr>
        <p:spPr bwMode="auto">
          <a:xfrm>
            <a:off x="406400" y="3581400"/>
            <a:ext cx="22352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Мосгоркомстат</a:t>
            </a:r>
          </a:p>
        </p:txBody>
      </p:sp>
      <p:sp>
        <p:nvSpPr>
          <p:cNvPr id="72728" name="Text Box 22"/>
          <p:cNvSpPr txBox="1">
            <a:spLocks noChangeArrowheads="1"/>
          </p:cNvSpPr>
          <p:nvPr/>
        </p:nvSpPr>
        <p:spPr bwMode="auto">
          <a:xfrm>
            <a:off x="406400" y="3886200"/>
            <a:ext cx="2235200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Московская лицензионная палата</a:t>
            </a:r>
          </a:p>
        </p:txBody>
      </p:sp>
      <p:sp>
        <p:nvSpPr>
          <p:cNvPr id="72729" name="Text Box 23"/>
          <p:cNvSpPr txBox="1">
            <a:spLocks noChangeArrowheads="1"/>
          </p:cNvSpPr>
          <p:nvPr/>
        </p:nvSpPr>
        <p:spPr bwMode="auto">
          <a:xfrm>
            <a:off x="406400" y="4343400"/>
            <a:ext cx="2235200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Московская регистрационная палата</a:t>
            </a:r>
          </a:p>
        </p:txBody>
      </p:sp>
      <p:sp>
        <p:nvSpPr>
          <p:cNvPr id="72730" name="Text Box 24"/>
          <p:cNvSpPr txBox="1">
            <a:spLocks noChangeArrowheads="1"/>
          </p:cNvSpPr>
          <p:nvPr/>
        </p:nvSpPr>
        <p:spPr bwMode="auto">
          <a:xfrm>
            <a:off x="406400" y="4800600"/>
            <a:ext cx="2235200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Регистрационное предприятие Центрэнерготехнадзор</a:t>
            </a:r>
          </a:p>
        </p:txBody>
      </p:sp>
      <p:sp>
        <p:nvSpPr>
          <p:cNvPr id="72731" name="Text Box 25"/>
          <p:cNvSpPr txBox="1">
            <a:spLocks noChangeArrowheads="1"/>
          </p:cNvSpPr>
          <p:nvPr/>
        </p:nvSpPr>
        <p:spPr bwMode="auto">
          <a:xfrm>
            <a:off x="406400" y="5410200"/>
            <a:ext cx="2235200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Управление ГАИ ГУВД г.Москвы</a:t>
            </a:r>
          </a:p>
        </p:txBody>
      </p:sp>
      <p:sp>
        <p:nvSpPr>
          <p:cNvPr id="72732" name="Text Box 26"/>
          <p:cNvSpPr txBox="1">
            <a:spLocks noChangeArrowheads="1"/>
          </p:cNvSpPr>
          <p:nvPr/>
        </p:nvSpPr>
        <p:spPr bwMode="auto">
          <a:xfrm>
            <a:off x="406400" y="5867400"/>
            <a:ext cx="22352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Мосгортехнадзор</a:t>
            </a:r>
          </a:p>
        </p:txBody>
      </p:sp>
      <p:sp>
        <p:nvSpPr>
          <p:cNvPr id="72733" name="Text Box 27"/>
          <p:cNvSpPr txBox="1">
            <a:spLocks noChangeArrowheads="1"/>
          </p:cNvSpPr>
          <p:nvPr/>
        </p:nvSpPr>
        <p:spPr bwMode="auto">
          <a:xfrm>
            <a:off x="406400" y="6172200"/>
            <a:ext cx="2235200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Мосгосцентр госсанэпиднадзора</a:t>
            </a:r>
          </a:p>
        </p:txBody>
      </p:sp>
      <p:sp>
        <p:nvSpPr>
          <p:cNvPr id="72734" name="Text Box 28"/>
          <p:cNvSpPr txBox="1">
            <a:spLocks noChangeArrowheads="1"/>
          </p:cNvSpPr>
          <p:nvPr/>
        </p:nvSpPr>
        <p:spPr bwMode="auto">
          <a:xfrm>
            <a:off x="2844800" y="2057400"/>
            <a:ext cx="2641600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Городские объединения  работодателей</a:t>
            </a:r>
          </a:p>
        </p:txBody>
      </p:sp>
      <p:sp>
        <p:nvSpPr>
          <p:cNvPr id="72735" name="Text Box 29"/>
          <p:cNvSpPr txBox="1">
            <a:spLocks noChangeArrowheads="1"/>
          </p:cNvSpPr>
          <p:nvPr/>
        </p:nvSpPr>
        <p:spPr bwMode="auto">
          <a:xfrm>
            <a:off x="2844800" y="2590800"/>
            <a:ext cx="2641600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Городские объединения  профсоюзов, другие общественные организации</a:t>
            </a:r>
          </a:p>
        </p:txBody>
      </p:sp>
      <p:sp>
        <p:nvSpPr>
          <p:cNvPr id="72736" name="Text Box 30"/>
          <p:cNvSpPr txBox="1">
            <a:spLocks noChangeArrowheads="1"/>
          </p:cNvSpPr>
          <p:nvPr/>
        </p:nvSpPr>
        <p:spPr bwMode="auto">
          <a:xfrm>
            <a:off x="2844800" y="3276600"/>
            <a:ext cx="2641600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Отраслевые (функциональные) органы исполнительной власти</a:t>
            </a:r>
          </a:p>
          <a:p>
            <a:pPr eaLnBrk="1" hangingPunct="1"/>
            <a:endParaRPr lang="ru-RU" sz="1000">
              <a:latin typeface="Times New Roman" pitchFamily="18" charset="0"/>
            </a:endParaRPr>
          </a:p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37" name="Text Box 31"/>
          <p:cNvSpPr txBox="1">
            <a:spLocks noChangeArrowheads="1"/>
          </p:cNvSpPr>
          <p:nvPr/>
        </p:nvSpPr>
        <p:spPr bwMode="auto">
          <a:xfrm>
            <a:off x="2844800" y="3733800"/>
            <a:ext cx="2641600" cy="25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Подразделения по охране труда</a:t>
            </a:r>
          </a:p>
        </p:txBody>
      </p:sp>
      <p:sp>
        <p:nvSpPr>
          <p:cNvPr id="72738" name="Text Box 32"/>
          <p:cNvSpPr txBox="1">
            <a:spLocks noChangeArrowheads="1"/>
          </p:cNvSpPr>
          <p:nvPr/>
        </p:nvSpPr>
        <p:spPr bwMode="auto">
          <a:xfrm>
            <a:off x="2844800" y="4343400"/>
            <a:ext cx="2641600" cy="86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>
                <a:latin typeface="Times New Roman" pitchFamily="18" charset="0"/>
              </a:rPr>
              <a:t>Подведомственные отраслевые (функциональные) организации городского уровня</a:t>
            </a:r>
          </a:p>
          <a:p>
            <a:pPr eaLnBrk="1" hangingPunct="1"/>
            <a:endParaRPr lang="ru-RU" sz="1000">
              <a:latin typeface="Times New Roman" pitchFamily="18" charset="0"/>
            </a:endParaRPr>
          </a:p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39" name="Text Box 33"/>
          <p:cNvSpPr txBox="1">
            <a:spLocks noChangeArrowheads="1"/>
          </p:cNvSpPr>
          <p:nvPr/>
        </p:nvSpPr>
        <p:spPr bwMode="auto">
          <a:xfrm>
            <a:off x="2844800" y="4953000"/>
            <a:ext cx="2641600" cy="25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Подразделения по охране труда</a:t>
            </a:r>
          </a:p>
        </p:txBody>
      </p:sp>
      <p:sp>
        <p:nvSpPr>
          <p:cNvPr id="72740" name="Text Box 34"/>
          <p:cNvSpPr txBox="1">
            <a:spLocks noChangeArrowheads="1"/>
          </p:cNvSpPr>
          <p:nvPr/>
        </p:nvSpPr>
        <p:spPr bwMode="auto">
          <a:xfrm>
            <a:off x="2844800" y="914401"/>
            <a:ext cx="2540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Представительный и законодательный орган</a:t>
            </a:r>
          </a:p>
        </p:txBody>
      </p:sp>
      <p:sp>
        <p:nvSpPr>
          <p:cNvPr id="72741" name="Text Box 35"/>
          <p:cNvSpPr txBox="1">
            <a:spLocks noChangeArrowheads="1"/>
          </p:cNvSpPr>
          <p:nvPr/>
        </p:nvSpPr>
        <p:spPr bwMode="auto">
          <a:xfrm>
            <a:off x="9550400" y="1524000"/>
            <a:ext cx="23368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Московский городской арбитражный суд</a:t>
            </a:r>
          </a:p>
        </p:txBody>
      </p:sp>
      <p:sp>
        <p:nvSpPr>
          <p:cNvPr id="72742" name="Text Box 36"/>
          <p:cNvSpPr txBox="1">
            <a:spLocks noChangeArrowheads="1"/>
          </p:cNvSpPr>
          <p:nvPr/>
        </p:nvSpPr>
        <p:spPr bwMode="auto">
          <a:xfrm>
            <a:off x="9550400" y="1981200"/>
            <a:ext cx="23368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Прокуратура Москвы</a:t>
            </a:r>
          </a:p>
        </p:txBody>
      </p:sp>
      <p:sp>
        <p:nvSpPr>
          <p:cNvPr id="72743" name="Text Box 37"/>
          <p:cNvSpPr txBox="1">
            <a:spLocks noChangeArrowheads="1"/>
          </p:cNvSpPr>
          <p:nvPr/>
        </p:nvSpPr>
        <p:spPr bwMode="auto">
          <a:xfrm>
            <a:off x="9550400" y="2438400"/>
            <a:ext cx="2336800" cy="5539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Московская Трехсторонняя комиссия по регулированию социально-трудовых отношений</a:t>
            </a:r>
          </a:p>
        </p:txBody>
      </p:sp>
      <p:sp>
        <p:nvSpPr>
          <p:cNvPr id="72744" name="Text Box 38"/>
          <p:cNvSpPr txBox="1">
            <a:spLocks noChangeArrowheads="1"/>
          </p:cNvSpPr>
          <p:nvPr/>
        </p:nvSpPr>
        <p:spPr bwMode="auto">
          <a:xfrm>
            <a:off x="9550400" y="3200400"/>
            <a:ext cx="2336800" cy="5539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Московская Межведомственная комиссия  по охране труда при правительстве Москвы</a:t>
            </a:r>
          </a:p>
        </p:txBody>
      </p:sp>
      <p:sp>
        <p:nvSpPr>
          <p:cNvPr id="72745" name="Text Box 39"/>
          <p:cNvSpPr txBox="1">
            <a:spLocks noChangeArrowheads="1"/>
          </p:cNvSpPr>
          <p:nvPr/>
        </p:nvSpPr>
        <p:spPr bwMode="auto">
          <a:xfrm>
            <a:off x="9347200" y="990601"/>
            <a:ext cx="2743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Судебные органы и прокуратура</a:t>
            </a:r>
          </a:p>
        </p:txBody>
      </p:sp>
      <p:sp>
        <p:nvSpPr>
          <p:cNvPr id="72746" name="Text Box 40"/>
          <p:cNvSpPr txBox="1">
            <a:spLocks noChangeArrowheads="1"/>
          </p:cNvSpPr>
          <p:nvPr/>
        </p:nvSpPr>
        <p:spPr bwMode="auto">
          <a:xfrm>
            <a:off x="6096000" y="2362201"/>
            <a:ext cx="2844800" cy="7413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Первый зам. Премьера</a:t>
            </a:r>
          </a:p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Руководитель Комплекса социальной сферы</a:t>
            </a:r>
          </a:p>
        </p:txBody>
      </p:sp>
      <p:sp>
        <p:nvSpPr>
          <p:cNvPr id="72747" name="Text Box 41"/>
          <p:cNvSpPr txBox="1">
            <a:spLocks noChangeArrowheads="1"/>
          </p:cNvSpPr>
          <p:nvPr/>
        </p:nvSpPr>
        <p:spPr bwMode="auto">
          <a:xfrm>
            <a:off x="6096000" y="3276600"/>
            <a:ext cx="2844800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Комитет  общественных связей</a:t>
            </a:r>
          </a:p>
        </p:txBody>
      </p:sp>
      <p:sp>
        <p:nvSpPr>
          <p:cNvPr id="72748" name="Text Box 42"/>
          <p:cNvSpPr txBox="1">
            <a:spLocks noChangeArrowheads="1"/>
          </p:cNvSpPr>
          <p:nvPr/>
        </p:nvSpPr>
        <p:spPr bwMode="auto">
          <a:xfrm>
            <a:off x="9245600" y="4267200"/>
            <a:ext cx="2641600" cy="86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>
                <a:latin typeface="Times New Roman" pitchFamily="18" charset="0"/>
              </a:rPr>
              <a:t>Управление труда и занятости административных округов</a:t>
            </a:r>
          </a:p>
          <a:p>
            <a:pPr eaLnBrk="1" hangingPunct="1"/>
            <a:endParaRPr lang="ru-RU" sz="1000">
              <a:latin typeface="Times New Roman" pitchFamily="18" charset="0"/>
            </a:endParaRPr>
          </a:p>
          <a:p>
            <a:pPr eaLnBrk="1" hangingPunct="1"/>
            <a:endParaRPr lang="ru-RU" sz="1000">
              <a:latin typeface="Times New Roman" pitchFamily="18" charset="0"/>
            </a:endParaRPr>
          </a:p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49" name="Text Box 43"/>
          <p:cNvSpPr txBox="1">
            <a:spLocks noChangeArrowheads="1"/>
          </p:cNvSpPr>
          <p:nvPr/>
        </p:nvSpPr>
        <p:spPr bwMode="auto">
          <a:xfrm>
            <a:off x="9245600" y="4876800"/>
            <a:ext cx="2641600" cy="25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Подразделения по охране труда</a:t>
            </a:r>
          </a:p>
        </p:txBody>
      </p:sp>
      <p:sp>
        <p:nvSpPr>
          <p:cNvPr id="72750" name="Text Box 44"/>
          <p:cNvSpPr txBox="1">
            <a:spLocks noChangeArrowheads="1"/>
          </p:cNvSpPr>
          <p:nvPr/>
        </p:nvSpPr>
        <p:spPr bwMode="auto">
          <a:xfrm>
            <a:off x="10160000" y="6324600"/>
            <a:ext cx="17272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51" name="Text Box 45"/>
          <p:cNvSpPr txBox="1">
            <a:spLocks noChangeArrowheads="1"/>
          </p:cNvSpPr>
          <p:nvPr/>
        </p:nvSpPr>
        <p:spPr bwMode="auto">
          <a:xfrm>
            <a:off x="8026400" y="6324600"/>
            <a:ext cx="17272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52" name="Text Box 46"/>
          <p:cNvSpPr txBox="1">
            <a:spLocks noChangeArrowheads="1"/>
          </p:cNvSpPr>
          <p:nvPr/>
        </p:nvSpPr>
        <p:spPr bwMode="auto">
          <a:xfrm>
            <a:off x="5384800" y="6324600"/>
            <a:ext cx="16256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000">
              <a:latin typeface="Times New Roman" pitchFamily="18" charset="0"/>
            </a:endParaRPr>
          </a:p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53" name="Text Box 47"/>
          <p:cNvSpPr txBox="1">
            <a:spLocks noChangeArrowheads="1"/>
          </p:cNvSpPr>
          <p:nvPr/>
        </p:nvSpPr>
        <p:spPr bwMode="auto">
          <a:xfrm>
            <a:off x="3251200" y="6324600"/>
            <a:ext cx="16256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000">
              <a:latin typeface="Times New Roman" pitchFamily="18" charset="0"/>
            </a:endParaRPr>
          </a:p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54" name="Text Box 48"/>
          <p:cNvSpPr txBox="1">
            <a:spLocks noChangeArrowheads="1"/>
          </p:cNvSpPr>
          <p:nvPr/>
        </p:nvSpPr>
        <p:spPr bwMode="auto">
          <a:xfrm>
            <a:off x="3149600" y="6248400"/>
            <a:ext cx="16256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000">
              <a:latin typeface="Times New Roman" pitchFamily="18" charset="0"/>
            </a:endParaRPr>
          </a:p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55" name="Text Box 49"/>
          <p:cNvSpPr txBox="1">
            <a:spLocks noChangeArrowheads="1"/>
          </p:cNvSpPr>
          <p:nvPr/>
        </p:nvSpPr>
        <p:spPr bwMode="auto">
          <a:xfrm>
            <a:off x="2946400" y="6019800"/>
            <a:ext cx="1727200" cy="55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>
                <a:latin typeface="Times New Roman" pitchFamily="18" charset="0"/>
              </a:rPr>
              <a:t>Подведомственные предприятия и  организации</a:t>
            </a:r>
          </a:p>
        </p:txBody>
      </p:sp>
      <p:sp>
        <p:nvSpPr>
          <p:cNvPr id="72756" name="Text Box 50"/>
          <p:cNvSpPr txBox="1">
            <a:spLocks noChangeArrowheads="1"/>
          </p:cNvSpPr>
          <p:nvPr/>
        </p:nvSpPr>
        <p:spPr bwMode="auto">
          <a:xfrm>
            <a:off x="5283200" y="6248400"/>
            <a:ext cx="16256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000">
              <a:latin typeface="Times New Roman" pitchFamily="18" charset="0"/>
            </a:endParaRPr>
          </a:p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57" name="Text Box 51"/>
          <p:cNvSpPr txBox="1">
            <a:spLocks noChangeArrowheads="1"/>
          </p:cNvSpPr>
          <p:nvPr/>
        </p:nvSpPr>
        <p:spPr bwMode="auto">
          <a:xfrm>
            <a:off x="5181600" y="6019800"/>
            <a:ext cx="1625600" cy="55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>
                <a:latin typeface="Times New Roman" pitchFamily="18" charset="0"/>
              </a:rPr>
              <a:t>Предприятия федеральной собственности</a:t>
            </a:r>
          </a:p>
        </p:txBody>
      </p:sp>
      <p:sp>
        <p:nvSpPr>
          <p:cNvPr id="72758" name="Text Box 52"/>
          <p:cNvSpPr txBox="1">
            <a:spLocks noChangeArrowheads="1"/>
          </p:cNvSpPr>
          <p:nvPr/>
        </p:nvSpPr>
        <p:spPr bwMode="auto">
          <a:xfrm>
            <a:off x="7924800" y="6248400"/>
            <a:ext cx="17272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59" name="Text Box 53"/>
          <p:cNvSpPr txBox="1">
            <a:spLocks noChangeArrowheads="1"/>
          </p:cNvSpPr>
          <p:nvPr/>
        </p:nvSpPr>
        <p:spPr bwMode="auto">
          <a:xfrm>
            <a:off x="7823200" y="6019800"/>
            <a:ext cx="17272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>
                <a:latin typeface="Times New Roman" pitchFamily="18" charset="0"/>
              </a:rPr>
              <a:t>Муниципальные предприятия</a:t>
            </a:r>
          </a:p>
        </p:txBody>
      </p:sp>
      <p:sp>
        <p:nvSpPr>
          <p:cNvPr id="72760" name="Text Box 54"/>
          <p:cNvSpPr txBox="1">
            <a:spLocks noChangeArrowheads="1"/>
          </p:cNvSpPr>
          <p:nvPr/>
        </p:nvSpPr>
        <p:spPr bwMode="auto">
          <a:xfrm>
            <a:off x="10058400" y="6248400"/>
            <a:ext cx="1727200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72761" name="Text Box 55"/>
          <p:cNvSpPr txBox="1">
            <a:spLocks noChangeArrowheads="1"/>
          </p:cNvSpPr>
          <p:nvPr/>
        </p:nvSpPr>
        <p:spPr bwMode="auto">
          <a:xfrm>
            <a:off x="9956800" y="6019800"/>
            <a:ext cx="17272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>
                <a:latin typeface="Times New Roman" pitchFamily="18" charset="0"/>
              </a:rPr>
              <a:t>Муниципальные предприятия</a:t>
            </a:r>
          </a:p>
        </p:txBody>
      </p:sp>
      <p:sp>
        <p:nvSpPr>
          <p:cNvPr id="72762" name="Text Box 56"/>
          <p:cNvSpPr txBox="1">
            <a:spLocks noChangeArrowheads="1"/>
          </p:cNvSpPr>
          <p:nvPr/>
        </p:nvSpPr>
        <p:spPr bwMode="auto">
          <a:xfrm>
            <a:off x="5892800" y="5715001"/>
            <a:ext cx="2743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Объекты управления</a:t>
            </a:r>
          </a:p>
        </p:txBody>
      </p:sp>
      <p:sp>
        <p:nvSpPr>
          <p:cNvPr id="72763" name="Line 57"/>
          <p:cNvSpPr>
            <a:spLocks noChangeShapeType="1"/>
          </p:cNvSpPr>
          <p:nvPr/>
        </p:nvSpPr>
        <p:spPr bwMode="auto">
          <a:xfrm>
            <a:off x="9347200" y="1371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64" name="Line 58"/>
          <p:cNvSpPr>
            <a:spLocks noChangeShapeType="1"/>
          </p:cNvSpPr>
          <p:nvPr/>
        </p:nvSpPr>
        <p:spPr bwMode="auto">
          <a:xfrm>
            <a:off x="9347200" y="13716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65" name="Line 59"/>
          <p:cNvSpPr>
            <a:spLocks noChangeShapeType="1"/>
          </p:cNvSpPr>
          <p:nvPr/>
        </p:nvSpPr>
        <p:spPr bwMode="auto">
          <a:xfrm>
            <a:off x="9347200" y="21336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66" name="Line 60"/>
          <p:cNvSpPr>
            <a:spLocks noChangeShapeType="1"/>
          </p:cNvSpPr>
          <p:nvPr/>
        </p:nvSpPr>
        <p:spPr bwMode="auto">
          <a:xfrm>
            <a:off x="9347200" y="17526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67" name="Line 61"/>
          <p:cNvSpPr>
            <a:spLocks noChangeShapeType="1"/>
          </p:cNvSpPr>
          <p:nvPr/>
        </p:nvSpPr>
        <p:spPr bwMode="auto">
          <a:xfrm>
            <a:off x="9347200" y="2819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68" name="Line 62"/>
          <p:cNvSpPr>
            <a:spLocks noChangeShapeType="1"/>
          </p:cNvSpPr>
          <p:nvPr/>
        </p:nvSpPr>
        <p:spPr bwMode="auto">
          <a:xfrm>
            <a:off x="9347200" y="28194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69" name="Line 63"/>
          <p:cNvSpPr>
            <a:spLocks noChangeShapeType="1"/>
          </p:cNvSpPr>
          <p:nvPr/>
        </p:nvSpPr>
        <p:spPr bwMode="auto">
          <a:xfrm>
            <a:off x="9347200" y="35814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0" name="Line 64"/>
          <p:cNvSpPr>
            <a:spLocks noChangeShapeType="1"/>
          </p:cNvSpPr>
          <p:nvPr/>
        </p:nvSpPr>
        <p:spPr bwMode="auto">
          <a:xfrm flipV="1">
            <a:off x="8940800" y="3200400"/>
            <a:ext cx="406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1" name="Line 65"/>
          <p:cNvSpPr>
            <a:spLocks noChangeShapeType="1"/>
          </p:cNvSpPr>
          <p:nvPr/>
        </p:nvSpPr>
        <p:spPr bwMode="auto">
          <a:xfrm>
            <a:off x="8940800" y="1981200"/>
            <a:ext cx="406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2" name="Line 66"/>
          <p:cNvSpPr>
            <a:spLocks noChangeShapeType="1"/>
          </p:cNvSpPr>
          <p:nvPr/>
        </p:nvSpPr>
        <p:spPr bwMode="auto">
          <a:xfrm flipV="1">
            <a:off x="8940800" y="1752600"/>
            <a:ext cx="406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3" name="Line 67"/>
          <p:cNvSpPr>
            <a:spLocks noChangeShapeType="1"/>
          </p:cNvSpPr>
          <p:nvPr/>
        </p:nvSpPr>
        <p:spPr bwMode="auto">
          <a:xfrm flipV="1">
            <a:off x="8940800" y="1752600"/>
            <a:ext cx="406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4" name="Line 68"/>
          <p:cNvSpPr>
            <a:spLocks noChangeShapeType="1"/>
          </p:cNvSpPr>
          <p:nvPr/>
        </p:nvSpPr>
        <p:spPr bwMode="auto">
          <a:xfrm>
            <a:off x="5486400" y="16002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5" name="Line 69"/>
          <p:cNvSpPr>
            <a:spLocks noChangeShapeType="1"/>
          </p:cNvSpPr>
          <p:nvPr/>
        </p:nvSpPr>
        <p:spPr bwMode="auto">
          <a:xfrm>
            <a:off x="5486400" y="1600200"/>
            <a:ext cx="609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6" name="Line 70"/>
          <p:cNvSpPr>
            <a:spLocks noChangeShapeType="1"/>
          </p:cNvSpPr>
          <p:nvPr/>
        </p:nvSpPr>
        <p:spPr bwMode="auto">
          <a:xfrm>
            <a:off x="2743200" y="1219200"/>
            <a:ext cx="0" cy="518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7" name="Line 71"/>
          <p:cNvSpPr>
            <a:spLocks noChangeShapeType="1"/>
          </p:cNvSpPr>
          <p:nvPr/>
        </p:nvSpPr>
        <p:spPr bwMode="auto">
          <a:xfrm flipH="1">
            <a:off x="2641600" y="64008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8" name="Line 72"/>
          <p:cNvSpPr>
            <a:spLocks noChangeShapeType="1"/>
          </p:cNvSpPr>
          <p:nvPr/>
        </p:nvSpPr>
        <p:spPr bwMode="auto">
          <a:xfrm flipH="1" flipV="1">
            <a:off x="2641600" y="60198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79" name="Line 73"/>
          <p:cNvSpPr>
            <a:spLocks noChangeShapeType="1"/>
          </p:cNvSpPr>
          <p:nvPr/>
        </p:nvSpPr>
        <p:spPr bwMode="auto">
          <a:xfrm flipH="1" flipV="1">
            <a:off x="2641600" y="56388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0" name="Line 74"/>
          <p:cNvSpPr>
            <a:spLocks noChangeShapeType="1"/>
          </p:cNvSpPr>
          <p:nvPr/>
        </p:nvSpPr>
        <p:spPr bwMode="auto">
          <a:xfrm flipH="1" flipV="1">
            <a:off x="2641600" y="51054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1" name="Line 75"/>
          <p:cNvSpPr>
            <a:spLocks noChangeShapeType="1"/>
          </p:cNvSpPr>
          <p:nvPr/>
        </p:nvSpPr>
        <p:spPr bwMode="auto">
          <a:xfrm flipH="1" flipV="1">
            <a:off x="2641600" y="45720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2" name="Line 76"/>
          <p:cNvSpPr>
            <a:spLocks noChangeShapeType="1"/>
          </p:cNvSpPr>
          <p:nvPr/>
        </p:nvSpPr>
        <p:spPr bwMode="auto">
          <a:xfrm flipH="1" flipV="1">
            <a:off x="2641600" y="41148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3" name="Line 77"/>
          <p:cNvSpPr>
            <a:spLocks noChangeShapeType="1"/>
          </p:cNvSpPr>
          <p:nvPr/>
        </p:nvSpPr>
        <p:spPr bwMode="auto">
          <a:xfrm flipH="1" flipV="1">
            <a:off x="2641600" y="37338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4" name="Line 78"/>
          <p:cNvSpPr>
            <a:spLocks noChangeShapeType="1"/>
          </p:cNvSpPr>
          <p:nvPr/>
        </p:nvSpPr>
        <p:spPr bwMode="auto">
          <a:xfrm flipH="1" flipV="1">
            <a:off x="2641600" y="34290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5" name="Line 79"/>
          <p:cNvSpPr>
            <a:spLocks noChangeShapeType="1"/>
          </p:cNvSpPr>
          <p:nvPr/>
        </p:nvSpPr>
        <p:spPr bwMode="auto">
          <a:xfrm flipH="1" flipV="1">
            <a:off x="2641600" y="31242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6" name="Line 80"/>
          <p:cNvSpPr>
            <a:spLocks noChangeShapeType="1"/>
          </p:cNvSpPr>
          <p:nvPr/>
        </p:nvSpPr>
        <p:spPr bwMode="auto">
          <a:xfrm flipH="1" flipV="1">
            <a:off x="2641600" y="26670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7" name="Line 81"/>
          <p:cNvSpPr>
            <a:spLocks noChangeShapeType="1"/>
          </p:cNvSpPr>
          <p:nvPr/>
        </p:nvSpPr>
        <p:spPr bwMode="auto">
          <a:xfrm flipH="1" flipV="1">
            <a:off x="2641600" y="21336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8" name="Line 82"/>
          <p:cNvSpPr>
            <a:spLocks noChangeShapeType="1"/>
          </p:cNvSpPr>
          <p:nvPr/>
        </p:nvSpPr>
        <p:spPr bwMode="auto">
          <a:xfrm flipH="1" flipV="1">
            <a:off x="2641600" y="16764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89" name="Line 83"/>
          <p:cNvSpPr>
            <a:spLocks noChangeShapeType="1"/>
          </p:cNvSpPr>
          <p:nvPr/>
        </p:nvSpPr>
        <p:spPr bwMode="auto">
          <a:xfrm flipH="1" flipV="1">
            <a:off x="2641600" y="12192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0" name="Line 84"/>
          <p:cNvSpPr>
            <a:spLocks noChangeShapeType="1"/>
          </p:cNvSpPr>
          <p:nvPr/>
        </p:nvSpPr>
        <p:spPr bwMode="auto">
          <a:xfrm>
            <a:off x="2743200" y="32004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1" name="Line 85"/>
          <p:cNvSpPr>
            <a:spLocks noChangeShapeType="1"/>
          </p:cNvSpPr>
          <p:nvPr/>
        </p:nvSpPr>
        <p:spPr bwMode="auto">
          <a:xfrm>
            <a:off x="5791200" y="3200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2" name="Line 86"/>
          <p:cNvSpPr>
            <a:spLocks noChangeShapeType="1"/>
          </p:cNvSpPr>
          <p:nvPr/>
        </p:nvSpPr>
        <p:spPr bwMode="auto">
          <a:xfrm>
            <a:off x="5791200" y="3429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3" name="Line 87"/>
          <p:cNvSpPr>
            <a:spLocks noChangeShapeType="1"/>
          </p:cNvSpPr>
          <p:nvPr/>
        </p:nvSpPr>
        <p:spPr bwMode="auto">
          <a:xfrm>
            <a:off x="2743200" y="5715000"/>
            <a:ext cx="812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4" name="Line 88"/>
          <p:cNvSpPr>
            <a:spLocks noChangeShapeType="1"/>
          </p:cNvSpPr>
          <p:nvPr/>
        </p:nvSpPr>
        <p:spPr bwMode="auto">
          <a:xfrm>
            <a:off x="10871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5" name="Line 89"/>
          <p:cNvSpPr>
            <a:spLocks noChangeShapeType="1"/>
          </p:cNvSpPr>
          <p:nvPr/>
        </p:nvSpPr>
        <p:spPr bwMode="auto">
          <a:xfrm>
            <a:off x="87376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6" name="Line 90"/>
          <p:cNvSpPr>
            <a:spLocks noChangeShapeType="1"/>
          </p:cNvSpPr>
          <p:nvPr/>
        </p:nvSpPr>
        <p:spPr bwMode="auto">
          <a:xfrm>
            <a:off x="57912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7" name="Line 91"/>
          <p:cNvSpPr>
            <a:spLocks noChangeShapeType="1"/>
          </p:cNvSpPr>
          <p:nvPr/>
        </p:nvSpPr>
        <p:spPr bwMode="auto">
          <a:xfrm>
            <a:off x="3860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8" name="Line 92"/>
          <p:cNvSpPr>
            <a:spLocks noChangeShapeType="1"/>
          </p:cNvSpPr>
          <p:nvPr/>
        </p:nvSpPr>
        <p:spPr bwMode="auto">
          <a:xfrm>
            <a:off x="7518400" y="3886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99" name="Line 93"/>
          <p:cNvSpPr>
            <a:spLocks noChangeShapeType="1"/>
          </p:cNvSpPr>
          <p:nvPr/>
        </p:nvSpPr>
        <p:spPr bwMode="auto">
          <a:xfrm flipH="1">
            <a:off x="5791200" y="5486400"/>
            <a:ext cx="172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800" name="Line 94"/>
          <p:cNvSpPr>
            <a:spLocks noChangeShapeType="1"/>
          </p:cNvSpPr>
          <p:nvPr/>
        </p:nvSpPr>
        <p:spPr bwMode="auto">
          <a:xfrm>
            <a:off x="5994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801" name="Line 96"/>
          <p:cNvSpPr>
            <a:spLocks noChangeShapeType="1"/>
          </p:cNvSpPr>
          <p:nvPr/>
        </p:nvSpPr>
        <p:spPr bwMode="auto">
          <a:xfrm>
            <a:off x="3962400" y="5486400"/>
            <a:ext cx="10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802" name="Line 97"/>
          <p:cNvSpPr>
            <a:spLocks noChangeShapeType="1"/>
          </p:cNvSpPr>
          <p:nvPr/>
        </p:nvSpPr>
        <p:spPr bwMode="auto">
          <a:xfrm>
            <a:off x="40640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803" name="Line 98"/>
          <p:cNvSpPr>
            <a:spLocks noChangeShapeType="1"/>
          </p:cNvSpPr>
          <p:nvPr/>
        </p:nvSpPr>
        <p:spPr bwMode="auto">
          <a:xfrm flipV="1">
            <a:off x="89408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804" name="Line 99"/>
          <p:cNvSpPr>
            <a:spLocks noChangeShapeType="1"/>
          </p:cNvSpPr>
          <p:nvPr/>
        </p:nvSpPr>
        <p:spPr bwMode="auto">
          <a:xfrm flipV="1">
            <a:off x="110744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805" name="Line 100"/>
          <p:cNvSpPr>
            <a:spLocks noChangeShapeType="1"/>
          </p:cNvSpPr>
          <p:nvPr/>
        </p:nvSpPr>
        <p:spPr bwMode="auto">
          <a:xfrm flipH="1">
            <a:off x="8940800" y="54864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806" name="Text Box 102"/>
          <p:cNvSpPr txBox="1">
            <a:spLocks noChangeArrowheads="1"/>
          </p:cNvSpPr>
          <p:nvPr/>
        </p:nvSpPr>
        <p:spPr bwMode="auto">
          <a:xfrm>
            <a:off x="6197600" y="1431926"/>
            <a:ext cx="2540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Исполнительные органы</a:t>
            </a:r>
          </a:p>
        </p:txBody>
      </p:sp>
      <p:sp>
        <p:nvSpPr>
          <p:cNvPr id="72807" name="Text Box 103"/>
          <p:cNvSpPr txBox="1">
            <a:spLocks noChangeArrowheads="1"/>
          </p:cNvSpPr>
          <p:nvPr/>
        </p:nvSpPr>
        <p:spPr bwMode="auto">
          <a:xfrm>
            <a:off x="406400" y="457201"/>
            <a:ext cx="1137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</a:rPr>
              <a:t>(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Постановление Правительства Москвы «Об утверждении Положения о системе государственного управления охраной труда и Положения о Межведомственной комиссии по</a:t>
            </a: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охране труда» от 23 декабря 1997 г. №900.</a:t>
            </a:r>
            <a:r>
              <a:rPr lang="ru-RU" sz="1000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4"/>
          <p:cNvSpPr txBox="1">
            <a:spLocks noChangeArrowheads="1"/>
          </p:cNvSpPr>
          <p:nvPr/>
        </p:nvSpPr>
        <p:spPr bwMode="auto">
          <a:xfrm>
            <a:off x="527051" y="2420939"/>
            <a:ext cx="111379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3.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Организация охраны труда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9855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ru-RU" sz="1600">
              <a:latin typeface="Times New Roman" pitchFamily="18" charset="0"/>
            </a:endParaRP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508000" y="76201"/>
            <a:ext cx="112776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Организация охраны труда в организации ст216-218 ТК РФ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508000" y="457201"/>
            <a:ext cx="11277600" cy="646331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Система управления охраной труда организации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является </a:t>
            </a:r>
            <a:r>
              <a:rPr lang="ru-RU" sz="1200">
                <a:latin typeface="Times New Roman" pitchFamily="18" charset="0"/>
              </a:rPr>
              <a:t>ч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аст</a:t>
            </a:r>
            <a:r>
              <a:rPr lang="ru-RU" sz="1200">
                <a:latin typeface="Times New Roman" pitchFamily="18" charset="0"/>
              </a:rPr>
              <a:t>ью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общей системы управления, которая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включает</a:t>
            </a:r>
            <a:r>
              <a:rPr lang="ru-RU" sz="1200" b="1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организационную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</a:rPr>
              <a:t>ст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руктуру, планирует действия, обязанности, методы, процедуры, процессы </a:t>
            </a:r>
            <a:r>
              <a:rPr lang="ru-RU" sz="1200" b="1">
                <a:latin typeface="Times New Roman" pitchFamily="18" charset="0"/>
              </a:rPr>
              <a:t>и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ресурсы для развития, осуществления, достижения, рассмотрения и под</a:t>
            </a:r>
            <a:r>
              <a:rPr lang="ru-RU" sz="1200" b="1">
                <a:latin typeface="Times New Roman" pitchFamily="18" charset="0"/>
              </a:rPr>
              <a:t>д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ержания политики системы охраны труда, а также контролирует риск, </a:t>
            </a:r>
            <a:r>
              <a:rPr lang="ru-RU" sz="1200" b="1">
                <a:latin typeface="Times New Roman" pitchFamily="18" charset="0"/>
              </a:rPr>
              <a:t>с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вязанный с работой организации.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508000" y="1371601"/>
            <a:ext cx="11277600" cy="2000548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01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</a:rPr>
              <a:t>О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сновные задачи систем</a:t>
            </a:r>
            <a:r>
              <a:rPr lang="ru-RU" sz="1200" b="1">
                <a:latin typeface="Times New Roman" pitchFamily="18" charset="0"/>
              </a:rPr>
              <a:t>ы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управления </a:t>
            </a:r>
            <a:r>
              <a:rPr lang="ru-RU" sz="1200" b="1">
                <a:latin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охраной труда в организации</a:t>
            </a:r>
            <a:r>
              <a:rPr lang="ru-RU" sz="1600">
                <a:latin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b="1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•   определение и уточнение целей, основных положений политики организации в области охраны труда; 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• разработка, согласование и реализация программ, планов, иных организационно-распорядительных документов в соответствии со стратегическими целями и основными направлениями политики организации в области охраны труда;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•   оценка, учет и нормирование основных рисков;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•   осуществление контрольных функций по вопроса</a:t>
            </a:r>
            <a:r>
              <a:rPr lang="ru-RU" sz="1200">
                <a:latin typeface="Times New Roman" pitchFamily="18" charset="0"/>
              </a:rPr>
              <a:t>м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охраны труда организации;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•   координация работ, направленных на предупреждение аварий;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•   подготовка и аттестация персонала организации </a:t>
            </a:r>
            <a:r>
              <a:rPr lang="ru-RU" sz="1200">
                <a:latin typeface="Times New Roman" pitchFamily="18" charset="0"/>
              </a:rPr>
              <a:t>по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охране труда;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•   анализ причин производственных травм и профессиональных заболеваний;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• расследование причин возникновения несчастны</a:t>
            </a:r>
            <a:r>
              <a:rPr lang="ru-RU" sz="1200">
                <a:latin typeface="Times New Roman" pitchFamily="18" charset="0"/>
              </a:rPr>
              <a:t>х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случаев и аварий, осуществление компенсации обусловленных ими потерь.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508000" y="3581400"/>
            <a:ext cx="11277600" cy="2923877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90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000" b="1">
                <a:latin typeface="Times New Roman" pitchFamily="18" charset="0"/>
                <a:cs typeface="Times New Roman" pitchFamily="18" charset="0"/>
              </a:rPr>
              <a:t>Целью планирования является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коренное улучшение условий и охраны труда на основе 3-5-летних программ и в тесной увязке с результатами финансово-экономической деятельностью организации.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Планы и мероприятия по охране труда должны иметь финансовое, материально-техническое, проектно-конструкторское и кадровое обеспечение. В установочных документах (приказ</a:t>
            </a:r>
            <a:r>
              <a:rPr lang="ru-RU" sz="1000">
                <a:latin typeface="Times New Roman" pitchFamily="18" charset="0"/>
              </a:rPr>
              <a:t>ах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, постановления</a:t>
            </a:r>
            <a:r>
              <a:rPr lang="ru-RU" sz="1000">
                <a:latin typeface="Times New Roman" pitchFamily="18" charset="0"/>
              </a:rPr>
              <a:t>х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, протокол</a:t>
            </a:r>
            <a:r>
              <a:rPr lang="ru-RU" sz="1000">
                <a:latin typeface="Times New Roman" pitchFamily="18" charset="0"/>
              </a:rPr>
              <a:t>ах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и др.) указываются сроки и ответственные исполнители.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000" b="1">
                <a:latin typeface="Times New Roman" pitchFamily="18" charset="0"/>
                <a:cs typeface="Times New Roman" pitchFamily="18" charset="0"/>
              </a:rPr>
              <a:t>Годовые планы разрабатываются на уровне организации, ее структурных подразделений, а текущие (квартальные, месячные) планы - на уровне подразделений, цехов и служб.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Годовой </a:t>
            </a: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план</a:t>
            </a: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включает</a:t>
            </a: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мероприятия</a:t>
            </a: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по: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</a:rPr>
              <a:t>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повышению квалификации кадров, проверки знаний по охране труда инженерно-технических работников, рабочих, служащих;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</a:rPr>
              <a:t>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нормализации санятарно-гигиенических условий труда с учетом результатов аттестации рабочих мест по охране труда и сертификации работ;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</a:rPr>
              <a:t>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охране труда, лечебно-профилактическому и санитарно-бытовому обслуживанию рабочих;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</a:rPr>
              <a:t>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механизации и автоматизации тяжелых и трудоемких работ;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</a:rPr>
              <a:t>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аттестации по условиям и охране труда рабочих мест ранее не аттестованных или вновь организуемых объектов;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</a:rPr>
              <a:t>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комплексные и целевые проверки состояния охраны труда в подразделениях, цехах, службах организации.</a:t>
            </a:r>
          </a:p>
          <a:p>
            <a:pPr algn="just" eaLnBrk="1" hangingPunct="1">
              <a:spcBef>
                <a:spcPct val="90000"/>
              </a:spcBef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(Постановление Минтруда России от 27 февраля 1995 г., № 11 «Рекомендации по планированию мероприятии по охране труда»)</a:t>
            </a:r>
            <a:endParaRPr lang="ru-RU" sz="1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7924800" y="914400"/>
            <a:ext cx="3860800" cy="56388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406400" y="914400"/>
            <a:ext cx="3251200" cy="35814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75780" name="Picture 4" descr="bd1047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541464"/>
            <a:ext cx="3759200" cy="280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2641600" y="304801"/>
            <a:ext cx="71120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cs typeface="Arial" charset="0"/>
              </a:rPr>
              <a:t>Служба </a:t>
            </a:r>
            <a:r>
              <a:rPr lang="ru-RU" sz="2000" b="1"/>
              <a:t> </a:t>
            </a:r>
            <a:r>
              <a:rPr lang="ru-RU" sz="2000" b="1">
                <a:cs typeface="Arial" charset="0"/>
              </a:rPr>
              <a:t>охраны </a:t>
            </a:r>
            <a:r>
              <a:rPr lang="ru-RU" sz="2000" b="1"/>
              <a:t> </a:t>
            </a:r>
            <a:r>
              <a:rPr lang="ru-RU" sz="2000" b="1">
                <a:cs typeface="Arial" charset="0"/>
              </a:rPr>
              <a:t>труда </a:t>
            </a:r>
            <a:r>
              <a:rPr lang="ru-RU" sz="2000" b="1"/>
              <a:t> </a:t>
            </a:r>
            <a:r>
              <a:rPr lang="ru-RU" sz="2000" b="1">
                <a:cs typeface="Arial" charset="0"/>
              </a:rPr>
              <a:t>в </a:t>
            </a:r>
            <a:r>
              <a:rPr lang="ru-RU" sz="2000" b="1"/>
              <a:t> </a:t>
            </a:r>
            <a:r>
              <a:rPr lang="ru-RU" sz="2000" b="1">
                <a:cs typeface="Arial" charset="0"/>
              </a:rPr>
              <a:t>организации</a:t>
            </a:r>
            <a:endParaRPr lang="ru-RU" sz="2000"/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3962400" y="914401"/>
            <a:ext cx="7823200" cy="1169551"/>
          </a:xfrm>
          <a:prstGeom prst="rect">
            <a:avLst/>
          </a:prstGeom>
          <a:gradFill rotWithShape="0">
            <a:gsLst>
              <a:gs pos="0">
                <a:srgbClr val="FF9966"/>
              </a:gs>
              <a:gs pos="50000">
                <a:srgbClr val="FFFFFF"/>
              </a:gs>
              <a:gs pos="100000">
                <a:srgbClr val="FF996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>
                <a:cs typeface="Arial" charset="0"/>
              </a:rPr>
              <a:t>В целях обеспечения соблюдения требований охраны труда, осуществления контроля за их выполнением в каждой организации, осуществляющей производственную деятельность, с численностью </a:t>
            </a:r>
            <a:r>
              <a:rPr lang="ru-RU" sz="1400">
                <a:solidFill>
                  <a:srgbClr val="FF3300"/>
                </a:solidFill>
                <a:cs typeface="Arial" charset="0"/>
              </a:rPr>
              <a:t>более </a:t>
            </a:r>
            <a:r>
              <a:rPr lang="ru-RU" sz="1400" b="1">
                <a:solidFill>
                  <a:srgbClr val="FF3300"/>
                </a:solidFill>
                <a:cs typeface="Arial" charset="0"/>
              </a:rPr>
              <a:t>50 работников</a:t>
            </a:r>
            <a:r>
              <a:rPr lang="ru-RU" sz="1400">
                <a:cs typeface="Arial" charset="0"/>
              </a:rPr>
              <a:t> создается </a:t>
            </a:r>
            <a:r>
              <a:rPr lang="ru-RU" sz="1400" b="1">
                <a:solidFill>
                  <a:srgbClr val="FF3300"/>
                </a:solidFill>
                <a:cs typeface="Arial" charset="0"/>
              </a:rPr>
              <a:t>служба охраны труда</a:t>
            </a:r>
            <a:r>
              <a:rPr lang="ru-RU" sz="1400">
                <a:cs typeface="Arial" charset="0"/>
              </a:rPr>
              <a:t> или вводится должность специалиста по охране труда, имеющего соответствующую подготовку или опыт работы в этой области</a:t>
            </a:r>
            <a:endParaRPr lang="ru-RU" sz="1400"/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406400" y="4800601"/>
            <a:ext cx="7213600" cy="160043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400"/>
              <a:t>   </a:t>
            </a:r>
            <a:r>
              <a:rPr lang="ru-RU" sz="1400" b="1">
                <a:latin typeface="Times New Roman" pitchFamily="18" charset="0"/>
              </a:rPr>
              <a:t>Межотраслевые нормативы численности работников службы ОТ</a:t>
            </a:r>
            <a:r>
              <a:rPr lang="ru-RU" sz="1400">
                <a:latin typeface="Times New Roman" pitchFamily="18" charset="0"/>
              </a:rPr>
              <a:t>, утвержденные постановлением Минтруда РФ </a:t>
            </a:r>
            <a:r>
              <a:rPr lang="ru-RU" sz="1400" b="1">
                <a:latin typeface="Times New Roman" pitchFamily="18" charset="0"/>
              </a:rPr>
              <a:t>от 14.01.01 №7</a:t>
            </a:r>
            <a:r>
              <a:rPr lang="ru-RU" sz="1400">
                <a:latin typeface="Times New Roman" pitchFamily="18" charset="0"/>
              </a:rPr>
              <a:t> и согласованные с Федерацией независимых профсоюзов РФ рекомендуют в организациях со ср.численным составом до 700 работников иметь одного исполнителя данных функций, с большей численностью – бюро ОТ (3-5 ед.) или отдел (от 6 ед.).</a:t>
            </a:r>
          </a:p>
          <a:p>
            <a:pPr algn="l"/>
            <a:r>
              <a:rPr lang="ru-RU" sz="1400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</a:rPr>
              <a:t>Рекомендации по организации работы службы ОТ</a:t>
            </a:r>
            <a:r>
              <a:rPr lang="ru-RU" sz="1400">
                <a:latin typeface="Times New Roman" pitchFamily="18" charset="0"/>
              </a:rPr>
              <a:t> утверждены постановлением Минтруда </a:t>
            </a:r>
            <a:r>
              <a:rPr lang="ru-RU" sz="1400" b="1">
                <a:latin typeface="Times New Roman" pitchFamily="18" charset="0"/>
              </a:rPr>
              <a:t>от 8.02.00 № 14.</a:t>
            </a:r>
          </a:p>
        </p:txBody>
      </p: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3962400" y="2438401"/>
            <a:ext cx="7874000" cy="738664"/>
          </a:xfrm>
          <a:prstGeom prst="rect">
            <a:avLst/>
          </a:prstGeom>
          <a:gradFill rotWithShape="0">
            <a:gsLst>
              <a:gs pos="0">
                <a:srgbClr val="FF9966"/>
              </a:gs>
              <a:gs pos="50000">
                <a:srgbClr val="FFFFFF"/>
              </a:gs>
              <a:gs pos="100000">
                <a:srgbClr val="FF996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400"/>
              <a:t>     В организации с численностью </a:t>
            </a:r>
            <a:r>
              <a:rPr lang="ru-RU" sz="1400" b="1">
                <a:solidFill>
                  <a:srgbClr val="FF3300"/>
                </a:solidFill>
              </a:rPr>
              <a:t>50 работников и менее</a:t>
            </a:r>
            <a:r>
              <a:rPr lang="ru-RU" sz="1400"/>
              <a:t> решение о создании службы охраны труда или введении должности специалиста по охране труда </a:t>
            </a:r>
            <a:r>
              <a:rPr lang="ru-RU" sz="1400" b="1">
                <a:solidFill>
                  <a:srgbClr val="FF3300"/>
                </a:solidFill>
              </a:rPr>
              <a:t>принимается работодателем</a:t>
            </a:r>
            <a:r>
              <a:rPr lang="ru-RU" sz="1400"/>
              <a:t> с учетом специфики деятельности данной организации</a:t>
            </a:r>
          </a:p>
        </p:txBody>
      </p:sp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3962400" y="3552826"/>
            <a:ext cx="7874000" cy="738664"/>
          </a:xfrm>
          <a:prstGeom prst="rect">
            <a:avLst/>
          </a:prstGeom>
          <a:gradFill rotWithShape="0">
            <a:gsLst>
              <a:gs pos="0">
                <a:srgbClr val="FF9966"/>
              </a:gs>
              <a:gs pos="50000">
                <a:srgbClr val="FFFFFF"/>
              </a:gs>
              <a:gs pos="100000">
                <a:srgbClr val="FF996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400" b="1"/>
              <a:t>Структура службы охраны труда</a:t>
            </a:r>
            <a:r>
              <a:rPr lang="ru-RU" sz="1400"/>
              <a:t> в организации и </a:t>
            </a:r>
            <a:r>
              <a:rPr lang="ru-RU" sz="1400" b="1"/>
              <a:t>численность</a:t>
            </a:r>
            <a:r>
              <a:rPr lang="ru-RU" sz="1400"/>
              <a:t> работников службы охраны труда </a:t>
            </a:r>
            <a:r>
              <a:rPr lang="ru-RU" sz="1400" b="1"/>
              <a:t>определяются работодателем</a:t>
            </a:r>
            <a:r>
              <a:rPr lang="ru-RU" sz="1400"/>
              <a:t> с учетом рекомендаций федерального органа исполнительной власти по труду</a:t>
            </a:r>
          </a:p>
        </p:txBody>
      </p:sp>
      <p:pic>
        <p:nvPicPr>
          <p:cNvPr id="75786" name="Picture 10" descr="bd0717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4648201"/>
            <a:ext cx="35560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711200" y="1143000"/>
            <a:ext cx="29464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auto">
          <a:xfrm>
            <a:off x="9652000" y="457200"/>
            <a:ext cx="203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/>
              <a:t>(ТК РФ ст.217)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508000" y="152400"/>
            <a:ext cx="111760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Основны</a:t>
            </a:r>
            <a:r>
              <a:rPr lang="ru-RU" sz="1600" b="1">
                <a:latin typeface="Times New Roman" pitchFamily="18" charset="0"/>
              </a:rPr>
              <a:t>е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задач</a:t>
            </a:r>
            <a:r>
              <a:rPr lang="ru-RU" sz="1600" b="1">
                <a:latin typeface="Times New Roman" pitchFamily="18" charset="0"/>
              </a:rPr>
              <a:t>и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службы охраны труда 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508000" y="457200"/>
            <a:ext cx="11176000" cy="203132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организация работы по обеспечению выполнения работниками требований охраны труда;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контроль за соблюдением работниками законов иных нормативных правовых актов об охране труда, коллективного договора, соглашения по </a:t>
            </a:r>
            <a:r>
              <a:rPr lang="en-US" sz="1400" b="1">
                <a:latin typeface="Times New Roman" pitchFamily="18" charset="0"/>
                <a:cs typeface="Times New Roman" pitchFamily="18" charset="0"/>
              </a:rPr>
              <a:t>oxpa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не труда, других локальных нормативных правовых актов организации;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организация профилактической работы по предупреждению производственного травматизма, профессиональных заболеваний и заболеваний, обусловленных производственными факторами, а та же работы по улучшению условий труда;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информирование и консультирование работнике организации, в том числе ее руководителя, по вопросам охраны труда;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изучение и распространение передового опыта по охране труда, пропаганда вопросов охраны труда.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508000" y="3946526"/>
            <a:ext cx="11277600" cy="216982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готовит предложения и участвует в выработке решений, направленных на улучшение работы по охране труда, здоровья и окружающей природной среды;</a:t>
            </a:r>
            <a:endParaRPr lang="ru-RU" sz="1000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организует и проводит общественный (профсоюзный) контроль за соблюдением законодательства о труде, законов и иных нормативно-правовых актов об охране труда, состоянием охраны труда;</a:t>
            </a:r>
            <a:endParaRPr lang="ru-RU" sz="1000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организует и проводит обучение уполномоченных и членов совместных комитетов по охране труда;</a:t>
            </a:r>
            <a:endParaRPr lang="ru-RU" sz="1000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оказывает необходимую консультационную помощь работникам по вопросам охраны труда, здоровья и окружающей природной среды,</a:t>
            </a:r>
            <a:endParaRPr lang="ru-RU" sz="1000">
              <a:latin typeface="Times New Roman" pitchFamily="18" charset="0"/>
            </a:endParaRPr>
          </a:p>
          <a:p>
            <a:pPr algn="just" eaLnBrk="1" hangingPunct="1"/>
            <a:r>
              <a:rPr lang="ru-RU" sz="1000" b="1">
                <a:latin typeface="Times New Roman" pitchFamily="18" charset="0"/>
                <a:cs typeface="Times New Roman" pitchFamily="18" charset="0"/>
              </a:rPr>
              <a:t>а также </a:t>
            </a:r>
            <a:r>
              <a:rPr lang="ru-RU" sz="1000" b="1">
                <a:latin typeface="Times New Roman" pitchFamily="18" charset="0"/>
              </a:rPr>
              <a:t> 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участвует:</a:t>
            </a:r>
            <a:endParaRPr lang="ru-RU" sz="1000" b="1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в работе комиссий, проводящих комплексные проверки, и при проведении административно-общественного   контроля за состоянием охраны труда на всех уровнях;</a:t>
            </a:r>
            <a:endParaRPr lang="ru-RU" sz="1000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 в разработке и осуществлении контроля за выполнением мероприятий соглашения и коллективных договоров предприятий;</a:t>
            </a:r>
            <a:endParaRPr lang="ru-RU" sz="1000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в разработке и согласовании инструкций по охране труда и нормативных документов, регламентирующих вопросы ох­раны труда и профилактики профессиональных заболеваний;</a:t>
            </a:r>
            <a:endParaRPr lang="ru-RU" sz="1000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в расследовании несчастных случаев и аварий на производстве, </a:t>
            </a: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в анал</a:t>
            </a:r>
            <a:r>
              <a:rPr lang="ru-RU" sz="1000">
                <a:latin typeface="Times New Roman" pitchFamily="18" charset="0"/>
              </a:rPr>
              <a:t>изе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обстоятельств и причин аварий и производственного травматизма</a:t>
            </a:r>
            <a:r>
              <a:rPr lang="ru-RU" sz="1000">
                <a:latin typeface="Times New Roman" pitchFamily="18" charset="0"/>
              </a:rPr>
              <a:t>,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профессиональных заболеваний, в информировании </a:t>
            </a: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работников о происшедших несчастных случаях и авариях и мерах по их предупреждению;</a:t>
            </a:r>
            <a:endParaRPr lang="ru-RU" sz="1000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в работе комиссий по приемке в эксплуатацию вновь построенных или реконструированных зданий и сооружений.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000" b="1">
                <a:latin typeface="Times New Roman" pitchFamily="18" charset="0"/>
                <a:cs typeface="Times New Roman" pitchFamily="18" charset="0"/>
              </a:rPr>
              <a:t>(Постановление Минтруда России от 8 апреля 1994 г. №</a:t>
            </a:r>
            <a:r>
              <a:rPr lang="ru-RU" sz="1000" b="1">
                <a:latin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35 «Рекомендации по организации работы уполномоченного (доверенного) лица по охране труда профессионального союза или трудового коллектива»)</a:t>
            </a:r>
            <a:endParaRPr lang="ru-RU" sz="1000" b="1">
              <a:latin typeface="Times New Roman" pitchFamily="18" charset="0"/>
            </a:endParaRP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508000" y="3381376"/>
            <a:ext cx="11277600" cy="581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Профсоюзный комитет организации через уполномоченных по охране труда </a:t>
            </a:r>
            <a:endParaRPr lang="ru-RU" sz="1600" b="1">
              <a:latin typeface="Times New Roman" pitchFamily="18" charset="0"/>
            </a:endParaRPr>
          </a:p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принимает участие в решении задач охраны труда</a:t>
            </a:r>
            <a:endParaRPr lang="ru-RU" sz="16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508000" y="304801"/>
            <a:ext cx="111760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Комитеты (комиссии) по охране труда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508000" y="685800"/>
            <a:ext cx="11176000" cy="1600438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88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организациях </a:t>
            </a: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по инициативе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работодателя и (или) по инициативе работников либо их представительного органа создаются комитеты (комиссии) по охране труда. </a:t>
            </a:r>
            <a:endParaRPr lang="ru-RU" sz="1400" b="1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их состав </a:t>
            </a: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на паритетной основе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входят представители работодателей, профессиональных союзов или иного уполномоченного работниками представительного органа. </a:t>
            </a:r>
            <a:endParaRPr lang="ru-RU" sz="1400" b="1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Типовое положение о комитете (комиссии) по охране труда утверждается федеральным органом исполнительной власти по труду </a:t>
            </a:r>
            <a:r>
              <a:rPr lang="ru-RU" sz="1400" b="1">
                <a:latin typeface="Times New Roman" pitchFamily="18" charset="0"/>
              </a:rPr>
              <a:t>  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(ст. 218 ТК РФ).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508000" y="2362200"/>
            <a:ext cx="11176000" cy="304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Функции комитетов (комиссий) по охране труда</a:t>
            </a:r>
            <a:r>
              <a:rPr lang="ru-RU" sz="1400" b="1">
                <a:latin typeface="Times New Roman" pitchFamily="18" charset="0"/>
              </a:rPr>
              <a:t> 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508000" y="2667001"/>
            <a:ext cx="11176000" cy="3323987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рассмотрение предложении работодателей, профессиональных союзов и иных уполномоченных работниками представительных органов, а также отдельных работников по созданию здоровых и безопасных условий труда в организации и выработка рекомендаций, отвечающих требованиям сохранения жизни и здоровья работников в процессе трудовой деятельности;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рассмотрение результатов обследования состояния условий и охраны труда на рабочих местах, производственных участках, в цехах и в организации в целом;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изучение причин производственного травматизма и профессиональных заболеваний, анализ эффективности проводимых мероприятий по условиям и ох­ране   труда,    подготовка   информационно-аналитических материалов о фактическом состоянии охраны труда на предприятии;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анализ хода и результатов аттестации рабочих мест по условиям труда, участие в подготовке подразделений и предприятия в целом к проведению обязательной сертификации постоянных рабочих мест на производственных объектах на соответствие требованиям охраны труда и др.</a:t>
            </a:r>
            <a:endParaRPr lang="ru-RU" sz="1400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>
                <a:latin typeface="Times New Roman" pitchFamily="18" charset="0"/>
              </a:rPr>
              <a:t>П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остановление Минтруда России от 12 октября 1994 г. № 64</a:t>
            </a:r>
            <a:r>
              <a:rPr lang="ru-RU" sz="1400" b="1">
                <a:latin typeface="Times New Roman" pitchFamily="18" charset="0"/>
              </a:rPr>
              <a:t> утвердило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«Рекомендации по формированию и организации деятельности совместных комитетов (комиссий) по охране труда, создаваемых на предприятиях, в учреждениях и организациях с численностью работников более 10 человек»)</a:t>
            </a:r>
            <a:endParaRPr lang="ru-RU" sz="14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508000" y="2438400"/>
            <a:ext cx="11176000" cy="14478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78851" name="Picture 14" descr="bd0681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2566988"/>
            <a:ext cx="1869017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Line 9"/>
          <p:cNvSpPr>
            <a:spLocks noChangeShapeType="1"/>
          </p:cNvSpPr>
          <p:nvPr/>
        </p:nvSpPr>
        <p:spPr bwMode="auto">
          <a:xfrm>
            <a:off x="5892800" y="7620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53" name="Line 11"/>
          <p:cNvSpPr>
            <a:spLocks noChangeShapeType="1"/>
          </p:cNvSpPr>
          <p:nvPr/>
        </p:nvSpPr>
        <p:spPr bwMode="auto">
          <a:xfrm>
            <a:off x="5892800" y="762000"/>
            <a:ext cx="396240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54" name="Line 10"/>
          <p:cNvSpPr>
            <a:spLocks noChangeShapeType="1"/>
          </p:cNvSpPr>
          <p:nvPr/>
        </p:nvSpPr>
        <p:spPr bwMode="auto">
          <a:xfrm flipH="1">
            <a:off x="2336800" y="762000"/>
            <a:ext cx="355600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55" name="Rectangle 3"/>
          <p:cNvSpPr>
            <a:spLocks noChangeArrowheads="1"/>
          </p:cNvSpPr>
          <p:nvPr/>
        </p:nvSpPr>
        <p:spPr bwMode="auto">
          <a:xfrm>
            <a:off x="508000" y="4343400"/>
            <a:ext cx="11176000" cy="1447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8856" name="Text Box 4"/>
          <p:cNvSpPr txBox="1">
            <a:spLocks noChangeArrowheads="1"/>
          </p:cNvSpPr>
          <p:nvPr/>
        </p:nvSpPr>
        <p:spPr bwMode="auto">
          <a:xfrm>
            <a:off x="1930400" y="152401"/>
            <a:ext cx="8026400" cy="6508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/>
              <a:t>Обучения и профессиональная подготовка</a:t>
            </a:r>
          </a:p>
          <a:p>
            <a:pPr eaLnBrk="1" hangingPunct="1"/>
            <a:r>
              <a:rPr lang="ru-RU" b="1"/>
              <a:t> по охране труда</a:t>
            </a:r>
          </a:p>
        </p:txBody>
      </p:sp>
      <p:sp>
        <p:nvSpPr>
          <p:cNvPr id="78857" name="Text Box 5"/>
          <p:cNvSpPr txBox="1">
            <a:spLocks noChangeArrowheads="1"/>
          </p:cNvSpPr>
          <p:nvPr/>
        </p:nvSpPr>
        <p:spPr bwMode="auto">
          <a:xfrm>
            <a:off x="609600" y="4267201"/>
            <a:ext cx="11074400" cy="129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10000"/>
              </a:spcBef>
              <a:buFontTx/>
              <a:buChar char="•"/>
            </a:pPr>
            <a:r>
              <a:rPr lang="ru-RU" sz="1600"/>
              <a:t>  </a:t>
            </a:r>
            <a:r>
              <a:rPr lang="ru-RU" sz="1200"/>
              <a:t>не связанных с обслуживанием, испытанием, наладкой, ремонтом оборудования, использованием инструмента, хранением и применением материалов;</a:t>
            </a:r>
          </a:p>
          <a:p>
            <a:pPr algn="l" eaLnBrk="1" hangingPunct="1">
              <a:spcBef>
                <a:spcPct val="10000"/>
              </a:spcBef>
              <a:buFontTx/>
              <a:buChar char="•"/>
            </a:pPr>
            <a:r>
              <a:rPr lang="ru-RU" sz="1200"/>
              <a:t>  связанных с обслуживанием, испытанием, наладкой, ремонтом оборудования, использованием инструмента, хранением и применением материалов;</a:t>
            </a:r>
          </a:p>
          <a:p>
            <a:pPr algn="l" eaLnBrk="1" hangingPunct="1">
              <a:spcBef>
                <a:spcPct val="10000"/>
              </a:spcBef>
              <a:buFontTx/>
              <a:buChar char="•"/>
            </a:pPr>
            <a:r>
              <a:rPr lang="ru-RU" sz="1200"/>
              <a:t>  связанных с вредными или опасными условиями труда – работодатель обеспечивает обучение безопасным методам и приемам выполнения работ со стажировкой на рабочем месте, сдачей экзаменов и последующим периодическим обучением по охране труда с проверкой знаний требований охраны труда.</a:t>
            </a:r>
          </a:p>
        </p:txBody>
      </p:sp>
      <p:sp>
        <p:nvSpPr>
          <p:cNvPr id="78858" name="Text Box 7"/>
          <p:cNvSpPr txBox="1">
            <a:spLocks noChangeArrowheads="1"/>
          </p:cNvSpPr>
          <p:nvPr/>
        </p:nvSpPr>
        <p:spPr bwMode="auto">
          <a:xfrm>
            <a:off x="4064000" y="3694114"/>
            <a:ext cx="4368800" cy="46166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/>
              <a:t>Профессиональная подготовка работников </a:t>
            </a:r>
          </a:p>
          <a:p>
            <a:pPr eaLnBrk="1" hangingPunct="1"/>
            <a:r>
              <a:rPr lang="ru-RU" sz="1200"/>
              <a:t>(профотбор, обучение и стажировка на рабочем месте)</a:t>
            </a:r>
          </a:p>
        </p:txBody>
      </p:sp>
      <p:sp>
        <p:nvSpPr>
          <p:cNvPr id="78859" name="Text Box 12"/>
          <p:cNvSpPr txBox="1">
            <a:spLocks noChangeArrowheads="1"/>
          </p:cNvSpPr>
          <p:nvPr/>
        </p:nvSpPr>
        <p:spPr bwMode="auto">
          <a:xfrm>
            <a:off x="508000" y="1752600"/>
            <a:ext cx="11176000" cy="58477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600" b="1">
                <a:solidFill>
                  <a:srgbClr val="FF3300"/>
                </a:solidFill>
              </a:rPr>
              <a:t>Все работники организации, в том числе ее руководитель, обязаны проходить обучение по охране труда и проверку знаний требований охраны труда в порядке, установленном Правительством РФ     </a:t>
            </a:r>
            <a:r>
              <a:rPr lang="ru-RU" sz="1600">
                <a:solidFill>
                  <a:srgbClr val="FF3300"/>
                </a:solidFill>
              </a:rPr>
              <a:t>(ТК РФ ст.225)</a:t>
            </a:r>
          </a:p>
        </p:txBody>
      </p:sp>
      <p:pic>
        <p:nvPicPr>
          <p:cNvPr id="78860" name="Picture 13" descr="bd0678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2398714"/>
            <a:ext cx="1521884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61" name="Picture 15" descr="bd06811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90800"/>
            <a:ext cx="113453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62" name="Picture 16" descr="bd06863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0" y="2590800"/>
            <a:ext cx="1727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63" name="Text Box 17"/>
          <p:cNvSpPr txBox="1">
            <a:spLocks noChangeArrowheads="1"/>
          </p:cNvSpPr>
          <p:nvPr/>
        </p:nvSpPr>
        <p:spPr bwMode="auto">
          <a:xfrm>
            <a:off x="304800" y="1524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70</a:t>
            </a:r>
          </a:p>
        </p:txBody>
      </p:sp>
      <p:sp>
        <p:nvSpPr>
          <p:cNvPr id="78864" name="Text Box 18"/>
          <p:cNvSpPr txBox="1">
            <a:spLocks noChangeArrowheads="1"/>
          </p:cNvSpPr>
          <p:nvPr/>
        </p:nvSpPr>
        <p:spPr bwMode="auto">
          <a:xfrm>
            <a:off x="508000" y="1027114"/>
            <a:ext cx="2133600" cy="31432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ГОСТ 12.0.004-90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78865" name="Text Box 19"/>
          <p:cNvSpPr txBox="1">
            <a:spLocks noChangeArrowheads="1"/>
          </p:cNvSpPr>
          <p:nvPr/>
        </p:nvSpPr>
        <p:spPr bwMode="auto">
          <a:xfrm>
            <a:off x="2743200" y="950913"/>
            <a:ext cx="8940800" cy="709612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200">
                <a:cs typeface="Times New Roman" pitchFamily="18" charset="0"/>
              </a:rPr>
              <a:t>ПОСТАНОВЛЕНИЕ от 13 января 2003 года МИНТРУДА РФ №1, МИНОБРАЗОВАНИЯ РФ №29</a:t>
            </a:r>
            <a:r>
              <a:rPr lang="ru-RU" sz="1000">
                <a:cs typeface="Times New Roman" pitchFamily="18" charset="0"/>
              </a:rPr>
              <a:t> </a:t>
            </a:r>
            <a:endParaRPr lang="ru-RU" sz="1000"/>
          </a:p>
          <a:p>
            <a:pPr eaLnBrk="1" hangingPunct="1"/>
            <a:r>
              <a:rPr lang="ru-RU" sz="1400" b="1">
                <a:cs typeface="Times New Roman" pitchFamily="18" charset="0"/>
              </a:rPr>
              <a:t>«Об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cs typeface="Times New Roman" pitchFamily="18" charset="0"/>
              </a:rPr>
              <a:t>утверждении </a:t>
            </a: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порядка обучения </a:t>
            </a: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по охране труда и проверки знаний требований охраны труда работников организаций»</a:t>
            </a:r>
            <a:r>
              <a:rPr lang="ru-RU" sz="1400"/>
              <a:t> </a:t>
            </a:r>
          </a:p>
        </p:txBody>
      </p:sp>
      <p:sp>
        <p:nvSpPr>
          <p:cNvPr id="78866" name="Text Box 8"/>
          <p:cNvSpPr txBox="1">
            <a:spLocks noChangeArrowheads="1"/>
          </p:cNvSpPr>
          <p:nvPr/>
        </p:nvSpPr>
        <p:spPr bwMode="auto">
          <a:xfrm>
            <a:off x="8737600" y="3876676"/>
            <a:ext cx="2946400" cy="276999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Обучение работников по охране труда</a:t>
            </a:r>
          </a:p>
        </p:txBody>
      </p:sp>
      <p:sp>
        <p:nvSpPr>
          <p:cNvPr id="78867" name="Text Box 6"/>
          <p:cNvSpPr txBox="1">
            <a:spLocks noChangeArrowheads="1"/>
          </p:cNvSpPr>
          <p:nvPr/>
        </p:nvSpPr>
        <p:spPr bwMode="auto">
          <a:xfrm>
            <a:off x="508000" y="3694114"/>
            <a:ext cx="3251200" cy="46166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/>
              <a:t>Обучение руководителей и специалистов </a:t>
            </a:r>
          </a:p>
          <a:p>
            <a:pPr eaLnBrk="1" hangingPunct="1"/>
            <a:r>
              <a:rPr lang="ru-RU" sz="1200"/>
              <a:t>по охране труда</a:t>
            </a:r>
          </a:p>
        </p:txBody>
      </p:sp>
      <p:sp>
        <p:nvSpPr>
          <p:cNvPr id="78868" name="Text Box 20"/>
          <p:cNvSpPr txBox="1">
            <a:spLocks noChangeArrowheads="1"/>
          </p:cNvSpPr>
          <p:nvPr/>
        </p:nvSpPr>
        <p:spPr bwMode="auto">
          <a:xfrm>
            <a:off x="508000" y="5943601"/>
            <a:ext cx="11176000" cy="52322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/>
              <a:t>   </a:t>
            </a:r>
            <a:r>
              <a:rPr lang="ru-RU" sz="1400" b="1">
                <a:solidFill>
                  <a:srgbClr val="FF0000"/>
                </a:solidFill>
                <a:cs typeface="Times New Roman" pitchFamily="18" charset="0"/>
              </a:rPr>
              <a:t>Ответственность за организацию и своевременность обучения по охране труда и проверку знаний требований охраны труда работников организаций несет работодатель в порядке, установленном законодательством Российской Федерации.</a:t>
            </a:r>
            <a:r>
              <a:rPr lang="ru-RU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1422400" y="166688"/>
            <a:ext cx="9855200" cy="36671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Обучение по охране труда руководителей и специалистов</a:t>
            </a:r>
            <a:r>
              <a:rPr lang="ru-RU">
                <a:latin typeface="Times New Roman" pitchFamily="18" charset="0"/>
              </a:rPr>
              <a:t> </a:t>
            </a: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304800" y="1390650"/>
            <a:ext cx="9448800" cy="954107"/>
          </a:xfrm>
          <a:prstGeom prst="rect">
            <a:avLst/>
          </a:prstGeom>
          <a:gradFill rotWithShape="0">
            <a:gsLst>
              <a:gs pos="0">
                <a:srgbClr val="EAEAEA"/>
              </a:gs>
              <a:gs pos="5000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</a:rPr>
              <a:t>    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Обучение по охране труда руководителей и специалистов проводится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непосредственно самой организацией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образовательными учреждениями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профессионального образования, учебными центрами и другими учреждениями и организациями, осуществляющими образовательную деятельность, </a:t>
            </a: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при наличии у них лицензии</a:t>
            </a:r>
            <a:r>
              <a:rPr lang="ru-RU" sz="1400" b="1" u="sng">
                <a:latin typeface="Times New Roman" pitchFamily="18" charset="0"/>
              </a:rPr>
              <a:t>.</a:t>
            </a: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u="sng">
              <a:latin typeface="Times New Roman" pitchFamily="18" charset="0"/>
            </a:endParaRPr>
          </a:p>
        </p:txBody>
      </p:sp>
      <p:pic>
        <p:nvPicPr>
          <p:cNvPr id="79876" name="Picture 7" descr="bd06629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0" y="1066800"/>
            <a:ext cx="2006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Text Box 8"/>
          <p:cNvSpPr txBox="1">
            <a:spLocks noChangeArrowheads="1"/>
          </p:cNvSpPr>
          <p:nvPr/>
        </p:nvSpPr>
        <p:spPr bwMode="auto">
          <a:xfrm>
            <a:off x="101600" y="762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71</a:t>
            </a:r>
          </a:p>
        </p:txBody>
      </p:sp>
      <p:sp>
        <p:nvSpPr>
          <p:cNvPr id="79878" name="Text Box 11"/>
          <p:cNvSpPr txBox="1">
            <a:spLocks noChangeArrowheads="1"/>
          </p:cNvSpPr>
          <p:nvPr/>
        </p:nvSpPr>
        <p:spPr bwMode="auto">
          <a:xfrm>
            <a:off x="406400" y="609600"/>
            <a:ext cx="11480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88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Руководители и специалисты организаций проходят специальное обучение по охране труда в объеме должностных обязанностей при поступлении на работу в течение первого месяца, далее - по мере необходимости, но </a:t>
            </a:r>
            <a:r>
              <a:rPr lang="ru-RU" sz="14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реже одного раза в три года</a:t>
            </a:r>
            <a:r>
              <a:rPr 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>
              <a:solidFill>
                <a:srgbClr val="FF0000"/>
              </a:solidFill>
            </a:endParaRPr>
          </a:p>
        </p:txBody>
      </p:sp>
      <p:sp>
        <p:nvSpPr>
          <p:cNvPr id="79879" name="Text Box 4"/>
          <p:cNvSpPr txBox="1">
            <a:spLocks noChangeArrowheads="1"/>
          </p:cNvSpPr>
          <p:nvPr/>
        </p:nvSpPr>
        <p:spPr bwMode="auto">
          <a:xfrm>
            <a:off x="304800" y="2590801"/>
            <a:ext cx="11582400" cy="2369880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0" scaled="1"/>
          </a:gra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Обучение в обучающих организациях федеральных органов исполнительной власти, органов исполнительной власти субъектов Российской Федерации в области охраны труда проходят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b="1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руководители организаций, заместители руководителей организаций, курирующие вопросы охраны труда, заместители главных инженеров по охране труда, работодатели - физические лица, иные лица, занимающиеся предпринимательской деятельностью; </a:t>
            </a:r>
            <a:endParaRPr lang="ru-RU" sz="1200" b="1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руководители, специалисты, инженерно-технические работники, осуществляющие организацию, руководство и проведение работ на рабочих местах и в производственных подразделениях, а также контроль и технический надзор за проведением работ; </a:t>
            </a:r>
            <a:endParaRPr lang="ru-RU" sz="1200" b="1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специалисты служб охраны труда, работники, на которых работодателем возложены обязанности организации работы по охране труда, члены комитетов (комиссий) по охране труда, уполномоченные (доверенные) лица по охране труда профессиональных союзов и иных уполномоченных работниками представительных органов</a:t>
            </a:r>
            <a:r>
              <a:rPr lang="ru-RU" sz="1200" b="1">
                <a:latin typeface="Times New Roman" pitchFamily="18" charset="0"/>
              </a:rPr>
              <a:t>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члены комиссий по проверке знаний требований охраны труда организаций</a:t>
            </a:r>
            <a:r>
              <a:rPr lang="ru-RU" sz="1200" b="1">
                <a:latin typeface="Times New Roman" pitchFamily="18" charset="0"/>
              </a:rPr>
              <a:t>.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9880" name="Text Box 12"/>
          <p:cNvSpPr txBox="1">
            <a:spLocks noChangeArrowheads="1"/>
          </p:cNvSpPr>
          <p:nvPr/>
        </p:nvSpPr>
        <p:spPr bwMode="auto">
          <a:xfrm>
            <a:off x="304800" y="5334001"/>
            <a:ext cx="11582400" cy="954107"/>
          </a:xfrm>
          <a:prstGeom prst="rect">
            <a:avLst/>
          </a:prstGeom>
          <a:gradFill rotWithShape="0">
            <a:gsLst>
              <a:gs pos="0">
                <a:srgbClr val="DDDDDD"/>
              </a:gs>
              <a:gs pos="50000">
                <a:srgbClr val="FFFFFF"/>
              </a:gs>
              <a:gs pos="100000">
                <a:srgbClr val="DDDDD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400">
                <a:solidFill>
                  <a:srgbClr val="FF0000"/>
                </a:solidFill>
                <a:latin typeface="Times New Roman" pitchFamily="18" charset="0"/>
              </a:rPr>
              <a:t>      </a:t>
            </a:r>
            <a:r>
              <a:rPr lang="ru-RU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Руководители и специалисты организации </a:t>
            </a:r>
            <a:r>
              <a:rPr lang="ru-RU" sz="1400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могут проходить обучение по охране труда</a:t>
            </a:r>
            <a:r>
              <a:rPr lang="ru-RU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проверку знаний требований охраны труда </a:t>
            </a:r>
            <a:r>
              <a:rPr lang="ru-RU" sz="14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самой организации</a:t>
            </a:r>
            <a:r>
              <a:rPr 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имеющей комиссию по проверке знаний требований охраны труда</a:t>
            </a:r>
            <a:r>
              <a:rPr lang="ru-RU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>
              <a:solidFill>
                <a:srgbClr val="FF0000"/>
              </a:solidFill>
              <a:cs typeface="Times New Roman" pitchFamily="18" charset="0"/>
            </a:endParaRPr>
          </a:p>
          <a:p>
            <a:pPr algn="l" eaLnBrk="1" hangingPunct="1"/>
            <a:r>
              <a:rPr lang="ru-RU" sz="1400">
                <a:solidFill>
                  <a:srgbClr val="FF0000"/>
                </a:solidFill>
              </a:rPr>
              <a:t>      </a:t>
            </a:r>
            <a:r>
              <a:rPr lang="ru-RU" sz="1400">
                <a:solidFill>
                  <a:srgbClr val="FF0000"/>
                </a:solidFill>
                <a:cs typeface="Times New Roman" pitchFamily="18" charset="0"/>
              </a:rPr>
              <a:t>Обучение по охране труда руководителей и специалистов в организации проводится </a:t>
            </a:r>
            <a:r>
              <a:rPr lang="ru-RU" sz="1400" b="1" u="sng">
                <a:solidFill>
                  <a:srgbClr val="FF0000"/>
                </a:solidFill>
                <a:cs typeface="Times New Roman" pitchFamily="18" charset="0"/>
              </a:rPr>
              <a:t>по программам обучения по охране труда</a:t>
            </a:r>
            <a:r>
              <a:rPr lang="ru-RU" sz="1400">
                <a:solidFill>
                  <a:srgbClr val="FF0000"/>
                </a:solidFill>
                <a:cs typeface="Times New Roman" pitchFamily="18" charset="0"/>
              </a:rPr>
              <a:t>, разрабатываемым на основе примерных учебных планов и программ обучения по охране труда, </a:t>
            </a:r>
            <a:r>
              <a:rPr lang="ru-RU" sz="1400" b="1">
                <a:solidFill>
                  <a:srgbClr val="FF0000"/>
                </a:solidFill>
                <a:cs typeface="Times New Roman" pitchFamily="18" charset="0"/>
              </a:rPr>
              <a:t>утверждаемым работодателем</a:t>
            </a:r>
            <a:r>
              <a:rPr lang="ru-RU" sz="1400">
                <a:solidFill>
                  <a:srgbClr val="FF0000"/>
                </a:solidFill>
                <a:cs typeface="Times New Roman" pitchFamily="18" charset="0"/>
              </a:rPr>
              <a:t>.</a:t>
            </a:r>
            <a:r>
              <a:rPr lang="ru-RU" sz="140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304800" y="2971801"/>
            <a:ext cx="11582400" cy="523220"/>
          </a:xfrm>
          <a:prstGeom prst="rect">
            <a:avLst/>
          </a:prstGeom>
          <a:gradFill rotWithShape="0">
            <a:gsLst>
              <a:gs pos="0">
                <a:srgbClr val="EAEAEA"/>
              </a:gs>
              <a:gs pos="5000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Внеочередная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проверка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знаний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охране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труда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руководителей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специалистов </a:t>
            </a:r>
            <a:endParaRPr lang="ru-RU" sz="1400" b="1">
              <a:latin typeface="Times New Roman" pitchFamily="18" charset="0"/>
            </a:endParaRPr>
          </a:p>
          <a:p>
            <a:pPr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организаций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проводится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независимо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срока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проведения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предыдущей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проверки: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304800" y="3481388"/>
            <a:ext cx="11582400" cy="2769989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0" scaled="1"/>
          </a:gra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при введении новых или внесении изменений и дополнений в действующие законодательные и иные нормативные правовые акты, содержащие требования охраны труда. При этом осуществляется проверка знаний только этих законодательных и нормативных правовых актов;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при вводе в эксплуатацию нового оборудования и изменениях технологических процессов, требующих дополнительных знаний по охране труда работников. В этом случае осуществляется проверка знаний требований охраны труда, связанных с соответствующими изменениями;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при назначении или переводе работников на другую работу, если новые обязанности требуют дополнительных знаний по охране труда (до начала исполнения ими своих должностных обязанностей);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 требованию должностных лиц федеральной инспекции труда, других органов государственного надзора и контроля, а также федеральных органов исполнительной власти и органов исполнительной власти субъектов Российской Федерации в области охраны труда, органов местного самоуправления, а также работодателя (или уполномоченного им лица) при установлении нарушений требований охраны труда и недостаточных знаний требований безопасности и охраны труда;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после происшедших аварий и несчастных случаев, а также при выявлении неоднократных нарушений работниками организации требований нормативных правовых актов по охране труда;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при перерыве в работе в данной должности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более одного года.</a:t>
            </a:r>
            <a:r>
              <a:rPr lang="ru-RU" sz="1200">
                <a:latin typeface="Times New Roman" pitchFamily="18" charset="0"/>
                <a:cs typeface="Arial" charset="0"/>
              </a:rPr>
              <a:t> </a:t>
            </a: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914400" y="152401"/>
            <a:ext cx="10464800" cy="581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Руководители и специалисты организаций проходят очередную проверку знаний требований охраны труда </a:t>
            </a:r>
            <a:r>
              <a:rPr lang="ru-RU" sz="1600" b="1" u="sng">
                <a:latin typeface="Times New Roman" pitchFamily="18" charset="0"/>
                <a:cs typeface="Times New Roman" pitchFamily="18" charset="0"/>
              </a:rPr>
              <a:t>не реже одного раза в три года</a:t>
            </a:r>
            <a:endParaRPr lang="ru-RU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101600" y="762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72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304800" y="762000"/>
            <a:ext cx="11480800" cy="1708160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0" scaled="1"/>
          </a:gra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Для проведения проверки знаний требований охраны труда работников в организациях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приказом (распоряжением) работодателя (руководителя)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создается комиссия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по проверке знаний требований охраны труда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 составе не менее трех человек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прошедших обучение по охране труда и проверку знаний требований охраны труда в установленном порядке.</a:t>
            </a:r>
            <a:r>
              <a:rPr lang="ru-RU" sz="1400">
                <a:latin typeface="Times New Roman" pitchFamily="18" charset="0"/>
              </a:rPr>
              <a:t> 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состав комиссий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по проверке знаний требований охраны труда организаций включаются руководители организаций и их структурных подразделений, специалисты служб охраны труда, главные специалисты (технолог, механик, энергетик и т.д.). В работе комиссии могут принимать участие представители выборного профсоюзного органа, представляющего интересы работников данной организации, в том числе уполномоченные (доверенные) лица по охране труда профессиональных союзов.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1027"/>
          <p:cNvSpPr txBox="1">
            <a:spLocks noChangeArrowheads="1"/>
          </p:cNvSpPr>
          <p:nvPr/>
        </p:nvSpPr>
        <p:spPr bwMode="auto">
          <a:xfrm>
            <a:off x="406400" y="0"/>
            <a:ext cx="5689600" cy="67056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800">
                <a:latin typeface="Courier New" pitchFamily="49" charset="0"/>
              </a:rPr>
              <a:t>ПРОТОКОЛ № ____</a:t>
            </a:r>
          </a:p>
          <a:p>
            <a:r>
              <a:rPr lang="ru-RU" sz="800">
                <a:latin typeface="Courier New" pitchFamily="49" charset="0"/>
              </a:rPr>
              <a:t>ЗАСЕДАНИЯ КОМИССИИ ПО ПРОВЕРКЕ ЗНАНИЙ ТРЕБОВАНИЙ </a:t>
            </a:r>
          </a:p>
          <a:p>
            <a:r>
              <a:rPr lang="ru-RU" sz="800">
                <a:latin typeface="Courier New" pitchFamily="49" charset="0"/>
              </a:rPr>
              <a:t>ОХРАНЫ ТРУДА РАБОТНИКОВ</a:t>
            </a:r>
          </a:p>
          <a:p>
            <a:pPr algn="l"/>
            <a:r>
              <a:rPr lang="ru-RU" sz="800">
                <a:latin typeface="Courier New" pitchFamily="49" charset="0"/>
              </a:rPr>
              <a:t>     _______________________________________________________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(полное наименование организации)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                   "__" ___________ 20__ г.</a:t>
            </a: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r>
              <a:rPr lang="ru-RU" sz="800">
                <a:latin typeface="Courier New" pitchFamily="49" charset="0"/>
              </a:rPr>
              <a:t>В соответствии    с    приказом    (распоряжением)    работодателя</a:t>
            </a:r>
          </a:p>
          <a:p>
            <a:pPr algn="l"/>
            <a:r>
              <a:rPr lang="ru-RU" sz="800">
                <a:latin typeface="Courier New" pitchFamily="49" charset="0"/>
              </a:rPr>
              <a:t>(руководителя) организации от "__" ___________  20__  г.  N  _____</a:t>
            </a:r>
          </a:p>
          <a:p>
            <a:pPr algn="l"/>
            <a:r>
              <a:rPr lang="ru-RU" sz="800">
                <a:latin typeface="Courier New" pitchFamily="49" charset="0"/>
              </a:rPr>
              <a:t>комиссия в составе:</a:t>
            </a:r>
          </a:p>
          <a:p>
            <a:pPr algn="l"/>
            <a:r>
              <a:rPr lang="ru-RU" sz="800">
                <a:latin typeface="Courier New" pitchFamily="49" charset="0"/>
              </a:rPr>
              <a:t>председателя _____________________________________________________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     (Ф.И.О., должность)</a:t>
            </a:r>
          </a:p>
          <a:p>
            <a:pPr algn="l"/>
            <a:r>
              <a:rPr lang="ru-RU" sz="800">
                <a:latin typeface="Courier New" pitchFamily="49" charset="0"/>
              </a:rPr>
              <a:t>членов: __________________________________________________________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     (Ф.И.О., должность)</a:t>
            </a:r>
          </a:p>
          <a:p>
            <a:pPr algn="l"/>
            <a:r>
              <a:rPr lang="ru-RU" sz="800">
                <a:latin typeface="Courier New" pitchFamily="49" charset="0"/>
              </a:rPr>
              <a:t>представителей &lt;*&gt;:</a:t>
            </a:r>
          </a:p>
          <a:p>
            <a:pPr algn="l"/>
            <a:r>
              <a:rPr lang="ru-RU" sz="800">
                <a:latin typeface="Courier New" pitchFamily="49" charset="0"/>
              </a:rPr>
              <a:t>органов исполнительной   власти   субъектов  Российской  Федерации</a:t>
            </a:r>
          </a:p>
          <a:p>
            <a:pPr algn="l"/>
            <a:r>
              <a:rPr lang="ru-RU" sz="8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(Ф.И.О., должность)</a:t>
            </a:r>
          </a:p>
          <a:p>
            <a:pPr algn="l"/>
            <a:r>
              <a:rPr lang="ru-RU" sz="800">
                <a:latin typeface="Courier New" pitchFamily="49" charset="0"/>
              </a:rPr>
              <a:t>органов местного самоуправления __________________________________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                (Ф.И.О., должность)</a:t>
            </a:r>
          </a:p>
          <a:p>
            <a:pPr algn="l"/>
            <a:r>
              <a:rPr lang="ru-RU" sz="800">
                <a:latin typeface="Courier New" pitchFamily="49" charset="0"/>
              </a:rPr>
              <a:t>государственной инспекции  труда  субъекта  Российской   Федерации</a:t>
            </a:r>
          </a:p>
          <a:p>
            <a:pPr algn="l"/>
            <a:r>
              <a:rPr lang="ru-RU" sz="8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(Ф.И.О., должность)</a:t>
            </a:r>
          </a:p>
          <a:p>
            <a:pPr algn="l"/>
            <a:r>
              <a:rPr lang="ru-RU" sz="800">
                <a:latin typeface="Courier New" pitchFamily="49" charset="0"/>
              </a:rPr>
              <a:t>провела проверку  знаний  требований  охраны  труда  работников по</a:t>
            </a:r>
          </a:p>
          <a:p>
            <a:pPr algn="l"/>
            <a:r>
              <a:rPr lang="ru-RU" sz="8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(наименование программы обучения по охране труда)</a:t>
            </a:r>
          </a:p>
          <a:p>
            <a:pPr algn="l"/>
            <a:r>
              <a:rPr lang="ru-RU" sz="800">
                <a:latin typeface="Courier New" pitchFamily="49" charset="0"/>
              </a:rPr>
              <a:t>в объеме 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(количество часов)</a:t>
            </a: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  <a:p>
            <a:pPr algn="l"/>
            <a:r>
              <a:rPr lang="ru-RU" sz="800">
                <a:latin typeface="Courier New" pitchFamily="49" charset="0"/>
              </a:rPr>
              <a:t>Председатель комиссии ____________________________________________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           (Ф.И.О., подпись)</a:t>
            </a:r>
          </a:p>
          <a:p>
            <a:pPr algn="l"/>
            <a:r>
              <a:rPr lang="ru-RU" sz="800">
                <a:latin typeface="Courier New" pitchFamily="49" charset="0"/>
              </a:rPr>
              <a:t>Члены комиссии: __________________________________________________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           (Ф.И.О., подпись)</a:t>
            </a:r>
          </a:p>
          <a:p>
            <a:pPr algn="l"/>
            <a:r>
              <a:rPr lang="ru-RU" sz="800">
                <a:latin typeface="Courier New" pitchFamily="49" charset="0"/>
              </a:rPr>
              <a:t>Представители &lt;**&gt;:</a:t>
            </a:r>
          </a:p>
          <a:p>
            <a:pPr algn="l"/>
            <a:r>
              <a:rPr lang="ru-RU" sz="800">
                <a:latin typeface="Courier New" pitchFamily="49" charset="0"/>
              </a:rPr>
              <a:t>органов исполнительной власти субъектов</a:t>
            </a:r>
          </a:p>
          <a:p>
            <a:pPr algn="l"/>
            <a:r>
              <a:rPr lang="ru-RU" sz="800">
                <a:latin typeface="Courier New" pitchFamily="49" charset="0"/>
              </a:rPr>
              <a:t>Российской Федерации                             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                          (Ф.И.О., подпись)</a:t>
            </a:r>
          </a:p>
          <a:p>
            <a:pPr algn="l"/>
            <a:r>
              <a:rPr lang="ru-RU" sz="800">
                <a:latin typeface="Courier New" pitchFamily="49" charset="0"/>
              </a:rPr>
              <a:t>органов местного самоуправления                  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                          (Ф.И.О., подпись)</a:t>
            </a:r>
          </a:p>
          <a:p>
            <a:pPr algn="l"/>
            <a:r>
              <a:rPr lang="ru-RU" sz="800">
                <a:latin typeface="Courier New" pitchFamily="49" charset="0"/>
              </a:rPr>
              <a:t>государственной инспекции труда субъекта</a:t>
            </a:r>
          </a:p>
          <a:p>
            <a:pPr algn="l"/>
            <a:r>
              <a:rPr lang="ru-RU" sz="800">
                <a:latin typeface="Courier New" pitchFamily="49" charset="0"/>
              </a:rPr>
              <a:t>Российской Федерации                             _________________</a:t>
            </a:r>
          </a:p>
          <a:p>
            <a:pPr algn="l"/>
            <a:r>
              <a:rPr lang="ru-RU" sz="800">
                <a:latin typeface="Courier New" pitchFamily="49" charset="0"/>
              </a:rPr>
              <a:t>                                                 (Ф.И.О., подпись)    </a:t>
            </a:r>
            <a:endParaRPr lang="ru-RU" sz="1000">
              <a:latin typeface="Courier New" pitchFamily="49" charset="0"/>
            </a:endParaRPr>
          </a:p>
        </p:txBody>
      </p:sp>
      <p:graphicFrame>
        <p:nvGraphicFramePr>
          <p:cNvPr id="224331" name="Group 1099"/>
          <p:cNvGraphicFramePr>
            <a:graphicFrameLocks noGrp="1"/>
          </p:cNvGraphicFramePr>
          <p:nvPr/>
        </p:nvGraphicFramePr>
        <p:xfrm>
          <a:off x="406400" y="3632200"/>
          <a:ext cx="5689600" cy="1473200"/>
        </p:xfrm>
        <a:graphic>
          <a:graphicData uri="http://schemas.openxmlformats.org/drawingml/2006/table">
            <a:tbl>
              <a:tblPr/>
              <a:tblGrid>
                <a:gridCol w="406400"/>
                <a:gridCol w="711200"/>
                <a:gridCol w="609600"/>
                <a:gridCol w="1117600"/>
                <a:gridCol w="914400"/>
                <a:gridCol w="1117600"/>
                <a:gridCol w="812800"/>
              </a:tblGrid>
              <a:tr h="12366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пп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Ф.И.О.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Должность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подразделе-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ния (цех,  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участок, от-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дел, лабора-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тория, мас-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терская и  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т.д.)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проверки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знаний  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(сдал / 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сдал)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выдан-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ного    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удосто- 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верения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Причина про-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верки знаний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(очередная,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внеочередная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т.д.)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Подпись    </a:t>
                      </a:r>
                      <a:b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проверяемого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49" name="Text Box 1100"/>
          <p:cNvSpPr txBox="1">
            <a:spLocks noChangeArrowheads="1"/>
          </p:cNvSpPr>
          <p:nvPr/>
        </p:nvSpPr>
        <p:spPr bwMode="auto">
          <a:xfrm>
            <a:off x="6705600" y="152400"/>
            <a:ext cx="4876800" cy="3429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800">
                <a:latin typeface="Times New Roman" pitchFamily="18" charset="0"/>
              </a:rPr>
              <a:t>УДОСТОВЕРЕНИЕ</a:t>
            </a:r>
          </a:p>
          <a:p>
            <a:r>
              <a:rPr lang="ru-RU" sz="800">
                <a:latin typeface="Times New Roman" pitchFamily="18" charset="0"/>
              </a:rPr>
              <a:t>О ПРОВЕРКЕ ЗНАНИЙ ТРЕБОВАНИЙ ОХРАНЫ ТРУДА</a:t>
            </a:r>
            <a:endParaRPr lang="ru-RU" sz="800"/>
          </a:p>
        </p:txBody>
      </p:sp>
      <p:sp>
        <p:nvSpPr>
          <p:cNvPr id="81950" name="Text Box 1101"/>
          <p:cNvSpPr txBox="1">
            <a:spLocks noChangeArrowheads="1"/>
          </p:cNvSpPr>
          <p:nvPr/>
        </p:nvSpPr>
        <p:spPr bwMode="auto">
          <a:xfrm>
            <a:off x="6705600" y="762000"/>
            <a:ext cx="4876800" cy="3048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800">
                <a:latin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800">
                <a:latin typeface="Times New Roman" pitchFamily="18" charset="0"/>
              </a:rPr>
              <a:t>(полное наименование организации)</a:t>
            </a:r>
          </a:p>
          <a:p>
            <a:pPr algn="l"/>
            <a:endParaRPr lang="ru-RU" sz="800">
              <a:latin typeface="Times New Roman" pitchFamily="18" charset="0"/>
            </a:endParaRPr>
          </a:p>
          <a:p>
            <a:r>
              <a:rPr lang="ru-RU" sz="800">
                <a:latin typeface="Times New Roman" pitchFamily="18" charset="0"/>
              </a:rPr>
              <a:t>УДОСТОВЕРЕНИЕ №</a:t>
            </a:r>
          </a:p>
          <a:p>
            <a:pPr algn="l"/>
            <a:endParaRPr lang="ru-RU" sz="800">
              <a:latin typeface="Times New Roman" pitchFamily="18" charset="0"/>
            </a:endParaRPr>
          </a:p>
          <a:p>
            <a:pPr algn="l"/>
            <a:r>
              <a:rPr lang="ru-RU" sz="800">
                <a:latin typeface="Times New Roman" pitchFamily="18" charset="0"/>
              </a:rPr>
              <a:t>Выдано ___________________________________________________________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                        (Ф.И.О.)</a:t>
            </a:r>
          </a:p>
          <a:p>
            <a:pPr algn="l"/>
            <a:r>
              <a:rPr lang="ru-RU" sz="800">
                <a:latin typeface="Times New Roman" pitchFamily="18" charset="0"/>
              </a:rPr>
              <a:t>Место работы _____________________________________________________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Должность ________________________________________________________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Проведена проверка   знаний    требований    охраны    труда    по</a:t>
            </a:r>
          </a:p>
          <a:p>
            <a:pPr algn="l"/>
            <a:r>
              <a:rPr lang="ru-RU" sz="800">
                <a:latin typeface="Times New Roman" pitchFamily="18" charset="0"/>
              </a:rPr>
              <a:t>____________________________________________ в объеме 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(наименование программы обучения                                           (часов)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        по охране труда)</a:t>
            </a:r>
          </a:p>
          <a:p>
            <a:pPr algn="l"/>
            <a:r>
              <a:rPr lang="ru-RU" sz="800">
                <a:latin typeface="Times New Roman" pitchFamily="18" charset="0"/>
              </a:rPr>
              <a:t>Протокол №       заседания комиссии по проверке знаний требований охраны</a:t>
            </a:r>
          </a:p>
          <a:p>
            <a:pPr algn="l"/>
            <a:r>
              <a:rPr lang="ru-RU" sz="800">
                <a:latin typeface="Times New Roman" pitchFamily="18" charset="0"/>
              </a:rPr>
              <a:t>труда работников _________________________________________________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                                      (наименование организации)</a:t>
            </a:r>
          </a:p>
          <a:p>
            <a:pPr algn="l"/>
            <a:r>
              <a:rPr lang="ru-RU" sz="800">
                <a:latin typeface="Times New Roman" pitchFamily="18" charset="0"/>
              </a:rPr>
              <a:t>от "__" ___________ 20__ г. N ___</a:t>
            </a:r>
          </a:p>
          <a:p>
            <a:pPr algn="l"/>
            <a:endParaRPr lang="ru-RU" sz="800">
              <a:latin typeface="Times New Roman" pitchFamily="18" charset="0"/>
            </a:endParaRPr>
          </a:p>
          <a:p>
            <a:pPr algn="l"/>
            <a:r>
              <a:rPr lang="ru-RU" sz="800">
                <a:latin typeface="Times New Roman" pitchFamily="18" charset="0"/>
              </a:rPr>
              <a:t>                  Председатель комиссии 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                                                              (Ф.И.О., подпись)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             Дата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                                    М.П.</a:t>
            </a:r>
            <a:endParaRPr lang="ru-RU" sz="1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</p:txBody>
      </p:sp>
      <p:sp>
        <p:nvSpPr>
          <p:cNvPr id="81951" name="Text Box 1102"/>
          <p:cNvSpPr txBox="1">
            <a:spLocks noChangeArrowheads="1"/>
          </p:cNvSpPr>
          <p:nvPr/>
        </p:nvSpPr>
        <p:spPr bwMode="auto">
          <a:xfrm>
            <a:off x="6705600" y="3962400"/>
            <a:ext cx="4876800" cy="266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800">
                <a:latin typeface="Times New Roman" pitchFamily="18" charset="0"/>
              </a:rPr>
              <a:t>СВЕДЕНИЯ О ПОВТОРНЫХ ПРОВЕРКАХ ЗНАНИЙ</a:t>
            </a:r>
          </a:p>
          <a:p>
            <a:r>
              <a:rPr lang="ru-RU" sz="800">
                <a:latin typeface="Times New Roman" pitchFamily="18" charset="0"/>
              </a:rPr>
              <a:t>ТРЕБОВАНИЙ ОХРАНЫ ТРУДА</a:t>
            </a:r>
          </a:p>
          <a:p>
            <a:pPr algn="l"/>
            <a:endParaRPr lang="ru-RU" sz="800">
              <a:latin typeface="Times New Roman" pitchFamily="18" charset="0"/>
            </a:endParaRPr>
          </a:p>
          <a:p>
            <a:pPr algn="l"/>
            <a:r>
              <a:rPr lang="ru-RU" sz="800">
                <a:latin typeface="Times New Roman" pitchFamily="18" charset="0"/>
              </a:rPr>
              <a:t>Ф.И.О. ___________________________________________________________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Место работы _____________________________________________________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Должность ________________________________________________________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Проведена проверка   знаний    требований    охраны    труда    по</a:t>
            </a:r>
          </a:p>
          <a:p>
            <a:pPr algn="l"/>
            <a:r>
              <a:rPr lang="ru-RU" sz="800">
                <a:latin typeface="Times New Roman" pitchFamily="18" charset="0"/>
              </a:rPr>
              <a:t>____________________________________________ в объеме 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(наименование программы обучения                                          (часов)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        по охране труда)</a:t>
            </a:r>
          </a:p>
          <a:p>
            <a:pPr algn="l"/>
            <a:r>
              <a:rPr lang="ru-RU" sz="800">
                <a:latin typeface="Times New Roman" pitchFamily="18" charset="0"/>
              </a:rPr>
              <a:t>Протокол №       заседания комиссии по проверке знаний требований охраны</a:t>
            </a:r>
          </a:p>
          <a:p>
            <a:pPr algn="l"/>
            <a:r>
              <a:rPr lang="ru-RU" sz="800">
                <a:latin typeface="Times New Roman" pitchFamily="18" charset="0"/>
              </a:rPr>
              <a:t>труда работников от "__" ___________ 20__ г.</a:t>
            </a:r>
          </a:p>
          <a:p>
            <a:pPr algn="l"/>
            <a:endParaRPr lang="ru-RU" sz="800">
              <a:latin typeface="Times New Roman" pitchFamily="18" charset="0"/>
            </a:endParaRPr>
          </a:p>
          <a:p>
            <a:pPr algn="l"/>
            <a:r>
              <a:rPr lang="ru-RU" sz="800">
                <a:latin typeface="Times New Roman" pitchFamily="18" charset="0"/>
              </a:rPr>
              <a:t>                  Председатель комиссии __________________________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                                                                (Ф.И.О., подпись)</a:t>
            </a:r>
          </a:p>
          <a:p>
            <a:pPr algn="l"/>
            <a:r>
              <a:rPr lang="ru-RU" sz="800">
                <a:latin typeface="Times New Roman" pitchFamily="18" charset="0"/>
              </a:rPr>
              <a:t>                  Дата</a:t>
            </a:r>
          </a:p>
          <a:p>
            <a:pPr algn="l"/>
            <a:endParaRPr lang="ru-RU" sz="800">
              <a:latin typeface="Times New Roman" pitchFamily="18" charset="0"/>
            </a:endParaRPr>
          </a:p>
          <a:p>
            <a:pPr algn="l"/>
            <a:r>
              <a:rPr lang="ru-RU" sz="800">
                <a:latin typeface="Times New Roman" pitchFamily="18" charset="0"/>
              </a:rPr>
              <a:t>                                         М.П.</a:t>
            </a:r>
          </a:p>
          <a:p>
            <a:pPr algn="l"/>
            <a:r>
              <a:rPr lang="ru-RU" sz="800">
                <a:latin typeface="Times New Roman" pitchFamily="18" charset="0"/>
              </a:rPr>
              <a:t>__________________________________________________________________</a:t>
            </a:r>
            <a:endParaRPr lang="ru-RU" sz="1000">
              <a:latin typeface="Courier New" pitchFamily="49" charset="0"/>
            </a:endParaRPr>
          </a:p>
          <a:p>
            <a:pPr algn="l"/>
            <a:endParaRPr lang="ru-RU" sz="8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Line 2"/>
          <p:cNvSpPr>
            <a:spLocks noChangeShapeType="1"/>
          </p:cNvSpPr>
          <p:nvPr/>
        </p:nvSpPr>
        <p:spPr bwMode="auto">
          <a:xfrm>
            <a:off x="7823200" y="457200"/>
            <a:ext cx="609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47" name="Line 3"/>
          <p:cNvSpPr>
            <a:spLocks noChangeShapeType="1"/>
          </p:cNvSpPr>
          <p:nvPr/>
        </p:nvSpPr>
        <p:spPr bwMode="auto">
          <a:xfrm>
            <a:off x="8940800" y="457200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48" name="Line 4"/>
          <p:cNvSpPr>
            <a:spLocks noChangeShapeType="1"/>
          </p:cNvSpPr>
          <p:nvPr/>
        </p:nvSpPr>
        <p:spPr bwMode="auto">
          <a:xfrm flipH="1">
            <a:off x="2133600" y="457200"/>
            <a:ext cx="1625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609600" y="762001"/>
            <a:ext cx="33528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вводный инструктаж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8331200" y="685800"/>
            <a:ext cx="3352800" cy="33855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обучение на рабочем месте </a:t>
            </a:r>
          </a:p>
        </p:txBody>
      </p:sp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406400" y="1447801"/>
            <a:ext cx="33528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повторный инструктаж </a:t>
            </a:r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8432800" y="1447801"/>
            <a:ext cx="33528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курсовое обучение </a:t>
            </a:r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4368800" y="1447801"/>
            <a:ext cx="35560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внеплановый инструктаж </a:t>
            </a:r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6197600" y="457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55" name="Line 11"/>
          <p:cNvSpPr>
            <a:spLocks noChangeShapeType="1"/>
          </p:cNvSpPr>
          <p:nvPr/>
        </p:nvSpPr>
        <p:spPr bwMode="auto">
          <a:xfrm flipH="1">
            <a:off x="3759200" y="457200"/>
            <a:ext cx="711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56" name="Text Box 12"/>
          <p:cNvSpPr txBox="1">
            <a:spLocks noChangeArrowheads="1"/>
          </p:cNvSpPr>
          <p:nvPr/>
        </p:nvSpPr>
        <p:spPr bwMode="auto">
          <a:xfrm>
            <a:off x="4470400" y="685800"/>
            <a:ext cx="3352800" cy="5905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первичный инструктаж на рабочем месте </a:t>
            </a:r>
          </a:p>
        </p:txBody>
      </p:sp>
      <p:sp>
        <p:nvSpPr>
          <p:cNvPr id="82957" name="Text Box 13"/>
          <p:cNvSpPr txBox="1">
            <a:spLocks noChangeArrowheads="1"/>
          </p:cNvSpPr>
          <p:nvPr/>
        </p:nvSpPr>
        <p:spPr bwMode="auto">
          <a:xfrm>
            <a:off x="1219200" y="152401"/>
            <a:ext cx="101600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1600" b="1">
                <a:latin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подготовки</a:t>
            </a:r>
            <a:r>
              <a:rPr lang="ru-RU" sz="1600" b="1">
                <a:latin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</a:rPr>
              <a:t>р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абочих </a:t>
            </a:r>
            <a:r>
              <a:rPr lang="ru-RU" sz="1600" b="1">
                <a:latin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>
                <a:latin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охране</a:t>
            </a:r>
            <a:r>
              <a:rPr lang="ru-RU" sz="1600" b="1">
                <a:latin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ru-RU" sz="1600" b="1">
                <a:latin typeface="Times New Roman" pitchFamily="18" charset="0"/>
              </a:rPr>
              <a:t>р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уда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auto">
          <a:xfrm>
            <a:off x="406400" y="2828925"/>
            <a:ext cx="8331200" cy="110648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 профессиям, для которых утверждены типовые инструкции, инструктаж и обучение ведутся по этим инструкциям с учетом местных условий каждого предприятия. </a:t>
            </a:r>
            <a:endParaRPr lang="ru-RU" sz="1200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Пересмотр программ и инструкций по охране труда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и инструкций безопасности проводится после выхода новых правил охраны труда и правил безопасности, изменения технологии производства и оборудования, но </a:t>
            </a:r>
            <a:r>
              <a:rPr lang="ru-RU" sz="12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не реже одного раза в пять лет</a:t>
            </a:r>
            <a:r>
              <a:rPr lang="ru-RU" sz="12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82959" name="Text Box 15"/>
          <p:cNvSpPr txBox="1">
            <a:spLocks noChangeArrowheads="1"/>
          </p:cNvSpPr>
          <p:nvPr/>
        </p:nvSpPr>
        <p:spPr bwMode="auto">
          <a:xfrm>
            <a:off x="406400" y="4048125"/>
            <a:ext cx="8331200" cy="64928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</a:rPr>
              <a:t>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Работодатель (или уполномоченное им лицо) обязан организовать </a:t>
            </a:r>
            <a:r>
              <a:rPr lang="ru-RU" sz="1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течение месяца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после приема на работу обучение безопасным методам и приемам выполнения работ всех поступающих на работу лиц, а также лиц, переводимых на другую работу.</a:t>
            </a:r>
            <a:r>
              <a:rPr lang="ru-RU" sz="1200" b="1">
                <a:latin typeface="Times New Roman" pitchFamily="18" charset="0"/>
              </a:rPr>
              <a:t> </a:t>
            </a:r>
          </a:p>
        </p:txBody>
      </p:sp>
      <p:sp>
        <p:nvSpPr>
          <p:cNvPr id="82960" name="Text Box 16"/>
          <p:cNvSpPr txBox="1">
            <a:spLocks noChangeArrowheads="1"/>
          </p:cNvSpPr>
          <p:nvPr/>
        </p:nvSpPr>
        <p:spPr bwMode="auto">
          <a:xfrm>
            <a:off x="406400" y="6172200"/>
            <a:ext cx="11379200" cy="52705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Контроль за своевременным и качественным инструктированием и обучением рабочих по охране труда осуществляет служба охраны труда предприятия (организации).</a:t>
            </a:r>
          </a:p>
        </p:txBody>
      </p:sp>
      <p:pic>
        <p:nvPicPr>
          <p:cNvPr id="82961" name="Picture 17" descr="bd0663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0" y="2819401"/>
            <a:ext cx="294640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62" name="Text Box 18"/>
          <p:cNvSpPr txBox="1">
            <a:spLocks noChangeArrowheads="1"/>
          </p:cNvSpPr>
          <p:nvPr/>
        </p:nvSpPr>
        <p:spPr bwMode="auto">
          <a:xfrm>
            <a:off x="101600" y="762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74</a:t>
            </a:r>
          </a:p>
        </p:txBody>
      </p:sp>
      <p:sp>
        <p:nvSpPr>
          <p:cNvPr id="82963" name="Text Box 19"/>
          <p:cNvSpPr txBox="1">
            <a:spLocks noChangeArrowheads="1"/>
          </p:cNvSpPr>
          <p:nvPr/>
        </p:nvSpPr>
        <p:spPr bwMode="auto">
          <a:xfrm>
            <a:off x="406400" y="1911350"/>
            <a:ext cx="11379200" cy="646331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99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Перечень работ и профессий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по которым проводят обучение, а также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порядок, форму, периодичность и продолжительность обучения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устанавливают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 учетом отраслевой нормативно-технической документации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руководители предприятий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по согласованию с профсоюзным комитетом, исходя из характера профессии, вида работ, специфики производства и условий труда.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82964" name="Text Box 20"/>
          <p:cNvSpPr txBox="1">
            <a:spLocks noChangeArrowheads="1"/>
          </p:cNvSpPr>
          <p:nvPr/>
        </p:nvSpPr>
        <p:spPr bwMode="auto">
          <a:xfrm>
            <a:off x="406400" y="5410200"/>
            <a:ext cx="11379200" cy="64928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FF99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    </a:t>
            </a:r>
            <a:r>
              <a:rPr lang="ru-RU" sz="1200" b="1" u="sng">
                <a:latin typeface="Times New Roman" pitchFamily="18" charset="0"/>
                <a:cs typeface="Times New Roman" pitchFamily="18" charset="0"/>
              </a:rPr>
              <a:t>Проверку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теоретических знаний требований охраны труда и практических навыков безопасной работы работников рабочих профессий </a:t>
            </a:r>
            <a:r>
              <a:rPr lang="ru-RU" sz="1200" b="1" u="sng">
                <a:latin typeface="Times New Roman" pitchFamily="18" charset="0"/>
                <a:cs typeface="Times New Roman" pitchFamily="18" charset="0"/>
              </a:rPr>
              <a:t>проводят непосредственные руководители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работ в объеме знаний требований правил и инструкций по охране труда, а при необходимости - в объеме знаний дополнительных специальных требований безопасности и охраны труда. </a:t>
            </a:r>
          </a:p>
        </p:txBody>
      </p:sp>
      <p:sp>
        <p:nvSpPr>
          <p:cNvPr id="82965" name="Text Box 21"/>
          <p:cNvSpPr txBox="1">
            <a:spLocks noChangeArrowheads="1"/>
          </p:cNvSpPr>
          <p:nvPr/>
        </p:nvSpPr>
        <p:spPr bwMode="auto">
          <a:xfrm>
            <a:off x="9753600" y="25146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ГОСТ 12.0.004-90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82966" name="Text Box 22"/>
          <p:cNvSpPr txBox="1">
            <a:spLocks noChangeArrowheads="1"/>
          </p:cNvSpPr>
          <p:nvPr/>
        </p:nvSpPr>
        <p:spPr bwMode="auto">
          <a:xfrm>
            <a:off x="406400" y="4800601"/>
            <a:ext cx="11379200" cy="466725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200" b="1">
                <a:solidFill>
                  <a:srgbClr val="FF0000"/>
                </a:solidFill>
                <a:cs typeface="Times New Roman" pitchFamily="18" charset="0"/>
              </a:rPr>
              <a:t>Работодатель (или уполномоченное им лицо) организует проведение периодического, </a:t>
            </a:r>
            <a:r>
              <a:rPr lang="ru-RU" sz="1200" b="1" u="sng">
                <a:solidFill>
                  <a:srgbClr val="FF0000"/>
                </a:solidFill>
                <a:cs typeface="Times New Roman" pitchFamily="18" charset="0"/>
              </a:rPr>
              <a:t>не реже одного раза в год</a:t>
            </a:r>
            <a:r>
              <a:rPr lang="ru-RU" sz="1200" b="1">
                <a:solidFill>
                  <a:srgbClr val="FF0000"/>
                </a:solidFill>
                <a:cs typeface="Times New Roman" pitchFamily="18" charset="0"/>
              </a:rPr>
              <a:t>, обучения работников рабочих профессий </a:t>
            </a:r>
            <a:r>
              <a:rPr lang="ru-RU" sz="1200" b="1" u="sng">
                <a:solidFill>
                  <a:srgbClr val="FF0000"/>
                </a:solidFill>
                <a:cs typeface="Times New Roman" pitchFamily="18" charset="0"/>
              </a:rPr>
              <a:t>оказанию первой помощи пострадавшим</a:t>
            </a:r>
            <a:r>
              <a:rPr lang="ru-RU" sz="1200" b="1">
                <a:solidFill>
                  <a:srgbClr val="FF0000"/>
                </a:solidFill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AutoShape 2"/>
          <p:cNvSpPr>
            <a:spLocks noChangeArrowheads="1"/>
          </p:cNvSpPr>
          <p:nvPr/>
        </p:nvSpPr>
        <p:spPr bwMode="auto">
          <a:xfrm>
            <a:off x="9347200" y="6019800"/>
            <a:ext cx="8128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71" name="AutoShape 3"/>
          <p:cNvSpPr>
            <a:spLocks noChangeArrowheads="1"/>
          </p:cNvSpPr>
          <p:nvPr/>
        </p:nvSpPr>
        <p:spPr bwMode="auto">
          <a:xfrm>
            <a:off x="9753600" y="4876800"/>
            <a:ext cx="8128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72" name="AutoShape 4"/>
          <p:cNvSpPr>
            <a:spLocks noChangeArrowheads="1"/>
          </p:cNvSpPr>
          <p:nvPr/>
        </p:nvSpPr>
        <p:spPr bwMode="auto">
          <a:xfrm>
            <a:off x="9753600" y="3505200"/>
            <a:ext cx="8128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73" name="AutoShape 5"/>
          <p:cNvSpPr>
            <a:spLocks noChangeArrowheads="1"/>
          </p:cNvSpPr>
          <p:nvPr/>
        </p:nvSpPr>
        <p:spPr bwMode="auto">
          <a:xfrm>
            <a:off x="9753600" y="2133600"/>
            <a:ext cx="8128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74" name="AutoShape 6"/>
          <p:cNvSpPr>
            <a:spLocks noChangeArrowheads="1"/>
          </p:cNvSpPr>
          <p:nvPr/>
        </p:nvSpPr>
        <p:spPr bwMode="auto">
          <a:xfrm>
            <a:off x="6299200" y="2133600"/>
            <a:ext cx="8128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11176000" y="762000"/>
            <a:ext cx="812800" cy="58674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CC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203200" y="762000"/>
            <a:ext cx="812800" cy="5867400"/>
          </a:xfrm>
          <a:prstGeom prst="rect">
            <a:avLst/>
          </a:prstGeom>
          <a:gradFill rotWithShape="0">
            <a:gsLst>
              <a:gs pos="0">
                <a:srgbClr val="FFCCCC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3977" name="AutoShape 9"/>
          <p:cNvSpPr>
            <a:spLocks noChangeArrowheads="1"/>
          </p:cNvSpPr>
          <p:nvPr/>
        </p:nvSpPr>
        <p:spPr bwMode="auto">
          <a:xfrm>
            <a:off x="1727200" y="6019800"/>
            <a:ext cx="8128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78" name="AutoShape 10"/>
          <p:cNvSpPr>
            <a:spLocks noChangeArrowheads="1"/>
          </p:cNvSpPr>
          <p:nvPr/>
        </p:nvSpPr>
        <p:spPr bwMode="auto">
          <a:xfrm>
            <a:off x="2235200" y="4876800"/>
            <a:ext cx="1524000" cy="152400"/>
          </a:xfrm>
          <a:prstGeom prst="rightArrow">
            <a:avLst>
              <a:gd name="adj1" fmla="val 50000"/>
              <a:gd name="adj2" fmla="val 1875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79" name="AutoShape 11"/>
          <p:cNvSpPr>
            <a:spLocks noChangeArrowheads="1"/>
          </p:cNvSpPr>
          <p:nvPr/>
        </p:nvSpPr>
        <p:spPr bwMode="auto">
          <a:xfrm>
            <a:off x="2133600" y="3505200"/>
            <a:ext cx="1625600" cy="152400"/>
          </a:xfrm>
          <a:prstGeom prst="rightArrow">
            <a:avLst>
              <a:gd name="adj1" fmla="val 50000"/>
              <a:gd name="adj2" fmla="val 200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80" name="AutoShape 12"/>
          <p:cNvSpPr>
            <a:spLocks noChangeArrowheads="1"/>
          </p:cNvSpPr>
          <p:nvPr/>
        </p:nvSpPr>
        <p:spPr bwMode="auto">
          <a:xfrm>
            <a:off x="1727200" y="2133600"/>
            <a:ext cx="2032000" cy="152400"/>
          </a:xfrm>
          <a:prstGeom prst="rightArrow">
            <a:avLst>
              <a:gd name="adj1" fmla="val 50000"/>
              <a:gd name="adj2" fmla="val 250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81" name="AutoShape 13"/>
          <p:cNvSpPr>
            <a:spLocks noChangeArrowheads="1"/>
          </p:cNvSpPr>
          <p:nvPr/>
        </p:nvSpPr>
        <p:spPr bwMode="auto">
          <a:xfrm>
            <a:off x="6807200" y="990600"/>
            <a:ext cx="50800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82" name="AutoShape 14"/>
          <p:cNvSpPr>
            <a:spLocks noChangeArrowheads="1"/>
          </p:cNvSpPr>
          <p:nvPr/>
        </p:nvSpPr>
        <p:spPr bwMode="auto">
          <a:xfrm>
            <a:off x="1727200" y="990600"/>
            <a:ext cx="8128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983" name="Text Box 15"/>
          <p:cNvSpPr txBox="1">
            <a:spLocks noChangeArrowheads="1"/>
          </p:cNvSpPr>
          <p:nvPr/>
        </p:nvSpPr>
        <p:spPr bwMode="auto">
          <a:xfrm>
            <a:off x="2133600" y="228601"/>
            <a:ext cx="77216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cs typeface="Times New Roman" pitchFamily="18" charset="0"/>
              </a:rPr>
              <a:t>ИНСТРУКТАЖ ПО БЕЗОПАСНОСТИ ТРУДА</a:t>
            </a:r>
            <a:r>
              <a:rPr lang="ru-RU" sz="2000"/>
              <a:t> </a:t>
            </a:r>
          </a:p>
        </p:txBody>
      </p:sp>
      <p:sp>
        <p:nvSpPr>
          <p:cNvPr id="83984" name="Text Box 16"/>
          <p:cNvSpPr txBox="1">
            <a:spLocks noChangeArrowheads="1"/>
          </p:cNvSpPr>
          <p:nvPr/>
        </p:nvSpPr>
        <p:spPr bwMode="auto">
          <a:xfrm>
            <a:off x="203200" y="914401"/>
            <a:ext cx="15240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Вводный</a:t>
            </a:r>
            <a:r>
              <a:rPr lang="ru-RU" sz="1600"/>
              <a:t> </a:t>
            </a:r>
          </a:p>
        </p:txBody>
      </p:sp>
      <p:sp>
        <p:nvSpPr>
          <p:cNvPr id="83985" name="Text Box 17"/>
          <p:cNvSpPr txBox="1">
            <a:spLocks noChangeArrowheads="1"/>
          </p:cNvSpPr>
          <p:nvPr/>
        </p:nvSpPr>
        <p:spPr bwMode="auto">
          <a:xfrm>
            <a:off x="203200" y="1752601"/>
            <a:ext cx="1727200" cy="5847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Первичный</a:t>
            </a:r>
            <a:r>
              <a:rPr lang="ru-RU" sz="1600">
                <a:latin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на рабочем месте</a:t>
            </a:r>
            <a:endParaRPr lang="ru-RU" sz="1600">
              <a:latin typeface="Times New Roman" pitchFamily="18" charset="0"/>
            </a:endParaRPr>
          </a:p>
        </p:txBody>
      </p:sp>
      <p:sp>
        <p:nvSpPr>
          <p:cNvPr id="83986" name="Text Box 18"/>
          <p:cNvSpPr txBox="1">
            <a:spLocks noChangeArrowheads="1"/>
          </p:cNvSpPr>
          <p:nvPr/>
        </p:nvSpPr>
        <p:spPr bwMode="auto">
          <a:xfrm>
            <a:off x="203200" y="3387725"/>
            <a:ext cx="19304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Повторный</a:t>
            </a:r>
            <a:r>
              <a:rPr lang="ru-RU" sz="1600"/>
              <a:t> </a:t>
            </a:r>
          </a:p>
        </p:txBody>
      </p:sp>
      <p:sp>
        <p:nvSpPr>
          <p:cNvPr id="83987" name="Text Box 19"/>
          <p:cNvSpPr txBox="1">
            <a:spLocks noChangeArrowheads="1"/>
          </p:cNvSpPr>
          <p:nvPr/>
        </p:nvSpPr>
        <p:spPr bwMode="auto">
          <a:xfrm>
            <a:off x="203200" y="4759326"/>
            <a:ext cx="20320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Внеплановый</a:t>
            </a:r>
            <a:r>
              <a:rPr lang="ru-RU" sz="1600"/>
              <a:t> </a:t>
            </a:r>
          </a:p>
        </p:txBody>
      </p:sp>
      <p:sp>
        <p:nvSpPr>
          <p:cNvPr id="83988" name="Text Box 20"/>
          <p:cNvSpPr txBox="1">
            <a:spLocks noChangeArrowheads="1"/>
          </p:cNvSpPr>
          <p:nvPr/>
        </p:nvSpPr>
        <p:spPr bwMode="auto">
          <a:xfrm>
            <a:off x="203200" y="5943601"/>
            <a:ext cx="19304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Целевой</a:t>
            </a:r>
            <a:r>
              <a:rPr lang="ru-RU" sz="1600"/>
              <a:t> </a:t>
            </a:r>
          </a:p>
        </p:txBody>
      </p:sp>
      <p:sp>
        <p:nvSpPr>
          <p:cNvPr id="83989" name="Text Box 21"/>
          <p:cNvSpPr txBox="1">
            <a:spLocks noChangeArrowheads="1"/>
          </p:cNvSpPr>
          <p:nvPr/>
        </p:nvSpPr>
        <p:spPr bwMode="auto">
          <a:xfrm>
            <a:off x="2540000" y="762000"/>
            <a:ext cx="4368800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000">
                <a:latin typeface="Times New Roman" pitchFamily="18" charset="0"/>
              </a:rPr>
              <a:t>П</a:t>
            </a:r>
            <a:r>
              <a:rPr lang="ru-RU" sz="1000">
                <a:cs typeface="Times New Roman" pitchFamily="18" charset="0"/>
              </a:rPr>
              <a:t>роводят со всеми вновь принимаемыми на работу независимо от их образования, стажа работы по данной профессии или должности, с временными работниками, командированными, учащимися и студентами</a:t>
            </a:r>
            <a:r>
              <a:rPr lang="ru-RU" sz="1000"/>
              <a:t> </a:t>
            </a:r>
          </a:p>
        </p:txBody>
      </p:sp>
      <p:sp>
        <p:nvSpPr>
          <p:cNvPr id="83990" name="Text Box 22"/>
          <p:cNvSpPr txBox="1">
            <a:spLocks noChangeArrowheads="1"/>
          </p:cNvSpPr>
          <p:nvPr/>
        </p:nvSpPr>
        <p:spPr bwMode="auto">
          <a:xfrm>
            <a:off x="7315200" y="762000"/>
            <a:ext cx="4572000" cy="553998"/>
          </a:xfrm>
          <a:prstGeom prst="rect">
            <a:avLst/>
          </a:prstGeom>
          <a:gradFill rotWithShape="0">
            <a:gsLst>
              <a:gs pos="0">
                <a:srgbClr val="FFCCCC"/>
              </a:gs>
              <a:gs pos="50000">
                <a:srgbClr val="FFFFFF"/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С</a:t>
            </a:r>
            <a:r>
              <a:rPr lang="ru-RU" sz="1000"/>
              <a:t> </a:t>
            </a:r>
            <a:r>
              <a:rPr lang="ru-RU" sz="1000">
                <a:cs typeface="Times New Roman" pitchFamily="18" charset="0"/>
              </a:rPr>
              <a:t>запись</a:t>
            </a:r>
            <a:r>
              <a:rPr lang="ru-RU" sz="1000">
                <a:latin typeface="Times New Roman" pitchFamily="18" charset="0"/>
              </a:rPr>
              <a:t>ю</a:t>
            </a:r>
            <a:r>
              <a:rPr lang="ru-RU" sz="1000">
                <a:cs typeface="Times New Roman" pitchFamily="18" charset="0"/>
              </a:rPr>
              <a:t> в </a:t>
            </a:r>
            <a:r>
              <a:rPr lang="ru-RU" sz="1000" b="1">
                <a:cs typeface="Times New Roman" pitchFamily="18" charset="0"/>
              </a:rPr>
              <a:t>журнале регистрации вводного инструктажа</a:t>
            </a:r>
            <a:r>
              <a:rPr lang="ru-RU" sz="1000">
                <a:cs typeface="Times New Roman" pitchFamily="18" charset="0"/>
              </a:rPr>
              <a:t> с обязательной подписью инструктируемого и инструктирующего, а также в документе о приеме на работу</a:t>
            </a:r>
            <a:r>
              <a:rPr lang="ru-RU" sz="1000"/>
              <a:t>, </a:t>
            </a:r>
            <a:r>
              <a:rPr lang="ru-RU" sz="1000">
                <a:latin typeface="Times New Roman" pitchFamily="18" charset="0"/>
              </a:rPr>
              <a:t>в </a:t>
            </a:r>
            <a:r>
              <a:rPr lang="ru-RU" sz="1000">
                <a:cs typeface="Times New Roman" pitchFamily="18" charset="0"/>
              </a:rPr>
              <a:t>личн</a:t>
            </a:r>
            <a:r>
              <a:rPr lang="ru-RU" sz="1000">
                <a:latin typeface="Times New Roman" pitchFamily="18" charset="0"/>
              </a:rPr>
              <a:t>ой</a:t>
            </a:r>
            <a:r>
              <a:rPr lang="ru-RU" sz="1000">
                <a:cs typeface="Times New Roman" pitchFamily="18" charset="0"/>
              </a:rPr>
              <a:t> карточк</a:t>
            </a:r>
            <a:r>
              <a:rPr lang="ru-RU" sz="1000">
                <a:latin typeface="Times New Roman" pitchFamily="18" charset="0"/>
              </a:rPr>
              <a:t>е</a:t>
            </a:r>
            <a:r>
              <a:rPr lang="ru-RU" sz="1000">
                <a:cs typeface="Times New Roman" pitchFamily="18" charset="0"/>
              </a:rPr>
              <a:t> прохождения обучения</a:t>
            </a:r>
            <a:endParaRPr lang="ru-RU" sz="1000"/>
          </a:p>
        </p:txBody>
      </p:sp>
      <p:sp>
        <p:nvSpPr>
          <p:cNvPr id="83991" name="Text Box 23"/>
          <p:cNvSpPr txBox="1">
            <a:spLocks noChangeArrowheads="1"/>
          </p:cNvSpPr>
          <p:nvPr/>
        </p:nvSpPr>
        <p:spPr bwMode="auto">
          <a:xfrm>
            <a:off x="3759200" y="1676400"/>
            <a:ext cx="3149600" cy="86177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000">
                <a:cs typeface="Times New Roman" pitchFamily="18" charset="0"/>
              </a:rPr>
              <a:t>Проводят до начала производственной деятельности со всеми вновь принятыми на предприятие, переводимыми из одного подразделения в другое, с выполняющими новую для них работу</a:t>
            </a:r>
            <a:r>
              <a:rPr lang="ru-RU" sz="1000"/>
              <a:t> </a:t>
            </a:r>
          </a:p>
        </p:txBody>
      </p:sp>
      <p:sp>
        <p:nvSpPr>
          <p:cNvPr id="83992" name="Text Box 24"/>
          <p:cNvSpPr txBox="1">
            <a:spLocks noChangeArrowheads="1"/>
          </p:cNvSpPr>
          <p:nvPr/>
        </p:nvSpPr>
        <p:spPr bwMode="auto">
          <a:xfrm>
            <a:off x="7112000" y="1676400"/>
            <a:ext cx="3048000" cy="861774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cs typeface="Times New Roman" pitchFamily="18" charset="0"/>
              </a:rPr>
              <a:t>Рабочие допускаются к самостоятельной работе после стажировки</a:t>
            </a:r>
            <a:r>
              <a:rPr lang="ru-RU" sz="1000"/>
              <a:t> (</a:t>
            </a:r>
            <a:r>
              <a:rPr lang="ru-RU" sz="1000">
                <a:cs typeface="Times New Roman" pitchFamily="18" charset="0"/>
              </a:rPr>
              <a:t>в течение первых 2 - 14 смен </a:t>
            </a:r>
            <a:r>
              <a:rPr lang="ru-RU" sz="1000"/>
              <a:t>)</a:t>
            </a:r>
            <a:r>
              <a:rPr lang="ru-RU" sz="1000">
                <a:cs typeface="Times New Roman" pitchFamily="18" charset="0"/>
              </a:rPr>
              <a:t>, проверки теоретических знаний и приобретенных навыков безопасных способов работы</a:t>
            </a:r>
            <a:r>
              <a:rPr lang="ru-RU" sz="1000"/>
              <a:t> </a:t>
            </a:r>
          </a:p>
        </p:txBody>
      </p:sp>
      <p:sp>
        <p:nvSpPr>
          <p:cNvPr id="83993" name="Text Box 25"/>
          <p:cNvSpPr txBox="1">
            <a:spLocks noChangeArrowheads="1"/>
          </p:cNvSpPr>
          <p:nvPr/>
        </p:nvSpPr>
        <p:spPr bwMode="auto">
          <a:xfrm>
            <a:off x="3759200" y="3200400"/>
            <a:ext cx="6400800" cy="55399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000">
                <a:cs typeface="Times New Roman" pitchFamily="18" charset="0"/>
              </a:rPr>
              <a:t>Проходят </a:t>
            </a:r>
            <a:r>
              <a:rPr lang="ru-RU" sz="1000" b="1">
                <a:cs typeface="Times New Roman" pitchFamily="18" charset="0"/>
              </a:rPr>
              <a:t>не реже одного раза в полугодие</a:t>
            </a:r>
            <a:r>
              <a:rPr lang="ru-RU" sz="1000">
                <a:cs typeface="Times New Roman" pitchFamily="18" charset="0"/>
              </a:rPr>
              <a:t>, для некоторых категорий работников может быть установлен более продолжительный (</a:t>
            </a:r>
            <a:r>
              <a:rPr lang="ru-RU" sz="1000" b="1">
                <a:cs typeface="Times New Roman" pitchFamily="18" charset="0"/>
              </a:rPr>
              <a:t>до 1 года</a:t>
            </a:r>
            <a:r>
              <a:rPr lang="ru-RU" sz="1000">
                <a:cs typeface="Times New Roman" pitchFamily="18" charset="0"/>
              </a:rPr>
              <a:t>) срок проведения повторного инструктажа(по согласованию с профкомитетами и соответствующими местными органами государственного надзора</a:t>
            </a:r>
            <a:endParaRPr lang="ru-RU" sz="1000"/>
          </a:p>
        </p:txBody>
      </p:sp>
      <p:sp>
        <p:nvSpPr>
          <p:cNvPr id="83994" name="Text Box 26"/>
          <p:cNvSpPr txBox="1">
            <a:spLocks noChangeArrowheads="1"/>
          </p:cNvSpPr>
          <p:nvPr/>
        </p:nvSpPr>
        <p:spPr bwMode="auto">
          <a:xfrm>
            <a:off x="3759200" y="4546600"/>
            <a:ext cx="6400800" cy="707886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000">
                <a:cs typeface="Times New Roman" pitchFamily="18" charset="0"/>
              </a:rPr>
              <a:t>Проводят при введении в действие стандартов, правил, инструкций по охране труда, при изменении технологического процесса, замене оборудования, влияющих на </a:t>
            </a:r>
            <a:r>
              <a:rPr lang="ru-RU" sz="1000"/>
              <a:t>БТ</a:t>
            </a:r>
            <a:r>
              <a:rPr lang="ru-RU" sz="1000">
                <a:cs typeface="Times New Roman" pitchFamily="18" charset="0"/>
              </a:rPr>
              <a:t>, при нарушении требований </a:t>
            </a:r>
            <a:r>
              <a:rPr lang="ru-RU" sz="1000"/>
              <a:t>БТ</a:t>
            </a:r>
            <a:r>
              <a:rPr lang="ru-RU" sz="1000">
                <a:cs typeface="Times New Roman" pitchFamily="18" charset="0"/>
              </a:rPr>
              <a:t>, по требованию органов надзора, при перерывах в работах, к которым предъявляют дополнительные требования </a:t>
            </a:r>
            <a:r>
              <a:rPr lang="ru-RU" sz="1000"/>
              <a:t>БТ</a:t>
            </a:r>
            <a:r>
              <a:rPr lang="ru-RU" sz="1000">
                <a:cs typeface="Times New Roman" pitchFamily="18" charset="0"/>
              </a:rPr>
              <a:t> более чем на 30 календарных дней, а для остальных работ - 60 дней</a:t>
            </a:r>
            <a:r>
              <a:rPr lang="ru-RU" sz="1000"/>
              <a:t> </a:t>
            </a:r>
          </a:p>
        </p:txBody>
      </p:sp>
      <p:sp>
        <p:nvSpPr>
          <p:cNvPr id="83995" name="Text Box 27"/>
          <p:cNvSpPr txBox="1">
            <a:spLocks noChangeArrowheads="1"/>
          </p:cNvSpPr>
          <p:nvPr/>
        </p:nvSpPr>
        <p:spPr bwMode="auto">
          <a:xfrm rot="-5400000">
            <a:off x="9339792" y="2953763"/>
            <a:ext cx="3740150" cy="1169551"/>
          </a:xfrm>
          <a:prstGeom prst="rect">
            <a:avLst/>
          </a:prstGeom>
          <a:gradFill rotWithShape="0">
            <a:gsLst>
              <a:gs pos="0">
                <a:srgbClr val="FFCCCC"/>
              </a:gs>
              <a:gs pos="50000">
                <a:srgbClr val="FFFFFF"/>
              </a:gs>
              <a:gs pos="100000">
                <a:srgbClr val="FFCC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cs typeface="Times New Roman" pitchFamily="18" charset="0"/>
              </a:rPr>
              <a:t>Проверка знаний, а также приобретенных навыков безопасных способов работы, стажировка и допуск к работе делается запись в </a:t>
            </a:r>
            <a:r>
              <a:rPr lang="ru-RU" sz="1000" b="1">
                <a:cs typeface="Times New Roman" pitchFamily="18" charset="0"/>
              </a:rPr>
              <a:t>журнале регистрации инструктажа на рабочем месте</a:t>
            </a:r>
            <a:r>
              <a:rPr lang="ru-RU" sz="1000">
                <a:cs typeface="Times New Roman" pitchFamily="18" charset="0"/>
              </a:rPr>
              <a:t> и (или) в личной карточке с обязательной подписью инструктируемого и инструктирующего. При регистрации внепланового инструктажа указывают причину его проведения</a:t>
            </a:r>
            <a:r>
              <a:rPr lang="ru-RU" sz="1000"/>
              <a:t> </a:t>
            </a:r>
          </a:p>
        </p:txBody>
      </p:sp>
      <p:sp>
        <p:nvSpPr>
          <p:cNvPr id="83996" name="Text Box 28"/>
          <p:cNvSpPr txBox="1">
            <a:spLocks noChangeArrowheads="1"/>
          </p:cNvSpPr>
          <p:nvPr/>
        </p:nvSpPr>
        <p:spPr bwMode="auto">
          <a:xfrm>
            <a:off x="2540000" y="5715000"/>
            <a:ext cx="7315200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000">
                <a:latin typeface="Times New Roman" pitchFamily="18" charset="0"/>
              </a:rPr>
              <a:t>При:</a:t>
            </a:r>
          </a:p>
          <a:p>
            <a:pPr algn="l" eaLnBrk="1" hangingPunct="1">
              <a:buFontTx/>
              <a:buChar char="•"/>
            </a:pPr>
            <a:r>
              <a:rPr lang="ru-RU" sz="1000"/>
              <a:t> </a:t>
            </a:r>
            <a:r>
              <a:rPr lang="ru-RU" sz="1000">
                <a:cs typeface="Times New Roman" pitchFamily="18" charset="0"/>
              </a:rPr>
              <a:t>выполнении разовых работ, не связанных с прямыми обязанностями по специальности;</a:t>
            </a:r>
            <a:endParaRPr lang="ru-RU" sz="1000"/>
          </a:p>
          <a:p>
            <a:pPr algn="l" eaLnBrk="1" hangingPunct="1">
              <a:buFontTx/>
              <a:buChar char="•"/>
            </a:pPr>
            <a:r>
              <a:rPr lang="ru-RU" sz="1000"/>
              <a:t> </a:t>
            </a:r>
            <a:r>
              <a:rPr lang="ru-RU" sz="1000">
                <a:cs typeface="Times New Roman" pitchFamily="18" charset="0"/>
              </a:rPr>
              <a:t>ликвидации последствий аварий, стихийных бедствий и катастроф; </a:t>
            </a:r>
            <a:endParaRPr lang="ru-RU" sz="1000"/>
          </a:p>
          <a:p>
            <a:pPr algn="l" eaLnBrk="1" hangingPunct="1">
              <a:buFontTx/>
              <a:buChar char="•"/>
            </a:pPr>
            <a:r>
              <a:rPr lang="ru-RU" sz="1000"/>
              <a:t> </a:t>
            </a:r>
            <a:r>
              <a:rPr lang="ru-RU" sz="1000">
                <a:cs typeface="Times New Roman" pitchFamily="18" charset="0"/>
              </a:rPr>
              <a:t>производстве работ, на которые оформляется наряд-допуск, разрешение и другие документы; </a:t>
            </a:r>
            <a:endParaRPr lang="ru-RU" sz="1000"/>
          </a:p>
          <a:p>
            <a:pPr algn="l" eaLnBrk="1" hangingPunct="1">
              <a:buFontTx/>
              <a:buChar char="•"/>
            </a:pPr>
            <a:r>
              <a:rPr lang="ru-RU" sz="1000"/>
              <a:t> </a:t>
            </a:r>
            <a:r>
              <a:rPr lang="ru-RU" sz="1000">
                <a:cs typeface="Times New Roman" pitchFamily="18" charset="0"/>
              </a:rPr>
              <a:t>проведении экскурсии на предприятии, организации массовых мероприятий с учащимися </a:t>
            </a:r>
          </a:p>
        </p:txBody>
      </p:sp>
      <p:sp>
        <p:nvSpPr>
          <p:cNvPr id="83997" name="Text Box 29"/>
          <p:cNvSpPr txBox="1">
            <a:spLocks noChangeArrowheads="1"/>
          </p:cNvSpPr>
          <p:nvPr/>
        </p:nvSpPr>
        <p:spPr bwMode="auto">
          <a:xfrm>
            <a:off x="10160000" y="5638800"/>
            <a:ext cx="1727200" cy="861774"/>
          </a:xfrm>
          <a:prstGeom prst="rect">
            <a:avLst/>
          </a:prstGeom>
          <a:gradFill rotWithShape="0">
            <a:gsLst>
              <a:gs pos="0">
                <a:srgbClr val="FFCCCC"/>
              </a:gs>
              <a:gs pos="50000">
                <a:srgbClr val="FFFFFF"/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/>
              <a:t>Ф</a:t>
            </a:r>
            <a:r>
              <a:rPr lang="ru-RU" sz="1000">
                <a:cs typeface="Times New Roman" pitchFamily="18" charset="0"/>
              </a:rPr>
              <a:t>иксируется</a:t>
            </a:r>
            <a:r>
              <a:rPr lang="ru-RU" sz="1000"/>
              <a:t>  </a:t>
            </a:r>
            <a:r>
              <a:rPr lang="ru-RU" sz="1000">
                <a:cs typeface="Times New Roman" pitchFamily="18" charset="0"/>
              </a:rPr>
              <a:t>в </a:t>
            </a:r>
            <a:r>
              <a:rPr lang="ru-RU" sz="1000" b="1">
                <a:cs typeface="Times New Roman" pitchFamily="18" charset="0"/>
              </a:rPr>
              <a:t>наряде-допуске</a:t>
            </a:r>
            <a:r>
              <a:rPr lang="ru-RU" sz="1000">
                <a:cs typeface="Times New Roman" pitchFamily="18" charset="0"/>
              </a:rPr>
              <a:t> или другой документации, разрешающей производство работ</a:t>
            </a:r>
            <a:r>
              <a:rPr lang="ru-RU" sz="1000"/>
              <a:t> </a:t>
            </a:r>
          </a:p>
        </p:txBody>
      </p:sp>
      <p:sp>
        <p:nvSpPr>
          <p:cNvPr id="83998" name="Text Box 30"/>
          <p:cNvSpPr txBox="1">
            <a:spLocks noChangeArrowheads="1"/>
          </p:cNvSpPr>
          <p:nvPr/>
        </p:nvSpPr>
        <p:spPr bwMode="auto">
          <a:xfrm rot="-5400000">
            <a:off x="1144852" y="3108445"/>
            <a:ext cx="3738563" cy="861774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cs typeface="Times New Roman" pitchFamily="18" charset="0"/>
              </a:rPr>
              <a:t>Лица, не связанные с обслуживанием, испытанием, наладкой и ремонтом оборудования, использованием инструмента, хранением и применением сырья и материалов, первичный инструктаж на рабочем месте не проходят</a:t>
            </a:r>
            <a:r>
              <a:rPr lang="ru-RU" sz="1000"/>
              <a:t> </a:t>
            </a:r>
          </a:p>
        </p:txBody>
      </p:sp>
      <p:sp>
        <p:nvSpPr>
          <p:cNvPr id="83999" name="Text Box 31"/>
          <p:cNvSpPr txBox="1">
            <a:spLocks noChangeArrowheads="1"/>
          </p:cNvSpPr>
          <p:nvPr/>
        </p:nvSpPr>
        <p:spPr bwMode="auto">
          <a:xfrm>
            <a:off x="10261600" y="228600"/>
            <a:ext cx="1524000" cy="276999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cs typeface="Times New Roman" pitchFamily="18" charset="0"/>
              </a:rPr>
              <a:t>ГОСТ 12.0.004-90</a:t>
            </a:r>
            <a:r>
              <a:rPr lang="ru-RU" sz="1200"/>
              <a:t> </a:t>
            </a:r>
          </a:p>
        </p:txBody>
      </p:sp>
      <p:sp>
        <p:nvSpPr>
          <p:cNvPr id="84000" name="Text Box 32"/>
          <p:cNvSpPr txBox="1">
            <a:spLocks noChangeArrowheads="1"/>
          </p:cNvSpPr>
          <p:nvPr/>
        </p:nvSpPr>
        <p:spPr bwMode="auto">
          <a:xfrm>
            <a:off x="304800" y="1524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75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in0039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0" y="1066800"/>
            <a:ext cx="212725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1320800" y="381001"/>
            <a:ext cx="97536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Вводный инструктаж</a:t>
            </a:r>
            <a:r>
              <a:rPr lang="ru-RU">
                <a:latin typeface="Times New Roman" pitchFamily="18" charset="0"/>
              </a:rPr>
              <a:t> </a:t>
            </a: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406400" y="838201"/>
            <a:ext cx="11379200" cy="52322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Для профессий, работа которых сопряжена с вредными условиями труда, вводный инструктаж проводится по предъявлению ими приемной записки с отметкой о результатах предварительного медицинского осмотра</a:t>
            </a:r>
            <a:r>
              <a:rPr lang="ru-RU" sz="1400" b="1">
                <a:latin typeface="Times New Roman" pitchFamily="18" charset="0"/>
              </a:rPr>
              <a:t>. </a:t>
            </a:r>
          </a:p>
        </p:txBody>
      </p:sp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508000" y="1974850"/>
            <a:ext cx="8331200" cy="1169551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Вводный инструктаж проводится работником службы охраны труда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имеющим специальное техническое образование и производственный опыт, по программе, утвержденной руководителем организации. </a:t>
            </a:r>
          </a:p>
          <a:p>
            <a:pPr algn="just" eaLnBrk="1" hangingPunct="1"/>
            <a:r>
              <a:rPr lang="ru-RU" sz="1400">
                <a:latin typeface="Times New Roman" pitchFamily="18" charset="0"/>
                <a:cs typeface="Times New Roman" pitchFamily="18" charset="0"/>
              </a:rPr>
              <a:t>Для проведения вводного инструктажа по вопросам производственной санитарии и пожарной охраны целесообразно привлекать соответствующих специалистов.</a:t>
            </a:r>
          </a:p>
        </p:txBody>
      </p:sp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508000" y="3505200"/>
            <a:ext cx="8331200" cy="954107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01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Вводный инструктаж содержит общие положения по охране труда и требования безопасности и производственной санитарии, соблюдение которых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исключает возможность воздействия на работника опасных и вредных производственных факторов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на территории предприятия (организации) и в структурных подразделениях. </a:t>
            </a:r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508000" y="4876801"/>
            <a:ext cx="8331200" cy="1169551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Вводный инструктаж проводится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кабинете охраны труда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или в специально оборудованном помещении с использованием наглядных пособий (инструкций, плакатов, натурных экспонатов, кинофильмов, диапозитивов, диафильмов, макетов и других технических средств обучения, отвечающих достижениям современной науки и техники применительно к специфике данного производства), а также с разбором характерных несчастных случаев, имевшихся на производстве.</a:t>
            </a:r>
          </a:p>
        </p:txBody>
      </p:sp>
      <p:pic>
        <p:nvPicPr>
          <p:cNvPr id="85000" name="Picture 8" descr="in0063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5029200"/>
            <a:ext cx="24384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1" name="Picture 9" descr="in00394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1" y="3657600"/>
            <a:ext cx="1485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2" name="Picture 10" descr="in00378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3886201"/>
            <a:ext cx="137371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3" name="Text Box 11"/>
          <p:cNvSpPr txBox="1">
            <a:spLocks noChangeArrowheads="1"/>
          </p:cNvSpPr>
          <p:nvPr/>
        </p:nvSpPr>
        <p:spPr bwMode="auto">
          <a:xfrm>
            <a:off x="304800" y="2921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76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1219200" y="120651"/>
            <a:ext cx="97536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Первичный инструктаж на рабочем мес</a:t>
            </a:r>
            <a:r>
              <a:rPr lang="ru-RU" b="1">
                <a:latin typeface="Times New Roman" pitchFamily="18" charset="0"/>
              </a:rPr>
              <a:t>те</a:t>
            </a:r>
            <a:r>
              <a:rPr lang="ru-RU">
                <a:latin typeface="Times New Roman" pitchFamily="18" charset="0"/>
              </a:rPr>
              <a:t> 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406400" y="463550"/>
            <a:ext cx="11379200" cy="646331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Первичный инструктаж на рабочем месте проводит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индивидуально с каждым рабочим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непосредственный руководитель работ (мастер, начальник участка),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назначенный для проведения этой работы. Первичный инструктаж на рабочем месте знакомит рабочего с оборудованием и наличием опасных мест, и раскрывает методы правильной и безопасной работы на данном </a:t>
            </a:r>
            <a:r>
              <a:rPr lang="ru-RU" sz="1200">
                <a:latin typeface="Times New Roman" pitchFamily="18" charset="0"/>
              </a:rPr>
              <a:t>рабочем месте или по данной специальности.</a:t>
            </a: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1320800" y="1371600"/>
            <a:ext cx="97536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Обучение на рабочем месте</a:t>
            </a:r>
            <a:r>
              <a:rPr lang="ru-RU" sz="1600" b="1">
                <a:latin typeface="Times New Roman" pitchFamily="18" charset="0"/>
              </a:rPr>
              <a:t> </a:t>
            </a:r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406400" y="1676400"/>
            <a:ext cx="11379200" cy="83185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Вновь поступившие рабочие, не имеющие достаточного опыта и навыков в работе,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прикрепляются к квалифицированным  рабочим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для практического обучения безопасным</a:t>
            </a:r>
            <a:r>
              <a:rPr lang="ru-RU" sz="1200">
                <a:latin typeface="Times New Roman" pitchFamily="18" charset="0"/>
              </a:rPr>
              <a:t> п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риемам и методам труда. 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Обучение на рабочем месте ведется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под руководством инженерно-технического работника по программе, утвержденной начальником подразделения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. Длительность обучения зависит от сложности профессии и специфики работы.</a:t>
            </a: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1422400" y="2590801"/>
            <a:ext cx="97536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Повторный инструктаж </a:t>
            </a:r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406400" y="2895600"/>
            <a:ext cx="11379200" cy="1384995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Повторный инструктаж рабочих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проводится мастером производственного участка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под руководством которого работают данные рабочие, под контролем начальника цеха или его заместителя. 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Инструктаж начинается с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ознакомления с приказами и распоряжениями, информационными письмами, направленными на предупреждение несчастных случаев и нарушений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Затем дается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анализ производственного травматизма с разбором фактов нарушений правил безопасности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допущенных рабочими производственного участка (используются записи в дневнике по технике безопасности и в журнале учета нарушения правил безопасности). 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Далее инструктаж проводится в соответствии с программой.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1320800" y="4572001"/>
            <a:ext cx="97536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Внеплановый инструктаж на рабочем месте 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406400" y="4876801"/>
            <a:ext cx="11379200" cy="156966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Инструктаж проводится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со всем персоналом производственного участка (бригады) или с отдельными рабочими</a:t>
            </a:r>
            <a:r>
              <a:rPr lang="ru-RU" sz="1200" b="1">
                <a:latin typeface="Times New Roman" pitchFamily="18" charset="0"/>
              </a:rPr>
              <a:t>.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Лица, с которыми произошли несчастные случаи, обязательно проходят инструктаж после выхода на работу.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При проведении инструктажа в связи с несчастным случаем или нарушением инструкции по охране труда доводятся приказ (распоряжение) по предприятию или цеху, информационные письма по несчастным случаям и нарушениям с подробным разбором обстоятельств, причин и профилактических мер, подробно объясняются отдельные требования инструкций с показом безопасных приемов в работе. </a:t>
            </a:r>
            <a:endParaRPr lang="ru-RU" sz="1200">
              <a:latin typeface="Times New Roman" pitchFamily="18" charset="0"/>
            </a:endParaRP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Перед началом работ повышенной опасности (газоопасных, на вы­соте и т.п.) обязательно всему персоналу, участвующему в работе, объясняются меры безопасности, а также основные требования инструкций по охране труда по выполняемой работе. Особое внимание уделяется объяснению требований, обеспечивающих согласованность действий всех участвующих в работе, и разбору нарушений и несчастных случаев, происшедших при аналогичной работе.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304800" y="762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77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406400" y="76201"/>
            <a:ext cx="11379200" cy="10699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МИНТОП И ЭНЕРГЕТИКИ РФ</a:t>
            </a:r>
            <a:r>
              <a:rPr lang="ru-RU" sz="1600" b="1">
                <a:latin typeface="Times New Roman" pitchFamily="18" charset="0"/>
              </a:rPr>
              <a:t> </a:t>
            </a:r>
          </a:p>
          <a:p>
            <a:pPr eaLnBrk="1" hangingPunct="1"/>
            <a:r>
              <a:rPr lang="ru-RU" sz="1600" b="1">
                <a:latin typeface="Times New Roman" pitchFamily="18" charset="0"/>
              </a:rPr>
              <a:t>Приказ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от 19 февраля 2000 г. N 49</a:t>
            </a:r>
            <a:endParaRPr lang="ru-RU" sz="1600" b="1">
              <a:cs typeface="Arial" charset="0"/>
            </a:endParaRPr>
          </a:p>
          <a:p>
            <a:pPr eaLnBrk="1" hangingPunct="1"/>
            <a:r>
              <a:rPr lang="ru-RU" sz="1600">
                <a:latin typeface="Times New Roman" pitchFamily="18" charset="0"/>
              </a:rPr>
              <a:t>«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ОБ УТВЕРЖДЕНИИ ПРАВИЛ РАБОТЫ С ПЕРСОНАЛОМ</a:t>
            </a:r>
            <a:endParaRPr lang="ru-RU" sz="1600">
              <a:cs typeface="Arial" charset="0"/>
            </a:endParaRPr>
          </a:p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В ОРГАНИЗАЦИЯХ ЭЛЕКТРОЭНЕРГЕТИКИ РОССИЙСКОЙ ФЕДЕРАЦИИ</a:t>
            </a:r>
            <a:r>
              <a:rPr lang="ru-RU" sz="1600">
                <a:latin typeface="Times New Roman" pitchFamily="18" charset="0"/>
              </a:rPr>
              <a:t>»</a:t>
            </a:r>
          </a:p>
        </p:txBody>
      </p:sp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1422400" y="1143000"/>
            <a:ext cx="883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 i="1">
                <a:latin typeface="Times New Roman" pitchFamily="18" charset="0"/>
                <a:cs typeface="Times New Roman" pitchFamily="18" charset="0"/>
              </a:rPr>
              <a:t>Инструктажи по безопасности труда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304800" y="1524000"/>
            <a:ext cx="11582400" cy="4678204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 i="1">
                <a:latin typeface="Times New Roman" pitchFamily="18" charset="0"/>
                <a:cs typeface="Times New Roman" pitchFamily="18" charset="0"/>
              </a:rPr>
              <a:t>ПРИМЕРНЫЙ ПЕРЕЧЕНЬ ВОПРОСОВ ВВОДНОГО ИНСТРУКТАЖА </a:t>
            </a:r>
            <a:endParaRPr lang="ru-RU" sz="10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1. Общие сведения об организации, характерные особенности производства.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2. Основные положения законодательства об охране труда.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2.1. Трудовой договор, рабочее время и время отдыха, охрана труда женщин и лиц моложе 21 года. Льготы и компенсации.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2.2. Правила внутреннего трудового распорядка организации, ответственность за нарушение правил.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2.3. Проведение работы по охране труда в организации.</a:t>
            </a:r>
            <a:r>
              <a:rPr lang="ru-RU" sz="1200" i="1">
                <a:latin typeface="Times New Roman" pitchFamily="18" charset="0"/>
              </a:rPr>
              <a:t>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Ведомственный, государственный надзор и общественный контроль за состоянием охраны труда.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3. Общие правила поведения работающих на территории организации, в производственных и вспомогательных помещениях. Расположение основных цехов, служб, вспомогательных помещений.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4. Основные опасные и вредные производственные факторы, характерные для данного производства. Методы и средства предупреждения несчастных случаев и профессиональных заболеваний: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- средства коллективной защиты, плакаты, знаки безопасности, сигнализация. Основные требования по предупреждению электротравматизма.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5. Основные требования производственной санитарии и личной гигиены.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Courier New" pitchFamily="49" charset="0"/>
                <a:cs typeface="Courier New" pitchFamily="49" charset="0"/>
              </a:rPr>
              <a:t>6.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Средства индивидуальной защиты. Порядок и нормы выдачи СИЗ, сроки носки.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7. Обстоятельства и причины отдельных характерных несчастных случаев, аварий, пожаров, происшедших на предприятии и других аналогичных производствах из-за нарушений требований безопасности.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8. Порядок расследования и оформления несчастных случаев и профессиональных заболеваний.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9. Пожарная безопасность. Способы и средства предотвращения пожаров, взрывов, аварий. Действие персонала при их возникновении.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10. Первая помощь пострадавшим. Действие работающих при возникновении несчастного случая на участке, в цехе.</a:t>
            </a:r>
            <a:endParaRPr lang="ru-RU" sz="12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508000" y="304801"/>
            <a:ext cx="11277600" cy="5586145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rgbClr val="66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ПРИМЕРНЫЙ ПЕРЕЧЕНЬ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ОСНОВНЫХ ВОПРОСОВ ПЕРВИЧНОГО ИНСТРУКТАЖА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НА РАБОЧЕМ МЕСТЕ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1. Общие сведения о технологическом процессе и оборудовании на данном рабочем месте, производственном участке, в цехе. Основные опасные и вредные производственные факторы, возникающие при данном технологическом процессе.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2. Безопасная организация и содержание рабочего места.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3. Опасные зоны машины, механизма, прибора. Средства безопасности оборудования (предохранительные тормозные устройства и ограждения, системы блокировки и сигнализации, знаки безопасности). Требования по предупреждению электротравматизма.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4. Порядок подготовки к работе (проверка исправности оборудования, пусковых приборов, инструмента и приспособлений, блокировок, заземления и других средств защиты).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5. Безопасные приемы и методы работы; действия при возникновении опасной ситуации.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6. Средства индивидуальной защиты на данном рабочем месте и правила пользования ими.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7. Схема безопасного передвижения работающих на территории цеха, участка.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8. Внутрицеховые транспортные и грузоподъемные средства и механизмы. Требования безопасности при погрузочно - разгрузочных работах и транспортировке грузов.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9. Характерные причины аварий, взрывов, пожаров, случаев производственных травм.</a:t>
            </a:r>
            <a:endParaRPr lang="ru-RU" sz="1400">
              <a:latin typeface="Courier New" pitchFamily="49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400" i="1">
                <a:latin typeface="Times New Roman" pitchFamily="18" charset="0"/>
                <a:cs typeface="Times New Roman" pitchFamily="18" charset="0"/>
              </a:rPr>
              <a:t>10. Меры предупреждения аварий, взрывов, пожаров. Обязанность и действия при аварии, взрыве, пожаре. Способы применения имеющихся на участке средств пожаротушения, противоаварийной защиты и сигнализации</a:t>
            </a:r>
            <a:r>
              <a:rPr lang="ru-RU" sz="1400" i="1">
                <a:latin typeface="Times New Roman" pitchFamily="18" charset="0"/>
              </a:rPr>
              <a:t>,</a:t>
            </a:r>
            <a:r>
              <a:rPr lang="ru-RU" sz="1400" i="1">
                <a:latin typeface="Times New Roman" pitchFamily="18" charset="0"/>
                <a:cs typeface="Times New Roman" pitchFamily="18" charset="0"/>
              </a:rPr>
              <a:t> места их расположения.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4"/>
          <p:cNvSpPr txBox="1">
            <a:spLocks noChangeArrowheads="1"/>
          </p:cNvSpPr>
          <p:nvPr/>
        </p:nvSpPr>
        <p:spPr bwMode="auto">
          <a:xfrm>
            <a:off x="719667" y="2636839"/>
            <a:ext cx="10847917" cy="7016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4. 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Вредные и опасные производственные факторы</a:t>
            </a:r>
            <a:r>
              <a:rPr lang="ru-RU" sz="2000" b="1">
                <a:latin typeface="Times New Roman" pitchFamily="18" charset="0"/>
              </a:rPr>
              <a:t>.</a:t>
            </a:r>
          </a:p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Защита интересов работников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AutoShape 2"/>
          <p:cNvSpPr>
            <a:spLocks noChangeArrowheads="1"/>
          </p:cNvSpPr>
          <p:nvPr/>
        </p:nvSpPr>
        <p:spPr bwMode="auto">
          <a:xfrm>
            <a:off x="8737600" y="2420938"/>
            <a:ext cx="1016000" cy="228600"/>
          </a:xfrm>
          <a:prstGeom prst="rightArrow">
            <a:avLst>
              <a:gd name="adj1" fmla="val 50000"/>
              <a:gd name="adj2" fmla="val 83333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0115" name="AutoShape 3"/>
          <p:cNvSpPr>
            <a:spLocks noChangeArrowheads="1"/>
          </p:cNvSpPr>
          <p:nvPr/>
        </p:nvSpPr>
        <p:spPr bwMode="auto">
          <a:xfrm>
            <a:off x="8636000" y="1341438"/>
            <a:ext cx="1016000" cy="228600"/>
          </a:xfrm>
          <a:prstGeom prst="rightArrow">
            <a:avLst>
              <a:gd name="adj1" fmla="val 50000"/>
              <a:gd name="adj2" fmla="val 83333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431800" y="476251"/>
            <a:ext cx="113284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Условия</a:t>
            </a:r>
            <a:r>
              <a:rPr lang="ru-RU" b="1">
                <a:latin typeface="Times New Roman" pitchFamily="18" charset="0"/>
              </a:rPr>
              <a:t> 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 труда</a:t>
            </a:r>
            <a:r>
              <a:rPr lang="ru-RU" sz="1600" b="1">
                <a:latin typeface="Times New Roman" pitchFamily="18" charset="0"/>
              </a:rPr>
              <a:t> </a:t>
            </a:r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406400" y="1104901"/>
            <a:ext cx="8432800" cy="52322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П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остановлением Правительства г. Москвы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от 30 марта 1999 г.№ 250-РП</a:t>
            </a:r>
            <a:r>
              <a:rPr lang="ru-RU" sz="1400">
                <a:latin typeface="Times New Roman" pitchFamily="18" charset="0"/>
              </a:rPr>
              <a:t> утверждены </a:t>
            </a:r>
            <a:r>
              <a:rPr lang="ru-RU" sz="1400" b="1">
                <a:latin typeface="Times New Roman" pitchFamily="18" charset="0"/>
              </a:rPr>
              <a:t>«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Общи</a:t>
            </a:r>
            <a:r>
              <a:rPr lang="ru-RU" sz="1400" b="1">
                <a:latin typeface="Times New Roman" pitchFamily="18" charset="0"/>
              </a:rPr>
              <a:t>е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правила охраны труда для предприятий и организаций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г. Москвы</a:t>
            </a:r>
            <a:r>
              <a:rPr lang="ru-RU" sz="1400" b="1">
                <a:latin typeface="Times New Roman" pitchFamily="18" charset="0"/>
              </a:rPr>
              <a:t>» </a:t>
            </a:r>
          </a:p>
        </p:txBody>
      </p:sp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406400" y="1989139"/>
            <a:ext cx="8432800" cy="954107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746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В случае </a:t>
            </a:r>
            <a:r>
              <a:rPr lang="ru-RU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причинения вреда жизни и здоровью работника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при исполнении им трудовых обязанностей возмещение вреда осуществляется в соответствии с Федеральным законом от 24 июля 1998 г.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«Об обязательном социальном страховании от несчастных случаев на производстве и профессиональных заболеваний»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(с 1 января 2000 года Закон введен в силу).</a:t>
            </a:r>
            <a:endParaRPr lang="ru-RU" sz="1400">
              <a:latin typeface="Times New Roman" pitchFamily="18" charset="0"/>
            </a:endParaRPr>
          </a:p>
        </p:txBody>
      </p:sp>
      <p:pic>
        <p:nvPicPr>
          <p:cNvPr id="90119" name="Picture 7" descr="hm0022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1" y="1844675"/>
            <a:ext cx="176741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0" name="Picture 8" descr="in0037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285" y="620713"/>
            <a:ext cx="1983316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1" name="Text Box 9"/>
          <p:cNvSpPr txBox="1">
            <a:spLocks noChangeArrowheads="1"/>
          </p:cNvSpPr>
          <p:nvPr/>
        </p:nvSpPr>
        <p:spPr bwMode="auto">
          <a:xfrm>
            <a:off x="406401" y="3357564"/>
            <a:ext cx="11451167" cy="58102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Ограничение выполнения тяжелых работ и работ </a:t>
            </a:r>
            <a:endParaRPr lang="ru-RU" sz="1600" b="1">
              <a:latin typeface="Times New Roman" pitchFamily="18" charset="0"/>
            </a:endParaRPr>
          </a:p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с вредными или опасными условиями труда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90122" name="Text Box 10"/>
          <p:cNvSpPr txBox="1">
            <a:spLocks noChangeArrowheads="1"/>
          </p:cNvSpPr>
          <p:nvPr/>
        </p:nvSpPr>
        <p:spPr bwMode="auto">
          <a:xfrm>
            <a:off x="304800" y="4076701"/>
            <a:ext cx="11582400" cy="738664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19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Трудовое законодательство России закрепляет равенство мужчины и женщины в трудовых отношениях: при приеме на работу, установлении размера оплаты труда, режима рабочего времени и времени отдыха и т.д. Вместе с тем, учитывая особенности женского организма, предусматривает</a:t>
            </a:r>
            <a:r>
              <a:rPr lang="ru-RU" sz="1400">
                <a:latin typeface="Times New Roman" pitchFamily="18" charset="0"/>
              </a:rPr>
              <a:t>ся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ряд компенсаций для работающих женщин, повышенную охрану их труда.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90123" name="Text Box 11"/>
          <p:cNvSpPr txBox="1">
            <a:spLocks noChangeArrowheads="1"/>
          </p:cNvSpPr>
          <p:nvPr/>
        </p:nvSpPr>
        <p:spPr bwMode="auto">
          <a:xfrm>
            <a:off x="304800" y="5078414"/>
            <a:ext cx="11582400" cy="1169551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26193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З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апрещается применение труда женщин и лиц моложе </a:t>
            </a:r>
            <a:r>
              <a:rPr lang="ru-RU" sz="1400" b="1">
                <a:latin typeface="Times New Roman" pitchFamily="18" charset="0"/>
              </a:rPr>
              <a:t>18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лет на тяжелых работах и на работах с вредными условиями труда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а также на подземных работах, кроме некоторых подземных работ (нефизических работ или работ по санитарному и бытовому обслуживанию).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Перечни тяжелых работ и работ с вредными или опасными условиями труда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при выполнении которых запрещается применение труда женщин и лиц моложе </a:t>
            </a:r>
            <a:r>
              <a:rPr lang="ru-RU" sz="1400">
                <a:latin typeface="Times New Roman" pitchFamily="18" charset="0"/>
              </a:rPr>
              <a:t>18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лет,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утверждаются Правительством Российской Федерации с учетом консультаций с общероссийскими объединениями работодателей, общероссийскими объединениями профессиональных союзов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(ст. 10 Федерального закона </a:t>
            </a:r>
            <a:r>
              <a:rPr lang="ru-RU" sz="1400">
                <a:latin typeface="Times New Roman" pitchFamily="18" charset="0"/>
              </a:rPr>
              <a:t>№181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от 17 июля 1999 г.).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90124" name="Text Box 12"/>
          <p:cNvSpPr txBox="1">
            <a:spLocks noChangeArrowheads="1"/>
          </p:cNvSpPr>
          <p:nvPr/>
        </p:nvSpPr>
        <p:spPr bwMode="auto">
          <a:xfrm>
            <a:off x="406400" y="2921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81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in0108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676400"/>
            <a:ext cx="133985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406400" y="76201"/>
            <a:ext cx="114808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Охрана труда женщин</a:t>
            </a:r>
            <a:r>
              <a:rPr lang="ru-RU" b="1">
                <a:latin typeface="Times New Roman" pitchFamily="18" charset="0"/>
              </a:rPr>
              <a:t> 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304800" y="4686300"/>
            <a:ext cx="8128000" cy="738664"/>
          </a:xfrm>
          <a:prstGeom prst="rect">
            <a:avLst/>
          </a:prstGeom>
          <a:solidFill>
            <a:srgbClr val="CCFFFF"/>
          </a:soli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Постановление Правительства Российской Федерации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«Об утверждении перечня тяжелых работ и работ с вредными или опасными условиями труда, при которых запрещается применение труда лиц моложе </a:t>
            </a:r>
            <a:r>
              <a:rPr lang="ru-RU" sz="1400" b="1">
                <a:latin typeface="Times New Roman" pitchFamily="18" charset="0"/>
              </a:rPr>
              <a:t>18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лет»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от 25 февраля 2000 г. №163.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5181600" y="1752601"/>
            <a:ext cx="3556000" cy="523220"/>
          </a:xfrm>
          <a:prstGeom prst="rect">
            <a:avLst/>
          </a:prstGeom>
          <a:solidFill>
            <a:srgbClr val="CCFFFF"/>
          </a:soli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С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пециальные правила охраны труд женщин в связи с материнством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91142" name="Line 6"/>
          <p:cNvSpPr>
            <a:spLocks noChangeShapeType="1"/>
          </p:cNvSpPr>
          <p:nvPr/>
        </p:nvSpPr>
        <p:spPr bwMode="auto">
          <a:xfrm flipH="1">
            <a:off x="2235200" y="1600200"/>
            <a:ext cx="2032000" cy="152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1143" name="Line 7"/>
          <p:cNvSpPr>
            <a:spLocks noChangeShapeType="1"/>
          </p:cNvSpPr>
          <p:nvPr/>
        </p:nvSpPr>
        <p:spPr bwMode="auto">
          <a:xfrm>
            <a:off x="4267200" y="1600200"/>
            <a:ext cx="2336800" cy="152400"/>
          </a:xfrm>
          <a:prstGeom prst="line">
            <a:avLst/>
          </a:prstGeom>
          <a:noFill/>
          <a:ln w="9525">
            <a:solidFill>
              <a:srgbClr val="FFCC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406400" y="2286000"/>
            <a:ext cx="4470400" cy="147732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Запрещается направление в служебные командировки, привлечение к сверхурочной работе, работе в ночное время, выходные и нерабочие праздничные дни беременных женщин, а направление женщин, имеющих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детей в возрасте до 3 лет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, допускается только с их письменного согласия и при условии, что это не запрещено им медицинскими рекомендациями. При этом женщины, имеющие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в возрасте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до 3 лет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, должны быть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ознакомлены в письменной форме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со своим правом отказаться от направления в командировку и от привлечения к названным работам </a:t>
            </a:r>
            <a:endParaRPr lang="ru-RU" sz="1000">
              <a:latin typeface="Times New Roman" pitchFamily="18" charset="0"/>
            </a:endParaRPr>
          </a:p>
          <a:p>
            <a:pPr eaLnBrk="1" hangingPunct="1"/>
            <a:r>
              <a:rPr lang="ru-RU" sz="1000">
                <a:latin typeface="Times New Roman" pitchFamily="18" charset="0"/>
                <a:cs typeface="Times New Roman" pitchFamily="18" charset="0"/>
              </a:rPr>
              <a:t>(ст. ст. 113, 259 ТК РФ). </a:t>
            </a: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5181600" y="2514600"/>
            <a:ext cx="3556000" cy="17018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000"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Специальные правила касаются </a:t>
            </a:r>
            <a:endParaRPr lang="ru-RU" sz="1000">
              <a:latin typeface="Times New Roman" pitchFamily="18" charset="0"/>
            </a:endParaRPr>
          </a:p>
          <a:p>
            <a:pPr eaLnBrk="1" hangingPunct="1"/>
            <a:r>
              <a:rPr lang="ru-RU" sz="1000">
                <a:latin typeface="Times New Roman" pitchFamily="18" charset="0"/>
                <a:cs typeface="Times New Roman" pitchFamily="18" charset="0"/>
              </a:rPr>
              <a:t>трех аспектов:</a:t>
            </a:r>
            <a:endParaRPr lang="ru-RU" sz="1000"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</a:rPr>
              <a:t>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установления облегченных условий труда,</a:t>
            </a:r>
            <a:endParaRPr lang="ru-RU" sz="1000"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>
                <a:latin typeface="Times New Roman" pitchFamily="18" charset="0"/>
              </a:rPr>
              <a:t>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предоставления дополнительных льгот, </a:t>
            </a:r>
            <a:endParaRPr lang="ru-RU" sz="1000"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</a:rPr>
              <a:t> 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повышенных гарантий при приеме на работу и увольнении. </a:t>
            </a:r>
            <a:endParaRPr lang="ru-RU" sz="1000"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ru-RU" sz="1000">
              <a:latin typeface="Times New Roman" pitchFamily="18" charset="0"/>
            </a:endParaRP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304800" y="4343400"/>
            <a:ext cx="114808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Охрана труда молодежи </a:t>
            </a:r>
          </a:p>
        </p:txBody>
      </p:sp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304800" y="5715001"/>
            <a:ext cx="11684000" cy="1006475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    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Лица в возрасте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до 18 лет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принимаются на работу только после предварительного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обязательного медицинского осмотра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и в дальнейшем, до достижения возраста 18 лет,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ежегодно подлежат обязательному медосмотру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. Медосмотры осуществляются за счет средств работодателя (ст. 266 ТК РФ).</a:t>
            </a:r>
            <a:r>
              <a:rPr lang="ru-RU" sz="1000">
                <a:latin typeface="Times New Roman" pitchFamily="18" charset="0"/>
              </a:rPr>
              <a:t> 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000" b="1">
                <a:latin typeface="Times New Roman" pitchFamily="18" charset="0"/>
                <a:cs typeface="Times New Roman" pitchFamily="18" charset="0"/>
              </a:rPr>
              <a:t>Рабочее время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сокращается: </a:t>
            </a:r>
            <a:r>
              <a:rPr lang="ru-RU" sz="1000">
                <a:latin typeface="Times New Roman" pitchFamily="18" charset="0"/>
              </a:rPr>
              <a:t>  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16 часов в неделю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- для работников в возрасте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до 16 лет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>
                <a:latin typeface="Times New Roman" pitchFamily="18" charset="0"/>
              </a:rPr>
              <a:t>  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часа в неделю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- для работников в возрасте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от 16 до 18 лет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</a:rPr>
              <a:t>      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Работников,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не достигших возраста 18 лет, запрещено направлять в служебные командировки, привлекать к работе в ночное время, к сверхурочной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работе, к работе в выходные и нерабочие праздничные дни (ст. ст. 96, 268ТКРФ).</a:t>
            </a:r>
            <a:r>
              <a:rPr lang="ru-RU" sz="1000">
                <a:latin typeface="Times New Roman" pitchFamily="18" charset="0"/>
              </a:rPr>
              <a:t> </a:t>
            </a:r>
          </a:p>
        </p:txBody>
      </p:sp>
      <p:pic>
        <p:nvPicPr>
          <p:cNvPr id="91148" name="Picture 12" descr="pe0168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984" y="1676400"/>
            <a:ext cx="133561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9" name="Picture 13" descr="pe01841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0" y="381001"/>
            <a:ext cx="203200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50" name="Picture 14" descr="in00331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651" y="4419600"/>
            <a:ext cx="971549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51" name="Picture 15" descr="in01087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2" y="4419601"/>
            <a:ext cx="1238249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52" name="Text Box 16"/>
          <p:cNvSpPr txBox="1">
            <a:spLocks noChangeArrowheads="1"/>
          </p:cNvSpPr>
          <p:nvPr/>
        </p:nvSpPr>
        <p:spPr bwMode="auto">
          <a:xfrm>
            <a:off x="1727200" y="434976"/>
            <a:ext cx="8331200" cy="954107"/>
          </a:xfrm>
          <a:prstGeom prst="rect">
            <a:avLst/>
          </a:prstGeom>
          <a:solidFill>
            <a:srgbClr val="CCFFFF"/>
          </a:soli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Нормы об охране труда женщин содержатся в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главе 41 ТК РФ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и в ряде специальных нормативных актов</a:t>
            </a:r>
            <a:r>
              <a:rPr lang="ru-RU" sz="1400">
                <a:latin typeface="Times New Roman" pitchFamily="18" charset="0"/>
              </a:rPr>
              <a:t> (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Постановление Правительства Российской Федерации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«Об утверждении перечня тяжелых работ и работ с вредными или опасными условиями труда, при которых запрещается применение труда женщин»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от 25 февраля 2000 г. №162</a:t>
            </a:r>
            <a:r>
              <a:rPr lang="ru-RU" sz="1400">
                <a:latin typeface="Times New Roman" pitchFamily="18" charset="0"/>
              </a:rPr>
              <a:t>)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pic>
        <p:nvPicPr>
          <p:cNvPr id="91153" name="Picture 17" descr="pe02037_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228600"/>
            <a:ext cx="1784349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54" name="Text Box 18"/>
          <p:cNvSpPr txBox="1">
            <a:spLocks noChangeArrowheads="1"/>
          </p:cNvSpPr>
          <p:nvPr/>
        </p:nvSpPr>
        <p:spPr bwMode="auto">
          <a:xfrm>
            <a:off x="406400" y="1752600"/>
            <a:ext cx="4470400" cy="527050"/>
          </a:xfrm>
          <a:prstGeom prst="rect">
            <a:avLst/>
          </a:prstGeom>
          <a:solidFill>
            <a:srgbClr val="CCFFFF"/>
          </a:soli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О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бщие правила охраны труда всех работающих женщин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pic>
        <p:nvPicPr>
          <p:cNvPr id="91155" name="Picture 19" descr="bd06542_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0" y="2849564"/>
            <a:ext cx="2336800" cy="139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304800" y="914401"/>
            <a:ext cx="11582400" cy="452431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cs typeface="Arial" charset="0"/>
              </a:rPr>
              <a:t>Каждый работник имеет право на: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рабочее место, соответствующее требованиям охраны труда</a:t>
            </a:r>
            <a:r>
              <a:rPr lang="ru-RU" sz="1200">
                <a:cs typeface="Arial" charset="0"/>
              </a:rPr>
              <a:t>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обязательное социальное страхование от несчастных случаев на производстве</a:t>
            </a:r>
            <a:r>
              <a:rPr lang="ru-RU" sz="1200">
                <a:cs typeface="Arial" charset="0"/>
              </a:rPr>
              <a:t> и профессиональных заболеваний в соответствии с федеральным законом;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получение достоверной информации</a:t>
            </a:r>
            <a:r>
              <a:rPr lang="ru-RU" sz="1200">
                <a:cs typeface="Arial" charset="0"/>
              </a:rPr>
              <a:t> от работодателя, соответствующих государственных органов и общественных организаций </a:t>
            </a:r>
            <a:r>
              <a:rPr lang="ru-RU" sz="1200" b="1">
                <a:cs typeface="Arial" charset="0"/>
              </a:rPr>
              <a:t>об условиях и охране труда на рабочем месте</a:t>
            </a:r>
            <a:r>
              <a:rPr lang="ru-RU" sz="1200">
                <a:cs typeface="Arial" charset="0"/>
              </a:rPr>
              <a:t>, о существующем риске повреждения здоровья, а также о мерах по защите от воздействия вредных и (или) опасных производственных факторов;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отказ от выполнения работ в случае возникновения опасности для его жизни и здоровья</a:t>
            </a:r>
            <a:r>
              <a:rPr lang="ru-RU" sz="1200">
                <a:cs typeface="Arial" charset="0"/>
              </a:rPr>
              <a:t> вследствие нарушения требований охраны труда, за исключением случаев, предусмотренных федеральными законами, до устранения такой опасности;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обеспечение средствами индивидуальной и коллективной защиты</a:t>
            </a:r>
            <a:r>
              <a:rPr lang="ru-RU" sz="1200">
                <a:cs typeface="Arial" charset="0"/>
              </a:rPr>
              <a:t> в соответствии с требованиями охраны труда за счет средств работодателя;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обучение безопасным методам и приемам труда</a:t>
            </a:r>
            <a:r>
              <a:rPr lang="ru-RU" sz="1200">
                <a:cs typeface="Arial" charset="0"/>
              </a:rPr>
              <a:t> за счет средств работодателя;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/>
              <a:t>  </a:t>
            </a:r>
            <a:r>
              <a:rPr lang="ru-RU" sz="1200">
                <a:cs typeface="Arial" charset="0"/>
              </a:rPr>
              <a:t>профессиональную переподготовку за счет средств работодателя в случае ликвидации рабочего места вследствие нарушения требований охраны труда;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запрос о проведении проверки условий и охраны труда на его рабочем месте органами государственного надзора и контроля</a:t>
            </a:r>
            <a:r>
              <a:rPr lang="ru-RU" sz="1200">
                <a:cs typeface="Arial" charset="0"/>
              </a:rPr>
              <a:t> за соблюдением законодательства о труде и охране труда, работниками, осуществляющими государственную экспертизу условий труда, а также органами профсоюзного контроля за соблюдением законодательства о труде и охране труда;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обращение в органы государственной власти Российской Федерации, органы государственной власти субъектов Российской Федерации и органы местного самоуправления, к работодателю, в объединения работодателей, а также в профессиональные союзы, их объединения и иные уполномоченные работниками представительные органы по вопросам охраны труда;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/>
              <a:t>  </a:t>
            </a:r>
            <a:r>
              <a:rPr lang="ru-RU" sz="1200">
                <a:cs typeface="Arial" charset="0"/>
              </a:rPr>
              <a:t>личное участие или участие через своих представителей в рассмотрении вопросов, связанных с обеспечением безопасных условий труда на его рабочем месте, и в расследовании происшедшего с ним несчастного случая на производстве или профессионального заболевания;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внеочередной медицинский осмотр</a:t>
            </a:r>
            <a:r>
              <a:rPr lang="ru-RU" sz="1200">
                <a:cs typeface="Arial" charset="0"/>
              </a:rPr>
              <a:t> (обследование) </a:t>
            </a:r>
            <a:r>
              <a:rPr lang="ru-RU" sz="1200" b="1">
                <a:cs typeface="Arial" charset="0"/>
              </a:rPr>
              <a:t>в соответствии с медицинскими рекомендациями</a:t>
            </a:r>
            <a:r>
              <a:rPr lang="ru-RU" sz="1200">
                <a:cs typeface="Arial" charset="0"/>
              </a:rPr>
              <a:t> с сохранением за ним места работы (должности) и среднего заработка во время прохождения указанного медицинского осмотра (обследования);</a:t>
            </a:r>
            <a:endParaRPr lang="ru-RU" sz="1200">
              <a:latin typeface="Courier New" pitchFamily="49" charset="0"/>
              <a:cs typeface="Courier New" pitchFamily="49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компенсации, установленные законом, коллективным договором, соглашением, трудовым договором</a:t>
            </a:r>
            <a:r>
              <a:rPr lang="ru-RU" sz="1200">
                <a:cs typeface="Arial" charset="0"/>
              </a:rPr>
              <a:t>, если он занят на тяжелых работах и работах с вредными и (или) опасными условиями труда.</a:t>
            </a:r>
            <a:endParaRPr lang="ru-RU" sz="1200"/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11582400" cy="6413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cs typeface="Times New Roman" pitchFamily="18" charset="0"/>
              </a:rPr>
              <a:t>Право работника на труд, </a:t>
            </a:r>
            <a:endParaRPr lang="ru-RU" b="1"/>
          </a:p>
          <a:p>
            <a:pPr eaLnBrk="1" hangingPunct="1"/>
            <a:r>
              <a:rPr lang="ru-RU" b="1">
                <a:cs typeface="Times New Roman" pitchFamily="18" charset="0"/>
              </a:rPr>
              <a:t>отвечающий требованиям безопасности и гигиены</a:t>
            </a:r>
            <a:r>
              <a:rPr lang="ru-RU"/>
              <a:t> </a:t>
            </a: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83</a:t>
            </a:r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8636000" y="806450"/>
            <a:ext cx="345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(ТК РФ ст.219, </a:t>
            </a:r>
            <a:r>
              <a:rPr lang="ru-RU" sz="1600">
                <a:latin typeface="Times New Roman" pitchFamily="18" charset="0"/>
              </a:rPr>
              <a:t>181-ФЗ ст.8)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d0684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4572000"/>
            <a:ext cx="226271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AutoShape 3"/>
          <p:cNvSpPr>
            <a:spLocks noChangeArrowheads="1"/>
          </p:cNvSpPr>
          <p:nvPr/>
        </p:nvSpPr>
        <p:spPr bwMode="auto">
          <a:xfrm>
            <a:off x="5892801" y="3581400"/>
            <a:ext cx="647700" cy="609600"/>
          </a:xfrm>
          <a:prstGeom prst="downArrow">
            <a:avLst>
              <a:gd name="adj1" fmla="val 50000"/>
              <a:gd name="adj2" fmla="val 313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304800" y="3429000"/>
            <a:ext cx="11582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3189" name="AutoShape 5"/>
          <p:cNvSpPr>
            <a:spLocks noChangeArrowheads="1"/>
          </p:cNvSpPr>
          <p:nvPr/>
        </p:nvSpPr>
        <p:spPr bwMode="auto">
          <a:xfrm>
            <a:off x="1016000" y="2362200"/>
            <a:ext cx="10160000" cy="762000"/>
          </a:xfrm>
          <a:prstGeom prst="downArrowCallout">
            <a:avLst>
              <a:gd name="adj1" fmla="val 250000"/>
              <a:gd name="adj2" fmla="val 250000"/>
              <a:gd name="adj3" fmla="val 16667"/>
              <a:gd name="adj4" fmla="val 66667"/>
            </a:avLst>
          </a:prstGeom>
          <a:gradFill rotWithShape="0">
            <a:gsLst>
              <a:gs pos="0">
                <a:srgbClr val="00FF99"/>
              </a:gs>
              <a:gs pos="50000">
                <a:srgbClr val="FFFFFF"/>
              </a:gs>
              <a:gs pos="100000">
                <a:srgbClr val="00FF99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304800" y="838200"/>
            <a:ext cx="11582400" cy="1676400"/>
          </a:xfrm>
          <a:prstGeom prst="rect">
            <a:avLst/>
          </a:prstGeom>
          <a:solidFill>
            <a:srgbClr val="00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1219200" y="76201"/>
            <a:ext cx="8839200" cy="40011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Вредные и опасные производственные факторы и меры защиты от них</a:t>
            </a:r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406400" y="914401"/>
            <a:ext cx="25400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Физически</a:t>
            </a:r>
            <a:r>
              <a:rPr lang="ru-RU" sz="1600" b="1">
                <a:latin typeface="Times New Roman" pitchFamily="18" charset="0"/>
              </a:rPr>
              <a:t>е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3352800" y="914401"/>
            <a:ext cx="26416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Химические </a:t>
            </a:r>
            <a:r>
              <a:rPr lang="ru-RU" sz="1600"/>
              <a:t> </a:t>
            </a: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6400800" y="914401"/>
            <a:ext cx="24384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Биологические</a:t>
            </a:r>
            <a:r>
              <a:rPr lang="ru-RU" sz="1600"/>
              <a:t> </a:t>
            </a:r>
          </a:p>
        </p:txBody>
      </p:sp>
      <p:sp>
        <p:nvSpPr>
          <p:cNvPr id="93195" name="Text Box 11"/>
          <p:cNvSpPr txBox="1">
            <a:spLocks noChangeArrowheads="1"/>
          </p:cNvSpPr>
          <p:nvPr/>
        </p:nvSpPr>
        <p:spPr bwMode="auto">
          <a:xfrm>
            <a:off x="9245600" y="914401"/>
            <a:ext cx="2540000" cy="346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Психофизические</a:t>
            </a:r>
            <a:r>
              <a:rPr lang="ru-RU" sz="1600"/>
              <a:t> </a:t>
            </a:r>
          </a:p>
        </p:txBody>
      </p:sp>
      <p:sp>
        <p:nvSpPr>
          <p:cNvPr id="93196" name="Text Box 12"/>
          <p:cNvSpPr txBox="1">
            <a:spLocks noChangeArrowheads="1"/>
          </p:cNvSpPr>
          <p:nvPr/>
        </p:nvSpPr>
        <p:spPr bwMode="auto">
          <a:xfrm>
            <a:off x="10261600" y="228600"/>
            <a:ext cx="1524000" cy="276999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cs typeface="Times New Roman" pitchFamily="18" charset="0"/>
              </a:rPr>
              <a:t>ГОСТ 12.0.00</a:t>
            </a:r>
            <a:r>
              <a:rPr lang="ru-RU" sz="1200"/>
              <a:t>3</a:t>
            </a:r>
            <a:r>
              <a:rPr lang="ru-RU" sz="1200">
                <a:cs typeface="Times New Roman" pitchFamily="18" charset="0"/>
              </a:rPr>
              <a:t>-</a:t>
            </a:r>
            <a:r>
              <a:rPr lang="ru-RU" sz="1200"/>
              <a:t>74 </a:t>
            </a:r>
          </a:p>
        </p:txBody>
      </p:sp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1016000" y="1295400"/>
            <a:ext cx="1828800" cy="1169551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400">
                <a:cs typeface="Times New Roman" pitchFamily="18" charset="0"/>
              </a:rPr>
              <a:t>Электрические</a:t>
            </a:r>
            <a:r>
              <a:rPr lang="ru-RU" sz="1400"/>
              <a:t> </a:t>
            </a:r>
          </a:p>
          <a:p>
            <a:pPr algn="l" eaLnBrk="1" hangingPunct="1"/>
            <a:r>
              <a:rPr lang="ru-RU" sz="1400">
                <a:cs typeface="Times New Roman" pitchFamily="18" charset="0"/>
              </a:rPr>
              <a:t>Механические</a:t>
            </a:r>
            <a:r>
              <a:rPr lang="ru-RU" sz="1400"/>
              <a:t> </a:t>
            </a:r>
          </a:p>
          <a:p>
            <a:pPr algn="l" eaLnBrk="1" hangingPunct="1"/>
            <a:r>
              <a:rPr lang="ru-RU" sz="1400">
                <a:cs typeface="Times New Roman" pitchFamily="18" charset="0"/>
              </a:rPr>
              <a:t>Тепловые</a:t>
            </a:r>
            <a:r>
              <a:rPr lang="ru-RU" sz="1400"/>
              <a:t> </a:t>
            </a:r>
          </a:p>
          <a:p>
            <a:pPr algn="l" eaLnBrk="1" hangingPunct="1"/>
            <a:r>
              <a:rPr lang="ru-RU" sz="1400">
                <a:cs typeface="Times New Roman" pitchFamily="18" charset="0"/>
              </a:rPr>
              <a:t>Световые</a:t>
            </a:r>
            <a:r>
              <a:rPr lang="ru-RU" sz="1400"/>
              <a:t> </a:t>
            </a:r>
          </a:p>
          <a:p>
            <a:pPr algn="l" eaLnBrk="1" hangingPunct="1"/>
            <a:r>
              <a:rPr lang="ru-RU" sz="1400">
                <a:cs typeface="Times New Roman" pitchFamily="18" charset="0"/>
              </a:rPr>
              <a:t>Радиационные</a:t>
            </a:r>
            <a:r>
              <a:rPr lang="ru-RU" sz="1400"/>
              <a:t> </a:t>
            </a:r>
          </a:p>
        </p:txBody>
      </p:sp>
      <p:sp>
        <p:nvSpPr>
          <p:cNvPr id="93198" name="Line 14"/>
          <p:cNvSpPr>
            <a:spLocks noChangeShapeType="1"/>
          </p:cNvSpPr>
          <p:nvPr/>
        </p:nvSpPr>
        <p:spPr bwMode="auto">
          <a:xfrm>
            <a:off x="609600" y="1295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199" name="Line 15"/>
          <p:cNvSpPr>
            <a:spLocks noChangeShapeType="1"/>
          </p:cNvSpPr>
          <p:nvPr/>
        </p:nvSpPr>
        <p:spPr bwMode="auto">
          <a:xfrm>
            <a:off x="609600" y="22860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00" name="Line 16"/>
          <p:cNvSpPr>
            <a:spLocks noChangeShapeType="1"/>
          </p:cNvSpPr>
          <p:nvPr/>
        </p:nvSpPr>
        <p:spPr bwMode="auto">
          <a:xfrm>
            <a:off x="609600" y="20574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01" name="Line 17"/>
          <p:cNvSpPr>
            <a:spLocks noChangeShapeType="1"/>
          </p:cNvSpPr>
          <p:nvPr/>
        </p:nvSpPr>
        <p:spPr bwMode="auto">
          <a:xfrm>
            <a:off x="609600" y="18288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02" name="Line 18"/>
          <p:cNvSpPr>
            <a:spLocks noChangeShapeType="1"/>
          </p:cNvSpPr>
          <p:nvPr/>
        </p:nvSpPr>
        <p:spPr bwMode="auto">
          <a:xfrm>
            <a:off x="609600" y="16764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03" name="Line 19"/>
          <p:cNvSpPr>
            <a:spLocks noChangeShapeType="1"/>
          </p:cNvSpPr>
          <p:nvPr/>
        </p:nvSpPr>
        <p:spPr bwMode="auto">
          <a:xfrm>
            <a:off x="609600" y="14478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3556000" y="1295400"/>
            <a:ext cx="2438400" cy="1169551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400">
                <a:latin typeface="Times New Roman" pitchFamily="18" charset="0"/>
              </a:rPr>
              <a:t>Токсичные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Раздражающие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Сенсибилизирующие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К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анцерогенные</a:t>
            </a:r>
            <a:r>
              <a:rPr lang="ru-RU" sz="1400">
                <a:latin typeface="Times New Roman" pitchFamily="18" charset="0"/>
              </a:rPr>
              <a:t> 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Вл.на репродуктивн. </a:t>
            </a:r>
          </a:p>
        </p:txBody>
      </p:sp>
      <p:sp>
        <p:nvSpPr>
          <p:cNvPr id="93205" name="Line 21"/>
          <p:cNvSpPr>
            <a:spLocks noChangeShapeType="1"/>
          </p:cNvSpPr>
          <p:nvPr/>
        </p:nvSpPr>
        <p:spPr bwMode="auto">
          <a:xfrm>
            <a:off x="3352800" y="1295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06" name="Line 22"/>
          <p:cNvSpPr>
            <a:spLocks noChangeShapeType="1"/>
          </p:cNvSpPr>
          <p:nvPr/>
        </p:nvSpPr>
        <p:spPr bwMode="auto">
          <a:xfrm>
            <a:off x="3352800" y="22860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07" name="Line 23"/>
          <p:cNvSpPr>
            <a:spLocks noChangeShapeType="1"/>
          </p:cNvSpPr>
          <p:nvPr/>
        </p:nvSpPr>
        <p:spPr bwMode="auto">
          <a:xfrm>
            <a:off x="3352800" y="20574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08" name="Line 24"/>
          <p:cNvSpPr>
            <a:spLocks noChangeShapeType="1"/>
          </p:cNvSpPr>
          <p:nvPr/>
        </p:nvSpPr>
        <p:spPr bwMode="auto">
          <a:xfrm>
            <a:off x="3352800" y="18288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09" name="Line 25"/>
          <p:cNvSpPr>
            <a:spLocks noChangeShapeType="1"/>
          </p:cNvSpPr>
          <p:nvPr/>
        </p:nvSpPr>
        <p:spPr bwMode="auto">
          <a:xfrm>
            <a:off x="3352800" y="16764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10" name="Line 26"/>
          <p:cNvSpPr>
            <a:spLocks noChangeShapeType="1"/>
          </p:cNvSpPr>
          <p:nvPr/>
        </p:nvSpPr>
        <p:spPr bwMode="auto">
          <a:xfrm>
            <a:off x="3352800" y="14478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11" name="Text Box 27"/>
          <p:cNvSpPr txBox="1">
            <a:spLocks noChangeArrowheads="1"/>
          </p:cNvSpPr>
          <p:nvPr/>
        </p:nvSpPr>
        <p:spPr bwMode="auto">
          <a:xfrm>
            <a:off x="6807200" y="1371600"/>
            <a:ext cx="2032000" cy="86793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ru-RU" sz="1400">
                <a:latin typeface="Times New Roman" pitchFamily="18" charset="0"/>
              </a:rPr>
              <a:t>Микроорганизмы</a:t>
            </a:r>
          </a:p>
          <a:p>
            <a:pPr algn="l" eaLnBrk="1" hangingPunct="1">
              <a:lnSpc>
                <a:spcPct val="120000"/>
              </a:lnSpc>
            </a:pPr>
            <a:endParaRPr lang="ru-RU" sz="1400">
              <a:latin typeface="Times New Roman" pitchFamily="18" charset="0"/>
            </a:endParaRPr>
          </a:p>
          <a:p>
            <a:pPr algn="l" eaLnBrk="1" hangingPunct="1">
              <a:lnSpc>
                <a:spcPct val="120000"/>
              </a:lnSpc>
            </a:pPr>
            <a:r>
              <a:rPr lang="ru-RU" sz="1400">
                <a:latin typeface="Times New Roman" pitchFamily="18" charset="0"/>
              </a:rPr>
              <a:t>Макроорганизмы</a:t>
            </a:r>
          </a:p>
        </p:txBody>
      </p:sp>
      <p:sp>
        <p:nvSpPr>
          <p:cNvPr id="93212" name="Line 28"/>
          <p:cNvSpPr>
            <a:spLocks noChangeShapeType="1"/>
          </p:cNvSpPr>
          <p:nvPr/>
        </p:nvSpPr>
        <p:spPr bwMode="auto">
          <a:xfrm>
            <a:off x="6604000" y="1295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13" name="Line 29"/>
          <p:cNvSpPr>
            <a:spLocks noChangeShapeType="1"/>
          </p:cNvSpPr>
          <p:nvPr/>
        </p:nvSpPr>
        <p:spPr bwMode="auto">
          <a:xfrm>
            <a:off x="6604000" y="20574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14" name="Line 30"/>
          <p:cNvSpPr>
            <a:spLocks noChangeShapeType="1"/>
          </p:cNvSpPr>
          <p:nvPr/>
        </p:nvSpPr>
        <p:spPr bwMode="auto">
          <a:xfrm>
            <a:off x="6604000" y="15240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15" name="Text Box 31"/>
          <p:cNvSpPr txBox="1">
            <a:spLocks noChangeArrowheads="1"/>
          </p:cNvSpPr>
          <p:nvPr/>
        </p:nvSpPr>
        <p:spPr bwMode="auto">
          <a:xfrm>
            <a:off x="9652000" y="1350964"/>
            <a:ext cx="2133600" cy="738664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400">
                <a:latin typeface="Times New Roman" pitchFamily="18" charset="0"/>
                <a:cs typeface="Times New Roman" pitchFamily="18" charset="0"/>
              </a:rPr>
              <a:t>Физические перегрузки</a:t>
            </a:r>
            <a:r>
              <a:rPr lang="ru-RU" sz="1400">
                <a:latin typeface="Times New Roman" pitchFamily="18" charset="0"/>
              </a:rPr>
              <a:t> </a:t>
            </a:r>
          </a:p>
          <a:p>
            <a:pPr algn="l" eaLnBrk="1" hangingPunct="1"/>
            <a:r>
              <a:rPr lang="ru-RU" sz="1400">
                <a:latin typeface="Times New Roman" pitchFamily="18" charset="0"/>
                <a:cs typeface="Times New Roman" pitchFamily="18" charset="0"/>
              </a:rPr>
              <a:t>Нервно-психи</a:t>
            </a:r>
            <a:r>
              <a:rPr lang="ru-RU" sz="1400">
                <a:latin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ческие перегрузки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93216" name="Line 32"/>
          <p:cNvSpPr>
            <a:spLocks noChangeShapeType="1"/>
          </p:cNvSpPr>
          <p:nvPr/>
        </p:nvSpPr>
        <p:spPr bwMode="auto">
          <a:xfrm>
            <a:off x="9448800" y="1274764"/>
            <a:ext cx="0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17" name="Line 33"/>
          <p:cNvSpPr>
            <a:spLocks noChangeShapeType="1"/>
          </p:cNvSpPr>
          <p:nvPr/>
        </p:nvSpPr>
        <p:spPr bwMode="auto">
          <a:xfrm>
            <a:off x="9448800" y="19050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18" name="Line 34"/>
          <p:cNvSpPr>
            <a:spLocks noChangeShapeType="1"/>
          </p:cNvSpPr>
          <p:nvPr/>
        </p:nvSpPr>
        <p:spPr bwMode="auto">
          <a:xfrm>
            <a:off x="9448800" y="1503363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19" name="Text Box 35"/>
          <p:cNvSpPr txBox="1">
            <a:spLocks noChangeArrowheads="1"/>
          </p:cNvSpPr>
          <p:nvPr/>
        </p:nvSpPr>
        <p:spPr bwMode="auto">
          <a:xfrm>
            <a:off x="1117600" y="2514601"/>
            <a:ext cx="995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П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роизводственные факторы</a:t>
            </a:r>
            <a:r>
              <a:rPr lang="ru-RU" b="1">
                <a:latin typeface="Times New Roman" pitchFamily="18" charset="0"/>
              </a:rPr>
              <a:t> оказывают воздействие на человека</a:t>
            </a:r>
          </a:p>
        </p:txBody>
      </p:sp>
      <p:sp>
        <p:nvSpPr>
          <p:cNvPr id="231460" name="Text Box 36"/>
          <p:cNvSpPr txBox="1">
            <a:spLocks noChangeArrowheads="1"/>
          </p:cNvSpPr>
          <p:nvPr/>
        </p:nvSpPr>
        <p:spPr bwMode="auto">
          <a:xfrm>
            <a:off x="3759201" y="3124201"/>
            <a:ext cx="3396443" cy="36933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latin typeface="Times New Roman" pitchFamily="18" charset="0"/>
              </a:rPr>
              <a:t>Классификация условий труда</a:t>
            </a:r>
          </a:p>
        </p:txBody>
      </p:sp>
      <p:sp>
        <p:nvSpPr>
          <p:cNvPr id="93221" name="Text Box 37"/>
          <p:cNvSpPr txBox="1">
            <a:spLocks noChangeArrowheads="1"/>
          </p:cNvSpPr>
          <p:nvPr/>
        </p:nvSpPr>
        <p:spPr bwMode="auto">
          <a:xfrm>
            <a:off x="406400" y="3505201"/>
            <a:ext cx="2641600" cy="3460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Оптимальные</a:t>
            </a:r>
          </a:p>
        </p:txBody>
      </p:sp>
      <p:sp>
        <p:nvSpPr>
          <p:cNvPr id="93222" name="Text Box 38"/>
          <p:cNvSpPr txBox="1">
            <a:spLocks noChangeArrowheads="1"/>
          </p:cNvSpPr>
          <p:nvPr/>
        </p:nvSpPr>
        <p:spPr bwMode="auto">
          <a:xfrm>
            <a:off x="3454400" y="3505201"/>
            <a:ext cx="2540000" cy="3460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Допустимые</a:t>
            </a:r>
          </a:p>
        </p:txBody>
      </p:sp>
      <p:sp>
        <p:nvSpPr>
          <p:cNvPr id="93223" name="Text Box 39"/>
          <p:cNvSpPr txBox="1">
            <a:spLocks noChangeArrowheads="1"/>
          </p:cNvSpPr>
          <p:nvPr/>
        </p:nvSpPr>
        <p:spPr bwMode="auto">
          <a:xfrm>
            <a:off x="6400800" y="3505201"/>
            <a:ext cx="2743200" cy="3460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Вредные</a:t>
            </a:r>
          </a:p>
        </p:txBody>
      </p:sp>
      <p:sp>
        <p:nvSpPr>
          <p:cNvPr id="93224" name="Text Box 40"/>
          <p:cNvSpPr txBox="1">
            <a:spLocks noChangeArrowheads="1"/>
          </p:cNvSpPr>
          <p:nvPr/>
        </p:nvSpPr>
        <p:spPr bwMode="auto">
          <a:xfrm>
            <a:off x="9550400" y="3505201"/>
            <a:ext cx="2235200" cy="3460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9933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Опасные</a:t>
            </a:r>
          </a:p>
        </p:txBody>
      </p:sp>
      <p:sp>
        <p:nvSpPr>
          <p:cNvPr id="93225" name="Text Box 41"/>
          <p:cNvSpPr txBox="1">
            <a:spLocks noChangeArrowheads="1"/>
          </p:cNvSpPr>
          <p:nvPr/>
        </p:nvSpPr>
        <p:spPr bwMode="auto">
          <a:xfrm>
            <a:off x="406400" y="4191001"/>
            <a:ext cx="11480800" cy="3460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Аттестация и сертификация рабочих мест по условиям труда</a:t>
            </a:r>
          </a:p>
        </p:txBody>
      </p:sp>
      <p:sp>
        <p:nvSpPr>
          <p:cNvPr id="93226" name="Text Box 42"/>
          <p:cNvSpPr txBox="1">
            <a:spLocks noChangeArrowheads="1"/>
          </p:cNvSpPr>
          <p:nvPr/>
        </p:nvSpPr>
        <p:spPr bwMode="auto">
          <a:xfrm>
            <a:off x="101600" y="5291139"/>
            <a:ext cx="3454400" cy="127727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Постановление Минтруда РФ от </a:t>
            </a:r>
            <a:r>
              <a:rPr lang="ru-RU" sz="1400" b="1">
                <a:latin typeface="Times New Roman" pitchFamily="18" charset="0"/>
              </a:rPr>
              <a:t>14 марта 1997г. №12</a:t>
            </a:r>
          </a:p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Положение о порядке проведения аттестация рабочих мест по условиям труда</a:t>
            </a:r>
          </a:p>
        </p:txBody>
      </p:sp>
      <p:sp>
        <p:nvSpPr>
          <p:cNvPr id="93227" name="Text Box 43"/>
          <p:cNvSpPr txBox="1">
            <a:spLocks noChangeArrowheads="1"/>
          </p:cNvSpPr>
          <p:nvPr/>
        </p:nvSpPr>
        <p:spPr bwMode="auto">
          <a:xfrm>
            <a:off x="8737600" y="4876801"/>
            <a:ext cx="3352800" cy="16004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400">
                <a:latin typeface="Times New Roman" pitchFamily="18" charset="0"/>
              </a:rPr>
              <a:t>Постановление Минтруда РФ от </a:t>
            </a:r>
            <a:r>
              <a:rPr lang="ru-RU" sz="1400" b="1">
                <a:latin typeface="Times New Roman" pitchFamily="18" charset="0"/>
              </a:rPr>
              <a:t>24.04.2002г. №28 </a:t>
            </a:r>
          </a:p>
          <a:p>
            <a:pPr algn="l"/>
            <a:r>
              <a:rPr lang="ru-RU" sz="1400" b="1">
                <a:latin typeface="Times New Roman" pitchFamily="18" charset="0"/>
              </a:rPr>
              <a:t>Об организации работы по проведению сертификации производственных объектов на соответствие требованиям  по охране труда</a:t>
            </a:r>
          </a:p>
        </p:txBody>
      </p:sp>
      <p:pic>
        <p:nvPicPr>
          <p:cNvPr id="93228" name="Picture 44" descr="bd0663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95800"/>
            <a:ext cx="210396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229" name="Line 45"/>
          <p:cNvSpPr>
            <a:spLocks noChangeShapeType="1"/>
          </p:cNvSpPr>
          <p:nvPr/>
        </p:nvSpPr>
        <p:spPr bwMode="auto">
          <a:xfrm flipH="1">
            <a:off x="3048000" y="4572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30" name="Line 46"/>
          <p:cNvSpPr>
            <a:spLocks noChangeShapeType="1"/>
          </p:cNvSpPr>
          <p:nvPr/>
        </p:nvSpPr>
        <p:spPr bwMode="auto">
          <a:xfrm>
            <a:off x="4978400" y="4572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31" name="Line 47"/>
          <p:cNvSpPr>
            <a:spLocks noChangeShapeType="1"/>
          </p:cNvSpPr>
          <p:nvPr/>
        </p:nvSpPr>
        <p:spPr bwMode="auto">
          <a:xfrm>
            <a:off x="8128000" y="45720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32" name="Text Box 48"/>
          <p:cNvSpPr txBox="1">
            <a:spLocks noChangeArrowheads="1"/>
          </p:cNvSpPr>
          <p:nvPr/>
        </p:nvSpPr>
        <p:spPr bwMode="auto">
          <a:xfrm>
            <a:off x="304800" y="1524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84</a:t>
            </a:r>
          </a:p>
        </p:txBody>
      </p:sp>
      <p:sp>
        <p:nvSpPr>
          <p:cNvPr id="93233" name="Text Box 49"/>
          <p:cNvSpPr txBox="1">
            <a:spLocks noChangeArrowheads="1"/>
          </p:cNvSpPr>
          <p:nvPr/>
        </p:nvSpPr>
        <p:spPr bwMode="auto">
          <a:xfrm>
            <a:off x="3962400" y="5181600"/>
            <a:ext cx="4267200" cy="138499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latin typeface="Times New Roman" pitchFamily="18" charset="0"/>
              </a:rPr>
              <a:t>Руководство</a:t>
            </a:r>
            <a:r>
              <a:rPr lang="ru-RU" sz="1400" b="1">
                <a:latin typeface="Times New Roman" pitchFamily="18" charset="0"/>
              </a:rPr>
              <a:t>    Р 2.2.755-99</a:t>
            </a:r>
          </a:p>
          <a:p>
            <a:pPr eaLnBrk="1" hangingPunct="1"/>
            <a:r>
              <a:rPr lang="ru-RU" sz="1400" b="1">
                <a:latin typeface="Times New Roman" pitchFamily="18" charset="0"/>
              </a:rPr>
              <a:t>Гигиенические критерии оценки и классификации условий труда по показателям вредности и опасности факторов производственной среды, тяжести и напряженности трудового процесса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609600" y="457200"/>
            <a:ext cx="10972800" cy="3049588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Ф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изические факторы: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температура, влажность, скорость движения воздуха, тепловое излучение;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неионизирующие электромагнитные поля и излучения: электростатические поля, постоянные магнит­ные поля (в т. ч. и геомагнитное), электрические и магнитные поля промышленной частоты (50 Гц), электромагнитные излучения радиочастотного диапазона, электромагнитные излучения оптического диапазона (в т, ч. лазерное и ультрафиолетовое);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ионизирующие излучения;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производственный шум, ультразвук, инфразвук;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вибрация (локальная, общая);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аэрозоли (пыли) преимущественно фиброгенного действия;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освещение - естественное (отсутствие или недостаточность), искусственное (недостаточная освещен­ность, прямая и отраженная слепящая </a:t>
            </a: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блескость, пульсация освещенности);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электрически заряженные частицы воздуха – аэроионы.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304800" y="3886201"/>
            <a:ext cx="11480800" cy="2154436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Факторы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трудового 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процесса</a:t>
            </a:r>
            <a:endParaRPr lang="ru-RU" sz="1400" b="1">
              <a:latin typeface="Arial Narrow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Тяжесть труда </a:t>
            </a:r>
            <a:r>
              <a:rPr lang="ru-RU" sz="1200" b="1">
                <a:latin typeface="Times New Roman" pitchFamily="18" charset="0"/>
              </a:rPr>
              <a:t>-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характеристика трудового процесса, отражающая преимущественную нагрузку на опорно</a:t>
            </a:r>
            <a:r>
              <a:rPr lang="ru-RU" sz="1200">
                <a:latin typeface="Times New Roman" pitchFamily="18" charset="0"/>
              </a:rPr>
              <a:t>-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двигательный аппарат и функциональные системы организма (сердечно-сосудистую, дыхательную и др.), обеспечивающие его деятельность</a:t>
            </a:r>
            <a:r>
              <a:rPr lang="ru-RU" sz="1200" b="1">
                <a:latin typeface="Times New Roman" pitchFamily="18" charset="0"/>
              </a:rPr>
              <a:t>.</a:t>
            </a:r>
            <a:endParaRPr lang="ru-RU" sz="1200">
              <a:latin typeface="Arial Narrow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Тяжесть труда характеризуется физической динамической нагрузкой, массой поднимаемого и перемещаемого груза, общим числом стереотипных рабочих движений, величиной статической нагрузки, формой рабочей позы, степенью наклона корпуса, перемещениями в пространстве.</a:t>
            </a:r>
            <a:endParaRPr lang="ru-RU" sz="1200">
              <a:latin typeface="Arial Narrow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Напряженность труда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</a:rPr>
              <a:t>-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характеристика трудового процесса, отражающая нагрузку преимущественно на центральную нервную систему, органы чувств, эмоциональную сферу работника.</a:t>
            </a:r>
            <a:endParaRPr lang="ru-RU" sz="1200">
              <a:latin typeface="Arial Narrow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К факторам, характеризующим напряженность труда, относятся: интеллектуальные, сенсорные, эмоциональные нагрузки, степень монотонности нагрузок, режим работы.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85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304800" y="1066800"/>
            <a:ext cx="11582400" cy="52578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304800" y="533401"/>
            <a:ext cx="11582400" cy="52322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cs typeface="Times New Roman" pitchFamily="18" charset="0"/>
              </a:rPr>
              <a:t>НОРМЫ ПРЕДЕЛЬНО ДОПУСТИМЫХ НАГРУЗОК ДЛЯ ЛИЦ МОЛОЖЕ ВОСЕМНАДЦАТИ ЛЕТ ПРИ ПОДЪЕМЕ И ПЕРЕМЕЩЕНИИ ТЯЖЕСТЕЙ ВРУЧНУЮ</a:t>
            </a:r>
            <a:endParaRPr lang="ru-RU" sz="1400"/>
          </a:p>
        </p:txBody>
      </p:sp>
      <p:grpSp>
        <p:nvGrpSpPr>
          <p:cNvPr id="95236" name="Group 4"/>
          <p:cNvGrpSpPr>
            <a:grpSpLocks/>
          </p:cNvGrpSpPr>
          <p:nvPr/>
        </p:nvGrpSpPr>
        <p:grpSpPr bwMode="auto">
          <a:xfrm>
            <a:off x="457200" y="1143000"/>
            <a:ext cx="11277600" cy="5029200"/>
            <a:chOff x="0" y="0"/>
            <a:chExt cx="5328" cy="4277"/>
          </a:xfrm>
        </p:grpSpPr>
        <p:grpSp>
          <p:nvGrpSpPr>
            <p:cNvPr id="95238" name="Group 5"/>
            <p:cNvGrpSpPr>
              <a:grpSpLocks/>
            </p:cNvGrpSpPr>
            <p:nvPr/>
          </p:nvGrpSpPr>
          <p:grpSpPr bwMode="auto">
            <a:xfrm>
              <a:off x="0" y="0"/>
              <a:ext cx="2480" cy="1411"/>
              <a:chOff x="0" y="0"/>
              <a:chExt cx="2480" cy="1411"/>
            </a:xfrm>
          </p:grpSpPr>
          <p:sp>
            <p:nvSpPr>
              <p:cNvPr id="95353" name="Rectangle 6"/>
              <p:cNvSpPr>
                <a:spLocks noChangeArrowheads="1"/>
              </p:cNvSpPr>
              <p:nvPr/>
            </p:nvSpPr>
            <p:spPr bwMode="auto">
              <a:xfrm>
                <a:off x="16" y="0"/>
                <a:ext cx="2448" cy="1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indent="114300" algn="l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indent="114300"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Характер работы, </a:t>
                </a:r>
                <a:endParaRPr lang="ru-RU" sz="1600">
                  <a:latin typeface="Times New Roman" pitchFamily="18" charset="0"/>
                </a:endParaRPr>
              </a:p>
              <a:p>
                <a:pPr indent="114300"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показатели тяжести труда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indent="114300" algn="l"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54" name="Rectangl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80" cy="1411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39" name="Group 8"/>
            <p:cNvGrpSpPr>
              <a:grpSpLocks/>
            </p:cNvGrpSpPr>
            <p:nvPr/>
          </p:nvGrpSpPr>
          <p:grpSpPr bwMode="auto">
            <a:xfrm>
              <a:off x="2480" y="0"/>
              <a:ext cx="2848" cy="413"/>
              <a:chOff x="2480" y="0"/>
              <a:chExt cx="2848" cy="413"/>
            </a:xfrm>
          </p:grpSpPr>
          <p:sp>
            <p:nvSpPr>
              <p:cNvPr id="95351" name="Rectangle 9"/>
              <p:cNvSpPr>
                <a:spLocks noChangeArrowheads="1"/>
              </p:cNvSpPr>
              <p:nvPr/>
            </p:nvSpPr>
            <p:spPr bwMode="auto">
              <a:xfrm>
                <a:off x="2496" y="0"/>
                <a:ext cx="2816" cy="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bIns="0"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Предельно допустимая масса груза в кг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52" name="Rectangle 10"/>
              <p:cNvSpPr>
                <a:spLocks noChangeArrowheads="1"/>
              </p:cNvSpPr>
              <p:nvPr/>
            </p:nvSpPr>
            <p:spPr bwMode="auto">
              <a:xfrm>
                <a:off x="2480" y="0"/>
                <a:ext cx="2848" cy="4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0" name="Group 11"/>
            <p:cNvGrpSpPr>
              <a:grpSpLocks/>
            </p:cNvGrpSpPr>
            <p:nvPr/>
          </p:nvGrpSpPr>
          <p:grpSpPr bwMode="auto">
            <a:xfrm>
              <a:off x="2480" y="413"/>
              <a:ext cx="1568" cy="442"/>
              <a:chOff x="2480" y="413"/>
              <a:chExt cx="1568" cy="442"/>
            </a:xfrm>
          </p:grpSpPr>
          <p:sp>
            <p:nvSpPr>
              <p:cNvPr id="95349" name="Rectangle 12"/>
              <p:cNvSpPr>
                <a:spLocks noChangeArrowheads="1"/>
              </p:cNvSpPr>
              <p:nvPr/>
            </p:nvSpPr>
            <p:spPr bwMode="auto">
              <a:xfrm>
                <a:off x="2496" y="413"/>
                <a:ext cx="1536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cs typeface="Times New Roman" pitchFamily="18" charset="0"/>
                  </a:rPr>
                  <a:t>Юноши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50" name="Rectangle 13"/>
              <p:cNvSpPr>
                <a:spLocks noChangeArrowheads="1"/>
              </p:cNvSpPr>
              <p:nvPr/>
            </p:nvSpPr>
            <p:spPr bwMode="auto">
              <a:xfrm>
                <a:off x="2480" y="413"/>
                <a:ext cx="1568" cy="44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1" name="Group 14"/>
            <p:cNvGrpSpPr>
              <a:grpSpLocks/>
            </p:cNvGrpSpPr>
            <p:nvPr/>
          </p:nvGrpSpPr>
          <p:grpSpPr bwMode="auto">
            <a:xfrm>
              <a:off x="4048" y="413"/>
              <a:ext cx="1280" cy="442"/>
              <a:chOff x="4048" y="413"/>
              <a:chExt cx="1280" cy="442"/>
            </a:xfrm>
          </p:grpSpPr>
          <p:sp>
            <p:nvSpPr>
              <p:cNvPr id="95347" name="Rectangle 15"/>
              <p:cNvSpPr>
                <a:spLocks noChangeArrowheads="1"/>
              </p:cNvSpPr>
              <p:nvPr/>
            </p:nvSpPr>
            <p:spPr bwMode="auto">
              <a:xfrm>
                <a:off x="4064" y="413"/>
                <a:ext cx="1248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Девушки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48" name="Rectangle 16"/>
              <p:cNvSpPr>
                <a:spLocks noChangeArrowheads="1"/>
              </p:cNvSpPr>
              <p:nvPr/>
            </p:nvSpPr>
            <p:spPr bwMode="auto">
              <a:xfrm>
                <a:off x="4048" y="413"/>
                <a:ext cx="1280" cy="44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2" name="Group 17"/>
            <p:cNvGrpSpPr>
              <a:grpSpLocks/>
            </p:cNvGrpSpPr>
            <p:nvPr/>
          </p:nvGrpSpPr>
          <p:grpSpPr bwMode="auto">
            <a:xfrm>
              <a:off x="2480" y="855"/>
              <a:ext cx="320" cy="556"/>
              <a:chOff x="2480" y="855"/>
              <a:chExt cx="320" cy="556"/>
            </a:xfrm>
          </p:grpSpPr>
          <p:sp>
            <p:nvSpPr>
              <p:cNvPr id="95345" name="Rectangle 18"/>
              <p:cNvSpPr>
                <a:spLocks noChangeArrowheads="1"/>
              </p:cNvSpPr>
              <p:nvPr/>
            </p:nvSpPr>
            <p:spPr bwMode="auto">
              <a:xfrm>
                <a:off x="2496" y="855"/>
                <a:ext cx="288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14 лет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46" name="Rectangle 19"/>
              <p:cNvSpPr>
                <a:spLocks noChangeArrowheads="1"/>
              </p:cNvSpPr>
              <p:nvPr/>
            </p:nvSpPr>
            <p:spPr bwMode="auto">
              <a:xfrm>
                <a:off x="2480" y="855"/>
                <a:ext cx="320" cy="55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3" name="Group 20"/>
            <p:cNvGrpSpPr>
              <a:grpSpLocks/>
            </p:cNvGrpSpPr>
            <p:nvPr/>
          </p:nvGrpSpPr>
          <p:grpSpPr bwMode="auto">
            <a:xfrm>
              <a:off x="2800" y="855"/>
              <a:ext cx="320" cy="556"/>
              <a:chOff x="2800" y="855"/>
              <a:chExt cx="320" cy="556"/>
            </a:xfrm>
          </p:grpSpPr>
          <p:sp>
            <p:nvSpPr>
              <p:cNvPr id="95343" name="Rectangle 21"/>
              <p:cNvSpPr>
                <a:spLocks noChangeArrowheads="1"/>
              </p:cNvSpPr>
              <p:nvPr/>
            </p:nvSpPr>
            <p:spPr bwMode="auto">
              <a:xfrm>
                <a:off x="2816" y="855"/>
                <a:ext cx="288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15 лет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44" name="Rectangle 22"/>
              <p:cNvSpPr>
                <a:spLocks noChangeArrowheads="1"/>
              </p:cNvSpPr>
              <p:nvPr/>
            </p:nvSpPr>
            <p:spPr bwMode="auto">
              <a:xfrm>
                <a:off x="2800" y="855"/>
                <a:ext cx="320" cy="55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4" name="Group 23"/>
            <p:cNvGrpSpPr>
              <a:grpSpLocks/>
            </p:cNvGrpSpPr>
            <p:nvPr/>
          </p:nvGrpSpPr>
          <p:grpSpPr bwMode="auto">
            <a:xfrm>
              <a:off x="3120" y="855"/>
              <a:ext cx="464" cy="556"/>
              <a:chOff x="3120" y="855"/>
              <a:chExt cx="464" cy="556"/>
            </a:xfrm>
          </p:grpSpPr>
          <p:sp>
            <p:nvSpPr>
              <p:cNvPr id="95341" name="Rectangle 24"/>
              <p:cNvSpPr>
                <a:spLocks noChangeArrowheads="1"/>
              </p:cNvSpPr>
              <p:nvPr/>
            </p:nvSpPr>
            <p:spPr bwMode="auto">
              <a:xfrm>
                <a:off x="3136" y="855"/>
                <a:ext cx="432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16 </a:t>
                </a:r>
                <a:endParaRPr lang="ru-RU" sz="1400">
                  <a:latin typeface="Times New Roman" pitchFamily="18" charset="0"/>
                </a:endParaRPr>
              </a:p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лет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42" name="Rectangle 25"/>
              <p:cNvSpPr>
                <a:spLocks noChangeArrowheads="1"/>
              </p:cNvSpPr>
              <p:nvPr/>
            </p:nvSpPr>
            <p:spPr bwMode="auto">
              <a:xfrm>
                <a:off x="3120" y="855"/>
                <a:ext cx="464" cy="55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5" name="Group 26"/>
            <p:cNvGrpSpPr>
              <a:grpSpLocks/>
            </p:cNvGrpSpPr>
            <p:nvPr/>
          </p:nvGrpSpPr>
          <p:grpSpPr bwMode="auto">
            <a:xfrm>
              <a:off x="3584" y="855"/>
              <a:ext cx="464" cy="556"/>
              <a:chOff x="3584" y="855"/>
              <a:chExt cx="464" cy="556"/>
            </a:xfrm>
          </p:grpSpPr>
          <p:sp>
            <p:nvSpPr>
              <p:cNvPr id="95339" name="Rectangle 27"/>
              <p:cNvSpPr>
                <a:spLocks noChangeArrowheads="1"/>
              </p:cNvSpPr>
              <p:nvPr/>
            </p:nvSpPr>
            <p:spPr bwMode="auto">
              <a:xfrm>
                <a:off x="3600" y="855"/>
                <a:ext cx="432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17 </a:t>
                </a:r>
                <a:endParaRPr lang="ru-RU" sz="1400">
                  <a:latin typeface="Times New Roman" pitchFamily="18" charset="0"/>
                </a:endParaRPr>
              </a:p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лет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40" name="Rectangle 28"/>
              <p:cNvSpPr>
                <a:spLocks noChangeArrowheads="1"/>
              </p:cNvSpPr>
              <p:nvPr/>
            </p:nvSpPr>
            <p:spPr bwMode="auto">
              <a:xfrm>
                <a:off x="3584" y="855"/>
                <a:ext cx="464" cy="55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6" name="Group 29"/>
            <p:cNvGrpSpPr>
              <a:grpSpLocks/>
            </p:cNvGrpSpPr>
            <p:nvPr/>
          </p:nvGrpSpPr>
          <p:grpSpPr bwMode="auto">
            <a:xfrm>
              <a:off x="4048" y="855"/>
              <a:ext cx="320" cy="556"/>
              <a:chOff x="4048" y="855"/>
              <a:chExt cx="320" cy="556"/>
            </a:xfrm>
          </p:grpSpPr>
          <p:sp>
            <p:nvSpPr>
              <p:cNvPr id="95337" name="Rectangle 30"/>
              <p:cNvSpPr>
                <a:spLocks noChangeArrowheads="1"/>
              </p:cNvSpPr>
              <p:nvPr/>
            </p:nvSpPr>
            <p:spPr bwMode="auto">
              <a:xfrm>
                <a:off x="4064" y="855"/>
                <a:ext cx="288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14 лет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38" name="Rectangle 31"/>
              <p:cNvSpPr>
                <a:spLocks noChangeArrowheads="1"/>
              </p:cNvSpPr>
              <p:nvPr/>
            </p:nvSpPr>
            <p:spPr bwMode="auto">
              <a:xfrm>
                <a:off x="4048" y="855"/>
                <a:ext cx="320" cy="55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7" name="Group 32"/>
            <p:cNvGrpSpPr>
              <a:grpSpLocks/>
            </p:cNvGrpSpPr>
            <p:nvPr/>
          </p:nvGrpSpPr>
          <p:grpSpPr bwMode="auto">
            <a:xfrm>
              <a:off x="4368" y="855"/>
              <a:ext cx="320" cy="556"/>
              <a:chOff x="4368" y="855"/>
              <a:chExt cx="320" cy="556"/>
            </a:xfrm>
          </p:grpSpPr>
          <p:sp>
            <p:nvSpPr>
              <p:cNvPr id="95335" name="Rectangle 33"/>
              <p:cNvSpPr>
                <a:spLocks noChangeArrowheads="1"/>
              </p:cNvSpPr>
              <p:nvPr/>
            </p:nvSpPr>
            <p:spPr bwMode="auto">
              <a:xfrm>
                <a:off x="4384" y="855"/>
                <a:ext cx="288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15 лет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36" name="Rectangle 34"/>
              <p:cNvSpPr>
                <a:spLocks noChangeArrowheads="1"/>
              </p:cNvSpPr>
              <p:nvPr/>
            </p:nvSpPr>
            <p:spPr bwMode="auto">
              <a:xfrm>
                <a:off x="4368" y="855"/>
                <a:ext cx="320" cy="55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8" name="Group 35"/>
            <p:cNvGrpSpPr>
              <a:grpSpLocks/>
            </p:cNvGrpSpPr>
            <p:nvPr/>
          </p:nvGrpSpPr>
          <p:grpSpPr bwMode="auto">
            <a:xfrm>
              <a:off x="4688" y="855"/>
              <a:ext cx="320" cy="556"/>
              <a:chOff x="4688" y="855"/>
              <a:chExt cx="320" cy="556"/>
            </a:xfrm>
          </p:grpSpPr>
          <p:sp>
            <p:nvSpPr>
              <p:cNvPr id="95333" name="Rectangle 36"/>
              <p:cNvSpPr>
                <a:spLocks noChangeArrowheads="1"/>
              </p:cNvSpPr>
              <p:nvPr/>
            </p:nvSpPr>
            <p:spPr bwMode="auto">
              <a:xfrm>
                <a:off x="4704" y="855"/>
                <a:ext cx="288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16 лет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34" name="Rectangle 37"/>
              <p:cNvSpPr>
                <a:spLocks noChangeArrowheads="1"/>
              </p:cNvSpPr>
              <p:nvPr/>
            </p:nvSpPr>
            <p:spPr bwMode="auto">
              <a:xfrm>
                <a:off x="4688" y="855"/>
                <a:ext cx="320" cy="55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9" name="Group 38"/>
            <p:cNvGrpSpPr>
              <a:grpSpLocks/>
            </p:cNvGrpSpPr>
            <p:nvPr/>
          </p:nvGrpSpPr>
          <p:grpSpPr bwMode="auto">
            <a:xfrm>
              <a:off x="5008" y="855"/>
              <a:ext cx="320" cy="556"/>
              <a:chOff x="5008" y="855"/>
              <a:chExt cx="320" cy="556"/>
            </a:xfrm>
          </p:grpSpPr>
          <p:sp>
            <p:nvSpPr>
              <p:cNvPr id="95331" name="Rectangle 39"/>
              <p:cNvSpPr>
                <a:spLocks noChangeArrowheads="1"/>
              </p:cNvSpPr>
              <p:nvPr/>
            </p:nvSpPr>
            <p:spPr bwMode="auto">
              <a:xfrm>
                <a:off x="5024" y="855"/>
                <a:ext cx="288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400">
                    <a:latin typeface="Times New Roman" pitchFamily="18" charset="0"/>
                    <a:cs typeface="Times New Roman" pitchFamily="18" charset="0"/>
                  </a:rPr>
                  <a:t>17 лет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32" name="Rectangle 40"/>
              <p:cNvSpPr>
                <a:spLocks noChangeArrowheads="1"/>
              </p:cNvSpPr>
              <p:nvPr/>
            </p:nvSpPr>
            <p:spPr bwMode="auto">
              <a:xfrm>
                <a:off x="5008" y="855"/>
                <a:ext cx="320" cy="55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0" name="Group 41"/>
            <p:cNvGrpSpPr>
              <a:grpSpLocks/>
            </p:cNvGrpSpPr>
            <p:nvPr/>
          </p:nvGrpSpPr>
          <p:grpSpPr bwMode="auto">
            <a:xfrm>
              <a:off x="0" y="1411"/>
              <a:ext cx="2480" cy="596"/>
              <a:chOff x="0" y="1411"/>
              <a:chExt cx="2480" cy="596"/>
            </a:xfrm>
          </p:grpSpPr>
          <p:sp>
            <p:nvSpPr>
              <p:cNvPr id="95329" name="Rectangle 42"/>
              <p:cNvSpPr>
                <a:spLocks noChangeArrowheads="1"/>
              </p:cNvSpPr>
              <p:nvPr/>
            </p:nvSpPr>
            <p:spPr bwMode="auto">
              <a:xfrm>
                <a:off x="16" y="1411"/>
                <a:ext cx="2448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Подъем и перемещение вручную груза постоянно в течение рабочей смены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algn="l"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30" name="Rectangle 43"/>
              <p:cNvSpPr>
                <a:spLocks noChangeArrowheads="1"/>
              </p:cNvSpPr>
              <p:nvPr/>
            </p:nvSpPr>
            <p:spPr bwMode="auto">
              <a:xfrm>
                <a:off x="0" y="1411"/>
                <a:ext cx="2480" cy="59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1" name="Group 44"/>
            <p:cNvGrpSpPr>
              <a:grpSpLocks/>
            </p:cNvGrpSpPr>
            <p:nvPr/>
          </p:nvGrpSpPr>
          <p:grpSpPr bwMode="auto">
            <a:xfrm>
              <a:off x="2480" y="1411"/>
              <a:ext cx="320" cy="596"/>
              <a:chOff x="2480" y="1411"/>
              <a:chExt cx="320" cy="596"/>
            </a:xfrm>
          </p:grpSpPr>
          <p:sp>
            <p:nvSpPr>
              <p:cNvPr id="95327" name="Rectangle 45"/>
              <p:cNvSpPr>
                <a:spLocks noChangeArrowheads="1"/>
              </p:cNvSpPr>
              <p:nvPr/>
            </p:nvSpPr>
            <p:spPr bwMode="auto">
              <a:xfrm>
                <a:off x="2496" y="1411"/>
                <a:ext cx="288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28" name="Rectangle 46"/>
              <p:cNvSpPr>
                <a:spLocks noChangeArrowheads="1"/>
              </p:cNvSpPr>
              <p:nvPr/>
            </p:nvSpPr>
            <p:spPr bwMode="auto">
              <a:xfrm>
                <a:off x="2480" y="1411"/>
                <a:ext cx="320" cy="59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2" name="Group 47"/>
            <p:cNvGrpSpPr>
              <a:grpSpLocks/>
            </p:cNvGrpSpPr>
            <p:nvPr/>
          </p:nvGrpSpPr>
          <p:grpSpPr bwMode="auto">
            <a:xfrm>
              <a:off x="2800" y="1411"/>
              <a:ext cx="320" cy="596"/>
              <a:chOff x="2800" y="1411"/>
              <a:chExt cx="320" cy="596"/>
            </a:xfrm>
          </p:grpSpPr>
          <p:sp>
            <p:nvSpPr>
              <p:cNvPr id="95325" name="Rectangle 48"/>
              <p:cNvSpPr>
                <a:spLocks noChangeArrowheads="1"/>
              </p:cNvSpPr>
              <p:nvPr/>
            </p:nvSpPr>
            <p:spPr bwMode="auto">
              <a:xfrm>
                <a:off x="2816" y="1411"/>
                <a:ext cx="288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26" name="Rectangle 49"/>
              <p:cNvSpPr>
                <a:spLocks noChangeArrowheads="1"/>
              </p:cNvSpPr>
              <p:nvPr/>
            </p:nvSpPr>
            <p:spPr bwMode="auto">
              <a:xfrm>
                <a:off x="2800" y="1411"/>
                <a:ext cx="320" cy="59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3" name="Group 50"/>
            <p:cNvGrpSpPr>
              <a:grpSpLocks/>
            </p:cNvGrpSpPr>
            <p:nvPr/>
          </p:nvGrpSpPr>
          <p:grpSpPr bwMode="auto">
            <a:xfrm>
              <a:off x="3120" y="1411"/>
              <a:ext cx="464" cy="596"/>
              <a:chOff x="3120" y="1411"/>
              <a:chExt cx="464" cy="596"/>
            </a:xfrm>
          </p:grpSpPr>
          <p:sp>
            <p:nvSpPr>
              <p:cNvPr id="95323" name="Rectangle 51"/>
              <p:cNvSpPr>
                <a:spLocks noChangeArrowheads="1"/>
              </p:cNvSpPr>
              <p:nvPr/>
            </p:nvSpPr>
            <p:spPr bwMode="auto">
              <a:xfrm>
                <a:off x="3136" y="1411"/>
                <a:ext cx="432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24" name="Rectangle 52"/>
              <p:cNvSpPr>
                <a:spLocks noChangeArrowheads="1"/>
              </p:cNvSpPr>
              <p:nvPr/>
            </p:nvSpPr>
            <p:spPr bwMode="auto">
              <a:xfrm>
                <a:off x="3120" y="1411"/>
                <a:ext cx="464" cy="59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4" name="Group 53"/>
            <p:cNvGrpSpPr>
              <a:grpSpLocks/>
            </p:cNvGrpSpPr>
            <p:nvPr/>
          </p:nvGrpSpPr>
          <p:grpSpPr bwMode="auto">
            <a:xfrm>
              <a:off x="3584" y="1411"/>
              <a:ext cx="464" cy="596"/>
              <a:chOff x="3584" y="1411"/>
              <a:chExt cx="464" cy="596"/>
            </a:xfrm>
          </p:grpSpPr>
          <p:sp>
            <p:nvSpPr>
              <p:cNvPr id="95321" name="Rectangle 54"/>
              <p:cNvSpPr>
                <a:spLocks noChangeArrowheads="1"/>
              </p:cNvSpPr>
              <p:nvPr/>
            </p:nvSpPr>
            <p:spPr bwMode="auto">
              <a:xfrm>
                <a:off x="3600" y="1411"/>
                <a:ext cx="432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22" name="Rectangle 55"/>
              <p:cNvSpPr>
                <a:spLocks noChangeArrowheads="1"/>
              </p:cNvSpPr>
              <p:nvPr/>
            </p:nvSpPr>
            <p:spPr bwMode="auto">
              <a:xfrm>
                <a:off x="3584" y="1411"/>
                <a:ext cx="464" cy="59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5" name="Group 56"/>
            <p:cNvGrpSpPr>
              <a:grpSpLocks/>
            </p:cNvGrpSpPr>
            <p:nvPr/>
          </p:nvGrpSpPr>
          <p:grpSpPr bwMode="auto">
            <a:xfrm>
              <a:off x="4048" y="1411"/>
              <a:ext cx="320" cy="596"/>
              <a:chOff x="4048" y="1411"/>
              <a:chExt cx="320" cy="596"/>
            </a:xfrm>
          </p:grpSpPr>
          <p:sp>
            <p:nvSpPr>
              <p:cNvPr id="95319" name="Rectangle 57"/>
              <p:cNvSpPr>
                <a:spLocks noChangeArrowheads="1"/>
              </p:cNvSpPr>
              <p:nvPr/>
            </p:nvSpPr>
            <p:spPr bwMode="auto">
              <a:xfrm>
                <a:off x="4064" y="1411"/>
                <a:ext cx="288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20" name="Rectangle 58"/>
              <p:cNvSpPr>
                <a:spLocks noChangeArrowheads="1"/>
              </p:cNvSpPr>
              <p:nvPr/>
            </p:nvSpPr>
            <p:spPr bwMode="auto">
              <a:xfrm>
                <a:off x="4048" y="1411"/>
                <a:ext cx="320" cy="59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6" name="Group 59"/>
            <p:cNvGrpSpPr>
              <a:grpSpLocks/>
            </p:cNvGrpSpPr>
            <p:nvPr/>
          </p:nvGrpSpPr>
          <p:grpSpPr bwMode="auto">
            <a:xfrm>
              <a:off x="4368" y="1411"/>
              <a:ext cx="320" cy="596"/>
              <a:chOff x="4368" y="1411"/>
              <a:chExt cx="320" cy="596"/>
            </a:xfrm>
          </p:grpSpPr>
          <p:sp>
            <p:nvSpPr>
              <p:cNvPr id="95317" name="Rectangle 60"/>
              <p:cNvSpPr>
                <a:spLocks noChangeArrowheads="1"/>
              </p:cNvSpPr>
              <p:nvPr/>
            </p:nvSpPr>
            <p:spPr bwMode="auto">
              <a:xfrm>
                <a:off x="4384" y="1411"/>
                <a:ext cx="288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18" name="Rectangle 61"/>
              <p:cNvSpPr>
                <a:spLocks noChangeArrowheads="1"/>
              </p:cNvSpPr>
              <p:nvPr/>
            </p:nvSpPr>
            <p:spPr bwMode="auto">
              <a:xfrm>
                <a:off x="4368" y="1411"/>
                <a:ext cx="320" cy="59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7" name="Group 62"/>
            <p:cNvGrpSpPr>
              <a:grpSpLocks/>
            </p:cNvGrpSpPr>
            <p:nvPr/>
          </p:nvGrpSpPr>
          <p:grpSpPr bwMode="auto">
            <a:xfrm>
              <a:off x="4688" y="1411"/>
              <a:ext cx="320" cy="596"/>
              <a:chOff x="4688" y="1411"/>
              <a:chExt cx="320" cy="596"/>
            </a:xfrm>
          </p:grpSpPr>
          <p:sp>
            <p:nvSpPr>
              <p:cNvPr id="95315" name="Rectangle 63"/>
              <p:cNvSpPr>
                <a:spLocks noChangeArrowheads="1"/>
              </p:cNvSpPr>
              <p:nvPr/>
            </p:nvSpPr>
            <p:spPr bwMode="auto">
              <a:xfrm>
                <a:off x="4704" y="1411"/>
                <a:ext cx="288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16" name="Rectangle 64"/>
              <p:cNvSpPr>
                <a:spLocks noChangeArrowheads="1"/>
              </p:cNvSpPr>
              <p:nvPr/>
            </p:nvSpPr>
            <p:spPr bwMode="auto">
              <a:xfrm>
                <a:off x="4688" y="1411"/>
                <a:ext cx="320" cy="59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8" name="Group 65"/>
            <p:cNvGrpSpPr>
              <a:grpSpLocks/>
            </p:cNvGrpSpPr>
            <p:nvPr/>
          </p:nvGrpSpPr>
          <p:grpSpPr bwMode="auto">
            <a:xfrm>
              <a:off x="5008" y="1411"/>
              <a:ext cx="320" cy="596"/>
              <a:chOff x="5008" y="1411"/>
              <a:chExt cx="320" cy="596"/>
            </a:xfrm>
          </p:grpSpPr>
          <p:sp>
            <p:nvSpPr>
              <p:cNvPr id="95313" name="Rectangle 66"/>
              <p:cNvSpPr>
                <a:spLocks noChangeArrowheads="1"/>
              </p:cNvSpPr>
              <p:nvPr/>
            </p:nvSpPr>
            <p:spPr bwMode="auto">
              <a:xfrm>
                <a:off x="5024" y="1411"/>
                <a:ext cx="288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14" name="Rectangle 67"/>
              <p:cNvSpPr>
                <a:spLocks noChangeArrowheads="1"/>
              </p:cNvSpPr>
              <p:nvPr/>
            </p:nvSpPr>
            <p:spPr bwMode="auto">
              <a:xfrm>
                <a:off x="5008" y="1411"/>
                <a:ext cx="320" cy="596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59" name="Group 68"/>
            <p:cNvGrpSpPr>
              <a:grpSpLocks/>
            </p:cNvGrpSpPr>
            <p:nvPr/>
          </p:nvGrpSpPr>
          <p:grpSpPr bwMode="auto">
            <a:xfrm>
              <a:off x="0" y="2007"/>
              <a:ext cx="2480" cy="1058"/>
              <a:chOff x="0" y="2007"/>
              <a:chExt cx="2480" cy="1058"/>
            </a:xfrm>
          </p:grpSpPr>
          <p:sp>
            <p:nvSpPr>
              <p:cNvPr id="95311" name="Rectangle 69"/>
              <p:cNvSpPr>
                <a:spLocks noChangeArrowheads="1"/>
              </p:cNvSpPr>
              <p:nvPr/>
            </p:nvSpPr>
            <p:spPr bwMode="auto">
              <a:xfrm>
                <a:off x="16" y="2007"/>
                <a:ext cx="2448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indent="114300" algn="l">
                  <a:tabLst>
                    <a:tab pos="293688" algn="l"/>
                  </a:tabLst>
                </a:pPr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Подъем и перемещение груза вручную не более 1/3 рабочей смены: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indent="114300" algn="l" eaLnBrk="0" hangingPunct="0">
                  <a:tabLst>
                    <a:tab pos="293688" algn="l"/>
                  </a:tabLst>
                </a:pPr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- постоянно (более 2-х раз в час)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indent="114300" algn="l" eaLnBrk="0" hangingPunct="0">
                  <a:tabLst>
                    <a:tab pos="293688" algn="l"/>
                  </a:tabLst>
                </a:pPr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ru-RU" sz="700">
                    <a:latin typeface="Times New Roman" pitchFamily="18" charset="0"/>
                    <a:cs typeface="Times New Roman" pitchFamily="18" charset="0"/>
                  </a:rPr>
                  <a:t>  </a:t>
                </a:r>
                <a:r>
                  <a:rPr lang="ru-RU" sz="1600">
                    <a:cs typeface="Times New Roman" pitchFamily="18" charset="0"/>
                  </a:rPr>
                  <a:t>при чередовании с другой работой 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indent="114300" algn="l" eaLnBrk="0" hangingPunct="0">
                  <a:tabLst>
                    <a:tab pos="293688" algn="l"/>
                  </a:tabLst>
                </a:pPr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(до 2-х раз в час)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indent="114300" algn="l" eaLnBrk="0" hangingPunct="0">
                  <a:tabLst>
                    <a:tab pos="293688" algn="l"/>
                  </a:tabLst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12" name="Rectangle 70"/>
              <p:cNvSpPr>
                <a:spLocks noChangeArrowheads="1"/>
              </p:cNvSpPr>
              <p:nvPr/>
            </p:nvSpPr>
            <p:spPr bwMode="auto">
              <a:xfrm>
                <a:off x="0" y="2007"/>
                <a:ext cx="2480" cy="105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0" name="Group 71"/>
            <p:cNvGrpSpPr>
              <a:grpSpLocks/>
            </p:cNvGrpSpPr>
            <p:nvPr/>
          </p:nvGrpSpPr>
          <p:grpSpPr bwMode="auto">
            <a:xfrm>
              <a:off x="2480" y="2007"/>
              <a:ext cx="320" cy="1058"/>
              <a:chOff x="2480" y="2007"/>
              <a:chExt cx="320" cy="1058"/>
            </a:xfrm>
          </p:grpSpPr>
          <p:sp>
            <p:nvSpPr>
              <p:cNvPr id="95309" name="Rectangle 72"/>
              <p:cNvSpPr>
                <a:spLocks noChangeArrowheads="1"/>
              </p:cNvSpPr>
              <p:nvPr/>
            </p:nvSpPr>
            <p:spPr bwMode="auto">
              <a:xfrm>
                <a:off x="2496" y="2007"/>
                <a:ext cx="288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12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10" name="Rectangle 73"/>
              <p:cNvSpPr>
                <a:spLocks noChangeArrowheads="1"/>
              </p:cNvSpPr>
              <p:nvPr/>
            </p:nvSpPr>
            <p:spPr bwMode="auto">
              <a:xfrm>
                <a:off x="2480" y="2007"/>
                <a:ext cx="320" cy="105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1" name="Group 74"/>
            <p:cNvGrpSpPr>
              <a:grpSpLocks/>
            </p:cNvGrpSpPr>
            <p:nvPr/>
          </p:nvGrpSpPr>
          <p:grpSpPr bwMode="auto">
            <a:xfrm>
              <a:off x="2800" y="2007"/>
              <a:ext cx="320" cy="1058"/>
              <a:chOff x="2800" y="2007"/>
              <a:chExt cx="320" cy="1058"/>
            </a:xfrm>
          </p:grpSpPr>
          <p:sp>
            <p:nvSpPr>
              <p:cNvPr id="95307" name="Rectangle 75"/>
              <p:cNvSpPr>
                <a:spLocks noChangeArrowheads="1"/>
              </p:cNvSpPr>
              <p:nvPr/>
            </p:nvSpPr>
            <p:spPr bwMode="auto">
              <a:xfrm>
                <a:off x="2816" y="2007"/>
                <a:ext cx="288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15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08" name="Rectangle 76"/>
              <p:cNvSpPr>
                <a:spLocks noChangeArrowheads="1"/>
              </p:cNvSpPr>
              <p:nvPr/>
            </p:nvSpPr>
            <p:spPr bwMode="auto">
              <a:xfrm>
                <a:off x="2800" y="2007"/>
                <a:ext cx="320" cy="105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2" name="Group 77"/>
            <p:cNvGrpSpPr>
              <a:grpSpLocks/>
            </p:cNvGrpSpPr>
            <p:nvPr/>
          </p:nvGrpSpPr>
          <p:grpSpPr bwMode="auto">
            <a:xfrm>
              <a:off x="3120" y="2007"/>
              <a:ext cx="464" cy="1058"/>
              <a:chOff x="3120" y="2007"/>
              <a:chExt cx="464" cy="1058"/>
            </a:xfrm>
          </p:grpSpPr>
          <p:sp>
            <p:nvSpPr>
              <p:cNvPr id="95305" name="Rectangle 78"/>
              <p:cNvSpPr>
                <a:spLocks noChangeArrowheads="1"/>
              </p:cNvSpPr>
              <p:nvPr/>
            </p:nvSpPr>
            <p:spPr bwMode="auto">
              <a:xfrm>
                <a:off x="3136" y="2007"/>
                <a:ext cx="432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11 </a:t>
                </a:r>
                <a:endParaRPr lang="ru-RU" sz="1600">
                  <a:latin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20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06" name="Rectangle 79"/>
              <p:cNvSpPr>
                <a:spLocks noChangeArrowheads="1"/>
              </p:cNvSpPr>
              <p:nvPr/>
            </p:nvSpPr>
            <p:spPr bwMode="auto">
              <a:xfrm>
                <a:off x="3120" y="2007"/>
                <a:ext cx="464" cy="105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3" name="Group 80"/>
            <p:cNvGrpSpPr>
              <a:grpSpLocks/>
            </p:cNvGrpSpPr>
            <p:nvPr/>
          </p:nvGrpSpPr>
          <p:grpSpPr bwMode="auto">
            <a:xfrm>
              <a:off x="3584" y="2007"/>
              <a:ext cx="464" cy="1058"/>
              <a:chOff x="3584" y="2007"/>
              <a:chExt cx="464" cy="1058"/>
            </a:xfrm>
          </p:grpSpPr>
          <p:sp>
            <p:nvSpPr>
              <p:cNvPr id="95303" name="Rectangle 81"/>
              <p:cNvSpPr>
                <a:spLocks noChangeArrowheads="1"/>
              </p:cNvSpPr>
              <p:nvPr/>
            </p:nvSpPr>
            <p:spPr bwMode="auto">
              <a:xfrm>
                <a:off x="3600" y="2007"/>
                <a:ext cx="432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13 </a:t>
                </a:r>
                <a:endParaRPr lang="ru-RU" sz="1600">
                  <a:latin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20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04" name="Rectangle 82"/>
              <p:cNvSpPr>
                <a:spLocks noChangeArrowheads="1"/>
              </p:cNvSpPr>
              <p:nvPr/>
            </p:nvSpPr>
            <p:spPr bwMode="auto">
              <a:xfrm>
                <a:off x="3584" y="2007"/>
                <a:ext cx="464" cy="105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4" name="Group 83"/>
            <p:cNvGrpSpPr>
              <a:grpSpLocks/>
            </p:cNvGrpSpPr>
            <p:nvPr/>
          </p:nvGrpSpPr>
          <p:grpSpPr bwMode="auto">
            <a:xfrm>
              <a:off x="4048" y="2007"/>
              <a:ext cx="320" cy="1058"/>
              <a:chOff x="4048" y="2007"/>
              <a:chExt cx="320" cy="1058"/>
            </a:xfrm>
          </p:grpSpPr>
          <p:sp>
            <p:nvSpPr>
              <p:cNvPr id="95301" name="Rectangle 84"/>
              <p:cNvSpPr>
                <a:spLocks noChangeArrowheads="1"/>
              </p:cNvSpPr>
              <p:nvPr/>
            </p:nvSpPr>
            <p:spPr bwMode="auto">
              <a:xfrm>
                <a:off x="4064" y="2007"/>
                <a:ext cx="288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02" name="Rectangle 85"/>
              <p:cNvSpPr>
                <a:spLocks noChangeArrowheads="1"/>
              </p:cNvSpPr>
              <p:nvPr/>
            </p:nvSpPr>
            <p:spPr bwMode="auto">
              <a:xfrm>
                <a:off x="4048" y="2007"/>
                <a:ext cx="320" cy="105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5" name="Group 86"/>
            <p:cNvGrpSpPr>
              <a:grpSpLocks/>
            </p:cNvGrpSpPr>
            <p:nvPr/>
          </p:nvGrpSpPr>
          <p:grpSpPr bwMode="auto">
            <a:xfrm>
              <a:off x="4368" y="2007"/>
              <a:ext cx="320" cy="1058"/>
              <a:chOff x="4368" y="2007"/>
              <a:chExt cx="320" cy="1058"/>
            </a:xfrm>
          </p:grpSpPr>
          <p:sp>
            <p:nvSpPr>
              <p:cNvPr id="95299" name="Rectangle 87"/>
              <p:cNvSpPr>
                <a:spLocks noChangeArrowheads="1"/>
              </p:cNvSpPr>
              <p:nvPr/>
            </p:nvSpPr>
            <p:spPr bwMode="auto">
              <a:xfrm>
                <a:off x="4384" y="2007"/>
                <a:ext cx="288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300" name="Rectangle 88"/>
              <p:cNvSpPr>
                <a:spLocks noChangeArrowheads="1"/>
              </p:cNvSpPr>
              <p:nvPr/>
            </p:nvSpPr>
            <p:spPr bwMode="auto">
              <a:xfrm>
                <a:off x="4368" y="2007"/>
                <a:ext cx="320" cy="105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6" name="Group 89"/>
            <p:cNvGrpSpPr>
              <a:grpSpLocks/>
            </p:cNvGrpSpPr>
            <p:nvPr/>
          </p:nvGrpSpPr>
          <p:grpSpPr bwMode="auto">
            <a:xfrm>
              <a:off x="4688" y="2007"/>
              <a:ext cx="320" cy="1058"/>
              <a:chOff x="4688" y="2007"/>
              <a:chExt cx="320" cy="1058"/>
            </a:xfrm>
          </p:grpSpPr>
          <p:sp>
            <p:nvSpPr>
              <p:cNvPr id="95297" name="Rectangle 90"/>
              <p:cNvSpPr>
                <a:spLocks noChangeArrowheads="1"/>
              </p:cNvSpPr>
              <p:nvPr/>
            </p:nvSpPr>
            <p:spPr bwMode="auto">
              <a:xfrm>
                <a:off x="4704" y="2007"/>
                <a:ext cx="288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98" name="Rectangle 91"/>
              <p:cNvSpPr>
                <a:spLocks noChangeArrowheads="1"/>
              </p:cNvSpPr>
              <p:nvPr/>
            </p:nvSpPr>
            <p:spPr bwMode="auto">
              <a:xfrm>
                <a:off x="4688" y="2007"/>
                <a:ext cx="320" cy="105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7" name="Group 92"/>
            <p:cNvGrpSpPr>
              <a:grpSpLocks/>
            </p:cNvGrpSpPr>
            <p:nvPr/>
          </p:nvGrpSpPr>
          <p:grpSpPr bwMode="auto">
            <a:xfrm>
              <a:off x="5008" y="2007"/>
              <a:ext cx="320" cy="1058"/>
              <a:chOff x="5008" y="2007"/>
              <a:chExt cx="320" cy="1058"/>
            </a:xfrm>
          </p:grpSpPr>
          <p:sp>
            <p:nvSpPr>
              <p:cNvPr id="95295" name="Rectangle 93"/>
              <p:cNvSpPr>
                <a:spLocks noChangeArrowheads="1"/>
              </p:cNvSpPr>
              <p:nvPr/>
            </p:nvSpPr>
            <p:spPr bwMode="auto">
              <a:xfrm>
                <a:off x="5024" y="2007"/>
                <a:ext cx="288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96" name="Rectangle 94"/>
              <p:cNvSpPr>
                <a:spLocks noChangeArrowheads="1"/>
              </p:cNvSpPr>
              <p:nvPr/>
            </p:nvSpPr>
            <p:spPr bwMode="auto">
              <a:xfrm>
                <a:off x="5008" y="2007"/>
                <a:ext cx="320" cy="105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8" name="Group 95"/>
            <p:cNvGrpSpPr>
              <a:grpSpLocks/>
            </p:cNvGrpSpPr>
            <p:nvPr/>
          </p:nvGrpSpPr>
          <p:grpSpPr bwMode="auto">
            <a:xfrm>
              <a:off x="0" y="3065"/>
              <a:ext cx="2480" cy="1212"/>
              <a:chOff x="0" y="3065"/>
              <a:chExt cx="2480" cy="1212"/>
            </a:xfrm>
          </p:grpSpPr>
          <p:sp>
            <p:nvSpPr>
              <p:cNvPr id="95293" name="Rectangle 96"/>
              <p:cNvSpPr>
                <a:spLocks noChangeArrowheads="1"/>
              </p:cNvSpPr>
              <p:nvPr/>
            </p:nvSpPr>
            <p:spPr bwMode="auto">
              <a:xfrm>
                <a:off x="16" y="3065"/>
                <a:ext cx="2448" cy="1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indent="114300" algn="l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Суммарная масса груза, перемещаемого в течение смены: 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indent="114300" algn="l"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- подъем с рабочей поверхности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indent="114300" algn="l"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- подъем с пола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indent="114300" algn="l"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94" name="Rectangle 97"/>
              <p:cNvSpPr>
                <a:spLocks noChangeArrowheads="1"/>
              </p:cNvSpPr>
              <p:nvPr/>
            </p:nvSpPr>
            <p:spPr bwMode="auto">
              <a:xfrm>
                <a:off x="0" y="3065"/>
                <a:ext cx="2480" cy="12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69" name="Group 98"/>
            <p:cNvGrpSpPr>
              <a:grpSpLocks/>
            </p:cNvGrpSpPr>
            <p:nvPr/>
          </p:nvGrpSpPr>
          <p:grpSpPr bwMode="auto">
            <a:xfrm>
              <a:off x="2480" y="3065"/>
              <a:ext cx="320" cy="1212"/>
              <a:chOff x="2480" y="3065"/>
              <a:chExt cx="320" cy="1212"/>
            </a:xfrm>
          </p:grpSpPr>
          <p:sp>
            <p:nvSpPr>
              <p:cNvPr id="95291" name="Rectangle 99"/>
              <p:cNvSpPr>
                <a:spLocks noChangeArrowheads="1"/>
              </p:cNvSpPr>
              <p:nvPr/>
            </p:nvSpPr>
            <p:spPr bwMode="auto">
              <a:xfrm>
                <a:off x="2496" y="3065"/>
                <a:ext cx="288" cy="1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400" b="1">
                    <a:latin typeface="Times New Roman" pitchFamily="18" charset="0"/>
                    <a:cs typeface="Times New Roman" pitchFamily="18" charset="0"/>
                  </a:rPr>
                  <a:t>400 200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92" name="Rectangle 100"/>
              <p:cNvSpPr>
                <a:spLocks noChangeArrowheads="1"/>
              </p:cNvSpPr>
              <p:nvPr/>
            </p:nvSpPr>
            <p:spPr bwMode="auto">
              <a:xfrm>
                <a:off x="2480" y="3065"/>
                <a:ext cx="320" cy="12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70" name="Group 101"/>
            <p:cNvGrpSpPr>
              <a:grpSpLocks/>
            </p:cNvGrpSpPr>
            <p:nvPr/>
          </p:nvGrpSpPr>
          <p:grpSpPr bwMode="auto">
            <a:xfrm>
              <a:off x="2800" y="3065"/>
              <a:ext cx="320" cy="1212"/>
              <a:chOff x="2800" y="3065"/>
              <a:chExt cx="320" cy="1212"/>
            </a:xfrm>
          </p:grpSpPr>
          <p:sp>
            <p:nvSpPr>
              <p:cNvPr id="95289" name="Rectangle 102"/>
              <p:cNvSpPr>
                <a:spLocks noChangeArrowheads="1"/>
              </p:cNvSpPr>
              <p:nvPr/>
            </p:nvSpPr>
            <p:spPr bwMode="auto">
              <a:xfrm>
                <a:off x="2816" y="3065"/>
                <a:ext cx="288" cy="1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400" b="1">
                    <a:latin typeface="Times New Roman" pitchFamily="18" charset="0"/>
                    <a:cs typeface="Times New Roman" pitchFamily="18" charset="0"/>
                  </a:rPr>
                  <a:t>500 250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90" name="Rectangle 103"/>
              <p:cNvSpPr>
                <a:spLocks noChangeArrowheads="1"/>
              </p:cNvSpPr>
              <p:nvPr/>
            </p:nvSpPr>
            <p:spPr bwMode="auto">
              <a:xfrm>
                <a:off x="2800" y="3065"/>
                <a:ext cx="320" cy="12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71" name="Group 104"/>
            <p:cNvGrpSpPr>
              <a:grpSpLocks/>
            </p:cNvGrpSpPr>
            <p:nvPr/>
          </p:nvGrpSpPr>
          <p:grpSpPr bwMode="auto">
            <a:xfrm>
              <a:off x="3120" y="3065"/>
              <a:ext cx="464" cy="1212"/>
              <a:chOff x="3120" y="3065"/>
              <a:chExt cx="464" cy="1212"/>
            </a:xfrm>
          </p:grpSpPr>
          <p:sp>
            <p:nvSpPr>
              <p:cNvPr id="95287" name="Rectangle 105"/>
              <p:cNvSpPr>
                <a:spLocks noChangeArrowheads="1"/>
              </p:cNvSpPr>
              <p:nvPr/>
            </p:nvSpPr>
            <p:spPr bwMode="auto">
              <a:xfrm>
                <a:off x="3136" y="3065"/>
                <a:ext cx="432" cy="1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400" b="1">
                    <a:latin typeface="Times New Roman" pitchFamily="18" charset="0"/>
                    <a:cs typeface="Times New Roman" pitchFamily="18" charset="0"/>
                  </a:rPr>
                  <a:t>1000 500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88" name="Rectangle 106"/>
              <p:cNvSpPr>
                <a:spLocks noChangeArrowheads="1"/>
              </p:cNvSpPr>
              <p:nvPr/>
            </p:nvSpPr>
            <p:spPr bwMode="auto">
              <a:xfrm>
                <a:off x="3120" y="3065"/>
                <a:ext cx="464" cy="12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72" name="Group 107"/>
            <p:cNvGrpSpPr>
              <a:grpSpLocks/>
            </p:cNvGrpSpPr>
            <p:nvPr/>
          </p:nvGrpSpPr>
          <p:grpSpPr bwMode="auto">
            <a:xfrm>
              <a:off x="3584" y="3065"/>
              <a:ext cx="464" cy="1212"/>
              <a:chOff x="3584" y="3065"/>
              <a:chExt cx="464" cy="1212"/>
            </a:xfrm>
          </p:grpSpPr>
          <p:sp>
            <p:nvSpPr>
              <p:cNvPr id="95285" name="Rectangle 108"/>
              <p:cNvSpPr>
                <a:spLocks noChangeArrowheads="1"/>
              </p:cNvSpPr>
              <p:nvPr/>
            </p:nvSpPr>
            <p:spPr bwMode="auto">
              <a:xfrm>
                <a:off x="3600" y="3065"/>
                <a:ext cx="432" cy="1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400" b="1">
                    <a:latin typeface="Times New Roman" pitchFamily="18" charset="0"/>
                    <a:cs typeface="Times New Roman" pitchFamily="18" charset="0"/>
                  </a:rPr>
                  <a:t>1500 700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86" name="Rectangle 109"/>
              <p:cNvSpPr>
                <a:spLocks noChangeArrowheads="1"/>
              </p:cNvSpPr>
              <p:nvPr/>
            </p:nvSpPr>
            <p:spPr bwMode="auto">
              <a:xfrm>
                <a:off x="3584" y="3065"/>
                <a:ext cx="464" cy="12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73" name="Group 110"/>
            <p:cNvGrpSpPr>
              <a:grpSpLocks/>
            </p:cNvGrpSpPr>
            <p:nvPr/>
          </p:nvGrpSpPr>
          <p:grpSpPr bwMode="auto">
            <a:xfrm>
              <a:off x="4048" y="3065"/>
              <a:ext cx="320" cy="1212"/>
              <a:chOff x="4048" y="3065"/>
              <a:chExt cx="320" cy="1212"/>
            </a:xfrm>
          </p:grpSpPr>
          <p:sp>
            <p:nvSpPr>
              <p:cNvPr id="95283" name="Rectangle 111"/>
              <p:cNvSpPr>
                <a:spLocks noChangeArrowheads="1"/>
              </p:cNvSpPr>
              <p:nvPr/>
            </p:nvSpPr>
            <p:spPr bwMode="auto">
              <a:xfrm>
                <a:off x="4064" y="3065"/>
                <a:ext cx="288" cy="1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400" b="1">
                    <a:latin typeface="Times New Roman" pitchFamily="18" charset="0"/>
                    <a:cs typeface="Times New Roman" pitchFamily="18" charset="0"/>
                  </a:rPr>
                  <a:t>180 90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84" name="Rectangle 112"/>
              <p:cNvSpPr>
                <a:spLocks noChangeArrowheads="1"/>
              </p:cNvSpPr>
              <p:nvPr/>
            </p:nvSpPr>
            <p:spPr bwMode="auto">
              <a:xfrm>
                <a:off x="4048" y="3065"/>
                <a:ext cx="320" cy="12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74" name="Group 113"/>
            <p:cNvGrpSpPr>
              <a:grpSpLocks/>
            </p:cNvGrpSpPr>
            <p:nvPr/>
          </p:nvGrpSpPr>
          <p:grpSpPr bwMode="auto">
            <a:xfrm>
              <a:off x="4368" y="3065"/>
              <a:ext cx="320" cy="1212"/>
              <a:chOff x="4368" y="3065"/>
              <a:chExt cx="320" cy="1212"/>
            </a:xfrm>
          </p:grpSpPr>
          <p:sp>
            <p:nvSpPr>
              <p:cNvPr id="95281" name="Rectangle 114"/>
              <p:cNvSpPr>
                <a:spLocks noChangeArrowheads="1"/>
              </p:cNvSpPr>
              <p:nvPr/>
            </p:nvSpPr>
            <p:spPr bwMode="auto">
              <a:xfrm>
                <a:off x="4384" y="3065"/>
                <a:ext cx="288" cy="1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400" b="1">
                    <a:latin typeface="Times New Roman" pitchFamily="18" charset="0"/>
                    <a:cs typeface="Times New Roman" pitchFamily="18" charset="0"/>
                  </a:rPr>
                  <a:t>200 100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82" name="Rectangle 115"/>
              <p:cNvSpPr>
                <a:spLocks noChangeArrowheads="1"/>
              </p:cNvSpPr>
              <p:nvPr/>
            </p:nvSpPr>
            <p:spPr bwMode="auto">
              <a:xfrm>
                <a:off x="4368" y="3065"/>
                <a:ext cx="320" cy="12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75" name="Group 116"/>
            <p:cNvGrpSpPr>
              <a:grpSpLocks/>
            </p:cNvGrpSpPr>
            <p:nvPr/>
          </p:nvGrpSpPr>
          <p:grpSpPr bwMode="auto">
            <a:xfrm>
              <a:off x="4688" y="3065"/>
              <a:ext cx="320" cy="1212"/>
              <a:chOff x="4688" y="3065"/>
              <a:chExt cx="320" cy="1212"/>
            </a:xfrm>
          </p:grpSpPr>
          <p:sp>
            <p:nvSpPr>
              <p:cNvPr id="95279" name="Rectangle 117"/>
              <p:cNvSpPr>
                <a:spLocks noChangeArrowheads="1"/>
              </p:cNvSpPr>
              <p:nvPr/>
            </p:nvSpPr>
            <p:spPr bwMode="auto">
              <a:xfrm>
                <a:off x="4704" y="3065"/>
                <a:ext cx="288" cy="1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400" b="1">
                    <a:latin typeface="Times New Roman" pitchFamily="18" charset="0"/>
                    <a:cs typeface="Times New Roman" pitchFamily="18" charset="0"/>
                  </a:rPr>
                  <a:t>400 200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80" name="Rectangle 118"/>
              <p:cNvSpPr>
                <a:spLocks noChangeArrowheads="1"/>
              </p:cNvSpPr>
              <p:nvPr/>
            </p:nvSpPr>
            <p:spPr bwMode="auto">
              <a:xfrm>
                <a:off x="4688" y="3065"/>
                <a:ext cx="320" cy="12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76" name="Group 119"/>
            <p:cNvGrpSpPr>
              <a:grpSpLocks/>
            </p:cNvGrpSpPr>
            <p:nvPr/>
          </p:nvGrpSpPr>
          <p:grpSpPr bwMode="auto">
            <a:xfrm>
              <a:off x="5008" y="3065"/>
              <a:ext cx="320" cy="1212"/>
              <a:chOff x="5008" y="3065"/>
              <a:chExt cx="320" cy="1212"/>
            </a:xfrm>
          </p:grpSpPr>
          <p:sp>
            <p:nvSpPr>
              <p:cNvPr id="95277" name="Rectangle 120"/>
              <p:cNvSpPr>
                <a:spLocks noChangeArrowheads="1"/>
              </p:cNvSpPr>
              <p:nvPr/>
            </p:nvSpPr>
            <p:spPr bwMode="auto">
              <a:xfrm>
                <a:off x="5024" y="3065"/>
                <a:ext cx="288" cy="1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600"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400" b="1">
                    <a:latin typeface="Times New Roman" pitchFamily="18" charset="0"/>
                    <a:cs typeface="Times New Roman" pitchFamily="18" charset="0"/>
                  </a:rPr>
                  <a:t>500 250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5278" name="Rectangle 121"/>
              <p:cNvSpPr>
                <a:spLocks noChangeArrowheads="1"/>
              </p:cNvSpPr>
              <p:nvPr/>
            </p:nvSpPr>
            <p:spPr bwMode="auto">
              <a:xfrm>
                <a:off x="5008" y="3065"/>
                <a:ext cx="320" cy="12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5237" name="Text Box 122"/>
          <p:cNvSpPr txBox="1">
            <a:spLocks noChangeArrowheads="1"/>
          </p:cNvSpPr>
          <p:nvPr/>
        </p:nvSpPr>
        <p:spPr bwMode="auto">
          <a:xfrm>
            <a:off x="203200" y="762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86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110067" y="915989"/>
            <a:ext cx="2425700" cy="1227137"/>
            <a:chOff x="0" y="0"/>
            <a:chExt cx="824" cy="2188"/>
          </a:xfrm>
        </p:grpSpPr>
        <p:sp>
          <p:nvSpPr>
            <p:cNvPr id="96624" name="Rectangle 3"/>
            <p:cNvSpPr>
              <a:spLocks noChangeArrowheads="1"/>
            </p:cNvSpPr>
            <p:nvPr/>
          </p:nvSpPr>
          <p:spPr bwMode="auto">
            <a:xfrm>
              <a:off x="16" y="0"/>
              <a:ext cx="792" cy="2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000">
                <a:solidFill>
                  <a:srgbClr val="000000"/>
                </a:solidFill>
                <a:latin typeface="Times New Roman" pitchFamily="18" charset="0"/>
              </a:endParaRPr>
            </a:p>
            <a:p>
              <a:endParaRPr lang="ru-RU" sz="1000">
                <a:solidFill>
                  <a:srgbClr val="000000"/>
                </a:solidFill>
                <a:latin typeface="Times New Roman" pitchFamily="18" charset="0"/>
              </a:endParaRPr>
            </a:p>
            <a:p>
              <a:endParaRPr lang="ru-RU" sz="1000">
                <a:solidFill>
                  <a:srgbClr val="000000"/>
                </a:solidFill>
                <a:latin typeface="Times New Roman" pitchFamily="18" charset="0"/>
              </a:endParaRPr>
            </a:p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Фактор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25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824" cy="2188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59" name="Group 5"/>
          <p:cNvGrpSpPr>
            <a:grpSpLocks/>
          </p:cNvGrpSpPr>
          <p:nvPr/>
        </p:nvGrpSpPr>
        <p:grpSpPr bwMode="auto">
          <a:xfrm>
            <a:off x="2535767" y="915988"/>
            <a:ext cx="9444567" cy="279400"/>
            <a:chOff x="824" y="0"/>
            <a:chExt cx="3208" cy="499"/>
          </a:xfrm>
        </p:grpSpPr>
        <p:sp>
          <p:nvSpPr>
            <p:cNvPr id="96622" name="Rectangle 6"/>
            <p:cNvSpPr>
              <a:spLocks noChangeArrowheads="1"/>
            </p:cNvSpPr>
            <p:nvPr/>
          </p:nvSpPr>
          <p:spPr bwMode="auto">
            <a:xfrm>
              <a:off x="840" y="0"/>
              <a:ext cx="3176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Класс условий труда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23" name="Rectangle 7"/>
            <p:cNvSpPr>
              <a:spLocks noChangeArrowheads="1"/>
            </p:cNvSpPr>
            <p:nvPr/>
          </p:nvSpPr>
          <p:spPr bwMode="auto">
            <a:xfrm>
              <a:off x="824" y="0"/>
              <a:ext cx="3208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0" name="Group 8"/>
          <p:cNvGrpSpPr>
            <a:grpSpLocks/>
          </p:cNvGrpSpPr>
          <p:nvPr/>
        </p:nvGrpSpPr>
        <p:grpSpPr bwMode="auto">
          <a:xfrm>
            <a:off x="2535768" y="1195388"/>
            <a:ext cx="1883833" cy="666750"/>
            <a:chOff x="824" y="499"/>
            <a:chExt cx="640" cy="1190"/>
          </a:xfrm>
        </p:grpSpPr>
        <p:sp>
          <p:nvSpPr>
            <p:cNvPr id="96620" name="Rectangle 9"/>
            <p:cNvSpPr>
              <a:spLocks noChangeArrowheads="1"/>
            </p:cNvSpPr>
            <p:nvPr/>
          </p:nvSpPr>
          <p:spPr bwMode="auto">
            <a:xfrm>
              <a:off x="840" y="499"/>
              <a:ext cx="608" cy="1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Оптимальный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21" name="Rectangle 10"/>
            <p:cNvSpPr>
              <a:spLocks noChangeArrowheads="1"/>
            </p:cNvSpPr>
            <p:nvPr/>
          </p:nvSpPr>
          <p:spPr bwMode="auto">
            <a:xfrm>
              <a:off x="824" y="499"/>
              <a:ext cx="640" cy="1190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1" name="Group 11"/>
          <p:cNvGrpSpPr>
            <a:grpSpLocks/>
          </p:cNvGrpSpPr>
          <p:nvPr/>
        </p:nvGrpSpPr>
        <p:grpSpPr bwMode="auto">
          <a:xfrm>
            <a:off x="4419600" y="1195388"/>
            <a:ext cx="1661584" cy="666750"/>
            <a:chOff x="1464" y="499"/>
            <a:chExt cx="564" cy="1190"/>
          </a:xfrm>
        </p:grpSpPr>
        <p:sp>
          <p:nvSpPr>
            <p:cNvPr id="96618" name="Rectangle 12"/>
            <p:cNvSpPr>
              <a:spLocks noChangeArrowheads="1"/>
            </p:cNvSpPr>
            <p:nvPr/>
          </p:nvSpPr>
          <p:spPr bwMode="auto">
            <a:xfrm>
              <a:off x="1480" y="499"/>
              <a:ext cx="532" cy="1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Допустимый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19" name="Rectangle 13"/>
            <p:cNvSpPr>
              <a:spLocks noChangeArrowheads="1"/>
            </p:cNvSpPr>
            <p:nvPr/>
          </p:nvSpPr>
          <p:spPr bwMode="auto">
            <a:xfrm>
              <a:off x="1464" y="499"/>
              <a:ext cx="564" cy="1190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2" name="Group 14"/>
          <p:cNvGrpSpPr>
            <a:grpSpLocks/>
          </p:cNvGrpSpPr>
          <p:nvPr/>
        </p:nvGrpSpPr>
        <p:grpSpPr bwMode="auto">
          <a:xfrm>
            <a:off x="6081185" y="1195388"/>
            <a:ext cx="4633383" cy="279400"/>
            <a:chOff x="2028" y="499"/>
            <a:chExt cx="1574" cy="499"/>
          </a:xfrm>
        </p:grpSpPr>
        <p:sp>
          <p:nvSpPr>
            <p:cNvPr id="96616" name="Rectangle 15"/>
            <p:cNvSpPr>
              <a:spLocks noChangeArrowheads="1"/>
            </p:cNvSpPr>
            <p:nvPr/>
          </p:nvSpPr>
          <p:spPr bwMode="auto">
            <a:xfrm>
              <a:off x="2044" y="499"/>
              <a:ext cx="154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Вредный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17" name="Rectangle 16"/>
            <p:cNvSpPr>
              <a:spLocks noChangeArrowheads="1"/>
            </p:cNvSpPr>
            <p:nvPr/>
          </p:nvSpPr>
          <p:spPr bwMode="auto">
            <a:xfrm>
              <a:off x="2028" y="499"/>
              <a:ext cx="157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3" name="Group 17"/>
          <p:cNvGrpSpPr>
            <a:grpSpLocks/>
          </p:cNvGrpSpPr>
          <p:nvPr/>
        </p:nvGrpSpPr>
        <p:grpSpPr bwMode="auto">
          <a:xfrm>
            <a:off x="10714567" y="1195388"/>
            <a:ext cx="1265767" cy="666750"/>
            <a:chOff x="3602" y="499"/>
            <a:chExt cx="430" cy="1190"/>
          </a:xfrm>
        </p:grpSpPr>
        <p:sp>
          <p:nvSpPr>
            <p:cNvPr id="96614" name="Rectangle 18"/>
            <p:cNvSpPr>
              <a:spLocks noChangeArrowheads="1"/>
            </p:cNvSpPr>
            <p:nvPr/>
          </p:nvSpPr>
          <p:spPr bwMode="auto">
            <a:xfrm>
              <a:off x="3618" y="499"/>
              <a:ext cx="398" cy="1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Опасный (экстрем.)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15" name="Rectangle 19"/>
            <p:cNvSpPr>
              <a:spLocks noChangeArrowheads="1"/>
            </p:cNvSpPr>
            <p:nvPr/>
          </p:nvSpPr>
          <p:spPr bwMode="auto">
            <a:xfrm>
              <a:off x="3602" y="499"/>
              <a:ext cx="430" cy="1190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4" name="Group 20"/>
          <p:cNvGrpSpPr>
            <a:grpSpLocks/>
          </p:cNvGrpSpPr>
          <p:nvPr/>
        </p:nvGrpSpPr>
        <p:grpSpPr bwMode="auto">
          <a:xfrm>
            <a:off x="6081185" y="1474788"/>
            <a:ext cx="1068916" cy="387350"/>
            <a:chOff x="2028" y="998"/>
            <a:chExt cx="363" cy="691"/>
          </a:xfrm>
        </p:grpSpPr>
        <p:sp>
          <p:nvSpPr>
            <p:cNvPr id="96612" name="Rectangle 21"/>
            <p:cNvSpPr>
              <a:spLocks noChangeArrowheads="1"/>
            </p:cNvSpPr>
            <p:nvPr/>
          </p:nvSpPr>
          <p:spPr bwMode="auto">
            <a:xfrm>
              <a:off x="2044" y="998"/>
              <a:ext cx="33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 степени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13" name="Rectangle 22"/>
            <p:cNvSpPr>
              <a:spLocks noChangeArrowheads="1"/>
            </p:cNvSpPr>
            <p:nvPr/>
          </p:nvSpPr>
          <p:spPr bwMode="auto">
            <a:xfrm>
              <a:off x="2028" y="998"/>
              <a:ext cx="363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5" name="Group 23"/>
          <p:cNvGrpSpPr>
            <a:grpSpLocks/>
          </p:cNvGrpSpPr>
          <p:nvPr/>
        </p:nvGrpSpPr>
        <p:grpSpPr bwMode="auto">
          <a:xfrm>
            <a:off x="7150101" y="1474788"/>
            <a:ext cx="1013884" cy="387350"/>
            <a:chOff x="2391" y="998"/>
            <a:chExt cx="345" cy="691"/>
          </a:xfrm>
        </p:grpSpPr>
        <p:sp>
          <p:nvSpPr>
            <p:cNvPr id="96610" name="Rectangle 24"/>
            <p:cNvSpPr>
              <a:spLocks noChangeArrowheads="1"/>
            </p:cNvSpPr>
            <p:nvPr/>
          </p:nvSpPr>
          <p:spPr bwMode="auto">
            <a:xfrm>
              <a:off x="2407" y="998"/>
              <a:ext cx="313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2 степени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11" name="Rectangle 25"/>
            <p:cNvSpPr>
              <a:spLocks noChangeArrowheads="1"/>
            </p:cNvSpPr>
            <p:nvPr/>
          </p:nvSpPr>
          <p:spPr bwMode="auto">
            <a:xfrm>
              <a:off x="2391" y="998"/>
              <a:ext cx="345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6" name="Group 26"/>
          <p:cNvGrpSpPr>
            <a:grpSpLocks/>
          </p:cNvGrpSpPr>
          <p:nvPr/>
        </p:nvGrpSpPr>
        <p:grpSpPr bwMode="auto">
          <a:xfrm>
            <a:off x="8163985" y="1474788"/>
            <a:ext cx="1610783" cy="387350"/>
            <a:chOff x="2736" y="998"/>
            <a:chExt cx="547" cy="691"/>
          </a:xfrm>
        </p:grpSpPr>
        <p:sp>
          <p:nvSpPr>
            <p:cNvPr id="96608" name="Rectangle 27"/>
            <p:cNvSpPr>
              <a:spLocks noChangeArrowheads="1"/>
            </p:cNvSpPr>
            <p:nvPr/>
          </p:nvSpPr>
          <p:spPr bwMode="auto">
            <a:xfrm>
              <a:off x="2752" y="998"/>
              <a:ext cx="515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 степени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09" name="Rectangle 28"/>
            <p:cNvSpPr>
              <a:spLocks noChangeArrowheads="1"/>
            </p:cNvSpPr>
            <p:nvPr/>
          </p:nvSpPr>
          <p:spPr bwMode="auto">
            <a:xfrm>
              <a:off x="2736" y="998"/>
              <a:ext cx="547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7" name="Group 29"/>
          <p:cNvGrpSpPr>
            <a:grpSpLocks/>
          </p:cNvGrpSpPr>
          <p:nvPr/>
        </p:nvGrpSpPr>
        <p:grpSpPr bwMode="auto">
          <a:xfrm>
            <a:off x="9774767" y="1474788"/>
            <a:ext cx="939800" cy="387350"/>
            <a:chOff x="3283" y="998"/>
            <a:chExt cx="319" cy="691"/>
          </a:xfrm>
        </p:grpSpPr>
        <p:sp>
          <p:nvSpPr>
            <p:cNvPr id="96606" name="Rectangle 30"/>
            <p:cNvSpPr>
              <a:spLocks noChangeArrowheads="1"/>
            </p:cNvSpPr>
            <p:nvPr/>
          </p:nvSpPr>
          <p:spPr bwMode="auto">
            <a:xfrm>
              <a:off x="3299" y="998"/>
              <a:ext cx="287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4 степени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07" name="Rectangle 31"/>
            <p:cNvSpPr>
              <a:spLocks noChangeArrowheads="1"/>
            </p:cNvSpPr>
            <p:nvPr/>
          </p:nvSpPr>
          <p:spPr bwMode="auto">
            <a:xfrm>
              <a:off x="3283" y="998"/>
              <a:ext cx="319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8" name="Group 32"/>
          <p:cNvGrpSpPr>
            <a:grpSpLocks/>
          </p:cNvGrpSpPr>
          <p:nvPr/>
        </p:nvGrpSpPr>
        <p:grpSpPr bwMode="auto">
          <a:xfrm>
            <a:off x="2535768" y="1862139"/>
            <a:ext cx="1883833" cy="280987"/>
            <a:chOff x="824" y="1689"/>
            <a:chExt cx="640" cy="499"/>
          </a:xfrm>
        </p:grpSpPr>
        <p:sp>
          <p:nvSpPr>
            <p:cNvPr id="96604" name="Rectangle 33"/>
            <p:cNvSpPr>
              <a:spLocks noChangeArrowheads="1"/>
            </p:cNvSpPr>
            <p:nvPr/>
          </p:nvSpPr>
          <p:spPr bwMode="auto">
            <a:xfrm>
              <a:off x="840" y="1689"/>
              <a:ext cx="608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05" name="Rectangle 34"/>
            <p:cNvSpPr>
              <a:spLocks noChangeArrowheads="1"/>
            </p:cNvSpPr>
            <p:nvPr/>
          </p:nvSpPr>
          <p:spPr bwMode="auto">
            <a:xfrm>
              <a:off x="824" y="1689"/>
              <a:ext cx="640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69" name="Group 35"/>
          <p:cNvGrpSpPr>
            <a:grpSpLocks/>
          </p:cNvGrpSpPr>
          <p:nvPr/>
        </p:nvGrpSpPr>
        <p:grpSpPr bwMode="auto">
          <a:xfrm>
            <a:off x="4419600" y="1862139"/>
            <a:ext cx="1661584" cy="280987"/>
            <a:chOff x="1464" y="1689"/>
            <a:chExt cx="564" cy="499"/>
          </a:xfrm>
        </p:grpSpPr>
        <p:sp>
          <p:nvSpPr>
            <p:cNvPr id="96602" name="Rectangle 36"/>
            <p:cNvSpPr>
              <a:spLocks noChangeArrowheads="1"/>
            </p:cNvSpPr>
            <p:nvPr/>
          </p:nvSpPr>
          <p:spPr bwMode="auto">
            <a:xfrm>
              <a:off x="1480" y="1689"/>
              <a:ext cx="53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03" name="Rectangle 37"/>
            <p:cNvSpPr>
              <a:spLocks noChangeArrowheads="1"/>
            </p:cNvSpPr>
            <p:nvPr/>
          </p:nvSpPr>
          <p:spPr bwMode="auto">
            <a:xfrm>
              <a:off x="1464" y="1689"/>
              <a:ext cx="56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0" name="Group 38"/>
          <p:cNvGrpSpPr>
            <a:grpSpLocks/>
          </p:cNvGrpSpPr>
          <p:nvPr/>
        </p:nvGrpSpPr>
        <p:grpSpPr bwMode="auto">
          <a:xfrm>
            <a:off x="6081185" y="1862139"/>
            <a:ext cx="1068916" cy="280987"/>
            <a:chOff x="2028" y="1689"/>
            <a:chExt cx="363" cy="499"/>
          </a:xfrm>
        </p:grpSpPr>
        <p:sp>
          <p:nvSpPr>
            <p:cNvPr id="96600" name="Rectangle 39"/>
            <p:cNvSpPr>
              <a:spLocks noChangeArrowheads="1"/>
            </p:cNvSpPr>
            <p:nvPr/>
          </p:nvSpPr>
          <p:spPr bwMode="auto">
            <a:xfrm>
              <a:off x="2044" y="1689"/>
              <a:ext cx="331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3.1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601" name="Rectangle 40"/>
            <p:cNvSpPr>
              <a:spLocks noChangeArrowheads="1"/>
            </p:cNvSpPr>
            <p:nvPr/>
          </p:nvSpPr>
          <p:spPr bwMode="auto">
            <a:xfrm>
              <a:off x="2028" y="1689"/>
              <a:ext cx="363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1" name="Group 41"/>
          <p:cNvGrpSpPr>
            <a:grpSpLocks/>
          </p:cNvGrpSpPr>
          <p:nvPr/>
        </p:nvGrpSpPr>
        <p:grpSpPr bwMode="auto">
          <a:xfrm>
            <a:off x="7150101" y="1862139"/>
            <a:ext cx="1013884" cy="280987"/>
            <a:chOff x="2391" y="1689"/>
            <a:chExt cx="345" cy="499"/>
          </a:xfrm>
        </p:grpSpPr>
        <p:sp>
          <p:nvSpPr>
            <p:cNvPr id="96598" name="Rectangle 42"/>
            <p:cNvSpPr>
              <a:spLocks noChangeArrowheads="1"/>
            </p:cNvSpPr>
            <p:nvPr/>
          </p:nvSpPr>
          <p:spPr bwMode="auto">
            <a:xfrm>
              <a:off x="2407" y="1689"/>
              <a:ext cx="313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3.2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99" name="Rectangle 43"/>
            <p:cNvSpPr>
              <a:spLocks noChangeArrowheads="1"/>
            </p:cNvSpPr>
            <p:nvPr/>
          </p:nvSpPr>
          <p:spPr bwMode="auto">
            <a:xfrm>
              <a:off x="2391" y="1689"/>
              <a:ext cx="345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2" name="Group 44"/>
          <p:cNvGrpSpPr>
            <a:grpSpLocks/>
          </p:cNvGrpSpPr>
          <p:nvPr/>
        </p:nvGrpSpPr>
        <p:grpSpPr bwMode="auto">
          <a:xfrm>
            <a:off x="8163985" y="1862139"/>
            <a:ext cx="1610783" cy="280987"/>
            <a:chOff x="2736" y="1689"/>
            <a:chExt cx="547" cy="499"/>
          </a:xfrm>
        </p:grpSpPr>
        <p:sp>
          <p:nvSpPr>
            <p:cNvPr id="96596" name="Rectangle 45"/>
            <p:cNvSpPr>
              <a:spLocks noChangeArrowheads="1"/>
            </p:cNvSpPr>
            <p:nvPr/>
          </p:nvSpPr>
          <p:spPr bwMode="auto">
            <a:xfrm>
              <a:off x="2752" y="1689"/>
              <a:ext cx="51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3.3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97" name="Rectangle 46"/>
            <p:cNvSpPr>
              <a:spLocks noChangeArrowheads="1"/>
            </p:cNvSpPr>
            <p:nvPr/>
          </p:nvSpPr>
          <p:spPr bwMode="auto">
            <a:xfrm>
              <a:off x="2736" y="1689"/>
              <a:ext cx="547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3" name="Group 47"/>
          <p:cNvGrpSpPr>
            <a:grpSpLocks/>
          </p:cNvGrpSpPr>
          <p:nvPr/>
        </p:nvGrpSpPr>
        <p:grpSpPr bwMode="auto">
          <a:xfrm>
            <a:off x="9774767" y="1862139"/>
            <a:ext cx="939800" cy="280987"/>
            <a:chOff x="3283" y="1689"/>
            <a:chExt cx="319" cy="499"/>
          </a:xfrm>
        </p:grpSpPr>
        <p:sp>
          <p:nvSpPr>
            <p:cNvPr id="96594" name="Rectangle 48"/>
            <p:cNvSpPr>
              <a:spLocks noChangeArrowheads="1"/>
            </p:cNvSpPr>
            <p:nvPr/>
          </p:nvSpPr>
          <p:spPr bwMode="auto">
            <a:xfrm>
              <a:off x="3299" y="1689"/>
              <a:ext cx="287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3.4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95" name="Rectangle 49"/>
            <p:cNvSpPr>
              <a:spLocks noChangeArrowheads="1"/>
            </p:cNvSpPr>
            <p:nvPr/>
          </p:nvSpPr>
          <p:spPr bwMode="auto">
            <a:xfrm>
              <a:off x="3283" y="1689"/>
              <a:ext cx="319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4" name="Group 50"/>
          <p:cNvGrpSpPr>
            <a:grpSpLocks/>
          </p:cNvGrpSpPr>
          <p:nvPr/>
        </p:nvGrpSpPr>
        <p:grpSpPr bwMode="auto">
          <a:xfrm>
            <a:off x="10714567" y="1862139"/>
            <a:ext cx="1265767" cy="280987"/>
            <a:chOff x="3602" y="1689"/>
            <a:chExt cx="430" cy="499"/>
          </a:xfrm>
        </p:grpSpPr>
        <p:sp>
          <p:nvSpPr>
            <p:cNvPr id="96592" name="Rectangle 51"/>
            <p:cNvSpPr>
              <a:spLocks noChangeArrowheads="1"/>
            </p:cNvSpPr>
            <p:nvPr/>
          </p:nvSpPr>
          <p:spPr bwMode="auto">
            <a:xfrm>
              <a:off x="3618" y="1689"/>
              <a:ext cx="398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93" name="Rectangle 52"/>
            <p:cNvSpPr>
              <a:spLocks noChangeArrowheads="1"/>
            </p:cNvSpPr>
            <p:nvPr/>
          </p:nvSpPr>
          <p:spPr bwMode="auto">
            <a:xfrm>
              <a:off x="3602" y="1689"/>
              <a:ext cx="430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5" name="Group 53"/>
          <p:cNvGrpSpPr>
            <a:grpSpLocks/>
          </p:cNvGrpSpPr>
          <p:nvPr/>
        </p:nvGrpSpPr>
        <p:grpSpPr bwMode="auto">
          <a:xfrm>
            <a:off x="110067" y="2143125"/>
            <a:ext cx="2425700" cy="279400"/>
            <a:chOff x="0" y="2188"/>
            <a:chExt cx="824" cy="499"/>
          </a:xfrm>
        </p:grpSpPr>
        <p:sp>
          <p:nvSpPr>
            <p:cNvPr id="96590" name="Rectangle 54"/>
            <p:cNvSpPr>
              <a:spLocks noChangeArrowheads="1"/>
            </p:cNvSpPr>
            <p:nvPr/>
          </p:nvSpPr>
          <p:spPr bwMode="auto">
            <a:xfrm>
              <a:off x="16" y="2188"/>
              <a:ext cx="79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91" name="Rectangle 55"/>
            <p:cNvSpPr>
              <a:spLocks noChangeArrowheads="1"/>
            </p:cNvSpPr>
            <p:nvPr/>
          </p:nvSpPr>
          <p:spPr bwMode="auto">
            <a:xfrm>
              <a:off x="0" y="2188"/>
              <a:ext cx="82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6" name="Group 56"/>
          <p:cNvGrpSpPr>
            <a:grpSpLocks/>
          </p:cNvGrpSpPr>
          <p:nvPr/>
        </p:nvGrpSpPr>
        <p:grpSpPr bwMode="auto">
          <a:xfrm>
            <a:off x="2535768" y="2143125"/>
            <a:ext cx="1883833" cy="279400"/>
            <a:chOff x="824" y="2188"/>
            <a:chExt cx="640" cy="499"/>
          </a:xfrm>
        </p:grpSpPr>
        <p:sp>
          <p:nvSpPr>
            <p:cNvPr id="96588" name="Rectangle 57"/>
            <p:cNvSpPr>
              <a:spLocks noChangeArrowheads="1"/>
            </p:cNvSpPr>
            <p:nvPr/>
          </p:nvSpPr>
          <p:spPr bwMode="auto">
            <a:xfrm>
              <a:off x="840" y="2188"/>
              <a:ext cx="608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89" name="Rectangle 58"/>
            <p:cNvSpPr>
              <a:spLocks noChangeArrowheads="1"/>
            </p:cNvSpPr>
            <p:nvPr/>
          </p:nvSpPr>
          <p:spPr bwMode="auto">
            <a:xfrm>
              <a:off x="824" y="2188"/>
              <a:ext cx="640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7" name="Group 59"/>
          <p:cNvGrpSpPr>
            <a:grpSpLocks/>
          </p:cNvGrpSpPr>
          <p:nvPr/>
        </p:nvGrpSpPr>
        <p:grpSpPr bwMode="auto">
          <a:xfrm>
            <a:off x="4419600" y="2143125"/>
            <a:ext cx="1661584" cy="279400"/>
            <a:chOff x="1464" y="2188"/>
            <a:chExt cx="564" cy="499"/>
          </a:xfrm>
        </p:grpSpPr>
        <p:sp>
          <p:nvSpPr>
            <p:cNvPr id="96586" name="Rectangle 60"/>
            <p:cNvSpPr>
              <a:spLocks noChangeArrowheads="1"/>
            </p:cNvSpPr>
            <p:nvPr/>
          </p:nvSpPr>
          <p:spPr bwMode="auto">
            <a:xfrm>
              <a:off x="1480" y="2188"/>
              <a:ext cx="53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87" name="Rectangle 61"/>
            <p:cNvSpPr>
              <a:spLocks noChangeArrowheads="1"/>
            </p:cNvSpPr>
            <p:nvPr/>
          </p:nvSpPr>
          <p:spPr bwMode="auto">
            <a:xfrm>
              <a:off x="1464" y="2188"/>
              <a:ext cx="56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8" name="Group 62"/>
          <p:cNvGrpSpPr>
            <a:grpSpLocks/>
          </p:cNvGrpSpPr>
          <p:nvPr/>
        </p:nvGrpSpPr>
        <p:grpSpPr bwMode="auto">
          <a:xfrm>
            <a:off x="6081185" y="2143125"/>
            <a:ext cx="1068916" cy="279400"/>
            <a:chOff x="2028" y="2188"/>
            <a:chExt cx="363" cy="499"/>
          </a:xfrm>
        </p:grpSpPr>
        <p:sp>
          <p:nvSpPr>
            <p:cNvPr id="96584" name="Rectangle 63"/>
            <p:cNvSpPr>
              <a:spLocks noChangeArrowheads="1"/>
            </p:cNvSpPr>
            <p:nvPr/>
          </p:nvSpPr>
          <p:spPr bwMode="auto">
            <a:xfrm>
              <a:off x="2044" y="2188"/>
              <a:ext cx="331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85" name="Rectangle 64"/>
            <p:cNvSpPr>
              <a:spLocks noChangeArrowheads="1"/>
            </p:cNvSpPr>
            <p:nvPr/>
          </p:nvSpPr>
          <p:spPr bwMode="auto">
            <a:xfrm>
              <a:off x="2028" y="2188"/>
              <a:ext cx="363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79" name="Group 65"/>
          <p:cNvGrpSpPr>
            <a:grpSpLocks/>
          </p:cNvGrpSpPr>
          <p:nvPr/>
        </p:nvGrpSpPr>
        <p:grpSpPr bwMode="auto">
          <a:xfrm>
            <a:off x="7150101" y="2143125"/>
            <a:ext cx="1013884" cy="279400"/>
            <a:chOff x="2391" y="2188"/>
            <a:chExt cx="345" cy="499"/>
          </a:xfrm>
        </p:grpSpPr>
        <p:sp>
          <p:nvSpPr>
            <p:cNvPr id="96582" name="Rectangle 66"/>
            <p:cNvSpPr>
              <a:spLocks noChangeArrowheads="1"/>
            </p:cNvSpPr>
            <p:nvPr/>
          </p:nvSpPr>
          <p:spPr bwMode="auto">
            <a:xfrm>
              <a:off x="2407" y="2188"/>
              <a:ext cx="313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83" name="Rectangle 67"/>
            <p:cNvSpPr>
              <a:spLocks noChangeArrowheads="1"/>
            </p:cNvSpPr>
            <p:nvPr/>
          </p:nvSpPr>
          <p:spPr bwMode="auto">
            <a:xfrm>
              <a:off x="2391" y="2188"/>
              <a:ext cx="345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0" name="Group 68"/>
          <p:cNvGrpSpPr>
            <a:grpSpLocks/>
          </p:cNvGrpSpPr>
          <p:nvPr/>
        </p:nvGrpSpPr>
        <p:grpSpPr bwMode="auto">
          <a:xfrm>
            <a:off x="8163985" y="2143125"/>
            <a:ext cx="1610783" cy="279400"/>
            <a:chOff x="2736" y="2188"/>
            <a:chExt cx="547" cy="499"/>
          </a:xfrm>
        </p:grpSpPr>
        <p:sp>
          <p:nvSpPr>
            <p:cNvPr id="96580" name="Rectangle 69"/>
            <p:cNvSpPr>
              <a:spLocks noChangeArrowheads="1"/>
            </p:cNvSpPr>
            <p:nvPr/>
          </p:nvSpPr>
          <p:spPr bwMode="auto">
            <a:xfrm>
              <a:off x="2752" y="2188"/>
              <a:ext cx="51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81" name="Rectangle 70"/>
            <p:cNvSpPr>
              <a:spLocks noChangeArrowheads="1"/>
            </p:cNvSpPr>
            <p:nvPr/>
          </p:nvSpPr>
          <p:spPr bwMode="auto">
            <a:xfrm>
              <a:off x="2736" y="2188"/>
              <a:ext cx="547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1" name="Group 71"/>
          <p:cNvGrpSpPr>
            <a:grpSpLocks/>
          </p:cNvGrpSpPr>
          <p:nvPr/>
        </p:nvGrpSpPr>
        <p:grpSpPr bwMode="auto">
          <a:xfrm>
            <a:off x="9774767" y="2143125"/>
            <a:ext cx="939800" cy="279400"/>
            <a:chOff x="3283" y="2188"/>
            <a:chExt cx="319" cy="499"/>
          </a:xfrm>
        </p:grpSpPr>
        <p:sp>
          <p:nvSpPr>
            <p:cNvPr id="96578" name="Rectangle 72"/>
            <p:cNvSpPr>
              <a:spLocks noChangeArrowheads="1"/>
            </p:cNvSpPr>
            <p:nvPr/>
          </p:nvSpPr>
          <p:spPr bwMode="auto">
            <a:xfrm>
              <a:off x="3299" y="2188"/>
              <a:ext cx="287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79" name="Rectangle 73"/>
            <p:cNvSpPr>
              <a:spLocks noChangeArrowheads="1"/>
            </p:cNvSpPr>
            <p:nvPr/>
          </p:nvSpPr>
          <p:spPr bwMode="auto">
            <a:xfrm>
              <a:off x="3283" y="2188"/>
              <a:ext cx="319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2" name="Group 74"/>
          <p:cNvGrpSpPr>
            <a:grpSpLocks/>
          </p:cNvGrpSpPr>
          <p:nvPr/>
        </p:nvGrpSpPr>
        <p:grpSpPr bwMode="auto">
          <a:xfrm>
            <a:off x="10714567" y="2143125"/>
            <a:ext cx="1265767" cy="279400"/>
            <a:chOff x="3602" y="2188"/>
            <a:chExt cx="430" cy="499"/>
          </a:xfrm>
        </p:grpSpPr>
        <p:sp>
          <p:nvSpPr>
            <p:cNvPr id="96576" name="Rectangle 75"/>
            <p:cNvSpPr>
              <a:spLocks noChangeArrowheads="1"/>
            </p:cNvSpPr>
            <p:nvPr/>
          </p:nvSpPr>
          <p:spPr bwMode="auto">
            <a:xfrm>
              <a:off x="3618" y="2188"/>
              <a:ext cx="398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77" name="Rectangle 76"/>
            <p:cNvSpPr>
              <a:spLocks noChangeArrowheads="1"/>
            </p:cNvSpPr>
            <p:nvPr/>
          </p:nvSpPr>
          <p:spPr bwMode="auto">
            <a:xfrm>
              <a:off x="3602" y="2188"/>
              <a:ext cx="430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3" name="Group 77"/>
          <p:cNvGrpSpPr>
            <a:grpSpLocks/>
          </p:cNvGrpSpPr>
          <p:nvPr/>
        </p:nvGrpSpPr>
        <p:grpSpPr bwMode="auto">
          <a:xfrm>
            <a:off x="110067" y="2422525"/>
            <a:ext cx="11870267" cy="279400"/>
            <a:chOff x="0" y="2687"/>
            <a:chExt cx="4032" cy="499"/>
          </a:xfrm>
        </p:grpSpPr>
        <p:sp>
          <p:nvSpPr>
            <p:cNvPr id="96574" name="Rectangle 78"/>
            <p:cNvSpPr>
              <a:spLocks noChangeArrowheads="1"/>
            </p:cNvSpPr>
            <p:nvPr/>
          </p:nvSpPr>
          <p:spPr bwMode="auto">
            <a:xfrm>
              <a:off x="16" y="2687"/>
              <a:ext cx="4000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 i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Превышение ПДУ (раз)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75" name="Rectangle 79"/>
            <p:cNvSpPr>
              <a:spLocks noChangeArrowheads="1"/>
            </p:cNvSpPr>
            <p:nvPr/>
          </p:nvSpPr>
          <p:spPr bwMode="auto">
            <a:xfrm>
              <a:off x="0" y="2687"/>
              <a:ext cx="4032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4" name="Group 80"/>
          <p:cNvGrpSpPr>
            <a:grpSpLocks/>
          </p:cNvGrpSpPr>
          <p:nvPr/>
        </p:nvGrpSpPr>
        <p:grpSpPr bwMode="auto">
          <a:xfrm>
            <a:off x="110067" y="2701926"/>
            <a:ext cx="2425700" cy="333375"/>
            <a:chOff x="0" y="3186"/>
            <a:chExt cx="824" cy="595"/>
          </a:xfrm>
        </p:grpSpPr>
        <p:sp>
          <p:nvSpPr>
            <p:cNvPr id="96572" name="Rectangle 81"/>
            <p:cNvSpPr>
              <a:spLocks noChangeArrowheads="1"/>
            </p:cNvSpPr>
            <p:nvPr/>
          </p:nvSpPr>
          <p:spPr bwMode="auto">
            <a:xfrm>
              <a:off x="16" y="3186"/>
              <a:ext cx="79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Геомагнитное поле</a:t>
              </a:r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73" name="Rectangle 82"/>
            <p:cNvSpPr>
              <a:spLocks noChangeArrowheads="1"/>
            </p:cNvSpPr>
            <p:nvPr/>
          </p:nvSpPr>
          <p:spPr bwMode="auto">
            <a:xfrm>
              <a:off x="0" y="3186"/>
              <a:ext cx="82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5" name="Group 83"/>
          <p:cNvGrpSpPr>
            <a:grpSpLocks/>
          </p:cNvGrpSpPr>
          <p:nvPr/>
        </p:nvGrpSpPr>
        <p:grpSpPr bwMode="auto">
          <a:xfrm>
            <a:off x="2535768" y="2701926"/>
            <a:ext cx="1883833" cy="333375"/>
            <a:chOff x="824" y="3186"/>
            <a:chExt cx="640" cy="595"/>
          </a:xfrm>
        </p:grpSpPr>
        <p:sp>
          <p:nvSpPr>
            <p:cNvPr id="96570" name="Rectangle 84"/>
            <p:cNvSpPr>
              <a:spLocks noChangeArrowheads="1"/>
            </p:cNvSpPr>
            <p:nvPr/>
          </p:nvSpPr>
          <p:spPr bwMode="auto">
            <a:xfrm>
              <a:off x="840" y="3186"/>
              <a:ext cx="60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естеств.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71" name="Rectangle 85"/>
            <p:cNvSpPr>
              <a:spLocks noChangeArrowheads="1"/>
            </p:cNvSpPr>
            <p:nvPr/>
          </p:nvSpPr>
          <p:spPr bwMode="auto">
            <a:xfrm>
              <a:off x="824" y="3186"/>
              <a:ext cx="640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6" name="Group 86"/>
          <p:cNvGrpSpPr>
            <a:grpSpLocks/>
          </p:cNvGrpSpPr>
          <p:nvPr/>
        </p:nvGrpSpPr>
        <p:grpSpPr bwMode="auto">
          <a:xfrm>
            <a:off x="4419600" y="2701926"/>
            <a:ext cx="1661584" cy="333375"/>
            <a:chOff x="1464" y="3186"/>
            <a:chExt cx="564" cy="595"/>
          </a:xfrm>
        </p:grpSpPr>
        <p:sp>
          <p:nvSpPr>
            <p:cNvPr id="96568" name="Rectangle 87"/>
            <p:cNvSpPr>
              <a:spLocks noChangeArrowheads="1"/>
            </p:cNvSpPr>
            <p:nvPr/>
          </p:nvSpPr>
          <p:spPr bwMode="auto">
            <a:xfrm>
              <a:off x="1480" y="3186"/>
              <a:ext cx="53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ВДУ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69" name="Rectangle 88"/>
            <p:cNvSpPr>
              <a:spLocks noChangeArrowheads="1"/>
            </p:cNvSpPr>
            <p:nvPr/>
          </p:nvSpPr>
          <p:spPr bwMode="auto">
            <a:xfrm>
              <a:off x="1464" y="3186"/>
              <a:ext cx="56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7" name="Group 89"/>
          <p:cNvGrpSpPr>
            <a:grpSpLocks/>
          </p:cNvGrpSpPr>
          <p:nvPr/>
        </p:nvGrpSpPr>
        <p:grpSpPr bwMode="auto">
          <a:xfrm>
            <a:off x="6081185" y="2701926"/>
            <a:ext cx="1068916" cy="333375"/>
            <a:chOff x="2028" y="3186"/>
            <a:chExt cx="363" cy="595"/>
          </a:xfrm>
        </p:grpSpPr>
        <p:sp>
          <p:nvSpPr>
            <p:cNvPr id="96566" name="Rectangle 90"/>
            <p:cNvSpPr>
              <a:spLocks noChangeArrowheads="1"/>
            </p:cNvSpPr>
            <p:nvPr/>
          </p:nvSpPr>
          <p:spPr bwMode="auto">
            <a:xfrm>
              <a:off x="2044" y="3186"/>
              <a:ext cx="331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67" name="Rectangle 91"/>
            <p:cNvSpPr>
              <a:spLocks noChangeArrowheads="1"/>
            </p:cNvSpPr>
            <p:nvPr/>
          </p:nvSpPr>
          <p:spPr bwMode="auto">
            <a:xfrm>
              <a:off x="2028" y="3186"/>
              <a:ext cx="363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8" name="Group 92"/>
          <p:cNvGrpSpPr>
            <a:grpSpLocks/>
          </p:cNvGrpSpPr>
          <p:nvPr/>
        </p:nvGrpSpPr>
        <p:grpSpPr bwMode="auto">
          <a:xfrm>
            <a:off x="7150101" y="2701926"/>
            <a:ext cx="1013884" cy="333375"/>
            <a:chOff x="2391" y="3186"/>
            <a:chExt cx="345" cy="595"/>
          </a:xfrm>
        </p:grpSpPr>
        <p:sp>
          <p:nvSpPr>
            <p:cNvPr id="96564" name="Rectangle 93"/>
            <p:cNvSpPr>
              <a:spLocks noChangeArrowheads="1"/>
            </p:cNvSpPr>
            <p:nvPr/>
          </p:nvSpPr>
          <p:spPr bwMode="auto">
            <a:xfrm>
              <a:off x="2407" y="3186"/>
              <a:ext cx="313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65" name="Rectangle 94"/>
            <p:cNvSpPr>
              <a:spLocks noChangeArrowheads="1"/>
            </p:cNvSpPr>
            <p:nvPr/>
          </p:nvSpPr>
          <p:spPr bwMode="auto">
            <a:xfrm>
              <a:off x="2391" y="3186"/>
              <a:ext cx="345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89" name="Group 95"/>
          <p:cNvGrpSpPr>
            <a:grpSpLocks/>
          </p:cNvGrpSpPr>
          <p:nvPr/>
        </p:nvGrpSpPr>
        <p:grpSpPr bwMode="auto">
          <a:xfrm>
            <a:off x="8163985" y="2701926"/>
            <a:ext cx="1610783" cy="333375"/>
            <a:chOff x="2736" y="3186"/>
            <a:chExt cx="547" cy="595"/>
          </a:xfrm>
        </p:grpSpPr>
        <p:sp>
          <p:nvSpPr>
            <p:cNvPr id="96562" name="Rectangle 96"/>
            <p:cNvSpPr>
              <a:spLocks noChangeArrowheads="1"/>
            </p:cNvSpPr>
            <p:nvPr/>
          </p:nvSpPr>
          <p:spPr bwMode="auto">
            <a:xfrm>
              <a:off x="2752" y="3186"/>
              <a:ext cx="515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&lt;50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63" name="Rectangle 97"/>
            <p:cNvSpPr>
              <a:spLocks noChangeArrowheads="1"/>
            </p:cNvSpPr>
            <p:nvPr/>
          </p:nvSpPr>
          <p:spPr bwMode="auto">
            <a:xfrm>
              <a:off x="2736" y="3186"/>
              <a:ext cx="547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0" name="Group 98"/>
          <p:cNvGrpSpPr>
            <a:grpSpLocks/>
          </p:cNvGrpSpPr>
          <p:nvPr/>
        </p:nvGrpSpPr>
        <p:grpSpPr bwMode="auto">
          <a:xfrm>
            <a:off x="9774767" y="2701926"/>
            <a:ext cx="939800" cy="333375"/>
            <a:chOff x="3283" y="3186"/>
            <a:chExt cx="319" cy="595"/>
          </a:xfrm>
        </p:grpSpPr>
        <p:sp>
          <p:nvSpPr>
            <p:cNvPr id="96560" name="Rectangle 99"/>
            <p:cNvSpPr>
              <a:spLocks noChangeArrowheads="1"/>
            </p:cNvSpPr>
            <p:nvPr/>
          </p:nvSpPr>
          <p:spPr bwMode="auto">
            <a:xfrm>
              <a:off x="3299" y="3186"/>
              <a:ext cx="287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50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61" name="Rectangle 100"/>
            <p:cNvSpPr>
              <a:spLocks noChangeArrowheads="1"/>
            </p:cNvSpPr>
            <p:nvPr/>
          </p:nvSpPr>
          <p:spPr bwMode="auto">
            <a:xfrm>
              <a:off x="3283" y="3186"/>
              <a:ext cx="319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1" name="Group 101"/>
          <p:cNvGrpSpPr>
            <a:grpSpLocks/>
          </p:cNvGrpSpPr>
          <p:nvPr/>
        </p:nvGrpSpPr>
        <p:grpSpPr bwMode="auto">
          <a:xfrm>
            <a:off x="10714567" y="2701926"/>
            <a:ext cx="1265767" cy="333375"/>
            <a:chOff x="3602" y="3186"/>
            <a:chExt cx="430" cy="595"/>
          </a:xfrm>
        </p:grpSpPr>
        <p:sp>
          <p:nvSpPr>
            <p:cNvPr id="96558" name="Rectangle 102"/>
            <p:cNvSpPr>
              <a:spLocks noChangeArrowheads="1"/>
            </p:cNvSpPr>
            <p:nvPr/>
          </p:nvSpPr>
          <p:spPr bwMode="auto">
            <a:xfrm>
              <a:off x="3618" y="3186"/>
              <a:ext cx="39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59" name="Rectangle 103"/>
            <p:cNvSpPr>
              <a:spLocks noChangeArrowheads="1"/>
            </p:cNvSpPr>
            <p:nvPr/>
          </p:nvSpPr>
          <p:spPr bwMode="auto">
            <a:xfrm>
              <a:off x="3602" y="3186"/>
              <a:ext cx="430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2" name="Group 104"/>
          <p:cNvGrpSpPr>
            <a:grpSpLocks/>
          </p:cNvGrpSpPr>
          <p:nvPr/>
        </p:nvGrpSpPr>
        <p:grpSpPr bwMode="auto">
          <a:xfrm>
            <a:off x="110067" y="3035301"/>
            <a:ext cx="2425700" cy="333375"/>
            <a:chOff x="0" y="3781"/>
            <a:chExt cx="824" cy="595"/>
          </a:xfrm>
        </p:grpSpPr>
        <p:sp>
          <p:nvSpPr>
            <p:cNvPr id="96556" name="Rectangle 105"/>
            <p:cNvSpPr>
              <a:spLocks noChangeArrowheads="1"/>
            </p:cNvSpPr>
            <p:nvPr/>
          </p:nvSpPr>
          <p:spPr bwMode="auto">
            <a:xfrm>
              <a:off x="16" y="3781"/>
              <a:ext cx="79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Электростатическое поле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57" name="Rectangle 106"/>
            <p:cNvSpPr>
              <a:spLocks noChangeArrowheads="1"/>
            </p:cNvSpPr>
            <p:nvPr/>
          </p:nvSpPr>
          <p:spPr bwMode="auto">
            <a:xfrm>
              <a:off x="0" y="3781"/>
              <a:ext cx="82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3" name="Group 107"/>
          <p:cNvGrpSpPr>
            <a:grpSpLocks/>
          </p:cNvGrpSpPr>
          <p:nvPr/>
        </p:nvGrpSpPr>
        <p:grpSpPr bwMode="auto">
          <a:xfrm>
            <a:off x="2535768" y="3035301"/>
            <a:ext cx="1883833" cy="333375"/>
            <a:chOff x="824" y="3781"/>
            <a:chExt cx="640" cy="595"/>
          </a:xfrm>
        </p:grpSpPr>
        <p:sp>
          <p:nvSpPr>
            <p:cNvPr id="96554" name="Rectangle 108"/>
            <p:cNvSpPr>
              <a:spLocks noChangeArrowheads="1"/>
            </p:cNvSpPr>
            <p:nvPr/>
          </p:nvSpPr>
          <p:spPr bwMode="auto">
            <a:xfrm>
              <a:off x="840" y="3781"/>
              <a:ext cx="60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естеств.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55" name="Rectangle 109"/>
            <p:cNvSpPr>
              <a:spLocks noChangeArrowheads="1"/>
            </p:cNvSpPr>
            <p:nvPr/>
          </p:nvSpPr>
          <p:spPr bwMode="auto">
            <a:xfrm>
              <a:off x="824" y="3781"/>
              <a:ext cx="640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4" name="Group 110"/>
          <p:cNvGrpSpPr>
            <a:grpSpLocks/>
          </p:cNvGrpSpPr>
          <p:nvPr/>
        </p:nvGrpSpPr>
        <p:grpSpPr bwMode="auto">
          <a:xfrm>
            <a:off x="4419600" y="3035301"/>
            <a:ext cx="1661584" cy="333375"/>
            <a:chOff x="1464" y="3781"/>
            <a:chExt cx="564" cy="595"/>
          </a:xfrm>
        </p:grpSpPr>
        <p:sp>
          <p:nvSpPr>
            <p:cNvPr id="96552" name="Rectangle 111"/>
            <p:cNvSpPr>
              <a:spLocks noChangeArrowheads="1"/>
            </p:cNvSpPr>
            <p:nvPr/>
          </p:nvSpPr>
          <p:spPr bwMode="auto">
            <a:xfrm>
              <a:off x="1480" y="3781"/>
              <a:ext cx="53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53" name="Rectangle 112"/>
            <p:cNvSpPr>
              <a:spLocks noChangeArrowheads="1"/>
            </p:cNvSpPr>
            <p:nvPr/>
          </p:nvSpPr>
          <p:spPr bwMode="auto">
            <a:xfrm>
              <a:off x="1464" y="3781"/>
              <a:ext cx="56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5" name="Group 113"/>
          <p:cNvGrpSpPr>
            <a:grpSpLocks/>
          </p:cNvGrpSpPr>
          <p:nvPr/>
        </p:nvGrpSpPr>
        <p:grpSpPr bwMode="auto">
          <a:xfrm>
            <a:off x="6081185" y="3035301"/>
            <a:ext cx="1068916" cy="333375"/>
            <a:chOff x="2028" y="3781"/>
            <a:chExt cx="363" cy="595"/>
          </a:xfrm>
        </p:grpSpPr>
        <p:sp>
          <p:nvSpPr>
            <p:cNvPr id="96550" name="Rectangle 114"/>
            <p:cNvSpPr>
              <a:spLocks noChangeArrowheads="1"/>
            </p:cNvSpPr>
            <p:nvPr/>
          </p:nvSpPr>
          <p:spPr bwMode="auto">
            <a:xfrm>
              <a:off x="2044" y="3781"/>
              <a:ext cx="331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&lt;3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51" name="Rectangle 115"/>
            <p:cNvSpPr>
              <a:spLocks noChangeArrowheads="1"/>
            </p:cNvSpPr>
            <p:nvPr/>
          </p:nvSpPr>
          <p:spPr bwMode="auto">
            <a:xfrm>
              <a:off x="2028" y="3781"/>
              <a:ext cx="363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6" name="Group 116"/>
          <p:cNvGrpSpPr>
            <a:grpSpLocks/>
          </p:cNvGrpSpPr>
          <p:nvPr/>
        </p:nvGrpSpPr>
        <p:grpSpPr bwMode="auto">
          <a:xfrm>
            <a:off x="7150101" y="3035301"/>
            <a:ext cx="1013884" cy="333375"/>
            <a:chOff x="2391" y="3781"/>
            <a:chExt cx="345" cy="595"/>
          </a:xfrm>
        </p:grpSpPr>
        <p:sp>
          <p:nvSpPr>
            <p:cNvPr id="96548" name="Rectangle 117"/>
            <p:cNvSpPr>
              <a:spLocks noChangeArrowheads="1"/>
            </p:cNvSpPr>
            <p:nvPr/>
          </p:nvSpPr>
          <p:spPr bwMode="auto">
            <a:xfrm>
              <a:off x="2407" y="3781"/>
              <a:ext cx="313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49" name="Rectangle 118"/>
            <p:cNvSpPr>
              <a:spLocks noChangeArrowheads="1"/>
            </p:cNvSpPr>
            <p:nvPr/>
          </p:nvSpPr>
          <p:spPr bwMode="auto">
            <a:xfrm>
              <a:off x="2391" y="3781"/>
              <a:ext cx="345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7" name="Group 119"/>
          <p:cNvGrpSpPr>
            <a:grpSpLocks/>
          </p:cNvGrpSpPr>
          <p:nvPr/>
        </p:nvGrpSpPr>
        <p:grpSpPr bwMode="auto">
          <a:xfrm>
            <a:off x="8163985" y="3035301"/>
            <a:ext cx="1610783" cy="333375"/>
            <a:chOff x="2736" y="3781"/>
            <a:chExt cx="547" cy="595"/>
          </a:xfrm>
        </p:grpSpPr>
        <p:sp>
          <p:nvSpPr>
            <p:cNvPr id="96546" name="Rectangle 120"/>
            <p:cNvSpPr>
              <a:spLocks noChangeArrowheads="1"/>
            </p:cNvSpPr>
            <p:nvPr/>
          </p:nvSpPr>
          <p:spPr bwMode="auto">
            <a:xfrm>
              <a:off x="2752" y="3781"/>
              <a:ext cx="515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47" name="Rectangle 121"/>
            <p:cNvSpPr>
              <a:spLocks noChangeArrowheads="1"/>
            </p:cNvSpPr>
            <p:nvPr/>
          </p:nvSpPr>
          <p:spPr bwMode="auto">
            <a:xfrm>
              <a:off x="2736" y="3781"/>
              <a:ext cx="547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8" name="Group 122"/>
          <p:cNvGrpSpPr>
            <a:grpSpLocks/>
          </p:cNvGrpSpPr>
          <p:nvPr/>
        </p:nvGrpSpPr>
        <p:grpSpPr bwMode="auto">
          <a:xfrm>
            <a:off x="9774767" y="3035301"/>
            <a:ext cx="939800" cy="333375"/>
            <a:chOff x="3283" y="3781"/>
            <a:chExt cx="319" cy="595"/>
          </a:xfrm>
        </p:grpSpPr>
        <p:sp>
          <p:nvSpPr>
            <p:cNvPr id="96544" name="Rectangle 123"/>
            <p:cNvSpPr>
              <a:spLocks noChangeArrowheads="1"/>
            </p:cNvSpPr>
            <p:nvPr/>
          </p:nvSpPr>
          <p:spPr bwMode="auto">
            <a:xfrm>
              <a:off x="3299" y="3781"/>
              <a:ext cx="287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45" name="Rectangle 124"/>
            <p:cNvSpPr>
              <a:spLocks noChangeArrowheads="1"/>
            </p:cNvSpPr>
            <p:nvPr/>
          </p:nvSpPr>
          <p:spPr bwMode="auto">
            <a:xfrm>
              <a:off x="3283" y="3781"/>
              <a:ext cx="319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299" name="Group 125"/>
          <p:cNvGrpSpPr>
            <a:grpSpLocks/>
          </p:cNvGrpSpPr>
          <p:nvPr/>
        </p:nvGrpSpPr>
        <p:grpSpPr bwMode="auto">
          <a:xfrm>
            <a:off x="10714567" y="3035301"/>
            <a:ext cx="1265767" cy="333375"/>
            <a:chOff x="3602" y="3781"/>
            <a:chExt cx="430" cy="595"/>
          </a:xfrm>
        </p:grpSpPr>
        <p:sp>
          <p:nvSpPr>
            <p:cNvPr id="96542" name="Rectangle 126"/>
            <p:cNvSpPr>
              <a:spLocks noChangeArrowheads="1"/>
            </p:cNvSpPr>
            <p:nvPr/>
          </p:nvSpPr>
          <p:spPr bwMode="auto">
            <a:xfrm>
              <a:off x="3618" y="3781"/>
              <a:ext cx="39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43" name="Rectangle 127"/>
            <p:cNvSpPr>
              <a:spLocks noChangeArrowheads="1"/>
            </p:cNvSpPr>
            <p:nvPr/>
          </p:nvSpPr>
          <p:spPr bwMode="auto">
            <a:xfrm>
              <a:off x="3602" y="3781"/>
              <a:ext cx="430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0" name="Group 128"/>
          <p:cNvGrpSpPr>
            <a:grpSpLocks/>
          </p:cNvGrpSpPr>
          <p:nvPr/>
        </p:nvGrpSpPr>
        <p:grpSpPr bwMode="auto">
          <a:xfrm>
            <a:off x="110067" y="3368676"/>
            <a:ext cx="2425700" cy="333375"/>
            <a:chOff x="0" y="4376"/>
            <a:chExt cx="824" cy="595"/>
          </a:xfrm>
        </p:grpSpPr>
        <p:sp>
          <p:nvSpPr>
            <p:cNvPr id="96540" name="Rectangle 129"/>
            <p:cNvSpPr>
              <a:spLocks noChangeArrowheads="1"/>
            </p:cNvSpPr>
            <p:nvPr/>
          </p:nvSpPr>
          <p:spPr bwMode="auto">
            <a:xfrm>
              <a:off x="16" y="4376"/>
              <a:ext cx="79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Постоянное магнитное ноле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41" name="Rectangle 130"/>
            <p:cNvSpPr>
              <a:spLocks noChangeArrowheads="1"/>
            </p:cNvSpPr>
            <p:nvPr/>
          </p:nvSpPr>
          <p:spPr bwMode="auto">
            <a:xfrm>
              <a:off x="0" y="4376"/>
              <a:ext cx="82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1" name="Group 131"/>
          <p:cNvGrpSpPr>
            <a:grpSpLocks/>
          </p:cNvGrpSpPr>
          <p:nvPr/>
        </p:nvGrpSpPr>
        <p:grpSpPr bwMode="auto">
          <a:xfrm>
            <a:off x="2535768" y="3368676"/>
            <a:ext cx="1883833" cy="333375"/>
            <a:chOff x="824" y="4376"/>
            <a:chExt cx="640" cy="595"/>
          </a:xfrm>
        </p:grpSpPr>
        <p:sp>
          <p:nvSpPr>
            <p:cNvPr id="96538" name="Rectangle 132"/>
            <p:cNvSpPr>
              <a:spLocks noChangeArrowheads="1"/>
            </p:cNvSpPr>
            <p:nvPr/>
          </p:nvSpPr>
          <p:spPr bwMode="auto">
            <a:xfrm>
              <a:off x="840" y="4376"/>
              <a:ext cx="60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естеств.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39" name="Rectangle 133"/>
            <p:cNvSpPr>
              <a:spLocks noChangeArrowheads="1"/>
            </p:cNvSpPr>
            <p:nvPr/>
          </p:nvSpPr>
          <p:spPr bwMode="auto">
            <a:xfrm>
              <a:off x="824" y="4376"/>
              <a:ext cx="640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2" name="Group 134"/>
          <p:cNvGrpSpPr>
            <a:grpSpLocks/>
          </p:cNvGrpSpPr>
          <p:nvPr/>
        </p:nvGrpSpPr>
        <p:grpSpPr bwMode="auto">
          <a:xfrm>
            <a:off x="4419600" y="3368676"/>
            <a:ext cx="1661584" cy="333375"/>
            <a:chOff x="1464" y="4376"/>
            <a:chExt cx="564" cy="595"/>
          </a:xfrm>
        </p:grpSpPr>
        <p:sp>
          <p:nvSpPr>
            <p:cNvPr id="96536" name="Rectangle 135"/>
            <p:cNvSpPr>
              <a:spLocks noChangeArrowheads="1"/>
            </p:cNvSpPr>
            <p:nvPr/>
          </p:nvSpPr>
          <p:spPr bwMode="auto">
            <a:xfrm>
              <a:off x="1480" y="4376"/>
              <a:ext cx="53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37" name="Rectangle 136"/>
            <p:cNvSpPr>
              <a:spLocks noChangeArrowheads="1"/>
            </p:cNvSpPr>
            <p:nvPr/>
          </p:nvSpPr>
          <p:spPr bwMode="auto">
            <a:xfrm>
              <a:off x="1464" y="4376"/>
              <a:ext cx="56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3" name="Group 137"/>
          <p:cNvGrpSpPr>
            <a:grpSpLocks/>
          </p:cNvGrpSpPr>
          <p:nvPr/>
        </p:nvGrpSpPr>
        <p:grpSpPr bwMode="auto">
          <a:xfrm>
            <a:off x="6081185" y="3368676"/>
            <a:ext cx="1068916" cy="333375"/>
            <a:chOff x="2028" y="4376"/>
            <a:chExt cx="363" cy="595"/>
          </a:xfrm>
        </p:grpSpPr>
        <p:sp>
          <p:nvSpPr>
            <p:cNvPr id="96534" name="Rectangle 138"/>
            <p:cNvSpPr>
              <a:spLocks noChangeArrowheads="1"/>
            </p:cNvSpPr>
            <p:nvPr/>
          </p:nvSpPr>
          <p:spPr bwMode="auto">
            <a:xfrm>
              <a:off x="2044" y="4376"/>
              <a:ext cx="331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35" name="Rectangle 139"/>
            <p:cNvSpPr>
              <a:spLocks noChangeArrowheads="1"/>
            </p:cNvSpPr>
            <p:nvPr/>
          </p:nvSpPr>
          <p:spPr bwMode="auto">
            <a:xfrm>
              <a:off x="2028" y="4376"/>
              <a:ext cx="363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4" name="Group 140"/>
          <p:cNvGrpSpPr>
            <a:grpSpLocks/>
          </p:cNvGrpSpPr>
          <p:nvPr/>
        </p:nvGrpSpPr>
        <p:grpSpPr bwMode="auto">
          <a:xfrm>
            <a:off x="7150101" y="3368676"/>
            <a:ext cx="1013884" cy="333375"/>
            <a:chOff x="2391" y="4376"/>
            <a:chExt cx="345" cy="595"/>
          </a:xfrm>
        </p:grpSpPr>
        <p:sp>
          <p:nvSpPr>
            <p:cNvPr id="96532" name="Rectangle 141"/>
            <p:cNvSpPr>
              <a:spLocks noChangeArrowheads="1"/>
            </p:cNvSpPr>
            <p:nvPr/>
          </p:nvSpPr>
          <p:spPr bwMode="auto">
            <a:xfrm>
              <a:off x="2407" y="4376"/>
              <a:ext cx="313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33" name="Rectangle 142"/>
            <p:cNvSpPr>
              <a:spLocks noChangeArrowheads="1"/>
            </p:cNvSpPr>
            <p:nvPr/>
          </p:nvSpPr>
          <p:spPr bwMode="auto">
            <a:xfrm>
              <a:off x="2391" y="4376"/>
              <a:ext cx="345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5" name="Group 143"/>
          <p:cNvGrpSpPr>
            <a:grpSpLocks/>
          </p:cNvGrpSpPr>
          <p:nvPr/>
        </p:nvGrpSpPr>
        <p:grpSpPr bwMode="auto">
          <a:xfrm>
            <a:off x="8163985" y="3368676"/>
            <a:ext cx="1610783" cy="333375"/>
            <a:chOff x="2736" y="4376"/>
            <a:chExt cx="547" cy="595"/>
          </a:xfrm>
        </p:grpSpPr>
        <p:sp>
          <p:nvSpPr>
            <p:cNvPr id="96530" name="Rectangle 144"/>
            <p:cNvSpPr>
              <a:spLocks noChangeArrowheads="1"/>
            </p:cNvSpPr>
            <p:nvPr/>
          </p:nvSpPr>
          <p:spPr bwMode="auto">
            <a:xfrm>
              <a:off x="2752" y="4376"/>
              <a:ext cx="515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31" name="Rectangle 145"/>
            <p:cNvSpPr>
              <a:spLocks noChangeArrowheads="1"/>
            </p:cNvSpPr>
            <p:nvPr/>
          </p:nvSpPr>
          <p:spPr bwMode="auto">
            <a:xfrm>
              <a:off x="2736" y="4376"/>
              <a:ext cx="547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6" name="Group 146"/>
          <p:cNvGrpSpPr>
            <a:grpSpLocks/>
          </p:cNvGrpSpPr>
          <p:nvPr/>
        </p:nvGrpSpPr>
        <p:grpSpPr bwMode="auto">
          <a:xfrm>
            <a:off x="9774767" y="3368676"/>
            <a:ext cx="939800" cy="333375"/>
            <a:chOff x="3283" y="4376"/>
            <a:chExt cx="319" cy="595"/>
          </a:xfrm>
        </p:grpSpPr>
        <p:sp>
          <p:nvSpPr>
            <p:cNvPr id="96528" name="Rectangle 147"/>
            <p:cNvSpPr>
              <a:spLocks noChangeArrowheads="1"/>
            </p:cNvSpPr>
            <p:nvPr/>
          </p:nvSpPr>
          <p:spPr bwMode="auto">
            <a:xfrm>
              <a:off x="3299" y="4376"/>
              <a:ext cx="287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100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29" name="Rectangle 148"/>
            <p:cNvSpPr>
              <a:spLocks noChangeArrowheads="1"/>
            </p:cNvSpPr>
            <p:nvPr/>
          </p:nvSpPr>
          <p:spPr bwMode="auto">
            <a:xfrm>
              <a:off x="3283" y="4376"/>
              <a:ext cx="319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7" name="Group 149"/>
          <p:cNvGrpSpPr>
            <a:grpSpLocks/>
          </p:cNvGrpSpPr>
          <p:nvPr/>
        </p:nvGrpSpPr>
        <p:grpSpPr bwMode="auto">
          <a:xfrm>
            <a:off x="10714567" y="3368676"/>
            <a:ext cx="1265767" cy="333375"/>
            <a:chOff x="3602" y="4376"/>
            <a:chExt cx="430" cy="595"/>
          </a:xfrm>
        </p:grpSpPr>
        <p:sp>
          <p:nvSpPr>
            <p:cNvPr id="96526" name="Rectangle 150"/>
            <p:cNvSpPr>
              <a:spLocks noChangeArrowheads="1"/>
            </p:cNvSpPr>
            <p:nvPr/>
          </p:nvSpPr>
          <p:spPr bwMode="auto">
            <a:xfrm>
              <a:off x="3618" y="4376"/>
              <a:ext cx="39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27" name="Rectangle 151"/>
            <p:cNvSpPr>
              <a:spLocks noChangeArrowheads="1"/>
            </p:cNvSpPr>
            <p:nvPr/>
          </p:nvSpPr>
          <p:spPr bwMode="auto">
            <a:xfrm>
              <a:off x="3602" y="4376"/>
              <a:ext cx="430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8" name="Group 152"/>
          <p:cNvGrpSpPr>
            <a:grpSpLocks/>
          </p:cNvGrpSpPr>
          <p:nvPr/>
        </p:nvGrpSpPr>
        <p:grpSpPr bwMode="auto">
          <a:xfrm>
            <a:off x="110067" y="3702051"/>
            <a:ext cx="2425700" cy="441325"/>
            <a:chOff x="0" y="4971"/>
            <a:chExt cx="824" cy="787"/>
          </a:xfrm>
        </p:grpSpPr>
        <p:sp>
          <p:nvSpPr>
            <p:cNvPr id="96524" name="Rectangle 153"/>
            <p:cNvSpPr>
              <a:spLocks noChangeArrowheads="1"/>
            </p:cNvSpPr>
            <p:nvPr/>
          </p:nvSpPr>
          <p:spPr bwMode="auto">
            <a:xfrm>
              <a:off x="16" y="4971"/>
              <a:ext cx="792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Электрические поля пром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</a:rPr>
                <a:t>.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частоты (50 Гц)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25" name="Rectangle 154"/>
            <p:cNvSpPr>
              <a:spLocks noChangeArrowheads="1"/>
            </p:cNvSpPr>
            <p:nvPr/>
          </p:nvSpPr>
          <p:spPr bwMode="auto">
            <a:xfrm>
              <a:off x="0" y="4971"/>
              <a:ext cx="824" cy="787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09" name="Group 155"/>
          <p:cNvGrpSpPr>
            <a:grpSpLocks/>
          </p:cNvGrpSpPr>
          <p:nvPr/>
        </p:nvGrpSpPr>
        <p:grpSpPr bwMode="auto">
          <a:xfrm>
            <a:off x="2535768" y="3702051"/>
            <a:ext cx="1883833" cy="441325"/>
            <a:chOff x="824" y="4971"/>
            <a:chExt cx="640" cy="787"/>
          </a:xfrm>
        </p:grpSpPr>
        <p:sp>
          <p:nvSpPr>
            <p:cNvPr id="96522" name="Rectangle 156"/>
            <p:cNvSpPr>
              <a:spLocks noChangeArrowheads="1"/>
            </p:cNvSpPr>
            <p:nvPr/>
          </p:nvSpPr>
          <p:spPr bwMode="auto">
            <a:xfrm>
              <a:off x="840" y="4971"/>
              <a:ext cx="608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естест».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23" name="Rectangle 157"/>
            <p:cNvSpPr>
              <a:spLocks noChangeArrowheads="1"/>
            </p:cNvSpPr>
            <p:nvPr/>
          </p:nvSpPr>
          <p:spPr bwMode="auto">
            <a:xfrm>
              <a:off x="824" y="4971"/>
              <a:ext cx="640" cy="787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0" name="Group 158"/>
          <p:cNvGrpSpPr>
            <a:grpSpLocks/>
          </p:cNvGrpSpPr>
          <p:nvPr/>
        </p:nvGrpSpPr>
        <p:grpSpPr bwMode="auto">
          <a:xfrm>
            <a:off x="4419600" y="3702051"/>
            <a:ext cx="1661584" cy="441325"/>
            <a:chOff x="1464" y="4971"/>
            <a:chExt cx="564" cy="787"/>
          </a:xfrm>
        </p:grpSpPr>
        <p:sp>
          <p:nvSpPr>
            <p:cNvPr id="96520" name="Rectangle 159"/>
            <p:cNvSpPr>
              <a:spLocks noChangeArrowheads="1"/>
            </p:cNvSpPr>
            <p:nvPr/>
          </p:nvSpPr>
          <p:spPr bwMode="auto">
            <a:xfrm>
              <a:off x="1480" y="4971"/>
              <a:ext cx="532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21" name="Rectangle 160"/>
            <p:cNvSpPr>
              <a:spLocks noChangeArrowheads="1"/>
            </p:cNvSpPr>
            <p:nvPr/>
          </p:nvSpPr>
          <p:spPr bwMode="auto">
            <a:xfrm>
              <a:off x="1464" y="4971"/>
              <a:ext cx="564" cy="787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1" name="Group 161"/>
          <p:cNvGrpSpPr>
            <a:grpSpLocks/>
          </p:cNvGrpSpPr>
          <p:nvPr/>
        </p:nvGrpSpPr>
        <p:grpSpPr bwMode="auto">
          <a:xfrm>
            <a:off x="6081185" y="3702051"/>
            <a:ext cx="1068916" cy="441325"/>
            <a:chOff x="2028" y="4971"/>
            <a:chExt cx="363" cy="787"/>
          </a:xfrm>
        </p:grpSpPr>
        <p:sp>
          <p:nvSpPr>
            <p:cNvPr id="96518" name="Rectangle 162"/>
            <p:cNvSpPr>
              <a:spLocks noChangeArrowheads="1"/>
            </p:cNvSpPr>
            <p:nvPr/>
          </p:nvSpPr>
          <p:spPr bwMode="auto">
            <a:xfrm>
              <a:off x="2044" y="4971"/>
              <a:ext cx="331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&lt;3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19" name="Rectangle 163"/>
            <p:cNvSpPr>
              <a:spLocks noChangeArrowheads="1"/>
            </p:cNvSpPr>
            <p:nvPr/>
          </p:nvSpPr>
          <p:spPr bwMode="auto">
            <a:xfrm>
              <a:off x="2028" y="4971"/>
              <a:ext cx="363" cy="787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2" name="Group 164"/>
          <p:cNvGrpSpPr>
            <a:grpSpLocks/>
          </p:cNvGrpSpPr>
          <p:nvPr/>
        </p:nvGrpSpPr>
        <p:grpSpPr bwMode="auto">
          <a:xfrm>
            <a:off x="7150101" y="3702051"/>
            <a:ext cx="1013884" cy="441325"/>
            <a:chOff x="2391" y="4971"/>
            <a:chExt cx="345" cy="787"/>
          </a:xfrm>
        </p:grpSpPr>
        <p:sp>
          <p:nvSpPr>
            <p:cNvPr id="96516" name="Rectangle 165"/>
            <p:cNvSpPr>
              <a:spLocks noChangeArrowheads="1"/>
            </p:cNvSpPr>
            <p:nvPr/>
          </p:nvSpPr>
          <p:spPr bwMode="auto">
            <a:xfrm>
              <a:off x="2407" y="4971"/>
              <a:ext cx="313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17" name="Rectangle 166"/>
            <p:cNvSpPr>
              <a:spLocks noChangeArrowheads="1"/>
            </p:cNvSpPr>
            <p:nvPr/>
          </p:nvSpPr>
          <p:spPr bwMode="auto">
            <a:xfrm>
              <a:off x="2391" y="4971"/>
              <a:ext cx="345" cy="787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3" name="Group 167"/>
          <p:cNvGrpSpPr>
            <a:grpSpLocks/>
          </p:cNvGrpSpPr>
          <p:nvPr/>
        </p:nvGrpSpPr>
        <p:grpSpPr bwMode="auto">
          <a:xfrm>
            <a:off x="8163985" y="3702051"/>
            <a:ext cx="1610783" cy="441325"/>
            <a:chOff x="2736" y="4971"/>
            <a:chExt cx="547" cy="787"/>
          </a:xfrm>
        </p:grpSpPr>
        <p:sp>
          <p:nvSpPr>
            <p:cNvPr id="96514" name="Rectangle 168"/>
            <p:cNvSpPr>
              <a:spLocks noChangeArrowheads="1"/>
            </p:cNvSpPr>
            <p:nvPr/>
          </p:nvSpPr>
          <p:spPr bwMode="auto">
            <a:xfrm>
              <a:off x="2752" y="4971"/>
              <a:ext cx="515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15" name="Rectangle 169"/>
            <p:cNvSpPr>
              <a:spLocks noChangeArrowheads="1"/>
            </p:cNvSpPr>
            <p:nvPr/>
          </p:nvSpPr>
          <p:spPr bwMode="auto">
            <a:xfrm>
              <a:off x="2736" y="4971"/>
              <a:ext cx="547" cy="787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4" name="Group 170"/>
          <p:cNvGrpSpPr>
            <a:grpSpLocks/>
          </p:cNvGrpSpPr>
          <p:nvPr/>
        </p:nvGrpSpPr>
        <p:grpSpPr bwMode="auto">
          <a:xfrm>
            <a:off x="9774767" y="3702051"/>
            <a:ext cx="939800" cy="441325"/>
            <a:chOff x="3283" y="4971"/>
            <a:chExt cx="319" cy="787"/>
          </a:xfrm>
        </p:grpSpPr>
        <p:sp>
          <p:nvSpPr>
            <p:cNvPr id="96512" name="Rectangle 171"/>
            <p:cNvSpPr>
              <a:spLocks noChangeArrowheads="1"/>
            </p:cNvSpPr>
            <p:nvPr/>
          </p:nvSpPr>
          <p:spPr bwMode="auto">
            <a:xfrm>
              <a:off x="3299" y="4971"/>
              <a:ext cx="287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13" name="Rectangle 172"/>
            <p:cNvSpPr>
              <a:spLocks noChangeArrowheads="1"/>
            </p:cNvSpPr>
            <p:nvPr/>
          </p:nvSpPr>
          <p:spPr bwMode="auto">
            <a:xfrm>
              <a:off x="3283" y="4971"/>
              <a:ext cx="319" cy="787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5" name="Group 173"/>
          <p:cNvGrpSpPr>
            <a:grpSpLocks/>
          </p:cNvGrpSpPr>
          <p:nvPr/>
        </p:nvGrpSpPr>
        <p:grpSpPr bwMode="auto">
          <a:xfrm>
            <a:off x="10714567" y="3702051"/>
            <a:ext cx="1265767" cy="441325"/>
            <a:chOff x="3602" y="4971"/>
            <a:chExt cx="430" cy="787"/>
          </a:xfrm>
        </p:grpSpPr>
        <p:sp>
          <p:nvSpPr>
            <p:cNvPr id="96510" name="Rectangle 174"/>
            <p:cNvSpPr>
              <a:spLocks noChangeArrowheads="1"/>
            </p:cNvSpPr>
            <p:nvPr/>
          </p:nvSpPr>
          <p:spPr bwMode="auto">
            <a:xfrm>
              <a:off x="3618" y="4971"/>
              <a:ext cx="398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40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11" name="Rectangle 175"/>
            <p:cNvSpPr>
              <a:spLocks noChangeArrowheads="1"/>
            </p:cNvSpPr>
            <p:nvPr/>
          </p:nvSpPr>
          <p:spPr bwMode="auto">
            <a:xfrm>
              <a:off x="3602" y="4971"/>
              <a:ext cx="430" cy="787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6" name="Group 176"/>
          <p:cNvGrpSpPr>
            <a:grpSpLocks/>
          </p:cNvGrpSpPr>
          <p:nvPr/>
        </p:nvGrpSpPr>
        <p:grpSpPr bwMode="auto">
          <a:xfrm>
            <a:off x="110067" y="4143375"/>
            <a:ext cx="2425700" cy="387350"/>
            <a:chOff x="0" y="5758"/>
            <a:chExt cx="824" cy="691"/>
          </a:xfrm>
        </p:grpSpPr>
        <p:sp>
          <p:nvSpPr>
            <p:cNvPr id="96508" name="Rectangle 177"/>
            <p:cNvSpPr>
              <a:spLocks noChangeArrowheads="1"/>
            </p:cNvSpPr>
            <p:nvPr/>
          </p:nvSpPr>
          <p:spPr bwMode="auto">
            <a:xfrm>
              <a:off x="16" y="5758"/>
              <a:ext cx="79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Магнитные поля пром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</a:rPr>
                <a:t>.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частоты (50 Гц)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09" name="Rectangle 178"/>
            <p:cNvSpPr>
              <a:spLocks noChangeArrowheads="1"/>
            </p:cNvSpPr>
            <p:nvPr/>
          </p:nvSpPr>
          <p:spPr bwMode="auto">
            <a:xfrm>
              <a:off x="0" y="5758"/>
              <a:ext cx="824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7" name="Group 179"/>
          <p:cNvGrpSpPr>
            <a:grpSpLocks/>
          </p:cNvGrpSpPr>
          <p:nvPr/>
        </p:nvGrpSpPr>
        <p:grpSpPr bwMode="auto">
          <a:xfrm>
            <a:off x="2535768" y="4143375"/>
            <a:ext cx="1883833" cy="387350"/>
            <a:chOff x="824" y="5758"/>
            <a:chExt cx="640" cy="691"/>
          </a:xfrm>
        </p:grpSpPr>
        <p:sp>
          <p:nvSpPr>
            <p:cNvPr id="96506" name="Rectangle 180"/>
            <p:cNvSpPr>
              <a:spLocks noChangeArrowheads="1"/>
            </p:cNvSpPr>
            <p:nvPr/>
          </p:nvSpPr>
          <p:spPr bwMode="auto">
            <a:xfrm>
              <a:off x="840" y="5758"/>
              <a:ext cx="608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естеств.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07" name="Rectangle 181"/>
            <p:cNvSpPr>
              <a:spLocks noChangeArrowheads="1"/>
            </p:cNvSpPr>
            <p:nvPr/>
          </p:nvSpPr>
          <p:spPr bwMode="auto">
            <a:xfrm>
              <a:off x="824" y="5758"/>
              <a:ext cx="640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8" name="Group 182"/>
          <p:cNvGrpSpPr>
            <a:grpSpLocks/>
          </p:cNvGrpSpPr>
          <p:nvPr/>
        </p:nvGrpSpPr>
        <p:grpSpPr bwMode="auto">
          <a:xfrm>
            <a:off x="4419600" y="4143375"/>
            <a:ext cx="1661584" cy="387350"/>
            <a:chOff x="1464" y="5758"/>
            <a:chExt cx="564" cy="691"/>
          </a:xfrm>
        </p:grpSpPr>
        <p:sp>
          <p:nvSpPr>
            <p:cNvPr id="96504" name="Rectangle 183"/>
            <p:cNvSpPr>
              <a:spLocks noChangeArrowheads="1"/>
            </p:cNvSpPr>
            <p:nvPr/>
          </p:nvSpPr>
          <p:spPr bwMode="auto">
            <a:xfrm>
              <a:off x="1480" y="5758"/>
              <a:ext cx="53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05" name="Rectangle 184"/>
            <p:cNvSpPr>
              <a:spLocks noChangeArrowheads="1"/>
            </p:cNvSpPr>
            <p:nvPr/>
          </p:nvSpPr>
          <p:spPr bwMode="auto">
            <a:xfrm>
              <a:off x="1464" y="5758"/>
              <a:ext cx="564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19" name="Group 185"/>
          <p:cNvGrpSpPr>
            <a:grpSpLocks/>
          </p:cNvGrpSpPr>
          <p:nvPr/>
        </p:nvGrpSpPr>
        <p:grpSpPr bwMode="auto">
          <a:xfrm>
            <a:off x="6081185" y="4143375"/>
            <a:ext cx="1068916" cy="387350"/>
            <a:chOff x="2028" y="5758"/>
            <a:chExt cx="363" cy="691"/>
          </a:xfrm>
        </p:grpSpPr>
        <p:sp>
          <p:nvSpPr>
            <p:cNvPr id="96502" name="Rectangle 186"/>
            <p:cNvSpPr>
              <a:spLocks noChangeArrowheads="1"/>
            </p:cNvSpPr>
            <p:nvPr/>
          </p:nvSpPr>
          <p:spPr bwMode="auto">
            <a:xfrm>
              <a:off x="2044" y="5758"/>
              <a:ext cx="33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03" name="Rectangle 187"/>
            <p:cNvSpPr>
              <a:spLocks noChangeArrowheads="1"/>
            </p:cNvSpPr>
            <p:nvPr/>
          </p:nvSpPr>
          <p:spPr bwMode="auto">
            <a:xfrm>
              <a:off x="2028" y="5758"/>
              <a:ext cx="363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0" name="Group 188"/>
          <p:cNvGrpSpPr>
            <a:grpSpLocks/>
          </p:cNvGrpSpPr>
          <p:nvPr/>
        </p:nvGrpSpPr>
        <p:grpSpPr bwMode="auto">
          <a:xfrm>
            <a:off x="7150101" y="4143375"/>
            <a:ext cx="1013884" cy="387350"/>
            <a:chOff x="2391" y="5758"/>
            <a:chExt cx="345" cy="691"/>
          </a:xfrm>
        </p:grpSpPr>
        <p:sp>
          <p:nvSpPr>
            <p:cNvPr id="96500" name="Rectangle 189"/>
            <p:cNvSpPr>
              <a:spLocks noChangeArrowheads="1"/>
            </p:cNvSpPr>
            <p:nvPr/>
          </p:nvSpPr>
          <p:spPr bwMode="auto">
            <a:xfrm>
              <a:off x="2407" y="5758"/>
              <a:ext cx="313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501" name="Rectangle 190"/>
            <p:cNvSpPr>
              <a:spLocks noChangeArrowheads="1"/>
            </p:cNvSpPr>
            <p:nvPr/>
          </p:nvSpPr>
          <p:spPr bwMode="auto">
            <a:xfrm>
              <a:off x="2391" y="5758"/>
              <a:ext cx="345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1" name="Group 191"/>
          <p:cNvGrpSpPr>
            <a:grpSpLocks/>
          </p:cNvGrpSpPr>
          <p:nvPr/>
        </p:nvGrpSpPr>
        <p:grpSpPr bwMode="auto">
          <a:xfrm>
            <a:off x="8163985" y="4143375"/>
            <a:ext cx="1610783" cy="387350"/>
            <a:chOff x="2736" y="5758"/>
            <a:chExt cx="547" cy="691"/>
          </a:xfrm>
        </p:grpSpPr>
        <p:sp>
          <p:nvSpPr>
            <p:cNvPr id="96498" name="Rectangle 192"/>
            <p:cNvSpPr>
              <a:spLocks noChangeArrowheads="1"/>
            </p:cNvSpPr>
            <p:nvPr/>
          </p:nvSpPr>
          <p:spPr bwMode="auto">
            <a:xfrm>
              <a:off x="2752" y="5758"/>
              <a:ext cx="515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50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99" name="Rectangle 193"/>
            <p:cNvSpPr>
              <a:spLocks noChangeArrowheads="1"/>
            </p:cNvSpPr>
            <p:nvPr/>
          </p:nvSpPr>
          <p:spPr bwMode="auto">
            <a:xfrm>
              <a:off x="2736" y="5758"/>
              <a:ext cx="547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2" name="Group 194"/>
          <p:cNvGrpSpPr>
            <a:grpSpLocks/>
          </p:cNvGrpSpPr>
          <p:nvPr/>
        </p:nvGrpSpPr>
        <p:grpSpPr bwMode="auto">
          <a:xfrm>
            <a:off x="9774767" y="4143375"/>
            <a:ext cx="939800" cy="387350"/>
            <a:chOff x="3283" y="5758"/>
            <a:chExt cx="319" cy="691"/>
          </a:xfrm>
        </p:grpSpPr>
        <p:sp>
          <p:nvSpPr>
            <p:cNvPr id="96496" name="Rectangle 195"/>
            <p:cNvSpPr>
              <a:spLocks noChangeArrowheads="1"/>
            </p:cNvSpPr>
            <p:nvPr/>
          </p:nvSpPr>
          <p:spPr bwMode="auto">
            <a:xfrm>
              <a:off x="3299" y="5758"/>
              <a:ext cx="287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50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97" name="Rectangle 196"/>
            <p:cNvSpPr>
              <a:spLocks noChangeArrowheads="1"/>
            </p:cNvSpPr>
            <p:nvPr/>
          </p:nvSpPr>
          <p:spPr bwMode="auto">
            <a:xfrm>
              <a:off x="3283" y="5758"/>
              <a:ext cx="319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3" name="Group 197"/>
          <p:cNvGrpSpPr>
            <a:grpSpLocks/>
          </p:cNvGrpSpPr>
          <p:nvPr/>
        </p:nvGrpSpPr>
        <p:grpSpPr bwMode="auto">
          <a:xfrm>
            <a:off x="10714567" y="4143375"/>
            <a:ext cx="1265767" cy="387350"/>
            <a:chOff x="3602" y="5758"/>
            <a:chExt cx="430" cy="691"/>
          </a:xfrm>
        </p:grpSpPr>
        <p:sp>
          <p:nvSpPr>
            <p:cNvPr id="96494" name="Rectangle 198"/>
            <p:cNvSpPr>
              <a:spLocks noChangeArrowheads="1"/>
            </p:cNvSpPr>
            <p:nvPr/>
          </p:nvSpPr>
          <p:spPr bwMode="auto">
            <a:xfrm>
              <a:off x="3618" y="5758"/>
              <a:ext cx="398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95" name="Rectangle 199"/>
            <p:cNvSpPr>
              <a:spLocks noChangeArrowheads="1"/>
            </p:cNvSpPr>
            <p:nvPr/>
          </p:nvSpPr>
          <p:spPr bwMode="auto">
            <a:xfrm>
              <a:off x="3602" y="5758"/>
              <a:ext cx="430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4" name="Group 200"/>
          <p:cNvGrpSpPr>
            <a:grpSpLocks/>
          </p:cNvGrpSpPr>
          <p:nvPr/>
        </p:nvGrpSpPr>
        <p:grpSpPr bwMode="auto">
          <a:xfrm>
            <a:off x="110067" y="4530726"/>
            <a:ext cx="2425700" cy="333375"/>
            <a:chOff x="0" y="6449"/>
            <a:chExt cx="824" cy="595"/>
          </a:xfrm>
        </p:grpSpPr>
        <p:sp>
          <p:nvSpPr>
            <p:cNvPr id="96492" name="Rectangle 201"/>
            <p:cNvSpPr>
              <a:spLocks noChangeArrowheads="1"/>
            </p:cNvSpPr>
            <p:nvPr/>
          </p:nvSpPr>
          <p:spPr bwMode="auto">
            <a:xfrm>
              <a:off x="16" y="6449"/>
              <a:ext cx="79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ЭМИ, создаваемые ВДТ и ПЭВМ 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93" name="Rectangle 202"/>
            <p:cNvSpPr>
              <a:spLocks noChangeArrowheads="1"/>
            </p:cNvSpPr>
            <p:nvPr/>
          </p:nvSpPr>
          <p:spPr bwMode="auto">
            <a:xfrm>
              <a:off x="0" y="6449"/>
              <a:ext cx="82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5" name="Group 203"/>
          <p:cNvGrpSpPr>
            <a:grpSpLocks/>
          </p:cNvGrpSpPr>
          <p:nvPr/>
        </p:nvGrpSpPr>
        <p:grpSpPr bwMode="auto">
          <a:xfrm>
            <a:off x="2535768" y="4530726"/>
            <a:ext cx="1883833" cy="333375"/>
            <a:chOff x="824" y="6449"/>
            <a:chExt cx="640" cy="595"/>
          </a:xfrm>
        </p:grpSpPr>
        <p:sp>
          <p:nvSpPr>
            <p:cNvPr id="96490" name="Rectangle 204"/>
            <p:cNvSpPr>
              <a:spLocks noChangeArrowheads="1"/>
            </p:cNvSpPr>
            <p:nvPr/>
          </p:nvSpPr>
          <p:spPr bwMode="auto">
            <a:xfrm>
              <a:off x="840" y="6449"/>
              <a:ext cx="60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91" name="Rectangle 205"/>
            <p:cNvSpPr>
              <a:spLocks noChangeArrowheads="1"/>
            </p:cNvSpPr>
            <p:nvPr/>
          </p:nvSpPr>
          <p:spPr bwMode="auto">
            <a:xfrm>
              <a:off x="824" y="6449"/>
              <a:ext cx="640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6" name="Group 206"/>
          <p:cNvGrpSpPr>
            <a:grpSpLocks/>
          </p:cNvGrpSpPr>
          <p:nvPr/>
        </p:nvGrpSpPr>
        <p:grpSpPr bwMode="auto">
          <a:xfrm>
            <a:off x="4419600" y="4530726"/>
            <a:ext cx="1661584" cy="333375"/>
            <a:chOff x="1464" y="6449"/>
            <a:chExt cx="564" cy="595"/>
          </a:xfrm>
        </p:grpSpPr>
        <p:sp>
          <p:nvSpPr>
            <p:cNvPr id="96488" name="Rectangle 207"/>
            <p:cNvSpPr>
              <a:spLocks noChangeArrowheads="1"/>
            </p:cNvSpPr>
            <p:nvPr/>
          </p:nvSpPr>
          <p:spPr bwMode="auto">
            <a:xfrm>
              <a:off x="1480" y="6449"/>
              <a:ext cx="53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89" name="Rectangle 208"/>
            <p:cNvSpPr>
              <a:spLocks noChangeArrowheads="1"/>
            </p:cNvSpPr>
            <p:nvPr/>
          </p:nvSpPr>
          <p:spPr bwMode="auto">
            <a:xfrm>
              <a:off x="1464" y="6449"/>
              <a:ext cx="56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7" name="Group 209"/>
          <p:cNvGrpSpPr>
            <a:grpSpLocks/>
          </p:cNvGrpSpPr>
          <p:nvPr/>
        </p:nvGrpSpPr>
        <p:grpSpPr bwMode="auto">
          <a:xfrm>
            <a:off x="6081184" y="4530726"/>
            <a:ext cx="1064683" cy="333375"/>
            <a:chOff x="2028" y="6449"/>
            <a:chExt cx="362" cy="595"/>
          </a:xfrm>
        </p:grpSpPr>
        <p:sp>
          <p:nvSpPr>
            <p:cNvPr id="96486" name="Rectangle 210"/>
            <p:cNvSpPr>
              <a:spLocks noChangeArrowheads="1"/>
            </p:cNvSpPr>
            <p:nvPr/>
          </p:nvSpPr>
          <p:spPr bwMode="auto">
            <a:xfrm>
              <a:off x="2044" y="6449"/>
              <a:ext cx="330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87" name="Rectangle 211"/>
            <p:cNvSpPr>
              <a:spLocks noChangeArrowheads="1"/>
            </p:cNvSpPr>
            <p:nvPr/>
          </p:nvSpPr>
          <p:spPr bwMode="auto">
            <a:xfrm>
              <a:off x="2028" y="6449"/>
              <a:ext cx="362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8" name="Group 212"/>
          <p:cNvGrpSpPr>
            <a:grpSpLocks/>
          </p:cNvGrpSpPr>
          <p:nvPr/>
        </p:nvGrpSpPr>
        <p:grpSpPr bwMode="auto">
          <a:xfrm>
            <a:off x="7145867" y="4530726"/>
            <a:ext cx="1018117" cy="333375"/>
            <a:chOff x="2390" y="6449"/>
            <a:chExt cx="346" cy="595"/>
          </a:xfrm>
        </p:grpSpPr>
        <p:sp>
          <p:nvSpPr>
            <p:cNvPr id="96484" name="Rectangle 213"/>
            <p:cNvSpPr>
              <a:spLocks noChangeArrowheads="1"/>
            </p:cNvSpPr>
            <p:nvPr/>
          </p:nvSpPr>
          <p:spPr bwMode="auto">
            <a:xfrm>
              <a:off x="2406" y="6449"/>
              <a:ext cx="314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85" name="Rectangle 214"/>
            <p:cNvSpPr>
              <a:spLocks noChangeArrowheads="1"/>
            </p:cNvSpPr>
            <p:nvPr/>
          </p:nvSpPr>
          <p:spPr bwMode="auto">
            <a:xfrm>
              <a:off x="2390" y="6449"/>
              <a:ext cx="346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29" name="Group 215"/>
          <p:cNvGrpSpPr>
            <a:grpSpLocks/>
          </p:cNvGrpSpPr>
          <p:nvPr/>
        </p:nvGrpSpPr>
        <p:grpSpPr bwMode="auto">
          <a:xfrm>
            <a:off x="8163984" y="4530726"/>
            <a:ext cx="1589616" cy="333375"/>
            <a:chOff x="2736" y="6449"/>
            <a:chExt cx="387" cy="595"/>
          </a:xfrm>
        </p:grpSpPr>
        <p:sp>
          <p:nvSpPr>
            <p:cNvPr id="96482" name="Rectangle 216"/>
            <p:cNvSpPr>
              <a:spLocks noChangeArrowheads="1"/>
            </p:cNvSpPr>
            <p:nvPr/>
          </p:nvSpPr>
          <p:spPr bwMode="auto">
            <a:xfrm>
              <a:off x="2752" y="6449"/>
              <a:ext cx="355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50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83" name="Rectangle 217"/>
            <p:cNvSpPr>
              <a:spLocks noChangeArrowheads="1"/>
            </p:cNvSpPr>
            <p:nvPr/>
          </p:nvSpPr>
          <p:spPr bwMode="auto">
            <a:xfrm>
              <a:off x="2736" y="6449"/>
              <a:ext cx="387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0" name="Group 218"/>
          <p:cNvGrpSpPr>
            <a:grpSpLocks/>
          </p:cNvGrpSpPr>
          <p:nvPr/>
        </p:nvGrpSpPr>
        <p:grpSpPr bwMode="auto">
          <a:xfrm>
            <a:off x="9753600" y="4530726"/>
            <a:ext cx="958851" cy="333375"/>
            <a:chOff x="3123" y="6449"/>
            <a:chExt cx="478" cy="595"/>
          </a:xfrm>
        </p:grpSpPr>
        <p:sp>
          <p:nvSpPr>
            <p:cNvPr id="96480" name="Rectangle 219"/>
            <p:cNvSpPr>
              <a:spLocks noChangeArrowheads="1"/>
            </p:cNvSpPr>
            <p:nvPr/>
          </p:nvSpPr>
          <p:spPr bwMode="auto">
            <a:xfrm>
              <a:off x="3139" y="6449"/>
              <a:ext cx="446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&gt;50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81" name="Rectangle 220"/>
            <p:cNvSpPr>
              <a:spLocks noChangeArrowheads="1"/>
            </p:cNvSpPr>
            <p:nvPr/>
          </p:nvSpPr>
          <p:spPr bwMode="auto">
            <a:xfrm>
              <a:off x="3123" y="6449"/>
              <a:ext cx="478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1" name="Group 221"/>
          <p:cNvGrpSpPr>
            <a:grpSpLocks/>
          </p:cNvGrpSpPr>
          <p:nvPr/>
        </p:nvGrpSpPr>
        <p:grpSpPr bwMode="auto">
          <a:xfrm>
            <a:off x="10712451" y="4530726"/>
            <a:ext cx="1267883" cy="333375"/>
            <a:chOff x="3601" y="6449"/>
            <a:chExt cx="431" cy="595"/>
          </a:xfrm>
        </p:grpSpPr>
        <p:sp>
          <p:nvSpPr>
            <p:cNvPr id="96478" name="Rectangle 222"/>
            <p:cNvSpPr>
              <a:spLocks noChangeArrowheads="1"/>
            </p:cNvSpPr>
            <p:nvPr/>
          </p:nvSpPr>
          <p:spPr bwMode="auto">
            <a:xfrm>
              <a:off x="3617" y="6449"/>
              <a:ext cx="399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79" name="Rectangle 223"/>
            <p:cNvSpPr>
              <a:spLocks noChangeArrowheads="1"/>
            </p:cNvSpPr>
            <p:nvPr/>
          </p:nvSpPr>
          <p:spPr bwMode="auto">
            <a:xfrm>
              <a:off x="3601" y="6449"/>
              <a:ext cx="431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2" name="Group 224"/>
          <p:cNvGrpSpPr>
            <a:grpSpLocks/>
          </p:cNvGrpSpPr>
          <p:nvPr/>
        </p:nvGrpSpPr>
        <p:grpSpPr bwMode="auto">
          <a:xfrm>
            <a:off x="110067" y="4864100"/>
            <a:ext cx="2425700" cy="387350"/>
            <a:chOff x="0" y="7044"/>
            <a:chExt cx="824" cy="691"/>
          </a:xfrm>
        </p:grpSpPr>
        <p:sp>
          <p:nvSpPr>
            <p:cNvPr id="96476" name="Rectangle 225"/>
            <p:cNvSpPr>
              <a:spLocks noChangeArrowheads="1"/>
            </p:cNvSpPr>
            <p:nvPr/>
          </p:nvSpPr>
          <p:spPr bwMode="auto">
            <a:xfrm>
              <a:off x="16" y="7044"/>
              <a:ext cx="79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ЗМИ радиочастотного диапазона: 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77" name="Rectangle 226"/>
            <p:cNvSpPr>
              <a:spLocks noChangeArrowheads="1"/>
            </p:cNvSpPr>
            <p:nvPr/>
          </p:nvSpPr>
          <p:spPr bwMode="auto">
            <a:xfrm>
              <a:off x="0" y="7044"/>
              <a:ext cx="824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3" name="Group 227"/>
          <p:cNvGrpSpPr>
            <a:grpSpLocks/>
          </p:cNvGrpSpPr>
          <p:nvPr/>
        </p:nvGrpSpPr>
        <p:grpSpPr bwMode="auto">
          <a:xfrm>
            <a:off x="2535768" y="4864100"/>
            <a:ext cx="1883833" cy="387350"/>
            <a:chOff x="824" y="7044"/>
            <a:chExt cx="640" cy="691"/>
          </a:xfrm>
        </p:grpSpPr>
        <p:sp>
          <p:nvSpPr>
            <p:cNvPr id="96474" name="Rectangle 228"/>
            <p:cNvSpPr>
              <a:spLocks noChangeArrowheads="1"/>
            </p:cNvSpPr>
            <p:nvPr/>
          </p:nvSpPr>
          <p:spPr bwMode="auto">
            <a:xfrm>
              <a:off x="840" y="7044"/>
              <a:ext cx="608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75" name="Rectangle 229"/>
            <p:cNvSpPr>
              <a:spLocks noChangeArrowheads="1"/>
            </p:cNvSpPr>
            <p:nvPr/>
          </p:nvSpPr>
          <p:spPr bwMode="auto">
            <a:xfrm>
              <a:off x="824" y="7044"/>
              <a:ext cx="640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4" name="Group 230"/>
          <p:cNvGrpSpPr>
            <a:grpSpLocks/>
          </p:cNvGrpSpPr>
          <p:nvPr/>
        </p:nvGrpSpPr>
        <p:grpSpPr bwMode="auto">
          <a:xfrm>
            <a:off x="4419600" y="4864100"/>
            <a:ext cx="1661584" cy="387350"/>
            <a:chOff x="1464" y="7044"/>
            <a:chExt cx="564" cy="691"/>
          </a:xfrm>
        </p:grpSpPr>
        <p:sp>
          <p:nvSpPr>
            <p:cNvPr id="96472" name="Rectangle 231"/>
            <p:cNvSpPr>
              <a:spLocks noChangeArrowheads="1"/>
            </p:cNvSpPr>
            <p:nvPr/>
          </p:nvSpPr>
          <p:spPr bwMode="auto">
            <a:xfrm>
              <a:off x="1480" y="7044"/>
              <a:ext cx="53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73" name="Rectangle 232"/>
            <p:cNvSpPr>
              <a:spLocks noChangeArrowheads="1"/>
            </p:cNvSpPr>
            <p:nvPr/>
          </p:nvSpPr>
          <p:spPr bwMode="auto">
            <a:xfrm>
              <a:off x="1464" y="7044"/>
              <a:ext cx="564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5" name="Group 233"/>
          <p:cNvGrpSpPr>
            <a:grpSpLocks/>
          </p:cNvGrpSpPr>
          <p:nvPr/>
        </p:nvGrpSpPr>
        <p:grpSpPr bwMode="auto">
          <a:xfrm>
            <a:off x="6081184" y="4864100"/>
            <a:ext cx="1064683" cy="387350"/>
            <a:chOff x="2028" y="7044"/>
            <a:chExt cx="362" cy="691"/>
          </a:xfrm>
        </p:grpSpPr>
        <p:sp>
          <p:nvSpPr>
            <p:cNvPr id="96470" name="Rectangle 234"/>
            <p:cNvSpPr>
              <a:spLocks noChangeArrowheads="1"/>
            </p:cNvSpPr>
            <p:nvPr/>
          </p:nvSpPr>
          <p:spPr bwMode="auto">
            <a:xfrm>
              <a:off x="2044" y="7044"/>
              <a:ext cx="330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71" name="Rectangle 235"/>
            <p:cNvSpPr>
              <a:spLocks noChangeArrowheads="1"/>
            </p:cNvSpPr>
            <p:nvPr/>
          </p:nvSpPr>
          <p:spPr bwMode="auto">
            <a:xfrm>
              <a:off x="2028" y="7044"/>
              <a:ext cx="362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6" name="Group 236"/>
          <p:cNvGrpSpPr>
            <a:grpSpLocks/>
          </p:cNvGrpSpPr>
          <p:nvPr/>
        </p:nvGrpSpPr>
        <p:grpSpPr bwMode="auto">
          <a:xfrm>
            <a:off x="7145867" y="4864100"/>
            <a:ext cx="1018117" cy="387350"/>
            <a:chOff x="2390" y="7044"/>
            <a:chExt cx="346" cy="691"/>
          </a:xfrm>
        </p:grpSpPr>
        <p:sp>
          <p:nvSpPr>
            <p:cNvPr id="96468" name="Rectangle 237"/>
            <p:cNvSpPr>
              <a:spLocks noChangeArrowheads="1"/>
            </p:cNvSpPr>
            <p:nvPr/>
          </p:nvSpPr>
          <p:spPr bwMode="auto">
            <a:xfrm>
              <a:off x="2406" y="7044"/>
              <a:ext cx="314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69" name="Rectangle 238"/>
            <p:cNvSpPr>
              <a:spLocks noChangeArrowheads="1"/>
            </p:cNvSpPr>
            <p:nvPr/>
          </p:nvSpPr>
          <p:spPr bwMode="auto">
            <a:xfrm>
              <a:off x="2390" y="7044"/>
              <a:ext cx="346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7" name="Group 239"/>
          <p:cNvGrpSpPr>
            <a:grpSpLocks/>
          </p:cNvGrpSpPr>
          <p:nvPr/>
        </p:nvGrpSpPr>
        <p:grpSpPr bwMode="auto">
          <a:xfrm>
            <a:off x="8163984" y="4864100"/>
            <a:ext cx="1589616" cy="387350"/>
            <a:chOff x="2736" y="7044"/>
            <a:chExt cx="387" cy="691"/>
          </a:xfrm>
        </p:grpSpPr>
        <p:sp>
          <p:nvSpPr>
            <p:cNvPr id="96466" name="Rectangle 240"/>
            <p:cNvSpPr>
              <a:spLocks noChangeArrowheads="1"/>
            </p:cNvSpPr>
            <p:nvPr/>
          </p:nvSpPr>
          <p:spPr bwMode="auto">
            <a:xfrm>
              <a:off x="2752" y="7044"/>
              <a:ext cx="355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67" name="Rectangle 241"/>
            <p:cNvSpPr>
              <a:spLocks noChangeArrowheads="1"/>
            </p:cNvSpPr>
            <p:nvPr/>
          </p:nvSpPr>
          <p:spPr bwMode="auto">
            <a:xfrm>
              <a:off x="2736" y="7044"/>
              <a:ext cx="387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8" name="Group 242"/>
          <p:cNvGrpSpPr>
            <a:grpSpLocks/>
          </p:cNvGrpSpPr>
          <p:nvPr/>
        </p:nvGrpSpPr>
        <p:grpSpPr bwMode="auto">
          <a:xfrm>
            <a:off x="9753600" y="4864100"/>
            <a:ext cx="958851" cy="387350"/>
            <a:chOff x="3123" y="7044"/>
            <a:chExt cx="478" cy="691"/>
          </a:xfrm>
        </p:grpSpPr>
        <p:sp>
          <p:nvSpPr>
            <p:cNvPr id="96464" name="Rectangle 243"/>
            <p:cNvSpPr>
              <a:spLocks noChangeArrowheads="1"/>
            </p:cNvSpPr>
            <p:nvPr/>
          </p:nvSpPr>
          <p:spPr bwMode="auto">
            <a:xfrm>
              <a:off x="3139" y="7044"/>
              <a:ext cx="446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65" name="Rectangle 244"/>
            <p:cNvSpPr>
              <a:spLocks noChangeArrowheads="1"/>
            </p:cNvSpPr>
            <p:nvPr/>
          </p:nvSpPr>
          <p:spPr bwMode="auto">
            <a:xfrm>
              <a:off x="3123" y="7044"/>
              <a:ext cx="478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39" name="Group 245"/>
          <p:cNvGrpSpPr>
            <a:grpSpLocks/>
          </p:cNvGrpSpPr>
          <p:nvPr/>
        </p:nvGrpSpPr>
        <p:grpSpPr bwMode="auto">
          <a:xfrm>
            <a:off x="10712451" y="4864100"/>
            <a:ext cx="1267883" cy="387350"/>
            <a:chOff x="3601" y="7044"/>
            <a:chExt cx="431" cy="691"/>
          </a:xfrm>
        </p:grpSpPr>
        <p:sp>
          <p:nvSpPr>
            <p:cNvPr id="96462" name="Rectangle 246"/>
            <p:cNvSpPr>
              <a:spLocks noChangeArrowheads="1"/>
            </p:cNvSpPr>
            <p:nvPr/>
          </p:nvSpPr>
          <p:spPr bwMode="auto">
            <a:xfrm>
              <a:off x="3617" y="7044"/>
              <a:ext cx="399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63" name="Rectangle 247"/>
            <p:cNvSpPr>
              <a:spLocks noChangeArrowheads="1"/>
            </p:cNvSpPr>
            <p:nvPr/>
          </p:nvSpPr>
          <p:spPr bwMode="auto">
            <a:xfrm>
              <a:off x="3601" y="7044"/>
              <a:ext cx="431" cy="691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0" name="Group 248"/>
          <p:cNvGrpSpPr>
            <a:grpSpLocks/>
          </p:cNvGrpSpPr>
          <p:nvPr/>
        </p:nvGrpSpPr>
        <p:grpSpPr bwMode="auto">
          <a:xfrm>
            <a:off x="110067" y="5251450"/>
            <a:ext cx="2425700" cy="279400"/>
            <a:chOff x="0" y="7735"/>
            <a:chExt cx="824" cy="499"/>
          </a:xfrm>
        </p:grpSpPr>
        <p:sp>
          <p:nvSpPr>
            <p:cNvPr id="96460" name="Rectangle 249"/>
            <p:cNvSpPr>
              <a:spLocks noChangeArrowheads="1"/>
            </p:cNvSpPr>
            <p:nvPr/>
          </p:nvSpPr>
          <p:spPr bwMode="auto">
            <a:xfrm>
              <a:off x="16" y="7735"/>
              <a:ext cx="79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0,01-0,03 МГц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61" name="Rectangle 250"/>
            <p:cNvSpPr>
              <a:spLocks noChangeArrowheads="1"/>
            </p:cNvSpPr>
            <p:nvPr/>
          </p:nvSpPr>
          <p:spPr bwMode="auto">
            <a:xfrm>
              <a:off x="0" y="7735"/>
              <a:ext cx="82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1" name="Group 251"/>
          <p:cNvGrpSpPr>
            <a:grpSpLocks/>
          </p:cNvGrpSpPr>
          <p:nvPr/>
        </p:nvGrpSpPr>
        <p:grpSpPr bwMode="auto">
          <a:xfrm>
            <a:off x="2535768" y="5251450"/>
            <a:ext cx="1883833" cy="279400"/>
            <a:chOff x="824" y="7735"/>
            <a:chExt cx="640" cy="499"/>
          </a:xfrm>
        </p:grpSpPr>
        <p:sp>
          <p:nvSpPr>
            <p:cNvPr id="96458" name="Rectangle 252"/>
            <p:cNvSpPr>
              <a:spLocks noChangeArrowheads="1"/>
            </p:cNvSpPr>
            <p:nvPr/>
          </p:nvSpPr>
          <p:spPr bwMode="auto">
            <a:xfrm>
              <a:off x="840" y="7735"/>
              <a:ext cx="608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естеств.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59" name="Rectangle 253"/>
            <p:cNvSpPr>
              <a:spLocks noChangeArrowheads="1"/>
            </p:cNvSpPr>
            <p:nvPr/>
          </p:nvSpPr>
          <p:spPr bwMode="auto">
            <a:xfrm>
              <a:off x="824" y="7735"/>
              <a:ext cx="640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2" name="Group 254"/>
          <p:cNvGrpSpPr>
            <a:grpSpLocks/>
          </p:cNvGrpSpPr>
          <p:nvPr/>
        </p:nvGrpSpPr>
        <p:grpSpPr bwMode="auto">
          <a:xfrm>
            <a:off x="4419600" y="5251450"/>
            <a:ext cx="1661584" cy="279400"/>
            <a:chOff x="1464" y="7735"/>
            <a:chExt cx="564" cy="499"/>
          </a:xfrm>
        </p:grpSpPr>
        <p:sp>
          <p:nvSpPr>
            <p:cNvPr id="96456" name="Rectangle 255"/>
            <p:cNvSpPr>
              <a:spLocks noChangeArrowheads="1"/>
            </p:cNvSpPr>
            <p:nvPr/>
          </p:nvSpPr>
          <p:spPr bwMode="auto">
            <a:xfrm>
              <a:off x="1480" y="7735"/>
              <a:ext cx="53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57" name="Rectangle 256"/>
            <p:cNvSpPr>
              <a:spLocks noChangeArrowheads="1"/>
            </p:cNvSpPr>
            <p:nvPr/>
          </p:nvSpPr>
          <p:spPr bwMode="auto">
            <a:xfrm>
              <a:off x="1464" y="7735"/>
              <a:ext cx="56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3" name="Group 257"/>
          <p:cNvGrpSpPr>
            <a:grpSpLocks/>
          </p:cNvGrpSpPr>
          <p:nvPr/>
        </p:nvGrpSpPr>
        <p:grpSpPr bwMode="auto">
          <a:xfrm>
            <a:off x="6081184" y="5251450"/>
            <a:ext cx="1064683" cy="279400"/>
            <a:chOff x="2028" y="7735"/>
            <a:chExt cx="362" cy="499"/>
          </a:xfrm>
        </p:grpSpPr>
        <p:sp>
          <p:nvSpPr>
            <p:cNvPr id="96454" name="Rectangle 258"/>
            <p:cNvSpPr>
              <a:spLocks noChangeArrowheads="1"/>
            </p:cNvSpPr>
            <p:nvPr/>
          </p:nvSpPr>
          <p:spPr bwMode="auto">
            <a:xfrm>
              <a:off x="2044" y="7735"/>
              <a:ext cx="330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3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55" name="Rectangle 259"/>
            <p:cNvSpPr>
              <a:spLocks noChangeArrowheads="1"/>
            </p:cNvSpPr>
            <p:nvPr/>
          </p:nvSpPr>
          <p:spPr bwMode="auto">
            <a:xfrm>
              <a:off x="2028" y="7735"/>
              <a:ext cx="362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4" name="Group 260"/>
          <p:cNvGrpSpPr>
            <a:grpSpLocks/>
          </p:cNvGrpSpPr>
          <p:nvPr/>
        </p:nvGrpSpPr>
        <p:grpSpPr bwMode="auto">
          <a:xfrm>
            <a:off x="7145867" y="5251450"/>
            <a:ext cx="1018117" cy="279400"/>
            <a:chOff x="2390" y="7735"/>
            <a:chExt cx="346" cy="499"/>
          </a:xfrm>
        </p:grpSpPr>
        <p:sp>
          <p:nvSpPr>
            <p:cNvPr id="96452" name="Rectangle 261"/>
            <p:cNvSpPr>
              <a:spLocks noChangeArrowheads="1"/>
            </p:cNvSpPr>
            <p:nvPr/>
          </p:nvSpPr>
          <p:spPr bwMode="auto">
            <a:xfrm>
              <a:off x="2406" y="7735"/>
              <a:ext cx="314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53" name="Rectangle 262"/>
            <p:cNvSpPr>
              <a:spLocks noChangeArrowheads="1"/>
            </p:cNvSpPr>
            <p:nvPr/>
          </p:nvSpPr>
          <p:spPr bwMode="auto">
            <a:xfrm>
              <a:off x="2390" y="7735"/>
              <a:ext cx="346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5" name="Group 263"/>
          <p:cNvGrpSpPr>
            <a:grpSpLocks/>
          </p:cNvGrpSpPr>
          <p:nvPr/>
        </p:nvGrpSpPr>
        <p:grpSpPr bwMode="auto">
          <a:xfrm>
            <a:off x="9753600" y="5251450"/>
            <a:ext cx="958851" cy="539750"/>
            <a:chOff x="3123" y="7735"/>
            <a:chExt cx="478" cy="499"/>
          </a:xfrm>
        </p:grpSpPr>
        <p:sp>
          <p:nvSpPr>
            <p:cNvPr id="96450" name="Rectangle 264"/>
            <p:cNvSpPr>
              <a:spLocks noChangeArrowheads="1"/>
            </p:cNvSpPr>
            <p:nvPr/>
          </p:nvSpPr>
          <p:spPr bwMode="auto">
            <a:xfrm>
              <a:off x="3139" y="7735"/>
              <a:ext cx="446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51" name="Rectangle 265"/>
            <p:cNvSpPr>
              <a:spLocks noChangeArrowheads="1"/>
            </p:cNvSpPr>
            <p:nvPr/>
          </p:nvSpPr>
          <p:spPr bwMode="auto">
            <a:xfrm>
              <a:off x="3123" y="7735"/>
              <a:ext cx="478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6" name="Group 266"/>
          <p:cNvGrpSpPr>
            <a:grpSpLocks/>
          </p:cNvGrpSpPr>
          <p:nvPr/>
        </p:nvGrpSpPr>
        <p:grpSpPr bwMode="auto">
          <a:xfrm>
            <a:off x="10712451" y="5251450"/>
            <a:ext cx="1267883" cy="279400"/>
            <a:chOff x="3601" y="7735"/>
            <a:chExt cx="431" cy="499"/>
          </a:xfrm>
        </p:grpSpPr>
        <p:sp>
          <p:nvSpPr>
            <p:cNvPr id="96448" name="Rectangle 267"/>
            <p:cNvSpPr>
              <a:spLocks noChangeArrowheads="1"/>
            </p:cNvSpPr>
            <p:nvPr/>
          </p:nvSpPr>
          <p:spPr bwMode="auto">
            <a:xfrm>
              <a:off x="3617" y="7735"/>
              <a:ext cx="399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49" name="Rectangle 268"/>
            <p:cNvSpPr>
              <a:spLocks noChangeArrowheads="1"/>
            </p:cNvSpPr>
            <p:nvPr/>
          </p:nvSpPr>
          <p:spPr bwMode="auto">
            <a:xfrm>
              <a:off x="3601" y="7735"/>
              <a:ext cx="431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7" name="Group 269"/>
          <p:cNvGrpSpPr>
            <a:grpSpLocks/>
          </p:cNvGrpSpPr>
          <p:nvPr/>
        </p:nvGrpSpPr>
        <p:grpSpPr bwMode="auto">
          <a:xfrm>
            <a:off x="110067" y="5530850"/>
            <a:ext cx="2425700" cy="280988"/>
            <a:chOff x="0" y="8234"/>
            <a:chExt cx="824" cy="499"/>
          </a:xfrm>
        </p:grpSpPr>
        <p:sp>
          <p:nvSpPr>
            <p:cNvPr id="96446" name="Rectangle 270"/>
            <p:cNvSpPr>
              <a:spLocks noChangeArrowheads="1"/>
            </p:cNvSpPr>
            <p:nvPr/>
          </p:nvSpPr>
          <p:spPr bwMode="auto">
            <a:xfrm>
              <a:off x="16" y="8234"/>
              <a:ext cx="79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0,03-3,0 МГц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47" name="Rectangle 271"/>
            <p:cNvSpPr>
              <a:spLocks noChangeArrowheads="1"/>
            </p:cNvSpPr>
            <p:nvPr/>
          </p:nvSpPr>
          <p:spPr bwMode="auto">
            <a:xfrm>
              <a:off x="0" y="8234"/>
              <a:ext cx="82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8" name="Group 272"/>
          <p:cNvGrpSpPr>
            <a:grpSpLocks/>
          </p:cNvGrpSpPr>
          <p:nvPr/>
        </p:nvGrpSpPr>
        <p:grpSpPr bwMode="auto">
          <a:xfrm>
            <a:off x="2535768" y="5530850"/>
            <a:ext cx="1883833" cy="280988"/>
            <a:chOff x="824" y="8234"/>
            <a:chExt cx="640" cy="499"/>
          </a:xfrm>
        </p:grpSpPr>
        <p:sp>
          <p:nvSpPr>
            <p:cNvPr id="96444" name="Rectangle 273"/>
            <p:cNvSpPr>
              <a:spLocks noChangeArrowheads="1"/>
            </p:cNvSpPr>
            <p:nvPr/>
          </p:nvSpPr>
          <p:spPr bwMode="auto">
            <a:xfrm>
              <a:off x="840" y="8234"/>
              <a:ext cx="608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естеств.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45" name="Rectangle 274"/>
            <p:cNvSpPr>
              <a:spLocks noChangeArrowheads="1"/>
            </p:cNvSpPr>
            <p:nvPr/>
          </p:nvSpPr>
          <p:spPr bwMode="auto">
            <a:xfrm>
              <a:off x="824" y="8234"/>
              <a:ext cx="640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49" name="Group 275"/>
          <p:cNvGrpSpPr>
            <a:grpSpLocks/>
          </p:cNvGrpSpPr>
          <p:nvPr/>
        </p:nvGrpSpPr>
        <p:grpSpPr bwMode="auto">
          <a:xfrm>
            <a:off x="4419600" y="5530850"/>
            <a:ext cx="1661584" cy="280988"/>
            <a:chOff x="1464" y="8234"/>
            <a:chExt cx="564" cy="499"/>
          </a:xfrm>
        </p:grpSpPr>
        <p:sp>
          <p:nvSpPr>
            <p:cNvPr id="96442" name="Rectangle 276"/>
            <p:cNvSpPr>
              <a:spLocks noChangeArrowheads="1"/>
            </p:cNvSpPr>
            <p:nvPr/>
          </p:nvSpPr>
          <p:spPr bwMode="auto">
            <a:xfrm>
              <a:off x="1480" y="8234"/>
              <a:ext cx="53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43" name="Rectangle 277"/>
            <p:cNvSpPr>
              <a:spLocks noChangeArrowheads="1"/>
            </p:cNvSpPr>
            <p:nvPr/>
          </p:nvSpPr>
          <p:spPr bwMode="auto">
            <a:xfrm>
              <a:off x="1464" y="8234"/>
              <a:ext cx="56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0" name="Group 278"/>
          <p:cNvGrpSpPr>
            <a:grpSpLocks/>
          </p:cNvGrpSpPr>
          <p:nvPr/>
        </p:nvGrpSpPr>
        <p:grpSpPr bwMode="auto">
          <a:xfrm>
            <a:off x="6081184" y="5530850"/>
            <a:ext cx="1064683" cy="280988"/>
            <a:chOff x="2028" y="8234"/>
            <a:chExt cx="362" cy="499"/>
          </a:xfrm>
        </p:grpSpPr>
        <p:sp>
          <p:nvSpPr>
            <p:cNvPr id="96440" name="Rectangle 279"/>
            <p:cNvSpPr>
              <a:spLocks noChangeArrowheads="1"/>
            </p:cNvSpPr>
            <p:nvPr/>
          </p:nvSpPr>
          <p:spPr bwMode="auto">
            <a:xfrm>
              <a:off x="2044" y="8234"/>
              <a:ext cx="330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3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41" name="Rectangle 280"/>
            <p:cNvSpPr>
              <a:spLocks noChangeArrowheads="1"/>
            </p:cNvSpPr>
            <p:nvPr/>
          </p:nvSpPr>
          <p:spPr bwMode="auto">
            <a:xfrm>
              <a:off x="2028" y="8234"/>
              <a:ext cx="362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1" name="Group 281"/>
          <p:cNvGrpSpPr>
            <a:grpSpLocks/>
          </p:cNvGrpSpPr>
          <p:nvPr/>
        </p:nvGrpSpPr>
        <p:grpSpPr bwMode="auto">
          <a:xfrm>
            <a:off x="7145867" y="5530850"/>
            <a:ext cx="1018117" cy="280988"/>
            <a:chOff x="2390" y="8234"/>
            <a:chExt cx="346" cy="499"/>
          </a:xfrm>
        </p:grpSpPr>
        <p:sp>
          <p:nvSpPr>
            <p:cNvPr id="96438" name="Rectangle 282"/>
            <p:cNvSpPr>
              <a:spLocks noChangeArrowheads="1"/>
            </p:cNvSpPr>
            <p:nvPr/>
          </p:nvSpPr>
          <p:spPr bwMode="auto">
            <a:xfrm>
              <a:off x="2406" y="8234"/>
              <a:ext cx="314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39" name="Rectangle 283"/>
            <p:cNvSpPr>
              <a:spLocks noChangeArrowheads="1"/>
            </p:cNvSpPr>
            <p:nvPr/>
          </p:nvSpPr>
          <p:spPr bwMode="auto">
            <a:xfrm>
              <a:off x="2390" y="8234"/>
              <a:ext cx="346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2" name="Group 284"/>
          <p:cNvGrpSpPr>
            <a:grpSpLocks/>
          </p:cNvGrpSpPr>
          <p:nvPr/>
        </p:nvGrpSpPr>
        <p:grpSpPr bwMode="auto">
          <a:xfrm>
            <a:off x="9753600" y="5530850"/>
            <a:ext cx="958851" cy="260350"/>
            <a:chOff x="3123" y="8234"/>
            <a:chExt cx="478" cy="499"/>
          </a:xfrm>
        </p:grpSpPr>
        <p:sp>
          <p:nvSpPr>
            <p:cNvPr id="96436" name="Rectangle 285"/>
            <p:cNvSpPr>
              <a:spLocks noChangeArrowheads="1"/>
            </p:cNvSpPr>
            <p:nvPr/>
          </p:nvSpPr>
          <p:spPr bwMode="auto">
            <a:xfrm>
              <a:off x="3139" y="8234"/>
              <a:ext cx="446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37" name="Rectangle 286"/>
            <p:cNvSpPr>
              <a:spLocks noChangeArrowheads="1"/>
            </p:cNvSpPr>
            <p:nvPr/>
          </p:nvSpPr>
          <p:spPr bwMode="auto">
            <a:xfrm>
              <a:off x="3123" y="8234"/>
              <a:ext cx="478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3" name="Group 287"/>
          <p:cNvGrpSpPr>
            <a:grpSpLocks/>
          </p:cNvGrpSpPr>
          <p:nvPr/>
        </p:nvGrpSpPr>
        <p:grpSpPr bwMode="auto">
          <a:xfrm>
            <a:off x="10712451" y="5530850"/>
            <a:ext cx="1267883" cy="280988"/>
            <a:chOff x="3601" y="8234"/>
            <a:chExt cx="431" cy="499"/>
          </a:xfrm>
        </p:grpSpPr>
        <p:sp>
          <p:nvSpPr>
            <p:cNvPr id="96434" name="Rectangle 288"/>
            <p:cNvSpPr>
              <a:spLocks noChangeArrowheads="1"/>
            </p:cNvSpPr>
            <p:nvPr/>
          </p:nvSpPr>
          <p:spPr bwMode="auto">
            <a:xfrm>
              <a:off x="3617" y="8234"/>
              <a:ext cx="399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35" name="Rectangle 289"/>
            <p:cNvSpPr>
              <a:spLocks noChangeArrowheads="1"/>
            </p:cNvSpPr>
            <p:nvPr/>
          </p:nvSpPr>
          <p:spPr bwMode="auto">
            <a:xfrm>
              <a:off x="3601" y="8234"/>
              <a:ext cx="431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4" name="Group 290"/>
          <p:cNvGrpSpPr>
            <a:grpSpLocks/>
          </p:cNvGrpSpPr>
          <p:nvPr/>
        </p:nvGrpSpPr>
        <p:grpSpPr bwMode="auto">
          <a:xfrm>
            <a:off x="110067" y="5811838"/>
            <a:ext cx="2425700" cy="279400"/>
            <a:chOff x="0" y="8733"/>
            <a:chExt cx="824" cy="499"/>
          </a:xfrm>
        </p:grpSpPr>
        <p:sp>
          <p:nvSpPr>
            <p:cNvPr id="96432" name="Rectangle 291"/>
            <p:cNvSpPr>
              <a:spLocks noChangeArrowheads="1"/>
            </p:cNvSpPr>
            <p:nvPr/>
          </p:nvSpPr>
          <p:spPr bwMode="auto">
            <a:xfrm>
              <a:off x="16" y="8733"/>
              <a:ext cx="79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3,0-30,0 МГц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33" name="Rectangle 292"/>
            <p:cNvSpPr>
              <a:spLocks noChangeArrowheads="1"/>
            </p:cNvSpPr>
            <p:nvPr/>
          </p:nvSpPr>
          <p:spPr bwMode="auto">
            <a:xfrm>
              <a:off x="0" y="8733"/>
              <a:ext cx="82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5" name="Group 293"/>
          <p:cNvGrpSpPr>
            <a:grpSpLocks/>
          </p:cNvGrpSpPr>
          <p:nvPr/>
        </p:nvGrpSpPr>
        <p:grpSpPr bwMode="auto">
          <a:xfrm>
            <a:off x="2535768" y="5811838"/>
            <a:ext cx="1883833" cy="279400"/>
            <a:chOff x="824" y="8733"/>
            <a:chExt cx="640" cy="499"/>
          </a:xfrm>
        </p:grpSpPr>
        <p:sp>
          <p:nvSpPr>
            <p:cNvPr id="96430" name="Rectangle 294"/>
            <p:cNvSpPr>
              <a:spLocks noChangeArrowheads="1"/>
            </p:cNvSpPr>
            <p:nvPr/>
          </p:nvSpPr>
          <p:spPr bwMode="auto">
            <a:xfrm>
              <a:off x="840" y="8733"/>
              <a:ext cx="608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естеств.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31" name="Rectangle 295"/>
            <p:cNvSpPr>
              <a:spLocks noChangeArrowheads="1"/>
            </p:cNvSpPr>
            <p:nvPr/>
          </p:nvSpPr>
          <p:spPr bwMode="auto">
            <a:xfrm>
              <a:off x="824" y="8733"/>
              <a:ext cx="640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6" name="Group 296"/>
          <p:cNvGrpSpPr>
            <a:grpSpLocks/>
          </p:cNvGrpSpPr>
          <p:nvPr/>
        </p:nvGrpSpPr>
        <p:grpSpPr bwMode="auto">
          <a:xfrm>
            <a:off x="4419600" y="5811838"/>
            <a:ext cx="1661584" cy="279400"/>
            <a:chOff x="1464" y="8733"/>
            <a:chExt cx="564" cy="499"/>
          </a:xfrm>
        </p:grpSpPr>
        <p:sp>
          <p:nvSpPr>
            <p:cNvPr id="96428" name="Rectangle 297"/>
            <p:cNvSpPr>
              <a:spLocks noChangeArrowheads="1"/>
            </p:cNvSpPr>
            <p:nvPr/>
          </p:nvSpPr>
          <p:spPr bwMode="auto">
            <a:xfrm>
              <a:off x="1480" y="8733"/>
              <a:ext cx="53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29" name="Rectangle 298"/>
            <p:cNvSpPr>
              <a:spLocks noChangeArrowheads="1"/>
            </p:cNvSpPr>
            <p:nvPr/>
          </p:nvSpPr>
          <p:spPr bwMode="auto">
            <a:xfrm>
              <a:off x="1464" y="8733"/>
              <a:ext cx="56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7" name="Group 299"/>
          <p:cNvGrpSpPr>
            <a:grpSpLocks/>
          </p:cNvGrpSpPr>
          <p:nvPr/>
        </p:nvGrpSpPr>
        <p:grpSpPr bwMode="auto">
          <a:xfrm>
            <a:off x="6081184" y="5811838"/>
            <a:ext cx="1064683" cy="279400"/>
            <a:chOff x="2028" y="8733"/>
            <a:chExt cx="362" cy="499"/>
          </a:xfrm>
        </p:grpSpPr>
        <p:sp>
          <p:nvSpPr>
            <p:cNvPr id="96426" name="Rectangle 300"/>
            <p:cNvSpPr>
              <a:spLocks noChangeArrowheads="1"/>
            </p:cNvSpPr>
            <p:nvPr/>
          </p:nvSpPr>
          <p:spPr bwMode="auto">
            <a:xfrm>
              <a:off x="2044" y="8733"/>
              <a:ext cx="330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27" name="Rectangle 301"/>
            <p:cNvSpPr>
              <a:spLocks noChangeArrowheads="1"/>
            </p:cNvSpPr>
            <p:nvPr/>
          </p:nvSpPr>
          <p:spPr bwMode="auto">
            <a:xfrm>
              <a:off x="2028" y="8733"/>
              <a:ext cx="362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8" name="Group 302"/>
          <p:cNvGrpSpPr>
            <a:grpSpLocks/>
          </p:cNvGrpSpPr>
          <p:nvPr/>
        </p:nvGrpSpPr>
        <p:grpSpPr bwMode="auto">
          <a:xfrm>
            <a:off x="7145867" y="5811838"/>
            <a:ext cx="1018117" cy="279400"/>
            <a:chOff x="2390" y="8733"/>
            <a:chExt cx="346" cy="499"/>
          </a:xfrm>
        </p:grpSpPr>
        <p:sp>
          <p:nvSpPr>
            <p:cNvPr id="96424" name="Rectangle 303"/>
            <p:cNvSpPr>
              <a:spLocks noChangeArrowheads="1"/>
            </p:cNvSpPr>
            <p:nvPr/>
          </p:nvSpPr>
          <p:spPr bwMode="auto">
            <a:xfrm>
              <a:off x="2406" y="8733"/>
              <a:ext cx="314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25" name="Rectangle 304"/>
            <p:cNvSpPr>
              <a:spLocks noChangeArrowheads="1"/>
            </p:cNvSpPr>
            <p:nvPr/>
          </p:nvSpPr>
          <p:spPr bwMode="auto">
            <a:xfrm>
              <a:off x="2390" y="8733"/>
              <a:ext cx="346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59" name="Group 305"/>
          <p:cNvGrpSpPr>
            <a:grpSpLocks/>
          </p:cNvGrpSpPr>
          <p:nvPr/>
        </p:nvGrpSpPr>
        <p:grpSpPr bwMode="auto">
          <a:xfrm>
            <a:off x="8163984" y="5811838"/>
            <a:ext cx="1589616" cy="284162"/>
            <a:chOff x="2736" y="8733"/>
            <a:chExt cx="387" cy="499"/>
          </a:xfrm>
        </p:grpSpPr>
        <p:sp>
          <p:nvSpPr>
            <p:cNvPr id="96422" name="Rectangle 306"/>
            <p:cNvSpPr>
              <a:spLocks noChangeArrowheads="1"/>
            </p:cNvSpPr>
            <p:nvPr/>
          </p:nvSpPr>
          <p:spPr bwMode="auto">
            <a:xfrm>
              <a:off x="2752" y="8733"/>
              <a:ext cx="35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23" name="Rectangle 307"/>
            <p:cNvSpPr>
              <a:spLocks noChangeArrowheads="1"/>
            </p:cNvSpPr>
            <p:nvPr/>
          </p:nvSpPr>
          <p:spPr bwMode="auto">
            <a:xfrm>
              <a:off x="2736" y="8733"/>
              <a:ext cx="387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0" name="Group 308"/>
          <p:cNvGrpSpPr>
            <a:grpSpLocks/>
          </p:cNvGrpSpPr>
          <p:nvPr/>
        </p:nvGrpSpPr>
        <p:grpSpPr bwMode="auto">
          <a:xfrm>
            <a:off x="9753600" y="5791200"/>
            <a:ext cx="958851" cy="304800"/>
            <a:chOff x="3123" y="8733"/>
            <a:chExt cx="478" cy="499"/>
          </a:xfrm>
        </p:grpSpPr>
        <p:sp>
          <p:nvSpPr>
            <p:cNvPr id="96420" name="Rectangle 309"/>
            <p:cNvSpPr>
              <a:spLocks noChangeArrowheads="1"/>
            </p:cNvSpPr>
            <p:nvPr/>
          </p:nvSpPr>
          <p:spPr bwMode="auto">
            <a:xfrm>
              <a:off x="3139" y="8733"/>
              <a:ext cx="446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21" name="Rectangle 310"/>
            <p:cNvSpPr>
              <a:spLocks noChangeArrowheads="1"/>
            </p:cNvSpPr>
            <p:nvPr/>
          </p:nvSpPr>
          <p:spPr bwMode="auto">
            <a:xfrm>
              <a:off x="3123" y="8733"/>
              <a:ext cx="478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1" name="Group 311"/>
          <p:cNvGrpSpPr>
            <a:grpSpLocks/>
          </p:cNvGrpSpPr>
          <p:nvPr/>
        </p:nvGrpSpPr>
        <p:grpSpPr bwMode="auto">
          <a:xfrm>
            <a:off x="10712451" y="5811838"/>
            <a:ext cx="1267883" cy="279400"/>
            <a:chOff x="3601" y="8733"/>
            <a:chExt cx="431" cy="499"/>
          </a:xfrm>
        </p:grpSpPr>
        <p:sp>
          <p:nvSpPr>
            <p:cNvPr id="96418" name="Rectangle 312"/>
            <p:cNvSpPr>
              <a:spLocks noChangeArrowheads="1"/>
            </p:cNvSpPr>
            <p:nvPr/>
          </p:nvSpPr>
          <p:spPr bwMode="auto">
            <a:xfrm>
              <a:off x="3617" y="8733"/>
              <a:ext cx="399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19" name="Rectangle 313"/>
            <p:cNvSpPr>
              <a:spLocks noChangeArrowheads="1"/>
            </p:cNvSpPr>
            <p:nvPr/>
          </p:nvSpPr>
          <p:spPr bwMode="auto">
            <a:xfrm>
              <a:off x="3601" y="8733"/>
              <a:ext cx="431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2" name="Group 314"/>
          <p:cNvGrpSpPr>
            <a:grpSpLocks/>
          </p:cNvGrpSpPr>
          <p:nvPr/>
        </p:nvGrpSpPr>
        <p:grpSpPr bwMode="auto">
          <a:xfrm>
            <a:off x="110067" y="6091238"/>
            <a:ext cx="2425700" cy="279400"/>
            <a:chOff x="0" y="9232"/>
            <a:chExt cx="824" cy="499"/>
          </a:xfrm>
        </p:grpSpPr>
        <p:sp>
          <p:nvSpPr>
            <p:cNvPr id="96416" name="Rectangle 315"/>
            <p:cNvSpPr>
              <a:spLocks noChangeArrowheads="1"/>
            </p:cNvSpPr>
            <p:nvPr/>
          </p:nvSpPr>
          <p:spPr bwMode="auto">
            <a:xfrm>
              <a:off x="16" y="9232"/>
              <a:ext cx="79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30,0-300,0 МГц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17" name="Rectangle 316"/>
            <p:cNvSpPr>
              <a:spLocks noChangeArrowheads="1"/>
            </p:cNvSpPr>
            <p:nvPr/>
          </p:nvSpPr>
          <p:spPr bwMode="auto">
            <a:xfrm>
              <a:off x="0" y="9232"/>
              <a:ext cx="82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3" name="Group 317"/>
          <p:cNvGrpSpPr>
            <a:grpSpLocks/>
          </p:cNvGrpSpPr>
          <p:nvPr/>
        </p:nvGrpSpPr>
        <p:grpSpPr bwMode="auto">
          <a:xfrm>
            <a:off x="2535768" y="6091238"/>
            <a:ext cx="1883833" cy="279400"/>
            <a:chOff x="824" y="9232"/>
            <a:chExt cx="640" cy="499"/>
          </a:xfrm>
        </p:grpSpPr>
        <p:sp>
          <p:nvSpPr>
            <p:cNvPr id="96414" name="Rectangle 318"/>
            <p:cNvSpPr>
              <a:spLocks noChangeArrowheads="1"/>
            </p:cNvSpPr>
            <p:nvPr/>
          </p:nvSpPr>
          <p:spPr bwMode="auto">
            <a:xfrm>
              <a:off x="840" y="9232"/>
              <a:ext cx="608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естеств.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15" name="Rectangle 319"/>
            <p:cNvSpPr>
              <a:spLocks noChangeArrowheads="1"/>
            </p:cNvSpPr>
            <p:nvPr/>
          </p:nvSpPr>
          <p:spPr bwMode="auto">
            <a:xfrm>
              <a:off x="824" y="9232"/>
              <a:ext cx="640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4" name="Group 320"/>
          <p:cNvGrpSpPr>
            <a:grpSpLocks/>
          </p:cNvGrpSpPr>
          <p:nvPr/>
        </p:nvGrpSpPr>
        <p:grpSpPr bwMode="auto">
          <a:xfrm>
            <a:off x="4419600" y="6091238"/>
            <a:ext cx="1661584" cy="279400"/>
            <a:chOff x="1464" y="9232"/>
            <a:chExt cx="564" cy="499"/>
          </a:xfrm>
        </p:grpSpPr>
        <p:sp>
          <p:nvSpPr>
            <p:cNvPr id="96412" name="Rectangle 321"/>
            <p:cNvSpPr>
              <a:spLocks noChangeArrowheads="1"/>
            </p:cNvSpPr>
            <p:nvPr/>
          </p:nvSpPr>
          <p:spPr bwMode="auto">
            <a:xfrm>
              <a:off x="1480" y="9232"/>
              <a:ext cx="53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13" name="Rectangle 322"/>
            <p:cNvSpPr>
              <a:spLocks noChangeArrowheads="1"/>
            </p:cNvSpPr>
            <p:nvPr/>
          </p:nvSpPr>
          <p:spPr bwMode="auto">
            <a:xfrm>
              <a:off x="1464" y="9232"/>
              <a:ext cx="564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5" name="Group 323"/>
          <p:cNvGrpSpPr>
            <a:grpSpLocks/>
          </p:cNvGrpSpPr>
          <p:nvPr/>
        </p:nvGrpSpPr>
        <p:grpSpPr bwMode="auto">
          <a:xfrm>
            <a:off x="6081184" y="6091238"/>
            <a:ext cx="1064683" cy="279400"/>
            <a:chOff x="2028" y="9232"/>
            <a:chExt cx="362" cy="499"/>
          </a:xfrm>
        </p:grpSpPr>
        <p:sp>
          <p:nvSpPr>
            <p:cNvPr id="96410" name="Rectangle 324"/>
            <p:cNvSpPr>
              <a:spLocks noChangeArrowheads="1"/>
            </p:cNvSpPr>
            <p:nvPr/>
          </p:nvSpPr>
          <p:spPr bwMode="auto">
            <a:xfrm>
              <a:off x="2044" y="9232"/>
              <a:ext cx="330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3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11" name="Rectangle 325"/>
            <p:cNvSpPr>
              <a:spLocks noChangeArrowheads="1"/>
            </p:cNvSpPr>
            <p:nvPr/>
          </p:nvSpPr>
          <p:spPr bwMode="auto">
            <a:xfrm>
              <a:off x="2028" y="9232"/>
              <a:ext cx="362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6" name="Group 326"/>
          <p:cNvGrpSpPr>
            <a:grpSpLocks/>
          </p:cNvGrpSpPr>
          <p:nvPr/>
        </p:nvGrpSpPr>
        <p:grpSpPr bwMode="auto">
          <a:xfrm>
            <a:off x="7145867" y="6091238"/>
            <a:ext cx="1018117" cy="279400"/>
            <a:chOff x="2390" y="9232"/>
            <a:chExt cx="346" cy="499"/>
          </a:xfrm>
        </p:grpSpPr>
        <p:sp>
          <p:nvSpPr>
            <p:cNvPr id="96408" name="Rectangle 327"/>
            <p:cNvSpPr>
              <a:spLocks noChangeArrowheads="1"/>
            </p:cNvSpPr>
            <p:nvPr/>
          </p:nvSpPr>
          <p:spPr bwMode="auto">
            <a:xfrm>
              <a:off x="2406" y="9232"/>
              <a:ext cx="314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09" name="Rectangle 328"/>
            <p:cNvSpPr>
              <a:spLocks noChangeArrowheads="1"/>
            </p:cNvSpPr>
            <p:nvPr/>
          </p:nvSpPr>
          <p:spPr bwMode="auto">
            <a:xfrm>
              <a:off x="2390" y="9232"/>
              <a:ext cx="346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7" name="Group 329"/>
          <p:cNvGrpSpPr>
            <a:grpSpLocks/>
          </p:cNvGrpSpPr>
          <p:nvPr/>
        </p:nvGrpSpPr>
        <p:grpSpPr bwMode="auto">
          <a:xfrm>
            <a:off x="9753600" y="6091238"/>
            <a:ext cx="958851" cy="309562"/>
            <a:chOff x="3123" y="9232"/>
            <a:chExt cx="478" cy="499"/>
          </a:xfrm>
        </p:grpSpPr>
        <p:sp>
          <p:nvSpPr>
            <p:cNvPr id="96406" name="Rectangle 330"/>
            <p:cNvSpPr>
              <a:spLocks noChangeArrowheads="1"/>
            </p:cNvSpPr>
            <p:nvPr/>
          </p:nvSpPr>
          <p:spPr bwMode="auto">
            <a:xfrm>
              <a:off x="3139" y="9232"/>
              <a:ext cx="446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07" name="Rectangle 331"/>
            <p:cNvSpPr>
              <a:spLocks noChangeArrowheads="1"/>
            </p:cNvSpPr>
            <p:nvPr/>
          </p:nvSpPr>
          <p:spPr bwMode="auto">
            <a:xfrm>
              <a:off x="3123" y="9232"/>
              <a:ext cx="478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8" name="Group 332"/>
          <p:cNvGrpSpPr>
            <a:grpSpLocks/>
          </p:cNvGrpSpPr>
          <p:nvPr/>
        </p:nvGrpSpPr>
        <p:grpSpPr bwMode="auto">
          <a:xfrm>
            <a:off x="10712451" y="6091238"/>
            <a:ext cx="1267883" cy="279400"/>
            <a:chOff x="3601" y="9232"/>
            <a:chExt cx="431" cy="499"/>
          </a:xfrm>
        </p:grpSpPr>
        <p:sp>
          <p:nvSpPr>
            <p:cNvPr id="96404" name="Rectangle 333"/>
            <p:cNvSpPr>
              <a:spLocks noChangeArrowheads="1"/>
            </p:cNvSpPr>
            <p:nvPr/>
          </p:nvSpPr>
          <p:spPr bwMode="auto">
            <a:xfrm>
              <a:off x="3617" y="9232"/>
              <a:ext cx="399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50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05" name="Rectangle 334"/>
            <p:cNvSpPr>
              <a:spLocks noChangeArrowheads="1"/>
            </p:cNvSpPr>
            <p:nvPr/>
          </p:nvSpPr>
          <p:spPr bwMode="auto">
            <a:xfrm>
              <a:off x="3601" y="9232"/>
              <a:ext cx="431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69" name="Group 335"/>
          <p:cNvGrpSpPr>
            <a:grpSpLocks/>
          </p:cNvGrpSpPr>
          <p:nvPr/>
        </p:nvGrpSpPr>
        <p:grpSpPr bwMode="auto">
          <a:xfrm>
            <a:off x="110067" y="6370639"/>
            <a:ext cx="2425700" cy="333375"/>
            <a:chOff x="0" y="9731"/>
            <a:chExt cx="824" cy="595"/>
          </a:xfrm>
        </p:grpSpPr>
        <p:sp>
          <p:nvSpPr>
            <p:cNvPr id="96402" name="Rectangle 336"/>
            <p:cNvSpPr>
              <a:spLocks noChangeArrowheads="1"/>
            </p:cNvSpPr>
            <p:nvPr/>
          </p:nvSpPr>
          <p:spPr bwMode="auto">
            <a:xfrm>
              <a:off x="16" y="9731"/>
              <a:ext cx="79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300,0 МГц-300,0 ГГц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03" name="Rectangle 337"/>
            <p:cNvSpPr>
              <a:spLocks noChangeArrowheads="1"/>
            </p:cNvSpPr>
            <p:nvPr/>
          </p:nvSpPr>
          <p:spPr bwMode="auto">
            <a:xfrm>
              <a:off x="0" y="9731"/>
              <a:ext cx="82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70" name="Group 338"/>
          <p:cNvGrpSpPr>
            <a:grpSpLocks/>
          </p:cNvGrpSpPr>
          <p:nvPr/>
        </p:nvGrpSpPr>
        <p:grpSpPr bwMode="auto">
          <a:xfrm>
            <a:off x="2535768" y="6370639"/>
            <a:ext cx="1883833" cy="333375"/>
            <a:chOff x="824" y="9731"/>
            <a:chExt cx="640" cy="595"/>
          </a:xfrm>
        </p:grpSpPr>
        <p:sp>
          <p:nvSpPr>
            <p:cNvPr id="96400" name="Rectangle 339"/>
            <p:cNvSpPr>
              <a:spLocks noChangeArrowheads="1"/>
            </p:cNvSpPr>
            <p:nvPr/>
          </p:nvSpPr>
          <p:spPr bwMode="auto">
            <a:xfrm>
              <a:off x="840" y="9731"/>
              <a:ext cx="608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естеств. фон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401" name="Rectangle 340"/>
            <p:cNvSpPr>
              <a:spLocks noChangeArrowheads="1"/>
            </p:cNvSpPr>
            <p:nvPr/>
          </p:nvSpPr>
          <p:spPr bwMode="auto">
            <a:xfrm>
              <a:off x="824" y="9731"/>
              <a:ext cx="640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71" name="Group 341"/>
          <p:cNvGrpSpPr>
            <a:grpSpLocks/>
          </p:cNvGrpSpPr>
          <p:nvPr/>
        </p:nvGrpSpPr>
        <p:grpSpPr bwMode="auto">
          <a:xfrm>
            <a:off x="4419600" y="6370639"/>
            <a:ext cx="1661584" cy="333375"/>
            <a:chOff x="1464" y="9731"/>
            <a:chExt cx="564" cy="595"/>
          </a:xfrm>
        </p:grpSpPr>
        <p:sp>
          <p:nvSpPr>
            <p:cNvPr id="96398" name="Rectangle 342"/>
            <p:cNvSpPr>
              <a:spLocks noChangeArrowheads="1"/>
            </p:cNvSpPr>
            <p:nvPr/>
          </p:nvSpPr>
          <p:spPr bwMode="auto">
            <a:xfrm>
              <a:off x="1480" y="9731"/>
              <a:ext cx="53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ПДУ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399" name="Rectangle 343"/>
            <p:cNvSpPr>
              <a:spLocks noChangeArrowheads="1"/>
            </p:cNvSpPr>
            <p:nvPr/>
          </p:nvSpPr>
          <p:spPr bwMode="auto">
            <a:xfrm>
              <a:off x="1464" y="9731"/>
              <a:ext cx="564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72" name="Group 344"/>
          <p:cNvGrpSpPr>
            <a:grpSpLocks/>
          </p:cNvGrpSpPr>
          <p:nvPr/>
        </p:nvGrpSpPr>
        <p:grpSpPr bwMode="auto">
          <a:xfrm>
            <a:off x="6081184" y="6370639"/>
            <a:ext cx="1064683" cy="333375"/>
            <a:chOff x="2028" y="9731"/>
            <a:chExt cx="362" cy="595"/>
          </a:xfrm>
        </p:grpSpPr>
        <p:sp>
          <p:nvSpPr>
            <p:cNvPr id="96396" name="Rectangle 345"/>
            <p:cNvSpPr>
              <a:spLocks noChangeArrowheads="1"/>
            </p:cNvSpPr>
            <p:nvPr/>
          </p:nvSpPr>
          <p:spPr bwMode="auto">
            <a:xfrm>
              <a:off x="2044" y="9731"/>
              <a:ext cx="330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3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397" name="Rectangle 346"/>
            <p:cNvSpPr>
              <a:spLocks noChangeArrowheads="1"/>
            </p:cNvSpPr>
            <p:nvPr/>
          </p:nvSpPr>
          <p:spPr bwMode="auto">
            <a:xfrm>
              <a:off x="2028" y="9731"/>
              <a:ext cx="362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73" name="Group 347"/>
          <p:cNvGrpSpPr>
            <a:grpSpLocks/>
          </p:cNvGrpSpPr>
          <p:nvPr/>
        </p:nvGrpSpPr>
        <p:grpSpPr bwMode="auto">
          <a:xfrm>
            <a:off x="7145867" y="6370639"/>
            <a:ext cx="1018117" cy="333375"/>
            <a:chOff x="2390" y="9731"/>
            <a:chExt cx="346" cy="595"/>
          </a:xfrm>
        </p:grpSpPr>
        <p:sp>
          <p:nvSpPr>
            <p:cNvPr id="96394" name="Rectangle 348"/>
            <p:cNvSpPr>
              <a:spLocks noChangeArrowheads="1"/>
            </p:cNvSpPr>
            <p:nvPr/>
          </p:nvSpPr>
          <p:spPr bwMode="auto">
            <a:xfrm>
              <a:off x="2406" y="9731"/>
              <a:ext cx="314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&lt;5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395" name="Rectangle 349"/>
            <p:cNvSpPr>
              <a:spLocks noChangeArrowheads="1"/>
            </p:cNvSpPr>
            <p:nvPr/>
          </p:nvSpPr>
          <p:spPr bwMode="auto">
            <a:xfrm>
              <a:off x="2390" y="9731"/>
              <a:ext cx="346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74" name="Group 350"/>
          <p:cNvGrpSpPr>
            <a:grpSpLocks/>
          </p:cNvGrpSpPr>
          <p:nvPr/>
        </p:nvGrpSpPr>
        <p:grpSpPr bwMode="auto">
          <a:xfrm>
            <a:off x="8163984" y="6370638"/>
            <a:ext cx="1589616" cy="334962"/>
            <a:chOff x="2736" y="9731"/>
            <a:chExt cx="387" cy="595"/>
          </a:xfrm>
        </p:grpSpPr>
        <p:sp>
          <p:nvSpPr>
            <p:cNvPr id="96392" name="Rectangle 351"/>
            <p:cNvSpPr>
              <a:spLocks noChangeArrowheads="1"/>
            </p:cNvSpPr>
            <p:nvPr/>
          </p:nvSpPr>
          <p:spPr bwMode="auto">
            <a:xfrm>
              <a:off x="2752" y="9731"/>
              <a:ext cx="355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393" name="Rectangle 352"/>
            <p:cNvSpPr>
              <a:spLocks noChangeArrowheads="1"/>
            </p:cNvSpPr>
            <p:nvPr/>
          </p:nvSpPr>
          <p:spPr bwMode="auto">
            <a:xfrm>
              <a:off x="2736" y="9731"/>
              <a:ext cx="387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75" name="Group 353"/>
          <p:cNvGrpSpPr>
            <a:grpSpLocks/>
          </p:cNvGrpSpPr>
          <p:nvPr/>
        </p:nvGrpSpPr>
        <p:grpSpPr bwMode="auto">
          <a:xfrm>
            <a:off x="9753600" y="6400801"/>
            <a:ext cx="958851" cy="303213"/>
            <a:chOff x="3123" y="9731"/>
            <a:chExt cx="478" cy="595"/>
          </a:xfrm>
        </p:grpSpPr>
        <p:sp>
          <p:nvSpPr>
            <p:cNvPr id="96390" name="Rectangle 354"/>
            <p:cNvSpPr>
              <a:spLocks noChangeArrowheads="1"/>
            </p:cNvSpPr>
            <p:nvPr/>
          </p:nvSpPr>
          <p:spPr bwMode="auto">
            <a:xfrm>
              <a:off x="3139" y="9731"/>
              <a:ext cx="446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391" name="Rectangle 355"/>
            <p:cNvSpPr>
              <a:spLocks noChangeArrowheads="1"/>
            </p:cNvSpPr>
            <p:nvPr/>
          </p:nvSpPr>
          <p:spPr bwMode="auto">
            <a:xfrm>
              <a:off x="3123" y="9731"/>
              <a:ext cx="478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76" name="Group 356"/>
          <p:cNvGrpSpPr>
            <a:grpSpLocks/>
          </p:cNvGrpSpPr>
          <p:nvPr/>
        </p:nvGrpSpPr>
        <p:grpSpPr bwMode="auto">
          <a:xfrm>
            <a:off x="10712451" y="6370639"/>
            <a:ext cx="1267883" cy="333375"/>
            <a:chOff x="3601" y="9731"/>
            <a:chExt cx="431" cy="595"/>
          </a:xfrm>
        </p:grpSpPr>
        <p:sp>
          <p:nvSpPr>
            <p:cNvPr id="96388" name="Rectangle 357"/>
            <p:cNvSpPr>
              <a:spLocks noChangeArrowheads="1"/>
            </p:cNvSpPr>
            <p:nvPr/>
          </p:nvSpPr>
          <p:spPr bwMode="auto">
            <a:xfrm>
              <a:off x="3617" y="9731"/>
              <a:ext cx="399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&gt; 50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389" name="Rectangle 358"/>
            <p:cNvSpPr>
              <a:spLocks noChangeArrowheads="1"/>
            </p:cNvSpPr>
            <p:nvPr/>
          </p:nvSpPr>
          <p:spPr bwMode="auto">
            <a:xfrm>
              <a:off x="3601" y="9731"/>
              <a:ext cx="431" cy="595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6377" name="Rectangle 359"/>
          <p:cNvSpPr>
            <a:spLocks noChangeArrowheads="1"/>
          </p:cNvSpPr>
          <p:nvPr/>
        </p:nvSpPr>
        <p:spPr bwMode="auto">
          <a:xfrm>
            <a:off x="101600" y="914400"/>
            <a:ext cx="11887200" cy="5791200"/>
          </a:xfrm>
          <a:prstGeom prst="rect">
            <a:avLst/>
          </a:prstGeom>
          <a:noFill/>
          <a:ln w="11112">
            <a:solidFill>
              <a:srgbClr val="A0A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6378" name="Text Box 360"/>
          <p:cNvSpPr txBox="1">
            <a:spLocks noChangeArrowheads="1"/>
          </p:cNvSpPr>
          <p:nvPr/>
        </p:nvSpPr>
        <p:spPr bwMode="auto">
          <a:xfrm>
            <a:off x="101600" y="220664"/>
            <a:ext cx="11887200" cy="581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КЛАССЫ УСЛОВИЙ ТРУДА ПРИ ДЕЙСТВИИ НЕИОНИЗИРУЮЩИХ ЭЛЕКТРОМАГНИТНЫХ ИЗЛУЧЕНИЙ (ЭЛЕКТРОМАГНИТНЫЕ ПОЛЯ И ИЗЛУЧЕНИЯ</a:t>
            </a:r>
            <a:r>
              <a:rPr lang="ru-RU" sz="1600" b="1">
                <a:latin typeface="Times New Roman" pitchFamily="18" charset="0"/>
              </a:rPr>
              <a:t>)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grpSp>
        <p:nvGrpSpPr>
          <p:cNvPr id="96379" name="Group 361"/>
          <p:cNvGrpSpPr>
            <a:grpSpLocks/>
          </p:cNvGrpSpPr>
          <p:nvPr/>
        </p:nvGrpSpPr>
        <p:grpSpPr bwMode="auto">
          <a:xfrm>
            <a:off x="8163984" y="5257801"/>
            <a:ext cx="1589616" cy="284163"/>
            <a:chOff x="2736" y="8733"/>
            <a:chExt cx="387" cy="499"/>
          </a:xfrm>
        </p:grpSpPr>
        <p:sp>
          <p:nvSpPr>
            <p:cNvPr id="96386" name="Rectangle 362"/>
            <p:cNvSpPr>
              <a:spLocks noChangeArrowheads="1"/>
            </p:cNvSpPr>
            <p:nvPr/>
          </p:nvSpPr>
          <p:spPr bwMode="auto">
            <a:xfrm>
              <a:off x="2752" y="8733"/>
              <a:ext cx="35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387" name="Rectangle 363"/>
            <p:cNvSpPr>
              <a:spLocks noChangeArrowheads="1"/>
            </p:cNvSpPr>
            <p:nvPr/>
          </p:nvSpPr>
          <p:spPr bwMode="auto">
            <a:xfrm>
              <a:off x="2736" y="8733"/>
              <a:ext cx="387" cy="499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80" name="Group 364"/>
          <p:cNvGrpSpPr>
            <a:grpSpLocks/>
          </p:cNvGrpSpPr>
          <p:nvPr/>
        </p:nvGrpSpPr>
        <p:grpSpPr bwMode="auto">
          <a:xfrm>
            <a:off x="8163984" y="5583238"/>
            <a:ext cx="1589616" cy="284162"/>
            <a:chOff x="2736" y="8733"/>
            <a:chExt cx="387" cy="499"/>
          </a:xfrm>
        </p:grpSpPr>
        <p:sp>
          <p:nvSpPr>
            <p:cNvPr id="96384" name="Rectangle 365"/>
            <p:cNvSpPr>
              <a:spLocks noChangeArrowheads="1"/>
            </p:cNvSpPr>
            <p:nvPr/>
          </p:nvSpPr>
          <p:spPr bwMode="auto">
            <a:xfrm>
              <a:off x="2752" y="8733"/>
              <a:ext cx="35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385" name="Rectangle 366"/>
            <p:cNvSpPr>
              <a:spLocks noChangeArrowheads="1"/>
            </p:cNvSpPr>
            <p:nvPr/>
          </p:nvSpPr>
          <p:spPr bwMode="auto">
            <a:xfrm>
              <a:off x="2736" y="8733"/>
              <a:ext cx="387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6381" name="Group 367"/>
          <p:cNvGrpSpPr>
            <a:grpSpLocks/>
          </p:cNvGrpSpPr>
          <p:nvPr/>
        </p:nvGrpSpPr>
        <p:grpSpPr bwMode="auto">
          <a:xfrm>
            <a:off x="8128001" y="6116638"/>
            <a:ext cx="1589617" cy="284162"/>
            <a:chOff x="2736" y="8733"/>
            <a:chExt cx="387" cy="499"/>
          </a:xfrm>
        </p:grpSpPr>
        <p:sp>
          <p:nvSpPr>
            <p:cNvPr id="96382" name="Rectangle 368"/>
            <p:cNvSpPr>
              <a:spLocks noChangeArrowheads="1"/>
            </p:cNvSpPr>
            <p:nvPr/>
          </p:nvSpPr>
          <p:spPr bwMode="auto">
            <a:xfrm>
              <a:off x="2752" y="8733"/>
              <a:ext cx="35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ru-RU" sz="10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ru-RU" sz="120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r>
                <a:rPr lang="ru-RU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eaLnBrk="0" hangingPunct="0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6383" name="Rectangle 369"/>
            <p:cNvSpPr>
              <a:spLocks noChangeArrowheads="1"/>
            </p:cNvSpPr>
            <p:nvPr/>
          </p:nvSpPr>
          <p:spPr bwMode="auto">
            <a:xfrm>
              <a:off x="2736" y="8733"/>
              <a:ext cx="387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609600" y="533401"/>
            <a:ext cx="10972800" cy="341632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Значения ПДУ, с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которыми проводится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сравнение измеренных на рабочих местах величин ЭМИ, определяются в зависимости от времени воздействия фактора в течение рабочего дня в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соответствии с «Временными допустимыми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уровнями ослабления интенсивности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геомагнитного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поля на рабочих местах».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В соответствии с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ГОСТ 12.1.045-84 ССБТ «Электростатические поля. Допустимые уровни не рабочих местах и требования к проведению контроля».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В соответствии с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«Предельно допустимыми уровнями воздействия постоянных магнитных </a:t>
            </a:r>
            <a:r>
              <a:rPr lang="en-US" sz="1200" i="1"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лей при работе с магнитными устройствами и материалами» (№ 1742-77).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В соответствии с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«Санитарными нормами и правилами выполнения работ в условиях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воздействия электрических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полей промышленной частоты (50 Гц)» (</a:t>
            </a:r>
            <a:r>
              <a:rPr lang="en-US" sz="1200" i="1">
                <a:latin typeface="Times New Roman" pitchFamily="18" charset="0"/>
                <a:cs typeface="Times New Roman" pitchFamily="18" charset="0"/>
              </a:rPr>
              <a:t>Ns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 5802-91).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В соответствии с СанПиН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2.2.4.723-98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«Переменные магнитные поля промышленной частотой (50 Гц) в производственных условиях», «Предельно допустимыми уровнями магнитных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поле» частотой 50 Гц»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(№ 3206-85), ОБУВ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ПвМП 50 Гц № 5060-89.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В соответствии с СанПиН 2.2.2.542-96 «Гигиенические требования к видеодисплейным термина лам, персональным электронно-вычислительным машинам и организации работы».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соответствии с СанПиН 2.2.4/2.1.8.055-96 «Электромагнитные излучения радиочастотного диа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пазона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(ЭМИ РЧ)», ГОСТ 12.1.006-84. ССБТ «Электромагнитные поля радиочастот.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Допустимые 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уровни на рабочих местах и требования к проведению контроля», Изменения № 1 ГОСТ 12.1.006-84 «ПДУ воздействия электромагнитных полей диапазона 10-60 кГц» (№ 5803-91), ГН 2.1.8/2.2.4.019-9 «Временные допустимые уровни (ВДУ) воздействия электромагнитных излучений, создаваемы) системами сотовой радиосвязи».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9753600" y="228600"/>
            <a:ext cx="2235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(Продолжение)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304800" y="762000"/>
            <a:ext cx="11582400" cy="4876800"/>
            <a:chOff x="-3" y="-3"/>
            <a:chExt cx="4147" cy="5242"/>
          </a:xfrm>
        </p:grpSpPr>
        <p:grpSp>
          <p:nvGrpSpPr>
            <p:cNvPr id="98309" name="Group 3"/>
            <p:cNvGrpSpPr>
              <a:grpSpLocks/>
            </p:cNvGrpSpPr>
            <p:nvPr/>
          </p:nvGrpSpPr>
          <p:grpSpPr bwMode="auto">
            <a:xfrm>
              <a:off x="0" y="0"/>
              <a:ext cx="4141" cy="5236"/>
              <a:chOff x="0" y="0"/>
              <a:chExt cx="4141" cy="5236"/>
            </a:xfrm>
          </p:grpSpPr>
          <p:grpSp>
            <p:nvGrpSpPr>
              <p:cNvPr id="98311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1432" cy="2302"/>
                <a:chOff x="0" y="0"/>
                <a:chExt cx="1432" cy="2302"/>
              </a:xfrm>
            </p:grpSpPr>
            <p:sp>
              <p:nvSpPr>
                <p:cNvPr id="98435" name="Rectangle 5"/>
                <p:cNvSpPr>
                  <a:spLocks noChangeArrowheads="1"/>
                </p:cNvSpPr>
                <p:nvPr/>
              </p:nvSpPr>
              <p:spPr bwMode="auto">
                <a:xfrm>
                  <a:off x="16" y="0"/>
                  <a:ext cx="1400" cy="23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Фактор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36" name="Rectangle 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432" cy="230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12" name="Group 7"/>
              <p:cNvGrpSpPr>
                <a:grpSpLocks/>
              </p:cNvGrpSpPr>
              <p:nvPr/>
            </p:nvGrpSpPr>
            <p:grpSpPr bwMode="auto">
              <a:xfrm>
                <a:off x="1432" y="0"/>
                <a:ext cx="2709" cy="518"/>
                <a:chOff x="1432" y="0"/>
                <a:chExt cx="2709" cy="518"/>
              </a:xfrm>
            </p:grpSpPr>
            <p:sp>
              <p:nvSpPr>
                <p:cNvPr id="98433" name="Rectangle 8"/>
                <p:cNvSpPr>
                  <a:spLocks noChangeArrowheads="1"/>
                </p:cNvSpPr>
                <p:nvPr/>
              </p:nvSpPr>
              <p:spPr bwMode="auto">
                <a:xfrm>
                  <a:off x="1448" y="0"/>
                  <a:ext cx="2677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Класс условий труда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34" name="Rectangle 9"/>
                <p:cNvSpPr>
                  <a:spLocks noChangeArrowheads="1"/>
                </p:cNvSpPr>
                <p:nvPr/>
              </p:nvSpPr>
              <p:spPr bwMode="auto">
                <a:xfrm>
                  <a:off x="1432" y="0"/>
                  <a:ext cx="2709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13" name="Group 10"/>
              <p:cNvGrpSpPr>
                <a:grpSpLocks/>
              </p:cNvGrpSpPr>
              <p:nvPr/>
            </p:nvGrpSpPr>
            <p:grpSpPr bwMode="auto">
              <a:xfrm>
                <a:off x="1432" y="518"/>
                <a:ext cx="320" cy="1266"/>
                <a:chOff x="1432" y="518"/>
                <a:chExt cx="320" cy="1266"/>
              </a:xfrm>
            </p:grpSpPr>
            <p:sp>
              <p:nvSpPr>
                <p:cNvPr id="98431" name="Rectangle 11"/>
                <p:cNvSpPr>
                  <a:spLocks noChangeArrowheads="1"/>
                </p:cNvSpPr>
                <p:nvPr/>
              </p:nvSpPr>
              <p:spPr bwMode="auto">
                <a:xfrm>
                  <a:off x="1448" y="518"/>
                  <a:ext cx="288" cy="12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Оптимальный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32" name="Rectangle 12"/>
                <p:cNvSpPr>
                  <a:spLocks noChangeArrowheads="1"/>
                </p:cNvSpPr>
                <p:nvPr/>
              </p:nvSpPr>
              <p:spPr bwMode="auto">
                <a:xfrm>
                  <a:off x="1432" y="518"/>
                  <a:ext cx="320" cy="126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14" name="Group 13"/>
              <p:cNvGrpSpPr>
                <a:grpSpLocks/>
              </p:cNvGrpSpPr>
              <p:nvPr/>
            </p:nvGrpSpPr>
            <p:grpSpPr bwMode="auto">
              <a:xfrm>
                <a:off x="1752" y="518"/>
                <a:ext cx="392" cy="1266"/>
                <a:chOff x="1752" y="518"/>
                <a:chExt cx="392" cy="1266"/>
              </a:xfrm>
            </p:grpSpPr>
            <p:sp>
              <p:nvSpPr>
                <p:cNvPr id="98429" name="Rectangle 14"/>
                <p:cNvSpPr>
                  <a:spLocks noChangeArrowheads="1"/>
                </p:cNvSpPr>
                <p:nvPr/>
              </p:nvSpPr>
              <p:spPr bwMode="auto">
                <a:xfrm>
                  <a:off x="1768" y="518"/>
                  <a:ext cx="360" cy="12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Допус</a:t>
                  </a:r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</a:rPr>
                    <a:t>-</a:t>
                  </a:r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тимый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30" name="Rectangle 15"/>
                <p:cNvSpPr>
                  <a:spLocks noChangeArrowheads="1"/>
                </p:cNvSpPr>
                <p:nvPr/>
              </p:nvSpPr>
              <p:spPr bwMode="auto">
                <a:xfrm>
                  <a:off x="1752" y="518"/>
                  <a:ext cx="392" cy="126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15" name="Group 16"/>
              <p:cNvGrpSpPr>
                <a:grpSpLocks/>
              </p:cNvGrpSpPr>
              <p:nvPr/>
            </p:nvGrpSpPr>
            <p:grpSpPr bwMode="auto">
              <a:xfrm>
                <a:off x="2144" y="518"/>
                <a:ext cx="1496" cy="633"/>
                <a:chOff x="2144" y="518"/>
                <a:chExt cx="1496" cy="633"/>
              </a:xfrm>
            </p:grpSpPr>
            <p:sp>
              <p:nvSpPr>
                <p:cNvPr id="98427" name="Rectangle 17"/>
                <p:cNvSpPr>
                  <a:spLocks noChangeArrowheads="1"/>
                </p:cNvSpPr>
                <p:nvPr/>
              </p:nvSpPr>
              <p:spPr bwMode="auto">
                <a:xfrm>
                  <a:off x="2160" y="518"/>
                  <a:ext cx="1464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Вредный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28" name="Rectangle 18"/>
                <p:cNvSpPr>
                  <a:spLocks noChangeArrowheads="1"/>
                </p:cNvSpPr>
                <p:nvPr/>
              </p:nvSpPr>
              <p:spPr bwMode="auto">
                <a:xfrm>
                  <a:off x="2144" y="518"/>
                  <a:ext cx="1496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16" name="Group 19"/>
              <p:cNvGrpSpPr>
                <a:grpSpLocks/>
              </p:cNvGrpSpPr>
              <p:nvPr/>
            </p:nvGrpSpPr>
            <p:grpSpPr bwMode="auto">
              <a:xfrm>
                <a:off x="3640" y="518"/>
                <a:ext cx="501" cy="1266"/>
                <a:chOff x="3640" y="518"/>
                <a:chExt cx="501" cy="1266"/>
              </a:xfrm>
            </p:grpSpPr>
            <p:sp>
              <p:nvSpPr>
                <p:cNvPr id="98425" name="Rectangle 20"/>
                <p:cNvSpPr>
                  <a:spLocks noChangeArrowheads="1"/>
                </p:cNvSpPr>
                <p:nvPr/>
              </p:nvSpPr>
              <p:spPr bwMode="auto">
                <a:xfrm>
                  <a:off x="3656" y="518"/>
                  <a:ext cx="469" cy="12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Опасный (экстрем.)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26" name="Rectangle 21"/>
                <p:cNvSpPr>
                  <a:spLocks noChangeArrowheads="1"/>
                </p:cNvSpPr>
                <p:nvPr/>
              </p:nvSpPr>
              <p:spPr bwMode="auto">
                <a:xfrm>
                  <a:off x="3640" y="518"/>
                  <a:ext cx="501" cy="126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17" name="Group 22"/>
              <p:cNvGrpSpPr>
                <a:grpSpLocks/>
              </p:cNvGrpSpPr>
              <p:nvPr/>
            </p:nvGrpSpPr>
            <p:grpSpPr bwMode="auto">
              <a:xfrm>
                <a:off x="2144" y="1151"/>
                <a:ext cx="357" cy="633"/>
                <a:chOff x="2144" y="1151"/>
                <a:chExt cx="357" cy="633"/>
              </a:xfrm>
            </p:grpSpPr>
            <p:sp>
              <p:nvSpPr>
                <p:cNvPr id="98423" name="Rectangle 23"/>
                <p:cNvSpPr>
                  <a:spLocks noChangeArrowheads="1"/>
                </p:cNvSpPr>
                <p:nvPr/>
              </p:nvSpPr>
              <p:spPr bwMode="auto">
                <a:xfrm>
                  <a:off x="2160" y="1151"/>
                  <a:ext cx="325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1 степ.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24" name="Rectangle 24"/>
                <p:cNvSpPr>
                  <a:spLocks noChangeArrowheads="1"/>
                </p:cNvSpPr>
                <p:nvPr/>
              </p:nvSpPr>
              <p:spPr bwMode="auto">
                <a:xfrm>
                  <a:off x="2144" y="1151"/>
                  <a:ext cx="357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18" name="Group 25"/>
              <p:cNvGrpSpPr>
                <a:grpSpLocks/>
              </p:cNvGrpSpPr>
              <p:nvPr/>
            </p:nvGrpSpPr>
            <p:grpSpPr bwMode="auto">
              <a:xfrm>
                <a:off x="2501" y="1151"/>
                <a:ext cx="392" cy="633"/>
                <a:chOff x="2501" y="1151"/>
                <a:chExt cx="392" cy="633"/>
              </a:xfrm>
            </p:grpSpPr>
            <p:sp>
              <p:nvSpPr>
                <p:cNvPr id="98421" name="Rectangle 26"/>
                <p:cNvSpPr>
                  <a:spLocks noChangeArrowheads="1"/>
                </p:cNvSpPr>
                <p:nvPr/>
              </p:nvSpPr>
              <p:spPr bwMode="auto">
                <a:xfrm>
                  <a:off x="2517" y="1151"/>
                  <a:ext cx="360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2 степ.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22" name="Rectangle 27"/>
                <p:cNvSpPr>
                  <a:spLocks noChangeArrowheads="1"/>
                </p:cNvSpPr>
                <p:nvPr/>
              </p:nvSpPr>
              <p:spPr bwMode="auto">
                <a:xfrm>
                  <a:off x="2501" y="1151"/>
                  <a:ext cx="39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19" name="Group 28"/>
              <p:cNvGrpSpPr>
                <a:grpSpLocks/>
              </p:cNvGrpSpPr>
              <p:nvPr/>
            </p:nvGrpSpPr>
            <p:grpSpPr bwMode="auto">
              <a:xfrm>
                <a:off x="2893" y="1151"/>
                <a:ext cx="392" cy="633"/>
                <a:chOff x="2893" y="1151"/>
                <a:chExt cx="392" cy="633"/>
              </a:xfrm>
            </p:grpSpPr>
            <p:sp>
              <p:nvSpPr>
                <p:cNvPr id="98419" name="Rectangle 29"/>
                <p:cNvSpPr>
                  <a:spLocks noChangeArrowheads="1"/>
                </p:cNvSpPr>
                <p:nvPr/>
              </p:nvSpPr>
              <p:spPr bwMode="auto">
                <a:xfrm>
                  <a:off x="2909" y="1151"/>
                  <a:ext cx="360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3 степ.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20" name="Rectangle 30"/>
                <p:cNvSpPr>
                  <a:spLocks noChangeArrowheads="1"/>
                </p:cNvSpPr>
                <p:nvPr/>
              </p:nvSpPr>
              <p:spPr bwMode="auto">
                <a:xfrm>
                  <a:off x="2893" y="1151"/>
                  <a:ext cx="39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0" name="Group 31"/>
              <p:cNvGrpSpPr>
                <a:grpSpLocks/>
              </p:cNvGrpSpPr>
              <p:nvPr/>
            </p:nvGrpSpPr>
            <p:grpSpPr bwMode="auto">
              <a:xfrm>
                <a:off x="3285" y="1151"/>
                <a:ext cx="355" cy="633"/>
                <a:chOff x="3285" y="1151"/>
                <a:chExt cx="355" cy="633"/>
              </a:xfrm>
            </p:grpSpPr>
            <p:sp>
              <p:nvSpPr>
                <p:cNvPr id="98417" name="Rectangle 32"/>
                <p:cNvSpPr>
                  <a:spLocks noChangeArrowheads="1"/>
                </p:cNvSpPr>
                <p:nvPr/>
              </p:nvSpPr>
              <p:spPr bwMode="auto">
                <a:xfrm>
                  <a:off x="3301" y="1151"/>
                  <a:ext cx="323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4 степ.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18" name="Rectangle 33"/>
                <p:cNvSpPr>
                  <a:spLocks noChangeArrowheads="1"/>
                </p:cNvSpPr>
                <p:nvPr/>
              </p:nvSpPr>
              <p:spPr bwMode="auto">
                <a:xfrm>
                  <a:off x="3285" y="1151"/>
                  <a:ext cx="355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1" name="Group 34"/>
              <p:cNvGrpSpPr>
                <a:grpSpLocks/>
              </p:cNvGrpSpPr>
              <p:nvPr/>
            </p:nvGrpSpPr>
            <p:grpSpPr bwMode="auto">
              <a:xfrm>
                <a:off x="1432" y="1784"/>
                <a:ext cx="320" cy="518"/>
                <a:chOff x="1432" y="1784"/>
                <a:chExt cx="320" cy="518"/>
              </a:xfrm>
            </p:grpSpPr>
            <p:sp>
              <p:nvSpPr>
                <p:cNvPr id="98415" name="Rectangle 35"/>
                <p:cNvSpPr>
                  <a:spLocks noChangeArrowheads="1"/>
                </p:cNvSpPr>
                <p:nvPr/>
              </p:nvSpPr>
              <p:spPr bwMode="auto">
                <a:xfrm>
                  <a:off x="1448" y="1784"/>
                  <a:ext cx="288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16" name="Rectangle 36"/>
                <p:cNvSpPr>
                  <a:spLocks noChangeArrowheads="1"/>
                </p:cNvSpPr>
                <p:nvPr/>
              </p:nvSpPr>
              <p:spPr bwMode="auto">
                <a:xfrm>
                  <a:off x="1432" y="1784"/>
                  <a:ext cx="320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2" name="Group 37"/>
              <p:cNvGrpSpPr>
                <a:grpSpLocks/>
              </p:cNvGrpSpPr>
              <p:nvPr/>
            </p:nvGrpSpPr>
            <p:grpSpPr bwMode="auto">
              <a:xfrm>
                <a:off x="1752" y="1784"/>
                <a:ext cx="392" cy="518"/>
                <a:chOff x="1752" y="1784"/>
                <a:chExt cx="392" cy="518"/>
              </a:xfrm>
            </p:grpSpPr>
            <p:sp>
              <p:nvSpPr>
                <p:cNvPr id="98413" name="Rectangle 38"/>
                <p:cNvSpPr>
                  <a:spLocks noChangeArrowheads="1"/>
                </p:cNvSpPr>
                <p:nvPr/>
              </p:nvSpPr>
              <p:spPr bwMode="auto">
                <a:xfrm>
                  <a:off x="1768" y="1784"/>
                  <a:ext cx="360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14" name="Rectangle 39"/>
                <p:cNvSpPr>
                  <a:spLocks noChangeArrowheads="1"/>
                </p:cNvSpPr>
                <p:nvPr/>
              </p:nvSpPr>
              <p:spPr bwMode="auto">
                <a:xfrm>
                  <a:off x="1752" y="1784"/>
                  <a:ext cx="39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3" name="Group 40"/>
              <p:cNvGrpSpPr>
                <a:grpSpLocks/>
              </p:cNvGrpSpPr>
              <p:nvPr/>
            </p:nvGrpSpPr>
            <p:grpSpPr bwMode="auto">
              <a:xfrm>
                <a:off x="2144" y="1784"/>
                <a:ext cx="357" cy="518"/>
                <a:chOff x="2144" y="1784"/>
                <a:chExt cx="357" cy="518"/>
              </a:xfrm>
            </p:grpSpPr>
            <p:sp>
              <p:nvSpPr>
                <p:cNvPr id="98411" name="Rectangle 41"/>
                <p:cNvSpPr>
                  <a:spLocks noChangeArrowheads="1"/>
                </p:cNvSpPr>
                <p:nvPr/>
              </p:nvSpPr>
              <p:spPr bwMode="auto">
                <a:xfrm>
                  <a:off x="2160" y="1784"/>
                  <a:ext cx="325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3.1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12" name="Rectangle 42"/>
                <p:cNvSpPr>
                  <a:spLocks noChangeArrowheads="1"/>
                </p:cNvSpPr>
                <p:nvPr/>
              </p:nvSpPr>
              <p:spPr bwMode="auto">
                <a:xfrm>
                  <a:off x="2144" y="1784"/>
                  <a:ext cx="357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4" name="Group 43"/>
              <p:cNvGrpSpPr>
                <a:grpSpLocks/>
              </p:cNvGrpSpPr>
              <p:nvPr/>
            </p:nvGrpSpPr>
            <p:grpSpPr bwMode="auto">
              <a:xfrm>
                <a:off x="2501" y="1784"/>
                <a:ext cx="392" cy="518"/>
                <a:chOff x="2501" y="1784"/>
                <a:chExt cx="392" cy="518"/>
              </a:xfrm>
            </p:grpSpPr>
            <p:sp>
              <p:nvSpPr>
                <p:cNvPr id="98409" name="Rectangle 44"/>
                <p:cNvSpPr>
                  <a:spLocks noChangeArrowheads="1"/>
                </p:cNvSpPr>
                <p:nvPr/>
              </p:nvSpPr>
              <p:spPr bwMode="auto">
                <a:xfrm>
                  <a:off x="2517" y="1784"/>
                  <a:ext cx="360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3.2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10" name="Rectangle 45"/>
                <p:cNvSpPr>
                  <a:spLocks noChangeArrowheads="1"/>
                </p:cNvSpPr>
                <p:nvPr/>
              </p:nvSpPr>
              <p:spPr bwMode="auto">
                <a:xfrm>
                  <a:off x="2501" y="1784"/>
                  <a:ext cx="39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5" name="Group 46"/>
              <p:cNvGrpSpPr>
                <a:grpSpLocks/>
              </p:cNvGrpSpPr>
              <p:nvPr/>
            </p:nvGrpSpPr>
            <p:grpSpPr bwMode="auto">
              <a:xfrm>
                <a:off x="2893" y="1784"/>
                <a:ext cx="392" cy="518"/>
                <a:chOff x="2893" y="1784"/>
                <a:chExt cx="392" cy="518"/>
              </a:xfrm>
            </p:grpSpPr>
            <p:sp>
              <p:nvSpPr>
                <p:cNvPr id="98407" name="Rectangle 47"/>
                <p:cNvSpPr>
                  <a:spLocks noChangeArrowheads="1"/>
                </p:cNvSpPr>
                <p:nvPr/>
              </p:nvSpPr>
              <p:spPr bwMode="auto">
                <a:xfrm>
                  <a:off x="2909" y="1784"/>
                  <a:ext cx="360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3.3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08" name="Rectangle 48"/>
                <p:cNvSpPr>
                  <a:spLocks noChangeArrowheads="1"/>
                </p:cNvSpPr>
                <p:nvPr/>
              </p:nvSpPr>
              <p:spPr bwMode="auto">
                <a:xfrm>
                  <a:off x="2893" y="1784"/>
                  <a:ext cx="392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6" name="Group 49"/>
              <p:cNvGrpSpPr>
                <a:grpSpLocks/>
              </p:cNvGrpSpPr>
              <p:nvPr/>
            </p:nvGrpSpPr>
            <p:grpSpPr bwMode="auto">
              <a:xfrm>
                <a:off x="3285" y="1784"/>
                <a:ext cx="355" cy="518"/>
                <a:chOff x="3285" y="1784"/>
                <a:chExt cx="355" cy="518"/>
              </a:xfrm>
            </p:grpSpPr>
            <p:sp>
              <p:nvSpPr>
                <p:cNvPr id="98405" name="Rectangle 50"/>
                <p:cNvSpPr>
                  <a:spLocks noChangeArrowheads="1"/>
                </p:cNvSpPr>
                <p:nvPr/>
              </p:nvSpPr>
              <p:spPr bwMode="auto">
                <a:xfrm>
                  <a:off x="3301" y="1784"/>
                  <a:ext cx="323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3.4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06" name="Rectangle 51"/>
                <p:cNvSpPr>
                  <a:spLocks noChangeArrowheads="1"/>
                </p:cNvSpPr>
                <p:nvPr/>
              </p:nvSpPr>
              <p:spPr bwMode="auto">
                <a:xfrm>
                  <a:off x="3285" y="1784"/>
                  <a:ext cx="355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7" name="Group 52"/>
              <p:cNvGrpSpPr>
                <a:grpSpLocks/>
              </p:cNvGrpSpPr>
              <p:nvPr/>
            </p:nvGrpSpPr>
            <p:grpSpPr bwMode="auto">
              <a:xfrm>
                <a:off x="3640" y="1784"/>
                <a:ext cx="501" cy="518"/>
                <a:chOff x="3640" y="1784"/>
                <a:chExt cx="501" cy="518"/>
              </a:xfrm>
            </p:grpSpPr>
            <p:sp>
              <p:nvSpPr>
                <p:cNvPr id="98403" name="Rectangle 53"/>
                <p:cNvSpPr>
                  <a:spLocks noChangeArrowheads="1"/>
                </p:cNvSpPr>
                <p:nvPr/>
              </p:nvSpPr>
              <p:spPr bwMode="auto">
                <a:xfrm>
                  <a:off x="3656" y="1784"/>
                  <a:ext cx="469" cy="5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4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04" name="Rectangle 54"/>
                <p:cNvSpPr>
                  <a:spLocks noChangeArrowheads="1"/>
                </p:cNvSpPr>
                <p:nvPr/>
              </p:nvSpPr>
              <p:spPr bwMode="auto">
                <a:xfrm>
                  <a:off x="3640" y="1784"/>
                  <a:ext cx="501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8" name="Group 55"/>
              <p:cNvGrpSpPr>
                <a:grpSpLocks/>
              </p:cNvGrpSpPr>
              <p:nvPr/>
            </p:nvGrpSpPr>
            <p:grpSpPr bwMode="auto">
              <a:xfrm>
                <a:off x="0" y="2302"/>
                <a:ext cx="1432" cy="633"/>
                <a:chOff x="0" y="2302"/>
                <a:chExt cx="1432" cy="633"/>
              </a:xfrm>
            </p:grpSpPr>
            <p:sp>
              <p:nvSpPr>
                <p:cNvPr id="98401" name="Rectangle 56"/>
                <p:cNvSpPr>
                  <a:spLocks noChangeArrowheads="1"/>
                </p:cNvSpPr>
                <p:nvPr/>
              </p:nvSpPr>
              <p:spPr bwMode="auto">
                <a:xfrm>
                  <a:off x="16" y="2302"/>
                  <a:ext cx="1400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Лазерное излучение 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02" name="Rectangle 57"/>
                <p:cNvSpPr>
                  <a:spLocks noChangeArrowheads="1"/>
                </p:cNvSpPr>
                <p:nvPr/>
              </p:nvSpPr>
              <p:spPr bwMode="auto">
                <a:xfrm>
                  <a:off x="0" y="2302"/>
                  <a:ext cx="143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29" name="Group 58"/>
              <p:cNvGrpSpPr>
                <a:grpSpLocks/>
              </p:cNvGrpSpPr>
              <p:nvPr/>
            </p:nvGrpSpPr>
            <p:grpSpPr bwMode="auto">
              <a:xfrm>
                <a:off x="1432" y="2302"/>
                <a:ext cx="320" cy="633"/>
                <a:chOff x="1432" y="2302"/>
                <a:chExt cx="320" cy="633"/>
              </a:xfrm>
            </p:grpSpPr>
            <p:sp>
              <p:nvSpPr>
                <p:cNvPr id="98399" name="Rectangle 59"/>
                <p:cNvSpPr>
                  <a:spLocks noChangeArrowheads="1"/>
                </p:cNvSpPr>
                <p:nvPr/>
              </p:nvSpPr>
              <p:spPr bwMode="auto">
                <a:xfrm>
                  <a:off x="1448" y="2302"/>
                  <a:ext cx="288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-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400" name="Rectangle 60"/>
                <p:cNvSpPr>
                  <a:spLocks noChangeArrowheads="1"/>
                </p:cNvSpPr>
                <p:nvPr/>
              </p:nvSpPr>
              <p:spPr bwMode="auto">
                <a:xfrm>
                  <a:off x="1432" y="2302"/>
                  <a:ext cx="320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0" name="Group 61"/>
              <p:cNvGrpSpPr>
                <a:grpSpLocks/>
              </p:cNvGrpSpPr>
              <p:nvPr/>
            </p:nvGrpSpPr>
            <p:grpSpPr bwMode="auto">
              <a:xfrm>
                <a:off x="1752" y="2302"/>
                <a:ext cx="392" cy="633"/>
                <a:chOff x="1752" y="2302"/>
                <a:chExt cx="392" cy="633"/>
              </a:xfrm>
            </p:grpSpPr>
            <p:sp>
              <p:nvSpPr>
                <p:cNvPr id="98397" name="Rectangle 62"/>
                <p:cNvSpPr>
                  <a:spLocks noChangeArrowheads="1"/>
                </p:cNvSpPr>
                <p:nvPr/>
              </p:nvSpPr>
              <p:spPr bwMode="auto">
                <a:xfrm>
                  <a:off x="1768" y="2302"/>
                  <a:ext cx="360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&lt;ПДУ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98" name="Rectangle 63"/>
                <p:cNvSpPr>
                  <a:spLocks noChangeArrowheads="1"/>
                </p:cNvSpPr>
                <p:nvPr/>
              </p:nvSpPr>
              <p:spPr bwMode="auto">
                <a:xfrm>
                  <a:off x="1752" y="2302"/>
                  <a:ext cx="39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1" name="Group 64"/>
              <p:cNvGrpSpPr>
                <a:grpSpLocks/>
              </p:cNvGrpSpPr>
              <p:nvPr/>
            </p:nvGrpSpPr>
            <p:grpSpPr bwMode="auto">
              <a:xfrm>
                <a:off x="2144" y="2302"/>
                <a:ext cx="357" cy="633"/>
                <a:chOff x="2144" y="2302"/>
                <a:chExt cx="357" cy="633"/>
              </a:xfrm>
            </p:grpSpPr>
            <p:sp>
              <p:nvSpPr>
                <p:cNvPr id="98395" name="Rectangle 65"/>
                <p:cNvSpPr>
                  <a:spLocks noChangeArrowheads="1"/>
                </p:cNvSpPr>
                <p:nvPr/>
              </p:nvSpPr>
              <p:spPr bwMode="auto">
                <a:xfrm>
                  <a:off x="2160" y="2302"/>
                  <a:ext cx="325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&lt;ПДУ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96" name="Rectangle 66"/>
                <p:cNvSpPr>
                  <a:spLocks noChangeArrowheads="1"/>
                </p:cNvSpPr>
                <p:nvPr/>
              </p:nvSpPr>
              <p:spPr bwMode="auto">
                <a:xfrm>
                  <a:off x="2144" y="2302"/>
                  <a:ext cx="357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2" name="Group 67"/>
              <p:cNvGrpSpPr>
                <a:grpSpLocks/>
              </p:cNvGrpSpPr>
              <p:nvPr/>
            </p:nvGrpSpPr>
            <p:grpSpPr bwMode="auto">
              <a:xfrm>
                <a:off x="2501" y="2302"/>
                <a:ext cx="392" cy="633"/>
                <a:chOff x="2501" y="2302"/>
                <a:chExt cx="392" cy="633"/>
              </a:xfrm>
            </p:grpSpPr>
            <p:sp>
              <p:nvSpPr>
                <p:cNvPr id="98393" name="Rectangle 68"/>
                <p:cNvSpPr>
                  <a:spLocks noChangeArrowheads="1"/>
                </p:cNvSpPr>
                <p:nvPr/>
              </p:nvSpPr>
              <p:spPr bwMode="auto">
                <a:xfrm>
                  <a:off x="2517" y="2302"/>
                  <a:ext cx="360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&lt; 10 ПДУ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94" name="Rectangle 69"/>
                <p:cNvSpPr>
                  <a:spLocks noChangeArrowheads="1"/>
                </p:cNvSpPr>
                <p:nvPr/>
              </p:nvSpPr>
              <p:spPr bwMode="auto">
                <a:xfrm>
                  <a:off x="2501" y="2302"/>
                  <a:ext cx="39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3" name="Group 70"/>
              <p:cNvGrpSpPr>
                <a:grpSpLocks/>
              </p:cNvGrpSpPr>
              <p:nvPr/>
            </p:nvGrpSpPr>
            <p:grpSpPr bwMode="auto">
              <a:xfrm>
                <a:off x="2893" y="2302"/>
                <a:ext cx="392" cy="633"/>
                <a:chOff x="2893" y="2302"/>
                <a:chExt cx="392" cy="633"/>
              </a:xfrm>
            </p:grpSpPr>
            <p:sp>
              <p:nvSpPr>
                <p:cNvPr id="98391" name="Rectangle 71"/>
                <p:cNvSpPr>
                  <a:spLocks noChangeArrowheads="1"/>
                </p:cNvSpPr>
                <p:nvPr/>
              </p:nvSpPr>
              <p:spPr bwMode="auto">
                <a:xfrm>
                  <a:off x="2909" y="2302"/>
                  <a:ext cx="360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&lt; 10</a:t>
                  </a:r>
                  <a:r>
                    <a:rPr lang="ru-RU" sz="1200" baseline="300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 ПДУ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92" name="Rectangle 72"/>
                <p:cNvSpPr>
                  <a:spLocks noChangeArrowheads="1"/>
                </p:cNvSpPr>
                <p:nvPr/>
              </p:nvSpPr>
              <p:spPr bwMode="auto">
                <a:xfrm>
                  <a:off x="2893" y="2302"/>
                  <a:ext cx="392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4" name="Group 73"/>
              <p:cNvGrpSpPr>
                <a:grpSpLocks/>
              </p:cNvGrpSpPr>
              <p:nvPr/>
            </p:nvGrpSpPr>
            <p:grpSpPr bwMode="auto">
              <a:xfrm>
                <a:off x="3285" y="2302"/>
                <a:ext cx="355" cy="633"/>
                <a:chOff x="3285" y="2302"/>
                <a:chExt cx="355" cy="633"/>
              </a:xfrm>
            </p:grpSpPr>
            <p:sp>
              <p:nvSpPr>
                <p:cNvPr id="98389" name="Rectangle 74"/>
                <p:cNvSpPr>
                  <a:spLocks noChangeArrowheads="1"/>
                </p:cNvSpPr>
                <p:nvPr/>
              </p:nvSpPr>
              <p:spPr bwMode="auto">
                <a:xfrm>
                  <a:off x="3301" y="2302"/>
                  <a:ext cx="323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&lt; 10</a:t>
                  </a:r>
                  <a:r>
                    <a:rPr lang="ru-RU" sz="1200" baseline="300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3</a:t>
                  </a:r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 ПДУ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90" name="Rectangle 75"/>
                <p:cNvSpPr>
                  <a:spLocks noChangeArrowheads="1"/>
                </p:cNvSpPr>
                <p:nvPr/>
              </p:nvSpPr>
              <p:spPr bwMode="auto">
                <a:xfrm>
                  <a:off x="3285" y="2302"/>
                  <a:ext cx="355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5" name="Group 76"/>
              <p:cNvGrpSpPr>
                <a:grpSpLocks/>
              </p:cNvGrpSpPr>
              <p:nvPr/>
            </p:nvGrpSpPr>
            <p:grpSpPr bwMode="auto">
              <a:xfrm>
                <a:off x="3640" y="2302"/>
                <a:ext cx="501" cy="633"/>
                <a:chOff x="3640" y="2302"/>
                <a:chExt cx="501" cy="633"/>
              </a:xfrm>
            </p:grpSpPr>
            <p:sp>
              <p:nvSpPr>
                <p:cNvPr id="98387" name="Rectangle 77"/>
                <p:cNvSpPr>
                  <a:spLocks noChangeArrowheads="1"/>
                </p:cNvSpPr>
                <p:nvPr/>
              </p:nvSpPr>
              <p:spPr bwMode="auto">
                <a:xfrm>
                  <a:off x="3656" y="2302"/>
                  <a:ext cx="469" cy="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&gt; 10</a:t>
                  </a:r>
                  <a:r>
                    <a:rPr lang="ru-RU" sz="1200" baseline="300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3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ПДУ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88" name="Rectangle 78"/>
                <p:cNvSpPr>
                  <a:spLocks noChangeArrowheads="1"/>
                </p:cNvSpPr>
                <p:nvPr/>
              </p:nvSpPr>
              <p:spPr bwMode="auto">
                <a:xfrm>
                  <a:off x="3640" y="2302"/>
                  <a:ext cx="501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6" name="Group 79"/>
              <p:cNvGrpSpPr>
                <a:grpSpLocks/>
              </p:cNvGrpSpPr>
              <p:nvPr/>
            </p:nvGrpSpPr>
            <p:grpSpPr bwMode="auto">
              <a:xfrm>
                <a:off x="0" y="2935"/>
                <a:ext cx="536" cy="2301"/>
                <a:chOff x="0" y="2935"/>
                <a:chExt cx="536" cy="2301"/>
              </a:xfrm>
            </p:grpSpPr>
            <p:sp>
              <p:nvSpPr>
                <p:cNvPr id="98385" name="Rectangle 80"/>
                <p:cNvSpPr>
                  <a:spLocks noChangeArrowheads="1"/>
                </p:cNvSpPr>
                <p:nvPr/>
              </p:nvSpPr>
              <p:spPr bwMode="auto">
                <a:xfrm>
                  <a:off x="16" y="2935"/>
                  <a:ext cx="504" cy="23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Ультрафиолетовое излучение</a:t>
                  </a: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86" name="Rectangle 81"/>
                <p:cNvSpPr>
                  <a:spLocks noChangeArrowheads="1"/>
                </p:cNvSpPr>
                <p:nvPr/>
              </p:nvSpPr>
              <p:spPr bwMode="auto">
                <a:xfrm>
                  <a:off x="0" y="2935"/>
                  <a:ext cx="536" cy="230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7" name="Group 82"/>
              <p:cNvGrpSpPr>
                <a:grpSpLocks/>
              </p:cNvGrpSpPr>
              <p:nvPr/>
            </p:nvGrpSpPr>
            <p:grpSpPr bwMode="auto">
              <a:xfrm>
                <a:off x="536" y="2935"/>
                <a:ext cx="896" cy="1093"/>
                <a:chOff x="536" y="2935"/>
                <a:chExt cx="896" cy="1093"/>
              </a:xfrm>
            </p:grpSpPr>
            <p:sp>
              <p:nvSpPr>
                <p:cNvPr id="98383" name="Rectangle 83"/>
                <p:cNvSpPr>
                  <a:spLocks noChangeArrowheads="1"/>
                </p:cNvSpPr>
                <p:nvPr/>
              </p:nvSpPr>
              <p:spPr bwMode="auto">
                <a:xfrm>
                  <a:off x="552" y="2935"/>
                  <a:ext cx="864" cy="10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при наличии производственных источников УФ-А, УФ-В, УФ-С,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Вт/м</a:t>
                  </a:r>
                  <a:r>
                    <a:rPr lang="ru-RU" sz="1200" baseline="300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84" name="Rectangle 84"/>
                <p:cNvSpPr>
                  <a:spLocks noChangeArrowheads="1"/>
                </p:cNvSpPr>
                <p:nvPr/>
              </p:nvSpPr>
              <p:spPr bwMode="auto">
                <a:xfrm>
                  <a:off x="536" y="2935"/>
                  <a:ext cx="896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8" name="Group 85"/>
              <p:cNvGrpSpPr>
                <a:grpSpLocks/>
              </p:cNvGrpSpPr>
              <p:nvPr/>
            </p:nvGrpSpPr>
            <p:grpSpPr bwMode="auto">
              <a:xfrm>
                <a:off x="1432" y="2935"/>
                <a:ext cx="320" cy="1093"/>
                <a:chOff x="1432" y="2935"/>
                <a:chExt cx="320" cy="1093"/>
              </a:xfrm>
            </p:grpSpPr>
            <p:sp>
              <p:nvSpPr>
                <p:cNvPr id="98381" name="Rectangle 86"/>
                <p:cNvSpPr>
                  <a:spLocks noChangeArrowheads="1"/>
                </p:cNvSpPr>
                <p:nvPr/>
              </p:nvSpPr>
              <p:spPr bwMode="auto">
                <a:xfrm>
                  <a:off x="1448" y="2935"/>
                  <a:ext cx="288" cy="10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82" name="Rectangle 87"/>
                <p:cNvSpPr>
                  <a:spLocks noChangeArrowheads="1"/>
                </p:cNvSpPr>
                <p:nvPr/>
              </p:nvSpPr>
              <p:spPr bwMode="auto">
                <a:xfrm>
                  <a:off x="1432" y="2935"/>
                  <a:ext cx="320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39" name="Group 88"/>
              <p:cNvGrpSpPr>
                <a:grpSpLocks/>
              </p:cNvGrpSpPr>
              <p:nvPr/>
            </p:nvGrpSpPr>
            <p:grpSpPr bwMode="auto">
              <a:xfrm>
                <a:off x="1752" y="2935"/>
                <a:ext cx="392" cy="1093"/>
                <a:chOff x="1752" y="2935"/>
                <a:chExt cx="392" cy="1093"/>
              </a:xfrm>
            </p:grpSpPr>
            <p:sp>
              <p:nvSpPr>
                <p:cNvPr id="98379" name="Rectangle 89"/>
                <p:cNvSpPr>
                  <a:spLocks noChangeArrowheads="1"/>
                </p:cNvSpPr>
                <p:nvPr/>
              </p:nvSpPr>
              <p:spPr bwMode="auto">
                <a:xfrm>
                  <a:off x="1768" y="2935"/>
                  <a:ext cx="360" cy="10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ДИИ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80" name="Rectangle 90"/>
                <p:cNvSpPr>
                  <a:spLocks noChangeArrowheads="1"/>
                </p:cNvSpPr>
                <p:nvPr/>
              </p:nvSpPr>
              <p:spPr bwMode="auto">
                <a:xfrm>
                  <a:off x="1752" y="2935"/>
                  <a:ext cx="392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0" name="Group 91"/>
              <p:cNvGrpSpPr>
                <a:grpSpLocks/>
              </p:cNvGrpSpPr>
              <p:nvPr/>
            </p:nvGrpSpPr>
            <p:grpSpPr bwMode="auto">
              <a:xfrm>
                <a:off x="2144" y="2935"/>
                <a:ext cx="357" cy="1093"/>
                <a:chOff x="2144" y="2935"/>
                <a:chExt cx="357" cy="1093"/>
              </a:xfrm>
            </p:grpSpPr>
            <p:sp>
              <p:nvSpPr>
                <p:cNvPr id="98377" name="Rectangle 92"/>
                <p:cNvSpPr>
                  <a:spLocks noChangeArrowheads="1"/>
                </p:cNvSpPr>
                <p:nvPr/>
              </p:nvSpPr>
              <p:spPr bwMode="auto">
                <a:xfrm>
                  <a:off x="2160" y="2935"/>
                  <a:ext cx="325" cy="10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&gt; ДИИ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78" name="Rectangle 93"/>
                <p:cNvSpPr>
                  <a:spLocks noChangeArrowheads="1"/>
                </p:cNvSpPr>
                <p:nvPr/>
              </p:nvSpPr>
              <p:spPr bwMode="auto">
                <a:xfrm>
                  <a:off x="2144" y="2935"/>
                  <a:ext cx="357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1" name="Group 94"/>
              <p:cNvGrpSpPr>
                <a:grpSpLocks/>
              </p:cNvGrpSpPr>
              <p:nvPr/>
            </p:nvGrpSpPr>
            <p:grpSpPr bwMode="auto">
              <a:xfrm>
                <a:off x="2501" y="2935"/>
                <a:ext cx="392" cy="1093"/>
                <a:chOff x="2501" y="2935"/>
                <a:chExt cx="392" cy="1093"/>
              </a:xfrm>
            </p:grpSpPr>
            <p:sp>
              <p:nvSpPr>
                <p:cNvPr id="98375" name="Rectangle 95"/>
                <p:cNvSpPr>
                  <a:spLocks noChangeArrowheads="1"/>
                </p:cNvSpPr>
                <p:nvPr/>
              </p:nvSpPr>
              <p:spPr bwMode="auto">
                <a:xfrm>
                  <a:off x="2517" y="2935"/>
                  <a:ext cx="360" cy="10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76" name="Rectangle 96"/>
                <p:cNvSpPr>
                  <a:spLocks noChangeArrowheads="1"/>
                </p:cNvSpPr>
                <p:nvPr/>
              </p:nvSpPr>
              <p:spPr bwMode="auto">
                <a:xfrm>
                  <a:off x="2501" y="2935"/>
                  <a:ext cx="392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2" name="Group 97"/>
              <p:cNvGrpSpPr>
                <a:grpSpLocks/>
              </p:cNvGrpSpPr>
              <p:nvPr/>
            </p:nvGrpSpPr>
            <p:grpSpPr bwMode="auto">
              <a:xfrm>
                <a:off x="2893" y="2935"/>
                <a:ext cx="392" cy="1093"/>
                <a:chOff x="2893" y="2935"/>
                <a:chExt cx="392" cy="1093"/>
              </a:xfrm>
            </p:grpSpPr>
            <p:sp>
              <p:nvSpPr>
                <p:cNvPr id="98373" name="Rectangle 98"/>
                <p:cNvSpPr>
                  <a:spLocks noChangeArrowheads="1"/>
                </p:cNvSpPr>
                <p:nvPr/>
              </p:nvSpPr>
              <p:spPr bwMode="auto">
                <a:xfrm>
                  <a:off x="2909" y="2935"/>
                  <a:ext cx="360" cy="10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74" name="Rectangle 99"/>
                <p:cNvSpPr>
                  <a:spLocks noChangeArrowheads="1"/>
                </p:cNvSpPr>
                <p:nvPr/>
              </p:nvSpPr>
              <p:spPr bwMode="auto">
                <a:xfrm>
                  <a:off x="2893" y="2935"/>
                  <a:ext cx="392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3" name="Group 100"/>
              <p:cNvGrpSpPr>
                <a:grpSpLocks/>
              </p:cNvGrpSpPr>
              <p:nvPr/>
            </p:nvGrpSpPr>
            <p:grpSpPr bwMode="auto">
              <a:xfrm>
                <a:off x="3285" y="2935"/>
                <a:ext cx="355" cy="1093"/>
                <a:chOff x="3285" y="2935"/>
                <a:chExt cx="355" cy="1093"/>
              </a:xfrm>
            </p:grpSpPr>
            <p:sp>
              <p:nvSpPr>
                <p:cNvPr id="98371" name="Rectangle 101"/>
                <p:cNvSpPr>
                  <a:spLocks noChangeArrowheads="1"/>
                </p:cNvSpPr>
                <p:nvPr/>
              </p:nvSpPr>
              <p:spPr bwMode="auto">
                <a:xfrm>
                  <a:off x="3301" y="2935"/>
                  <a:ext cx="323" cy="10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72" name="Rectangle 102"/>
                <p:cNvSpPr>
                  <a:spLocks noChangeArrowheads="1"/>
                </p:cNvSpPr>
                <p:nvPr/>
              </p:nvSpPr>
              <p:spPr bwMode="auto">
                <a:xfrm>
                  <a:off x="3285" y="2935"/>
                  <a:ext cx="355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4" name="Group 103"/>
              <p:cNvGrpSpPr>
                <a:grpSpLocks/>
              </p:cNvGrpSpPr>
              <p:nvPr/>
            </p:nvGrpSpPr>
            <p:grpSpPr bwMode="auto">
              <a:xfrm>
                <a:off x="3640" y="2935"/>
                <a:ext cx="501" cy="1093"/>
                <a:chOff x="3640" y="2935"/>
                <a:chExt cx="501" cy="1093"/>
              </a:xfrm>
            </p:grpSpPr>
            <p:sp>
              <p:nvSpPr>
                <p:cNvPr id="98369" name="Rectangle 104"/>
                <p:cNvSpPr>
                  <a:spLocks noChangeArrowheads="1"/>
                </p:cNvSpPr>
                <p:nvPr/>
              </p:nvSpPr>
              <p:spPr bwMode="auto">
                <a:xfrm>
                  <a:off x="3656" y="2935"/>
                  <a:ext cx="469" cy="10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70" name="Rectangle 105"/>
                <p:cNvSpPr>
                  <a:spLocks noChangeArrowheads="1"/>
                </p:cNvSpPr>
                <p:nvPr/>
              </p:nvSpPr>
              <p:spPr bwMode="auto">
                <a:xfrm>
                  <a:off x="3640" y="2935"/>
                  <a:ext cx="501" cy="109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5" name="Group 106"/>
              <p:cNvGrpSpPr>
                <a:grpSpLocks/>
              </p:cNvGrpSpPr>
              <p:nvPr/>
            </p:nvGrpSpPr>
            <p:grpSpPr bwMode="auto">
              <a:xfrm>
                <a:off x="536" y="4028"/>
                <a:ext cx="896" cy="1208"/>
                <a:chOff x="536" y="4028"/>
                <a:chExt cx="896" cy="1208"/>
              </a:xfrm>
            </p:grpSpPr>
            <p:sp>
              <p:nvSpPr>
                <p:cNvPr id="98367" name="Rectangle 107"/>
                <p:cNvSpPr>
                  <a:spLocks noChangeArrowheads="1"/>
                </p:cNvSpPr>
                <p:nvPr/>
              </p:nvSpPr>
              <p:spPr bwMode="auto">
                <a:xfrm>
                  <a:off x="552" y="4028"/>
                  <a:ext cx="864" cy="1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при наличии производственных источников УФО профилактического назначения (УФ-А), мВт/м</a:t>
                  </a:r>
                  <a:r>
                    <a:rPr lang="ru-RU" sz="1200" baseline="300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68" name="Rectangle 108"/>
                <p:cNvSpPr>
                  <a:spLocks noChangeArrowheads="1"/>
                </p:cNvSpPr>
                <p:nvPr/>
              </p:nvSpPr>
              <p:spPr bwMode="auto">
                <a:xfrm>
                  <a:off x="536" y="4028"/>
                  <a:ext cx="896" cy="12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6" name="Group 109"/>
              <p:cNvGrpSpPr>
                <a:grpSpLocks/>
              </p:cNvGrpSpPr>
              <p:nvPr/>
            </p:nvGrpSpPr>
            <p:grpSpPr bwMode="auto">
              <a:xfrm>
                <a:off x="1432" y="4028"/>
                <a:ext cx="320" cy="1208"/>
                <a:chOff x="1432" y="4028"/>
                <a:chExt cx="320" cy="1208"/>
              </a:xfrm>
            </p:grpSpPr>
            <p:sp>
              <p:nvSpPr>
                <p:cNvPr id="98365" name="Rectangle 110"/>
                <p:cNvSpPr>
                  <a:spLocks noChangeArrowheads="1"/>
                </p:cNvSpPr>
                <p:nvPr/>
              </p:nvSpPr>
              <p:spPr bwMode="auto">
                <a:xfrm>
                  <a:off x="1448" y="4028"/>
                  <a:ext cx="288" cy="1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66" name="Rectangle 111"/>
                <p:cNvSpPr>
                  <a:spLocks noChangeArrowheads="1"/>
                </p:cNvSpPr>
                <p:nvPr/>
              </p:nvSpPr>
              <p:spPr bwMode="auto">
                <a:xfrm>
                  <a:off x="1432" y="4028"/>
                  <a:ext cx="320" cy="12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7" name="Group 112"/>
              <p:cNvGrpSpPr>
                <a:grpSpLocks/>
              </p:cNvGrpSpPr>
              <p:nvPr/>
            </p:nvGrpSpPr>
            <p:grpSpPr bwMode="auto">
              <a:xfrm>
                <a:off x="1752" y="4028"/>
                <a:ext cx="392" cy="1208"/>
                <a:chOff x="1752" y="4028"/>
                <a:chExt cx="392" cy="1208"/>
              </a:xfrm>
            </p:grpSpPr>
            <p:sp>
              <p:nvSpPr>
                <p:cNvPr id="98363" name="Rectangle 113"/>
                <p:cNvSpPr>
                  <a:spLocks noChangeArrowheads="1"/>
                </p:cNvSpPr>
                <p:nvPr/>
              </p:nvSpPr>
              <p:spPr bwMode="auto">
                <a:xfrm>
                  <a:off x="1768" y="4028"/>
                  <a:ext cx="360" cy="1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9-45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64" name="Rectangle 114"/>
                <p:cNvSpPr>
                  <a:spLocks noChangeArrowheads="1"/>
                </p:cNvSpPr>
                <p:nvPr/>
              </p:nvSpPr>
              <p:spPr bwMode="auto">
                <a:xfrm>
                  <a:off x="1752" y="4028"/>
                  <a:ext cx="392" cy="12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8" name="Group 115"/>
              <p:cNvGrpSpPr>
                <a:grpSpLocks/>
              </p:cNvGrpSpPr>
              <p:nvPr/>
            </p:nvGrpSpPr>
            <p:grpSpPr bwMode="auto">
              <a:xfrm>
                <a:off x="2144" y="4028"/>
                <a:ext cx="357" cy="1208"/>
                <a:chOff x="2144" y="4028"/>
                <a:chExt cx="357" cy="1208"/>
              </a:xfrm>
            </p:grpSpPr>
            <p:sp>
              <p:nvSpPr>
                <p:cNvPr id="98361" name="Rectangle 116"/>
                <p:cNvSpPr>
                  <a:spLocks noChangeArrowheads="1"/>
                </p:cNvSpPr>
                <p:nvPr/>
              </p:nvSpPr>
              <p:spPr bwMode="auto">
                <a:xfrm>
                  <a:off x="2160" y="4028"/>
                  <a:ext cx="325" cy="1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&lt; 9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62" name="Rectangle 117"/>
                <p:cNvSpPr>
                  <a:spLocks noChangeArrowheads="1"/>
                </p:cNvSpPr>
                <p:nvPr/>
              </p:nvSpPr>
              <p:spPr bwMode="auto">
                <a:xfrm>
                  <a:off x="2144" y="4028"/>
                  <a:ext cx="357" cy="12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49" name="Group 118"/>
              <p:cNvGrpSpPr>
                <a:grpSpLocks/>
              </p:cNvGrpSpPr>
              <p:nvPr/>
            </p:nvGrpSpPr>
            <p:grpSpPr bwMode="auto">
              <a:xfrm>
                <a:off x="2501" y="4028"/>
                <a:ext cx="392" cy="1208"/>
                <a:chOff x="2501" y="4028"/>
                <a:chExt cx="392" cy="1208"/>
              </a:xfrm>
            </p:grpSpPr>
            <p:sp>
              <p:nvSpPr>
                <p:cNvPr id="98359" name="Rectangle 119"/>
                <p:cNvSpPr>
                  <a:spLocks noChangeArrowheads="1"/>
                </p:cNvSpPr>
                <p:nvPr/>
              </p:nvSpPr>
              <p:spPr bwMode="auto">
                <a:xfrm>
                  <a:off x="2517" y="4028"/>
                  <a:ext cx="360" cy="1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60" name="Rectangle 120"/>
                <p:cNvSpPr>
                  <a:spLocks noChangeArrowheads="1"/>
                </p:cNvSpPr>
                <p:nvPr/>
              </p:nvSpPr>
              <p:spPr bwMode="auto">
                <a:xfrm>
                  <a:off x="2501" y="4028"/>
                  <a:ext cx="392" cy="12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50" name="Group 121"/>
              <p:cNvGrpSpPr>
                <a:grpSpLocks/>
              </p:cNvGrpSpPr>
              <p:nvPr/>
            </p:nvGrpSpPr>
            <p:grpSpPr bwMode="auto">
              <a:xfrm>
                <a:off x="2893" y="4028"/>
                <a:ext cx="392" cy="1208"/>
                <a:chOff x="2893" y="4028"/>
                <a:chExt cx="392" cy="1208"/>
              </a:xfrm>
            </p:grpSpPr>
            <p:sp>
              <p:nvSpPr>
                <p:cNvPr id="98357" name="Rectangle 122"/>
                <p:cNvSpPr>
                  <a:spLocks noChangeArrowheads="1"/>
                </p:cNvSpPr>
                <p:nvPr/>
              </p:nvSpPr>
              <p:spPr bwMode="auto">
                <a:xfrm>
                  <a:off x="2909" y="4028"/>
                  <a:ext cx="360" cy="1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58" name="Rectangle 123"/>
                <p:cNvSpPr>
                  <a:spLocks noChangeArrowheads="1"/>
                </p:cNvSpPr>
                <p:nvPr/>
              </p:nvSpPr>
              <p:spPr bwMode="auto">
                <a:xfrm>
                  <a:off x="2893" y="4028"/>
                  <a:ext cx="392" cy="12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51" name="Group 124"/>
              <p:cNvGrpSpPr>
                <a:grpSpLocks/>
              </p:cNvGrpSpPr>
              <p:nvPr/>
            </p:nvGrpSpPr>
            <p:grpSpPr bwMode="auto">
              <a:xfrm>
                <a:off x="3285" y="4028"/>
                <a:ext cx="355" cy="1208"/>
                <a:chOff x="3285" y="4028"/>
                <a:chExt cx="355" cy="1208"/>
              </a:xfrm>
            </p:grpSpPr>
            <p:sp>
              <p:nvSpPr>
                <p:cNvPr id="98355" name="Rectangle 125"/>
                <p:cNvSpPr>
                  <a:spLocks noChangeArrowheads="1"/>
                </p:cNvSpPr>
                <p:nvPr/>
              </p:nvSpPr>
              <p:spPr bwMode="auto">
                <a:xfrm>
                  <a:off x="3301" y="4028"/>
                  <a:ext cx="323" cy="1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56" name="Rectangle 126"/>
                <p:cNvSpPr>
                  <a:spLocks noChangeArrowheads="1"/>
                </p:cNvSpPr>
                <p:nvPr/>
              </p:nvSpPr>
              <p:spPr bwMode="auto">
                <a:xfrm>
                  <a:off x="3285" y="4028"/>
                  <a:ext cx="355" cy="12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98352" name="Group 127"/>
              <p:cNvGrpSpPr>
                <a:grpSpLocks/>
              </p:cNvGrpSpPr>
              <p:nvPr/>
            </p:nvGrpSpPr>
            <p:grpSpPr bwMode="auto">
              <a:xfrm>
                <a:off x="3640" y="4028"/>
                <a:ext cx="501" cy="1208"/>
                <a:chOff x="3640" y="4028"/>
                <a:chExt cx="501" cy="1208"/>
              </a:xfrm>
            </p:grpSpPr>
            <p:sp>
              <p:nvSpPr>
                <p:cNvPr id="98353" name="Rectangle 128"/>
                <p:cNvSpPr>
                  <a:spLocks noChangeArrowheads="1"/>
                </p:cNvSpPr>
                <p:nvPr/>
              </p:nvSpPr>
              <p:spPr bwMode="auto">
                <a:xfrm>
                  <a:off x="3656" y="4028"/>
                  <a:ext cx="469" cy="1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ru-RU" sz="120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  <a:endParaRPr lang="ru-RU" sz="120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l" eaLnBrk="0" hangingPunct="0"/>
                  <a:r>
                    <a:rPr lang="ru-RU" sz="12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algn="l" eaLnBrk="0" hangingPunct="0"/>
                  <a:endParaRPr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98354" name="Rectangle 129"/>
                <p:cNvSpPr>
                  <a:spLocks noChangeArrowheads="1"/>
                </p:cNvSpPr>
                <p:nvPr/>
              </p:nvSpPr>
              <p:spPr bwMode="auto">
                <a:xfrm>
                  <a:off x="3640" y="4028"/>
                  <a:ext cx="501" cy="12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98310" name="Rectangle 130"/>
            <p:cNvSpPr>
              <a:spLocks noChangeArrowheads="1"/>
            </p:cNvSpPr>
            <p:nvPr/>
          </p:nvSpPr>
          <p:spPr bwMode="auto">
            <a:xfrm>
              <a:off x="-3" y="-3"/>
              <a:ext cx="4147" cy="5242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8307" name="Text Box 131"/>
          <p:cNvSpPr txBox="1">
            <a:spLocks noChangeArrowheads="1"/>
          </p:cNvSpPr>
          <p:nvPr/>
        </p:nvSpPr>
        <p:spPr bwMode="auto">
          <a:xfrm>
            <a:off x="203200" y="5638801"/>
            <a:ext cx="11785600" cy="861774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000" i="1">
                <a:latin typeface="Times New Roman" pitchFamily="18" charset="0"/>
                <a:cs typeface="Times New Roman" pitchFamily="18" charset="0"/>
              </a:rPr>
              <a:t>соответствии с СанПиН 5804-91 «Санитарные нормы и правила устройства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000" i="1">
                <a:latin typeface="Times New Roman" pitchFamily="18" charset="0"/>
                <a:cs typeface="Times New Roman" pitchFamily="18" charset="0"/>
              </a:rPr>
              <a:t>эксплуатации лазеров» (ПДУ, -для хронического воздействия, ПДУ - для однократного воздействия).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В соответствии с </a:t>
            </a:r>
            <a:r>
              <a:rPr lang="ru-RU" sz="1000" i="1">
                <a:latin typeface="Times New Roman" pitchFamily="18" charset="0"/>
                <a:cs typeface="Times New Roman" pitchFamily="18" charset="0"/>
              </a:rPr>
              <a:t>«Санитарными нормами ультрафиолетового излучения в производственных помещениях» (№ 4557-88). При превышении ДИИ работа допускается при использовании средств коллективной и/или индивидуальной защиты.</a:t>
            </a:r>
            <a:endParaRPr lang="ru-RU" sz="1000" i="1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В соответствии с методическими указаниями </a:t>
            </a:r>
            <a:r>
              <a:rPr lang="ru-RU" sz="1000" i="1">
                <a:latin typeface="Times New Roman" pitchFamily="18" charset="0"/>
                <a:cs typeface="Times New Roman" pitchFamily="18" charset="0"/>
              </a:rPr>
              <a:t>«Профилактическое ультрафиолетовое облучение людей (с применением искусственных источников ультрафиолетового излучения)» (№ 5046-89).</a:t>
            </a:r>
            <a:r>
              <a:rPr lang="ru-RU" sz="1000">
                <a:latin typeface="Times New Roman" pitchFamily="18" charset="0"/>
              </a:rPr>
              <a:t> </a:t>
            </a:r>
          </a:p>
        </p:txBody>
      </p:sp>
      <p:sp>
        <p:nvSpPr>
          <p:cNvPr id="98308" name="Text Box 132"/>
          <p:cNvSpPr txBox="1">
            <a:spLocks noChangeArrowheads="1"/>
          </p:cNvSpPr>
          <p:nvPr/>
        </p:nvSpPr>
        <p:spPr bwMode="auto">
          <a:xfrm>
            <a:off x="304800" y="104776"/>
            <a:ext cx="11582400" cy="581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КЛАССЫ УСЛОВИЙ ТРУДА ПРИ ДЕЙСТВИИ НЕИОНИЗИРУЮЩИХ </a:t>
            </a:r>
            <a:r>
              <a:rPr lang="ru-RU" sz="1600" b="1">
                <a:latin typeface="Times New Roman" pitchFamily="18" charset="0"/>
              </a:rPr>
              <a:t>ЭМИ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ОПТИЧЕСКОГО ДИАПАЗОНА</a:t>
            </a:r>
            <a:r>
              <a:rPr lang="ru-RU" sz="1600" b="1">
                <a:latin typeface="Times New Roman" pitchFamily="18" charset="0"/>
              </a:rPr>
              <a:t>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(ЛАЗЕРНОЕ, УАЬТРАФИАЕТОВОЕ)</a:t>
            </a:r>
            <a:endParaRPr lang="ru-RU" sz="16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0" name="Group 2"/>
          <p:cNvGrpSpPr>
            <a:grpSpLocks/>
          </p:cNvGrpSpPr>
          <p:nvPr/>
        </p:nvGrpSpPr>
        <p:grpSpPr bwMode="auto">
          <a:xfrm>
            <a:off x="406400" y="838200"/>
            <a:ext cx="11480800" cy="5715000"/>
            <a:chOff x="0" y="0"/>
            <a:chExt cx="3184" cy="8515"/>
          </a:xfrm>
        </p:grpSpPr>
        <p:grpSp>
          <p:nvGrpSpPr>
            <p:cNvPr id="99332" name="Group 3"/>
            <p:cNvGrpSpPr>
              <a:grpSpLocks/>
            </p:cNvGrpSpPr>
            <p:nvPr/>
          </p:nvGrpSpPr>
          <p:grpSpPr bwMode="auto">
            <a:xfrm>
              <a:off x="0" y="0"/>
              <a:ext cx="896" cy="2187"/>
              <a:chOff x="0" y="0"/>
              <a:chExt cx="896" cy="2187"/>
            </a:xfrm>
          </p:grpSpPr>
          <p:sp>
            <p:nvSpPr>
              <p:cNvPr id="99441" name="Rectangle 4"/>
              <p:cNvSpPr>
                <a:spLocks noChangeArrowheads="1"/>
              </p:cNvSpPr>
              <p:nvPr/>
            </p:nvSpPr>
            <p:spPr bwMode="auto">
              <a:xfrm>
                <a:off x="16" y="0"/>
                <a:ext cx="864" cy="21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Показатели тяжести трудового процесса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42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96" cy="218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33" name="Group 6"/>
            <p:cNvGrpSpPr>
              <a:grpSpLocks/>
            </p:cNvGrpSpPr>
            <p:nvPr/>
          </p:nvGrpSpPr>
          <p:grpSpPr bwMode="auto">
            <a:xfrm>
              <a:off x="896" y="0"/>
              <a:ext cx="2288" cy="518"/>
              <a:chOff x="896" y="0"/>
              <a:chExt cx="2288" cy="518"/>
            </a:xfrm>
          </p:grpSpPr>
          <p:sp>
            <p:nvSpPr>
              <p:cNvPr id="99439" name="Rectangle 7"/>
              <p:cNvSpPr>
                <a:spLocks noChangeArrowheads="1"/>
              </p:cNvSpPr>
              <p:nvPr/>
            </p:nvSpPr>
            <p:spPr bwMode="auto">
              <a:xfrm>
                <a:off x="912" y="0"/>
                <a:ext cx="2256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Класс условий труда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40" name="Rectangle 8"/>
              <p:cNvSpPr>
                <a:spLocks noChangeArrowheads="1"/>
              </p:cNvSpPr>
              <p:nvPr/>
            </p:nvSpPr>
            <p:spPr bwMode="auto">
              <a:xfrm>
                <a:off x="896" y="0"/>
                <a:ext cx="2288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34" name="Group 9"/>
            <p:cNvGrpSpPr>
              <a:grpSpLocks/>
            </p:cNvGrpSpPr>
            <p:nvPr/>
          </p:nvGrpSpPr>
          <p:grpSpPr bwMode="auto">
            <a:xfrm>
              <a:off x="896" y="518"/>
              <a:ext cx="560" cy="1151"/>
              <a:chOff x="896" y="518"/>
              <a:chExt cx="560" cy="1151"/>
            </a:xfrm>
          </p:grpSpPr>
          <p:sp>
            <p:nvSpPr>
              <p:cNvPr id="99437" name="Rectangle 10"/>
              <p:cNvSpPr>
                <a:spLocks noChangeArrowheads="1"/>
              </p:cNvSpPr>
              <p:nvPr/>
            </p:nvSpPr>
            <p:spPr bwMode="auto">
              <a:xfrm>
                <a:off x="912" y="518"/>
                <a:ext cx="528" cy="1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Оптимальный (легкая физическая нагрузка)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38" name="Rectangle 11"/>
              <p:cNvSpPr>
                <a:spLocks noChangeArrowheads="1"/>
              </p:cNvSpPr>
              <p:nvPr/>
            </p:nvSpPr>
            <p:spPr bwMode="auto">
              <a:xfrm>
                <a:off x="896" y="518"/>
                <a:ext cx="560" cy="1151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35" name="Group 12"/>
            <p:cNvGrpSpPr>
              <a:grpSpLocks/>
            </p:cNvGrpSpPr>
            <p:nvPr/>
          </p:nvGrpSpPr>
          <p:grpSpPr bwMode="auto">
            <a:xfrm>
              <a:off x="1456" y="518"/>
              <a:ext cx="568" cy="1151"/>
              <a:chOff x="1456" y="518"/>
              <a:chExt cx="568" cy="1151"/>
            </a:xfrm>
          </p:grpSpPr>
          <p:sp>
            <p:nvSpPr>
              <p:cNvPr id="99435" name="Rectangle 13"/>
              <p:cNvSpPr>
                <a:spLocks noChangeArrowheads="1"/>
              </p:cNvSpPr>
              <p:nvPr/>
            </p:nvSpPr>
            <p:spPr bwMode="auto">
              <a:xfrm>
                <a:off x="1472" y="518"/>
                <a:ext cx="536" cy="1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Допустимый (средняя физическая нагрузка)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36" name="Rectangle 14"/>
              <p:cNvSpPr>
                <a:spLocks noChangeArrowheads="1"/>
              </p:cNvSpPr>
              <p:nvPr/>
            </p:nvSpPr>
            <p:spPr bwMode="auto">
              <a:xfrm>
                <a:off x="1456" y="518"/>
                <a:ext cx="568" cy="1151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36" name="Group 15"/>
            <p:cNvGrpSpPr>
              <a:grpSpLocks/>
            </p:cNvGrpSpPr>
            <p:nvPr/>
          </p:nvGrpSpPr>
          <p:grpSpPr bwMode="auto">
            <a:xfrm>
              <a:off x="2024" y="518"/>
              <a:ext cx="1160" cy="633"/>
              <a:chOff x="2024" y="518"/>
              <a:chExt cx="1160" cy="633"/>
            </a:xfrm>
          </p:grpSpPr>
          <p:sp>
            <p:nvSpPr>
              <p:cNvPr id="99433" name="Rectangle 16"/>
              <p:cNvSpPr>
                <a:spLocks noChangeArrowheads="1"/>
              </p:cNvSpPr>
              <p:nvPr/>
            </p:nvSpPr>
            <p:spPr bwMode="auto">
              <a:xfrm>
                <a:off x="2040" y="518"/>
                <a:ext cx="1128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Вредный (тяжелый труд)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34" name="Rectangle 17"/>
              <p:cNvSpPr>
                <a:spLocks noChangeArrowheads="1"/>
              </p:cNvSpPr>
              <p:nvPr/>
            </p:nvSpPr>
            <p:spPr bwMode="auto">
              <a:xfrm>
                <a:off x="2024" y="518"/>
                <a:ext cx="1160" cy="63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37" name="Group 18"/>
            <p:cNvGrpSpPr>
              <a:grpSpLocks/>
            </p:cNvGrpSpPr>
            <p:nvPr/>
          </p:nvGrpSpPr>
          <p:grpSpPr bwMode="auto">
            <a:xfrm>
              <a:off x="2024" y="1151"/>
              <a:ext cx="560" cy="518"/>
              <a:chOff x="2024" y="1151"/>
              <a:chExt cx="560" cy="518"/>
            </a:xfrm>
          </p:grpSpPr>
          <p:sp>
            <p:nvSpPr>
              <p:cNvPr id="99431" name="Rectangle 19"/>
              <p:cNvSpPr>
                <a:spLocks noChangeArrowheads="1"/>
              </p:cNvSpPr>
              <p:nvPr/>
            </p:nvSpPr>
            <p:spPr bwMode="auto">
              <a:xfrm>
                <a:off x="2040" y="1151"/>
                <a:ext cx="528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 степени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32" name="Rectangle 20"/>
              <p:cNvSpPr>
                <a:spLocks noChangeArrowheads="1"/>
              </p:cNvSpPr>
              <p:nvPr/>
            </p:nvSpPr>
            <p:spPr bwMode="auto">
              <a:xfrm>
                <a:off x="2024" y="1151"/>
                <a:ext cx="560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38" name="Group 21"/>
            <p:cNvGrpSpPr>
              <a:grpSpLocks/>
            </p:cNvGrpSpPr>
            <p:nvPr/>
          </p:nvGrpSpPr>
          <p:grpSpPr bwMode="auto">
            <a:xfrm>
              <a:off x="2584" y="1151"/>
              <a:ext cx="600" cy="518"/>
              <a:chOff x="2584" y="1151"/>
              <a:chExt cx="600" cy="518"/>
            </a:xfrm>
          </p:grpSpPr>
          <p:sp>
            <p:nvSpPr>
              <p:cNvPr id="99429" name="Rectangle 22"/>
              <p:cNvSpPr>
                <a:spLocks noChangeArrowheads="1"/>
              </p:cNvSpPr>
              <p:nvPr/>
            </p:nvSpPr>
            <p:spPr bwMode="auto">
              <a:xfrm>
                <a:off x="2600" y="1151"/>
                <a:ext cx="568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 степени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30" name="Rectangle 23"/>
              <p:cNvSpPr>
                <a:spLocks noChangeArrowheads="1"/>
              </p:cNvSpPr>
              <p:nvPr/>
            </p:nvSpPr>
            <p:spPr bwMode="auto">
              <a:xfrm>
                <a:off x="2584" y="1151"/>
                <a:ext cx="600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39" name="Group 24"/>
            <p:cNvGrpSpPr>
              <a:grpSpLocks/>
            </p:cNvGrpSpPr>
            <p:nvPr/>
          </p:nvGrpSpPr>
          <p:grpSpPr bwMode="auto">
            <a:xfrm>
              <a:off x="896" y="1669"/>
              <a:ext cx="560" cy="518"/>
              <a:chOff x="896" y="1669"/>
              <a:chExt cx="560" cy="518"/>
            </a:xfrm>
          </p:grpSpPr>
          <p:sp>
            <p:nvSpPr>
              <p:cNvPr id="99427" name="Rectangle 25"/>
              <p:cNvSpPr>
                <a:spLocks noChangeArrowheads="1"/>
              </p:cNvSpPr>
              <p:nvPr/>
            </p:nvSpPr>
            <p:spPr bwMode="auto">
              <a:xfrm>
                <a:off x="912" y="1669"/>
                <a:ext cx="528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28" name="Rectangle 26"/>
              <p:cNvSpPr>
                <a:spLocks noChangeArrowheads="1"/>
              </p:cNvSpPr>
              <p:nvPr/>
            </p:nvSpPr>
            <p:spPr bwMode="auto">
              <a:xfrm>
                <a:off x="896" y="1669"/>
                <a:ext cx="560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0" name="Group 27"/>
            <p:cNvGrpSpPr>
              <a:grpSpLocks/>
            </p:cNvGrpSpPr>
            <p:nvPr/>
          </p:nvGrpSpPr>
          <p:grpSpPr bwMode="auto">
            <a:xfrm>
              <a:off x="1456" y="1669"/>
              <a:ext cx="568" cy="518"/>
              <a:chOff x="1456" y="1669"/>
              <a:chExt cx="568" cy="518"/>
            </a:xfrm>
          </p:grpSpPr>
          <p:sp>
            <p:nvSpPr>
              <p:cNvPr id="99425" name="Rectangle 28"/>
              <p:cNvSpPr>
                <a:spLocks noChangeArrowheads="1"/>
              </p:cNvSpPr>
              <p:nvPr/>
            </p:nvSpPr>
            <p:spPr bwMode="auto">
              <a:xfrm>
                <a:off x="1472" y="1669"/>
                <a:ext cx="536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26" name="Rectangle 29"/>
              <p:cNvSpPr>
                <a:spLocks noChangeArrowheads="1"/>
              </p:cNvSpPr>
              <p:nvPr/>
            </p:nvSpPr>
            <p:spPr bwMode="auto">
              <a:xfrm>
                <a:off x="1456" y="1669"/>
                <a:ext cx="568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1" name="Group 30"/>
            <p:cNvGrpSpPr>
              <a:grpSpLocks/>
            </p:cNvGrpSpPr>
            <p:nvPr/>
          </p:nvGrpSpPr>
          <p:grpSpPr bwMode="auto">
            <a:xfrm>
              <a:off x="2024" y="1669"/>
              <a:ext cx="560" cy="518"/>
              <a:chOff x="2024" y="1669"/>
              <a:chExt cx="560" cy="518"/>
            </a:xfrm>
          </p:grpSpPr>
          <p:sp>
            <p:nvSpPr>
              <p:cNvPr id="99423" name="Rectangle 31"/>
              <p:cNvSpPr>
                <a:spLocks noChangeArrowheads="1"/>
              </p:cNvSpPr>
              <p:nvPr/>
            </p:nvSpPr>
            <p:spPr bwMode="auto">
              <a:xfrm>
                <a:off x="2040" y="1669"/>
                <a:ext cx="528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3.1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24" name="Rectangle 32"/>
              <p:cNvSpPr>
                <a:spLocks noChangeArrowheads="1"/>
              </p:cNvSpPr>
              <p:nvPr/>
            </p:nvSpPr>
            <p:spPr bwMode="auto">
              <a:xfrm>
                <a:off x="2024" y="1669"/>
                <a:ext cx="560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2" name="Group 33"/>
            <p:cNvGrpSpPr>
              <a:grpSpLocks/>
            </p:cNvGrpSpPr>
            <p:nvPr/>
          </p:nvGrpSpPr>
          <p:grpSpPr bwMode="auto">
            <a:xfrm>
              <a:off x="2584" y="1669"/>
              <a:ext cx="600" cy="518"/>
              <a:chOff x="2584" y="1669"/>
              <a:chExt cx="600" cy="518"/>
            </a:xfrm>
          </p:grpSpPr>
          <p:sp>
            <p:nvSpPr>
              <p:cNvPr id="99421" name="Rectangle 34"/>
              <p:cNvSpPr>
                <a:spLocks noChangeArrowheads="1"/>
              </p:cNvSpPr>
              <p:nvPr/>
            </p:nvSpPr>
            <p:spPr bwMode="auto">
              <a:xfrm>
                <a:off x="2600" y="1669"/>
                <a:ext cx="568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3.2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22" name="Rectangle 35"/>
              <p:cNvSpPr>
                <a:spLocks noChangeArrowheads="1"/>
              </p:cNvSpPr>
              <p:nvPr/>
            </p:nvSpPr>
            <p:spPr bwMode="auto">
              <a:xfrm>
                <a:off x="2584" y="1669"/>
                <a:ext cx="600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3" name="Group 36"/>
            <p:cNvGrpSpPr>
              <a:grpSpLocks/>
            </p:cNvGrpSpPr>
            <p:nvPr/>
          </p:nvGrpSpPr>
          <p:grpSpPr bwMode="auto">
            <a:xfrm>
              <a:off x="0" y="2187"/>
              <a:ext cx="896" cy="518"/>
              <a:chOff x="0" y="2187"/>
              <a:chExt cx="896" cy="518"/>
            </a:xfrm>
          </p:grpSpPr>
          <p:sp>
            <p:nvSpPr>
              <p:cNvPr id="99419" name="Rectangle 37"/>
              <p:cNvSpPr>
                <a:spLocks noChangeArrowheads="1"/>
              </p:cNvSpPr>
              <p:nvPr/>
            </p:nvSpPr>
            <p:spPr bwMode="auto">
              <a:xfrm>
                <a:off x="16" y="2187"/>
                <a:ext cx="864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20" name="Rectangle 38"/>
              <p:cNvSpPr>
                <a:spLocks noChangeArrowheads="1"/>
              </p:cNvSpPr>
              <p:nvPr/>
            </p:nvSpPr>
            <p:spPr bwMode="auto">
              <a:xfrm>
                <a:off x="0" y="2187"/>
                <a:ext cx="896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4" name="Group 39"/>
            <p:cNvGrpSpPr>
              <a:grpSpLocks/>
            </p:cNvGrpSpPr>
            <p:nvPr/>
          </p:nvGrpSpPr>
          <p:grpSpPr bwMode="auto">
            <a:xfrm>
              <a:off x="896" y="2187"/>
              <a:ext cx="560" cy="518"/>
              <a:chOff x="896" y="2187"/>
              <a:chExt cx="560" cy="518"/>
            </a:xfrm>
          </p:grpSpPr>
          <p:sp>
            <p:nvSpPr>
              <p:cNvPr id="99417" name="Rectangle 40"/>
              <p:cNvSpPr>
                <a:spLocks noChangeArrowheads="1"/>
              </p:cNvSpPr>
              <p:nvPr/>
            </p:nvSpPr>
            <p:spPr bwMode="auto">
              <a:xfrm>
                <a:off x="912" y="2187"/>
                <a:ext cx="528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18" name="Rectangle 41"/>
              <p:cNvSpPr>
                <a:spLocks noChangeArrowheads="1"/>
              </p:cNvSpPr>
              <p:nvPr/>
            </p:nvSpPr>
            <p:spPr bwMode="auto">
              <a:xfrm>
                <a:off x="896" y="2187"/>
                <a:ext cx="560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5" name="Group 42"/>
            <p:cNvGrpSpPr>
              <a:grpSpLocks/>
            </p:cNvGrpSpPr>
            <p:nvPr/>
          </p:nvGrpSpPr>
          <p:grpSpPr bwMode="auto">
            <a:xfrm>
              <a:off x="1456" y="2187"/>
              <a:ext cx="568" cy="518"/>
              <a:chOff x="1456" y="2187"/>
              <a:chExt cx="568" cy="518"/>
            </a:xfrm>
          </p:grpSpPr>
          <p:sp>
            <p:nvSpPr>
              <p:cNvPr id="99415" name="Rectangle 43"/>
              <p:cNvSpPr>
                <a:spLocks noChangeArrowheads="1"/>
              </p:cNvSpPr>
              <p:nvPr/>
            </p:nvSpPr>
            <p:spPr bwMode="auto">
              <a:xfrm>
                <a:off x="1472" y="2187"/>
                <a:ext cx="536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16" name="Rectangle 44"/>
              <p:cNvSpPr>
                <a:spLocks noChangeArrowheads="1"/>
              </p:cNvSpPr>
              <p:nvPr/>
            </p:nvSpPr>
            <p:spPr bwMode="auto">
              <a:xfrm>
                <a:off x="1456" y="2187"/>
                <a:ext cx="568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6" name="Group 45"/>
            <p:cNvGrpSpPr>
              <a:grpSpLocks/>
            </p:cNvGrpSpPr>
            <p:nvPr/>
          </p:nvGrpSpPr>
          <p:grpSpPr bwMode="auto">
            <a:xfrm>
              <a:off x="2024" y="2187"/>
              <a:ext cx="560" cy="518"/>
              <a:chOff x="2024" y="2187"/>
              <a:chExt cx="560" cy="518"/>
            </a:xfrm>
          </p:grpSpPr>
          <p:sp>
            <p:nvSpPr>
              <p:cNvPr id="99413" name="Rectangle 46"/>
              <p:cNvSpPr>
                <a:spLocks noChangeArrowheads="1"/>
              </p:cNvSpPr>
              <p:nvPr/>
            </p:nvSpPr>
            <p:spPr bwMode="auto">
              <a:xfrm>
                <a:off x="2040" y="2187"/>
                <a:ext cx="528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14" name="Rectangle 47"/>
              <p:cNvSpPr>
                <a:spLocks noChangeArrowheads="1"/>
              </p:cNvSpPr>
              <p:nvPr/>
            </p:nvSpPr>
            <p:spPr bwMode="auto">
              <a:xfrm>
                <a:off x="2024" y="2187"/>
                <a:ext cx="560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7" name="Group 48"/>
            <p:cNvGrpSpPr>
              <a:grpSpLocks/>
            </p:cNvGrpSpPr>
            <p:nvPr/>
          </p:nvGrpSpPr>
          <p:grpSpPr bwMode="auto">
            <a:xfrm>
              <a:off x="2584" y="2187"/>
              <a:ext cx="600" cy="518"/>
              <a:chOff x="2584" y="2187"/>
              <a:chExt cx="600" cy="518"/>
            </a:xfrm>
          </p:grpSpPr>
          <p:sp>
            <p:nvSpPr>
              <p:cNvPr id="99411" name="Rectangle 49"/>
              <p:cNvSpPr>
                <a:spLocks noChangeArrowheads="1"/>
              </p:cNvSpPr>
              <p:nvPr/>
            </p:nvSpPr>
            <p:spPr bwMode="auto">
              <a:xfrm>
                <a:off x="2600" y="2187"/>
                <a:ext cx="568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12" name="Rectangle 50"/>
              <p:cNvSpPr>
                <a:spLocks noChangeArrowheads="1"/>
              </p:cNvSpPr>
              <p:nvPr/>
            </p:nvSpPr>
            <p:spPr bwMode="auto">
              <a:xfrm>
                <a:off x="2584" y="2187"/>
                <a:ext cx="600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8" name="Group 51"/>
            <p:cNvGrpSpPr>
              <a:grpSpLocks/>
            </p:cNvGrpSpPr>
            <p:nvPr/>
          </p:nvGrpSpPr>
          <p:grpSpPr bwMode="auto">
            <a:xfrm>
              <a:off x="0" y="2705"/>
              <a:ext cx="3184" cy="633"/>
              <a:chOff x="0" y="2705"/>
              <a:chExt cx="3184" cy="633"/>
            </a:xfrm>
          </p:grpSpPr>
          <p:sp>
            <p:nvSpPr>
              <p:cNvPr id="99409" name="Rectangle 52"/>
              <p:cNvSpPr>
                <a:spLocks noChangeArrowheads="1"/>
              </p:cNvSpPr>
              <p:nvPr/>
            </p:nvSpPr>
            <p:spPr bwMode="auto">
              <a:xfrm>
                <a:off x="16" y="2705"/>
                <a:ext cx="3152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ru-RU" sz="1200" i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Физическая динамическая нагрузка (единицы внешней механической работы за смену, кг</a:t>
                </a:r>
                <a:r>
                  <a:rPr lang="ru-RU" sz="1200" i="1">
                    <a:solidFill>
                      <a:srgbClr val="000000"/>
                    </a:solidFill>
                    <a:latin typeface="Times New Roman" pitchFamily="18" charset="0"/>
                  </a:rPr>
                  <a:t>*</a:t>
                </a:r>
                <a:r>
                  <a:rPr lang="ru-RU" sz="1200" i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м</a:t>
                </a:r>
                <a:r>
                  <a:rPr lang="ru-RU" sz="1200" i="1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ru-RU" sz="1200">
                  <a:latin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10" name="Rectangle 53"/>
              <p:cNvSpPr>
                <a:spLocks noChangeArrowheads="1"/>
              </p:cNvSpPr>
              <p:nvPr/>
            </p:nvSpPr>
            <p:spPr bwMode="auto">
              <a:xfrm>
                <a:off x="0" y="2705"/>
                <a:ext cx="3184" cy="63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49" name="Group 54"/>
            <p:cNvGrpSpPr>
              <a:grpSpLocks/>
            </p:cNvGrpSpPr>
            <p:nvPr/>
          </p:nvGrpSpPr>
          <p:grpSpPr bwMode="auto">
            <a:xfrm>
              <a:off x="0" y="3338"/>
              <a:ext cx="896" cy="1898"/>
              <a:chOff x="0" y="3338"/>
              <a:chExt cx="896" cy="1898"/>
            </a:xfrm>
          </p:grpSpPr>
          <p:sp>
            <p:nvSpPr>
              <p:cNvPr id="99407" name="Rectangle 55"/>
              <p:cNvSpPr>
                <a:spLocks noChangeArrowheads="1"/>
              </p:cNvSpPr>
              <p:nvPr/>
            </p:nvSpPr>
            <p:spPr bwMode="auto">
              <a:xfrm>
                <a:off x="16" y="3338"/>
                <a:ext cx="864" cy="1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1.1. При региональной нагрузке (с преимущественным участием мышц рук и плечевого пояса) при перемещении груза на расстояние до 1 м: </a:t>
                </a:r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для мужчин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 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для женщин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08" name="Rectangle 56"/>
              <p:cNvSpPr>
                <a:spLocks noChangeArrowheads="1"/>
              </p:cNvSpPr>
              <p:nvPr/>
            </p:nvSpPr>
            <p:spPr bwMode="auto">
              <a:xfrm>
                <a:off x="0" y="3338"/>
                <a:ext cx="896" cy="189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0" name="Group 57"/>
            <p:cNvGrpSpPr>
              <a:grpSpLocks/>
            </p:cNvGrpSpPr>
            <p:nvPr/>
          </p:nvGrpSpPr>
          <p:grpSpPr bwMode="auto">
            <a:xfrm>
              <a:off x="896" y="3338"/>
              <a:ext cx="560" cy="1898"/>
              <a:chOff x="896" y="3338"/>
              <a:chExt cx="560" cy="1898"/>
            </a:xfrm>
          </p:grpSpPr>
          <p:sp>
            <p:nvSpPr>
              <p:cNvPr id="99405" name="Rectangle 58"/>
              <p:cNvSpPr>
                <a:spLocks noChangeArrowheads="1"/>
              </p:cNvSpPr>
              <p:nvPr/>
            </p:nvSpPr>
            <p:spPr bwMode="auto">
              <a:xfrm>
                <a:off x="912" y="3338"/>
                <a:ext cx="528" cy="1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2500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1500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06" name="Rectangle 59"/>
              <p:cNvSpPr>
                <a:spLocks noChangeArrowheads="1"/>
              </p:cNvSpPr>
              <p:nvPr/>
            </p:nvSpPr>
            <p:spPr bwMode="auto">
              <a:xfrm>
                <a:off x="896" y="3338"/>
                <a:ext cx="560" cy="189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1" name="Group 60"/>
            <p:cNvGrpSpPr>
              <a:grpSpLocks/>
            </p:cNvGrpSpPr>
            <p:nvPr/>
          </p:nvGrpSpPr>
          <p:grpSpPr bwMode="auto">
            <a:xfrm>
              <a:off x="1456" y="3338"/>
              <a:ext cx="568" cy="1898"/>
              <a:chOff x="1456" y="3338"/>
              <a:chExt cx="568" cy="1898"/>
            </a:xfrm>
          </p:grpSpPr>
          <p:sp>
            <p:nvSpPr>
              <p:cNvPr id="99403" name="Rectangle 61"/>
              <p:cNvSpPr>
                <a:spLocks noChangeArrowheads="1"/>
              </p:cNvSpPr>
              <p:nvPr/>
            </p:nvSpPr>
            <p:spPr bwMode="auto">
              <a:xfrm>
                <a:off x="1472" y="3338"/>
                <a:ext cx="536" cy="1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5000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3000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04" name="Rectangle 62"/>
              <p:cNvSpPr>
                <a:spLocks noChangeArrowheads="1"/>
              </p:cNvSpPr>
              <p:nvPr/>
            </p:nvSpPr>
            <p:spPr bwMode="auto">
              <a:xfrm>
                <a:off x="1456" y="3338"/>
                <a:ext cx="568" cy="189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2" name="Group 63"/>
            <p:cNvGrpSpPr>
              <a:grpSpLocks/>
            </p:cNvGrpSpPr>
            <p:nvPr/>
          </p:nvGrpSpPr>
          <p:grpSpPr bwMode="auto">
            <a:xfrm>
              <a:off x="2024" y="3338"/>
              <a:ext cx="560" cy="1898"/>
              <a:chOff x="2024" y="3338"/>
              <a:chExt cx="560" cy="1898"/>
            </a:xfrm>
          </p:grpSpPr>
          <p:sp>
            <p:nvSpPr>
              <p:cNvPr id="99401" name="Rectangle 64"/>
              <p:cNvSpPr>
                <a:spLocks noChangeArrowheads="1"/>
              </p:cNvSpPr>
              <p:nvPr/>
            </p:nvSpPr>
            <p:spPr bwMode="auto">
              <a:xfrm>
                <a:off x="2040" y="3338"/>
                <a:ext cx="528" cy="1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7000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4000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02" name="Rectangle 65"/>
              <p:cNvSpPr>
                <a:spLocks noChangeArrowheads="1"/>
              </p:cNvSpPr>
              <p:nvPr/>
            </p:nvSpPr>
            <p:spPr bwMode="auto">
              <a:xfrm>
                <a:off x="2024" y="3338"/>
                <a:ext cx="560" cy="189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3" name="Group 66"/>
            <p:cNvGrpSpPr>
              <a:grpSpLocks/>
            </p:cNvGrpSpPr>
            <p:nvPr/>
          </p:nvGrpSpPr>
          <p:grpSpPr bwMode="auto">
            <a:xfrm>
              <a:off x="2584" y="3338"/>
              <a:ext cx="600" cy="1898"/>
              <a:chOff x="2584" y="3338"/>
              <a:chExt cx="600" cy="1898"/>
            </a:xfrm>
          </p:grpSpPr>
          <p:sp>
            <p:nvSpPr>
              <p:cNvPr id="99399" name="Rectangle 67"/>
              <p:cNvSpPr>
                <a:spLocks noChangeArrowheads="1"/>
              </p:cNvSpPr>
              <p:nvPr/>
            </p:nvSpPr>
            <p:spPr bwMode="auto">
              <a:xfrm>
                <a:off x="2600" y="3338"/>
                <a:ext cx="568" cy="1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7000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4000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400" name="Rectangle 68"/>
              <p:cNvSpPr>
                <a:spLocks noChangeArrowheads="1"/>
              </p:cNvSpPr>
              <p:nvPr/>
            </p:nvSpPr>
            <p:spPr bwMode="auto">
              <a:xfrm>
                <a:off x="2584" y="3338"/>
                <a:ext cx="600" cy="189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4" name="Group 69"/>
            <p:cNvGrpSpPr>
              <a:grpSpLocks/>
            </p:cNvGrpSpPr>
            <p:nvPr/>
          </p:nvGrpSpPr>
          <p:grpSpPr bwMode="auto">
            <a:xfrm>
              <a:off x="0" y="5236"/>
              <a:ext cx="896" cy="978"/>
              <a:chOff x="0" y="5236"/>
              <a:chExt cx="896" cy="978"/>
            </a:xfrm>
          </p:grpSpPr>
          <p:sp>
            <p:nvSpPr>
              <p:cNvPr id="99397" name="Rectangle 70"/>
              <p:cNvSpPr>
                <a:spLocks noChangeArrowheads="1"/>
              </p:cNvSpPr>
              <p:nvPr/>
            </p:nvSpPr>
            <p:spPr bwMode="auto">
              <a:xfrm>
                <a:off x="16" y="5236"/>
                <a:ext cx="86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1.2. При общей нагрузке (с участием мышц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рук, корпуса, ног):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98" name="Rectangle 71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896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5" name="Group 72"/>
            <p:cNvGrpSpPr>
              <a:grpSpLocks/>
            </p:cNvGrpSpPr>
            <p:nvPr/>
          </p:nvGrpSpPr>
          <p:grpSpPr bwMode="auto">
            <a:xfrm>
              <a:off x="896" y="5236"/>
              <a:ext cx="560" cy="978"/>
              <a:chOff x="896" y="5236"/>
              <a:chExt cx="560" cy="978"/>
            </a:xfrm>
          </p:grpSpPr>
          <p:sp>
            <p:nvSpPr>
              <p:cNvPr id="99395" name="Rectangle 73"/>
              <p:cNvSpPr>
                <a:spLocks noChangeArrowheads="1"/>
              </p:cNvSpPr>
              <p:nvPr/>
            </p:nvSpPr>
            <p:spPr bwMode="auto">
              <a:xfrm>
                <a:off x="912" y="5236"/>
                <a:ext cx="528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96" name="Rectangle 74"/>
              <p:cNvSpPr>
                <a:spLocks noChangeArrowheads="1"/>
              </p:cNvSpPr>
              <p:nvPr/>
            </p:nvSpPr>
            <p:spPr bwMode="auto">
              <a:xfrm>
                <a:off x="896" y="5236"/>
                <a:ext cx="560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6" name="Group 75"/>
            <p:cNvGrpSpPr>
              <a:grpSpLocks/>
            </p:cNvGrpSpPr>
            <p:nvPr/>
          </p:nvGrpSpPr>
          <p:grpSpPr bwMode="auto">
            <a:xfrm>
              <a:off x="1456" y="5236"/>
              <a:ext cx="568" cy="978"/>
              <a:chOff x="1456" y="5236"/>
              <a:chExt cx="568" cy="978"/>
            </a:xfrm>
          </p:grpSpPr>
          <p:sp>
            <p:nvSpPr>
              <p:cNvPr id="99393" name="Rectangle 76"/>
              <p:cNvSpPr>
                <a:spLocks noChangeArrowheads="1"/>
              </p:cNvSpPr>
              <p:nvPr/>
            </p:nvSpPr>
            <p:spPr bwMode="auto">
              <a:xfrm>
                <a:off x="1472" y="5236"/>
                <a:ext cx="536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94" name="Rectangle 77"/>
              <p:cNvSpPr>
                <a:spLocks noChangeArrowheads="1"/>
              </p:cNvSpPr>
              <p:nvPr/>
            </p:nvSpPr>
            <p:spPr bwMode="auto">
              <a:xfrm>
                <a:off x="1456" y="5236"/>
                <a:ext cx="568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7" name="Group 78"/>
            <p:cNvGrpSpPr>
              <a:grpSpLocks/>
            </p:cNvGrpSpPr>
            <p:nvPr/>
          </p:nvGrpSpPr>
          <p:grpSpPr bwMode="auto">
            <a:xfrm>
              <a:off x="2024" y="5236"/>
              <a:ext cx="560" cy="978"/>
              <a:chOff x="2024" y="5236"/>
              <a:chExt cx="560" cy="978"/>
            </a:xfrm>
          </p:grpSpPr>
          <p:sp>
            <p:nvSpPr>
              <p:cNvPr id="99391" name="Rectangle 79"/>
              <p:cNvSpPr>
                <a:spLocks noChangeArrowheads="1"/>
              </p:cNvSpPr>
              <p:nvPr/>
            </p:nvSpPr>
            <p:spPr bwMode="auto">
              <a:xfrm>
                <a:off x="2040" y="5236"/>
                <a:ext cx="528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92" name="Rectangle 80"/>
              <p:cNvSpPr>
                <a:spLocks noChangeArrowheads="1"/>
              </p:cNvSpPr>
              <p:nvPr/>
            </p:nvSpPr>
            <p:spPr bwMode="auto">
              <a:xfrm>
                <a:off x="2024" y="5236"/>
                <a:ext cx="560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8" name="Group 81"/>
            <p:cNvGrpSpPr>
              <a:grpSpLocks/>
            </p:cNvGrpSpPr>
            <p:nvPr/>
          </p:nvGrpSpPr>
          <p:grpSpPr bwMode="auto">
            <a:xfrm>
              <a:off x="2584" y="5236"/>
              <a:ext cx="600" cy="978"/>
              <a:chOff x="2584" y="5236"/>
              <a:chExt cx="600" cy="978"/>
            </a:xfrm>
          </p:grpSpPr>
          <p:sp>
            <p:nvSpPr>
              <p:cNvPr id="99389" name="Rectangle 82"/>
              <p:cNvSpPr>
                <a:spLocks noChangeArrowheads="1"/>
              </p:cNvSpPr>
              <p:nvPr/>
            </p:nvSpPr>
            <p:spPr bwMode="auto">
              <a:xfrm>
                <a:off x="2600" y="5236"/>
                <a:ext cx="568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90" name="Rectangle 83"/>
              <p:cNvSpPr>
                <a:spLocks noChangeArrowheads="1"/>
              </p:cNvSpPr>
              <p:nvPr/>
            </p:nvSpPr>
            <p:spPr bwMode="auto">
              <a:xfrm>
                <a:off x="2584" y="5236"/>
                <a:ext cx="600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59" name="Group 84"/>
            <p:cNvGrpSpPr>
              <a:grpSpLocks/>
            </p:cNvGrpSpPr>
            <p:nvPr/>
          </p:nvGrpSpPr>
          <p:grpSpPr bwMode="auto">
            <a:xfrm>
              <a:off x="0" y="6214"/>
              <a:ext cx="896" cy="1208"/>
              <a:chOff x="0" y="6214"/>
              <a:chExt cx="896" cy="1208"/>
            </a:xfrm>
          </p:grpSpPr>
          <p:sp>
            <p:nvSpPr>
              <p:cNvPr id="99387" name="Rectangle 85"/>
              <p:cNvSpPr>
                <a:spLocks noChangeArrowheads="1"/>
              </p:cNvSpPr>
              <p:nvPr/>
            </p:nvSpPr>
            <p:spPr bwMode="auto">
              <a:xfrm>
                <a:off x="16" y="6214"/>
                <a:ext cx="864" cy="1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1.2.1. При перемещении груза на расстояние от 1 до 5 м: </a:t>
                </a:r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для мужчин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для женщин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88" name="Rectangle 86"/>
              <p:cNvSpPr>
                <a:spLocks noChangeArrowheads="1"/>
              </p:cNvSpPr>
              <p:nvPr/>
            </p:nvSpPr>
            <p:spPr bwMode="auto">
              <a:xfrm>
                <a:off x="0" y="6214"/>
                <a:ext cx="896" cy="120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60" name="Group 87"/>
            <p:cNvGrpSpPr>
              <a:grpSpLocks/>
            </p:cNvGrpSpPr>
            <p:nvPr/>
          </p:nvGrpSpPr>
          <p:grpSpPr bwMode="auto">
            <a:xfrm>
              <a:off x="896" y="6214"/>
              <a:ext cx="560" cy="1208"/>
              <a:chOff x="896" y="6214"/>
              <a:chExt cx="560" cy="1208"/>
            </a:xfrm>
          </p:grpSpPr>
          <p:sp>
            <p:nvSpPr>
              <p:cNvPr id="99385" name="Rectangle 88"/>
              <p:cNvSpPr>
                <a:spLocks noChangeArrowheads="1"/>
              </p:cNvSpPr>
              <p:nvPr/>
            </p:nvSpPr>
            <p:spPr bwMode="auto">
              <a:xfrm>
                <a:off x="912" y="6214"/>
                <a:ext cx="528" cy="1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12500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7500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86" name="Rectangle 89"/>
              <p:cNvSpPr>
                <a:spLocks noChangeArrowheads="1"/>
              </p:cNvSpPr>
              <p:nvPr/>
            </p:nvSpPr>
            <p:spPr bwMode="auto">
              <a:xfrm>
                <a:off x="896" y="6214"/>
                <a:ext cx="560" cy="120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61" name="Group 90"/>
            <p:cNvGrpSpPr>
              <a:grpSpLocks/>
            </p:cNvGrpSpPr>
            <p:nvPr/>
          </p:nvGrpSpPr>
          <p:grpSpPr bwMode="auto">
            <a:xfrm>
              <a:off x="1456" y="6214"/>
              <a:ext cx="568" cy="1208"/>
              <a:chOff x="1456" y="6214"/>
              <a:chExt cx="568" cy="1208"/>
            </a:xfrm>
          </p:grpSpPr>
          <p:sp>
            <p:nvSpPr>
              <p:cNvPr id="99383" name="Rectangle 91"/>
              <p:cNvSpPr>
                <a:spLocks noChangeArrowheads="1"/>
              </p:cNvSpPr>
              <p:nvPr/>
            </p:nvSpPr>
            <p:spPr bwMode="auto">
              <a:xfrm>
                <a:off x="1472" y="6214"/>
                <a:ext cx="536" cy="1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25000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15000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84" name="Rectangle 92"/>
              <p:cNvSpPr>
                <a:spLocks noChangeArrowheads="1"/>
              </p:cNvSpPr>
              <p:nvPr/>
            </p:nvSpPr>
            <p:spPr bwMode="auto">
              <a:xfrm>
                <a:off x="1456" y="6214"/>
                <a:ext cx="568" cy="120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62" name="Group 93"/>
            <p:cNvGrpSpPr>
              <a:grpSpLocks/>
            </p:cNvGrpSpPr>
            <p:nvPr/>
          </p:nvGrpSpPr>
          <p:grpSpPr bwMode="auto">
            <a:xfrm>
              <a:off x="2024" y="6214"/>
              <a:ext cx="560" cy="1208"/>
              <a:chOff x="2024" y="6214"/>
              <a:chExt cx="560" cy="1208"/>
            </a:xfrm>
          </p:grpSpPr>
          <p:sp>
            <p:nvSpPr>
              <p:cNvPr id="99381" name="Rectangle 94"/>
              <p:cNvSpPr>
                <a:spLocks noChangeArrowheads="1"/>
              </p:cNvSpPr>
              <p:nvPr/>
            </p:nvSpPr>
            <p:spPr bwMode="auto">
              <a:xfrm>
                <a:off x="2040" y="6214"/>
                <a:ext cx="528" cy="1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35000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25000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82" name="Rectangle 95"/>
              <p:cNvSpPr>
                <a:spLocks noChangeArrowheads="1"/>
              </p:cNvSpPr>
              <p:nvPr/>
            </p:nvSpPr>
            <p:spPr bwMode="auto">
              <a:xfrm>
                <a:off x="2024" y="6214"/>
                <a:ext cx="560" cy="120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63" name="Group 96"/>
            <p:cNvGrpSpPr>
              <a:grpSpLocks/>
            </p:cNvGrpSpPr>
            <p:nvPr/>
          </p:nvGrpSpPr>
          <p:grpSpPr bwMode="auto">
            <a:xfrm>
              <a:off x="2584" y="6214"/>
              <a:ext cx="600" cy="1208"/>
              <a:chOff x="2584" y="6214"/>
              <a:chExt cx="600" cy="1208"/>
            </a:xfrm>
          </p:grpSpPr>
          <p:sp>
            <p:nvSpPr>
              <p:cNvPr id="99379" name="Rectangle 97"/>
              <p:cNvSpPr>
                <a:spLocks noChangeArrowheads="1"/>
              </p:cNvSpPr>
              <p:nvPr/>
            </p:nvSpPr>
            <p:spPr bwMode="auto">
              <a:xfrm>
                <a:off x="2600" y="6214"/>
                <a:ext cx="568" cy="1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35000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более 25000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80" name="Rectangle 98"/>
              <p:cNvSpPr>
                <a:spLocks noChangeArrowheads="1"/>
              </p:cNvSpPr>
              <p:nvPr/>
            </p:nvSpPr>
            <p:spPr bwMode="auto">
              <a:xfrm>
                <a:off x="2584" y="6214"/>
                <a:ext cx="600" cy="120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64" name="Group 99"/>
            <p:cNvGrpSpPr>
              <a:grpSpLocks/>
            </p:cNvGrpSpPr>
            <p:nvPr/>
          </p:nvGrpSpPr>
          <p:grpSpPr bwMode="auto">
            <a:xfrm>
              <a:off x="0" y="7422"/>
              <a:ext cx="896" cy="1093"/>
              <a:chOff x="0" y="7422"/>
              <a:chExt cx="896" cy="1093"/>
            </a:xfrm>
          </p:grpSpPr>
          <p:sp>
            <p:nvSpPr>
              <p:cNvPr id="99377" name="Rectangle 100"/>
              <p:cNvSpPr>
                <a:spLocks noChangeArrowheads="1"/>
              </p:cNvSpPr>
              <p:nvPr/>
            </p:nvSpPr>
            <p:spPr bwMode="auto">
              <a:xfrm>
                <a:off x="16" y="7422"/>
                <a:ext cx="864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1.2.2. При перемещении груза на расстояние более 5 м: </a:t>
                </a:r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для мужчин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для женщин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78" name="Rectangle 101"/>
              <p:cNvSpPr>
                <a:spLocks noChangeArrowheads="1"/>
              </p:cNvSpPr>
              <p:nvPr/>
            </p:nvSpPr>
            <p:spPr bwMode="auto">
              <a:xfrm>
                <a:off x="0" y="7422"/>
                <a:ext cx="896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65" name="Group 102"/>
            <p:cNvGrpSpPr>
              <a:grpSpLocks/>
            </p:cNvGrpSpPr>
            <p:nvPr/>
          </p:nvGrpSpPr>
          <p:grpSpPr bwMode="auto">
            <a:xfrm>
              <a:off x="896" y="7422"/>
              <a:ext cx="560" cy="1093"/>
              <a:chOff x="896" y="7422"/>
              <a:chExt cx="560" cy="1093"/>
            </a:xfrm>
          </p:grpSpPr>
          <p:sp>
            <p:nvSpPr>
              <p:cNvPr id="99375" name="Rectangle 103"/>
              <p:cNvSpPr>
                <a:spLocks noChangeArrowheads="1"/>
              </p:cNvSpPr>
              <p:nvPr/>
            </p:nvSpPr>
            <p:spPr bwMode="auto">
              <a:xfrm>
                <a:off x="912" y="7422"/>
                <a:ext cx="528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24000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14000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76" name="Rectangle 104"/>
              <p:cNvSpPr>
                <a:spLocks noChangeArrowheads="1"/>
              </p:cNvSpPr>
              <p:nvPr/>
            </p:nvSpPr>
            <p:spPr bwMode="auto">
              <a:xfrm>
                <a:off x="896" y="7422"/>
                <a:ext cx="560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66" name="Group 105"/>
            <p:cNvGrpSpPr>
              <a:grpSpLocks/>
            </p:cNvGrpSpPr>
            <p:nvPr/>
          </p:nvGrpSpPr>
          <p:grpSpPr bwMode="auto">
            <a:xfrm>
              <a:off x="1456" y="7422"/>
              <a:ext cx="568" cy="1093"/>
              <a:chOff x="1456" y="7422"/>
              <a:chExt cx="568" cy="1093"/>
            </a:xfrm>
          </p:grpSpPr>
          <p:sp>
            <p:nvSpPr>
              <p:cNvPr id="99373" name="Rectangle 106"/>
              <p:cNvSpPr>
                <a:spLocks noChangeArrowheads="1"/>
              </p:cNvSpPr>
              <p:nvPr/>
            </p:nvSpPr>
            <p:spPr bwMode="auto">
              <a:xfrm>
                <a:off x="1472" y="7422"/>
                <a:ext cx="536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46000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28000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74" name="Rectangle 107"/>
              <p:cNvSpPr>
                <a:spLocks noChangeArrowheads="1"/>
              </p:cNvSpPr>
              <p:nvPr/>
            </p:nvSpPr>
            <p:spPr bwMode="auto">
              <a:xfrm>
                <a:off x="1456" y="7422"/>
                <a:ext cx="568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67" name="Group 108"/>
            <p:cNvGrpSpPr>
              <a:grpSpLocks/>
            </p:cNvGrpSpPr>
            <p:nvPr/>
          </p:nvGrpSpPr>
          <p:grpSpPr bwMode="auto">
            <a:xfrm>
              <a:off x="2024" y="7422"/>
              <a:ext cx="560" cy="1093"/>
              <a:chOff x="2024" y="7422"/>
              <a:chExt cx="560" cy="1093"/>
            </a:xfrm>
          </p:grpSpPr>
          <p:sp>
            <p:nvSpPr>
              <p:cNvPr id="99371" name="Rectangle 109"/>
              <p:cNvSpPr>
                <a:spLocks noChangeArrowheads="1"/>
              </p:cNvSpPr>
              <p:nvPr/>
            </p:nvSpPr>
            <p:spPr bwMode="auto">
              <a:xfrm>
                <a:off x="2040" y="7422"/>
                <a:ext cx="528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70000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40000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72" name="Rectangle 110"/>
              <p:cNvSpPr>
                <a:spLocks noChangeArrowheads="1"/>
              </p:cNvSpPr>
              <p:nvPr/>
            </p:nvSpPr>
            <p:spPr bwMode="auto">
              <a:xfrm>
                <a:off x="2024" y="7422"/>
                <a:ext cx="560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9368" name="Group 111"/>
            <p:cNvGrpSpPr>
              <a:grpSpLocks/>
            </p:cNvGrpSpPr>
            <p:nvPr/>
          </p:nvGrpSpPr>
          <p:grpSpPr bwMode="auto">
            <a:xfrm>
              <a:off x="2584" y="7422"/>
              <a:ext cx="600" cy="1093"/>
              <a:chOff x="2584" y="7422"/>
              <a:chExt cx="600" cy="1093"/>
            </a:xfrm>
          </p:grpSpPr>
          <p:sp>
            <p:nvSpPr>
              <p:cNvPr id="99369" name="Rectangle 112"/>
              <p:cNvSpPr>
                <a:spLocks noChangeArrowheads="1"/>
              </p:cNvSpPr>
              <p:nvPr/>
            </p:nvSpPr>
            <p:spPr bwMode="auto">
              <a:xfrm>
                <a:off x="2600" y="7422"/>
                <a:ext cx="568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70000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более 40000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9370" name="Rectangle 113"/>
              <p:cNvSpPr>
                <a:spLocks noChangeArrowheads="1"/>
              </p:cNvSpPr>
              <p:nvPr/>
            </p:nvSpPr>
            <p:spPr bwMode="auto">
              <a:xfrm>
                <a:off x="2584" y="7422"/>
                <a:ext cx="600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9331" name="Text Box 114"/>
          <p:cNvSpPr txBox="1">
            <a:spLocks noChangeArrowheads="1"/>
          </p:cNvSpPr>
          <p:nvPr/>
        </p:nvSpPr>
        <p:spPr bwMode="auto">
          <a:xfrm>
            <a:off x="304800" y="304800"/>
            <a:ext cx="116840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КЛАССЫ УСЛОВИЙ ТРУДА ПО ПОКАЗАТЕЛЯМ ТЯЖЕСТИ ТРУДОВОГО ПРОЦЕССА</a:t>
            </a:r>
            <a:endParaRPr lang="ru-RU" sz="16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4" name="Group 2"/>
          <p:cNvGrpSpPr>
            <a:grpSpLocks/>
          </p:cNvGrpSpPr>
          <p:nvPr/>
        </p:nvGrpSpPr>
        <p:grpSpPr bwMode="auto">
          <a:xfrm>
            <a:off x="304800" y="685800"/>
            <a:ext cx="11684000" cy="6019800"/>
            <a:chOff x="0" y="0"/>
            <a:chExt cx="3184" cy="8917"/>
          </a:xfrm>
        </p:grpSpPr>
        <p:grpSp>
          <p:nvGrpSpPr>
            <p:cNvPr id="100357" name="Group 3"/>
            <p:cNvGrpSpPr>
              <a:grpSpLocks/>
            </p:cNvGrpSpPr>
            <p:nvPr/>
          </p:nvGrpSpPr>
          <p:grpSpPr bwMode="auto">
            <a:xfrm>
              <a:off x="0" y="0"/>
              <a:ext cx="3184" cy="518"/>
              <a:chOff x="0" y="0"/>
              <a:chExt cx="3184" cy="518"/>
            </a:xfrm>
          </p:grpSpPr>
          <p:sp>
            <p:nvSpPr>
              <p:cNvPr id="100466" name="Rectangle 4"/>
              <p:cNvSpPr>
                <a:spLocks noChangeArrowheads="1"/>
              </p:cNvSpPr>
              <p:nvPr/>
            </p:nvSpPr>
            <p:spPr bwMode="auto">
              <a:xfrm>
                <a:off x="16" y="0"/>
                <a:ext cx="3152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 i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 Масса поднимаемого и перемещаемого груза вручную (кг)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6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84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58" name="Group 6"/>
            <p:cNvGrpSpPr>
              <a:grpSpLocks/>
            </p:cNvGrpSpPr>
            <p:nvPr/>
          </p:nvGrpSpPr>
          <p:grpSpPr bwMode="auto">
            <a:xfrm>
              <a:off x="0" y="518"/>
              <a:ext cx="896" cy="1438"/>
              <a:chOff x="0" y="518"/>
              <a:chExt cx="896" cy="1438"/>
            </a:xfrm>
          </p:grpSpPr>
          <p:sp>
            <p:nvSpPr>
              <p:cNvPr id="100464" name="Rectangle 7"/>
              <p:cNvSpPr>
                <a:spLocks noChangeArrowheads="1"/>
              </p:cNvSpPr>
              <p:nvPr/>
            </p:nvSpPr>
            <p:spPr bwMode="auto">
              <a:xfrm>
                <a:off x="16" y="518"/>
                <a:ext cx="864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2.1. Подъем и перемещение (разовое) тяжести при чередовании с другой работой (до 2 раз в ч): </a:t>
                </a:r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для мужчин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для женщин</a:t>
                </a: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65" name="Rectangle 8"/>
              <p:cNvSpPr>
                <a:spLocks noChangeArrowheads="1"/>
              </p:cNvSpPr>
              <p:nvPr/>
            </p:nvSpPr>
            <p:spPr bwMode="auto">
              <a:xfrm>
                <a:off x="0" y="518"/>
                <a:ext cx="896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59" name="Group 9"/>
            <p:cNvGrpSpPr>
              <a:grpSpLocks/>
            </p:cNvGrpSpPr>
            <p:nvPr/>
          </p:nvGrpSpPr>
          <p:grpSpPr bwMode="auto">
            <a:xfrm>
              <a:off x="896" y="518"/>
              <a:ext cx="560" cy="1438"/>
              <a:chOff x="896" y="518"/>
              <a:chExt cx="560" cy="1438"/>
            </a:xfrm>
          </p:grpSpPr>
          <p:sp>
            <p:nvSpPr>
              <p:cNvPr id="100462" name="Rectangle 10"/>
              <p:cNvSpPr>
                <a:spLocks noChangeArrowheads="1"/>
              </p:cNvSpPr>
              <p:nvPr/>
            </p:nvSpPr>
            <p:spPr bwMode="auto">
              <a:xfrm>
                <a:off x="912" y="518"/>
                <a:ext cx="528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15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63" name="Rectangle 11"/>
              <p:cNvSpPr>
                <a:spLocks noChangeArrowheads="1"/>
              </p:cNvSpPr>
              <p:nvPr/>
            </p:nvSpPr>
            <p:spPr bwMode="auto">
              <a:xfrm>
                <a:off x="896" y="518"/>
                <a:ext cx="560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0" name="Group 12"/>
            <p:cNvGrpSpPr>
              <a:grpSpLocks/>
            </p:cNvGrpSpPr>
            <p:nvPr/>
          </p:nvGrpSpPr>
          <p:grpSpPr bwMode="auto">
            <a:xfrm>
              <a:off x="1456" y="518"/>
              <a:ext cx="568" cy="1438"/>
              <a:chOff x="1456" y="518"/>
              <a:chExt cx="568" cy="1438"/>
            </a:xfrm>
          </p:grpSpPr>
          <p:sp>
            <p:nvSpPr>
              <p:cNvPr id="100460" name="Rectangle 13"/>
              <p:cNvSpPr>
                <a:spLocks noChangeArrowheads="1"/>
              </p:cNvSpPr>
              <p:nvPr/>
            </p:nvSpPr>
            <p:spPr bwMode="auto">
              <a:xfrm>
                <a:off x="1472" y="518"/>
                <a:ext cx="536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 b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30</a:t>
                </a:r>
                <a:r>
                  <a:rPr lang="ru-RU" sz="1200" b="1">
                    <a:solidFill>
                      <a:srgbClr val="000000"/>
                    </a:solidFill>
                    <a:latin typeface="Times New Roman" pitchFamily="18" charset="0"/>
                  </a:rPr>
                  <a:t>,  </a:t>
                </a:r>
                <a:r>
                  <a:rPr lang="ru-RU" sz="1200" b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10</a:t>
                </a:r>
                <a:endParaRPr lang="ru-RU" sz="1200" b="1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61" name="Rectangle 14"/>
              <p:cNvSpPr>
                <a:spLocks noChangeArrowheads="1"/>
              </p:cNvSpPr>
              <p:nvPr/>
            </p:nvSpPr>
            <p:spPr bwMode="auto">
              <a:xfrm>
                <a:off x="1456" y="518"/>
                <a:ext cx="568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1" name="Group 15"/>
            <p:cNvGrpSpPr>
              <a:grpSpLocks/>
            </p:cNvGrpSpPr>
            <p:nvPr/>
          </p:nvGrpSpPr>
          <p:grpSpPr bwMode="auto">
            <a:xfrm>
              <a:off x="2024" y="518"/>
              <a:ext cx="560" cy="1438"/>
              <a:chOff x="2024" y="518"/>
              <a:chExt cx="560" cy="1438"/>
            </a:xfrm>
          </p:grpSpPr>
          <p:sp>
            <p:nvSpPr>
              <p:cNvPr id="100458" name="Rectangle 16"/>
              <p:cNvSpPr>
                <a:spLocks noChangeArrowheads="1"/>
              </p:cNvSpPr>
              <p:nvPr/>
            </p:nvSpPr>
            <p:spPr bwMode="auto">
              <a:xfrm>
                <a:off x="2040" y="518"/>
                <a:ext cx="528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35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12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59" name="Rectangle 17"/>
              <p:cNvSpPr>
                <a:spLocks noChangeArrowheads="1"/>
              </p:cNvSpPr>
              <p:nvPr/>
            </p:nvSpPr>
            <p:spPr bwMode="auto">
              <a:xfrm>
                <a:off x="2024" y="518"/>
                <a:ext cx="560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2" name="Group 18"/>
            <p:cNvGrpSpPr>
              <a:grpSpLocks/>
            </p:cNvGrpSpPr>
            <p:nvPr/>
          </p:nvGrpSpPr>
          <p:grpSpPr bwMode="auto">
            <a:xfrm>
              <a:off x="2584" y="518"/>
              <a:ext cx="600" cy="1438"/>
              <a:chOff x="2584" y="518"/>
              <a:chExt cx="600" cy="1438"/>
            </a:xfrm>
          </p:grpSpPr>
          <p:sp>
            <p:nvSpPr>
              <p:cNvPr id="100456" name="Rectangle 19"/>
              <p:cNvSpPr>
                <a:spLocks noChangeArrowheads="1"/>
              </p:cNvSpPr>
              <p:nvPr/>
            </p:nvSpPr>
            <p:spPr bwMode="auto">
              <a:xfrm>
                <a:off x="2600" y="518"/>
                <a:ext cx="568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35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12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57" name="Rectangle 20"/>
              <p:cNvSpPr>
                <a:spLocks noChangeArrowheads="1"/>
              </p:cNvSpPr>
              <p:nvPr/>
            </p:nvSpPr>
            <p:spPr bwMode="auto">
              <a:xfrm>
                <a:off x="2584" y="518"/>
                <a:ext cx="600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3" name="Group 21"/>
            <p:cNvGrpSpPr>
              <a:grpSpLocks/>
            </p:cNvGrpSpPr>
            <p:nvPr/>
          </p:nvGrpSpPr>
          <p:grpSpPr bwMode="auto">
            <a:xfrm>
              <a:off x="0" y="1956"/>
              <a:ext cx="896" cy="1438"/>
              <a:chOff x="0" y="1956"/>
              <a:chExt cx="896" cy="1438"/>
            </a:xfrm>
          </p:grpSpPr>
          <p:sp>
            <p:nvSpPr>
              <p:cNvPr id="100454" name="Rectangle 22"/>
              <p:cNvSpPr>
                <a:spLocks noChangeArrowheads="1"/>
              </p:cNvSpPr>
              <p:nvPr/>
            </p:nvSpPr>
            <p:spPr bwMode="auto">
              <a:xfrm>
                <a:off x="16" y="1956"/>
                <a:ext cx="864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2.2. Подъем и перемещение (разовое) тяжести постоянно в течение рабочей смены: </a:t>
                </a:r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для мужчин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для женщин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55" name="Rectangle 23"/>
              <p:cNvSpPr>
                <a:spLocks noChangeArrowheads="1"/>
              </p:cNvSpPr>
              <p:nvPr/>
            </p:nvSpPr>
            <p:spPr bwMode="auto">
              <a:xfrm>
                <a:off x="0" y="1956"/>
                <a:ext cx="896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4" name="Group 24"/>
            <p:cNvGrpSpPr>
              <a:grpSpLocks/>
            </p:cNvGrpSpPr>
            <p:nvPr/>
          </p:nvGrpSpPr>
          <p:grpSpPr bwMode="auto">
            <a:xfrm>
              <a:off x="896" y="1956"/>
              <a:ext cx="560" cy="1438"/>
              <a:chOff x="896" y="1956"/>
              <a:chExt cx="560" cy="1438"/>
            </a:xfrm>
          </p:grpSpPr>
          <p:sp>
            <p:nvSpPr>
              <p:cNvPr id="100452" name="Rectangle 25"/>
              <p:cNvSpPr>
                <a:spLocks noChangeArrowheads="1"/>
              </p:cNvSpPr>
              <p:nvPr/>
            </p:nvSpPr>
            <p:spPr bwMode="auto">
              <a:xfrm>
                <a:off x="912" y="1956"/>
                <a:ext cx="528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5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53" name="Rectangle 26"/>
              <p:cNvSpPr>
                <a:spLocks noChangeArrowheads="1"/>
              </p:cNvSpPr>
              <p:nvPr/>
            </p:nvSpPr>
            <p:spPr bwMode="auto">
              <a:xfrm>
                <a:off x="896" y="1956"/>
                <a:ext cx="560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5" name="Group 27"/>
            <p:cNvGrpSpPr>
              <a:grpSpLocks/>
            </p:cNvGrpSpPr>
            <p:nvPr/>
          </p:nvGrpSpPr>
          <p:grpSpPr bwMode="auto">
            <a:xfrm>
              <a:off x="1456" y="1956"/>
              <a:ext cx="568" cy="1438"/>
              <a:chOff x="1456" y="1956"/>
              <a:chExt cx="568" cy="1438"/>
            </a:xfrm>
          </p:grpSpPr>
          <p:sp>
            <p:nvSpPr>
              <p:cNvPr id="100450" name="Rectangle 28"/>
              <p:cNvSpPr>
                <a:spLocks noChangeArrowheads="1"/>
              </p:cNvSpPr>
              <p:nvPr/>
            </p:nvSpPr>
            <p:spPr bwMode="auto">
              <a:xfrm>
                <a:off x="1472" y="1956"/>
                <a:ext cx="536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 b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15</a:t>
                </a:r>
                <a:r>
                  <a:rPr lang="ru-RU" sz="1200" b="1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 b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7</a:t>
                </a:r>
                <a:endParaRPr lang="ru-RU" sz="1200" b="1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51" name="Rectangle 29"/>
              <p:cNvSpPr>
                <a:spLocks noChangeArrowheads="1"/>
              </p:cNvSpPr>
              <p:nvPr/>
            </p:nvSpPr>
            <p:spPr bwMode="auto">
              <a:xfrm>
                <a:off x="1456" y="1956"/>
                <a:ext cx="568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6" name="Group 30"/>
            <p:cNvGrpSpPr>
              <a:grpSpLocks/>
            </p:cNvGrpSpPr>
            <p:nvPr/>
          </p:nvGrpSpPr>
          <p:grpSpPr bwMode="auto">
            <a:xfrm>
              <a:off x="2024" y="1956"/>
              <a:ext cx="560" cy="1438"/>
              <a:chOff x="2024" y="1956"/>
              <a:chExt cx="560" cy="1438"/>
            </a:xfrm>
          </p:grpSpPr>
          <p:sp>
            <p:nvSpPr>
              <p:cNvPr id="100448" name="Rectangle 31"/>
              <p:cNvSpPr>
                <a:spLocks noChangeArrowheads="1"/>
              </p:cNvSpPr>
              <p:nvPr/>
            </p:nvSpPr>
            <p:spPr bwMode="auto">
              <a:xfrm>
                <a:off x="2040" y="1956"/>
                <a:ext cx="528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до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20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10</a:t>
                </a:r>
                <a:endParaRPr lang="ru-RU" sz="1200">
                  <a:latin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49" name="Rectangle 32"/>
              <p:cNvSpPr>
                <a:spLocks noChangeArrowheads="1"/>
              </p:cNvSpPr>
              <p:nvPr/>
            </p:nvSpPr>
            <p:spPr bwMode="auto">
              <a:xfrm>
                <a:off x="2024" y="1956"/>
                <a:ext cx="560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7" name="Group 33"/>
            <p:cNvGrpSpPr>
              <a:grpSpLocks/>
            </p:cNvGrpSpPr>
            <p:nvPr/>
          </p:nvGrpSpPr>
          <p:grpSpPr bwMode="auto">
            <a:xfrm>
              <a:off x="2584" y="1956"/>
              <a:ext cx="600" cy="1438"/>
              <a:chOff x="2584" y="1956"/>
              <a:chExt cx="600" cy="1438"/>
            </a:xfrm>
          </p:grpSpPr>
          <p:sp>
            <p:nvSpPr>
              <p:cNvPr id="100446" name="Rectangle 34"/>
              <p:cNvSpPr>
                <a:spLocks noChangeArrowheads="1"/>
              </p:cNvSpPr>
              <p:nvPr/>
            </p:nvSpPr>
            <p:spPr bwMode="auto">
              <a:xfrm>
                <a:off x="2600" y="1956"/>
                <a:ext cx="568" cy="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20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10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47" name="Rectangle 35"/>
              <p:cNvSpPr>
                <a:spLocks noChangeArrowheads="1"/>
              </p:cNvSpPr>
              <p:nvPr/>
            </p:nvSpPr>
            <p:spPr bwMode="auto">
              <a:xfrm>
                <a:off x="2584" y="1956"/>
                <a:ext cx="600" cy="143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8" name="Group 36"/>
            <p:cNvGrpSpPr>
              <a:grpSpLocks/>
            </p:cNvGrpSpPr>
            <p:nvPr/>
          </p:nvGrpSpPr>
          <p:grpSpPr bwMode="auto">
            <a:xfrm>
              <a:off x="0" y="3394"/>
              <a:ext cx="896" cy="978"/>
              <a:chOff x="0" y="3394"/>
              <a:chExt cx="896" cy="978"/>
            </a:xfrm>
          </p:grpSpPr>
          <p:sp>
            <p:nvSpPr>
              <p:cNvPr id="100444" name="Rectangle 37"/>
              <p:cNvSpPr>
                <a:spLocks noChangeArrowheads="1"/>
              </p:cNvSpPr>
              <p:nvPr/>
            </p:nvSpPr>
            <p:spPr bwMode="auto">
              <a:xfrm>
                <a:off x="16" y="3394"/>
                <a:ext cx="86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2.3. Суммарная масса грузов, перемещаемых в течение каждого часа смены: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45" name="Rectangle 38"/>
              <p:cNvSpPr>
                <a:spLocks noChangeArrowheads="1"/>
              </p:cNvSpPr>
              <p:nvPr/>
            </p:nvSpPr>
            <p:spPr bwMode="auto">
              <a:xfrm>
                <a:off x="0" y="3394"/>
                <a:ext cx="896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69" name="Group 39"/>
            <p:cNvGrpSpPr>
              <a:grpSpLocks/>
            </p:cNvGrpSpPr>
            <p:nvPr/>
          </p:nvGrpSpPr>
          <p:grpSpPr bwMode="auto">
            <a:xfrm>
              <a:off x="896" y="3394"/>
              <a:ext cx="560" cy="978"/>
              <a:chOff x="896" y="3394"/>
              <a:chExt cx="560" cy="978"/>
            </a:xfrm>
          </p:grpSpPr>
          <p:sp>
            <p:nvSpPr>
              <p:cNvPr id="100442" name="Rectangle 40"/>
              <p:cNvSpPr>
                <a:spLocks noChangeArrowheads="1"/>
              </p:cNvSpPr>
              <p:nvPr/>
            </p:nvSpPr>
            <p:spPr bwMode="auto">
              <a:xfrm>
                <a:off x="912" y="3394"/>
                <a:ext cx="528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43" name="Rectangle 41"/>
              <p:cNvSpPr>
                <a:spLocks noChangeArrowheads="1"/>
              </p:cNvSpPr>
              <p:nvPr/>
            </p:nvSpPr>
            <p:spPr bwMode="auto">
              <a:xfrm>
                <a:off x="896" y="3394"/>
                <a:ext cx="560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0" name="Group 42"/>
            <p:cNvGrpSpPr>
              <a:grpSpLocks/>
            </p:cNvGrpSpPr>
            <p:nvPr/>
          </p:nvGrpSpPr>
          <p:grpSpPr bwMode="auto">
            <a:xfrm>
              <a:off x="1456" y="3394"/>
              <a:ext cx="568" cy="978"/>
              <a:chOff x="1456" y="3394"/>
              <a:chExt cx="568" cy="978"/>
            </a:xfrm>
          </p:grpSpPr>
          <p:sp>
            <p:nvSpPr>
              <p:cNvPr id="100440" name="Rectangle 43"/>
              <p:cNvSpPr>
                <a:spLocks noChangeArrowheads="1"/>
              </p:cNvSpPr>
              <p:nvPr/>
            </p:nvSpPr>
            <p:spPr bwMode="auto">
              <a:xfrm>
                <a:off x="1472" y="3394"/>
                <a:ext cx="536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41" name="Rectangle 44"/>
              <p:cNvSpPr>
                <a:spLocks noChangeArrowheads="1"/>
              </p:cNvSpPr>
              <p:nvPr/>
            </p:nvSpPr>
            <p:spPr bwMode="auto">
              <a:xfrm>
                <a:off x="1456" y="3394"/>
                <a:ext cx="568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1" name="Group 45"/>
            <p:cNvGrpSpPr>
              <a:grpSpLocks/>
            </p:cNvGrpSpPr>
            <p:nvPr/>
          </p:nvGrpSpPr>
          <p:grpSpPr bwMode="auto">
            <a:xfrm>
              <a:off x="2024" y="3394"/>
              <a:ext cx="560" cy="978"/>
              <a:chOff x="2024" y="3394"/>
              <a:chExt cx="560" cy="978"/>
            </a:xfrm>
          </p:grpSpPr>
          <p:sp>
            <p:nvSpPr>
              <p:cNvPr id="100438" name="Rectangle 46"/>
              <p:cNvSpPr>
                <a:spLocks noChangeArrowheads="1"/>
              </p:cNvSpPr>
              <p:nvPr/>
            </p:nvSpPr>
            <p:spPr bwMode="auto">
              <a:xfrm>
                <a:off x="2040" y="3394"/>
                <a:ext cx="528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39" name="Rectangle 47"/>
              <p:cNvSpPr>
                <a:spLocks noChangeArrowheads="1"/>
              </p:cNvSpPr>
              <p:nvPr/>
            </p:nvSpPr>
            <p:spPr bwMode="auto">
              <a:xfrm>
                <a:off x="2024" y="3394"/>
                <a:ext cx="560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2" name="Group 48"/>
            <p:cNvGrpSpPr>
              <a:grpSpLocks/>
            </p:cNvGrpSpPr>
            <p:nvPr/>
          </p:nvGrpSpPr>
          <p:grpSpPr bwMode="auto">
            <a:xfrm>
              <a:off x="2584" y="3394"/>
              <a:ext cx="600" cy="978"/>
              <a:chOff x="2584" y="3394"/>
              <a:chExt cx="600" cy="978"/>
            </a:xfrm>
          </p:grpSpPr>
          <p:sp>
            <p:nvSpPr>
              <p:cNvPr id="100436" name="Rectangle 49"/>
              <p:cNvSpPr>
                <a:spLocks noChangeArrowheads="1"/>
              </p:cNvSpPr>
              <p:nvPr/>
            </p:nvSpPr>
            <p:spPr bwMode="auto">
              <a:xfrm>
                <a:off x="2600" y="3394"/>
                <a:ext cx="568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37" name="Rectangle 50"/>
              <p:cNvSpPr>
                <a:spLocks noChangeArrowheads="1"/>
              </p:cNvSpPr>
              <p:nvPr/>
            </p:nvSpPr>
            <p:spPr bwMode="auto">
              <a:xfrm>
                <a:off x="2584" y="3394"/>
                <a:ext cx="600" cy="97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3" name="Group 51"/>
            <p:cNvGrpSpPr>
              <a:grpSpLocks/>
            </p:cNvGrpSpPr>
            <p:nvPr/>
          </p:nvGrpSpPr>
          <p:grpSpPr bwMode="auto">
            <a:xfrm>
              <a:off x="0" y="4372"/>
              <a:ext cx="896" cy="863"/>
              <a:chOff x="0" y="4372"/>
              <a:chExt cx="896" cy="863"/>
            </a:xfrm>
          </p:grpSpPr>
          <p:sp>
            <p:nvSpPr>
              <p:cNvPr id="100434" name="Rectangle 52"/>
              <p:cNvSpPr>
                <a:spLocks noChangeArrowheads="1"/>
              </p:cNvSpPr>
              <p:nvPr/>
            </p:nvSpPr>
            <p:spPr bwMode="auto">
              <a:xfrm>
                <a:off x="16" y="4372"/>
                <a:ext cx="864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2.3.1. С рабочей поверхности: для мужчин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для женщин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35" name="Rectangle 53"/>
              <p:cNvSpPr>
                <a:spLocks noChangeArrowheads="1"/>
              </p:cNvSpPr>
              <p:nvPr/>
            </p:nvSpPr>
            <p:spPr bwMode="auto">
              <a:xfrm>
                <a:off x="0" y="4372"/>
                <a:ext cx="896" cy="8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4" name="Group 54"/>
            <p:cNvGrpSpPr>
              <a:grpSpLocks/>
            </p:cNvGrpSpPr>
            <p:nvPr/>
          </p:nvGrpSpPr>
          <p:grpSpPr bwMode="auto">
            <a:xfrm>
              <a:off x="896" y="4372"/>
              <a:ext cx="560" cy="863"/>
              <a:chOff x="896" y="4372"/>
              <a:chExt cx="560" cy="863"/>
            </a:xfrm>
          </p:grpSpPr>
          <p:sp>
            <p:nvSpPr>
              <p:cNvPr id="100432" name="Rectangle 55"/>
              <p:cNvSpPr>
                <a:spLocks noChangeArrowheads="1"/>
              </p:cNvSpPr>
              <p:nvPr/>
            </p:nvSpPr>
            <p:spPr bwMode="auto">
              <a:xfrm>
                <a:off x="912" y="4372"/>
                <a:ext cx="528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250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100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33" name="Rectangle 56"/>
              <p:cNvSpPr>
                <a:spLocks noChangeArrowheads="1"/>
              </p:cNvSpPr>
              <p:nvPr/>
            </p:nvSpPr>
            <p:spPr bwMode="auto">
              <a:xfrm>
                <a:off x="896" y="4372"/>
                <a:ext cx="560" cy="8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5" name="Group 57"/>
            <p:cNvGrpSpPr>
              <a:grpSpLocks/>
            </p:cNvGrpSpPr>
            <p:nvPr/>
          </p:nvGrpSpPr>
          <p:grpSpPr bwMode="auto">
            <a:xfrm>
              <a:off x="1456" y="4372"/>
              <a:ext cx="568" cy="863"/>
              <a:chOff x="1456" y="4372"/>
              <a:chExt cx="568" cy="863"/>
            </a:xfrm>
          </p:grpSpPr>
          <p:sp>
            <p:nvSpPr>
              <p:cNvPr id="100430" name="Rectangle 58"/>
              <p:cNvSpPr>
                <a:spLocks noChangeArrowheads="1"/>
              </p:cNvSpPr>
              <p:nvPr/>
            </p:nvSpPr>
            <p:spPr bwMode="auto">
              <a:xfrm>
                <a:off x="1472" y="4372"/>
                <a:ext cx="536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870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350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31" name="Rectangle 59"/>
              <p:cNvSpPr>
                <a:spLocks noChangeArrowheads="1"/>
              </p:cNvSpPr>
              <p:nvPr/>
            </p:nvSpPr>
            <p:spPr bwMode="auto">
              <a:xfrm>
                <a:off x="1456" y="4372"/>
                <a:ext cx="568" cy="8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6" name="Group 60"/>
            <p:cNvGrpSpPr>
              <a:grpSpLocks/>
            </p:cNvGrpSpPr>
            <p:nvPr/>
          </p:nvGrpSpPr>
          <p:grpSpPr bwMode="auto">
            <a:xfrm>
              <a:off x="2024" y="4372"/>
              <a:ext cx="560" cy="863"/>
              <a:chOff x="2024" y="4372"/>
              <a:chExt cx="560" cy="863"/>
            </a:xfrm>
          </p:grpSpPr>
          <p:sp>
            <p:nvSpPr>
              <p:cNvPr id="100428" name="Rectangle 61"/>
              <p:cNvSpPr>
                <a:spLocks noChangeArrowheads="1"/>
              </p:cNvSpPr>
              <p:nvPr/>
            </p:nvSpPr>
            <p:spPr bwMode="auto">
              <a:xfrm>
                <a:off x="2040" y="4372"/>
                <a:ext cx="528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1500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700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29" name="Rectangle 62"/>
              <p:cNvSpPr>
                <a:spLocks noChangeArrowheads="1"/>
              </p:cNvSpPr>
              <p:nvPr/>
            </p:nvSpPr>
            <p:spPr bwMode="auto">
              <a:xfrm>
                <a:off x="2024" y="4372"/>
                <a:ext cx="560" cy="8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7" name="Group 63"/>
            <p:cNvGrpSpPr>
              <a:grpSpLocks/>
            </p:cNvGrpSpPr>
            <p:nvPr/>
          </p:nvGrpSpPr>
          <p:grpSpPr bwMode="auto">
            <a:xfrm>
              <a:off x="2584" y="4372"/>
              <a:ext cx="600" cy="863"/>
              <a:chOff x="2584" y="4372"/>
              <a:chExt cx="600" cy="863"/>
            </a:xfrm>
          </p:grpSpPr>
          <p:sp>
            <p:nvSpPr>
              <p:cNvPr id="100426" name="Rectangle 64"/>
              <p:cNvSpPr>
                <a:spLocks noChangeArrowheads="1"/>
              </p:cNvSpPr>
              <p:nvPr/>
            </p:nvSpPr>
            <p:spPr bwMode="auto">
              <a:xfrm>
                <a:off x="2600" y="4372"/>
                <a:ext cx="568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1500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700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27" name="Rectangle 65"/>
              <p:cNvSpPr>
                <a:spLocks noChangeArrowheads="1"/>
              </p:cNvSpPr>
              <p:nvPr/>
            </p:nvSpPr>
            <p:spPr bwMode="auto">
              <a:xfrm>
                <a:off x="2584" y="4372"/>
                <a:ext cx="600" cy="8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8" name="Group 66"/>
            <p:cNvGrpSpPr>
              <a:grpSpLocks/>
            </p:cNvGrpSpPr>
            <p:nvPr/>
          </p:nvGrpSpPr>
          <p:grpSpPr bwMode="auto">
            <a:xfrm>
              <a:off x="0" y="5235"/>
              <a:ext cx="896" cy="748"/>
              <a:chOff x="0" y="5235"/>
              <a:chExt cx="896" cy="748"/>
            </a:xfrm>
          </p:grpSpPr>
          <p:sp>
            <p:nvSpPr>
              <p:cNvPr id="100424" name="Rectangle 67"/>
              <p:cNvSpPr>
                <a:spLocks noChangeArrowheads="1"/>
              </p:cNvSpPr>
              <p:nvPr/>
            </p:nvSpPr>
            <p:spPr bwMode="auto">
              <a:xfrm>
                <a:off x="16" y="5235"/>
                <a:ext cx="864" cy="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2.3.2. С пола: </a:t>
                </a:r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для мужчин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для женщин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25" name="Rectangle 68"/>
              <p:cNvSpPr>
                <a:spLocks noChangeArrowheads="1"/>
              </p:cNvSpPr>
              <p:nvPr/>
            </p:nvSpPr>
            <p:spPr bwMode="auto">
              <a:xfrm>
                <a:off x="0" y="5235"/>
                <a:ext cx="896" cy="74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79" name="Group 69"/>
            <p:cNvGrpSpPr>
              <a:grpSpLocks/>
            </p:cNvGrpSpPr>
            <p:nvPr/>
          </p:nvGrpSpPr>
          <p:grpSpPr bwMode="auto">
            <a:xfrm>
              <a:off x="896" y="5235"/>
              <a:ext cx="560" cy="748"/>
              <a:chOff x="896" y="5235"/>
              <a:chExt cx="560" cy="748"/>
            </a:xfrm>
          </p:grpSpPr>
          <p:sp>
            <p:nvSpPr>
              <p:cNvPr id="100422" name="Rectangle 70"/>
              <p:cNvSpPr>
                <a:spLocks noChangeArrowheads="1"/>
              </p:cNvSpPr>
              <p:nvPr/>
            </p:nvSpPr>
            <p:spPr bwMode="auto">
              <a:xfrm>
                <a:off x="912" y="5235"/>
                <a:ext cx="528" cy="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100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50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23" name="Rectangle 71"/>
              <p:cNvSpPr>
                <a:spLocks noChangeArrowheads="1"/>
              </p:cNvSpPr>
              <p:nvPr/>
            </p:nvSpPr>
            <p:spPr bwMode="auto">
              <a:xfrm>
                <a:off x="896" y="5235"/>
                <a:ext cx="560" cy="74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0" name="Group 72"/>
            <p:cNvGrpSpPr>
              <a:grpSpLocks/>
            </p:cNvGrpSpPr>
            <p:nvPr/>
          </p:nvGrpSpPr>
          <p:grpSpPr bwMode="auto">
            <a:xfrm>
              <a:off x="1456" y="5235"/>
              <a:ext cx="568" cy="748"/>
              <a:chOff x="1456" y="5235"/>
              <a:chExt cx="568" cy="748"/>
            </a:xfrm>
          </p:grpSpPr>
          <p:sp>
            <p:nvSpPr>
              <p:cNvPr id="100420" name="Rectangle 73"/>
              <p:cNvSpPr>
                <a:spLocks noChangeArrowheads="1"/>
              </p:cNvSpPr>
              <p:nvPr/>
            </p:nvSpPr>
            <p:spPr bwMode="auto">
              <a:xfrm>
                <a:off x="1472" y="5235"/>
                <a:ext cx="536" cy="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435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175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21" name="Rectangle 74"/>
              <p:cNvSpPr>
                <a:spLocks noChangeArrowheads="1"/>
              </p:cNvSpPr>
              <p:nvPr/>
            </p:nvSpPr>
            <p:spPr bwMode="auto">
              <a:xfrm>
                <a:off x="1456" y="5235"/>
                <a:ext cx="568" cy="74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1" name="Group 75"/>
            <p:cNvGrpSpPr>
              <a:grpSpLocks/>
            </p:cNvGrpSpPr>
            <p:nvPr/>
          </p:nvGrpSpPr>
          <p:grpSpPr bwMode="auto">
            <a:xfrm>
              <a:off x="2024" y="5235"/>
              <a:ext cx="560" cy="748"/>
              <a:chOff x="2024" y="5235"/>
              <a:chExt cx="560" cy="748"/>
            </a:xfrm>
          </p:grpSpPr>
          <p:sp>
            <p:nvSpPr>
              <p:cNvPr id="100418" name="Rectangle 76"/>
              <p:cNvSpPr>
                <a:spLocks noChangeArrowheads="1"/>
              </p:cNvSpPr>
              <p:nvPr/>
            </p:nvSpPr>
            <p:spPr bwMode="auto">
              <a:xfrm>
                <a:off x="2040" y="5235"/>
                <a:ext cx="528" cy="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600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до 350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19" name="Rectangle 77"/>
              <p:cNvSpPr>
                <a:spLocks noChangeArrowheads="1"/>
              </p:cNvSpPr>
              <p:nvPr/>
            </p:nvSpPr>
            <p:spPr bwMode="auto">
              <a:xfrm>
                <a:off x="2024" y="5235"/>
                <a:ext cx="560" cy="74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2" name="Group 78"/>
            <p:cNvGrpSpPr>
              <a:grpSpLocks/>
            </p:cNvGrpSpPr>
            <p:nvPr/>
          </p:nvGrpSpPr>
          <p:grpSpPr bwMode="auto">
            <a:xfrm>
              <a:off x="2584" y="5235"/>
              <a:ext cx="600" cy="748"/>
              <a:chOff x="2584" y="5235"/>
              <a:chExt cx="600" cy="748"/>
            </a:xfrm>
          </p:grpSpPr>
          <p:sp>
            <p:nvSpPr>
              <p:cNvPr id="100416" name="Rectangle 79"/>
              <p:cNvSpPr>
                <a:spLocks noChangeArrowheads="1"/>
              </p:cNvSpPr>
              <p:nvPr/>
            </p:nvSpPr>
            <p:spPr bwMode="auto">
              <a:xfrm>
                <a:off x="2600" y="5235"/>
                <a:ext cx="568" cy="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600</a:t>
                </a:r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350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17" name="Rectangle 80"/>
              <p:cNvSpPr>
                <a:spLocks noChangeArrowheads="1"/>
              </p:cNvSpPr>
              <p:nvPr/>
            </p:nvSpPr>
            <p:spPr bwMode="auto">
              <a:xfrm>
                <a:off x="2584" y="5235"/>
                <a:ext cx="600" cy="74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3" name="Group 81"/>
            <p:cNvGrpSpPr>
              <a:grpSpLocks/>
            </p:cNvGrpSpPr>
            <p:nvPr/>
          </p:nvGrpSpPr>
          <p:grpSpPr bwMode="auto">
            <a:xfrm>
              <a:off x="0" y="5983"/>
              <a:ext cx="3184" cy="518"/>
              <a:chOff x="0" y="5983"/>
              <a:chExt cx="3184" cy="518"/>
            </a:xfrm>
          </p:grpSpPr>
          <p:sp>
            <p:nvSpPr>
              <p:cNvPr id="100414" name="Rectangle 82"/>
              <p:cNvSpPr>
                <a:spLocks noChangeArrowheads="1"/>
              </p:cNvSpPr>
              <p:nvPr/>
            </p:nvSpPr>
            <p:spPr bwMode="auto">
              <a:xfrm>
                <a:off x="16" y="5983"/>
                <a:ext cx="3152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3. </a:t>
                </a:r>
                <a:r>
                  <a:rPr lang="ru-RU" sz="1200" i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Стереотипные рабочие движения </a:t>
                </a:r>
                <a:r>
                  <a:rPr lang="ru-RU" sz="1200" i="1">
                    <a:solidFill>
                      <a:srgbClr val="000000"/>
                    </a:solidFill>
                    <a:latin typeface="Times New Roman" pitchFamily="18" charset="0"/>
                  </a:rPr>
                  <a:t>(к</a:t>
                </a:r>
                <a:r>
                  <a:rPr lang="ru-RU" sz="1200" i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оличество за смену)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15" name="Rectangle 83"/>
              <p:cNvSpPr>
                <a:spLocks noChangeArrowheads="1"/>
              </p:cNvSpPr>
              <p:nvPr/>
            </p:nvSpPr>
            <p:spPr bwMode="auto">
              <a:xfrm>
                <a:off x="0" y="5983"/>
                <a:ext cx="3184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4" name="Group 84"/>
            <p:cNvGrpSpPr>
              <a:grpSpLocks/>
            </p:cNvGrpSpPr>
            <p:nvPr/>
          </p:nvGrpSpPr>
          <p:grpSpPr bwMode="auto">
            <a:xfrm>
              <a:off x="0" y="6501"/>
              <a:ext cx="896" cy="1093"/>
              <a:chOff x="0" y="6501"/>
              <a:chExt cx="896" cy="1093"/>
            </a:xfrm>
          </p:grpSpPr>
          <p:sp>
            <p:nvSpPr>
              <p:cNvPr id="100412" name="Rectangle 85"/>
              <p:cNvSpPr>
                <a:spLocks noChangeArrowheads="1"/>
              </p:cNvSpPr>
              <p:nvPr/>
            </p:nvSpPr>
            <p:spPr bwMode="auto">
              <a:xfrm>
                <a:off x="16" y="6501"/>
                <a:ext cx="864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3.1. При локальной нагрузке </a:t>
                </a:r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(с участием мышц кистей и пальцев рук)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13" name="Rectangle 86"/>
              <p:cNvSpPr>
                <a:spLocks noChangeArrowheads="1"/>
              </p:cNvSpPr>
              <p:nvPr/>
            </p:nvSpPr>
            <p:spPr bwMode="auto">
              <a:xfrm>
                <a:off x="0" y="6501"/>
                <a:ext cx="896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5" name="Group 87"/>
            <p:cNvGrpSpPr>
              <a:grpSpLocks/>
            </p:cNvGrpSpPr>
            <p:nvPr/>
          </p:nvGrpSpPr>
          <p:grpSpPr bwMode="auto">
            <a:xfrm>
              <a:off x="896" y="6501"/>
              <a:ext cx="560" cy="1093"/>
              <a:chOff x="896" y="6501"/>
              <a:chExt cx="560" cy="1093"/>
            </a:xfrm>
          </p:grpSpPr>
          <p:sp>
            <p:nvSpPr>
              <p:cNvPr id="100410" name="Rectangle 88"/>
              <p:cNvSpPr>
                <a:spLocks noChangeArrowheads="1"/>
              </p:cNvSpPr>
              <p:nvPr/>
            </p:nvSpPr>
            <p:spPr bwMode="auto">
              <a:xfrm>
                <a:off x="912" y="6501"/>
                <a:ext cx="528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20000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11" name="Rectangle 89"/>
              <p:cNvSpPr>
                <a:spLocks noChangeArrowheads="1"/>
              </p:cNvSpPr>
              <p:nvPr/>
            </p:nvSpPr>
            <p:spPr bwMode="auto">
              <a:xfrm>
                <a:off x="896" y="6501"/>
                <a:ext cx="560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6" name="Group 90"/>
            <p:cNvGrpSpPr>
              <a:grpSpLocks/>
            </p:cNvGrpSpPr>
            <p:nvPr/>
          </p:nvGrpSpPr>
          <p:grpSpPr bwMode="auto">
            <a:xfrm>
              <a:off x="1456" y="6501"/>
              <a:ext cx="568" cy="1093"/>
              <a:chOff x="1456" y="6501"/>
              <a:chExt cx="568" cy="1093"/>
            </a:xfrm>
          </p:grpSpPr>
          <p:sp>
            <p:nvSpPr>
              <p:cNvPr id="100408" name="Rectangle 91"/>
              <p:cNvSpPr>
                <a:spLocks noChangeArrowheads="1"/>
              </p:cNvSpPr>
              <p:nvPr/>
            </p:nvSpPr>
            <p:spPr bwMode="auto">
              <a:xfrm>
                <a:off x="1472" y="6501"/>
                <a:ext cx="536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40000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09" name="Rectangle 92"/>
              <p:cNvSpPr>
                <a:spLocks noChangeArrowheads="1"/>
              </p:cNvSpPr>
              <p:nvPr/>
            </p:nvSpPr>
            <p:spPr bwMode="auto">
              <a:xfrm>
                <a:off x="1456" y="6501"/>
                <a:ext cx="568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7" name="Group 93"/>
            <p:cNvGrpSpPr>
              <a:grpSpLocks/>
            </p:cNvGrpSpPr>
            <p:nvPr/>
          </p:nvGrpSpPr>
          <p:grpSpPr bwMode="auto">
            <a:xfrm>
              <a:off x="2024" y="6501"/>
              <a:ext cx="560" cy="1093"/>
              <a:chOff x="2024" y="6501"/>
              <a:chExt cx="560" cy="1093"/>
            </a:xfrm>
          </p:grpSpPr>
          <p:sp>
            <p:nvSpPr>
              <p:cNvPr id="100406" name="Rectangle 94"/>
              <p:cNvSpPr>
                <a:spLocks noChangeArrowheads="1"/>
              </p:cNvSpPr>
              <p:nvPr/>
            </p:nvSpPr>
            <p:spPr bwMode="auto">
              <a:xfrm>
                <a:off x="2040" y="6501"/>
                <a:ext cx="528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60000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07" name="Rectangle 95"/>
              <p:cNvSpPr>
                <a:spLocks noChangeArrowheads="1"/>
              </p:cNvSpPr>
              <p:nvPr/>
            </p:nvSpPr>
            <p:spPr bwMode="auto">
              <a:xfrm>
                <a:off x="2024" y="6501"/>
                <a:ext cx="560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8" name="Group 96"/>
            <p:cNvGrpSpPr>
              <a:grpSpLocks/>
            </p:cNvGrpSpPr>
            <p:nvPr/>
          </p:nvGrpSpPr>
          <p:grpSpPr bwMode="auto">
            <a:xfrm>
              <a:off x="2584" y="6501"/>
              <a:ext cx="600" cy="1093"/>
              <a:chOff x="2584" y="6501"/>
              <a:chExt cx="600" cy="1093"/>
            </a:xfrm>
          </p:grpSpPr>
          <p:sp>
            <p:nvSpPr>
              <p:cNvPr id="100404" name="Rectangle 97"/>
              <p:cNvSpPr>
                <a:spLocks noChangeArrowheads="1"/>
              </p:cNvSpPr>
              <p:nvPr/>
            </p:nvSpPr>
            <p:spPr bwMode="auto">
              <a:xfrm>
                <a:off x="2600" y="6501"/>
                <a:ext cx="568" cy="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60000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05" name="Rectangle 98"/>
              <p:cNvSpPr>
                <a:spLocks noChangeArrowheads="1"/>
              </p:cNvSpPr>
              <p:nvPr/>
            </p:nvSpPr>
            <p:spPr bwMode="auto">
              <a:xfrm>
                <a:off x="2584" y="6501"/>
                <a:ext cx="600" cy="109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89" name="Group 99"/>
            <p:cNvGrpSpPr>
              <a:grpSpLocks/>
            </p:cNvGrpSpPr>
            <p:nvPr/>
          </p:nvGrpSpPr>
          <p:grpSpPr bwMode="auto">
            <a:xfrm>
              <a:off x="0" y="7594"/>
              <a:ext cx="896" cy="1323"/>
              <a:chOff x="0" y="7594"/>
              <a:chExt cx="896" cy="1323"/>
            </a:xfrm>
          </p:grpSpPr>
          <p:sp>
            <p:nvSpPr>
              <p:cNvPr id="100402" name="Rectangle 100"/>
              <p:cNvSpPr>
                <a:spLocks noChangeArrowheads="1"/>
              </p:cNvSpPr>
              <p:nvPr/>
            </p:nvSpPr>
            <p:spPr bwMode="auto">
              <a:xfrm>
                <a:off x="16" y="7594"/>
                <a:ext cx="864" cy="1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3.2. При региональной нагрузке (при работе с преимущественным участием мышц рук и плечевого пояса)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03" name="Rectangle 101"/>
              <p:cNvSpPr>
                <a:spLocks noChangeArrowheads="1"/>
              </p:cNvSpPr>
              <p:nvPr/>
            </p:nvSpPr>
            <p:spPr bwMode="auto">
              <a:xfrm>
                <a:off x="0" y="7594"/>
                <a:ext cx="896" cy="1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90" name="Group 102"/>
            <p:cNvGrpSpPr>
              <a:grpSpLocks/>
            </p:cNvGrpSpPr>
            <p:nvPr/>
          </p:nvGrpSpPr>
          <p:grpSpPr bwMode="auto">
            <a:xfrm>
              <a:off x="896" y="7594"/>
              <a:ext cx="560" cy="1323"/>
              <a:chOff x="896" y="7594"/>
              <a:chExt cx="560" cy="1323"/>
            </a:xfrm>
          </p:grpSpPr>
          <p:sp>
            <p:nvSpPr>
              <p:cNvPr id="100400" name="Rectangle 103"/>
              <p:cNvSpPr>
                <a:spLocks noChangeArrowheads="1"/>
              </p:cNvSpPr>
              <p:nvPr/>
            </p:nvSpPr>
            <p:spPr bwMode="auto">
              <a:xfrm>
                <a:off x="912" y="7594"/>
                <a:ext cx="528" cy="1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10000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401" name="Rectangle 104"/>
              <p:cNvSpPr>
                <a:spLocks noChangeArrowheads="1"/>
              </p:cNvSpPr>
              <p:nvPr/>
            </p:nvSpPr>
            <p:spPr bwMode="auto">
              <a:xfrm>
                <a:off x="896" y="7594"/>
                <a:ext cx="560" cy="1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91" name="Group 105"/>
            <p:cNvGrpSpPr>
              <a:grpSpLocks/>
            </p:cNvGrpSpPr>
            <p:nvPr/>
          </p:nvGrpSpPr>
          <p:grpSpPr bwMode="auto">
            <a:xfrm>
              <a:off x="1456" y="7594"/>
              <a:ext cx="568" cy="1323"/>
              <a:chOff x="1456" y="7594"/>
              <a:chExt cx="568" cy="1323"/>
            </a:xfrm>
          </p:grpSpPr>
          <p:sp>
            <p:nvSpPr>
              <p:cNvPr id="100398" name="Rectangle 106"/>
              <p:cNvSpPr>
                <a:spLocks noChangeArrowheads="1"/>
              </p:cNvSpPr>
              <p:nvPr/>
            </p:nvSpPr>
            <p:spPr bwMode="auto">
              <a:xfrm>
                <a:off x="1472" y="7594"/>
                <a:ext cx="536" cy="1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20000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399" name="Rectangle 107"/>
              <p:cNvSpPr>
                <a:spLocks noChangeArrowheads="1"/>
              </p:cNvSpPr>
              <p:nvPr/>
            </p:nvSpPr>
            <p:spPr bwMode="auto">
              <a:xfrm>
                <a:off x="1456" y="7594"/>
                <a:ext cx="568" cy="1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92" name="Group 108"/>
            <p:cNvGrpSpPr>
              <a:grpSpLocks/>
            </p:cNvGrpSpPr>
            <p:nvPr/>
          </p:nvGrpSpPr>
          <p:grpSpPr bwMode="auto">
            <a:xfrm>
              <a:off x="2024" y="7594"/>
              <a:ext cx="560" cy="1323"/>
              <a:chOff x="2024" y="7594"/>
              <a:chExt cx="560" cy="1323"/>
            </a:xfrm>
          </p:grpSpPr>
          <p:sp>
            <p:nvSpPr>
              <p:cNvPr id="100396" name="Rectangle 109"/>
              <p:cNvSpPr>
                <a:spLocks noChangeArrowheads="1"/>
              </p:cNvSpPr>
              <p:nvPr/>
            </p:nvSpPr>
            <p:spPr bwMode="auto">
              <a:xfrm>
                <a:off x="2040" y="7594"/>
                <a:ext cx="528" cy="1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30000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397" name="Rectangle 110"/>
              <p:cNvSpPr>
                <a:spLocks noChangeArrowheads="1"/>
              </p:cNvSpPr>
              <p:nvPr/>
            </p:nvSpPr>
            <p:spPr bwMode="auto">
              <a:xfrm>
                <a:off x="2024" y="7594"/>
                <a:ext cx="560" cy="1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0393" name="Group 111"/>
            <p:cNvGrpSpPr>
              <a:grpSpLocks/>
            </p:cNvGrpSpPr>
            <p:nvPr/>
          </p:nvGrpSpPr>
          <p:grpSpPr bwMode="auto">
            <a:xfrm>
              <a:off x="2584" y="7594"/>
              <a:ext cx="600" cy="1323"/>
              <a:chOff x="2584" y="7594"/>
              <a:chExt cx="600" cy="1323"/>
            </a:xfrm>
          </p:grpSpPr>
          <p:sp>
            <p:nvSpPr>
              <p:cNvPr id="100394" name="Rectangle 112"/>
              <p:cNvSpPr>
                <a:spLocks noChangeArrowheads="1"/>
              </p:cNvSpPr>
              <p:nvPr/>
            </p:nvSpPr>
            <p:spPr bwMode="auto">
              <a:xfrm>
                <a:off x="2600" y="7594"/>
                <a:ext cx="568" cy="1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2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2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30000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395" name="Rectangle 113"/>
              <p:cNvSpPr>
                <a:spLocks noChangeArrowheads="1"/>
              </p:cNvSpPr>
              <p:nvPr/>
            </p:nvSpPr>
            <p:spPr bwMode="auto">
              <a:xfrm>
                <a:off x="2584" y="7594"/>
                <a:ext cx="600" cy="1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0355" name="Text Box 114"/>
          <p:cNvSpPr txBox="1">
            <a:spLocks noChangeArrowheads="1"/>
          </p:cNvSpPr>
          <p:nvPr/>
        </p:nvSpPr>
        <p:spPr bwMode="auto">
          <a:xfrm>
            <a:off x="304800" y="196850"/>
            <a:ext cx="11684000" cy="336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КЛАССЫ УСЛОВИЙ ТРУДА ПО ПОКАЗАТЕЛЯМ ТЯЖЕСТИ ТРУДОВОГО ПРОЦЕССА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100356" name="Text Box 115"/>
          <p:cNvSpPr txBox="1">
            <a:spLocks noChangeArrowheads="1"/>
          </p:cNvSpPr>
          <p:nvPr/>
        </p:nvSpPr>
        <p:spPr bwMode="auto">
          <a:xfrm>
            <a:off x="9855200" y="457200"/>
            <a:ext cx="2235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(Продолжение)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78" name="Group 2"/>
          <p:cNvGrpSpPr>
            <a:grpSpLocks/>
          </p:cNvGrpSpPr>
          <p:nvPr/>
        </p:nvGrpSpPr>
        <p:grpSpPr bwMode="auto">
          <a:xfrm>
            <a:off x="304800" y="762000"/>
            <a:ext cx="11582400" cy="5867400"/>
            <a:chOff x="0" y="0"/>
            <a:chExt cx="3200" cy="10193"/>
          </a:xfrm>
        </p:grpSpPr>
        <p:grpSp>
          <p:nvGrpSpPr>
            <p:cNvPr id="101380" name="Group 3"/>
            <p:cNvGrpSpPr>
              <a:grpSpLocks/>
            </p:cNvGrpSpPr>
            <p:nvPr/>
          </p:nvGrpSpPr>
          <p:grpSpPr bwMode="auto">
            <a:xfrm>
              <a:off x="0" y="0"/>
              <a:ext cx="904" cy="2591"/>
              <a:chOff x="0" y="0"/>
              <a:chExt cx="904" cy="2591"/>
            </a:xfrm>
          </p:grpSpPr>
          <p:sp>
            <p:nvSpPr>
              <p:cNvPr id="101498" name="Rectangle 4"/>
              <p:cNvSpPr>
                <a:spLocks noChangeArrowheads="1"/>
              </p:cNvSpPr>
              <p:nvPr/>
            </p:nvSpPr>
            <p:spPr bwMode="auto">
              <a:xfrm>
                <a:off x="16" y="0"/>
                <a:ext cx="872" cy="2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0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0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endParaRPr lang="ru-RU" sz="100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Показатели напряженности трудового процесса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99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04" cy="2591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81" name="Group 6"/>
            <p:cNvGrpSpPr>
              <a:grpSpLocks/>
            </p:cNvGrpSpPr>
            <p:nvPr/>
          </p:nvGrpSpPr>
          <p:grpSpPr bwMode="auto">
            <a:xfrm>
              <a:off x="904" y="0"/>
              <a:ext cx="2296" cy="499"/>
              <a:chOff x="904" y="0"/>
              <a:chExt cx="2296" cy="499"/>
            </a:xfrm>
          </p:grpSpPr>
          <p:sp>
            <p:nvSpPr>
              <p:cNvPr id="101496" name="Rectangle 7"/>
              <p:cNvSpPr>
                <a:spLocks noChangeArrowheads="1"/>
              </p:cNvSpPr>
              <p:nvPr/>
            </p:nvSpPr>
            <p:spPr bwMode="auto">
              <a:xfrm>
                <a:off x="920" y="0"/>
                <a:ext cx="2264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Класс условий труда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97" name="Rectangle 8"/>
              <p:cNvSpPr>
                <a:spLocks noChangeArrowheads="1"/>
              </p:cNvSpPr>
              <p:nvPr/>
            </p:nvSpPr>
            <p:spPr bwMode="auto">
              <a:xfrm>
                <a:off x="904" y="0"/>
                <a:ext cx="2296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82" name="Group 9"/>
            <p:cNvGrpSpPr>
              <a:grpSpLocks/>
            </p:cNvGrpSpPr>
            <p:nvPr/>
          </p:nvGrpSpPr>
          <p:grpSpPr bwMode="auto">
            <a:xfrm>
              <a:off x="904" y="499"/>
              <a:ext cx="560" cy="595"/>
              <a:chOff x="904" y="499"/>
              <a:chExt cx="560" cy="595"/>
            </a:xfrm>
          </p:grpSpPr>
          <p:sp>
            <p:nvSpPr>
              <p:cNvPr id="101494" name="Rectangle 10"/>
              <p:cNvSpPr>
                <a:spLocks noChangeArrowheads="1"/>
              </p:cNvSpPr>
              <p:nvPr/>
            </p:nvSpPr>
            <p:spPr bwMode="auto">
              <a:xfrm>
                <a:off x="920" y="499"/>
                <a:ext cx="528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Оптимальный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95" name="Rectangle 11"/>
              <p:cNvSpPr>
                <a:spLocks noChangeArrowheads="1"/>
              </p:cNvSpPr>
              <p:nvPr/>
            </p:nvSpPr>
            <p:spPr bwMode="auto">
              <a:xfrm>
                <a:off x="904" y="499"/>
                <a:ext cx="560" cy="59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83" name="Group 12"/>
            <p:cNvGrpSpPr>
              <a:grpSpLocks/>
            </p:cNvGrpSpPr>
            <p:nvPr/>
          </p:nvGrpSpPr>
          <p:grpSpPr bwMode="auto">
            <a:xfrm>
              <a:off x="1464" y="499"/>
              <a:ext cx="568" cy="595"/>
              <a:chOff x="1464" y="499"/>
              <a:chExt cx="568" cy="595"/>
            </a:xfrm>
          </p:grpSpPr>
          <p:sp>
            <p:nvSpPr>
              <p:cNvPr id="101492" name="Rectangle 13"/>
              <p:cNvSpPr>
                <a:spLocks noChangeArrowheads="1"/>
              </p:cNvSpPr>
              <p:nvPr/>
            </p:nvSpPr>
            <p:spPr bwMode="auto">
              <a:xfrm>
                <a:off x="1480" y="499"/>
                <a:ext cx="536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Допустимый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93" name="Rectangle 14"/>
              <p:cNvSpPr>
                <a:spLocks noChangeArrowheads="1"/>
              </p:cNvSpPr>
              <p:nvPr/>
            </p:nvSpPr>
            <p:spPr bwMode="auto">
              <a:xfrm>
                <a:off x="1464" y="499"/>
                <a:ext cx="568" cy="59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84" name="Group 15"/>
            <p:cNvGrpSpPr>
              <a:grpSpLocks/>
            </p:cNvGrpSpPr>
            <p:nvPr/>
          </p:nvGrpSpPr>
          <p:grpSpPr bwMode="auto">
            <a:xfrm>
              <a:off x="2032" y="499"/>
              <a:ext cx="1168" cy="595"/>
              <a:chOff x="2032" y="499"/>
              <a:chExt cx="1168" cy="595"/>
            </a:xfrm>
          </p:grpSpPr>
          <p:sp>
            <p:nvSpPr>
              <p:cNvPr id="101490" name="Rectangle 16"/>
              <p:cNvSpPr>
                <a:spLocks noChangeArrowheads="1"/>
              </p:cNvSpPr>
              <p:nvPr/>
            </p:nvSpPr>
            <p:spPr bwMode="auto">
              <a:xfrm>
                <a:off x="2048" y="499"/>
                <a:ext cx="1136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Вредный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91" name="Rectangle 17"/>
              <p:cNvSpPr>
                <a:spLocks noChangeArrowheads="1"/>
              </p:cNvSpPr>
              <p:nvPr/>
            </p:nvSpPr>
            <p:spPr bwMode="auto">
              <a:xfrm>
                <a:off x="2032" y="499"/>
                <a:ext cx="1168" cy="59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85" name="Group 18"/>
            <p:cNvGrpSpPr>
              <a:grpSpLocks/>
            </p:cNvGrpSpPr>
            <p:nvPr/>
          </p:nvGrpSpPr>
          <p:grpSpPr bwMode="auto">
            <a:xfrm>
              <a:off x="904" y="1094"/>
              <a:ext cx="560" cy="998"/>
              <a:chOff x="904" y="1094"/>
              <a:chExt cx="560" cy="998"/>
            </a:xfrm>
          </p:grpSpPr>
          <p:sp>
            <p:nvSpPr>
              <p:cNvPr id="101488" name="Rectangle 19"/>
              <p:cNvSpPr>
                <a:spLocks noChangeArrowheads="1"/>
              </p:cNvSpPr>
              <p:nvPr/>
            </p:nvSpPr>
            <p:spPr bwMode="auto">
              <a:xfrm>
                <a:off x="920" y="1094"/>
                <a:ext cx="528" cy="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Напряженность труда легкой степени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89" name="Rectangle 20"/>
              <p:cNvSpPr>
                <a:spLocks noChangeArrowheads="1"/>
              </p:cNvSpPr>
              <p:nvPr/>
            </p:nvSpPr>
            <p:spPr bwMode="auto">
              <a:xfrm>
                <a:off x="904" y="1094"/>
                <a:ext cx="560" cy="99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86" name="Group 21"/>
            <p:cNvGrpSpPr>
              <a:grpSpLocks/>
            </p:cNvGrpSpPr>
            <p:nvPr/>
          </p:nvGrpSpPr>
          <p:grpSpPr bwMode="auto">
            <a:xfrm>
              <a:off x="1464" y="1094"/>
              <a:ext cx="568" cy="998"/>
              <a:chOff x="1464" y="1094"/>
              <a:chExt cx="568" cy="998"/>
            </a:xfrm>
          </p:grpSpPr>
          <p:sp>
            <p:nvSpPr>
              <p:cNvPr id="101486" name="Rectangle 22"/>
              <p:cNvSpPr>
                <a:spLocks noChangeArrowheads="1"/>
              </p:cNvSpPr>
              <p:nvPr/>
            </p:nvSpPr>
            <p:spPr bwMode="auto">
              <a:xfrm>
                <a:off x="1480" y="1094"/>
                <a:ext cx="536" cy="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Напряженность труда средней степени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87" name="Rectangle 23"/>
              <p:cNvSpPr>
                <a:spLocks noChangeArrowheads="1"/>
              </p:cNvSpPr>
              <p:nvPr/>
            </p:nvSpPr>
            <p:spPr bwMode="auto">
              <a:xfrm>
                <a:off x="1464" y="1094"/>
                <a:ext cx="568" cy="99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87" name="Group 24"/>
            <p:cNvGrpSpPr>
              <a:grpSpLocks/>
            </p:cNvGrpSpPr>
            <p:nvPr/>
          </p:nvGrpSpPr>
          <p:grpSpPr bwMode="auto">
            <a:xfrm>
              <a:off x="2032" y="1094"/>
              <a:ext cx="1168" cy="499"/>
              <a:chOff x="2032" y="1094"/>
              <a:chExt cx="1168" cy="499"/>
            </a:xfrm>
          </p:grpSpPr>
          <p:sp>
            <p:nvSpPr>
              <p:cNvPr id="101484" name="Rectangle 25"/>
              <p:cNvSpPr>
                <a:spLocks noChangeArrowheads="1"/>
              </p:cNvSpPr>
              <p:nvPr/>
            </p:nvSpPr>
            <p:spPr bwMode="auto">
              <a:xfrm>
                <a:off x="2048" y="1094"/>
                <a:ext cx="1136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Напряженный труд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85" name="Rectangle 26"/>
              <p:cNvSpPr>
                <a:spLocks noChangeArrowheads="1"/>
              </p:cNvSpPr>
              <p:nvPr/>
            </p:nvSpPr>
            <p:spPr bwMode="auto">
              <a:xfrm>
                <a:off x="2032" y="1094"/>
                <a:ext cx="1168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88" name="Group 27"/>
            <p:cNvGrpSpPr>
              <a:grpSpLocks/>
            </p:cNvGrpSpPr>
            <p:nvPr/>
          </p:nvGrpSpPr>
          <p:grpSpPr bwMode="auto">
            <a:xfrm>
              <a:off x="2032" y="1593"/>
              <a:ext cx="560" cy="499"/>
              <a:chOff x="2032" y="1593"/>
              <a:chExt cx="560" cy="499"/>
            </a:xfrm>
          </p:grpSpPr>
          <p:sp>
            <p:nvSpPr>
              <p:cNvPr id="101482" name="Rectangle 28"/>
              <p:cNvSpPr>
                <a:spLocks noChangeArrowheads="1"/>
              </p:cNvSpPr>
              <p:nvPr/>
            </p:nvSpPr>
            <p:spPr bwMode="auto">
              <a:xfrm>
                <a:off x="2048" y="1593"/>
                <a:ext cx="528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 степени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83" name="Rectangle 29"/>
              <p:cNvSpPr>
                <a:spLocks noChangeArrowheads="1"/>
              </p:cNvSpPr>
              <p:nvPr/>
            </p:nvSpPr>
            <p:spPr bwMode="auto">
              <a:xfrm>
                <a:off x="2032" y="1593"/>
                <a:ext cx="560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89" name="Group 30"/>
            <p:cNvGrpSpPr>
              <a:grpSpLocks/>
            </p:cNvGrpSpPr>
            <p:nvPr/>
          </p:nvGrpSpPr>
          <p:grpSpPr bwMode="auto">
            <a:xfrm>
              <a:off x="2592" y="1593"/>
              <a:ext cx="608" cy="499"/>
              <a:chOff x="2592" y="1593"/>
              <a:chExt cx="608" cy="499"/>
            </a:xfrm>
          </p:grpSpPr>
          <p:sp>
            <p:nvSpPr>
              <p:cNvPr id="101480" name="Rectangle 31"/>
              <p:cNvSpPr>
                <a:spLocks noChangeArrowheads="1"/>
              </p:cNvSpPr>
              <p:nvPr/>
            </p:nvSpPr>
            <p:spPr bwMode="auto">
              <a:xfrm>
                <a:off x="2608" y="1593"/>
                <a:ext cx="576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 степени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81" name="Rectangle 32"/>
              <p:cNvSpPr>
                <a:spLocks noChangeArrowheads="1"/>
              </p:cNvSpPr>
              <p:nvPr/>
            </p:nvSpPr>
            <p:spPr bwMode="auto">
              <a:xfrm>
                <a:off x="2592" y="1593"/>
                <a:ext cx="608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0" name="Group 33"/>
            <p:cNvGrpSpPr>
              <a:grpSpLocks/>
            </p:cNvGrpSpPr>
            <p:nvPr/>
          </p:nvGrpSpPr>
          <p:grpSpPr bwMode="auto">
            <a:xfrm>
              <a:off x="904" y="2092"/>
              <a:ext cx="560" cy="499"/>
              <a:chOff x="904" y="2092"/>
              <a:chExt cx="560" cy="499"/>
            </a:xfrm>
          </p:grpSpPr>
          <p:sp>
            <p:nvSpPr>
              <p:cNvPr id="101478" name="Rectangle 34"/>
              <p:cNvSpPr>
                <a:spLocks noChangeArrowheads="1"/>
              </p:cNvSpPr>
              <p:nvPr/>
            </p:nvSpPr>
            <p:spPr bwMode="auto">
              <a:xfrm>
                <a:off x="920" y="2092"/>
                <a:ext cx="528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79" name="Rectangle 35"/>
              <p:cNvSpPr>
                <a:spLocks noChangeArrowheads="1"/>
              </p:cNvSpPr>
              <p:nvPr/>
            </p:nvSpPr>
            <p:spPr bwMode="auto">
              <a:xfrm>
                <a:off x="904" y="2092"/>
                <a:ext cx="560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1" name="Group 36"/>
            <p:cNvGrpSpPr>
              <a:grpSpLocks/>
            </p:cNvGrpSpPr>
            <p:nvPr/>
          </p:nvGrpSpPr>
          <p:grpSpPr bwMode="auto">
            <a:xfrm>
              <a:off x="1464" y="2092"/>
              <a:ext cx="568" cy="499"/>
              <a:chOff x="1464" y="2092"/>
              <a:chExt cx="568" cy="499"/>
            </a:xfrm>
          </p:grpSpPr>
          <p:sp>
            <p:nvSpPr>
              <p:cNvPr id="101476" name="Rectangle 37"/>
              <p:cNvSpPr>
                <a:spLocks noChangeArrowheads="1"/>
              </p:cNvSpPr>
              <p:nvPr/>
            </p:nvSpPr>
            <p:spPr bwMode="auto">
              <a:xfrm>
                <a:off x="1480" y="2092"/>
                <a:ext cx="536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77" name="Rectangle 38"/>
              <p:cNvSpPr>
                <a:spLocks noChangeArrowheads="1"/>
              </p:cNvSpPr>
              <p:nvPr/>
            </p:nvSpPr>
            <p:spPr bwMode="auto">
              <a:xfrm>
                <a:off x="1464" y="2092"/>
                <a:ext cx="568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2" name="Group 39"/>
            <p:cNvGrpSpPr>
              <a:grpSpLocks/>
            </p:cNvGrpSpPr>
            <p:nvPr/>
          </p:nvGrpSpPr>
          <p:grpSpPr bwMode="auto">
            <a:xfrm>
              <a:off x="2032" y="2092"/>
              <a:ext cx="560" cy="499"/>
              <a:chOff x="2032" y="2092"/>
              <a:chExt cx="560" cy="499"/>
            </a:xfrm>
          </p:grpSpPr>
          <p:sp>
            <p:nvSpPr>
              <p:cNvPr id="101474" name="Rectangle 40"/>
              <p:cNvSpPr>
                <a:spLocks noChangeArrowheads="1"/>
              </p:cNvSpPr>
              <p:nvPr/>
            </p:nvSpPr>
            <p:spPr bwMode="auto">
              <a:xfrm>
                <a:off x="2048" y="2092"/>
                <a:ext cx="528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3.1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75" name="Rectangle 41"/>
              <p:cNvSpPr>
                <a:spLocks noChangeArrowheads="1"/>
              </p:cNvSpPr>
              <p:nvPr/>
            </p:nvSpPr>
            <p:spPr bwMode="auto">
              <a:xfrm>
                <a:off x="2032" y="2092"/>
                <a:ext cx="560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3" name="Group 42"/>
            <p:cNvGrpSpPr>
              <a:grpSpLocks/>
            </p:cNvGrpSpPr>
            <p:nvPr/>
          </p:nvGrpSpPr>
          <p:grpSpPr bwMode="auto">
            <a:xfrm>
              <a:off x="2592" y="2092"/>
              <a:ext cx="608" cy="499"/>
              <a:chOff x="2592" y="2092"/>
              <a:chExt cx="608" cy="499"/>
            </a:xfrm>
          </p:grpSpPr>
          <p:sp>
            <p:nvSpPr>
              <p:cNvPr id="101472" name="Rectangle 43"/>
              <p:cNvSpPr>
                <a:spLocks noChangeArrowheads="1"/>
              </p:cNvSpPr>
              <p:nvPr/>
            </p:nvSpPr>
            <p:spPr bwMode="auto">
              <a:xfrm>
                <a:off x="2608" y="2092"/>
                <a:ext cx="576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3,2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73" name="Rectangle 44"/>
              <p:cNvSpPr>
                <a:spLocks noChangeArrowheads="1"/>
              </p:cNvSpPr>
              <p:nvPr/>
            </p:nvSpPr>
            <p:spPr bwMode="auto">
              <a:xfrm>
                <a:off x="2592" y="2092"/>
                <a:ext cx="608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4" name="Group 45"/>
            <p:cNvGrpSpPr>
              <a:grpSpLocks/>
            </p:cNvGrpSpPr>
            <p:nvPr/>
          </p:nvGrpSpPr>
          <p:grpSpPr bwMode="auto">
            <a:xfrm>
              <a:off x="0" y="2591"/>
              <a:ext cx="904" cy="499"/>
              <a:chOff x="0" y="2591"/>
              <a:chExt cx="904" cy="499"/>
            </a:xfrm>
          </p:grpSpPr>
          <p:sp>
            <p:nvSpPr>
              <p:cNvPr id="101470" name="Rectangle 46"/>
              <p:cNvSpPr>
                <a:spLocks noChangeArrowheads="1"/>
              </p:cNvSpPr>
              <p:nvPr/>
            </p:nvSpPr>
            <p:spPr bwMode="auto">
              <a:xfrm>
                <a:off x="16" y="2591"/>
                <a:ext cx="872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71" name="Rectangle 47"/>
              <p:cNvSpPr>
                <a:spLocks noChangeArrowheads="1"/>
              </p:cNvSpPr>
              <p:nvPr/>
            </p:nvSpPr>
            <p:spPr bwMode="auto">
              <a:xfrm>
                <a:off x="0" y="2591"/>
                <a:ext cx="904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5" name="Group 48"/>
            <p:cNvGrpSpPr>
              <a:grpSpLocks/>
            </p:cNvGrpSpPr>
            <p:nvPr/>
          </p:nvGrpSpPr>
          <p:grpSpPr bwMode="auto">
            <a:xfrm>
              <a:off x="904" y="2591"/>
              <a:ext cx="560" cy="499"/>
              <a:chOff x="904" y="2591"/>
              <a:chExt cx="560" cy="499"/>
            </a:xfrm>
          </p:grpSpPr>
          <p:sp>
            <p:nvSpPr>
              <p:cNvPr id="101468" name="Rectangle 49"/>
              <p:cNvSpPr>
                <a:spLocks noChangeArrowheads="1"/>
              </p:cNvSpPr>
              <p:nvPr/>
            </p:nvSpPr>
            <p:spPr bwMode="auto">
              <a:xfrm>
                <a:off x="920" y="2591"/>
                <a:ext cx="528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69" name="Rectangle 50"/>
              <p:cNvSpPr>
                <a:spLocks noChangeArrowheads="1"/>
              </p:cNvSpPr>
              <p:nvPr/>
            </p:nvSpPr>
            <p:spPr bwMode="auto">
              <a:xfrm>
                <a:off x="904" y="2591"/>
                <a:ext cx="560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6" name="Group 51"/>
            <p:cNvGrpSpPr>
              <a:grpSpLocks/>
            </p:cNvGrpSpPr>
            <p:nvPr/>
          </p:nvGrpSpPr>
          <p:grpSpPr bwMode="auto">
            <a:xfrm>
              <a:off x="1464" y="2591"/>
              <a:ext cx="568" cy="499"/>
              <a:chOff x="1464" y="2591"/>
              <a:chExt cx="568" cy="499"/>
            </a:xfrm>
          </p:grpSpPr>
          <p:sp>
            <p:nvSpPr>
              <p:cNvPr id="101466" name="Rectangle 52"/>
              <p:cNvSpPr>
                <a:spLocks noChangeArrowheads="1"/>
              </p:cNvSpPr>
              <p:nvPr/>
            </p:nvSpPr>
            <p:spPr bwMode="auto">
              <a:xfrm>
                <a:off x="1480" y="2591"/>
                <a:ext cx="536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67" name="Rectangle 53"/>
              <p:cNvSpPr>
                <a:spLocks noChangeArrowheads="1"/>
              </p:cNvSpPr>
              <p:nvPr/>
            </p:nvSpPr>
            <p:spPr bwMode="auto">
              <a:xfrm>
                <a:off x="1464" y="2591"/>
                <a:ext cx="568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7" name="Group 54"/>
            <p:cNvGrpSpPr>
              <a:grpSpLocks/>
            </p:cNvGrpSpPr>
            <p:nvPr/>
          </p:nvGrpSpPr>
          <p:grpSpPr bwMode="auto">
            <a:xfrm>
              <a:off x="2032" y="2591"/>
              <a:ext cx="560" cy="499"/>
              <a:chOff x="2032" y="2591"/>
              <a:chExt cx="560" cy="499"/>
            </a:xfrm>
          </p:grpSpPr>
          <p:sp>
            <p:nvSpPr>
              <p:cNvPr id="101464" name="Rectangle 55"/>
              <p:cNvSpPr>
                <a:spLocks noChangeArrowheads="1"/>
              </p:cNvSpPr>
              <p:nvPr/>
            </p:nvSpPr>
            <p:spPr bwMode="auto">
              <a:xfrm>
                <a:off x="2048" y="2591"/>
                <a:ext cx="528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65" name="Rectangle 56"/>
              <p:cNvSpPr>
                <a:spLocks noChangeArrowheads="1"/>
              </p:cNvSpPr>
              <p:nvPr/>
            </p:nvSpPr>
            <p:spPr bwMode="auto">
              <a:xfrm>
                <a:off x="2032" y="2591"/>
                <a:ext cx="560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8" name="Group 57"/>
            <p:cNvGrpSpPr>
              <a:grpSpLocks/>
            </p:cNvGrpSpPr>
            <p:nvPr/>
          </p:nvGrpSpPr>
          <p:grpSpPr bwMode="auto">
            <a:xfrm>
              <a:off x="2592" y="2591"/>
              <a:ext cx="608" cy="499"/>
              <a:chOff x="2592" y="2591"/>
              <a:chExt cx="608" cy="499"/>
            </a:xfrm>
          </p:grpSpPr>
          <p:sp>
            <p:nvSpPr>
              <p:cNvPr id="101462" name="Rectangle 58"/>
              <p:cNvSpPr>
                <a:spLocks noChangeArrowheads="1"/>
              </p:cNvSpPr>
              <p:nvPr/>
            </p:nvSpPr>
            <p:spPr bwMode="auto">
              <a:xfrm>
                <a:off x="2608" y="2591"/>
                <a:ext cx="576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63" name="Rectangle 59"/>
              <p:cNvSpPr>
                <a:spLocks noChangeArrowheads="1"/>
              </p:cNvSpPr>
              <p:nvPr/>
            </p:nvSpPr>
            <p:spPr bwMode="auto">
              <a:xfrm>
                <a:off x="2592" y="2591"/>
                <a:ext cx="608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399" name="Group 60"/>
            <p:cNvGrpSpPr>
              <a:grpSpLocks/>
            </p:cNvGrpSpPr>
            <p:nvPr/>
          </p:nvGrpSpPr>
          <p:grpSpPr bwMode="auto">
            <a:xfrm>
              <a:off x="0" y="3090"/>
              <a:ext cx="3200" cy="499"/>
              <a:chOff x="0" y="3090"/>
              <a:chExt cx="3200" cy="499"/>
            </a:xfrm>
          </p:grpSpPr>
          <p:sp>
            <p:nvSpPr>
              <p:cNvPr id="101460" name="Rectangle 61"/>
              <p:cNvSpPr>
                <a:spLocks noChangeArrowheads="1"/>
              </p:cNvSpPr>
              <p:nvPr/>
            </p:nvSpPr>
            <p:spPr bwMode="auto">
              <a:xfrm>
                <a:off x="16" y="3090"/>
                <a:ext cx="3168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I. Интеллектуальные нагрузки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61" name="Rectangle 62"/>
              <p:cNvSpPr>
                <a:spLocks noChangeArrowheads="1"/>
              </p:cNvSpPr>
              <p:nvPr/>
            </p:nvSpPr>
            <p:spPr bwMode="auto">
              <a:xfrm>
                <a:off x="0" y="3090"/>
                <a:ext cx="3200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0" name="Group 63"/>
            <p:cNvGrpSpPr>
              <a:grpSpLocks/>
            </p:cNvGrpSpPr>
            <p:nvPr/>
          </p:nvGrpSpPr>
          <p:grpSpPr bwMode="auto">
            <a:xfrm>
              <a:off x="0" y="3589"/>
              <a:ext cx="904" cy="1555"/>
              <a:chOff x="0" y="3589"/>
              <a:chExt cx="904" cy="1555"/>
            </a:xfrm>
          </p:grpSpPr>
          <p:sp>
            <p:nvSpPr>
              <p:cNvPr id="101458" name="Rectangle 64"/>
              <p:cNvSpPr>
                <a:spLocks noChangeArrowheads="1"/>
              </p:cNvSpPr>
              <p:nvPr/>
            </p:nvSpPr>
            <p:spPr bwMode="auto">
              <a:xfrm>
                <a:off x="16" y="3589"/>
                <a:ext cx="872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1.1. Содержание работы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59" name="Rectangle 65"/>
              <p:cNvSpPr>
                <a:spLocks noChangeArrowheads="1"/>
              </p:cNvSpPr>
              <p:nvPr/>
            </p:nvSpPr>
            <p:spPr bwMode="auto">
              <a:xfrm>
                <a:off x="0" y="3589"/>
                <a:ext cx="904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1" name="Group 66"/>
            <p:cNvGrpSpPr>
              <a:grpSpLocks/>
            </p:cNvGrpSpPr>
            <p:nvPr/>
          </p:nvGrpSpPr>
          <p:grpSpPr bwMode="auto">
            <a:xfrm>
              <a:off x="904" y="3589"/>
              <a:ext cx="560" cy="1555"/>
              <a:chOff x="904" y="3589"/>
              <a:chExt cx="560" cy="1555"/>
            </a:xfrm>
          </p:grpSpPr>
          <p:sp>
            <p:nvSpPr>
              <p:cNvPr id="101456" name="Rectangle 67"/>
              <p:cNvSpPr>
                <a:spLocks noChangeArrowheads="1"/>
              </p:cNvSpPr>
              <p:nvPr/>
            </p:nvSpPr>
            <p:spPr bwMode="auto">
              <a:xfrm>
                <a:off x="920" y="3589"/>
                <a:ext cx="528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Отсутствует необходимость принятия решения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57" name="Rectangle 68"/>
              <p:cNvSpPr>
                <a:spLocks noChangeArrowheads="1"/>
              </p:cNvSpPr>
              <p:nvPr/>
            </p:nvSpPr>
            <p:spPr bwMode="auto">
              <a:xfrm>
                <a:off x="904" y="3589"/>
                <a:ext cx="560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2" name="Group 69"/>
            <p:cNvGrpSpPr>
              <a:grpSpLocks/>
            </p:cNvGrpSpPr>
            <p:nvPr/>
          </p:nvGrpSpPr>
          <p:grpSpPr bwMode="auto">
            <a:xfrm>
              <a:off x="1464" y="3589"/>
              <a:ext cx="568" cy="1555"/>
              <a:chOff x="1464" y="3589"/>
              <a:chExt cx="568" cy="1555"/>
            </a:xfrm>
          </p:grpSpPr>
          <p:sp>
            <p:nvSpPr>
              <p:cNvPr id="101454" name="Rectangle 70"/>
              <p:cNvSpPr>
                <a:spLocks noChangeArrowheads="1"/>
              </p:cNvSpPr>
              <p:nvPr/>
            </p:nvSpPr>
            <p:spPr bwMode="auto">
              <a:xfrm>
                <a:off x="1480" y="3589"/>
                <a:ext cx="536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Решение простых задач по инструкции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55" name="Rectangle 71"/>
              <p:cNvSpPr>
                <a:spLocks noChangeArrowheads="1"/>
              </p:cNvSpPr>
              <p:nvPr/>
            </p:nvSpPr>
            <p:spPr bwMode="auto">
              <a:xfrm>
                <a:off x="1464" y="3589"/>
                <a:ext cx="568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3" name="Group 72"/>
            <p:cNvGrpSpPr>
              <a:grpSpLocks/>
            </p:cNvGrpSpPr>
            <p:nvPr/>
          </p:nvGrpSpPr>
          <p:grpSpPr bwMode="auto">
            <a:xfrm>
              <a:off x="2032" y="3589"/>
              <a:ext cx="560" cy="1555"/>
              <a:chOff x="2032" y="3589"/>
              <a:chExt cx="560" cy="1555"/>
            </a:xfrm>
          </p:grpSpPr>
          <p:sp>
            <p:nvSpPr>
              <p:cNvPr id="101452" name="Rectangle 73"/>
              <p:cNvSpPr>
                <a:spLocks noChangeArrowheads="1"/>
              </p:cNvSpPr>
              <p:nvPr/>
            </p:nvSpPr>
            <p:spPr bwMode="auto">
              <a:xfrm>
                <a:off x="2048" y="3589"/>
                <a:ext cx="528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Решение сложных задач с выбором по известным алгоритмам (работа по серии инструкций)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53" name="Rectangle 74"/>
              <p:cNvSpPr>
                <a:spLocks noChangeArrowheads="1"/>
              </p:cNvSpPr>
              <p:nvPr/>
            </p:nvSpPr>
            <p:spPr bwMode="auto">
              <a:xfrm>
                <a:off x="2032" y="3589"/>
                <a:ext cx="560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4" name="Group 75"/>
            <p:cNvGrpSpPr>
              <a:grpSpLocks/>
            </p:cNvGrpSpPr>
            <p:nvPr/>
          </p:nvGrpSpPr>
          <p:grpSpPr bwMode="auto">
            <a:xfrm>
              <a:off x="2592" y="3589"/>
              <a:ext cx="608" cy="1555"/>
              <a:chOff x="2592" y="3589"/>
              <a:chExt cx="608" cy="1555"/>
            </a:xfrm>
          </p:grpSpPr>
          <p:sp>
            <p:nvSpPr>
              <p:cNvPr id="101450" name="Rectangle 76"/>
              <p:cNvSpPr>
                <a:spLocks noChangeArrowheads="1"/>
              </p:cNvSpPr>
              <p:nvPr/>
            </p:nvSpPr>
            <p:spPr bwMode="auto">
              <a:xfrm>
                <a:off x="2608" y="3589"/>
                <a:ext cx="576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Эвристическая деятсть, требующая решения алгоритма, единоличное рук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-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во в сложных ситуациях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51" name="Rectangle 77"/>
              <p:cNvSpPr>
                <a:spLocks noChangeArrowheads="1"/>
              </p:cNvSpPr>
              <p:nvPr/>
            </p:nvSpPr>
            <p:spPr bwMode="auto">
              <a:xfrm>
                <a:off x="2592" y="3589"/>
                <a:ext cx="608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5" name="Group 78"/>
            <p:cNvGrpSpPr>
              <a:grpSpLocks/>
            </p:cNvGrpSpPr>
            <p:nvPr/>
          </p:nvGrpSpPr>
          <p:grpSpPr bwMode="auto">
            <a:xfrm>
              <a:off x="0" y="5144"/>
              <a:ext cx="904" cy="2323"/>
              <a:chOff x="0" y="5144"/>
              <a:chExt cx="904" cy="2323"/>
            </a:xfrm>
          </p:grpSpPr>
          <p:sp>
            <p:nvSpPr>
              <p:cNvPr id="101448" name="Rectangle 79"/>
              <p:cNvSpPr>
                <a:spLocks noChangeArrowheads="1"/>
              </p:cNvSpPr>
              <p:nvPr/>
            </p:nvSpPr>
            <p:spPr bwMode="auto">
              <a:xfrm>
                <a:off x="16" y="5144"/>
                <a:ext cx="872" cy="2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1.2. Восприятие сигналов (информации) и их оценка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49" name="Rectangle 80"/>
              <p:cNvSpPr>
                <a:spLocks noChangeArrowheads="1"/>
              </p:cNvSpPr>
              <p:nvPr/>
            </p:nvSpPr>
            <p:spPr bwMode="auto">
              <a:xfrm>
                <a:off x="0" y="5144"/>
                <a:ext cx="904" cy="2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6" name="Group 81"/>
            <p:cNvGrpSpPr>
              <a:grpSpLocks/>
            </p:cNvGrpSpPr>
            <p:nvPr/>
          </p:nvGrpSpPr>
          <p:grpSpPr bwMode="auto">
            <a:xfrm>
              <a:off x="904" y="5144"/>
              <a:ext cx="560" cy="2323"/>
              <a:chOff x="904" y="5144"/>
              <a:chExt cx="560" cy="2323"/>
            </a:xfrm>
          </p:grpSpPr>
          <p:sp>
            <p:nvSpPr>
              <p:cNvPr id="101446" name="Rectangle 82"/>
              <p:cNvSpPr>
                <a:spLocks noChangeArrowheads="1"/>
              </p:cNvSpPr>
              <p:nvPr/>
            </p:nvSpPr>
            <p:spPr bwMode="auto">
              <a:xfrm>
                <a:off x="920" y="5144"/>
                <a:ext cx="528" cy="2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Восприятие сигналов, но не требуется коррекция действий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47" name="Rectangle 83"/>
              <p:cNvSpPr>
                <a:spLocks noChangeArrowheads="1"/>
              </p:cNvSpPr>
              <p:nvPr/>
            </p:nvSpPr>
            <p:spPr bwMode="auto">
              <a:xfrm>
                <a:off x="904" y="5144"/>
                <a:ext cx="560" cy="2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7" name="Group 84"/>
            <p:cNvGrpSpPr>
              <a:grpSpLocks/>
            </p:cNvGrpSpPr>
            <p:nvPr/>
          </p:nvGrpSpPr>
          <p:grpSpPr bwMode="auto">
            <a:xfrm>
              <a:off x="1464" y="5144"/>
              <a:ext cx="568" cy="2323"/>
              <a:chOff x="1464" y="5144"/>
              <a:chExt cx="568" cy="2323"/>
            </a:xfrm>
          </p:grpSpPr>
          <p:sp>
            <p:nvSpPr>
              <p:cNvPr id="101444" name="Rectangle 85"/>
              <p:cNvSpPr>
                <a:spLocks noChangeArrowheads="1"/>
              </p:cNvSpPr>
              <p:nvPr/>
            </p:nvSpPr>
            <p:spPr bwMode="auto">
              <a:xfrm>
                <a:off x="1480" y="5144"/>
                <a:ext cx="536" cy="2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Восприятие сигналов с последующей коррекцией действий и операций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45" name="Rectangle 86"/>
              <p:cNvSpPr>
                <a:spLocks noChangeArrowheads="1"/>
              </p:cNvSpPr>
              <p:nvPr/>
            </p:nvSpPr>
            <p:spPr bwMode="auto">
              <a:xfrm>
                <a:off x="1464" y="5144"/>
                <a:ext cx="568" cy="2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8" name="Group 87"/>
            <p:cNvGrpSpPr>
              <a:grpSpLocks/>
            </p:cNvGrpSpPr>
            <p:nvPr/>
          </p:nvGrpSpPr>
          <p:grpSpPr bwMode="auto">
            <a:xfrm>
              <a:off x="2032" y="5144"/>
              <a:ext cx="560" cy="2323"/>
              <a:chOff x="2032" y="5144"/>
              <a:chExt cx="560" cy="2323"/>
            </a:xfrm>
          </p:grpSpPr>
          <p:sp>
            <p:nvSpPr>
              <p:cNvPr id="101442" name="Rectangle 88"/>
              <p:cNvSpPr>
                <a:spLocks noChangeArrowheads="1"/>
              </p:cNvSpPr>
              <p:nvPr/>
            </p:nvSpPr>
            <p:spPr bwMode="auto">
              <a:xfrm>
                <a:off x="2048" y="5144"/>
                <a:ext cx="528" cy="2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Восприятие сигналов с последующим сопоставлением факт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значений параметров с их ном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значения­ми, Заключительная оценка фактических значений параметров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43" name="Rectangle 89"/>
              <p:cNvSpPr>
                <a:spLocks noChangeArrowheads="1"/>
              </p:cNvSpPr>
              <p:nvPr/>
            </p:nvSpPr>
            <p:spPr bwMode="auto">
              <a:xfrm>
                <a:off x="2032" y="5144"/>
                <a:ext cx="560" cy="2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09" name="Group 90"/>
            <p:cNvGrpSpPr>
              <a:grpSpLocks/>
            </p:cNvGrpSpPr>
            <p:nvPr/>
          </p:nvGrpSpPr>
          <p:grpSpPr bwMode="auto">
            <a:xfrm>
              <a:off x="2592" y="5144"/>
              <a:ext cx="608" cy="2323"/>
              <a:chOff x="2592" y="5144"/>
              <a:chExt cx="608" cy="2323"/>
            </a:xfrm>
          </p:grpSpPr>
          <p:sp>
            <p:nvSpPr>
              <p:cNvPr id="101440" name="Rectangle 91"/>
              <p:cNvSpPr>
                <a:spLocks noChangeArrowheads="1"/>
              </p:cNvSpPr>
              <p:nvPr/>
            </p:nvSpPr>
            <p:spPr bwMode="auto">
              <a:xfrm>
                <a:off x="2608" y="5144"/>
                <a:ext cx="576" cy="2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Восприятие сигналов с последующей комплексной оценкой связанных параметров. Комплексная оценка всей производственной деятельности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41" name="Rectangle 92"/>
              <p:cNvSpPr>
                <a:spLocks noChangeArrowheads="1"/>
              </p:cNvSpPr>
              <p:nvPr/>
            </p:nvSpPr>
            <p:spPr bwMode="auto">
              <a:xfrm>
                <a:off x="2592" y="5144"/>
                <a:ext cx="608" cy="232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0" name="Group 93"/>
            <p:cNvGrpSpPr>
              <a:grpSpLocks/>
            </p:cNvGrpSpPr>
            <p:nvPr/>
          </p:nvGrpSpPr>
          <p:grpSpPr bwMode="auto">
            <a:xfrm>
              <a:off x="0" y="7467"/>
              <a:ext cx="904" cy="1171"/>
              <a:chOff x="0" y="7467"/>
              <a:chExt cx="904" cy="1171"/>
            </a:xfrm>
          </p:grpSpPr>
          <p:sp>
            <p:nvSpPr>
              <p:cNvPr id="101438" name="Rectangle 94"/>
              <p:cNvSpPr>
                <a:spLocks noChangeArrowheads="1"/>
              </p:cNvSpPr>
              <p:nvPr/>
            </p:nvSpPr>
            <p:spPr bwMode="auto">
              <a:xfrm>
                <a:off x="16" y="7467"/>
                <a:ext cx="872" cy="1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1.3. Распределение функций по степени сложности задания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39" name="Rectangle 95"/>
              <p:cNvSpPr>
                <a:spLocks noChangeArrowheads="1"/>
              </p:cNvSpPr>
              <p:nvPr/>
            </p:nvSpPr>
            <p:spPr bwMode="auto">
              <a:xfrm>
                <a:off x="0" y="7467"/>
                <a:ext cx="904" cy="1171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1" name="Group 96"/>
            <p:cNvGrpSpPr>
              <a:grpSpLocks/>
            </p:cNvGrpSpPr>
            <p:nvPr/>
          </p:nvGrpSpPr>
          <p:grpSpPr bwMode="auto">
            <a:xfrm>
              <a:off x="904" y="7467"/>
              <a:ext cx="560" cy="1171"/>
              <a:chOff x="904" y="7467"/>
              <a:chExt cx="560" cy="1171"/>
            </a:xfrm>
          </p:grpSpPr>
          <p:sp>
            <p:nvSpPr>
              <p:cNvPr id="101436" name="Rectangle 97"/>
              <p:cNvSpPr>
                <a:spLocks noChangeArrowheads="1"/>
              </p:cNvSpPr>
              <p:nvPr/>
            </p:nvSpPr>
            <p:spPr bwMode="auto">
              <a:xfrm>
                <a:off x="920" y="7467"/>
                <a:ext cx="528" cy="1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Обработка и выполнение задания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37" name="Rectangle 98"/>
              <p:cNvSpPr>
                <a:spLocks noChangeArrowheads="1"/>
              </p:cNvSpPr>
              <p:nvPr/>
            </p:nvSpPr>
            <p:spPr bwMode="auto">
              <a:xfrm>
                <a:off x="904" y="7467"/>
                <a:ext cx="560" cy="1171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2" name="Group 99"/>
            <p:cNvGrpSpPr>
              <a:grpSpLocks/>
            </p:cNvGrpSpPr>
            <p:nvPr/>
          </p:nvGrpSpPr>
          <p:grpSpPr bwMode="auto">
            <a:xfrm>
              <a:off x="1464" y="7467"/>
              <a:ext cx="568" cy="1171"/>
              <a:chOff x="1464" y="7467"/>
              <a:chExt cx="568" cy="1171"/>
            </a:xfrm>
          </p:grpSpPr>
          <p:sp>
            <p:nvSpPr>
              <p:cNvPr id="101434" name="Rectangle 100"/>
              <p:cNvSpPr>
                <a:spLocks noChangeArrowheads="1"/>
              </p:cNvSpPr>
              <p:nvPr/>
            </p:nvSpPr>
            <p:spPr bwMode="auto">
              <a:xfrm>
                <a:off x="1480" y="7467"/>
                <a:ext cx="536" cy="1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Обработка, выполнение задания и его проверка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35" name="Rectangle 101"/>
              <p:cNvSpPr>
                <a:spLocks noChangeArrowheads="1"/>
              </p:cNvSpPr>
              <p:nvPr/>
            </p:nvSpPr>
            <p:spPr bwMode="auto">
              <a:xfrm>
                <a:off x="1464" y="7467"/>
                <a:ext cx="568" cy="1171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3" name="Group 102"/>
            <p:cNvGrpSpPr>
              <a:grpSpLocks/>
            </p:cNvGrpSpPr>
            <p:nvPr/>
          </p:nvGrpSpPr>
          <p:grpSpPr bwMode="auto">
            <a:xfrm>
              <a:off x="2032" y="7467"/>
              <a:ext cx="560" cy="1171"/>
              <a:chOff x="2032" y="7467"/>
              <a:chExt cx="560" cy="1171"/>
            </a:xfrm>
          </p:grpSpPr>
          <p:sp>
            <p:nvSpPr>
              <p:cNvPr id="101432" name="Rectangle 103"/>
              <p:cNvSpPr>
                <a:spLocks noChangeArrowheads="1"/>
              </p:cNvSpPr>
              <p:nvPr/>
            </p:nvSpPr>
            <p:spPr bwMode="auto">
              <a:xfrm>
                <a:off x="2048" y="7467"/>
                <a:ext cx="528" cy="1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Обработка, выполнение и контроль за выполнением задания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33" name="Rectangle 104"/>
              <p:cNvSpPr>
                <a:spLocks noChangeArrowheads="1"/>
              </p:cNvSpPr>
              <p:nvPr/>
            </p:nvSpPr>
            <p:spPr bwMode="auto">
              <a:xfrm>
                <a:off x="2032" y="7467"/>
                <a:ext cx="560" cy="1171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4" name="Group 105"/>
            <p:cNvGrpSpPr>
              <a:grpSpLocks/>
            </p:cNvGrpSpPr>
            <p:nvPr/>
          </p:nvGrpSpPr>
          <p:grpSpPr bwMode="auto">
            <a:xfrm>
              <a:off x="2592" y="7467"/>
              <a:ext cx="608" cy="1171"/>
              <a:chOff x="2592" y="7467"/>
              <a:chExt cx="608" cy="1171"/>
            </a:xfrm>
          </p:grpSpPr>
          <p:sp>
            <p:nvSpPr>
              <p:cNvPr id="101430" name="Rectangle 106"/>
              <p:cNvSpPr>
                <a:spLocks noChangeArrowheads="1"/>
              </p:cNvSpPr>
              <p:nvPr/>
            </p:nvSpPr>
            <p:spPr bwMode="auto">
              <a:xfrm>
                <a:off x="2608" y="7467"/>
                <a:ext cx="576" cy="1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Контроль и предвари­тельная работа по распределению заданий другим лицам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31" name="Rectangle 107"/>
              <p:cNvSpPr>
                <a:spLocks noChangeArrowheads="1"/>
              </p:cNvSpPr>
              <p:nvPr/>
            </p:nvSpPr>
            <p:spPr bwMode="auto">
              <a:xfrm>
                <a:off x="2592" y="7467"/>
                <a:ext cx="608" cy="1171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5" name="Group 108"/>
            <p:cNvGrpSpPr>
              <a:grpSpLocks/>
            </p:cNvGrpSpPr>
            <p:nvPr/>
          </p:nvGrpSpPr>
          <p:grpSpPr bwMode="auto">
            <a:xfrm>
              <a:off x="0" y="8638"/>
              <a:ext cx="904" cy="1555"/>
              <a:chOff x="0" y="8638"/>
              <a:chExt cx="904" cy="1555"/>
            </a:xfrm>
          </p:grpSpPr>
          <p:sp>
            <p:nvSpPr>
              <p:cNvPr id="101428" name="Rectangle 109"/>
              <p:cNvSpPr>
                <a:spLocks noChangeArrowheads="1"/>
              </p:cNvSpPr>
              <p:nvPr/>
            </p:nvSpPr>
            <p:spPr bwMode="auto">
              <a:xfrm>
                <a:off x="16" y="8638"/>
                <a:ext cx="872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1.4. Характер выполняемой работы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29" name="Rectangle 110"/>
              <p:cNvSpPr>
                <a:spLocks noChangeArrowheads="1"/>
              </p:cNvSpPr>
              <p:nvPr/>
            </p:nvSpPr>
            <p:spPr bwMode="auto">
              <a:xfrm>
                <a:off x="0" y="8638"/>
                <a:ext cx="904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6" name="Group 111"/>
            <p:cNvGrpSpPr>
              <a:grpSpLocks/>
            </p:cNvGrpSpPr>
            <p:nvPr/>
          </p:nvGrpSpPr>
          <p:grpSpPr bwMode="auto">
            <a:xfrm>
              <a:off x="904" y="8638"/>
              <a:ext cx="560" cy="1555"/>
              <a:chOff x="904" y="8638"/>
              <a:chExt cx="560" cy="1555"/>
            </a:xfrm>
          </p:grpSpPr>
          <p:sp>
            <p:nvSpPr>
              <p:cNvPr id="101426" name="Rectangle 112"/>
              <p:cNvSpPr>
                <a:spLocks noChangeArrowheads="1"/>
              </p:cNvSpPr>
              <p:nvPr/>
            </p:nvSpPr>
            <p:spPr bwMode="auto">
              <a:xfrm>
                <a:off x="920" y="8638"/>
                <a:ext cx="528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Работа по индивидуальному плану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27" name="Rectangle 113"/>
              <p:cNvSpPr>
                <a:spLocks noChangeArrowheads="1"/>
              </p:cNvSpPr>
              <p:nvPr/>
            </p:nvSpPr>
            <p:spPr bwMode="auto">
              <a:xfrm>
                <a:off x="904" y="8638"/>
                <a:ext cx="560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7" name="Group 114"/>
            <p:cNvGrpSpPr>
              <a:grpSpLocks/>
            </p:cNvGrpSpPr>
            <p:nvPr/>
          </p:nvGrpSpPr>
          <p:grpSpPr bwMode="auto">
            <a:xfrm>
              <a:off x="1464" y="8638"/>
              <a:ext cx="568" cy="1555"/>
              <a:chOff x="1464" y="8638"/>
              <a:chExt cx="568" cy="1555"/>
            </a:xfrm>
          </p:grpSpPr>
          <p:sp>
            <p:nvSpPr>
              <p:cNvPr id="101424" name="Rectangle 115"/>
              <p:cNvSpPr>
                <a:spLocks noChangeArrowheads="1"/>
              </p:cNvSpPr>
              <p:nvPr/>
            </p:nvSpPr>
            <p:spPr bwMode="auto">
              <a:xfrm>
                <a:off x="1480" y="8638"/>
                <a:ext cx="536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Работа по установленному графику с возможной его коррекцией по ходу деятельности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25" name="Rectangle 116"/>
              <p:cNvSpPr>
                <a:spLocks noChangeArrowheads="1"/>
              </p:cNvSpPr>
              <p:nvPr/>
            </p:nvSpPr>
            <p:spPr bwMode="auto">
              <a:xfrm>
                <a:off x="1464" y="8638"/>
                <a:ext cx="568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8" name="Group 117"/>
            <p:cNvGrpSpPr>
              <a:grpSpLocks/>
            </p:cNvGrpSpPr>
            <p:nvPr/>
          </p:nvGrpSpPr>
          <p:grpSpPr bwMode="auto">
            <a:xfrm>
              <a:off x="2032" y="8638"/>
              <a:ext cx="560" cy="1555"/>
              <a:chOff x="2032" y="8638"/>
              <a:chExt cx="560" cy="1555"/>
            </a:xfrm>
          </p:grpSpPr>
          <p:sp>
            <p:nvSpPr>
              <p:cNvPr id="101422" name="Rectangle 118"/>
              <p:cNvSpPr>
                <a:spLocks noChangeArrowheads="1"/>
              </p:cNvSpPr>
              <p:nvPr/>
            </p:nvSpPr>
            <p:spPr bwMode="auto">
              <a:xfrm>
                <a:off x="2048" y="8638"/>
                <a:ext cx="528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Работа в условиях 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дефицит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а времени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23" name="Rectangle 119"/>
              <p:cNvSpPr>
                <a:spLocks noChangeArrowheads="1"/>
              </p:cNvSpPr>
              <p:nvPr/>
            </p:nvSpPr>
            <p:spPr bwMode="auto">
              <a:xfrm>
                <a:off x="2032" y="8638"/>
                <a:ext cx="560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1419" name="Group 120"/>
            <p:cNvGrpSpPr>
              <a:grpSpLocks/>
            </p:cNvGrpSpPr>
            <p:nvPr/>
          </p:nvGrpSpPr>
          <p:grpSpPr bwMode="auto">
            <a:xfrm>
              <a:off x="2592" y="8638"/>
              <a:ext cx="608" cy="1555"/>
              <a:chOff x="2592" y="8638"/>
              <a:chExt cx="608" cy="1555"/>
            </a:xfrm>
          </p:grpSpPr>
          <p:sp>
            <p:nvSpPr>
              <p:cNvPr id="101420" name="Rectangle 121"/>
              <p:cNvSpPr>
                <a:spLocks noChangeArrowheads="1"/>
              </p:cNvSpPr>
              <p:nvPr/>
            </p:nvSpPr>
            <p:spPr bwMode="auto">
              <a:xfrm>
                <a:off x="2608" y="8638"/>
                <a:ext cx="576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Работа в условиях дефицита времени и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информации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с 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пов.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ответственностью за конечный результат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1421" name="Rectangle 122"/>
              <p:cNvSpPr>
                <a:spLocks noChangeArrowheads="1"/>
              </p:cNvSpPr>
              <p:nvPr/>
            </p:nvSpPr>
            <p:spPr bwMode="auto">
              <a:xfrm>
                <a:off x="2592" y="8638"/>
                <a:ext cx="608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1379" name="Text Box 123"/>
          <p:cNvSpPr txBox="1">
            <a:spLocks noChangeArrowheads="1"/>
          </p:cNvSpPr>
          <p:nvPr/>
        </p:nvSpPr>
        <p:spPr bwMode="auto">
          <a:xfrm>
            <a:off x="101600" y="76201"/>
            <a:ext cx="11988800" cy="581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КЛАССЫ УСЛОВИЙ ТРУДА ПО ПОКАЗАТЕЛЯМ </a:t>
            </a:r>
            <a:endParaRPr lang="ru-RU" sz="1600" b="1">
              <a:latin typeface="Times New Roman" pitchFamily="18" charset="0"/>
            </a:endParaRPr>
          </a:p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НАПРЯЖЕННОСТИ ТРУДОВОГО ПРОЦЕССА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02" name="Group 2"/>
          <p:cNvGrpSpPr>
            <a:grpSpLocks/>
          </p:cNvGrpSpPr>
          <p:nvPr/>
        </p:nvGrpSpPr>
        <p:grpSpPr bwMode="auto">
          <a:xfrm>
            <a:off x="203200" y="838200"/>
            <a:ext cx="11785600" cy="5791200"/>
            <a:chOff x="0" y="0"/>
            <a:chExt cx="3193" cy="9579"/>
          </a:xfrm>
        </p:grpSpPr>
        <p:grpSp>
          <p:nvGrpSpPr>
            <p:cNvPr id="102405" name="Group 3"/>
            <p:cNvGrpSpPr>
              <a:grpSpLocks/>
            </p:cNvGrpSpPr>
            <p:nvPr/>
          </p:nvGrpSpPr>
          <p:grpSpPr bwMode="auto">
            <a:xfrm>
              <a:off x="0" y="0"/>
              <a:ext cx="3193" cy="499"/>
              <a:chOff x="0" y="0"/>
              <a:chExt cx="3193" cy="499"/>
            </a:xfrm>
          </p:grpSpPr>
          <p:sp>
            <p:nvSpPr>
              <p:cNvPr id="102526" name="Rectangle 4"/>
              <p:cNvSpPr>
                <a:spLocks noChangeArrowheads="1"/>
              </p:cNvSpPr>
              <p:nvPr/>
            </p:nvSpPr>
            <p:spPr bwMode="auto">
              <a:xfrm>
                <a:off x="16" y="0"/>
                <a:ext cx="3161" cy="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 i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 Сенсорные</a:t>
                </a:r>
                <a:r>
                  <a:rPr lang="ru-RU" sz="1000" i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lang="ru-RU" sz="1000" i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нагру</a:t>
                </a:r>
                <a:r>
                  <a:rPr lang="ru-RU" sz="1000" i="1">
                    <a:solidFill>
                      <a:srgbClr val="000000"/>
                    </a:solidFill>
                    <a:latin typeface="Times New Roman" pitchFamily="18" charset="0"/>
                  </a:rPr>
                  <a:t>зки</a:t>
                </a:r>
                <a:endParaRPr lang="ru-RU" sz="1200" i="1">
                  <a:latin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2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3" cy="49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06" name="Group 6"/>
            <p:cNvGrpSpPr>
              <a:grpSpLocks/>
            </p:cNvGrpSpPr>
            <p:nvPr/>
          </p:nvGrpSpPr>
          <p:grpSpPr bwMode="auto">
            <a:xfrm>
              <a:off x="0" y="499"/>
              <a:ext cx="904" cy="787"/>
              <a:chOff x="0" y="499"/>
              <a:chExt cx="904" cy="787"/>
            </a:xfrm>
          </p:grpSpPr>
          <p:sp>
            <p:nvSpPr>
              <p:cNvPr id="102524" name="Rectangle 7"/>
              <p:cNvSpPr>
                <a:spLocks noChangeArrowheads="1"/>
              </p:cNvSpPr>
              <p:nvPr/>
            </p:nvSpPr>
            <p:spPr bwMode="auto">
              <a:xfrm>
                <a:off x="16" y="499"/>
                <a:ext cx="872" cy="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2.1. Длительность сосредоточенного наблюдения (в % от времени смены)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25" name="Rectangle 8"/>
              <p:cNvSpPr>
                <a:spLocks noChangeArrowheads="1"/>
              </p:cNvSpPr>
              <p:nvPr/>
            </p:nvSpPr>
            <p:spPr bwMode="auto">
              <a:xfrm>
                <a:off x="0" y="499"/>
                <a:ext cx="904" cy="78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07" name="Group 9"/>
            <p:cNvGrpSpPr>
              <a:grpSpLocks/>
            </p:cNvGrpSpPr>
            <p:nvPr/>
          </p:nvGrpSpPr>
          <p:grpSpPr bwMode="auto">
            <a:xfrm>
              <a:off x="904" y="499"/>
              <a:ext cx="560" cy="787"/>
              <a:chOff x="904" y="499"/>
              <a:chExt cx="560" cy="787"/>
            </a:xfrm>
          </p:grpSpPr>
          <p:sp>
            <p:nvSpPr>
              <p:cNvPr id="102522" name="Rectangle 10"/>
              <p:cNvSpPr>
                <a:spLocks noChangeArrowheads="1"/>
              </p:cNvSpPr>
              <p:nvPr/>
            </p:nvSpPr>
            <p:spPr bwMode="auto">
              <a:xfrm>
                <a:off x="920" y="499"/>
                <a:ext cx="528" cy="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23" name="Rectangle 11"/>
              <p:cNvSpPr>
                <a:spLocks noChangeArrowheads="1"/>
              </p:cNvSpPr>
              <p:nvPr/>
            </p:nvSpPr>
            <p:spPr bwMode="auto">
              <a:xfrm>
                <a:off x="904" y="499"/>
                <a:ext cx="560" cy="78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08" name="Group 12"/>
            <p:cNvGrpSpPr>
              <a:grpSpLocks/>
            </p:cNvGrpSpPr>
            <p:nvPr/>
          </p:nvGrpSpPr>
          <p:grpSpPr bwMode="auto">
            <a:xfrm>
              <a:off x="1464" y="499"/>
              <a:ext cx="568" cy="787"/>
              <a:chOff x="1464" y="499"/>
              <a:chExt cx="568" cy="787"/>
            </a:xfrm>
          </p:grpSpPr>
          <p:sp>
            <p:nvSpPr>
              <p:cNvPr id="102520" name="Rectangle 13"/>
              <p:cNvSpPr>
                <a:spLocks noChangeArrowheads="1"/>
              </p:cNvSpPr>
              <p:nvPr/>
            </p:nvSpPr>
            <p:spPr bwMode="auto">
              <a:xfrm>
                <a:off x="1480" y="499"/>
                <a:ext cx="536" cy="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26-50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21" name="Rectangle 14"/>
              <p:cNvSpPr>
                <a:spLocks noChangeArrowheads="1"/>
              </p:cNvSpPr>
              <p:nvPr/>
            </p:nvSpPr>
            <p:spPr bwMode="auto">
              <a:xfrm>
                <a:off x="1464" y="499"/>
                <a:ext cx="568" cy="78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09" name="Group 15"/>
            <p:cNvGrpSpPr>
              <a:grpSpLocks/>
            </p:cNvGrpSpPr>
            <p:nvPr/>
          </p:nvGrpSpPr>
          <p:grpSpPr bwMode="auto">
            <a:xfrm>
              <a:off x="2032" y="499"/>
              <a:ext cx="560" cy="787"/>
              <a:chOff x="2032" y="499"/>
              <a:chExt cx="560" cy="787"/>
            </a:xfrm>
          </p:grpSpPr>
          <p:sp>
            <p:nvSpPr>
              <p:cNvPr id="102518" name="Rectangle 16"/>
              <p:cNvSpPr>
                <a:spLocks noChangeArrowheads="1"/>
              </p:cNvSpPr>
              <p:nvPr/>
            </p:nvSpPr>
            <p:spPr bwMode="auto">
              <a:xfrm>
                <a:off x="2048" y="499"/>
                <a:ext cx="528" cy="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51-75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19" name="Rectangle 17"/>
              <p:cNvSpPr>
                <a:spLocks noChangeArrowheads="1"/>
              </p:cNvSpPr>
              <p:nvPr/>
            </p:nvSpPr>
            <p:spPr bwMode="auto">
              <a:xfrm>
                <a:off x="2032" y="499"/>
                <a:ext cx="560" cy="78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0" name="Group 18"/>
            <p:cNvGrpSpPr>
              <a:grpSpLocks/>
            </p:cNvGrpSpPr>
            <p:nvPr/>
          </p:nvGrpSpPr>
          <p:grpSpPr bwMode="auto">
            <a:xfrm>
              <a:off x="2592" y="499"/>
              <a:ext cx="601" cy="787"/>
              <a:chOff x="2592" y="499"/>
              <a:chExt cx="601" cy="787"/>
            </a:xfrm>
          </p:grpSpPr>
          <p:sp>
            <p:nvSpPr>
              <p:cNvPr id="102516" name="Rectangle 19"/>
              <p:cNvSpPr>
                <a:spLocks noChangeArrowheads="1"/>
              </p:cNvSpPr>
              <p:nvPr/>
            </p:nvSpPr>
            <p:spPr bwMode="auto">
              <a:xfrm>
                <a:off x="2608" y="499"/>
                <a:ext cx="569" cy="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75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17" name="Rectangle 20"/>
              <p:cNvSpPr>
                <a:spLocks noChangeArrowheads="1"/>
              </p:cNvSpPr>
              <p:nvPr/>
            </p:nvSpPr>
            <p:spPr bwMode="auto">
              <a:xfrm>
                <a:off x="2592" y="499"/>
                <a:ext cx="601" cy="78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1" name="Group 21"/>
            <p:cNvGrpSpPr>
              <a:grpSpLocks/>
            </p:cNvGrpSpPr>
            <p:nvPr/>
          </p:nvGrpSpPr>
          <p:grpSpPr bwMode="auto">
            <a:xfrm>
              <a:off x="0" y="1286"/>
              <a:ext cx="904" cy="883"/>
              <a:chOff x="0" y="1286"/>
              <a:chExt cx="904" cy="883"/>
            </a:xfrm>
          </p:grpSpPr>
          <p:sp>
            <p:nvSpPr>
              <p:cNvPr id="102514" name="Rectangle 22"/>
              <p:cNvSpPr>
                <a:spLocks noChangeArrowheads="1"/>
              </p:cNvSpPr>
              <p:nvPr/>
            </p:nvSpPr>
            <p:spPr bwMode="auto">
              <a:xfrm>
                <a:off x="16" y="1286"/>
                <a:ext cx="872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2.2. Плотность сигналов(световых, звуковых) и сообщений в среднем за 1 ч работы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15" name="Rectangle 23"/>
              <p:cNvSpPr>
                <a:spLocks noChangeArrowheads="1"/>
              </p:cNvSpPr>
              <p:nvPr/>
            </p:nvSpPr>
            <p:spPr bwMode="auto">
              <a:xfrm>
                <a:off x="0" y="1286"/>
                <a:ext cx="904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2" name="Group 24"/>
            <p:cNvGrpSpPr>
              <a:grpSpLocks/>
            </p:cNvGrpSpPr>
            <p:nvPr/>
          </p:nvGrpSpPr>
          <p:grpSpPr bwMode="auto">
            <a:xfrm>
              <a:off x="904" y="1286"/>
              <a:ext cx="560" cy="883"/>
              <a:chOff x="904" y="1286"/>
              <a:chExt cx="560" cy="883"/>
            </a:xfrm>
          </p:grpSpPr>
          <p:sp>
            <p:nvSpPr>
              <p:cNvPr id="102512" name="Rectangle 25"/>
              <p:cNvSpPr>
                <a:spLocks noChangeArrowheads="1"/>
              </p:cNvSpPr>
              <p:nvPr/>
            </p:nvSpPr>
            <p:spPr bwMode="auto">
              <a:xfrm>
                <a:off x="920" y="1286"/>
                <a:ext cx="528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75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13" name="Rectangle 26"/>
              <p:cNvSpPr>
                <a:spLocks noChangeArrowheads="1"/>
              </p:cNvSpPr>
              <p:nvPr/>
            </p:nvSpPr>
            <p:spPr bwMode="auto">
              <a:xfrm>
                <a:off x="904" y="1286"/>
                <a:ext cx="560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3" name="Group 27"/>
            <p:cNvGrpSpPr>
              <a:grpSpLocks/>
            </p:cNvGrpSpPr>
            <p:nvPr/>
          </p:nvGrpSpPr>
          <p:grpSpPr bwMode="auto">
            <a:xfrm>
              <a:off x="1464" y="1286"/>
              <a:ext cx="568" cy="883"/>
              <a:chOff x="1464" y="1286"/>
              <a:chExt cx="568" cy="883"/>
            </a:xfrm>
          </p:grpSpPr>
          <p:sp>
            <p:nvSpPr>
              <p:cNvPr id="102510" name="Rectangle 28"/>
              <p:cNvSpPr>
                <a:spLocks noChangeArrowheads="1"/>
              </p:cNvSpPr>
              <p:nvPr/>
            </p:nvSpPr>
            <p:spPr bwMode="auto">
              <a:xfrm>
                <a:off x="1480" y="1286"/>
                <a:ext cx="536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76-175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11" name="Rectangle 29"/>
              <p:cNvSpPr>
                <a:spLocks noChangeArrowheads="1"/>
              </p:cNvSpPr>
              <p:nvPr/>
            </p:nvSpPr>
            <p:spPr bwMode="auto">
              <a:xfrm>
                <a:off x="1464" y="1286"/>
                <a:ext cx="568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4" name="Group 30"/>
            <p:cNvGrpSpPr>
              <a:grpSpLocks/>
            </p:cNvGrpSpPr>
            <p:nvPr/>
          </p:nvGrpSpPr>
          <p:grpSpPr bwMode="auto">
            <a:xfrm>
              <a:off x="2032" y="1286"/>
              <a:ext cx="560" cy="883"/>
              <a:chOff x="2032" y="1286"/>
              <a:chExt cx="560" cy="883"/>
            </a:xfrm>
          </p:grpSpPr>
          <p:sp>
            <p:nvSpPr>
              <p:cNvPr id="102508" name="Rectangle 31"/>
              <p:cNvSpPr>
                <a:spLocks noChangeArrowheads="1"/>
              </p:cNvSpPr>
              <p:nvPr/>
            </p:nvSpPr>
            <p:spPr bwMode="auto">
              <a:xfrm>
                <a:off x="2048" y="1286"/>
                <a:ext cx="528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176-300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09" name="Rectangle 32"/>
              <p:cNvSpPr>
                <a:spLocks noChangeArrowheads="1"/>
              </p:cNvSpPr>
              <p:nvPr/>
            </p:nvSpPr>
            <p:spPr bwMode="auto">
              <a:xfrm>
                <a:off x="2032" y="1286"/>
                <a:ext cx="560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5" name="Group 33"/>
            <p:cNvGrpSpPr>
              <a:grpSpLocks/>
            </p:cNvGrpSpPr>
            <p:nvPr/>
          </p:nvGrpSpPr>
          <p:grpSpPr bwMode="auto">
            <a:xfrm>
              <a:off x="2592" y="1286"/>
              <a:ext cx="601" cy="883"/>
              <a:chOff x="2592" y="1286"/>
              <a:chExt cx="601" cy="883"/>
            </a:xfrm>
          </p:grpSpPr>
          <p:sp>
            <p:nvSpPr>
              <p:cNvPr id="102506" name="Rectangle 34"/>
              <p:cNvSpPr>
                <a:spLocks noChangeArrowheads="1"/>
              </p:cNvSpPr>
              <p:nvPr/>
            </p:nvSpPr>
            <p:spPr bwMode="auto">
              <a:xfrm>
                <a:off x="2608" y="1286"/>
                <a:ext cx="569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300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07" name="Rectangle 35"/>
              <p:cNvSpPr>
                <a:spLocks noChangeArrowheads="1"/>
              </p:cNvSpPr>
              <p:nvPr/>
            </p:nvSpPr>
            <p:spPr bwMode="auto">
              <a:xfrm>
                <a:off x="2592" y="1286"/>
                <a:ext cx="601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6" name="Group 36"/>
            <p:cNvGrpSpPr>
              <a:grpSpLocks/>
            </p:cNvGrpSpPr>
            <p:nvPr/>
          </p:nvGrpSpPr>
          <p:grpSpPr bwMode="auto">
            <a:xfrm>
              <a:off x="0" y="2169"/>
              <a:ext cx="904" cy="883"/>
              <a:chOff x="0" y="2169"/>
              <a:chExt cx="904" cy="883"/>
            </a:xfrm>
          </p:grpSpPr>
          <p:sp>
            <p:nvSpPr>
              <p:cNvPr id="102504" name="Rectangle 37"/>
              <p:cNvSpPr>
                <a:spLocks noChangeArrowheads="1"/>
              </p:cNvSpPr>
              <p:nvPr/>
            </p:nvSpPr>
            <p:spPr bwMode="auto">
              <a:xfrm>
                <a:off x="16" y="2169"/>
                <a:ext cx="872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2.3. Число производственных объектов одновременного наблюдения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05" name="Rectangle 38"/>
              <p:cNvSpPr>
                <a:spLocks noChangeArrowheads="1"/>
              </p:cNvSpPr>
              <p:nvPr/>
            </p:nvSpPr>
            <p:spPr bwMode="auto">
              <a:xfrm>
                <a:off x="0" y="2169"/>
                <a:ext cx="904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7" name="Group 39"/>
            <p:cNvGrpSpPr>
              <a:grpSpLocks/>
            </p:cNvGrpSpPr>
            <p:nvPr/>
          </p:nvGrpSpPr>
          <p:grpSpPr bwMode="auto">
            <a:xfrm>
              <a:off x="904" y="2169"/>
              <a:ext cx="560" cy="883"/>
              <a:chOff x="904" y="2169"/>
              <a:chExt cx="560" cy="883"/>
            </a:xfrm>
          </p:grpSpPr>
          <p:sp>
            <p:nvSpPr>
              <p:cNvPr id="102502" name="Rectangle 40"/>
              <p:cNvSpPr>
                <a:spLocks noChangeArrowheads="1"/>
              </p:cNvSpPr>
              <p:nvPr/>
            </p:nvSpPr>
            <p:spPr bwMode="auto">
              <a:xfrm>
                <a:off x="920" y="2169"/>
                <a:ext cx="528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03" name="Rectangle 41"/>
              <p:cNvSpPr>
                <a:spLocks noChangeArrowheads="1"/>
              </p:cNvSpPr>
              <p:nvPr/>
            </p:nvSpPr>
            <p:spPr bwMode="auto">
              <a:xfrm>
                <a:off x="904" y="2169"/>
                <a:ext cx="560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8" name="Group 42"/>
            <p:cNvGrpSpPr>
              <a:grpSpLocks/>
            </p:cNvGrpSpPr>
            <p:nvPr/>
          </p:nvGrpSpPr>
          <p:grpSpPr bwMode="auto">
            <a:xfrm>
              <a:off x="1464" y="2169"/>
              <a:ext cx="568" cy="883"/>
              <a:chOff x="1464" y="2169"/>
              <a:chExt cx="568" cy="883"/>
            </a:xfrm>
          </p:grpSpPr>
          <p:sp>
            <p:nvSpPr>
              <p:cNvPr id="102500" name="Rectangle 43"/>
              <p:cNvSpPr>
                <a:spLocks noChangeArrowheads="1"/>
              </p:cNvSpPr>
              <p:nvPr/>
            </p:nvSpPr>
            <p:spPr bwMode="auto">
              <a:xfrm>
                <a:off x="1480" y="2169"/>
                <a:ext cx="536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6-10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501" name="Rectangle 44"/>
              <p:cNvSpPr>
                <a:spLocks noChangeArrowheads="1"/>
              </p:cNvSpPr>
              <p:nvPr/>
            </p:nvSpPr>
            <p:spPr bwMode="auto">
              <a:xfrm>
                <a:off x="1464" y="2169"/>
                <a:ext cx="568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19" name="Group 45"/>
            <p:cNvGrpSpPr>
              <a:grpSpLocks/>
            </p:cNvGrpSpPr>
            <p:nvPr/>
          </p:nvGrpSpPr>
          <p:grpSpPr bwMode="auto">
            <a:xfrm>
              <a:off x="2032" y="2169"/>
              <a:ext cx="561" cy="883"/>
              <a:chOff x="2032" y="2169"/>
              <a:chExt cx="561" cy="883"/>
            </a:xfrm>
          </p:grpSpPr>
          <p:sp>
            <p:nvSpPr>
              <p:cNvPr id="102498" name="Rectangle 46"/>
              <p:cNvSpPr>
                <a:spLocks noChangeArrowheads="1"/>
              </p:cNvSpPr>
              <p:nvPr/>
            </p:nvSpPr>
            <p:spPr bwMode="auto">
              <a:xfrm>
                <a:off x="2048" y="2169"/>
                <a:ext cx="529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11-25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99" name="Rectangle 47"/>
              <p:cNvSpPr>
                <a:spLocks noChangeArrowheads="1"/>
              </p:cNvSpPr>
              <p:nvPr/>
            </p:nvSpPr>
            <p:spPr bwMode="auto">
              <a:xfrm>
                <a:off x="2032" y="2169"/>
                <a:ext cx="561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0" name="Group 48"/>
            <p:cNvGrpSpPr>
              <a:grpSpLocks/>
            </p:cNvGrpSpPr>
            <p:nvPr/>
          </p:nvGrpSpPr>
          <p:grpSpPr bwMode="auto">
            <a:xfrm>
              <a:off x="2593" y="2169"/>
              <a:ext cx="600" cy="883"/>
              <a:chOff x="2593" y="2169"/>
              <a:chExt cx="600" cy="883"/>
            </a:xfrm>
          </p:grpSpPr>
          <p:sp>
            <p:nvSpPr>
              <p:cNvPr id="102496" name="Rectangle 49"/>
              <p:cNvSpPr>
                <a:spLocks noChangeArrowheads="1"/>
              </p:cNvSpPr>
              <p:nvPr/>
            </p:nvSpPr>
            <p:spPr bwMode="auto">
              <a:xfrm>
                <a:off x="2609" y="2169"/>
                <a:ext cx="568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25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97" name="Rectangle 50"/>
              <p:cNvSpPr>
                <a:spLocks noChangeArrowheads="1"/>
              </p:cNvSpPr>
              <p:nvPr/>
            </p:nvSpPr>
            <p:spPr bwMode="auto">
              <a:xfrm>
                <a:off x="2593" y="2169"/>
                <a:ext cx="600" cy="88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1" name="Group 51"/>
            <p:cNvGrpSpPr>
              <a:grpSpLocks/>
            </p:cNvGrpSpPr>
            <p:nvPr/>
          </p:nvGrpSpPr>
          <p:grpSpPr bwMode="auto">
            <a:xfrm>
              <a:off x="0" y="3052"/>
              <a:ext cx="904" cy="1363"/>
              <a:chOff x="0" y="3052"/>
              <a:chExt cx="904" cy="1363"/>
            </a:xfrm>
          </p:grpSpPr>
          <p:sp>
            <p:nvSpPr>
              <p:cNvPr id="102494" name="Rectangle 52"/>
              <p:cNvSpPr>
                <a:spLocks noChangeArrowheads="1"/>
              </p:cNvSpPr>
              <p:nvPr/>
            </p:nvSpPr>
            <p:spPr bwMode="auto">
              <a:xfrm>
                <a:off x="16" y="3052"/>
                <a:ext cx="872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2.4. Размер объекта различения (при расстоянии от глаз работающего до объекта различения не более 0,5 м) в мм при длительности сосредоточенного наблюдения (% времени смены)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95" name="Rectangle 53"/>
              <p:cNvSpPr>
                <a:spLocks noChangeArrowheads="1"/>
              </p:cNvSpPr>
              <p:nvPr/>
            </p:nvSpPr>
            <p:spPr bwMode="auto">
              <a:xfrm>
                <a:off x="0" y="3052"/>
                <a:ext cx="904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2" name="Group 54"/>
            <p:cNvGrpSpPr>
              <a:grpSpLocks/>
            </p:cNvGrpSpPr>
            <p:nvPr/>
          </p:nvGrpSpPr>
          <p:grpSpPr bwMode="auto">
            <a:xfrm>
              <a:off x="904" y="3052"/>
              <a:ext cx="560" cy="1363"/>
              <a:chOff x="904" y="3052"/>
              <a:chExt cx="560" cy="1363"/>
            </a:xfrm>
          </p:grpSpPr>
          <p:sp>
            <p:nvSpPr>
              <p:cNvPr id="102492" name="Rectangle 55"/>
              <p:cNvSpPr>
                <a:spLocks noChangeArrowheads="1"/>
              </p:cNvSpPr>
              <p:nvPr/>
            </p:nvSpPr>
            <p:spPr bwMode="auto">
              <a:xfrm>
                <a:off x="920" y="3052"/>
                <a:ext cx="528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5 мм • 100 %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93" name="Rectangle 56"/>
              <p:cNvSpPr>
                <a:spLocks noChangeArrowheads="1"/>
              </p:cNvSpPr>
              <p:nvPr/>
            </p:nvSpPr>
            <p:spPr bwMode="auto">
              <a:xfrm>
                <a:off x="904" y="3052"/>
                <a:ext cx="560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3" name="Group 57"/>
            <p:cNvGrpSpPr>
              <a:grpSpLocks/>
            </p:cNvGrpSpPr>
            <p:nvPr/>
          </p:nvGrpSpPr>
          <p:grpSpPr bwMode="auto">
            <a:xfrm>
              <a:off x="1464" y="3052"/>
              <a:ext cx="568" cy="1363"/>
              <a:chOff x="1464" y="3052"/>
              <a:chExt cx="568" cy="1363"/>
            </a:xfrm>
          </p:grpSpPr>
          <p:sp>
            <p:nvSpPr>
              <p:cNvPr id="102490" name="Rectangle 58"/>
              <p:cNvSpPr>
                <a:spLocks noChangeArrowheads="1"/>
              </p:cNvSpPr>
              <p:nvPr/>
            </p:nvSpPr>
            <p:spPr bwMode="auto">
              <a:xfrm>
                <a:off x="1480" y="3052"/>
                <a:ext cx="536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5-1,1 мм • более 50 %; 1-0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 мм • до 50 %; менее 0,3 мм • до 25%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91" name="Rectangle 59"/>
              <p:cNvSpPr>
                <a:spLocks noChangeArrowheads="1"/>
              </p:cNvSpPr>
              <p:nvPr/>
            </p:nvSpPr>
            <p:spPr bwMode="auto">
              <a:xfrm>
                <a:off x="1464" y="3052"/>
                <a:ext cx="568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4" name="Group 60"/>
            <p:cNvGrpSpPr>
              <a:grpSpLocks/>
            </p:cNvGrpSpPr>
            <p:nvPr/>
          </p:nvGrpSpPr>
          <p:grpSpPr bwMode="auto">
            <a:xfrm>
              <a:off x="2032" y="3052"/>
              <a:ext cx="561" cy="1363"/>
              <a:chOff x="2032" y="3052"/>
              <a:chExt cx="561" cy="1363"/>
            </a:xfrm>
          </p:grpSpPr>
          <p:sp>
            <p:nvSpPr>
              <p:cNvPr id="102488" name="Rectangle 61"/>
              <p:cNvSpPr>
                <a:spLocks noChangeArrowheads="1"/>
              </p:cNvSpPr>
              <p:nvPr/>
            </p:nvSpPr>
            <p:spPr bwMode="auto">
              <a:xfrm>
                <a:off x="2048" y="3052"/>
                <a:ext cx="529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1-0,3 мм • более 50%; менее 0,3 мм • 25.50 %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89" name="Rectangle 62"/>
              <p:cNvSpPr>
                <a:spLocks noChangeArrowheads="1"/>
              </p:cNvSpPr>
              <p:nvPr/>
            </p:nvSpPr>
            <p:spPr bwMode="auto">
              <a:xfrm>
                <a:off x="2032" y="3052"/>
                <a:ext cx="561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5" name="Group 63"/>
            <p:cNvGrpSpPr>
              <a:grpSpLocks/>
            </p:cNvGrpSpPr>
            <p:nvPr/>
          </p:nvGrpSpPr>
          <p:grpSpPr bwMode="auto">
            <a:xfrm>
              <a:off x="2593" y="3052"/>
              <a:ext cx="600" cy="1363"/>
              <a:chOff x="2593" y="3052"/>
              <a:chExt cx="600" cy="1363"/>
            </a:xfrm>
          </p:grpSpPr>
          <p:sp>
            <p:nvSpPr>
              <p:cNvPr id="102486" name="Rectangle 64"/>
              <p:cNvSpPr>
                <a:spLocks noChangeArrowheads="1"/>
              </p:cNvSpPr>
              <p:nvPr/>
            </p:nvSpPr>
            <p:spPr bwMode="auto">
              <a:xfrm>
                <a:off x="2609" y="3052"/>
                <a:ext cx="568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менее 0,3 мм • более 50 %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87" name="Rectangle 65"/>
              <p:cNvSpPr>
                <a:spLocks noChangeArrowheads="1"/>
              </p:cNvSpPr>
              <p:nvPr/>
            </p:nvSpPr>
            <p:spPr bwMode="auto">
              <a:xfrm>
                <a:off x="2593" y="3052"/>
                <a:ext cx="600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6" name="Group 66"/>
            <p:cNvGrpSpPr>
              <a:grpSpLocks/>
            </p:cNvGrpSpPr>
            <p:nvPr/>
          </p:nvGrpSpPr>
          <p:grpSpPr bwMode="auto">
            <a:xfrm>
              <a:off x="0" y="4415"/>
              <a:ext cx="904" cy="1267"/>
              <a:chOff x="0" y="4415"/>
              <a:chExt cx="904" cy="1267"/>
            </a:xfrm>
          </p:grpSpPr>
          <p:sp>
            <p:nvSpPr>
              <p:cNvPr id="102484" name="Rectangle 67"/>
              <p:cNvSpPr>
                <a:spLocks noChangeArrowheads="1"/>
              </p:cNvSpPr>
              <p:nvPr/>
            </p:nvSpPr>
            <p:spPr bwMode="auto">
              <a:xfrm>
                <a:off x="16" y="4415"/>
                <a:ext cx="872" cy="1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2.5. Работа с оптическими приборами (микроско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п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ы, лупы и т. л.) при длительности сосредоточенного наблюдения (% времени смены)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85" name="Rectangle 68"/>
              <p:cNvSpPr>
                <a:spLocks noChangeArrowheads="1"/>
              </p:cNvSpPr>
              <p:nvPr/>
            </p:nvSpPr>
            <p:spPr bwMode="auto">
              <a:xfrm>
                <a:off x="0" y="4415"/>
                <a:ext cx="904" cy="126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7" name="Group 69"/>
            <p:cNvGrpSpPr>
              <a:grpSpLocks/>
            </p:cNvGrpSpPr>
            <p:nvPr/>
          </p:nvGrpSpPr>
          <p:grpSpPr bwMode="auto">
            <a:xfrm>
              <a:off x="904" y="4415"/>
              <a:ext cx="560" cy="1267"/>
              <a:chOff x="904" y="4415"/>
              <a:chExt cx="560" cy="1267"/>
            </a:xfrm>
          </p:grpSpPr>
          <p:sp>
            <p:nvSpPr>
              <p:cNvPr id="102482" name="Rectangle 70"/>
              <p:cNvSpPr>
                <a:spLocks noChangeArrowheads="1"/>
              </p:cNvSpPr>
              <p:nvPr/>
            </p:nvSpPr>
            <p:spPr bwMode="auto">
              <a:xfrm>
                <a:off x="920" y="4415"/>
                <a:ext cx="528" cy="1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83" name="Rectangle 71"/>
              <p:cNvSpPr>
                <a:spLocks noChangeArrowheads="1"/>
              </p:cNvSpPr>
              <p:nvPr/>
            </p:nvSpPr>
            <p:spPr bwMode="auto">
              <a:xfrm>
                <a:off x="904" y="4415"/>
                <a:ext cx="560" cy="126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8" name="Group 72"/>
            <p:cNvGrpSpPr>
              <a:grpSpLocks/>
            </p:cNvGrpSpPr>
            <p:nvPr/>
          </p:nvGrpSpPr>
          <p:grpSpPr bwMode="auto">
            <a:xfrm>
              <a:off x="1464" y="4415"/>
              <a:ext cx="568" cy="1267"/>
              <a:chOff x="1464" y="4415"/>
              <a:chExt cx="568" cy="1267"/>
            </a:xfrm>
          </p:grpSpPr>
          <p:sp>
            <p:nvSpPr>
              <p:cNvPr id="102480" name="Rectangle 73"/>
              <p:cNvSpPr>
                <a:spLocks noChangeArrowheads="1"/>
              </p:cNvSpPr>
              <p:nvPr/>
            </p:nvSpPr>
            <p:spPr bwMode="auto">
              <a:xfrm>
                <a:off x="1480" y="4415"/>
                <a:ext cx="536" cy="1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26-50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81" name="Rectangle 74"/>
              <p:cNvSpPr>
                <a:spLocks noChangeArrowheads="1"/>
              </p:cNvSpPr>
              <p:nvPr/>
            </p:nvSpPr>
            <p:spPr bwMode="auto">
              <a:xfrm>
                <a:off x="1464" y="4415"/>
                <a:ext cx="568" cy="126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29" name="Group 75"/>
            <p:cNvGrpSpPr>
              <a:grpSpLocks/>
            </p:cNvGrpSpPr>
            <p:nvPr/>
          </p:nvGrpSpPr>
          <p:grpSpPr bwMode="auto">
            <a:xfrm>
              <a:off x="2032" y="4415"/>
              <a:ext cx="561" cy="1267"/>
              <a:chOff x="2032" y="4415"/>
              <a:chExt cx="561" cy="1267"/>
            </a:xfrm>
          </p:grpSpPr>
          <p:sp>
            <p:nvSpPr>
              <p:cNvPr id="102478" name="Rectangle 76"/>
              <p:cNvSpPr>
                <a:spLocks noChangeArrowheads="1"/>
              </p:cNvSpPr>
              <p:nvPr/>
            </p:nvSpPr>
            <p:spPr bwMode="auto">
              <a:xfrm>
                <a:off x="2048" y="4415"/>
                <a:ext cx="529" cy="1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51-75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79" name="Rectangle 77"/>
              <p:cNvSpPr>
                <a:spLocks noChangeArrowheads="1"/>
              </p:cNvSpPr>
              <p:nvPr/>
            </p:nvSpPr>
            <p:spPr bwMode="auto">
              <a:xfrm>
                <a:off x="2032" y="4415"/>
                <a:ext cx="561" cy="126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0" name="Group 78"/>
            <p:cNvGrpSpPr>
              <a:grpSpLocks/>
            </p:cNvGrpSpPr>
            <p:nvPr/>
          </p:nvGrpSpPr>
          <p:grpSpPr bwMode="auto">
            <a:xfrm>
              <a:off x="2593" y="4415"/>
              <a:ext cx="600" cy="1267"/>
              <a:chOff x="2593" y="4415"/>
              <a:chExt cx="600" cy="1267"/>
            </a:xfrm>
          </p:grpSpPr>
          <p:sp>
            <p:nvSpPr>
              <p:cNvPr id="102476" name="Rectangle 79"/>
              <p:cNvSpPr>
                <a:spLocks noChangeArrowheads="1"/>
              </p:cNvSpPr>
              <p:nvPr/>
            </p:nvSpPr>
            <p:spPr bwMode="auto">
              <a:xfrm>
                <a:off x="2609" y="4415"/>
                <a:ext cx="568" cy="1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75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77" name="Rectangle 80"/>
              <p:cNvSpPr>
                <a:spLocks noChangeArrowheads="1"/>
              </p:cNvSpPr>
              <p:nvPr/>
            </p:nvSpPr>
            <p:spPr bwMode="auto">
              <a:xfrm>
                <a:off x="2593" y="4415"/>
                <a:ext cx="600" cy="1267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1" name="Group 81"/>
            <p:cNvGrpSpPr>
              <a:grpSpLocks/>
            </p:cNvGrpSpPr>
            <p:nvPr/>
          </p:nvGrpSpPr>
          <p:grpSpPr bwMode="auto">
            <a:xfrm>
              <a:off x="0" y="5682"/>
              <a:ext cx="904" cy="1363"/>
              <a:chOff x="0" y="5682"/>
              <a:chExt cx="904" cy="1363"/>
            </a:xfrm>
          </p:grpSpPr>
          <p:sp>
            <p:nvSpPr>
              <p:cNvPr id="102474" name="Rectangle 82"/>
              <p:cNvSpPr>
                <a:spLocks noChangeArrowheads="1"/>
              </p:cNvSpPr>
              <p:nvPr/>
            </p:nvSpPr>
            <p:spPr bwMode="auto">
              <a:xfrm>
                <a:off x="16" y="5682"/>
                <a:ext cx="872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2.6. Наблюдение за экранами видеотерминалов (часов в смену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) 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при буквенно-цифровом типе отображения информации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, 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при графическом типе отображения информации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75" name="Rectangle 83"/>
              <p:cNvSpPr>
                <a:spLocks noChangeArrowheads="1"/>
              </p:cNvSpPr>
              <p:nvPr/>
            </p:nvSpPr>
            <p:spPr bwMode="auto">
              <a:xfrm>
                <a:off x="0" y="5682"/>
                <a:ext cx="904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2" name="Group 84"/>
            <p:cNvGrpSpPr>
              <a:grpSpLocks/>
            </p:cNvGrpSpPr>
            <p:nvPr/>
          </p:nvGrpSpPr>
          <p:grpSpPr bwMode="auto">
            <a:xfrm>
              <a:off x="904" y="5682"/>
              <a:ext cx="560" cy="1363"/>
              <a:chOff x="904" y="5682"/>
              <a:chExt cx="560" cy="1363"/>
            </a:xfrm>
          </p:grpSpPr>
          <p:sp>
            <p:nvSpPr>
              <p:cNvPr id="102472" name="Rectangle 85"/>
              <p:cNvSpPr>
                <a:spLocks noChangeArrowheads="1"/>
              </p:cNvSpPr>
              <p:nvPr/>
            </p:nvSpPr>
            <p:spPr bwMode="auto">
              <a:xfrm>
                <a:off x="920" y="5682"/>
                <a:ext cx="528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до 2 до 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73" name="Rectangle 86"/>
              <p:cNvSpPr>
                <a:spLocks noChangeArrowheads="1"/>
              </p:cNvSpPr>
              <p:nvPr/>
            </p:nvSpPr>
            <p:spPr bwMode="auto">
              <a:xfrm>
                <a:off x="904" y="5682"/>
                <a:ext cx="560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3" name="Group 87"/>
            <p:cNvGrpSpPr>
              <a:grpSpLocks/>
            </p:cNvGrpSpPr>
            <p:nvPr/>
          </p:nvGrpSpPr>
          <p:grpSpPr bwMode="auto">
            <a:xfrm>
              <a:off x="1464" y="5682"/>
              <a:ext cx="568" cy="1363"/>
              <a:chOff x="1464" y="5682"/>
              <a:chExt cx="568" cy="1363"/>
            </a:xfrm>
          </p:grpSpPr>
          <p:sp>
            <p:nvSpPr>
              <p:cNvPr id="102470" name="Rectangle 88"/>
              <p:cNvSpPr>
                <a:spLocks noChangeArrowheads="1"/>
              </p:cNvSpPr>
              <p:nvPr/>
            </p:nvSpPr>
            <p:spPr bwMode="auto">
              <a:xfrm>
                <a:off x="1480" y="5682"/>
                <a:ext cx="536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2-3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3-5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71" name="Rectangle 89"/>
              <p:cNvSpPr>
                <a:spLocks noChangeArrowheads="1"/>
              </p:cNvSpPr>
              <p:nvPr/>
            </p:nvSpPr>
            <p:spPr bwMode="auto">
              <a:xfrm>
                <a:off x="1464" y="5682"/>
                <a:ext cx="568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4" name="Group 90"/>
            <p:cNvGrpSpPr>
              <a:grpSpLocks/>
            </p:cNvGrpSpPr>
            <p:nvPr/>
          </p:nvGrpSpPr>
          <p:grpSpPr bwMode="auto">
            <a:xfrm>
              <a:off x="2032" y="5682"/>
              <a:ext cx="561" cy="1363"/>
              <a:chOff x="2032" y="5682"/>
              <a:chExt cx="561" cy="1363"/>
            </a:xfrm>
          </p:grpSpPr>
          <p:sp>
            <p:nvSpPr>
              <p:cNvPr id="102468" name="Rectangle 91"/>
              <p:cNvSpPr>
                <a:spLocks noChangeArrowheads="1"/>
              </p:cNvSpPr>
              <p:nvPr/>
            </p:nvSpPr>
            <p:spPr bwMode="auto">
              <a:xfrm>
                <a:off x="2048" y="5682"/>
                <a:ext cx="529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3-4 5.6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69" name="Rectangle 92"/>
              <p:cNvSpPr>
                <a:spLocks noChangeArrowheads="1"/>
              </p:cNvSpPr>
              <p:nvPr/>
            </p:nvSpPr>
            <p:spPr bwMode="auto">
              <a:xfrm>
                <a:off x="2032" y="5682"/>
                <a:ext cx="561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5" name="Group 93"/>
            <p:cNvGrpSpPr>
              <a:grpSpLocks/>
            </p:cNvGrpSpPr>
            <p:nvPr/>
          </p:nvGrpSpPr>
          <p:grpSpPr bwMode="auto">
            <a:xfrm>
              <a:off x="2593" y="5682"/>
              <a:ext cx="600" cy="1363"/>
              <a:chOff x="2593" y="5682"/>
              <a:chExt cx="600" cy="1363"/>
            </a:xfrm>
          </p:grpSpPr>
          <p:sp>
            <p:nvSpPr>
              <p:cNvPr id="102466" name="Rectangle 94"/>
              <p:cNvSpPr>
                <a:spLocks noChangeArrowheads="1"/>
              </p:cNvSpPr>
              <p:nvPr/>
            </p:nvSpPr>
            <p:spPr bwMode="auto">
              <a:xfrm>
                <a:off x="2609" y="5682"/>
                <a:ext cx="568" cy="1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4 более 6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67" name="Rectangle 95"/>
              <p:cNvSpPr>
                <a:spLocks noChangeArrowheads="1"/>
              </p:cNvSpPr>
              <p:nvPr/>
            </p:nvSpPr>
            <p:spPr bwMode="auto">
              <a:xfrm>
                <a:off x="2593" y="5682"/>
                <a:ext cx="600" cy="136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6" name="Group 96"/>
            <p:cNvGrpSpPr>
              <a:grpSpLocks/>
            </p:cNvGrpSpPr>
            <p:nvPr/>
          </p:nvGrpSpPr>
          <p:grpSpPr bwMode="auto">
            <a:xfrm>
              <a:off x="0" y="7045"/>
              <a:ext cx="904" cy="1555"/>
              <a:chOff x="0" y="7045"/>
              <a:chExt cx="904" cy="1555"/>
            </a:xfrm>
          </p:grpSpPr>
          <p:sp>
            <p:nvSpPr>
              <p:cNvPr id="102464" name="Rectangle 97"/>
              <p:cNvSpPr>
                <a:spLocks noChangeArrowheads="1"/>
              </p:cNvSpPr>
              <p:nvPr/>
            </p:nvSpPr>
            <p:spPr bwMode="auto">
              <a:xfrm>
                <a:off x="16" y="7045"/>
                <a:ext cx="872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2.7. Нагрузка на слуховой анализа­тор (при производственной необходимости восприятия речи или дифференцированных сигналов)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65" name="Rectangle 98"/>
              <p:cNvSpPr>
                <a:spLocks noChangeArrowheads="1"/>
              </p:cNvSpPr>
              <p:nvPr/>
            </p:nvSpPr>
            <p:spPr bwMode="auto">
              <a:xfrm>
                <a:off x="0" y="7045"/>
                <a:ext cx="904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7" name="Group 99"/>
            <p:cNvGrpSpPr>
              <a:grpSpLocks/>
            </p:cNvGrpSpPr>
            <p:nvPr/>
          </p:nvGrpSpPr>
          <p:grpSpPr bwMode="auto">
            <a:xfrm>
              <a:off x="904" y="7045"/>
              <a:ext cx="560" cy="1555"/>
              <a:chOff x="904" y="7045"/>
              <a:chExt cx="560" cy="1555"/>
            </a:xfrm>
          </p:grpSpPr>
          <p:sp>
            <p:nvSpPr>
              <p:cNvPr id="102462" name="Rectangle 100"/>
              <p:cNvSpPr>
                <a:spLocks noChangeArrowheads="1"/>
              </p:cNvSpPr>
              <p:nvPr/>
            </p:nvSpPr>
            <p:spPr bwMode="auto">
              <a:xfrm>
                <a:off x="920" y="7045"/>
                <a:ext cx="528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Разборчивость слов и сигналов от 100 % до 90 %. Помехи отсутствуют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63" name="Rectangle 101"/>
              <p:cNvSpPr>
                <a:spLocks noChangeArrowheads="1"/>
              </p:cNvSpPr>
              <p:nvPr/>
            </p:nvSpPr>
            <p:spPr bwMode="auto">
              <a:xfrm>
                <a:off x="904" y="7045"/>
                <a:ext cx="560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8" name="Group 102"/>
            <p:cNvGrpSpPr>
              <a:grpSpLocks/>
            </p:cNvGrpSpPr>
            <p:nvPr/>
          </p:nvGrpSpPr>
          <p:grpSpPr bwMode="auto">
            <a:xfrm>
              <a:off x="1464" y="7045"/>
              <a:ext cx="568" cy="1555"/>
              <a:chOff x="1464" y="7045"/>
              <a:chExt cx="568" cy="1555"/>
            </a:xfrm>
          </p:grpSpPr>
          <p:sp>
            <p:nvSpPr>
              <p:cNvPr id="102460" name="Rectangle 103"/>
              <p:cNvSpPr>
                <a:spLocks noChangeArrowheads="1"/>
              </p:cNvSpPr>
              <p:nvPr/>
            </p:nvSpPr>
            <p:spPr bwMode="auto">
              <a:xfrm>
                <a:off x="1480" y="7045"/>
                <a:ext cx="536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Разборчивость слов и сигналов от 90 % до 70%. Имеются помехи, на фоне которых речь слышна на расстоянии до 3,5 м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61" name="Rectangle 104"/>
              <p:cNvSpPr>
                <a:spLocks noChangeArrowheads="1"/>
              </p:cNvSpPr>
              <p:nvPr/>
            </p:nvSpPr>
            <p:spPr bwMode="auto">
              <a:xfrm>
                <a:off x="1464" y="7045"/>
                <a:ext cx="568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39" name="Group 105"/>
            <p:cNvGrpSpPr>
              <a:grpSpLocks/>
            </p:cNvGrpSpPr>
            <p:nvPr/>
          </p:nvGrpSpPr>
          <p:grpSpPr bwMode="auto">
            <a:xfrm>
              <a:off x="2032" y="7045"/>
              <a:ext cx="561" cy="1555"/>
              <a:chOff x="2032" y="7045"/>
              <a:chExt cx="561" cy="1555"/>
            </a:xfrm>
          </p:grpSpPr>
          <p:sp>
            <p:nvSpPr>
              <p:cNvPr id="102458" name="Rectangle 106"/>
              <p:cNvSpPr>
                <a:spLocks noChangeArrowheads="1"/>
              </p:cNvSpPr>
              <p:nvPr/>
            </p:nvSpPr>
            <p:spPr bwMode="auto">
              <a:xfrm>
                <a:off x="2048" y="7045"/>
                <a:ext cx="529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Разборчивость слов и сигналов от 70 % до 50 %. Имеются помехи, на фоне которых речь слышна на расстоянии до 2 м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59" name="Rectangle 107"/>
              <p:cNvSpPr>
                <a:spLocks noChangeArrowheads="1"/>
              </p:cNvSpPr>
              <p:nvPr/>
            </p:nvSpPr>
            <p:spPr bwMode="auto">
              <a:xfrm>
                <a:off x="2032" y="7045"/>
                <a:ext cx="561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40" name="Group 108"/>
            <p:cNvGrpSpPr>
              <a:grpSpLocks/>
            </p:cNvGrpSpPr>
            <p:nvPr/>
          </p:nvGrpSpPr>
          <p:grpSpPr bwMode="auto">
            <a:xfrm>
              <a:off x="2593" y="7045"/>
              <a:ext cx="600" cy="1555"/>
              <a:chOff x="2593" y="7045"/>
              <a:chExt cx="600" cy="1555"/>
            </a:xfrm>
          </p:grpSpPr>
          <p:sp>
            <p:nvSpPr>
              <p:cNvPr id="102456" name="Rectangle 109"/>
              <p:cNvSpPr>
                <a:spLocks noChangeArrowheads="1"/>
              </p:cNvSpPr>
              <p:nvPr/>
            </p:nvSpPr>
            <p:spPr bwMode="auto">
              <a:xfrm>
                <a:off x="2609" y="7045"/>
                <a:ext cx="568" cy="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Разборчивость слов и сигналов менее 50 %. Имеются помехи, на фоне которых речь слышна на расстоянии до 1,5 м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57" name="Rectangle 110"/>
              <p:cNvSpPr>
                <a:spLocks noChangeArrowheads="1"/>
              </p:cNvSpPr>
              <p:nvPr/>
            </p:nvSpPr>
            <p:spPr bwMode="auto">
              <a:xfrm>
                <a:off x="2593" y="7045"/>
                <a:ext cx="600" cy="1555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41" name="Group 111"/>
            <p:cNvGrpSpPr>
              <a:grpSpLocks/>
            </p:cNvGrpSpPr>
            <p:nvPr/>
          </p:nvGrpSpPr>
          <p:grpSpPr bwMode="auto">
            <a:xfrm>
              <a:off x="0" y="8600"/>
              <a:ext cx="904" cy="979"/>
              <a:chOff x="0" y="8600"/>
              <a:chExt cx="904" cy="979"/>
            </a:xfrm>
          </p:grpSpPr>
          <p:sp>
            <p:nvSpPr>
              <p:cNvPr id="102454" name="Rectangle 112"/>
              <p:cNvSpPr>
                <a:spLocks noChangeArrowheads="1"/>
              </p:cNvSpPr>
              <p:nvPr/>
            </p:nvSpPr>
            <p:spPr bwMode="auto">
              <a:xfrm>
                <a:off x="16" y="8600"/>
                <a:ext cx="872" cy="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2.8. Нагрузка на голосовой аппарат (суммарное количество часов, наговариваемое в неделю)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55" name="Rectangle 113"/>
              <p:cNvSpPr>
                <a:spLocks noChangeArrowheads="1"/>
              </p:cNvSpPr>
              <p:nvPr/>
            </p:nvSpPr>
            <p:spPr bwMode="auto">
              <a:xfrm>
                <a:off x="0" y="8600"/>
                <a:ext cx="904" cy="97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42" name="Group 114"/>
            <p:cNvGrpSpPr>
              <a:grpSpLocks/>
            </p:cNvGrpSpPr>
            <p:nvPr/>
          </p:nvGrpSpPr>
          <p:grpSpPr bwMode="auto">
            <a:xfrm>
              <a:off x="904" y="8600"/>
              <a:ext cx="560" cy="979"/>
              <a:chOff x="904" y="8600"/>
              <a:chExt cx="560" cy="979"/>
            </a:xfrm>
          </p:grpSpPr>
          <p:sp>
            <p:nvSpPr>
              <p:cNvPr id="102452" name="Rectangle 115"/>
              <p:cNvSpPr>
                <a:spLocks noChangeArrowheads="1"/>
              </p:cNvSpPr>
              <p:nvPr/>
            </p:nvSpPr>
            <p:spPr bwMode="auto">
              <a:xfrm>
                <a:off x="920" y="8600"/>
                <a:ext cx="528" cy="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до</a:t>
                </a:r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16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53" name="Rectangle 116"/>
              <p:cNvSpPr>
                <a:spLocks noChangeArrowheads="1"/>
              </p:cNvSpPr>
              <p:nvPr/>
            </p:nvSpPr>
            <p:spPr bwMode="auto">
              <a:xfrm>
                <a:off x="904" y="8600"/>
                <a:ext cx="560" cy="97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43" name="Group 117"/>
            <p:cNvGrpSpPr>
              <a:grpSpLocks/>
            </p:cNvGrpSpPr>
            <p:nvPr/>
          </p:nvGrpSpPr>
          <p:grpSpPr bwMode="auto">
            <a:xfrm>
              <a:off x="1464" y="8600"/>
              <a:ext cx="568" cy="979"/>
              <a:chOff x="1464" y="8600"/>
              <a:chExt cx="568" cy="979"/>
            </a:xfrm>
          </p:grpSpPr>
          <p:sp>
            <p:nvSpPr>
              <p:cNvPr id="102450" name="Rectangle 118"/>
              <p:cNvSpPr>
                <a:spLocks noChangeArrowheads="1"/>
              </p:cNvSpPr>
              <p:nvPr/>
            </p:nvSpPr>
            <p:spPr bwMode="auto">
              <a:xfrm>
                <a:off x="1480" y="8600"/>
                <a:ext cx="536" cy="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16-20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51" name="Rectangle 119"/>
              <p:cNvSpPr>
                <a:spLocks noChangeArrowheads="1"/>
              </p:cNvSpPr>
              <p:nvPr/>
            </p:nvSpPr>
            <p:spPr bwMode="auto">
              <a:xfrm>
                <a:off x="1464" y="8600"/>
                <a:ext cx="568" cy="97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44" name="Group 120"/>
            <p:cNvGrpSpPr>
              <a:grpSpLocks/>
            </p:cNvGrpSpPr>
            <p:nvPr/>
          </p:nvGrpSpPr>
          <p:grpSpPr bwMode="auto">
            <a:xfrm>
              <a:off x="2032" y="8600"/>
              <a:ext cx="561" cy="979"/>
              <a:chOff x="2032" y="8600"/>
              <a:chExt cx="561" cy="979"/>
            </a:xfrm>
          </p:grpSpPr>
          <p:sp>
            <p:nvSpPr>
              <p:cNvPr id="102448" name="Rectangle 121"/>
              <p:cNvSpPr>
                <a:spLocks noChangeArrowheads="1"/>
              </p:cNvSpPr>
              <p:nvPr/>
            </p:nvSpPr>
            <p:spPr bwMode="auto">
              <a:xfrm>
                <a:off x="2048" y="8600"/>
                <a:ext cx="529" cy="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20-25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49" name="Rectangle 122"/>
              <p:cNvSpPr>
                <a:spLocks noChangeArrowheads="1"/>
              </p:cNvSpPr>
              <p:nvPr/>
            </p:nvSpPr>
            <p:spPr bwMode="auto">
              <a:xfrm>
                <a:off x="2032" y="8600"/>
                <a:ext cx="561" cy="97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445" name="Group 123"/>
            <p:cNvGrpSpPr>
              <a:grpSpLocks/>
            </p:cNvGrpSpPr>
            <p:nvPr/>
          </p:nvGrpSpPr>
          <p:grpSpPr bwMode="auto">
            <a:xfrm>
              <a:off x="2593" y="8600"/>
              <a:ext cx="600" cy="979"/>
              <a:chOff x="2593" y="8600"/>
              <a:chExt cx="600" cy="979"/>
            </a:xfrm>
          </p:grpSpPr>
          <p:sp>
            <p:nvSpPr>
              <p:cNvPr id="102446" name="Rectangle 124"/>
              <p:cNvSpPr>
                <a:spLocks noChangeArrowheads="1"/>
              </p:cNvSpPr>
              <p:nvPr/>
            </p:nvSpPr>
            <p:spPr bwMode="auto">
              <a:xfrm>
                <a:off x="2609" y="8600"/>
                <a:ext cx="568" cy="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более 25</a:t>
                </a:r>
                <a:endParaRPr lang="ru-RU" sz="1200">
                  <a:latin typeface="Times New Roman" pitchFamily="18" charset="0"/>
                  <a:cs typeface="Times New Roman" pitchFamily="18" charset="0"/>
                </a:endParaRPr>
              </a:p>
              <a:p>
                <a:pPr eaLnBrk="0" hangingPunct="0"/>
                <a:r>
                  <a:rPr lang="ru-RU" sz="120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2447" name="Rectangle 125"/>
              <p:cNvSpPr>
                <a:spLocks noChangeArrowheads="1"/>
              </p:cNvSpPr>
              <p:nvPr/>
            </p:nvSpPr>
            <p:spPr bwMode="auto">
              <a:xfrm>
                <a:off x="2593" y="8600"/>
                <a:ext cx="600" cy="97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2403" name="Text Box 126"/>
          <p:cNvSpPr txBox="1">
            <a:spLocks noChangeArrowheads="1"/>
          </p:cNvSpPr>
          <p:nvPr/>
        </p:nvSpPr>
        <p:spPr bwMode="auto">
          <a:xfrm>
            <a:off x="101600" y="76201"/>
            <a:ext cx="11988800" cy="581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КЛАССЫ УСЛОВИЙ ТРУДА ПО ПОКАЗАТЕЛЯМ </a:t>
            </a:r>
            <a:endParaRPr lang="ru-RU" sz="1600" b="1">
              <a:latin typeface="Times New Roman" pitchFamily="18" charset="0"/>
            </a:endParaRPr>
          </a:p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НАПРЯЖЕННОСТИ ТРУДОВОГО ПРОЦЕССА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102404" name="Text Box 127"/>
          <p:cNvSpPr txBox="1">
            <a:spLocks noChangeArrowheads="1"/>
          </p:cNvSpPr>
          <p:nvPr/>
        </p:nvSpPr>
        <p:spPr bwMode="auto">
          <a:xfrm>
            <a:off x="9753600" y="381000"/>
            <a:ext cx="2235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(Продолжение)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1422400" y="228600"/>
            <a:ext cx="10058400" cy="400110"/>
          </a:xfrm>
          <a:prstGeom prst="rect">
            <a:avLst/>
          </a:prstGeom>
          <a:gradFill rotWithShape="0">
            <a:gsLst>
              <a:gs pos="0">
                <a:srgbClr val="EAEAEA"/>
              </a:gs>
              <a:gs pos="50000">
                <a:srgbClr val="FFFFFF"/>
              </a:gs>
              <a:gs pos="100000">
                <a:srgbClr val="EAEAEA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Система обеспечения безопасных условий труда</a:t>
            </a: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2235200" y="2563814"/>
            <a:ext cx="9245600" cy="7127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Государственная </a:t>
            </a:r>
            <a:r>
              <a:rPr lang="ru-RU" sz="1600" b="1"/>
              <a:t>экспертиза</a:t>
            </a:r>
            <a:r>
              <a:rPr lang="ru-RU" sz="1600"/>
              <a:t> условий труда</a:t>
            </a:r>
          </a:p>
          <a:p>
            <a:pPr eaLnBrk="1" hangingPunct="1">
              <a:spcBef>
                <a:spcPct val="50000"/>
              </a:spcBef>
            </a:pPr>
            <a:endParaRPr lang="ru-RU" sz="1600"/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2235200" y="914401"/>
            <a:ext cx="9245600" cy="144621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Аттестация</a:t>
            </a:r>
            <a:r>
              <a:rPr lang="ru-RU" sz="1600"/>
              <a:t> рабочих мест по условиям труда</a:t>
            </a:r>
          </a:p>
          <a:p>
            <a:pPr eaLnBrk="1" hangingPunct="1">
              <a:spcBef>
                <a:spcPct val="50000"/>
              </a:spcBef>
            </a:pPr>
            <a:endParaRPr lang="ru-RU" sz="1600"/>
          </a:p>
          <a:p>
            <a:pPr eaLnBrk="1" hangingPunct="1">
              <a:spcBef>
                <a:spcPct val="50000"/>
              </a:spcBef>
            </a:pPr>
            <a:endParaRPr lang="ru-RU" sz="1600"/>
          </a:p>
          <a:p>
            <a:pPr eaLnBrk="1" hangingPunct="1">
              <a:spcBef>
                <a:spcPct val="50000"/>
              </a:spcBef>
            </a:pPr>
            <a:endParaRPr lang="ru-RU" sz="1600"/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2235200" y="3478214"/>
            <a:ext cx="9245600" cy="7127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Сертификация </a:t>
            </a:r>
            <a:r>
              <a:rPr lang="ru-RU" sz="1600"/>
              <a:t>работ по охране труда</a:t>
            </a:r>
          </a:p>
          <a:p>
            <a:pPr eaLnBrk="1" hangingPunct="1">
              <a:spcBef>
                <a:spcPct val="50000"/>
              </a:spcBef>
            </a:pPr>
            <a:endParaRPr lang="ru-RU" sz="1600"/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2235200" y="4419600"/>
            <a:ext cx="9245600" cy="5905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Регистрация, освидетельствование, допуск к работе </a:t>
            </a:r>
          </a:p>
          <a:p>
            <a:pPr eaLnBrk="1" hangingPunct="1"/>
            <a:r>
              <a:rPr lang="ru-RU" sz="1600"/>
              <a:t>на объектах надзора </a:t>
            </a:r>
            <a:endParaRPr lang="ru-RU" sz="1400"/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2235200" y="5181600"/>
            <a:ext cx="9245600" cy="5905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Защита работников от воздействия опасных производственных факторов (</a:t>
            </a:r>
            <a:r>
              <a:rPr lang="ru-RU" sz="1600" b="1"/>
              <a:t>техника безопасности</a:t>
            </a:r>
            <a:r>
              <a:rPr lang="ru-RU" sz="1600"/>
              <a:t>)</a:t>
            </a: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2235200" y="5962650"/>
            <a:ext cx="9245600" cy="5905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Защита работников от воздействия вредных производственных факторов (</a:t>
            </a:r>
            <a:r>
              <a:rPr lang="ru-RU" sz="1600" b="1"/>
              <a:t>производственная санитария</a:t>
            </a:r>
            <a:r>
              <a:rPr lang="ru-RU" sz="1600"/>
              <a:t>)</a:t>
            </a:r>
          </a:p>
        </p:txBody>
      </p:sp>
      <p:sp>
        <p:nvSpPr>
          <p:cNvPr id="103433" name="Line 9"/>
          <p:cNvSpPr>
            <a:spLocks noChangeShapeType="1"/>
          </p:cNvSpPr>
          <p:nvPr/>
        </p:nvSpPr>
        <p:spPr bwMode="auto">
          <a:xfrm>
            <a:off x="1625600" y="685800"/>
            <a:ext cx="0" cy="556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34" name="Line 10"/>
          <p:cNvSpPr>
            <a:spLocks noChangeShapeType="1"/>
          </p:cNvSpPr>
          <p:nvPr/>
        </p:nvSpPr>
        <p:spPr bwMode="auto">
          <a:xfrm>
            <a:off x="1625600" y="6248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35" name="Line 11"/>
          <p:cNvSpPr>
            <a:spLocks noChangeShapeType="1"/>
          </p:cNvSpPr>
          <p:nvPr/>
        </p:nvSpPr>
        <p:spPr bwMode="auto">
          <a:xfrm>
            <a:off x="1625600" y="5486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36" name="Line 12"/>
          <p:cNvSpPr>
            <a:spLocks noChangeShapeType="1"/>
          </p:cNvSpPr>
          <p:nvPr/>
        </p:nvSpPr>
        <p:spPr bwMode="auto">
          <a:xfrm>
            <a:off x="1625600" y="4724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37" name="Line 13"/>
          <p:cNvSpPr>
            <a:spLocks noChangeShapeType="1"/>
          </p:cNvSpPr>
          <p:nvPr/>
        </p:nvSpPr>
        <p:spPr bwMode="auto">
          <a:xfrm>
            <a:off x="1625600" y="37830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>
            <a:off x="1625600" y="2895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39" name="Line 15"/>
          <p:cNvSpPr>
            <a:spLocks noChangeShapeType="1"/>
          </p:cNvSpPr>
          <p:nvPr/>
        </p:nvSpPr>
        <p:spPr bwMode="auto">
          <a:xfrm>
            <a:off x="1625600" y="1219200"/>
            <a:ext cx="620184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40" name="Text Box 16"/>
          <p:cNvSpPr txBox="1">
            <a:spLocks noChangeArrowheads="1"/>
          </p:cNvSpPr>
          <p:nvPr/>
        </p:nvSpPr>
        <p:spPr bwMode="auto">
          <a:xfrm>
            <a:off x="508000" y="2286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94</a:t>
            </a:r>
          </a:p>
        </p:txBody>
      </p:sp>
      <p:sp>
        <p:nvSpPr>
          <p:cNvPr id="103441" name="Text Box 17"/>
          <p:cNvSpPr txBox="1">
            <a:spLocks noChangeArrowheads="1"/>
          </p:cNvSpPr>
          <p:nvPr/>
        </p:nvSpPr>
        <p:spPr bwMode="auto">
          <a:xfrm>
            <a:off x="2946400" y="2895600"/>
            <a:ext cx="7721600" cy="304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(Постановление Минтруда РФ от 20.07.2001г. №53)</a:t>
            </a:r>
          </a:p>
        </p:txBody>
      </p:sp>
      <p:sp>
        <p:nvSpPr>
          <p:cNvPr id="103442" name="Text Box 18"/>
          <p:cNvSpPr txBox="1">
            <a:spLocks noChangeArrowheads="1"/>
          </p:cNvSpPr>
          <p:nvPr/>
        </p:nvSpPr>
        <p:spPr bwMode="auto">
          <a:xfrm>
            <a:off x="2336800" y="1343026"/>
            <a:ext cx="9042400" cy="95410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/>
              <a:t>(Постановление Минтруда РФ от 14.03.1997г. №12,</a:t>
            </a:r>
          </a:p>
          <a:p>
            <a:pPr eaLnBrk="1" hangingPunct="1"/>
            <a:r>
              <a:rPr lang="ru-RU" sz="1400"/>
              <a:t>Методические указания Минтруда РФ от  </a:t>
            </a:r>
            <a:r>
              <a:rPr lang="ru-RU" sz="1400">
                <a:cs typeface="Times New Roman" pitchFamily="18" charset="0"/>
              </a:rPr>
              <a:t>30 июля 1999 г. </a:t>
            </a:r>
            <a:r>
              <a:rPr lang="ru-RU" sz="1400"/>
              <a:t>№</a:t>
            </a:r>
            <a:r>
              <a:rPr lang="ru-RU" sz="1400">
                <a:cs typeface="Times New Roman" pitchFamily="18" charset="0"/>
              </a:rPr>
              <a:t> МУ ОТ РМ 02-99</a:t>
            </a:r>
            <a:r>
              <a:rPr lang="ru-RU" sz="1400"/>
              <a:t>,</a:t>
            </a:r>
          </a:p>
          <a:p>
            <a:pPr eaLnBrk="1" hangingPunct="1"/>
            <a:r>
              <a:rPr lang="ru-RU" sz="1400">
                <a:cs typeface="Times New Roman" pitchFamily="18" charset="0"/>
              </a:rPr>
              <a:t>Р</a:t>
            </a:r>
            <a:r>
              <a:rPr lang="ru-RU" sz="1400"/>
              <a:t>уководство </a:t>
            </a:r>
            <a:r>
              <a:rPr lang="ru-RU" sz="1400">
                <a:cs typeface="Times New Roman" pitchFamily="18" charset="0"/>
              </a:rPr>
              <a:t> Р 2.2.755-99</a:t>
            </a:r>
            <a:r>
              <a:rPr lang="ru-RU" sz="1400"/>
              <a:t> утверждено </a:t>
            </a:r>
            <a:r>
              <a:rPr lang="ru-RU" sz="1400">
                <a:cs typeface="Times New Roman" pitchFamily="18" charset="0"/>
              </a:rPr>
              <a:t>Главны</a:t>
            </a:r>
            <a:r>
              <a:rPr lang="ru-RU" sz="1400"/>
              <a:t>м</a:t>
            </a:r>
            <a:r>
              <a:rPr lang="ru-RU" sz="1400">
                <a:cs typeface="Times New Roman" pitchFamily="18" charset="0"/>
              </a:rPr>
              <a:t> государственны</a:t>
            </a:r>
            <a:r>
              <a:rPr lang="ru-RU" sz="1400"/>
              <a:t>м</a:t>
            </a:r>
          </a:p>
          <a:p>
            <a:pPr eaLnBrk="1" hangingPunct="1"/>
            <a:r>
              <a:rPr lang="ru-RU" sz="1400">
                <a:cs typeface="Times New Roman" pitchFamily="18" charset="0"/>
              </a:rPr>
              <a:t>санитарны</a:t>
            </a:r>
            <a:r>
              <a:rPr lang="ru-RU" sz="1400"/>
              <a:t>м</a:t>
            </a:r>
            <a:r>
              <a:rPr lang="ru-RU" sz="1400">
                <a:cs typeface="Times New Roman" pitchFamily="18" charset="0"/>
              </a:rPr>
              <a:t> врач</a:t>
            </a:r>
            <a:r>
              <a:rPr lang="ru-RU" sz="1400"/>
              <a:t>ом РФ) </a:t>
            </a:r>
          </a:p>
        </p:txBody>
      </p:sp>
      <p:sp>
        <p:nvSpPr>
          <p:cNvPr id="103443" name="Text Box 19"/>
          <p:cNvSpPr txBox="1">
            <a:spLocks noChangeArrowheads="1"/>
          </p:cNvSpPr>
          <p:nvPr/>
        </p:nvSpPr>
        <p:spPr bwMode="auto">
          <a:xfrm>
            <a:off x="2946400" y="3783013"/>
            <a:ext cx="7721600" cy="304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(Постановление Минтруда РФ от 24.04.2002г. №28)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AutoShape 2"/>
          <p:cNvSpPr>
            <a:spLocks noChangeArrowheads="1"/>
          </p:cNvSpPr>
          <p:nvPr/>
        </p:nvSpPr>
        <p:spPr bwMode="auto">
          <a:xfrm rot="2867042">
            <a:off x="3233209" y="1354138"/>
            <a:ext cx="457200" cy="1657351"/>
          </a:xfrm>
          <a:prstGeom prst="downArrow">
            <a:avLst>
              <a:gd name="adj1" fmla="val 40991"/>
              <a:gd name="adj2" fmla="val 77346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451" name="Line 3"/>
          <p:cNvSpPr>
            <a:spLocks noChangeShapeType="1"/>
          </p:cNvSpPr>
          <p:nvPr/>
        </p:nvSpPr>
        <p:spPr bwMode="auto">
          <a:xfrm>
            <a:off x="11480800" y="3810000"/>
            <a:ext cx="508000" cy="304800"/>
          </a:xfrm>
          <a:prstGeom prst="line">
            <a:avLst/>
          </a:prstGeom>
          <a:noFill/>
          <a:ln w="38100" cmpd="dbl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52" name="Line 4"/>
          <p:cNvSpPr>
            <a:spLocks noChangeShapeType="1"/>
          </p:cNvSpPr>
          <p:nvPr/>
        </p:nvSpPr>
        <p:spPr bwMode="auto">
          <a:xfrm>
            <a:off x="6197600" y="4714875"/>
            <a:ext cx="304800" cy="2286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53" name="Line 5"/>
          <p:cNvSpPr>
            <a:spLocks noChangeShapeType="1"/>
          </p:cNvSpPr>
          <p:nvPr/>
        </p:nvSpPr>
        <p:spPr bwMode="auto">
          <a:xfrm flipV="1">
            <a:off x="6197600" y="4333875"/>
            <a:ext cx="304800" cy="2286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508000" y="838200"/>
            <a:ext cx="11176000" cy="990600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304800" y="2159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95</a:t>
            </a: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1219200" y="228601"/>
            <a:ext cx="75184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А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ттестаци</a:t>
            </a:r>
            <a:r>
              <a:rPr lang="ru-RU" sz="2000" b="1">
                <a:latin typeface="Times New Roman" pitchFamily="18" charset="0"/>
              </a:rPr>
              <a:t>я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 рабочих мест по условиям труда</a:t>
            </a:r>
            <a:r>
              <a:rPr lang="ru-RU" sz="2000" b="1">
                <a:cs typeface="Times New Roman" pitchFamily="18" charset="0"/>
              </a:rPr>
              <a:t> </a:t>
            </a:r>
          </a:p>
        </p:txBody>
      </p: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8839200" y="228600"/>
            <a:ext cx="2946400" cy="457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>
                <a:cs typeface="Times New Roman" pitchFamily="18" charset="0"/>
              </a:rPr>
              <a:t>Постановление Мнитруда РФ</a:t>
            </a:r>
            <a:endParaRPr lang="ru-RU" sz="1200"/>
          </a:p>
          <a:p>
            <a:pPr eaLnBrk="1" hangingPunct="1"/>
            <a:r>
              <a:rPr lang="ru-RU" sz="1200">
                <a:cs typeface="Times New Roman" pitchFamily="18" charset="0"/>
              </a:rPr>
              <a:t> от 14 марта 1997 г. № 12 </a:t>
            </a:r>
          </a:p>
        </p:txBody>
      </p:sp>
      <p:sp>
        <p:nvSpPr>
          <p:cNvPr id="104458" name="Text Box 10"/>
          <p:cNvSpPr txBox="1">
            <a:spLocks noChangeArrowheads="1"/>
          </p:cNvSpPr>
          <p:nvPr/>
        </p:nvSpPr>
        <p:spPr bwMode="auto">
          <a:xfrm>
            <a:off x="508000" y="2590800"/>
            <a:ext cx="3759200" cy="738664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latin typeface="Times New Roman" pitchFamily="18" charset="0"/>
                <a:cs typeface="Times New Roman" pitchFamily="18" charset="0"/>
              </a:rPr>
              <a:t>Нормативн</a:t>
            </a:r>
            <a:r>
              <a:rPr lang="ru-RU" sz="1400">
                <a:latin typeface="Times New Roman" pitchFamily="18" charset="0"/>
              </a:rPr>
              <a:t>ая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основ</a:t>
            </a:r>
            <a:r>
              <a:rPr lang="ru-RU" sz="1400">
                <a:latin typeface="Times New Roman" pitchFamily="18" charset="0"/>
              </a:rPr>
              <a:t>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проведения аттестации рабочих мест по условиям труда</a:t>
            </a:r>
            <a:r>
              <a:rPr lang="ru-RU" sz="1400">
                <a:cs typeface="Times New Roman" pitchFamily="18" charset="0"/>
              </a:rPr>
              <a:t> </a:t>
            </a:r>
            <a:endParaRPr lang="ru-RU" sz="1400"/>
          </a:p>
          <a:p>
            <a:pPr eaLnBrk="1" hangingPunct="1"/>
            <a:r>
              <a:rPr lang="ru-RU" sz="1200">
                <a:latin typeface="Times New Roman" pitchFamily="18" charset="0"/>
              </a:rPr>
              <a:t>(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30 июля 1999 г. </a:t>
            </a:r>
            <a:r>
              <a:rPr lang="ru-RU" sz="1200">
                <a:latin typeface="Times New Roman" pitchFamily="18" charset="0"/>
              </a:rPr>
              <a:t>№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МУ ОТ РМ 02-99</a:t>
            </a:r>
            <a:r>
              <a:rPr lang="ru-RU" sz="1200">
                <a:latin typeface="Times New Roman" pitchFamily="18" charset="0"/>
              </a:rPr>
              <a:t>)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/>
          </a:p>
        </p:txBody>
      </p:sp>
      <p:sp>
        <p:nvSpPr>
          <p:cNvPr id="104459" name="Text Box 11"/>
          <p:cNvSpPr txBox="1">
            <a:spLocks noChangeArrowheads="1"/>
          </p:cNvSpPr>
          <p:nvPr/>
        </p:nvSpPr>
        <p:spPr bwMode="auto">
          <a:xfrm>
            <a:off x="5181600" y="1981200"/>
            <a:ext cx="6502400" cy="646331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С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тандарты системы безопасности труда (ССБТ); санитарные правила, нормы и гигиенические нормативы: типовые отраслевые нормы бесплатной выдачи рабочим и.служащим специальной одежды, специальной обуви и других средств индивидуальной защиты</a:t>
            </a:r>
            <a:r>
              <a:rPr lang="ru-RU" sz="1200"/>
              <a:t> </a:t>
            </a:r>
          </a:p>
        </p:txBody>
      </p:sp>
      <p:sp>
        <p:nvSpPr>
          <p:cNvPr id="104460" name="Text Box 12"/>
          <p:cNvSpPr txBox="1">
            <a:spLocks noChangeArrowheads="1"/>
          </p:cNvSpPr>
          <p:nvPr/>
        </p:nvSpPr>
        <p:spPr bwMode="auto">
          <a:xfrm>
            <a:off x="5181600" y="2895600"/>
            <a:ext cx="6502400" cy="46166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Г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игиенические критерии оценки условий труда по показателям вредности и опасности факторов производственной среды, тяжести и напряженности трудового процесса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104461" name="Line 13"/>
          <p:cNvSpPr>
            <a:spLocks noChangeShapeType="1"/>
          </p:cNvSpPr>
          <p:nvPr/>
        </p:nvSpPr>
        <p:spPr bwMode="auto">
          <a:xfrm flipV="1">
            <a:off x="4267200" y="24384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62" name="Line 14"/>
          <p:cNvSpPr>
            <a:spLocks noChangeShapeType="1"/>
          </p:cNvSpPr>
          <p:nvPr/>
        </p:nvSpPr>
        <p:spPr bwMode="auto">
          <a:xfrm>
            <a:off x="4267200" y="28194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63" name="Text Box 15"/>
          <p:cNvSpPr txBox="1">
            <a:spLocks noChangeArrowheads="1"/>
          </p:cNvSpPr>
          <p:nvPr/>
        </p:nvSpPr>
        <p:spPr bwMode="auto">
          <a:xfrm>
            <a:off x="812800" y="990601"/>
            <a:ext cx="3251200" cy="7397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Г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игиеническ</a:t>
            </a:r>
            <a:r>
              <a:rPr lang="ru-RU" sz="1400" b="1">
                <a:latin typeface="Times New Roman" pitchFamily="18" charset="0"/>
              </a:rPr>
              <a:t>ая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оценк</a:t>
            </a:r>
            <a:r>
              <a:rPr lang="ru-RU" sz="1400" b="1">
                <a:latin typeface="Times New Roman" pitchFamily="18" charset="0"/>
              </a:rPr>
              <a:t>а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существующих условий и характера труда</a:t>
            </a:r>
            <a:r>
              <a:rPr lang="ru-RU" sz="1400"/>
              <a:t> </a:t>
            </a:r>
          </a:p>
        </p:txBody>
      </p:sp>
      <p:sp>
        <p:nvSpPr>
          <p:cNvPr id="104464" name="Text Box 16"/>
          <p:cNvSpPr txBox="1">
            <a:spLocks noChangeArrowheads="1"/>
          </p:cNvSpPr>
          <p:nvPr/>
        </p:nvSpPr>
        <p:spPr bwMode="auto">
          <a:xfrm>
            <a:off x="4368800" y="990601"/>
            <a:ext cx="3352800" cy="7397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latin typeface="Times New Roman" pitchFamily="18" charset="0"/>
              </a:rPr>
              <a:t>О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ценк</a:t>
            </a:r>
            <a:r>
              <a:rPr lang="ru-RU" sz="1400" b="1">
                <a:latin typeface="Times New Roman" pitchFamily="18" charset="0"/>
              </a:rPr>
              <a:t>а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>
              <a:latin typeface="Times New Roman" pitchFamily="18" charset="0"/>
            </a:endParaRPr>
          </a:p>
          <a:p>
            <a:pPr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травмобсзопасности </a:t>
            </a:r>
            <a:endParaRPr lang="ru-RU" sz="1400" b="1">
              <a:latin typeface="Times New Roman" pitchFamily="18" charset="0"/>
            </a:endParaRPr>
          </a:p>
          <a:p>
            <a:pPr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рабочих мест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4465" name="Text Box 17"/>
          <p:cNvSpPr txBox="1">
            <a:spLocks noChangeArrowheads="1"/>
          </p:cNvSpPr>
          <p:nvPr/>
        </p:nvSpPr>
        <p:spPr bwMode="auto">
          <a:xfrm>
            <a:off x="8026400" y="990601"/>
            <a:ext cx="3352800" cy="52322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О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беспеченност</a:t>
            </a:r>
            <a:r>
              <a:rPr lang="ru-RU" sz="1400" b="1">
                <a:latin typeface="Times New Roman" pitchFamily="18" charset="0"/>
              </a:rPr>
              <a:t>ь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работников средствами индивидуальной защиты</a:t>
            </a:r>
            <a:r>
              <a:rPr lang="ru-RU" sz="1400"/>
              <a:t> </a:t>
            </a:r>
          </a:p>
        </p:txBody>
      </p:sp>
      <p:sp>
        <p:nvSpPr>
          <p:cNvPr id="104466" name="Text Box 18"/>
          <p:cNvSpPr txBox="1">
            <a:spLocks noChangeArrowheads="1"/>
          </p:cNvSpPr>
          <p:nvPr/>
        </p:nvSpPr>
        <p:spPr bwMode="auto">
          <a:xfrm>
            <a:off x="203200" y="4181475"/>
            <a:ext cx="2133600" cy="64633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П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риказ </a:t>
            </a:r>
            <a:r>
              <a:rPr lang="ru-RU" sz="1200">
                <a:latin typeface="Times New Roman" pitchFamily="18" charset="0"/>
              </a:rPr>
              <a:t>о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созда</a:t>
            </a:r>
            <a:r>
              <a:rPr lang="ru-RU" sz="1200">
                <a:latin typeface="Times New Roman" pitchFamily="18" charset="0"/>
              </a:rPr>
              <a:t>нии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аттестационная комиссия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организации</a:t>
            </a:r>
            <a:r>
              <a:rPr lang="ru-RU" sz="1200"/>
              <a:t> </a:t>
            </a:r>
          </a:p>
        </p:txBody>
      </p:sp>
      <p:sp>
        <p:nvSpPr>
          <p:cNvPr id="104467" name="Text Box 19"/>
          <p:cNvSpPr txBox="1">
            <a:spLocks noChangeArrowheads="1"/>
          </p:cNvSpPr>
          <p:nvPr/>
        </p:nvSpPr>
        <p:spPr bwMode="auto">
          <a:xfrm>
            <a:off x="2641600" y="4081463"/>
            <a:ext cx="3556000" cy="64633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П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ереч</a:t>
            </a:r>
            <a:r>
              <a:rPr lang="ru-RU" sz="1200">
                <a:latin typeface="Times New Roman" pitchFamily="18" charset="0"/>
              </a:rPr>
              <a:t>е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200">
                <a:latin typeface="Times New Roman" pitchFamily="18" charset="0"/>
              </a:rPr>
              <a:t>ь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всех рабочих мест и выявлени</a:t>
            </a:r>
            <a:r>
              <a:rPr lang="ru-RU" sz="1200">
                <a:latin typeface="Times New Roman" pitchFamily="18" charset="0"/>
              </a:rPr>
              <a:t>е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опасных и вредных факторов производственной среды, подлежащих инструментальной оценке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104468" name="Text Box 20"/>
          <p:cNvSpPr txBox="1">
            <a:spLocks noChangeArrowheads="1"/>
          </p:cNvSpPr>
          <p:nvPr/>
        </p:nvSpPr>
        <p:spPr bwMode="auto">
          <a:xfrm>
            <a:off x="6502400" y="4105276"/>
            <a:ext cx="1930400" cy="46672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9933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3 класс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(вредн</a:t>
            </a:r>
            <a:r>
              <a:rPr lang="ru-RU" sz="1200">
                <a:latin typeface="Times New Roman" pitchFamily="18" charset="0"/>
              </a:rPr>
              <a:t>ый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 условий труда</a:t>
            </a:r>
            <a:endParaRPr lang="ru-RU" sz="1200">
              <a:cs typeface="Times New Roman" pitchFamily="18" charset="0"/>
            </a:endParaRPr>
          </a:p>
        </p:txBody>
      </p:sp>
      <p:sp>
        <p:nvSpPr>
          <p:cNvPr id="104469" name="Text Box 21"/>
          <p:cNvSpPr txBox="1">
            <a:spLocks noChangeArrowheads="1"/>
          </p:cNvSpPr>
          <p:nvPr/>
        </p:nvSpPr>
        <p:spPr bwMode="auto">
          <a:xfrm>
            <a:off x="6502400" y="4638676"/>
            <a:ext cx="1930400" cy="46672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</a:rPr>
              <a:t>4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класс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>
                <a:cs typeface="Times New Roman" pitchFamily="18" charset="0"/>
              </a:rPr>
              <a:t>опас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200">
                <a:latin typeface="Times New Roman" pitchFamily="18" charset="0"/>
              </a:rPr>
              <a:t>ый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 условий труда</a:t>
            </a:r>
            <a:endParaRPr lang="ru-RU" sz="1200">
              <a:cs typeface="Times New Roman" pitchFamily="18" charset="0"/>
            </a:endParaRPr>
          </a:p>
        </p:txBody>
      </p:sp>
      <p:sp>
        <p:nvSpPr>
          <p:cNvPr id="104470" name="Text Box 22"/>
          <p:cNvSpPr txBox="1">
            <a:spLocks noChangeArrowheads="1"/>
          </p:cNvSpPr>
          <p:nvPr/>
        </p:nvSpPr>
        <p:spPr bwMode="auto">
          <a:xfrm>
            <a:off x="8737600" y="4105276"/>
            <a:ext cx="3251200" cy="46672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План мероприятий</a:t>
            </a:r>
            <a:r>
              <a:rPr lang="ru-RU" sz="1200" b="1">
                <a:latin typeface="Times New Roman" pitchFamily="18" charset="0"/>
              </a:rPr>
              <a:t> по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улучшению условий труда</a:t>
            </a:r>
            <a:r>
              <a:rPr lang="ru-RU" sz="1200" b="1"/>
              <a:t> </a:t>
            </a:r>
            <a:r>
              <a:rPr lang="ru-RU" sz="1200">
                <a:cs typeface="Times New Roman" pitchFamily="18" charset="0"/>
              </a:rPr>
              <a:t> </a:t>
            </a:r>
          </a:p>
        </p:txBody>
      </p:sp>
      <p:sp>
        <p:nvSpPr>
          <p:cNvPr id="104471" name="Text Box 23"/>
          <p:cNvSpPr txBox="1">
            <a:spLocks noChangeArrowheads="1"/>
          </p:cNvSpPr>
          <p:nvPr/>
        </p:nvSpPr>
        <p:spPr bwMode="auto">
          <a:xfrm>
            <a:off x="8737600" y="4638676"/>
            <a:ext cx="3251200" cy="466725"/>
          </a:xfrm>
          <a:prstGeom prst="rect">
            <a:avLst/>
          </a:prstGeom>
          <a:gradFill rotWithShape="0">
            <a:gsLst>
              <a:gs pos="0">
                <a:srgbClr val="FF3300"/>
              </a:gs>
              <a:gs pos="50000">
                <a:srgbClr val="FFFFFF"/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</a:rPr>
              <a:t>Н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езамедлительно</a:t>
            </a:r>
            <a:r>
              <a:rPr lang="ru-RU" sz="1200" b="1">
                <a:latin typeface="Times New Roman" pitchFamily="18" charset="0"/>
              </a:rPr>
              <a:t>е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переоснащени</a:t>
            </a:r>
            <a:r>
              <a:rPr lang="ru-RU" sz="1200" b="1">
                <a:latin typeface="Times New Roman" pitchFamily="18" charset="0"/>
              </a:rPr>
              <a:t>е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или ликвидаци</a:t>
            </a:r>
            <a:r>
              <a:rPr lang="ru-RU" sz="1200" b="1">
                <a:latin typeface="Times New Roman" pitchFamily="18" charset="0"/>
              </a:rPr>
              <a:t>я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104472" name="Line 24"/>
          <p:cNvSpPr>
            <a:spLocks noChangeShapeType="1"/>
          </p:cNvSpPr>
          <p:nvPr/>
        </p:nvSpPr>
        <p:spPr bwMode="auto">
          <a:xfrm>
            <a:off x="2336800" y="4562475"/>
            <a:ext cx="3048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73" name="Line 25"/>
          <p:cNvSpPr>
            <a:spLocks noChangeShapeType="1"/>
          </p:cNvSpPr>
          <p:nvPr/>
        </p:nvSpPr>
        <p:spPr bwMode="auto">
          <a:xfrm>
            <a:off x="8432800" y="4333875"/>
            <a:ext cx="3048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74" name="Line 26"/>
          <p:cNvSpPr>
            <a:spLocks noChangeShapeType="1"/>
          </p:cNvSpPr>
          <p:nvPr/>
        </p:nvSpPr>
        <p:spPr bwMode="auto">
          <a:xfrm>
            <a:off x="8432800" y="4867275"/>
            <a:ext cx="3048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75" name="Text Box 27"/>
          <p:cNvSpPr txBox="1">
            <a:spLocks noChangeArrowheads="1"/>
          </p:cNvSpPr>
          <p:nvPr/>
        </p:nvSpPr>
        <p:spPr bwMode="auto">
          <a:xfrm>
            <a:off x="406400" y="5264151"/>
            <a:ext cx="3556000" cy="52322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Р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езультат</a:t>
            </a:r>
            <a:r>
              <a:rPr lang="ru-RU" sz="1400" b="1">
                <a:latin typeface="Times New Roman" pitchFamily="18" charset="0"/>
              </a:rPr>
              <a:t>ы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аттестации рабочих мест по условиям труда</a:t>
            </a:r>
            <a:r>
              <a:rPr lang="ru-RU" sz="1400">
                <a:cs typeface="Times New Roman" pitchFamily="18" charset="0"/>
              </a:rPr>
              <a:t> </a:t>
            </a:r>
          </a:p>
        </p:txBody>
      </p:sp>
      <p:sp>
        <p:nvSpPr>
          <p:cNvPr id="104476" name="Text Box 28"/>
          <p:cNvSpPr txBox="1">
            <a:spLocks noChangeArrowheads="1"/>
          </p:cNvSpPr>
          <p:nvPr/>
        </p:nvSpPr>
        <p:spPr bwMode="auto">
          <a:xfrm>
            <a:off x="7721600" y="5257801"/>
            <a:ext cx="1727200" cy="466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</a:rPr>
              <a:t>В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едомость рабочих </a:t>
            </a:r>
            <a:r>
              <a:rPr lang="ru-RU" sz="1200" b="1">
                <a:latin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мест</a:t>
            </a:r>
            <a:r>
              <a:rPr lang="ru-RU" sz="1200"/>
              <a:t> </a:t>
            </a:r>
          </a:p>
        </p:txBody>
      </p:sp>
      <p:sp>
        <p:nvSpPr>
          <p:cNvPr id="104477" name="Text Box 29"/>
          <p:cNvSpPr txBox="1">
            <a:spLocks noChangeArrowheads="1"/>
          </p:cNvSpPr>
          <p:nvPr/>
        </p:nvSpPr>
        <p:spPr bwMode="auto">
          <a:xfrm>
            <a:off x="9855200" y="5334000"/>
            <a:ext cx="1930400" cy="46166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</a:rPr>
              <a:t>С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водная ведомость рабочих </a:t>
            </a:r>
            <a:r>
              <a:rPr lang="ru-RU" sz="1200" b="1">
                <a:latin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мест</a:t>
            </a:r>
            <a:r>
              <a:rPr lang="ru-RU" sz="1200">
                <a:cs typeface="Times New Roman" pitchFamily="18" charset="0"/>
              </a:rPr>
              <a:t> </a:t>
            </a:r>
          </a:p>
        </p:txBody>
      </p:sp>
      <p:sp>
        <p:nvSpPr>
          <p:cNvPr id="104478" name="Text Box 30"/>
          <p:cNvSpPr txBox="1">
            <a:spLocks noChangeArrowheads="1"/>
          </p:cNvSpPr>
          <p:nvPr/>
        </p:nvSpPr>
        <p:spPr bwMode="auto">
          <a:xfrm>
            <a:off x="4470400" y="5248276"/>
            <a:ext cx="2844800" cy="466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</a:rPr>
              <a:t>К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арты аттестации рабочих мест по условиям труда</a:t>
            </a:r>
            <a:r>
              <a:rPr lang="ru-RU" sz="1200" b="1">
                <a:latin typeface="Times New Roman" pitchFamily="18" charset="0"/>
              </a:rPr>
              <a:t> </a:t>
            </a:r>
          </a:p>
        </p:txBody>
      </p:sp>
      <p:sp>
        <p:nvSpPr>
          <p:cNvPr id="104479" name="Line 31"/>
          <p:cNvSpPr>
            <a:spLocks noChangeShapeType="1"/>
          </p:cNvSpPr>
          <p:nvPr/>
        </p:nvSpPr>
        <p:spPr bwMode="auto">
          <a:xfrm>
            <a:off x="3962400" y="5486400"/>
            <a:ext cx="508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80" name="Line 32"/>
          <p:cNvSpPr>
            <a:spLocks noChangeShapeType="1"/>
          </p:cNvSpPr>
          <p:nvPr/>
        </p:nvSpPr>
        <p:spPr bwMode="auto">
          <a:xfrm>
            <a:off x="7315200" y="5486400"/>
            <a:ext cx="406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81" name="Line 33"/>
          <p:cNvSpPr>
            <a:spLocks noChangeShapeType="1"/>
          </p:cNvSpPr>
          <p:nvPr/>
        </p:nvSpPr>
        <p:spPr bwMode="auto">
          <a:xfrm flipV="1">
            <a:off x="3962400" y="5867400"/>
            <a:ext cx="5892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82" name="Line 34"/>
          <p:cNvSpPr>
            <a:spLocks noChangeShapeType="1"/>
          </p:cNvSpPr>
          <p:nvPr/>
        </p:nvSpPr>
        <p:spPr bwMode="auto">
          <a:xfrm>
            <a:off x="9448800" y="5486400"/>
            <a:ext cx="406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83" name="Text Box 35"/>
          <p:cNvSpPr txBox="1">
            <a:spLocks noChangeArrowheads="1"/>
          </p:cNvSpPr>
          <p:nvPr/>
        </p:nvSpPr>
        <p:spPr bwMode="auto">
          <a:xfrm>
            <a:off x="406400" y="6111876"/>
            <a:ext cx="11379200" cy="52322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cs typeface="Times New Roman" pitchFamily="18" charset="0"/>
              </a:rPr>
              <a:t>Документы</a:t>
            </a:r>
            <a:r>
              <a:rPr lang="ru-RU" sz="1400">
                <a:cs typeface="Times New Roman" pitchFamily="18" charset="0"/>
              </a:rPr>
              <a:t> аттестации рабочих мест по условиям труда являются материалами строгой отчетности и подлежат </a:t>
            </a:r>
            <a:r>
              <a:rPr lang="ru-RU" sz="1400" b="1">
                <a:cs typeface="Times New Roman" pitchFamily="18" charset="0"/>
              </a:rPr>
              <a:t>хранению в течение 45 лет</a:t>
            </a:r>
            <a:r>
              <a:rPr lang="ru-RU" sz="1400"/>
              <a:t> </a:t>
            </a:r>
          </a:p>
        </p:txBody>
      </p:sp>
      <p:sp>
        <p:nvSpPr>
          <p:cNvPr id="104484" name="Text Box 36"/>
          <p:cNvSpPr txBox="1">
            <a:spLocks noChangeArrowheads="1"/>
          </p:cNvSpPr>
          <p:nvPr/>
        </p:nvSpPr>
        <p:spPr bwMode="auto">
          <a:xfrm>
            <a:off x="3263901" y="3641725"/>
            <a:ext cx="6365845" cy="400110"/>
          </a:xfrm>
          <a:prstGeom prst="rect">
            <a:avLst/>
          </a:prstGeom>
          <a:solidFill>
            <a:srgbClr val="EAEAEA"/>
          </a:soli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/>
              <a:t>Постановление Минтруда от 6.12.1995г. №68, письмо Деп.охраны труда Минтруда от 5.01.1996г. №313</a:t>
            </a:r>
          </a:p>
          <a:p>
            <a:pPr eaLnBrk="1" hangingPunct="1"/>
            <a:r>
              <a:rPr lang="ru-RU" sz="1000"/>
              <a:t>«Рекомендации по разработке программ улучшения условий и охраны труда»</a:t>
            </a:r>
          </a:p>
        </p:txBody>
      </p:sp>
      <p:sp>
        <p:nvSpPr>
          <p:cNvPr id="104485" name="Text Box 37"/>
          <p:cNvSpPr txBox="1">
            <a:spLocks noChangeArrowheads="1"/>
          </p:cNvSpPr>
          <p:nvPr/>
        </p:nvSpPr>
        <p:spPr bwMode="auto">
          <a:xfrm>
            <a:off x="508000" y="1981200"/>
            <a:ext cx="4572000" cy="45720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Сроки проведения аттестации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не реже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одного раза в 5 лет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с момента проведения последних измерений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203200" y="76200"/>
            <a:ext cx="11785600" cy="10985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Гигиенические критерии оценки и классификация условий труда </a:t>
            </a:r>
            <a:endParaRPr lang="ru-RU" b="1">
              <a:latin typeface="Times New Roman" pitchFamily="18" charset="0"/>
            </a:endParaRPr>
          </a:p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по показателям вредности и опасности факторов производственной среды, тяжести и напряженности трудового процесса</a:t>
            </a:r>
          </a:p>
          <a:p>
            <a:pPr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b="1">
                <a:latin typeface="Times New Roman" pitchFamily="18" charset="0"/>
              </a:rPr>
              <a:t>(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РУКОВОДСТВО Р 2.2.755-99</a:t>
            </a:r>
            <a:r>
              <a:rPr lang="ru-RU" sz="1200" b="1">
                <a:latin typeface="Times New Roman" pitchFamily="18" charset="0"/>
              </a:rPr>
              <a:t>)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203200" y="1295400"/>
            <a:ext cx="11785600" cy="3785652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Оценка условий и характера труда на рабочих местах с целью:</a:t>
            </a:r>
            <a:endParaRPr lang="ru-RU" sz="1600"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Times New Roman" pitchFamily="18" charset="0"/>
              </a:rPr>
              <a:t>контроля условий труда работника (работников) на соответствие действующим санитарным правилам и нормам, гигиеническим нормативам и выдачи гигиенического заключения;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Times New Roman" pitchFamily="18" charset="0"/>
              </a:rPr>
              <a:t>установления приоритетности в проведении оздоровительных мероприятий и оценки их эффективности;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Times New Roman" pitchFamily="18" charset="0"/>
              </a:rPr>
              <a:t>создания банка данных по условиям труда на уровне предприятия, отрасли, района, города, региона, республики, федерации;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Times New Roman" pitchFamily="18" charset="0"/>
              </a:rPr>
              <a:t>аттестации рабочих мест по условиям труда и сертификации работ по охране труда в организации;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Times New Roman" pitchFamily="18" charset="0"/>
              </a:rPr>
              <a:t>применения мер административного воздействия при выявлении санитарных правонарушений, а также привлечения виновных лиц к дисциплинарной и уголовной ответственности;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Times New Roman" pitchFamily="18" charset="0"/>
              </a:rPr>
              <a:t>сопоставления состояния здоровья работника с условиями его труда (при проведении периодических медицинских осмотров, составлении санитарно-гигиенической характеристики);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Times New Roman" pitchFamily="18" charset="0"/>
              </a:rPr>
              <a:t>расследования случаев профессиональных заболеваний и отравлений;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Times New Roman" pitchFamily="18" charset="0"/>
              </a:rPr>
              <a:t>установления уровней профессионального риска для разработки профилактических мероприятий и обоснования мер социальной защиты работающих.</a:t>
            </a:r>
            <a:endParaRPr lang="ru-RU" sz="1400"/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203200" y="5334001"/>
            <a:ext cx="11684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   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Работа в условиях превышения гигиенических нормативов является нарушением законов Российской Федерации: «Основ законодательства Российской Федерации об охране здоровья граждан», «О санитарно-эпидемиологическом благополучии населения», «Об основах охраны труда в Российской Федерации» и основанием для использования органами государственного санитарно-эпидемиологического надзора и другими контролирующими организациями предоставленных им законом прав для применения санкций за вредные и опасные условия труда.</a:t>
            </a:r>
            <a:endParaRPr lang="ru-RU" sz="14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203200" y="2159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in0057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584" y="152400"/>
            <a:ext cx="151341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203200" y="76201"/>
            <a:ext cx="117856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К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лассификация условий труда по степени вредности и опасности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203200" y="615950"/>
            <a:ext cx="5994400" cy="646331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Допустимые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>
                <a:latin typeface="Times New Roman" pitchFamily="18" charset="0"/>
              </a:rPr>
              <a:t>(о</a:t>
            </a:r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птимальные</a:t>
            </a:r>
            <a:r>
              <a:rPr lang="ru-RU" sz="1200" b="1" i="1">
                <a:latin typeface="Times New Roman" pitchFamily="18" charset="0"/>
              </a:rPr>
              <a:t> )</a:t>
            </a:r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условия труда (1 класс)</a:t>
            </a:r>
            <a:r>
              <a:rPr lang="ru-RU" sz="1200" b="1">
                <a:latin typeface="Times New Roman" pitchFamily="18" charset="0"/>
              </a:rPr>
              <a:t> -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>
              <a:latin typeface="Times New Roman" pitchFamily="18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при которых сохраняется здоровье работающих, и создаются предпосылки для поддержания высокого уровня работоспособности. </a:t>
            </a:r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203200" y="1500188"/>
            <a:ext cx="11785600" cy="83099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Допустимые условия труда (2 класс) </a:t>
            </a:r>
            <a:r>
              <a:rPr lang="ru-RU" sz="1200" b="1" i="1">
                <a:latin typeface="Times New Roman" pitchFamily="18" charset="0"/>
              </a:rPr>
              <a:t>-</a:t>
            </a:r>
          </a:p>
          <a:p>
            <a:pPr algn="l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характеризуются такими уровнями факторов среды и трудового процесса, которые не превышают установленных гигиенических нормативов для рабочих мест, а возможные изменения функционального состояния организма восстанавливаются во время</a:t>
            </a: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регламентированного отдыха или к началу следующей смены и не должны оказывать неблагоприятного действия в ближайшем и отдаленном периоде на состояние здоровья работающих и их потомство.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203200" y="2555876"/>
            <a:ext cx="11785600" cy="2862322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Вредные условия труда (3 класс)</a:t>
            </a:r>
            <a:r>
              <a:rPr lang="ru-RU" sz="1200" i="1">
                <a:latin typeface="Times New Roman" pitchFamily="18" charset="0"/>
              </a:rPr>
              <a:t> -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  <a:cs typeface="Times New Roman" pitchFamily="18" charset="0"/>
              </a:rPr>
              <a:t>характеризуются наличием вредных производственных факторов, превышающих гигиенические нормативы и оказывающих неблагоприятное действие на организм работающего и/или его потомство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i="1">
              <a:latin typeface="Arial Narrow" pitchFamily="34" charset="0"/>
              <a:cs typeface="Times New Roman" pitchFamily="18" charset="0"/>
            </a:endParaRPr>
          </a:p>
          <a:p>
            <a:pPr algn="just" eaLnBrk="1" hangingPunct="1"/>
            <a:r>
              <a:rPr lang="ru-RU" sz="1200" i="1" u="sng">
                <a:latin typeface="Times New Roman" pitchFamily="18" charset="0"/>
                <a:cs typeface="Times New Roman" pitchFamily="18" charset="0"/>
              </a:rPr>
              <a:t>4 степени вредности по превышени</a:t>
            </a:r>
            <a:r>
              <a:rPr lang="ru-RU" sz="1200" i="1" u="sng">
                <a:latin typeface="Times New Roman" pitchFamily="18" charset="0"/>
              </a:rPr>
              <a:t>ю</a:t>
            </a:r>
            <a:r>
              <a:rPr lang="ru-RU" sz="1200" i="1" u="sng">
                <a:latin typeface="Times New Roman" pitchFamily="18" charset="0"/>
                <a:cs typeface="Times New Roman" pitchFamily="18" charset="0"/>
              </a:rPr>
              <a:t> гигиенических нормативов и выраженности изменений в организме работающих</a:t>
            </a:r>
            <a:endParaRPr lang="ru-RU" sz="1200" i="1" u="sng">
              <a:latin typeface="Times New Roman" pitchFamily="18" charset="0"/>
            </a:endParaRPr>
          </a:p>
          <a:p>
            <a:pPr algn="just" eaLnBrk="1" hangingPunct="1"/>
            <a:r>
              <a:rPr lang="ru-RU" sz="1200" i="1" u="sng">
                <a:latin typeface="Times New Roman" pitchFamily="18" charset="0"/>
                <a:cs typeface="Times New Roman" pitchFamily="18" charset="0"/>
              </a:rPr>
              <a:t>1 степень 3 класса (3.1)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 - условия труда характеризуются такими отклонениями уровней вредных факторов от гигиенических нормативов, которые вызывают функциональные изменения, восстанавливаю­щиеся, как правило, при более длительном (чем к началу следующей смены) прерывании контакта с вредными факторами и увеличивают риск повреждения здоровья;</a:t>
            </a:r>
            <a:endParaRPr lang="ru-RU" sz="1200" i="1">
              <a:latin typeface="Arial Narrow" pitchFamily="34" charset="0"/>
              <a:cs typeface="Times New Roman" pitchFamily="18" charset="0"/>
            </a:endParaRPr>
          </a:p>
          <a:p>
            <a:pPr algn="just" eaLnBrk="1" hangingPunct="1"/>
            <a:r>
              <a:rPr lang="ru-RU" sz="1200" i="1" u="sng">
                <a:latin typeface="Times New Roman" pitchFamily="18" charset="0"/>
                <a:cs typeface="Times New Roman" pitchFamily="18" charset="0"/>
              </a:rPr>
              <a:t>2 степень 3 класса (3.2)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 - уровни вредных факторов, вызывающие стойкие функциональные изменения, приводящие в большинстве случаев к увеличению производственно обусловленной, появлению начальных признаков или легких (без потери профессиональной трудоспособности) форм профессиональных заболеваний, возникающих после продолжительной экспозиции (часто после 15 и более лет);</a:t>
            </a:r>
            <a:endParaRPr lang="ru-RU" sz="1200" i="1">
              <a:latin typeface="Arial Narrow" pitchFamily="34" charset="0"/>
              <a:cs typeface="Times New Roman" pitchFamily="18" charset="0"/>
            </a:endParaRPr>
          </a:p>
          <a:p>
            <a:pPr algn="just" eaLnBrk="1" hangingPunct="1"/>
            <a:r>
              <a:rPr lang="ru-RU" sz="1200" i="1" u="sng">
                <a:latin typeface="Times New Roman" pitchFamily="18" charset="0"/>
                <a:cs typeface="Times New Roman" pitchFamily="18" charset="0"/>
              </a:rPr>
              <a:t>3 степень 3 класса (3,3)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 - условия труда, характеризующиеся такими уровнями вредных факторов, воздействие которых приводит к развитию, как правило, профессиональных болезней легкой и средней степеней тяжести (с потерей профессиональной трудоспособности) в периоде трудовой деятельности, росту хронической (производственно обусловленной) патологии, включая повышенные уровни заболеваемости с временной утратой трудоспособности;</a:t>
            </a:r>
            <a:endParaRPr lang="ru-RU" sz="1200" i="1">
              <a:latin typeface="Arial Narrow" pitchFamily="34" charset="0"/>
              <a:cs typeface="Times New Roman" pitchFamily="18" charset="0"/>
            </a:endParaRPr>
          </a:p>
          <a:p>
            <a:pPr algn="just" eaLnBrk="1" hangingPunct="1"/>
            <a:r>
              <a:rPr lang="ru-RU" sz="1200" i="1" u="sng">
                <a:latin typeface="Times New Roman" pitchFamily="18" charset="0"/>
                <a:cs typeface="Times New Roman" pitchFamily="18" charset="0"/>
              </a:rPr>
              <a:t>4 степень 3 класса (3.4)</a:t>
            </a:r>
            <a:r>
              <a:rPr lang="ru-RU" sz="1200" i="1">
                <a:latin typeface="Times New Roman" pitchFamily="18" charset="0"/>
                <a:cs typeface="Times New Roman" pitchFamily="18" charset="0"/>
              </a:rPr>
              <a:t> - условия труда, при которых могут возникать тяжелые формы профессиональных заболеваний (с потерей общей трудоспособности), отмечается значительный рост числа хронических заболеваний и высокие уровни заболеваемости с временной утратой трудоспособности.</a:t>
            </a:r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203200" y="6019800"/>
            <a:ext cx="11785600" cy="64928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i="1">
                <a:latin typeface="Arial Narrow" pitchFamily="34" charset="0"/>
                <a:cs typeface="Times New Roman" pitchFamily="18" charset="0"/>
              </a:rPr>
              <a:t>Опасные (экстремальные) условия труда (4 класс)</a:t>
            </a:r>
            <a:r>
              <a:rPr lang="ru-RU" sz="1200"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1200">
                <a:latin typeface="Arial Narrow" pitchFamily="34" charset="0"/>
              </a:rPr>
              <a:t>–</a:t>
            </a:r>
          </a:p>
          <a:p>
            <a:pPr algn="l" eaLnBrk="1" hangingPunct="1"/>
            <a:r>
              <a:rPr lang="ru-RU" sz="1200">
                <a:latin typeface="Arial Narrow" pitchFamily="34" charset="0"/>
                <a:cs typeface="Times New Roman" pitchFamily="18" charset="0"/>
              </a:rPr>
              <a:t>характеризуются уровнями производственных факторов, воздействие которых в течение рабочей смены (или ее части) создает угрозу для жизни, высокий риск развития острых профессиональных поражений, в т. ч. и тяжелых форм.</a:t>
            </a:r>
            <a:endParaRPr lang="ru-RU" sz="1200">
              <a:latin typeface="Times New Roman" pitchFamily="18" charset="0"/>
            </a:endParaRPr>
          </a:p>
        </p:txBody>
      </p:sp>
      <p:pic>
        <p:nvPicPr>
          <p:cNvPr id="106504" name="Picture 8" descr="bd0702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317" y="457200"/>
            <a:ext cx="98848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5" name="Picture 9" descr="in0071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381000"/>
            <a:ext cx="2218267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6" name="Picture 10" descr="in00217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851" y="533400"/>
            <a:ext cx="1301749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7" name="Text Box 11"/>
          <p:cNvSpPr txBox="1">
            <a:spLocks noChangeArrowheads="1"/>
          </p:cNvSpPr>
          <p:nvPr/>
        </p:nvSpPr>
        <p:spPr bwMode="auto">
          <a:xfrm>
            <a:off x="0" y="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203200" y="347664"/>
            <a:ext cx="11684000" cy="91598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cs typeface="Times New Roman" pitchFamily="18" charset="0"/>
              </a:rPr>
              <a:t>Оценка  травмобезопасности  рабочих  мест</a:t>
            </a:r>
          </a:p>
          <a:p>
            <a:pPr eaLnBrk="1" hangingPunct="1"/>
            <a:r>
              <a:rPr lang="ru-RU" b="1">
                <a:cs typeface="Times New Roman" pitchFamily="18" charset="0"/>
              </a:rPr>
              <a:t>для  целей  их  аттестации  по  условиям  труда</a:t>
            </a:r>
          </a:p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/>
              <a:t>(</a:t>
            </a:r>
            <a:r>
              <a:rPr lang="ru-RU">
                <a:latin typeface="Times New Roman" pitchFamily="18" charset="0"/>
              </a:rPr>
              <a:t>Методические указания Минтруда РФ от 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30 июля 1999 г. </a:t>
            </a:r>
            <a:r>
              <a:rPr lang="ru-RU">
                <a:latin typeface="Times New Roman" pitchFamily="18" charset="0"/>
              </a:rPr>
              <a:t>№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МУ ОТ РМ 02-99</a:t>
            </a:r>
            <a:r>
              <a:rPr lang="ru-RU">
                <a:latin typeface="Times New Roman" pitchFamily="18" charset="0"/>
              </a:rPr>
              <a:t>)</a:t>
            </a: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03200" y="1524000"/>
            <a:ext cx="11684000" cy="59055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latin typeface="Times New Roman" pitchFamily="18" charset="0"/>
              </a:rPr>
              <a:t>   </a:t>
            </a:r>
            <a:r>
              <a:rPr lang="ru-RU" sz="16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Аттестации по условиям труда, в т.ч. и травмобезопасности, </a:t>
            </a:r>
            <a:endParaRPr lang="ru-RU" sz="1600" b="1">
              <a:solidFill>
                <a:srgbClr val="FF6600"/>
              </a:solidFill>
              <a:latin typeface="Times New Roman" pitchFamily="18" charset="0"/>
            </a:endParaRPr>
          </a:p>
          <a:p>
            <a:pPr eaLnBrk="1" hangingPunct="1"/>
            <a:r>
              <a:rPr lang="ru-RU" sz="1600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подлежат все имеющиеся в организации рабочие места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304800" y="2403476"/>
            <a:ext cx="11582400" cy="353943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 u="sng"/>
              <a:t>А</a:t>
            </a:r>
            <a:r>
              <a:rPr lang="ru-RU" sz="1400" b="1" u="sng">
                <a:cs typeface="Arial" charset="0"/>
              </a:rPr>
              <a:t>ттестаци</a:t>
            </a:r>
            <a:r>
              <a:rPr lang="ru-RU" sz="1400" b="1" u="sng"/>
              <a:t>я</a:t>
            </a:r>
            <a:r>
              <a:rPr lang="ru-RU" sz="1400" b="1" u="sng">
                <a:cs typeface="Arial" charset="0"/>
              </a:rPr>
              <a:t> рабочих мест по фактору травмобезопасности используются в целях: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Arial" charset="0"/>
              </a:rPr>
              <a:t>принятия оперативных мер для предотвращения травматизма и аварийности;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Arial" charset="0"/>
              </a:rPr>
              <a:t>планирования и проведения мероприятий по охране и условиям труда в соответствии с действующими нормативными правовыми документами;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Arial" charset="0"/>
              </a:rPr>
              <a:t>сертификации работ по охране труда в организациях;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Arial" charset="0"/>
              </a:rPr>
              <a:t>решения вопросов, связанных с расследованием несчастных случаев на производстве, в том числе при решении споров, разногласий в судебном порядке;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Arial" charset="0"/>
              </a:rPr>
              <a:t>рассмотрения вопроса о прекращении (приостановлении) эксплуатации цеха, участка, производственного оборудования, изменении технологий, представляющих непосредственную угрозу для жизни и (или) здоровья работников;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Arial" charset="0"/>
              </a:rPr>
              <a:t>включения в трудовой договор (контракт) условий труда работников;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/>
              <a:t>  </a:t>
            </a:r>
            <a:r>
              <a:rPr lang="ru-RU" sz="1400">
                <a:cs typeface="Arial" charset="0"/>
              </a:rPr>
              <a:t>ознакомления работающих с условиями труда на рабочих местах;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>
                <a:cs typeface="Arial" charset="0"/>
              </a:rPr>
              <a:t>применения административно - экономических санкций (мер воздействия) в связи с нарушениями законодательства об охране труда.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203200" y="2159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98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203200" y="320675"/>
            <a:ext cx="11785600" cy="2831544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rgbClr val="33CC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Опасность т</a:t>
            </a:r>
            <a:r>
              <a:rPr lang="ru-RU" sz="1600" b="1">
                <a:cs typeface="Arial" charset="0"/>
              </a:rPr>
              <a:t>равм</a:t>
            </a:r>
            <a:r>
              <a:rPr lang="ru-RU" sz="1600" b="1"/>
              <a:t>ирования работников обусловлена</a:t>
            </a:r>
            <a:r>
              <a:rPr lang="ru-RU" sz="1600" b="1">
                <a:cs typeface="Arial" charset="0"/>
              </a:rPr>
              <a:t> воздействи</a:t>
            </a:r>
            <a:r>
              <a:rPr lang="ru-RU" sz="1600" b="1"/>
              <a:t>ем</a:t>
            </a:r>
            <a:r>
              <a:rPr lang="ru-RU" sz="1600" b="1">
                <a:cs typeface="Arial" charset="0"/>
              </a:rPr>
              <a:t>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</a:t>
            </a:r>
            <a:r>
              <a:rPr lang="ru-RU" sz="1200" b="1">
                <a:cs typeface="Arial" charset="0"/>
              </a:rPr>
              <a:t>движущихся предметов, механизмов или машин</a:t>
            </a:r>
            <a:r>
              <a:rPr lang="ru-RU" sz="1200">
                <a:cs typeface="Arial" charset="0"/>
              </a:rPr>
              <a:t>, а также неподвижными их элементами на рабочем месте (при механическом воздействии). Такими предметами являются: зубчатые, цепные, клиноременные передачи, кривошипные механизмы, подвижные столы, вращающиеся детали, органы управления и т.п.;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</a:t>
            </a:r>
            <a:r>
              <a:rPr lang="ru-RU" sz="1200" b="1">
                <a:cs typeface="Arial" charset="0"/>
              </a:rPr>
              <a:t>электрического тока. </a:t>
            </a:r>
            <a:r>
              <a:rPr lang="ru-RU" sz="1200">
                <a:cs typeface="Arial" charset="0"/>
              </a:rPr>
              <a:t>Источником поражения могут быть незащищенные и неизолированные электропровода, поврежденные электродвигатели, открытые коммутаторы, незаземленное оборудование и др.;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</a:t>
            </a:r>
            <a:r>
              <a:rPr lang="ru-RU" sz="1200" b="1">
                <a:cs typeface="Arial" charset="0"/>
              </a:rPr>
              <a:t>агрессивных и ядовитых химических веществ</a:t>
            </a:r>
            <a:r>
              <a:rPr lang="ru-RU" sz="1200">
                <a:cs typeface="Arial" charset="0"/>
              </a:rPr>
              <a:t>. Например, химические ожоги сильными кислотами, едкими щелочами и ядовитыми химическими веществами (хлор, аммиак, и т.д.) при попадании их на кожу или в легкие при вдыхании;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</a:t>
            </a:r>
            <a:r>
              <a:rPr lang="ru-RU" sz="1200" b="1">
                <a:cs typeface="Arial" charset="0"/>
              </a:rPr>
              <a:t>нагретых элементов оборудования, перерабатываемого сырья, других теплоносителей </a:t>
            </a:r>
            <a:r>
              <a:rPr lang="ru-RU" sz="1200">
                <a:cs typeface="Arial" charset="0"/>
              </a:rPr>
              <a:t>(при термическом воздействии). Примерами таких элементов являются горячие трубопроводы, крышки котлов, танков, корпуса оборудования, детали холодильных установок и т.д.;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</a:t>
            </a:r>
            <a:r>
              <a:rPr lang="ru-RU" sz="1200" b="1">
                <a:cs typeface="Arial" charset="0"/>
              </a:rPr>
              <a:t>повреждения, полученные при падениях</a:t>
            </a:r>
            <a:r>
              <a:rPr lang="ru-RU" sz="1200">
                <a:cs typeface="Arial" charset="0"/>
              </a:rPr>
              <a:t> </a:t>
            </a:r>
            <a:r>
              <a:rPr lang="ru-RU" sz="1200"/>
              <a:t>-</a:t>
            </a:r>
            <a:r>
              <a:rPr lang="ru-RU" sz="1200">
                <a:cs typeface="Arial" charset="0"/>
              </a:rPr>
              <a:t> падения на человека различных предметов и падения человека в результате поскальзывания, запинания, падения с высоты или внезапного ухудшения здоровья.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203200" y="3581400"/>
            <a:ext cx="11785600" cy="2708434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cs typeface="Arial" charset="0"/>
              </a:rPr>
              <a:t>Травмобезопасность рабочего места по результатам проведенной аттестации </a:t>
            </a:r>
            <a:endParaRPr lang="ru-RU" sz="1600" b="1"/>
          </a:p>
          <a:p>
            <a:pPr eaLnBrk="1" hangingPunct="1"/>
            <a:r>
              <a:rPr lang="ru-RU" sz="1600" b="1">
                <a:cs typeface="Arial" charset="0"/>
              </a:rPr>
              <a:t>оценивается по одному из трех классов опасности: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 b="1"/>
              <a:t>   </a:t>
            </a:r>
            <a:r>
              <a:rPr lang="ru-RU" sz="1200" b="1" u="sng">
                <a:cs typeface="Arial" charset="0"/>
              </a:rPr>
              <a:t>первый</a:t>
            </a:r>
            <a:r>
              <a:rPr lang="ru-RU" sz="1200">
                <a:cs typeface="Arial" charset="0"/>
              </a:rPr>
              <a:t> </a:t>
            </a:r>
            <a:r>
              <a:rPr lang="ru-RU" sz="1200" b="1">
                <a:cs typeface="Arial" charset="0"/>
              </a:rPr>
              <a:t>-</a:t>
            </a:r>
            <a:r>
              <a:rPr lang="ru-RU" sz="1200">
                <a:cs typeface="Arial" charset="0"/>
              </a:rPr>
              <a:t> </a:t>
            </a:r>
            <a:r>
              <a:rPr lang="ru-RU" sz="1200" b="1">
                <a:cs typeface="Arial" charset="0"/>
              </a:rPr>
              <a:t>оптимальные условия труда</a:t>
            </a:r>
            <a:r>
              <a:rPr lang="ru-RU" sz="1200">
                <a:cs typeface="Arial" charset="0"/>
              </a:rPr>
              <a:t> (полное соответствие производственного оборудования, инструментов, приспособлений, средств обучения и инструктажа нормативным требованиям);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  </a:t>
            </a:r>
            <a:r>
              <a:rPr lang="ru-RU" sz="1200" b="1" u="sng">
                <a:cs typeface="Arial" charset="0"/>
              </a:rPr>
              <a:t>второй</a:t>
            </a:r>
            <a:r>
              <a:rPr lang="ru-RU" sz="1200" b="1">
                <a:cs typeface="Arial" charset="0"/>
              </a:rPr>
              <a:t> - допустимые условия труда</a:t>
            </a:r>
            <a:r>
              <a:rPr lang="ru-RU" sz="1200">
                <a:cs typeface="Arial" charset="0"/>
              </a:rPr>
              <a:t> (допускается отклонение от требований безопасности в конструкциях средств защиты, не влияющее на их функциональное назначение, эксплуатация объектов после окончания сроков службы);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  </a:t>
            </a:r>
            <a:r>
              <a:rPr lang="ru-RU" sz="1200" b="1" u="sng">
                <a:cs typeface="Arial" charset="0"/>
              </a:rPr>
              <a:t>третий</a:t>
            </a:r>
            <a:r>
              <a:rPr lang="ru-RU" sz="1200" b="1">
                <a:cs typeface="Arial" charset="0"/>
              </a:rPr>
              <a:t> - опасные условия</a:t>
            </a:r>
            <a:r>
              <a:rPr lang="ru-RU" sz="1200">
                <a:cs typeface="Arial" charset="0"/>
              </a:rPr>
              <a:t> труда (при отсутствии или неисправности средств защиты на производственном оборудовании, неисправности или несоответствии технологическому процессу используемых приспособлений и инструментов, </a:t>
            </a:r>
            <a:r>
              <a:rPr lang="ru-RU" sz="1200" b="1">
                <a:solidFill>
                  <a:srgbClr val="FF3300"/>
                </a:solidFill>
                <a:cs typeface="Arial" charset="0"/>
              </a:rPr>
              <a:t>отсутствии или несовершенстве инструкций по охране труда, отсутствии удостоверений (протоколов) о проверке знаний руководителей и специалистов</a:t>
            </a:r>
            <a:r>
              <a:rPr lang="ru-RU" sz="1200">
                <a:cs typeface="Arial" charset="0"/>
              </a:rPr>
              <a:t>, связанных с организацией и проведением работы непосредственно на производственных участках, </a:t>
            </a:r>
            <a:r>
              <a:rPr lang="ru-RU" sz="1200" b="1">
                <a:solidFill>
                  <a:srgbClr val="FF3300"/>
                </a:solidFill>
                <a:cs typeface="Arial" charset="0"/>
              </a:rPr>
              <a:t>протоколов о проверке знаний по безопасности труда рабочих, связанных с выполнением работ или обслуживанием объектов (установок, оборудования) повышенной опасности</a:t>
            </a:r>
            <a:r>
              <a:rPr lang="ru-RU" sz="1200">
                <a:cs typeface="Arial" charset="0"/>
              </a:rPr>
              <a:t>, а также объектов, подконтрольных органам государственного надзора, когда </a:t>
            </a:r>
            <a:r>
              <a:rPr lang="ru-RU" sz="1200" b="1">
                <a:solidFill>
                  <a:srgbClr val="FF3300"/>
                </a:solidFill>
                <a:cs typeface="Arial" charset="0"/>
              </a:rPr>
              <a:t>не проводятся и не регистрируются инструктажи на рабочем месте, не оформлен допуск</a:t>
            </a:r>
            <a:r>
              <a:rPr lang="ru-RU" sz="1200">
                <a:cs typeface="Arial" charset="0"/>
              </a:rPr>
              <a:t> к работам (оборудованию) повышенной опасности.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203200" y="215900"/>
            <a:ext cx="7112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99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609600" y="762001"/>
            <a:ext cx="11074400" cy="489364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cs typeface="Arial" charset="0"/>
              </a:rPr>
              <a:t>8. Части производственного оборудования (в том числе</a:t>
            </a:r>
            <a:r>
              <a:rPr lang="ru-RU" sz="1200" b="1">
                <a:cs typeface="Arial" charset="0"/>
              </a:rPr>
              <a:t> трубопроводы гидро-, паро-, пневмосистем, предохранительные клапаны, кабели и др.),</a:t>
            </a:r>
            <a:r>
              <a:rPr lang="ru-RU" sz="1200">
                <a:cs typeface="Arial" charset="0"/>
              </a:rPr>
              <a:t> механическое повреждение которых может вызвать возникновение опасности, </a:t>
            </a:r>
            <a:r>
              <a:rPr lang="ru-RU" sz="1200" b="1">
                <a:solidFill>
                  <a:srgbClr val="FF6600"/>
                </a:solidFill>
                <a:cs typeface="Arial" charset="0"/>
              </a:rPr>
              <a:t>должны быть защищены ограждениями или расположены так, чтобы предотвратить их случайное повреждение работающими или средствами технического обслуживания (ГОСТ 12.2.003).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 b="1"/>
              <a:t>  </a:t>
            </a:r>
            <a:r>
              <a:rPr lang="ru-RU" sz="1200" b="1">
                <a:cs typeface="Arial" charset="0"/>
              </a:rPr>
              <a:t>Требование считается выполненным, если конструкцией производственного оборудования предусмотрены защитные устройства или безопасное размещение указанных в требовании частей оборудования, механическое повреждение которых может создать опасные ситуации.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 </a:t>
            </a:r>
            <a:r>
              <a:rPr lang="ru-RU" sz="1200">
                <a:cs typeface="Arial" charset="0"/>
              </a:rPr>
              <a:t>Так, кабели должны быть защищены коробами, металлотрубами или металлорукавами и размещены так, чтоб</a:t>
            </a:r>
            <a:r>
              <a:rPr lang="ru-RU" sz="1200"/>
              <a:t>ы</a:t>
            </a:r>
            <a:r>
              <a:rPr lang="ru-RU" sz="1200">
                <a:cs typeface="Arial" charset="0"/>
              </a:rPr>
              <a:t> они не подвергались воздействию влаги, химических веществ и механическим воздействиям. Их также не следует прокладывать вблизи от поверхностей (потолков, стен), оборудованных горючими материалами.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 </a:t>
            </a:r>
            <a:r>
              <a:rPr lang="ru-RU" sz="1200">
                <a:cs typeface="Arial" charset="0"/>
              </a:rPr>
              <a:t>Станции управления оборудованием выполняются в специальных шкафах, соответствующих степени защиты в зависимости от видов потенциальных воздействий, и запираются на специальный ключ.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 </a:t>
            </a:r>
            <a:r>
              <a:rPr lang="ru-RU" sz="1200">
                <a:cs typeface="Arial" charset="0"/>
              </a:rPr>
              <a:t>Трубопроводы, электродвигатели приводов следует располагать на стороне, наименее используемой для выполнения технологических операций. Трубопроводы пара и горячей воды (или других горячих жидкостей) покрывают теплоизоляционным материалом или (и) ограждают, а также предусматривают специальные устройства для отвода конденсата.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 </a:t>
            </a:r>
            <a:r>
              <a:rPr lang="ru-RU" sz="1200">
                <a:cs typeface="Arial" charset="0"/>
              </a:rPr>
              <a:t>Трубопроводы для кислот, взрывоопасных газов, огнеопасных жидкостей прокладываются через стены и перекрытия в защитных гильзах с сальниковыми уплотнениями.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 </a:t>
            </a:r>
            <a:r>
              <a:rPr lang="ru-RU" sz="1200">
                <a:cs typeface="Arial" charset="0"/>
              </a:rPr>
              <a:t>Конструкцией пневмо- и гидроприводов должны исключаться трение, скручивание, недопустимые перегибы и напряжение гибких трубопроводов при перемещении подвижных частей оборудования. Гибкие трубопроводы следует устанавливать с учетом их прогиба под действием собственного веса.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 </a:t>
            </a:r>
            <a:r>
              <a:rPr lang="ru-RU" sz="1200">
                <a:cs typeface="Arial" charset="0"/>
              </a:rPr>
              <a:t>Расположение и крепление гидро- и пневмолиний и гидропневмоцилиндров и других коммуникаций (газа, жидкостей) должно исключать возникновение недопустимых напряжений в результате температурных деформаций.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 b="1"/>
              <a:t>  </a:t>
            </a:r>
            <a:r>
              <a:rPr lang="ru-RU" sz="1200" b="1" u="sng">
                <a:cs typeface="Arial" charset="0"/>
              </a:rPr>
              <a:t>Способы оценки</a:t>
            </a:r>
            <a:r>
              <a:rPr lang="ru-RU" sz="1200" b="1">
                <a:cs typeface="Arial" charset="0"/>
              </a:rPr>
              <a:t>. По монтажно - технологической, цеховой документации, дефектным ведомостям, визуально, опросам потребителей, по актам о несчастных случаях, пробным испытанием, экспертной оценкой.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609600" y="228601"/>
            <a:ext cx="110744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Оценка выполнения требований травмобезопасности</a:t>
            </a:r>
            <a:r>
              <a:rPr lang="ru-RU" sz="2000">
                <a:latin typeface="Times New Roman" pitchFamily="18" charset="0"/>
              </a:rPr>
              <a:t> </a:t>
            </a:r>
          </a:p>
        </p:txBody>
      </p:sp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203200" y="215900"/>
            <a:ext cx="9144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304800" y="381001"/>
            <a:ext cx="11582400" cy="5262979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cs typeface="Arial" charset="0"/>
              </a:rPr>
              <a:t>11. </a:t>
            </a:r>
            <a:r>
              <a:rPr lang="ru-RU" sz="1200" b="1">
                <a:solidFill>
                  <a:srgbClr val="FF6600"/>
                </a:solidFill>
                <a:cs typeface="Arial" charset="0"/>
              </a:rPr>
              <a:t>Конструкция производственного оборудования, приводимого в действие электрической энергией, должна включать устройства (средства) для обеспечения электробезопасности (ГОСТ 12.2.003).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</a:t>
            </a:r>
            <a:r>
              <a:rPr lang="ru-RU" sz="1200" b="1">
                <a:latin typeface="Times New Roman" pitchFamily="18" charset="0"/>
                <a:cs typeface="Arial" charset="0"/>
              </a:rPr>
              <a:t>Требование считается выполненным, если производственное оборудование, его электрическая часть приспособлены к эксплуатации в условиях с повышенной опасностью или особо опасных по поражению человека электротоком (в том числе к климатическим условиям), а в конструкции оборудования предусмотрены и эффективно используются технические средства для обеспечения электробезопасности и защиты персонала от поражения электротоком, имеются устройства защиты от короткого замыкания, искрения, при эксплуатации своевременно проводятся профилактические испытания оборудования и средств защиты, измерения сопротивления изоляции и заземляющих устройств и т.д. Кроме того, в эксплуатационных документах должны быть указания по обеспечению электробезопасности конкретных видов оборудования с учетом его функциональных особенностей.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При аттестации проверяется: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наличие заземляющего проводника, его крепление в зажиме (под болт или сваркой, не прикруткой);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состояние электропроводки (отсутствие видимых повреждений изоляции);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наличие маркировки и различительной окраски проводов, заземлителей;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наличие и четкость знаков безопасности, табличек и схем;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применение зануления, защитно - отключающих устройств, пониженного напряжения, защитного разделения цепей, выравнивания потенциалов, компенсирующих устройств;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наличие защиты от прикосновения к токоведущим частям электрооборудования, от замыканий на землю, от перенапряжений;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наличие и эффективность средств для снятия зарядов статического электричества;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использование устройств аварийного отключения, токоограничения и молниезащиты;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/>
              <a:t>   </a:t>
            </a:r>
            <a:r>
              <a:rPr lang="ru-RU" sz="1200">
                <a:cs typeface="Arial" charset="0"/>
              </a:rPr>
              <a:t>наличие плавких предохранителей и автоматических выключателей.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200" b="1" u="sng">
                <a:latin typeface="Times New Roman" pitchFamily="18" charset="0"/>
                <a:cs typeface="Arial" charset="0"/>
              </a:rPr>
              <a:t>Способы оценки</a:t>
            </a:r>
            <a:r>
              <a:rPr lang="ru-RU" sz="1200" b="1">
                <a:latin typeface="Times New Roman" pitchFamily="18" charset="0"/>
                <a:cs typeface="Arial" charset="0"/>
              </a:rPr>
              <a:t>. Лица, проводящие аттестацию оборудования и не имеющие соответствующей группы по электробезопасности, выполняют проверку совместно с ответственным за электробезопасность лицом, а имеющие группу по электробезопасности не ниже 3 - самостоятельно, по технической документации, визуально, экспертной оценкой.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101600" y="0"/>
            <a:ext cx="9144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406400" y="228601"/>
            <a:ext cx="11480800" cy="580158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/>
              <a:t>      </a:t>
            </a:r>
            <a:r>
              <a:rPr lang="ru-RU" sz="1400" b="1">
                <a:cs typeface="Arial" charset="0"/>
              </a:rPr>
              <a:t>Требования к ручному электроинструменту</a:t>
            </a:r>
          </a:p>
          <a:p>
            <a:pPr algn="l" eaLnBrk="1" hangingPunct="1">
              <a:spcBef>
                <a:spcPct val="50000"/>
              </a:spcBef>
            </a:pPr>
            <a:r>
              <a:rPr lang="ru-RU" sz="1200">
                <a:latin typeface="Courier New" pitchFamily="49" charset="0"/>
                <a:cs typeface="Courier New" pitchFamily="49" charset="0"/>
              </a:rPr>
              <a:t> </a:t>
            </a:r>
            <a:r>
              <a:rPr lang="ru-RU" sz="1200">
                <a:latin typeface="Courier New" pitchFamily="49" charset="0"/>
              </a:rPr>
              <a:t>  </a:t>
            </a:r>
            <a:r>
              <a:rPr lang="ru-RU" sz="1400" b="1">
                <a:solidFill>
                  <a:srgbClr val="FF6600"/>
                </a:solidFill>
                <a:cs typeface="Arial" charset="0"/>
              </a:rPr>
              <a:t>Ручной электроинструмент должен соответствовать требованиям ГОСТ 12.2.007.0 и </a:t>
            </a:r>
            <a:endParaRPr lang="ru-RU" sz="1400" b="1">
              <a:solidFill>
                <a:srgbClr val="FF6600"/>
              </a:solidFill>
            </a:endParaRPr>
          </a:p>
          <a:p>
            <a:pPr algn="l" eaLnBrk="1" hangingPunct="1"/>
            <a:r>
              <a:rPr lang="ru-RU" sz="1400" b="1">
                <a:solidFill>
                  <a:srgbClr val="FF6600"/>
                </a:solidFill>
                <a:cs typeface="Arial" charset="0"/>
              </a:rPr>
              <a:t>ГОСТ 12.2.013.0.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/>
              <a:t>   </a:t>
            </a:r>
            <a:r>
              <a:rPr lang="ru-RU" sz="1400" b="1">
                <a:cs typeface="Arial" charset="0"/>
              </a:rPr>
              <a:t>Ручной электроинструмент и переносные светильники</a:t>
            </a:r>
            <a:r>
              <a:rPr lang="ru-RU" sz="1400">
                <a:cs typeface="Arial" charset="0"/>
              </a:rPr>
              <a:t> должны подключаться на напряжение </a:t>
            </a:r>
            <a:r>
              <a:rPr lang="ru-RU" sz="1400" b="1">
                <a:cs typeface="Arial" charset="0"/>
              </a:rPr>
              <a:t>не более 42 </a:t>
            </a:r>
            <a:r>
              <a:rPr lang="ru-RU" sz="1400" b="1" i="1">
                <a:cs typeface="Arial" charset="0"/>
              </a:rPr>
              <a:t>В</a:t>
            </a:r>
            <a:r>
              <a:rPr lang="ru-RU" sz="1400">
                <a:cs typeface="Arial" charset="0"/>
              </a:rPr>
              <a:t>. В случае невозможности обеспечить подключение инструмента на напряжение </a:t>
            </a:r>
            <a:r>
              <a:rPr lang="ru-RU" sz="1400" b="1">
                <a:cs typeface="Arial" charset="0"/>
              </a:rPr>
              <a:t>до</a:t>
            </a:r>
            <a:r>
              <a:rPr lang="ru-RU" sz="1400">
                <a:cs typeface="Arial" charset="0"/>
              </a:rPr>
              <a:t> </a:t>
            </a:r>
            <a:r>
              <a:rPr lang="ru-RU" sz="1400" b="1">
                <a:cs typeface="Arial" charset="0"/>
              </a:rPr>
              <a:t>42</a:t>
            </a:r>
            <a:r>
              <a:rPr lang="ru-RU" sz="1400" b="1" i="1">
                <a:cs typeface="Arial" charset="0"/>
              </a:rPr>
              <a:t>В</a:t>
            </a:r>
            <a:r>
              <a:rPr lang="ru-RU" sz="1400">
                <a:cs typeface="Arial" charset="0"/>
              </a:rPr>
              <a:t> допускается использование электроинструмента с напряжением </a:t>
            </a:r>
            <a:r>
              <a:rPr lang="ru-RU" sz="1400" b="1">
                <a:cs typeface="Arial" charset="0"/>
              </a:rPr>
              <a:t>до 220 </a:t>
            </a:r>
            <a:r>
              <a:rPr lang="ru-RU" sz="1400" b="1" i="1">
                <a:cs typeface="Arial" charset="0"/>
              </a:rPr>
              <a:t>В</a:t>
            </a:r>
            <a:r>
              <a:rPr lang="ru-RU" sz="1400">
                <a:cs typeface="Arial" charset="0"/>
              </a:rPr>
              <a:t> включительно при наличии устройств защитного отключения или наружного заземления корпуса электроинструмента с обязательным использованием защитных средств (коврики, диэлектрические перчатки и др.)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/>
              <a:t>   </a:t>
            </a:r>
            <a:r>
              <a:rPr lang="ru-RU" sz="1400">
                <a:cs typeface="Arial" charset="0"/>
              </a:rPr>
              <a:t>Электрофицированный инструмент напряжением </a:t>
            </a:r>
            <a:r>
              <a:rPr lang="ru-RU" sz="1400" b="1">
                <a:cs typeface="Arial" charset="0"/>
              </a:rPr>
              <a:t>выше 42 </a:t>
            </a:r>
            <a:r>
              <a:rPr lang="ru-RU" sz="1400" b="1" i="1">
                <a:cs typeface="Arial" charset="0"/>
              </a:rPr>
              <a:t>В</a:t>
            </a:r>
            <a:r>
              <a:rPr lang="ru-RU" sz="1400">
                <a:cs typeface="Arial" charset="0"/>
              </a:rPr>
              <a:t> должен выдаваться в комплекте </a:t>
            </a:r>
            <a:r>
              <a:rPr lang="ru-RU" sz="1400" b="1">
                <a:cs typeface="Arial" charset="0"/>
              </a:rPr>
              <a:t>со средствами индивидуальной защиты.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/>
              <a:t>   </a:t>
            </a:r>
            <a:r>
              <a:rPr lang="ru-RU" sz="1400">
                <a:cs typeface="Arial" charset="0"/>
              </a:rPr>
              <a:t>Присоединение к электрической сети должно производиться при помощи штепсельных соединений, имеющих </a:t>
            </a:r>
            <a:r>
              <a:rPr lang="ru-RU" sz="1400" b="1">
                <a:cs typeface="Arial" charset="0"/>
              </a:rPr>
              <a:t>заземляющий контакт</a:t>
            </a:r>
            <a:r>
              <a:rPr lang="ru-RU" sz="1400">
                <a:cs typeface="Arial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/>
              <a:t>   </a:t>
            </a:r>
            <a:r>
              <a:rPr lang="ru-RU" sz="1400">
                <a:cs typeface="Arial" charset="0"/>
              </a:rPr>
              <a:t>Для защиты </a:t>
            </a:r>
            <a:r>
              <a:rPr lang="ru-RU" sz="1400" b="1">
                <a:cs typeface="Arial" charset="0"/>
              </a:rPr>
              <a:t>от излома или истирания оболочки кабелей и электропроводов</a:t>
            </a:r>
            <a:r>
              <a:rPr lang="ru-RU" sz="1400">
                <a:cs typeface="Arial" charset="0"/>
              </a:rPr>
              <a:t> должны заводиться в электроинструмент и переносные светильники через эластичную трубку, закрепленную в корпусной детали и выступающей наружу </a:t>
            </a:r>
            <a:r>
              <a:rPr lang="ru-RU" sz="1400" b="1">
                <a:cs typeface="Arial" charset="0"/>
              </a:rPr>
              <a:t>на длину не менее 5-ти диаметров</a:t>
            </a:r>
            <a:r>
              <a:rPr lang="ru-RU" sz="1400">
                <a:cs typeface="Arial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/>
              <a:t>   </a:t>
            </a:r>
            <a:r>
              <a:rPr lang="ru-RU" sz="1400">
                <a:cs typeface="Arial" charset="0"/>
              </a:rPr>
              <a:t>Снятие деталей, предназначенных для защиты от прикосновения к движущимся деталям и деталям, находящимся под напряжением, должно быть невозможно без применения инструмента, если в стандартах или технических условиях на данный вид оборудования нет других указаний.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/>
              <a:t>   </a:t>
            </a:r>
            <a:r>
              <a:rPr lang="ru-RU" sz="1400">
                <a:cs typeface="Arial" charset="0"/>
              </a:rPr>
              <a:t>Рабочие органы ручных дисковых электропил, электродолбежников, электрических шлифовальных машин и т.п. должны иметь </a:t>
            </a:r>
            <a:r>
              <a:rPr lang="ru-RU" sz="1400" b="1">
                <a:cs typeface="Arial" charset="0"/>
              </a:rPr>
              <a:t>защитные кожухи</a:t>
            </a:r>
            <a:r>
              <a:rPr lang="ru-RU" sz="1400">
                <a:cs typeface="Arial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/>
              <a:t>   </a:t>
            </a:r>
            <a:r>
              <a:rPr lang="ru-RU" sz="1400" b="1">
                <a:cs typeface="Arial" charset="0"/>
              </a:rPr>
              <a:t>Переносные светильники</a:t>
            </a:r>
            <a:r>
              <a:rPr lang="ru-RU" sz="1400">
                <a:cs typeface="Arial" charset="0"/>
              </a:rPr>
              <a:t> должны иметь закрепленную на рукоятке </a:t>
            </a:r>
            <a:r>
              <a:rPr lang="ru-RU" sz="1400" b="1">
                <a:cs typeface="Arial" charset="0"/>
              </a:rPr>
              <a:t>защитную сетку и крючок</a:t>
            </a:r>
            <a:r>
              <a:rPr lang="ru-RU" sz="1400">
                <a:cs typeface="Arial" charset="0"/>
              </a:rPr>
              <a:t> для подвески. Токоведущие части патрона и цоколя лампы должны быть недоступны для прикосновения.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1400" b="1" u="sng">
                <a:cs typeface="Arial" charset="0"/>
              </a:rPr>
              <a:t>Способ оценки</a:t>
            </a:r>
            <a:r>
              <a:rPr lang="ru-RU" sz="1400" b="1">
                <a:cs typeface="Arial" charset="0"/>
              </a:rPr>
              <a:t>. Визуально, при необходимости замеряют сопротивление изоляции и защитного заземления</a:t>
            </a:r>
            <a:r>
              <a:rPr lang="ru-RU" sz="1200" b="1">
                <a:cs typeface="Arial" charset="0"/>
              </a:rPr>
              <a:t>.</a:t>
            </a:r>
            <a:endParaRPr lang="ru-RU" sz="1200" b="1">
              <a:latin typeface="Times New Roman" pitchFamily="18" charset="0"/>
            </a:endParaRPr>
          </a:p>
        </p:txBody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101600" y="76200"/>
            <a:ext cx="9144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914400" y="304801"/>
            <a:ext cx="103632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Обеспечение работников средствами индивидуальной защиты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304800" y="685801"/>
            <a:ext cx="11582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 (ГОСТ 12.4.011-75 «Средства защиты работающих. Классификация»</a:t>
            </a:r>
            <a:r>
              <a:rPr lang="ru-RU" sz="1200">
                <a:latin typeface="Times New Roman" pitchFamily="18" charset="0"/>
              </a:rPr>
              <a:t>,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ГОСТ 12.2.003—74 «Оборудование производственное. Общие требования безопасности»</a:t>
            </a:r>
            <a:r>
              <a:rPr lang="ru-RU" sz="1200">
                <a:latin typeface="Times New Roman" pitchFamily="18" charset="0"/>
              </a:rPr>
              <a:t>,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ст. 17 ФЗ-181 «Об основах охраны труда в Российской Федерации» и ст. 221 ТК РФ</a:t>
            </a:r>
            <a:r>
              <a:rPr lang="ru-RU" sz="1200">
                <a:latin typeface="Times New Roman" pitchFamily="18" charset="0"/>
              </a:rPr>
              <a:t>,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Постановление Мин труда </a:t>
            </a:r>
            <a:r>
              <a:rPr lang="ru-RU" sz="1200">
                <a:latin typeface="Times New Roman" pitchFamily="18" charset="0"/>
              </a:rPr>
              <a:t>РФ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от 18 декабря 1998 г. № 51 утверждены «Правила обеспечения работников специальной одеждой, специальной обувью и другими средствами индивидуальной защиты»)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406400" y="1676401"/>
            <a:ext cx="6604000" cy="52322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100000">
                <a:srgbClr val="FFFFFF"/>
              </a:gs>
            </a:gsLst>
            <a:lin ang="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Средства защиты применяют для предотвращения или уменьшения воздействия на работающих опасных и вредных производственных факторов</a:t>
            </a: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7924800" y="1676401"/>
            <a:ext cx="3860800" cy="31432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С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редства коллективной защиты</a:t>
            </a:r>
          </a:p>
        </p:txBody>
      </p:sp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7924800" y="2057401"/>
            <a:ext cx="3860800" cy="31432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С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редства индивидуальной защиты</a:t>
            </a:r>
          </a:p>
        </p:txBody>
      </p:sp>
      <p:sp>
        <p:nvSpPr>
          <p:cNvPr id="112647" name="AutoShape 7"/>
          <p:cNvSpPr>
            <a:spLocks noChangeArrowheads="1"/>
          </p:cNvSpPr>
          <p:nvPr/>
        </p:nvSpPr>
        <p:spPr bwMode="auto">
          <a:xfrm>
            <a:off x="7010400" y="1828800"/>
            <a:ext cx="914400" cy="152400"/>
          </a:xfrm>
          <a:prstGeom prst="rightArrow">
            <a:avLst>
              <a:gd name="adj1" fmla="val 50000"/>
              <a:gd name="adj2" fmla="val 112500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48" name="AutoShape 8"/>
          <p:cNvSpPr>
            <a:spLocks noChangeArrowheads="1"/>
          </p:cNvSpPr>
          <p:nvPr/>
        </p:nvSpPr>
        <p:spPr bwMode="auto">
          <a:xfrm>
            <a:off x="7010400" y="2133600"/>
            <a:ext cx="914400" cy="152400"/>
          </a:xfrm>
          <a:prstGeom prst="rightArrow">
            <a:avLst>
              <a:gd name="adj1" fmla="val 50000"/>
              <a:gd name="adj2" fmla="val 112500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406400" y="2514600"/>
            <a:ext cx="4572000" cy="360098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Средства коллективной защиты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в зависимости от назначения делятся на следующие классы: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средства нормализации воздушной среды производственных помещений и рабочих мест;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средства нормализации освещения производственных помещений и рабочих мест;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средства защиты от:</a:t>
            </a:r>
          </a:p>
          <a:p>
            <a:pPr algn="l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ионизирующих, инфракрасных, ультра</a:t>
            </a:r>
            <a:r>
              <a:rPr lang="ru-RU" sz="1200">
                <a:latin typeface="Times New Roman" pitchFamily="18" charset="0"/>
              </a:rPr>
              <a:t>-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фиолетовых и электромагнитных излучении;</a:t>
            </a: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магнитных и электрических полей;</a:t>
            </a: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излучения лазеров;</a:t>
            </a: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шума, вибраций и; ультразвука;</a:t>
            </a: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поражения электрическим током;</a:t>
            </a: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статического электричества;</a:t>
            </a: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высоких и низких температур окружающей среды;</a:t>
            </a: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воздействия механических, химических и биологических факторов.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112650" name="Text Box 10"/>
          <p:cNvSpPr txBox="1">
            <a:spLocks noChangeArrowheads="1"/>
          </p:cNvSpPr>
          <p:nvPr/>
        </p:nvSpPr>
        <p:spPr bwMode="auto">
          <a:xfrm>
            <a:off x="5181600" y="2514601"/>
            <a:ext cx="6604000" cy="304698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Средства индивидуальной защиты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в зависимости от назначения делятся на следующие классы: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изолирующие костюмы — пневмокостюмы, гидроизолирующие костюмы, скафандры;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специальная одежда — комбинезоны, полукомбинезоны, куртки, брюки, костюмы, халаты, плащи, фартуки, жилеты, пальто, тулупы;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специальная обувь — сапоги, ботфорты, полусапоги, ботинки, полуботинки, туфли, галоши, боты, бахилы;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средства защиты органов дыхания — противогазы, респираторы, пневмокостюмы, пневмомаски;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средства защиты головы — каски, шлемы, подшлемники, шапки, береты, шляпы;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средства защиты рук — рукавицы, перчатки, напальчники, наладонники;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средства защиты глаз — защитные очки;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средства защиты органов слуха — противошумные шлемы, наушники, вкладыши;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предохранительные приспособления — предохранительные пояса, диэлектрические коврики, ручные захваты, манипуляторы, наколенники, налокотники, наплечники;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защитные дерматологические средства — моющие, пасты, кремы, мази.</a:t>
            </a:r>
          </a:p>
        </p:txBody>
      </p:sp>
      <p:sp>
        <p:nvSpPr>
          <p:cNvPr id="112651" name="Text Box 11"/>
          <p:cNvSpPr txBox="1">
            <a:spLocks noChangeArrowheads="1"/>
          </p:cNvSpPr>
          <p:nvPr/>
        </p:nvSpPr>
        <p:spPr bwMode="auto">
          <a:xfrm>
            <a:off x="304800" y="215900"/>
            <a:ext cx="9144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203200" y="808039"/>
            <a:ext cx="11785600" cy="649287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5400000" scaled="1"/>
          </a:gra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Государственная экспертиза условий труда </a:t>
            </a:r>
            <a:r>
              <a:rPr lang="ru-RU" sz="1200">
                <a:latin typeface="Times New Roman" pitchFamily="18" charset="0"/>
              </a:rPr>
              <a:t>-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систем</a:t>
            </a:r>
            <a:r>
              <a:rPr lang="ru-RU" sz="1200" b="1">
                <a:latin typeface="Times New Roman" pitchFamily="18" charset="0"/>
              </a:rPr>
              <a:t>а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мер по осуществлению контроля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за соответствием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заявленных лицензионных документов деятельности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нормативным требованиям охраны труда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 последующим предоставлением соискателю лицензии или лицензиату заключения государственной экспертизы условий труда субъекта РФ.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304800" y="1493838"/>
            <a:ext cx="11582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  <a:cs typeface="Times New Roman" pitchFamily="18" charset="0"/>
              </a:rPr>
              <a:t>Задачей государственной экспертизы условий труда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при лицензировании отдельных видов деятельности является контроль за обеспечением на объектах лицензионной деятельности условий труда, соответствующих требованиям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сохранения жизни и здоровья работников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>
                <a:latin typeface="Times New Roman" pitchFamily="18" charset="0"/>
              </a:rPr>
              <a:t>    </a:t>
            </a:r>
            <a:r>
              <a:rPr lang="ru-RU" sz="1200" b="1">
                <a:latin typeface="Times New Roman" pitchFamily="18" charset="0"/>
              </a:rPr>
              <a:t>При этом проверяется</a:t>
            </a:r>
            <a:r>
              <a:rPr lang="ru-RU" sz="1200">
                <a:latin typeface="Times New Roman" pitchFamily="18" charset="0"/>
              </a:rPr>
              <a:t>:</a:t>
            </a:r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1117600" y="76200"/>
            <a:ext cx="10261600" cy="5794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Государственная экспертиза условий труда</a:t>
            </a:r>
            <a:endParaRPr lang="ru-RU" b="1">
              <a:latin typeface="Times New Roman" pitchFamily="18" charset="0"/>
            </a:endParaRPr>
          </a:p>
          <a:p>
            <a:pPr eaLnBrk="1" hangingPunct="1"/>
            <a:r>
              <a:rPr lang="ru-RU" sz="1400"/>
              <a:t>Постановление Минтруда РФ от 20.07.2001г. №53</a:t>
            </a:r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203200" y="2133600"/>
            <a:ext cx="11785600" cy="3693319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Организация работы по охране труда. Наличие и структура службы охраны труда, эффективность ее работы. Наличие в организации (с количеством работников более 10 чел.) комитета (комиссии) по охране труда. Наличие в организации нормативных правовых актов, содержащих требования охраны труда.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Наличие приказа о назначении лиц, ответственных за соблюдение требований по охране труда, за выполнение специальных работ (перемещение грузов кранами; эксплуатацию электроустановок потребителей; эксплуатацию сосудов, работающих под давлением, и т. п.).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Проведение обучения и проверки знаний по охране труда … Наличие у работников удостоверений установленной формы, дающих право на выполнение специальных работ.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Наличие журналов проведения всех видов инструктажей по безопасности труда (инструкций по охране труда по профессиям и видам работ, перечня вопросов (программа, конспект) для проведения вводного инструктажа).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Проведение медицинских осмотров работников, предусмотренных приказом Минздравмедпрома России от 14 марта 1996 г. № 90 и Минздрава России от 10 декабря 1996 г. № 405.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Организация работы по выполнению постановлений Правительства РФ от 6 февраля 1993 г. № 105 «О нормах предельно допустимых нагрузок для женщин при подъеме и перемещении тяжестей вручную», от 25 февраля 2000 г. № 162 «0б утверждении перечня тяжeлыx paбoт и работ с вредными или опасными условиями труда, при которых запрещается применять труд женщин», от 25 февраля 2000 г. № 163 «0б утверждении Перечня тяжелых работ и работ с вредными или опасными условиями труда, при выполнении которых запрещается применение труда лиц моложе 18 лет». Разработка соответствующих мероприятий.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Соответствие аттестации рабочих мест по условиям труда</a:t>
            </a:r>
            <a:r>
              <a:rPr lang="ru-RU" sz="1200">
                <a:latin typeface="Times New Roman" pitchFamily="18" charset="0"/>
              </a:rPr>
              <a:t> «</a:t>
            </a:r>
            <a:r>
              <a:rPr lang="ru-RU" sz="1200" b="1">
                <a:latin typeface="Times New Roman" pitchFamily="18" charset="0"/>
              </a:rPr>
              <a:t>Положению о порядке проведения аттестация рабочих мест по условиям труда» </a:t>
            </a:r>
            <a:r>
              <a:rPr lang="ru-RU" sz="1200">
                <a:latin typeface="Times New Roman" pitchFamily="18" charset="0"/>
              </a:rPr>
              <a:t>(Постановление Минтруда РФ от 14 марта 1997г. №12).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Результаты проверок состояния условий и охраны труда государственными надзорными и контрольными органами</a:t>
            </a:r>
            <a:r>
              <a:rPr lang="ru-RU" sz="1200">
                <a:latin typeface="Times New Roman" pitchFamily="18" charset="0"/>
              </a:rPr>
              <a:t>,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выполнение их предписаний</a:t>
            </a:r>
            <a:r>
              <a:rPr lang="ru-RU" sz="1200">
                <a:latin typeface="Times New Roman" pitchFamily="18" charset="0"/>
              </a:rPr>
              <a:t> и </a:t>
            </a:r>
            <a:r>
              <a:rPr lang="ru-RU" sz="1200" b="1">
                <a:latin typeface="Times New Roman" pitchFamily="18" charset="0"/>
              </a:rPr>
              <a:t>другие вопросы</a:t>
            </a:r>
            <a:r>
              <a:rPr lang="ru-RU" sz="1200">
                <a:latin typeface="Times New Roman" pitchFamily="18" charset="0"/>
              </a:rPr>
              <a:t>.</a:t>
            </a:r>
          </a:p>
        </p:txBody>
      </p:sp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406400" y="76200"/>
            <a:ext cx="9144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AutoShape 2"/>
          <p:cNvSpPr>
            <a:spLocks noChangeArrowheads="1"/>
          </p:cNvSpPr>
          <p:nvPr/>
        </p:nvSpPr>
        <p:spPr bwMode="auto">
          <a:xfrm>
            <a:off x="3149600" y="5715000"/>
            <a:ext cx="203200" cy="457200"/>
          </a:xfrm>
          <a:prstGeom prst="downArrow">
            <a:avLst>
              <a:gd name="adj1" fmla="val 50000"/>
              <a:gd name="adj2" fmla="val 75000"/>
            </a:avLst>
          </a:prstGeom>
          <a:solidFill>
            <a:srgbClr val="CC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4691" name="AutoShape 3"/>
          <p:cNvSpPr>
            <a:spLocks noChangeArrowheads="1"/>
          </p:cNvSpPr>
          <p:nvPr/>
        </p:nvSpPr>
        <p:spPr bwMode="auto">
          <a:xfrm>
            <a:off x="7620000" y="2971800"/>
            <a:ext cx="50800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CC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600"/>
          </a:p>
        </p:txBody>
      </p:sp>
      <p:sp>
        <p:nvSpPr>
          <p:cNvPr id="114692" name="AutoShape 4"/>
          <p:cNvSpPr>
            <a:spLocks noChangeArrowheads="1"/>
          </p:cNvSpPr>
          <p:nvPr/>
        </p:nvSpPr>
        <p:spPr bwMode="auto">
          <a:xfrm>
            <a:off x="3454400" y="2971800"/>
            <a:ext cx="50800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CC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406400" y="1266826"/>
            <a:ext cx="11379200" cy="1077218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Сертификация работ по охране труда на производственных объектах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(сертификация соответствия) – это деятельность органов по сертификации, аккредитованных в установленном Министерством труда и социального развития Российской  Федерации порядке, по подтверждению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соответствия работ по охране труда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на производственном объекте требованиям законодательства Российской Федерации</a:t>
            </a:r>
            <a:r>
              <a:rPr lang="ru-RU" sz="1600">
                <a:latin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по охране труда.</a:t>
            </a:r>
          </a:p>
        </p:txBody>
      </p:sp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1625600" y="228601"/>
            <a:ext cx="88392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Сертификация работ по охране труда</a:t>
            </a:r>
          </a:p>
        </p:txBody>
      </p:sp>
      <p:sp>
        <p:nvSpPr>
          <p:cNvPr id="114695" name="Text Box 7"/>
          <p:cNvSpPr txBox="1">
            <a:spLocks noChangeArrowheads="1"/>
          </p:cNvSpPr>
          <p:nvPr/>
        </p:nvSpPr>
        <p:spPr bwMode="auto">
          <a:xfrm>
            <a:off x="304800" y="215900"/>
            <a:ext cx="9144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105</a:t>
            </a:r>
          </a:p>
        </p:txBody>
      </p:sp>
      <p:sp>
        <p:nvSpPr>
          <p:cNvPr id="114696" name="Text Box 8"/>
          <p:cNvSpPr txBox="1">
            <a:spLocks noChangeArrowheads="1"/>
          </p:cNvSpPr>
          <p:nvPr/>
        </p:nvSpPr>
        <p:spPr bwMode="auto">
          <a:xfrm>
            <a:off x="406400" y="762000"/>
            <a:ext cx="6299200" cy="304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/>
              <a:t>Постановление Минтруда РФ от 24.04.2002г. №28</a:t>
            </a:r>
          </a:p>
        </p:txBody>
      </p:sp>
      <p:sp>
        <p:nvSpPr>
          <p:cNvPr id="114697" name="Text Box 9"/>
          <p:cNvSpPr txBox="1">
            <a:spLocks noChangeArrowheads="1"/>
          </p:cNvSpPr>
          <p:nvPr/>
        </p:nvSpPr>
        <p:spPr bwMode="auto">
          <a:xfrm>
            <a:off x="7620000" y="769938"/>
            <a:ext cx="4165600" cy="33655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Аттестация 100% рабочих мест</a:t>
            </a:r>
          </a:p>
        </p:txBody>
      </p:sp>
      <p:sp>
        <p:nvSpPr>
          <p:cNvPr id="114698" name="AutoShape 10"/>
          <p:cNvSpPr>
            <a:spLocks noChangeArrowheads="1"/>
          </p:cNvSpPr>
          <p:nvPr/>
        </p:nvSpPr>
        <p:spPr bwMode="auto">
          <a:xfrm>
            <a:off x="6705600" y="846138"/>
            <a:ext cx="914400" cy="152400"/>
          </a:xfrm>
          <a:prstGeom prst="rightArrow">
            <a:avLst>
              <a:gd name="adj1" fmla="val 50000"/>
              <a:gd name="adj2" fmla="val 112500"/>
            </a:avLst>
          </a:prstGeom>
          <a:solidFill>
            <a:srgbClr val="CC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4699" name="Text Box 11"/>
          <p:cNvSpPr txBox="1">
            <a:spLocks noChangeArrowheads="1"/>
          </p:cNvSpPr>
          <p:nvPr/>
        </p:nvSpPr>
        <p:spPr bwMode="auto">
          <a:xfrm>
            <a:off x="385234" y="2863851"/>
            <a:ext cx="2353593" cy="338554"/>
          </a:xfrm>
          <a:prstGeom prst="rect">
            <a:avLst/>
          </a:prstGeom>
          <a:solidFill>
            <a:srgbClr val="CCFFCC"/>
          </a:soli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600">
                <a:latin typeface="Times New Roman" pitchFamily="18" charset="0"/>
              </a:rPr>
              <a:t>Заявка на сертификацию</a:t>
            </a:r>
          </a:p>
        </p:txBody>
      </p:sp>
      <p:sp>
        <p:nvSpPr>
          <p:cNvPr id="114700" name="Text Box 12"/>
          <p:cNvSpPr txBox="1">
            <a:spLocks noChangeArrowheads="1"/>
          </p:cNvSpPr>
          <p:nvPr/>
        </p:nvSpPr>
        <p:spPr bwMode="auto">
          <a:xfrm>
            <a:off x="3943351" y="2743200"/>
            <a:ext cx="2849691" cy="584775"/>
          </a:xfrm>
          <a:prstGeom prst="rect">
            <a:avLst/>
          </a:prstGeom>
          <a:solidFill>
            <a:srgbClr val="CCFFCC"/>
          </a:soli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>
                <a:latin typeface="Times New Roman" pitchFamily="18" charset="0"/>
              </a:rPr>
              <a:t>Определение лиц, </a:t>
            </a:r>
          </a:p>
          <a:p>
            <a:pPr eaLnBrk="1" hangingPunct="1"/>
            <a:r>
              <a:rPr lang="ru-RU" sz="1600">
                <a:latin typeface="Times New Roman" pitchFamily="18" charset="0"/>
              </a:rPr>
              <a:t>представляющих предприятие</a:t>
            </a:r>
          </a:p>
        </p:txBody>
      </p:sp>
      <p:sp>
        <p:nvSpPr>
          <p:cNvPr id="114701" name="Text Box 13"/>
          <p:cNvSpPr txBox="1">
            <a:spLocks noChangeArrowheads="1"/>
          </p:cNvSpPr>
          <p:nvPr/>
        </p:nvSpPr>
        <p:spPr bwMode="auto">
          <a:xfrm>
            <a:off x="8157634" y="2743200"/>
            <a:ext cx="2726837" cy="584775"/>
          </a:xfrm>
          <a:prstGeom prst="rect">
            <a:avLst/>
          </a:prstGeom>
          <a:solidFill>
            <a:srgbClr val="CCFFCC"/>
          </a:soli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>
                <a:latin typeface="Times New Roman" pitchFamily="18" charset="0"/>
              </a:rPr>
              <a:t>Допуск комиссии </a:t>
            </a:r>
          </a:p>
          <a:p>
            <a:pPr eaLnBrk="1" hangingPunct="1"/>
            <a:r>
              <a:rPr lang="ru-RU" sz="1600">
                <a:latin typeface="Times New Roman" pitchFamily="18" charset="0"/>
              </a:rPr>
              <a:t>для выполнения полномочий</a:t>
            </a:r>
          </a:p>
        </p:txBody>
      </p:sp>
      <p:sp>
        <p:nvSpPr>
          <p:cNvPr id="114702" name="Text Box 14"/>
          <p:cNvSpPr txBox="1">
            <a:spLocks noChangeArrowheads="1"/>
          </p:cNvSpPr>
          <p:nvPr/>
        </p:nvSpPr>
        <p:spPr bwMode="auto">
          <a:xfrm>
            <a:off x="406400" y="3497263"/>
            <a:ext cx="11379200" cy="2400657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Направления работы комиссии</a:t>
            </a:r>
          </a:p>
          <a:p>
            <a:pPr algn="l" eaLnBrk="1" hangingPunct="1">
              <a:buFontTx/>
              <a:buChar char="•"/>
            </a:pP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</a:rPr>
              <a:t>Соответствие ТК (ст.212) выполнения обязанностей работодателя и организации работы службы ОТ</a:t>
            </a:r>
          </a:p>
          <a:p>
            <a:pPr algn="l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Оценка деятельности службы ОТ (ответственного за ОТ)</a:t>
            </a:r>
          </a:p>
          <a:p>
            <a:pPr algn="l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Оценка деятельности комитетов (комиссий) по ОТ</a:t>
            </a:r>
          </a:p>
          <a:p>
            <a:pPr algn="l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Обучение по ОТ работников, порядок и нормы проведения инструктажей по ОТ</a:t>
            </a:r>
          </a:p>
          <a:p>
            <a:pPr algn="l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Проверка материалов по аттестации РМ</a:t>
            </a:r>
          </a:p>
          <a:p>
            <a:pPr algn="l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Анализ материалов проверок надзорных органов</a:t>
            </a:r>
          </a:p>
          <a:p>
            <a:pPr algn="l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Планирование мероприятий по улучшению условий труда</a:t>
            </a:r>
          </a:p>
          <a:p>
            <a:pPr algn="l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Качество расследования несчастных случаев и профзаболеваний</a:t>
            </a:r>
          </a:p>
          <a:p>
            <a:pPr algn="l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Профилактика производственного травматизма</a:t>
            </a:r>
          </a:p>
          <a:p>
            <a:pPr algn="l" eaLnBrk="1" hangingPunct="1"/>
            <a:endParaRPr lang="ru-RU" sz="800" b="1">
              <a:latin typeface="Times New Roman" pitchFamily="18" charset="0"/>
            </a:endParaRPr>
          </a:p>
        </p:txBody>
      </p:sp>
      <p:sp>
        <p:nvSpPr>
          <p:cNvPr id="114703" name="Text Box 15"/>
          <p:cNvSpPr txBox="1">
            <a:spLocks noChangeArrowheads="1"/>
          </p:cNvSpPr>
          <p:nvPr/>
        </p:nvSpPr>
        <p:spPr bwMode="auto">
          <a:xfrm>
            <a:off x="1320800" y="6207126"/>
            <a:ext cx="4159251" cy="346075"/>
          </a:xfrm>
          <a:prstGeom prst="rect">
            <a:avLst/>
          </a:prstGeom>
          <a:solidFill>
            <a:srgbClr val="CC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600" b="1">
                <a:latin typeface="Times New Roman" pitchFamily="18" charset="0"/>
              </a:rPr>
              <a:t>Оценка рисков деятельности</a:t>
            </a:r>
          </a:p>
        </p:txBody>
      </p:sp>
      <p:sp>
        <p:nvSpPr>
          <p:cNvPr id="114704" name="Text Box 16"/>
          <p:cNvSpPr txBox="1">
            <a:spLocks noChangeArrowheads="1"/>
          </p:cNvSpPr>
          <p:nvPr/>
        </p:nvSpPr>
        <p:spPr bwMode="auto">
          <a:xfrm>
            <a:off x="6982884" y="6207126"/>
            <a:ext cx="3184590" cy="338554"/>
          </a:xfrm>
          <a:prstGeom prst="rect">
            <a:avLst/>
          </a:prstGeom>
          <a:solidFill>
            <a:srgbClr val="CC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Определение скидок и надбавок</a:t>
            </a:r>
          </a:p>
        </p:txBody>
      </p:sp>
      <p:sp>
        <p:nvSpPr>
          <p:cNvPr id="114705" name="AutoShape 17"/>
          <p:cNvSpPr>
            <a:spLocks noChangeArrowheads="1"/>
          </p:cNvSpPr>
          <p:nvPr/>
        </p:nvSpPr>
        <p:spPr bwMode="auto">
          <a:xfrm>
            <a:off x="5486400" y="6324600"/>
            <a:ext cx="1524000" cy="152400"/>
          </a:xfrm>
          <a:prstGeom prst="rightArrow">
            <a:avLst>
              <a:gd name="adj1" fmla="val 50000"/>
              <a:gd name="adj2" fmla="val 187500"/>
            </a:avLst>
          </a:prstGeom>
          <a:solidFill>
            <a:srgbClr val="CC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2235200" y="381000"/>
            <a:ext cx="8737600" cy="36933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Санитарно - бытовое и лечебно - профилактическое обслуживание работников</a:t>
            </a:r>
          </a:p>
        </p:txBody>
      </p:sp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304800" y="1143001"/>
            <a:ext cx="11582400" cy="835025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</a:rPr>
              <a:t>    Производственная санитария занимается вопросами уменьшения влияния на человека вредных производственных факторов на рабочем месте и </a:t>
            </a:r>
            <a:r>
              <a:rPr lang="ru-RU" sz="1600" b="1">
                <a:latin typeface="Times New Roman" pitchFamily="18" charset="0"/>
              </a:rPr>
              <a:t>производственным бытом</a:t>
            </a:r>
            <a:r>
              <a:rPr lang="ru-RU" sz="1600">
                <a:latin typeface="Times New Roman" pitchFamily="18" charset="0"/>
              </a:rPr>
              <a:t>. </a:t>
            </a:r>
          </a:p>
          <a:p>
            <a:pPr eaLnBrk="1" hangingPunct="1"/>
            <a:r>
              <a:rPr lang="ru-RU" sz="1600" b="1">
                <a:latin typeface="Times New Roman" pitchFamily="18" charset="0"/>
              </a:rPr>
              <a:t>СНиП 2.09.04-87 – «Административные и бытовые здания»</a:t>
            </a:r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1320800" y="2719388"/>
            <a:ext cx="10160000" cy="63341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Санитарно-технические системы:</a:t>
            </a:r>
          </a:p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отопление, теплогазоснабжение, вентиляция, горячее и холодное водоснабжение, канализация.</a:t>
            </a: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1320800" y="3497264"/>
            <a:ext cx="10160000" cy="8461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Санитарно-бытовые помещения:ст 223ТК РФ</a:t>
            </a:r>
          </a:p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душевые, гардеробные, сауны, помещения для охлаждения или обогрева работников, хранения, сушки, очистки и ремонта спецодежды и обуви, личной гигиены и др.</a:t>
            </a:r>
          </a:p>
        </p:txBody>
      </p:sp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1320800" y="4471988"/>
            <a:ext cx="10160000" cy="63341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Санитарно-бытовые устройства:</a:t>
            </a:r>
          </a:p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душевые, устройства для обеспылевания спецодежды, питьевое водоснабжение и др.</a:t>
            </a:r>
          </a:p>
        </p:txBody>
      </p:sp>
      <p:sp>
        <p:nvSpPr>
          <p:cNvPr id="115719" name="Text Box 7"/>
          <p:cNvSpPr txBox="1">
            <a:spLocks noChangeArrowheads="1"/>
          </p:cNvSpPr>
          <p:nvPr/>
        </p:nvSpPr>
        <p:spPr bwMode="auto">
          <a:xfrm>
            <a:off x="6807200" y="5464176"/>
            <a:ext cx="4673600" cy="11652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– помещения общественного питания: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до 10 чел. – место для приема пищи,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10… 30 чел. – комната для приема пищи,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30…200 чел. – буфет с горячими блюдами,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более 200 чел. – столовая.</a:t>
            </a:r>
          </a:p>
        </p:txBody>
      </p:sp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1320800" y="5464176"/>
            <a:ext cx="4470400" cy="11652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Социально-бытовые помещения</a:t>
            </a:r>
            <a:r>
              <a:rPr lang="ru-RU" sz="1400" b="1">
                <a:latin typeface="Times New Roman" pitchFamily="18" charset="0"/>
              </a:rPr>
              <a:t> – помещения для медобеспечения</a:t>
            </a:r>
            <a:r>
              <a:rPr lang="ru-RU" sz="1400">
                <a:latin typeface="Times New Roman" pitchFamily="18" charset="0"/>
              </a:rPr>
              <a:t>: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20… 300 чел. – медицинский пункт,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300…1200 чел. – фельдшерский пункт.</a:t>
            </a:r>
          </a:p>
          <a:p>
            <a:pPr algn="l" eaLnBrk="1" hangingPunct="1"/>
            <a:r>
              <a:rPr lang="ru-RU" sz="1400">
                <a:latin typeface="Times New Roman" pitchFamily="18" charset="0"/>
              </a:rPr>
              <a:t>более 1200 чел. – врачебный пункт.</a:t>
            </a:r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812800" y="2200276"/>
            <a:ext cx="10668000" cy="314325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Санитарно-бытовое обеспечение</a:t>
            </a:r>
          </a:p>
        </p:txBody>
      </p:sp>
      <p:sp>
        <p:nvSpPr>
          <p:cNvPr id="115722" name="Line 10"/>
          <p:cNvSpPr>
            <a:spLocks noChangeShapeType="1"/>
          </p:cNvSpPr>
          <p:nvPr/>
        </p:nvSpPr>
        <p:spPr bwMode="auto">
          <a:xfrm>
            <a:off x="914400" y="25146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5723" name="Line 11"/>
          <p:cNvSpPr>
            <a:spLocks noChangeShapeType="1"/>
          </p:cNvSpPr>
          <p:nvPr/>
        </p:nvSpPr>
        <p:spPr bwMode="auto">
          <a:xfrm>
            <a:off x="914400" y="5257800"/>
            <a:ext cx="843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5724" name="Line 12"/>
          <p:cNvSpPr>
            <a:spLocks noChangeShapeType="1"/>
          </p:cNvSpPr>
          <p:nvPr/>
        </p:nvSpPr>
        <p:spPr bwMode="auto">
          <a:xfrm>
            <a:off x="9347200" y="5257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5725" name="Line 13"/>
          <p:cNvSpPr>
            <a:spLocks noChangeShapeType="1"/>
          </p:cNvSpPr>
          <p:nvPr/>
        </p:nvSpPr>
        <p:spPr bwMode="auto">
          <a:xfrm>
            <a:off x="3454400" y="5257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5726" name="Line 14"/>
          <p:cNvSpPr>
            <a:spLocks noChangeShapeType="1"/>
          </p:cNvSpPr>
          <p:nvPr/>
        </p:nvSpPr>
        <p:spPr bwMode="auto">
          <a:xfrm>
            <a:off x="914400" y="30480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5727" name="Line 15"/>
          <p:cNvSpPr>
            <a:spLocks noChangeShapeType="1"/>
          </p:cNvSpPr>
          <p:nvPr/>
        </p:nvSpPr>
        <p:spPr bwMode="auto">
          <a:xfrm>
            <a:off x="914400" y="39624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5728" name="Line 16"/>
          <p:cNvSpPr>
            <a:spLocks noChangeShapeType="1"/>
          </p:cNvSpPr>
          <p:nvPr/>
        </p:nvSpPr>
        <p:spPr bwMode="auto">
          <a:xfrm>
            <a:off x="914400" y="480060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5729" name="Text Box 17"/>
          <p:cNvSpPr txBox="1">
            <a:spLocks noChangeArrowheads="1"/>
          </p:cNvSpPr>
          <p:nvPr/>
        </p:nvSpPr>
        <p:spPr bwMode="auto">
          <a:xfrm>
            <a:off x="304800" y="215900"/>
            <a:ext cx="914400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106</a:t>
            </a:r>
          </a:p>
        </p:txBody>
      </p:sp>
      <p:sp>
        <p:nvSpPr>
          <p:cNvPr id="115730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rgbClr val="F1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7533" y="260351"/>
            <a:ext cx="10363200" cy="792163"/>
          </a:xfrm>
          <a:solidFill>
            <a:srgbClr val="EAEAEA"/>
          </a:solidFill>
          <a:ln>
            <a:solidFill>
              <a:srgbClr val="EAEAEA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000" b="1" smtClean="0"/>
              <a:t>Лечебно-профилактическое обслуживание работников включает в себя:  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68414"/>
            <a:ext cx="10363200" cy="4827587"/>
          </a:xfrm>
        </p:spPr>
        <p:txBody>
          <a:bodyPr/>
          <a:lstStyle/>
          <a:p>
            <a:pPr eaLnBrk="1" hangingPunct="1"/>
            <a:r>
              <a:rPr lang="ru-RU" sz="1800" smtClean="0"/>
              <a:t>Медицинское обслуживание</a:t>
            </a:r>
          </a:p>
          <a:p>
            <a:pPr eaLnBrk="1" hangingPunct="1"/>
            <a:endParaRPr lang="ru-RU" sz="1800" smtClean="0"/>
          </a:p>
          <a:p>
            <a:pPr eaLnBrk="1" hangingPunct="1"/>
            <a:r>
              <a:rPr lang="ru-RU" sz="1800" smtClean="0"/>
              <a:t>Выдачу молока и лечебно-профилактического питания(ст.223 ТК РФ)</a:t>
            </a:r>
          </a:p>
          <a:p>
            <a:pPr eaLnBrk="1" hangingPunct="1"/>
            <a:endParaRPr lang="ru-RU" sz="1800" smtClean="0"/>
          </a:p>
          <a:p>
            <a:pPr eaLnBrk="1" hangingPunct="1"/>
            <a:r>
              <a:rPr lang="ru-RU" sz="1800" smtClean="0"/>
              <a:t>Обеспечение работников санаторно-курортным лечением (осуществляется за счёт средств единого социального налога и  за счёт средств профессиональных союзов и других объединений работников, и на условиях коллективных договоров и соглашений)</a:t>
            </a:r>
          </a:p>
        </p:txBody>
      </p:sp>
      <p:pic>
        <p:nvPicPr>
          <p:cNvPr id="116740" name="Picture 4" descr="MCj043807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567" y="38608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1" name="Picture 5" descr="MCj0411998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1" y="3284538"/>
            <a:ext cx="4377267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2032000" y="538164"/>
            <a:ext cx="7924800" cy="369332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/>
              <a:t>Профилактика профессиональных заболеваний в процессе труда</a:t>
            </a:r>
          </a:p>
        </p:txBody>
      </p:sp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812800" y="1676401"/>
            <a:ext cx="3149600" cy="5847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Первичный и периодические медицинские осмотры</a:t>
            </a: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4572000" y="1676401"/>
            <a:ext cx="2844800" cy="8350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Сохранение здоровья женщин и молодежи до 18 лет</a:t>
            </a:r>
          </a:p>
        </p:txBody>
      </p:sp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8026400" y="1676401"/>
            <a:ext cx="3251200" cy="8350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Льготы и компенсации за вредные и опасные условия деятельности</a:t>
            </a:r>
          </a:p>
        </p:txBody>
      </p:sp>
      <p:sp>
        <p:nvSpPr>
          <p:cNvPr id="117766" name="Line 6"/>
          <p:cNvSpPr>
            <a:spLocks noChangeShapeType="1"/>
          </p:cNvSpPr>
          <p:nvPr/>
        </p:nvSpPr>
        <p:spPr bwMode="auto">
          <a:xfrm>
            <a:off x="5892800" y="1219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67" name="Line 7"/>
          <p:cNvSpPr>
            <a:spLocks noChangeShapeType="1"/>
          </p:cNvSpPr>
          <p:nvPr/>
        </p:nvSpPr>
        <p:spPr bwMode="auto">
          <a:xfrm flipH="1">
            <a:off x="2133600" y="1219200"/>
            <a:ext cx="3759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68" name="Line 8"/>
          <p:cNvSpPr>
            <a:spLocks noChangeShapeType="1"/>
          </p:cNvSpPr>
          <p:nvPr/>
        </p:nvSpPr>
        <p:spPr bwMode="auto">
          <a:xfrm>
            <a:off x="5892800" y="1219200"/>
            <a:ext cx="3759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69" name="Text Box 9"/>
          <p:cNvSpPr txBox="1">
            <a:spLocks noChangeArrowheads="1"/>
          </p:cNvSpPr>
          <p:nvPr/>
        </p:nvSpPr>
        <p:spPr bwMode="auto">
          <a:xfrm>
            <a:off x="2133600" y="3048001"/>
            <a:ext cx="7924800" cy="669925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/>
              <a:t>Возмещение вреда, причиненного несчастным случаем или профессиональным заболеванием</a:t>
            </a:r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711200" y="4495801"/>
            <a:ext cx="3454400" cy="107721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Обязательное социальное страхование от несчастных случаев или профессиональных заболеваний</a:t>
            </a:r>
          </a:p>
        </p:txBody>
      </p:sp>
      <p:sp>
        <p:nvSpPr>
          <p:cNvPr id="117771" name="Text Box 11"/>
          <p:cNvSpPr txBox="1">
            <a:spLocks noChangeArrowheads="1"/>
          </p:cNvSpPr>
          <p:nvPr/>
        </p:nvSpPr>
        <p:spPr bwMode="auto">
          <a:xfrm>
            <a:off x="4673600" y="4495800"/>
            <a:ext cx="3149600" cy="95410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Оказание медицинской помощи пострадавшим</a:t>
            </a:r>
          </a:p>
          <a:p>
            <a:pPr algn="l" eaLnBrk="1" hangingPunct="1">
              <a:spcBef>
                <a:spcPct val="50000"/>
              </a:spcBef>
            </a:pPr>
            <a:endParaRPr lang="ru-RU" sz="1600"/>
          </a:p>
        </p:txBody>
      </p:sp>
      <p:sp>
        <p:nvSpPr>
          <p:cNvPr id="117772" name="Text Box 12"/>
          <p:cNvSpPr txBox="1">
            <a:spLocks noChangeArrowheads="1"/>
          </p:cNvSpPr>
          <p:nvPr/>
        </p:nvSpPr>
        <p:spPr bwMode="auto">
          <a:xfrm>
            <a:off x="8331200" y="4495801"/>
            <a:ext cx="3149600" cy="107721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/>
              <a:t>Расследование несчастных случаев или профессиональных заболеваний</a:t>
            </a:r>
          </a:p>
        </p:txBody>
      </p:sp>
      <p:sp>
        <p:nvSpPr>
          <p:cNvPr id="117773" name="Line 13"/>
          <p:cNvSpPr>
            <a:spLocks noChangeShapeType="1"/>
          </p:cNvSpPr>
          <p:nvPr/>
        </p:nvSpPr>
        <p:spPr bwMode="auto">
          <a:xfrm>
            <a:off x="6096000" y="3733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74" name="Line 14"/>
          <p:cNvSpPr>
            <a:spLocks noChangeShapeType="1"/>
          </p:cNvSpPr>
          <p:nvPr/>
        </p:nvSpPr>
        <p:spPr bwMode="auto">
          <a:xfrm flipH="1">
            <a:off x="2235200" y="3733800"/>
            <a:ext cx="3860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75" name="Line 15"/>
          <p:cNvSpPr>
            <a:spLocks noChangeShapeType="1"/>
          </p:cNvSpPr>
          <p:nvPr/>
        </p:nvSpPr>
        <p:spPr bwMode="auto">
          <a:xfrm>
            <a:off x="6096000" y="3733800"/>
            <a:ext cx="3860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76" name="Text Box 16"/>
          <p:cNvSpPr txBox="1">
            <a:spLocks noChangeArrowheads="1"/>
          </p:cNvSpPr>
          <p:nvPr/>
        </p:nvSpPr>
        <p:spPr bwMode="auto">
          <a:xfrm>
            <a:off x="304800" y="1524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203200" y="609600"/>
            <a:ext cx="11785600" cy="60960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8787" name="AutoShape 3"/>
          <p:cNvSpPr>
            <a:spLocks noChangeArrowheads="1"/>
          </p:cNvSpPr>
          <p:nvPr/>
        </p:nvSpPr>
        <p:spPr bwMode="auto">
          <a:xfrm>
            <a:off x="8128000" y="685800"/>
            <a:ext cx="3657600" cy="2590800"/>
          </a:xfrm>
          <a:prstGeom prst="downArrowCallout">
            <a:avLst>
              <a:gd name="adj1" fmla="val 7225"/>
              <a:gd name="adj2" fmla="val 9863"/>
              <a:gd name="adj3" fmla="val 14583"/>
              <a:gd name="adj4" fmla="val 79597"/>
            </a:avLst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8788" name="AutoShape 4"/>
          <p:cNvSpPr>
            <a:spLocks noChangeArrowheads="1"/>
          </p:cNvSpPr>
          <p:nvPr/>
        </p:nvSpPr>
        <p:spPr bwMode="auto">
          <a:xfrm>
            <a:off x="4876800" y="685800"/>
            <a:ext cx="3048000" cy="2209800"/>
          </a:xfrm>
          <a:prstGeom prst="downArrowCallout">
            <a:avLst>
              <a:gd name="adj1" fmla="val 7902"/>
              <a:gd name="adj2" fmla="val 12141"/>
              <a:gd name="adj3" fmla="val 16667"/>
              <a:gd name="adj4" fmla="val 75218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8789" name="AutoShape 5"/>
          <p:cNvSpPr>
            <a:spLocks noChangeArrowheads="1"/>
          </p:cNvSpPr>
          <p:nvPr/>
        </p:nvSpPr>
        <p:spPr bwMode="auto">
          <a:xfrm>
            <a:off x="3149600" y="685800"/>
            <a:ext cx="1524000" cy="2209800"/>
          </a:xfrm>
          <a:prstGeom prst="downArrowCallout">
            <a:avLst>
              <a:gd name="adj1" fmla="val 8889"/>
              <a:gd name="adj2" fmla="val 15000"/>
              <a:gd name="adj3" fmla="val 33332"/>
              <a:gd name="adj4" fmla="val 76148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8790" name="AutoShape 6"/>
          <p:cNvSpPr>
            <a:spLocks noChangeArrowheads="1"/>
          </p:cNvSpPr>
          <p:nvPr/>
        </p:nvSpPr>
        <p:spPr bwMode="auto">
          <a:xfrm>
            <a:off x="304800" y="685800"/>
            <a:ext cx="2641600" cy="2209800"/>
          </a:xfrm>
          <a:prstGeom prst="downArrowCallout">
            <a:avLst>
              <a:gd name="adj1" fmla="val 8972"/>
              <a:gd name="adj2" fmla="val 12500"/>
              <a:gd name="adj3" fmla="val 18590"/>
              <a:gd name="adj4" fmla="val 76079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8791" name="Text Box 7"/>
          <p:cNvSpPr txBox="1">
            <a:spLocks noChangeArrowheads="1"/>
          </p:cNvSpPr>
          <p:nvPr/>
        </p:nvSpPr>
        <p:spPr bwMode="auto">
          <a:xfrm>
            <a:off x="1117600" y="152401"/>
            <a:ext cx="64008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cs typeface="Times New Roman" pitchFamily="18" charset="0"/>
              </a:rPr>
              <a:t>Медицинские </a:t>
            </a:r>
            <a:r>
              <a:rPr lang="ru-RU" b="1"/>
              <a:t> </a:t>
            </a:r>
            <a:r>
              <a:rPr lang="ru-RU" b="1">
                <a:cs typeface="Times New Roman" pitchFamily="18" charset="0"/>
              </a:rPr>
              <a:t>осмотры </a:t>
            </a:r>
            <a:r>
              <a:rPr lang="ru-RU" b="1"/>
              <a:t> </a:t>
            </a:r>
            <a:r>
              <a:rPr lang="ru-RU" b="1">
                <a:cs typeface="Times New Roman" pitchFamily="18" charset="0"/>
              </a:rPr>
              <a:t>работников</a:t>
            </a:r>
            <a:r>
              <a:rPr lang="ru-RU"/>
              <a:t> </a:t>
            </a:r>
          </a:p>
        </p:txBody>
      </p:sp>
      <p:sp>
        <p:nvSpPr>
          <p:cNvPr id="118792" name="Text Box 8"/>
          <p:cNvSpPr txBox="1">
            <a:spLocks noChangeArrowheads="1"/>
          </p:cNvSpPr>
          <p:nvPr/>
        </p:nvSpPr>
        <p:spPr bwMode="auto">
          <a:xfrm>
            <a:off x="203200" y="685800"/>
            <a:ext cx="28448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cs typeface="Times New Roman" pitchFamily="18" charset="0"/>
              </a:rPr>
              <a:t>Работники, занятые на тяжелых работах и на работах с вредными и (или) опасными условиями труда (в том числе на подземных работах)</a:t>
            </a:r>
            <a:r>
              <a:rPr lang="ru-RU" sz="1400"/>
              <a:t> </a:t>
            </a:r>
          </a:p>
        </p:txBody>
      </p:sp>
      <p:sp>
        <p:nvSpPr>
          <p:cNvPr id="118793" name="Text Box 9"/>
          <p:cNvSpPr txBox="1">
            <a:spLocks noChangeArrowheads="1"/>
          </p:cNvSpPr>
          <p:nvPr/>
        </p:nvSpPr>
        <p:spPr bwMode="auto">
          <a:xfrm>
            <a:off x="2946400" y="685801"/>
            <a:ext cx="2032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cs typeface="Times New Roman" pitchFamily="18" charset="0"/>
              </a:rPr>
              <a:t>Работники, занятые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на работах, связанных с движением транспорта</a:t>
            </a:r>
            <a:r>
              <a:rPr lang="ru-RU" sz="1400"/>
              <a:t> </a:t>
            </a:r>
          </a:p>
        </p:txBody>
      </p:sp>
      <p:sp>
        <p:nvSpPr>
          <p:cNvPr id="118794" name="Text Box 10"/>
          <p:cNvSpPr txBox="1">
            <a:spLocks noChangeArrowheads="1"/>
          </p:cNvSpPr>
          <p:nvPr/>
        </p:nvSpPr>
        <p:spPr bwMode="auto">
          <a:xfrm>
            <a:off x="304800" y="2895601"/>
            <a:ext cx="7518400" cy="138499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cs typeface="Times New Roman" pitchFamily="18" charset="0"/>
              </a:rPr>
              <a:t>Проходят за счет средств работодателя </a:t>
            </a:r>
            <a:r>
              <a:rPr lang="ru-RU" sz="1400" b="1">
                <a:solidFill>
                  <a:srgbClr val="FF3300"/>
                </a:solidFill>
                <a:cs typeface="Times New Roman" pitchFamily="18" charset="0"/>
              </a:rPr>
              <a:t>обязательные предварительные</a:t>
            </a:r>
            <a:r>
              <a:rPr lang="ru-RU" sz="1400">
                <a:cs typeface="Times New Roman" pitchFamily="18" charset="0"/>
              </a:rPr>
              <a:t> (при поступлении на работу) </a:t>
            </a:r>
            <a:r>
              <a:rPr lang="ru-RU" sz="1400" b="1">
                <a:solidFill>
                  <a:srgbClr val="FF3300"/>
                </a:solidFill>
                <a:cs typeface="Times New Roman" pitchFamily="18" charset="0"/>
              </a:rPr>
              <a:t>и периодические</a:t>
            </a:r>
            <a:r>
              <a:rPr lang="ru-RU" sz="1400">
                <a:cs typeface="Times New Roman" pitchFamily="18" charset="0"/>
              </a:rPr>
              <a:t> (для лиц в возрасте до 21 года - ежегодные) медицинские осмотры (обследования) для определения пригодности этих работников для выполнения поручаемой работы и предупреждения профессиональных заболеваний. В соответствии с медицинскими рекомендациями указанные работники проходят </a:t>
            </a:r>
            <a:r>
              <a:rPr lang="ru-RU" sz="1400" b="1">
                <a:solidFill>
                  <a:srgbClr val="FF3300"/>
                </a:solidFill>
                <a:cs typeface="Times New Roman" pitchFamily="18" charset="0"/>
              </a:rPr>
              <a:t>внеочередные медицинские осмотры</a:t>
            </a:r>
            <a:r>
              <a:rPr lang="ru-RU" sz="1400">
                <a:cs typeface="Times New Roman" pitchFamily="18" charset="0"/>
              </a:rPr>
              <a:t> (обследования)</a:t>
            </a:r>
            <a:endParaRPr lang="ru-RU" sz="1400"/>
          </a:p>
        </p:txBody>
      </p:sp>
      <p:sp>
        <p:nvSpPr>
          <p:cNvPr id="118795" name="Text Box 11"/>
          <p:cNvSpPr txBox="1">
            <a:spLocks noChangeArrowheads="1"/>
          </p:cNvSpPr>
          <p:nvPr/>
        </p:nvSpPr>
        <p:spPr bwMode="auto">
          <a:xfrm>
            <a:off x="4876800" y="720725"/>
            <a:ext cx="31496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cs typeface="Times New Roman" pitchFamily="18" charset="0"/>
              </a:rPr>
              <a:t>Работники организаций пищевой промышленности, общественного питания и торговли, водопроводных сооружений, лечебно - профилактических и детских учреждений</a:t>
            </a:r>
            <a:endParaRPr lang="ru-RU" sz="1400"/>
          </a:p>
        </p:txBody>
      </p:sp>
      <p:sp>
        <p:nvSpPr>
          <p:cNvPr id="118796" name="Text Box 12"/>
          <p:cNvSpPr txBox="1">
            <a:spLocks noChangeArrowheads="1"/>
          </p:cNvSpPr>
          <p:nvPr/>
        </p:nvSpPr>
        <p:spPr bwMode="auto">
          <a:xfrm>
            <a:off x="8026400" y="736600"/>
            <a:ext cx="38608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cs typeface="Times New Roman" pitchFamily="18" charset="0"/>
              </a:rPr>
              <a:t>Работники, осуществляющие отдельные виды деятельности, в том числе связанной с источниками повышенной опасности (с влиянием вредных веществ и неблагоприятных производственных факторов), а также работающие в условиях повышенной опасности</a:t>
            </a:r>
            <a:r>
              <a:rPr lang="ru-RU" sz="1400"/>
              <a:t> </a:t>
            </a:r>
          </a:p>
        </p:txBody>
      </p:sp>
      <p:sp>
        <p:nvSpPr>
          <p:cNvPr id="118797" name="Text Box 13"/>
          <p:cNvSpPr txBox="1">
            <a:spLocks noChangeArrowheads="1"/>
          </p:cNvSpPr>
          <p:nvPr/>
        </p:nvSpPr>
        <p:spPr bwMode="auto">
          <a:xfrm>
            <a:off x="8128000" y="3276600"/>
            <a:ext cx="3759200" cy="954107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cs typeface="Times New Roman" pitchFamily="18" charset="0"/>
              </a:rPr>
              <a:t>Обязательное психиатрическое освидетельствование</a:t>
            </a:r>
            <a:r>
              <a:rPr lang="ru-RU" sz="1400">
                <a:cs typeface="Times New Roman" pitchFamily="18" charset="0"/>
              </a:rPr>
              <a:t> не реже одного раза в </a:t>
            </a:r>
            <a:r>
              <a:rPr lang="ru-RU" sz="1400" b="1">
                <a:solidFill>
                  <a:srgbClr val="FF3300"/>
                </a:solidFill>
                <a:cs typeface="Times New Roman" pitchFamily="18" charset="0"/>
              </a:rPr>
              <a:t>пять лет</a:t>
            </a:r>
            <a:r>
              <a:rPr lang="ru-RU" sz="1400">
                <a:cs typeface="Times New Roman" pitchFamily="18" charset="0"/>
              </a:rPr>
              <a:t> в порядке, устанавливаемом Правительством </a:t>
            </a:r>
            <a:r>
              <a:rPr lang="ru-RU" sz="1400"/>
              <a:t>РФ</a:t>
            </a:r>
          </a:p>
        </p:txBody>
      </p:sp>
      <p:sp>
        <p:nvSpPr>
          <p:cNvPr id="118798" name="Text Box 14"/>
          <p:cNvSpPr txBox="1">
            <a:spLocks noChangeArrowheads="1"/>
          </p:cNvSpPr>
          <p:nvPr/>
        </p:nvSpPr>
        <p:spPr bwMode="auto">
          <a:xfrm>
            <a:off x="0" y="6188076"/>
            <a:ext cx="12192000" cy="52322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cs typeface="Times New Roman" pitchFamily="18" charset="0"/>
              </a:rPr>
              <a:t>В случае необходимости по решению органов местного самоуправления в отдельных организациях могут вводиться дополнительные условия и показания к проведению медицинских осмотров (обследований)</a:t>
            </a:r>
            <a:endParaRPr lang="ru-RU" sz="1400" b="1"/>
          </a:p>
        </p:txBody>
      </p:sp>
      <p:pic>
        <p:nvPicPr>
          <p:cNvPr id="118799" name="Picture 15" descr="bd0652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1" y="4419600"/>
            <a:ext cx="2230967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800" name="Picture 16" descr="bd0653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018" y="4724401"/>
            <a:ext cx="242358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801" name="Picture 17" descr="bd06539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285" y="4648201"/>
            <a:ext cx="2465916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802" name="Picture 18" descr="bd07293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4800600"/>
            <a:ext cx="34544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803" name="Text Box 19"/>
          <p:cNvSpPr txBox="1">
            <a:spLocks noChangeArrowheads="1"/>
          </p:cNvSpPr>
          <p:nvPr/>
        </p:nvSpPr>
        <p:spPr bwMode="auto">
          <a:xfrm>
            <a:off x="304800" y="1524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108</a:t>
            </a:r>
          </a:p>
        </p:txBody>
      </p:sp>
      <p:sp>
        <p:nvSpPr>
          <p:cNvPr id="118804" name="Text Box 20"/>
          <p:cNvSpPr txBox="1">
            <a:spLocks noChangeArrowheads="1"/>
          </p:cNvSpPr>
          <p:nvPr/>
        </p:nvSpPr>
        <p:spPr bwMode="auto">
          <a:xfrm>
            <a:off x="7662333" y="152400"/>
            <a:ext cx="4224867" cy="457200"/>
          </a:xfrm>
          <a:prstGeom prst="rect">
            <a:avLst/>
          </a:prstGeom>
          <a:gradFill rotWithShape="0">
            <a:gsLst>
              <a:gs pos="0">
                <a:srgbClr val="FF9966"/>
              </a:gs>
              <a:gs pos="50000">
                <a:srgbClr val="FFFFFF"/>
              </a:gs>
              <a:gs pos="100000">
                <a:srgbClr val="FF996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/>
              <a:t>ТК РФ ст.213, Приказы Минздрава РФ от 14 марта 1996г. № 90 и 10.12.96г. № 405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EAEAEA"/>
          </a:solidFill>
        </p:spPr>
        <p:txBody>
          <a:bodyPr/>
          <a:lstStyle/>
          <a:p>
            <a:pPr eaLnBrk="1" hangingPunct="1"/>
            <a:r>
              <a:rPr lang="ru-RU" sz="2800" b="1" smtClean="0"/>
              <a:t>Порядок проведения медицинских осмотров</a:t>
            </a:r>
            <a:br>
              <a:rPr lang="ru-RU" sz="2800" b="1" smtClean="0"/>
            </a:br>
            <a:r>
              <a:rPr lang="ru-RU" sz="1800" smtClean="0"/>
              <a:t>приказ Министерства здравоохранения РФ от 10 декабря 1996г.№405</a:t>
            </a:r>
            <a:endParaRPr lang="ru-RU" sz="2800" b="1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gradFill rotWithShape="1">
            <a:gsLst>
              <a:gs pos="0">
                <a:srgbClr val="CCFFFF"/>
              </a:gs>
              <a:gs pos="50000">
                <a:srgbClr val="EFFFFF"/>
              </a:gs>
              <a:gs pos="100000">
                <a:srgbClr val="CCFFFF"/>
              </a:gs>
            </a:gsLst>
            <a:lin ang="5400000" scaled="1"/>
          </a:gra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Целью </a:t>
            </a:r>
            <a:r>
              <a:rPr lang="ru-RU" sz="2000" smtClean="0">
                <a:solidFill>
                  <a:srgbClr val="FF3300"/>
                </a:solidFill>
              </a:rPr>
              <a:t>предварительных</a:t>
            </a:r>
            <a:r>
              <a:rPr lang="ru-RU" sz="2000" smtClean="0"/>
              <a:t> медицинских осмотров при поступлении на работу является определение соответствия состояния здоровья работников поручаемой им работе.</a:t>
            </a: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  Целью </a:t>
            </a:r>
            <a:r>
              <a:rPr lang="ru-RU" sz="2000" smtClean="0">
                <a:solidFill>
                  <a:srgbClr val="FF3300"/>
                </a:solidFill>
              </a:rPr>
              <a:t>периодических</a:t>
            </a:r>
            <a:r>
              <a:rPr lang="ru-RU" sz="2000" smtClean="0"/>
              <a:t> медицинских осмотров является динамическое наблюдение за состоянием здоровья работников в условиях воздействия профессиональных вредностей, профилактика и своевременное установление признаков профессиональных заболеваний, выявление общих заболеваний, препятствующих продолжению работы с вредными, опасными веществами и производственными факторами, а также предупреждение несчастных случаев, которые могут произойти с работниками вследствие ухудшения состояния их здоровья.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rgbClr val="F3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4"/>
          <p:cNvSpPr>
            <a:spLocks noChangeArrowheads="1"/>
          </p:cNvSpPr>
          <p:nvPr/>
        </p:nvSpPr>
        <p:spPr bwMode="auto">
          <a:xfrm>
            <a:off x="1" y="2285951"/>
            <a:ext cx="1008168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1600"/>
              <a:t>Работодатель, руководствуясь ТК РФ, приказом Министерства здравоохранения и социального развития РФ от 16 августа 2004 г. №83 «Об утверждении перечней вредных и (или) опасных производственных факторов и работ, при выполнении которых проводятся предварительные и периодические медицинские осмотры (обследования), и порядке проведения этих осмотров (обследований)» и иными нормативными правовыми актами, по согласованию с профсоюзным или иным уполномоченным работниками органом совместно с центром Госсанэпидемнадзора субъекта РФ должен определить и утвердить перечень профессий и работ (по подразделениям организации (предприятия), по опасным, вредным веществам и производственным факторам) не позднее 1 декабря предшествующего года. Сроки проведения периодических медицинских осмотров должны соответствовать периодичности, установленной приказом Минздравмедпрома РФ от 14 марта 1996 г. №90. </a:t>
            </a:r>
          </a:p>
        </p:txBody>
      </p:sp>
      <p:sp>
        <p:nvSpPr>
          <p:cNvPr id="120835" name="Rectangle 5"/>
          <p:cNvSpPr>
            <a:spLocks noChangeArrowheads="1"/>
          </p:cNvSpPr>
          <p:nvPr/>
        </p:nvSpPr>
        <p:spPr bwMode="auto">
          <a:xfrm>
            <a:off x="1007534" y="333376"/>
            <a:ext cx="10369551" cy="792163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000" b="1"/>
              <a:t>Сроки проведения медосмотров.</a:t>
            </a:r>
          </a:p>
        </p:txBody>
      </p:sp>
      <p:pic>
        <p:nvPicPr>
          <p:cNvPr id="120836" name="Picture 8" descr="j02407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4122738"/>
            <a:ext cx="220980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rgbClr val="ED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"/>
          <p:cNvSpPr>
            <a:spLocks noChangeArrowheads="1"/>
          </p:cNvSpPr>
          <p:nvPr/>
        </p:nvSpPr>
        <p:spPr bwMode="auto">
          <a:xfrm>
            <a:off x="1007533" y="404813"/>
            <a:ext cx="10272184" cy="792162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000" b="1"/>
              <a:t>Порядок прохождения медосмотров</a:t>
            </a:r>
          </a:p>
        </p:txBody>
      </p:sp>
      <p:sp>
        <p:nvSpPr>
          <p:cNvPr id="121859" name="Rectangle 5"/>
          <p:cNvSpPr>
            <a:spLocks noChangeArrowheads="1"/>
          </p:cNvSpPr>
          <p:nvPr/>
        </p:nvSpPr>
        <p:spPr bwMode="auto">
          <a:xfrm>
            <a:off x="334434" y="2127359"/>
            <a:ext cx="1152313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1600"/>
              <a:t>Направление на медицинский осмотр с указанием профессии, опасных, вредных веществ и производственных факторов, оказывающих воздействие на работника выдаётся работнику на руки для предоставления в лечебно-профилактическую организацию (учреждение), проводящему медосмотр. Работникам, прошедшим предварительный или периодический медицинский осмотр и признанными годными к работе, выдаётся соответствующее заключение, подписанное ответственным лицом и скреплённое печатью лечебно-профилактической организации (учреждения). Работникам, которым противопоказана данная работа, выдаётся на руки заключение клинико-экспертной комиссии (КЭК) лечебно-профилактической организации (учреждения). Копия этого заключения в 3 дневный срок пересылается работодателю, выдавшему направление.</a:t>
            </a:r>
          </a:p>
        </p:txBody>
      </p:sp>
      <p:pic>
        <p:nvPicPr>
          <p:cNvPr id="121860" name="Picture 6" descr="MCj033171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818" y="4652964"/>
            <a:ext cx="3153833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2032000" y="304801"/>
            <a:ext cx="79248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/>
              <a:t>Охрана труда при работе на ПЭВМ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914400" y="990600"/>
            <a:ext cx="1056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ru-RU" sz="1400">
              <a:latin typeface="Times New Roman" pitchFamily="18" charset="0"/>
            </a:endParaRPr>
          </a:p>
        </p:txBody>
      </p:sp>
      <p:sp>
        <p:nvSpPr>
          <p:cNvPr id="122884" name="Text Box 4"/>
          <p:cNvSpPr txBox="1">
            <a:spLocks noChangeArrowheads="1"/>
          </p:cNvSpPr>
          <p:nvPr/>
        </p:nvSpPr>
        <p:spPr bwMode="auto">
          <a:xfrm>
            <a:off x="304800" y="4095750"/>
            <a:ext cx="11480800" cy="2228850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 u="sng">
                <a:latin typeface="Times New Roman" pitchFamily="18" charset="0"/>
              </a:rPr>
              <a:t>Воздействие физических факторов на организм человека: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</a:rPr>
              <a:t>цветовое воздействие на органы зрения</a:t>
            </a:r>
            <a:r>
              <a:rPr lang="ru-RU" sz="1400">
                <a:latin typeface="Times New Roman" pitchFamily="18" charset="0"/>
              </a:rPr>
              <a:t>  (отрицательное -преобладание сине-феолетового спектра,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предпочтительное - преобладание зелено-желтого спектра; 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</a:rPr>
              <a:t>освещенность экрана</a:t>
            </a:r>
            <a:r>
              <a:rPr lang="ru-RU" sz="1400">
                <a:latin typeface="Times New Roman" pitchFamily="18" charset="0"/>
              </a:rPr>
              <a:t>  (недостаточная - вызывает утомляемость, 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чрезмерная - вызывает раздражительность);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</a:rPr>
              <a:t>излучения</a:t>
            </a:r>
            <a:r>
              <a:rPr lang="ru-RU" sz="1400">
                <a:latin typeface="Times New Roman" pitchFamily="18" charset="0"/>
              </a:rPr>
              <a:t> – воздействие на сердечно-сосудистую систему, центральную нервную систему, 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на головной мозг и т. д.   </a:t>
            </a:r>
          </a:p>
        </p:txBody>
      </p:sp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304800" y="914400"/>
            <a:ext cx="11480800" cy="2031325"/>
          </a:xfrm>
          <a:prstGeom prst="rect">
            <a:avLst/>
          </a:prstGeom>
          <a:solidFill>
            <a:srgbClr val="FFFFCC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2698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 u="sng">
                <a:latin typeface="Times New Roman" pitchFamily="18" charset="0"/>
              </a:rPr>
              <a:t>Нормированные параметры определены:</a:t>
            </a:r>
          </a:p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1400">
                <a:latin typeface="Times New Roman" pitchFamily="18" charset="0"/>
              </a:rPr>
              <a:t>  СаНиН 2.2.2.542-96 «Гигиенические требования к видиодисплейным терминалам (ПЭВМ) и организация работы»,</a:t>
            </a:r>
          </a:p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1400">
                <a:latin typeface="Times New Roman" pitchFamily="18" charset="0"/>
              </a:rPr>
              <a:t>  ГОСТ Р 50 949-96 «Средства отображения информации индивидуального пользования. Методы измерения и оценки эргономических параметров и параметров безопасности»,</a:t>
            </a:r>
          </a:p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1400">
                <a:latin typeface="Times New Roman" pitchFamily="18" charset="0"/>
              </a:rPr>
              <a:t>  ГОСТ Р 50 923-96 «Рабочее место оператора. Общие эргономические требования и требования к производственной среде»,</a:t>
            </a:r>
          </a:p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1400">
                <a:latin typeface="Times New Roman" pitchFamily="18" charset="0"/>
              </a:rPr>
              <a:t>  Руководством Р 2.2.755-99 «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Гигиенические критерии оценки и классификация условий труда по показателям вредности и опасности факторов производственной среды, тяжести и напряженности трудового процесса</a:t>
            </a:r>
            <a:r>
              <a:rPr lang="ru-RU" sz="1400">
                <a:latin typeface="Times New Roman" pitchFamily="18" charset="0"/>
              </a:rPr>
              <a:t>» </a:t>
            </a: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/>
          <p:cNvSpPr txBox="1">
            <a:spLocks noChangeArrowheads="1"/>
          </p:cNvSpPr>
          <p:nvPr/>
        </p:nvSpPr>
        <p:spPr bwMode="auto">
          <a:xfrm>
            <a:off x="304800" y="296864"/>
            <a:ext cx="11582400" cy="630942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 u="sng">
                <a:latin typeface="Times New Roman" pitchFamily="18" charset="0"/>
              </a:rPr>
              <a:t>Нормирование эмиссионных параметров:</a:t>
            </a:r>
          </a:p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мощность экспозиционной дозы рентгеновского излучения в любой точке на расстоянии </a:t>
            </a:r>
            <a:r>
              <a:rPr lang="ru-RU" sz="1400" b="1">
                <a:latin typeface="Times New Roman" pitchFamily="18" charset="0"/>
              </a:rPr>
              <a:t>0,05м</a:t>
            </a:r>
            <a:r>
              <a:rPr lang="ru-RU" sz="1400">
                <a:latin typeface="Times New Roman" pitchFamily="18" charset="0"/>
              </a:rPr>
              <a:t> мощность дозы </a:t>
            </a:r>
            <a:r>
              <a:rPr lang="ru-RU" sz="1400" b="1">
                <a:latin typeface="Times New Roman" pitchFamily="18" charset="0"/>
              </a:rPr>
              <a:t>Р</a:t>
            </a:r>
            <a:r>
              <a:rPr lang="ru-RU" sz="1400">
                <a:latin typeface="Times New Roman" pitchFamily="18" charset="0"/>
              </a:rPr>
              <a:t> не превышает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100 мкР/ч</a:t>
            </a:r>
            <a:r>
              <a:rPr lang="ru-RU" sz="1400" b="1">
                <a:latin typeface="Times New Roman" pitchFamily="18" charset="0"/>
              </a:rPr>
              <a:t> 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304800" y="1262064"/>
            <a:ext cx="11582400" cy="2547937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 u="sng">
                <a:latin typeface="Times New Roman" pitchFamily="18" charset="0"/>
              </a:rPr>
              <a:t>Допустимое значение неионизирующих электромагнитных излучений: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 электрическое поле на расстоянии 50 см 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ru-RU" sz="1400">
              <a:latin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ru-RU" sz="1400">
              <a:latin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 магнитное поле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ru-RU" sz="1400">
              <a:latin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ru-RU" sz="1400">
              <a:latin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400">
                <a:latin typeface="Times New Roman" pitchFamily="18" charset="0"/>
              </a:rPr>
              <a:t>  электростатическое поле не превышает </a:t>
            </a:r>
            <a:r>
              <a:rPr lang="ru-RU" sz="1400" b="1">
                <a:latin typeface="Times New Roman" pitchFamily="18" charset="0"/>
              </a:rPr>
              <a:t>500 В\м 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1390651" y="1844675"/>
            <a:ext cx="10363200" cy="31432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u="sng">
                <a:latin typeface="Times New Roman" pitchFamily="18" charset="0"/>
              </a:rPr>
              <a:t>1 диапазон</a:t>
            </a: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</a:rPr>
              <a:t>Е</a:t>
            </a:r>
            <a:r>
              <a:rPr lang="ru-RU" sz="1400">
                <a:latin typeface="Times New Roman" pitchFamily="18" charset="0"/>
              </a:rPr>
              <a:t> (напряженность электрического поля) не превышает </a:t>
            </a:r>
            <a:r>
              <a:rPr lang="ru-RU" sz="1400" b="1">
                <a:latin typeface="Times New Roman" pitchFamily="18" charset="0"/>
              </a:rPr>
              <a:t>25 В\м </a:t>
            </a:r>
            <a:r>
              <a:rPr lang="ru-RU" sz="1400">
                <a:latin typeface="Times New Roman" pitchFamily="18" charset="0"/>
              </a:rPr>
              <a:t>при частоте 5…2000 Гц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1295400" y="2205039"/>
            <a:ext cx="10363200" cy="31432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u="sng">
                <a:latin typeface="Times New Roman" pitchFamily="18" charset="0"/>
              </a:rPr>
              <a:t>2 диапазон</a:t>
            </a: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</a:rPr>
              <a:t>Е</a:t>
            </a:r>
            <a:r>
              <a:rPr lang="ru-RU" sz="1400">
                <a:latin typeface="Times New Roman" pitchFamily="18" charset="0"/>
              </a:rPr>
              <a:t> (напряженность электрического поля) не превышает </a:t>
            </a:r>
            <a:r>
              <a:rPr lang="ru-RU" sz="1400" b="1">
                <a:latin typeface="Times New Roman" pitchFamily="18" charset="0"/>
              </a:rPr>
              <a:t>2,5 В\м </a:t>
            </a:r>
            <a:r>
              <a:rPr lang="ru-RU" sz="1400">
                <a:latin typeface="Times New Roman" pitchFamily="18" charset="0"/>
              </a:rPr>
              <a:t>при частоте 2…400 кГц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123910" name="Text Box 6"/>
          <p:cNvSpPr txBox="1">
            <a:spLocks noChangeArrowheads="1"/>
          </p:cNvSpPr>
          <p:nvPr/>
        </p:nvSpPr>
        <p:spPr bwMode="auto">
          <a:xfrm>
            <a:off x="2256367" y="2708276"/>
            <a:ext cx="8534400" cy="31432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u="sng">
                <a:latin typeface="Times New Roman" pitchFamily="18" charset="0"/>
              </a:rPr>
              <a:t>1 диапазон</a:t>
            </a: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</a:rPr>
              <a:t>Н</a:t>
            </a:r>
            <a:r>
              <a:rPr lang="ru-RU" sz="1400">
                <a:latin typeface="Times New Roman" pitchFamily="18" charset="0"/>
              </a:rPr>
              <a:t> (напряженность магнитного поля) не превышает </a:t>
            </a:r>
            <a:r>
              <a:rPr lang="ru-RU" sz="1400" b="1">
                <a:latin typeface="Times New Roman" pitchFamily="18" charset="0"/>
              </a:rPr>
              <a:t>250 нТ </a:t>
            </a:r>
            <a:r>
              <a:rPr lang="ru-RU" sz="1400">
                <a:latin typeface="Times New Roman" pitchFamily="18" charset="0"/>
              </a:rPr>
              <a:t>= </a:t>
            </a:r>
            <a:r>
              <a:rPr lang="ru-RU" sz="1400" b="1">
                <a:latin typeface="Times New Roman" pitchFamily="18" charset="0"/>
              </a:rPr>
              <a:t>25 мГс</a:t>
            </a:r>
          </a:p>
        </p:txBody>
      </p:sp>
      <p:sp>
        <p:nvSpPr>
          <p:cNvPr id="123911" name="Text Box 7"/>
          <p:cNvSpPr txBox="1">
            <a:spLocks noChangeArrowheads="1"/>
          </p:cNvSpPr>
          <p:nvPr/>
        </p:nvSpPr>
        <p:spPr bwMode="auto">
          <a:xfrm>
            <a:off x="719667" y="3141664"/>
            <a:ext cx="8534400" cy="31432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 u="sng">
                <a:latin typeface="Times New Roman" pitchFamily="18" charset="0"/>
              </a:rPr>
              <a:t>2 диапазон</a:t>
            </a:r>
            <a:r>
              <a:rPr lang="ru-RU" sz="1400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</a:rPr>
              <a:t>Н</a:t>
            </a:r>
            <a:r>
              <a:rPr lang="ru-RU" sz="1400">
                <a:latin typeface="Times New Roman" pitchFamily="18" charset="0"/>
              </a:rPr>
              <a:t> (напряженность магнитного поля) не превышает </a:t>
            </a:r>
            <a:r>
              <a:rPr lang="ru-RU" sz="1400" b="1">
                <a:latin typeface="Times New Roman" pitchFamily="18" charset="0"/>
              </a:rPr>
              <a:t>25 нТ </a:t>
            </a:r>
            <a:r>
              <a:rPr lang="ru-RU" sz="1400">
                <a:latin typeface="Times New Roman" pitchFamily="18" charset="0"/>
              </a:rPr>
              <a:t>= </a:t>
            </a:r>
            <a:r>
              <a:rPr lang="ru-RU" sz="1400" b="1">
                <a:latin typeface="Times New Roman" pitchFamily="18" charset="0"/>
              </a:rPr>
              <a:t>2,5 мГс</a:t>
            </a:r>
          </a:p>
        </p:txBody>
      </p:sp>
      <p:sp>
        <p:nvSpPr>
          <p:cNvPr id="123912" name="Text Box 8"/>
          <p:cNvSpPr txBox="1">
            <a:spLocks noChangeArrowheads="1"/>
          </p:cNvSpPr>
          <p:nvPr/>
        </p:nvSpPr>
        <p:spPr bwMode="auto">
          <a:xfrm>
            <a:off x="304800" y="3937000"/>
            <a:ext cx="5689600" cy="1320800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01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 b="1" u="sng">
                <a:latin typeface="Times New Roman" pitchFamily="18" charset="0"/>
              </a:rPr>
              <a:t>Нормирование визуальных параметров:</a:t>
            </a:r>
          </a:p>
          <a:p>
            <a:pPr algn="l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  Внешняя освещенность экрана не менее </a:t>
            </a:r>
            <a:r>
              <a:rPr lang="ru-RU" sz="1000" b="1">
                <a:latin typeface="Times New Roman" pitchFamily="18" charset="0"/>
              </a:rPr>
              <a:t>100 лк </a:t>
            </a:r>
            <a:r>
              <a:rPr lang="ru-RU" sz="1000">
                <a:latin typeface="Times New Roman" pitchFamily="18" charset="0"/>
              </a:rPr>
              <a:t>(люкс) и не более </a:t>
            </a:r>
            <a:r>
              <a:rPr lang="ru-RU" sz="1000" b="1">
                <a:latin typeface="Times New Roman" pitchFamily="18" charset="0"/>
              </a:rPr>
              <a:t>200 лк </a:t>
            </a:r>
            <a:r>
              <a:rPr lang="ru-RU" sz="1000">
                <a:latin typeface="Times New Roman" pitchFamily="18" charset="0"/>
              </a:rPr>
              <a:t>(пример – нормальная освещенность рабочего стола 350 … 500лк).</a:t>
            </a:r>
          </a:p>
          <a:p>
            <a:pPr algn="l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Наилучший контраст </a:t>
            </a:r>
            <a:r>
              <a:rPr lang="ru-RU" sz="1000" b="1">
                <a:latin typeface="Times New Roman" pitchFamily="18" charset="0"/>
              </a:rPr>
              <a:t>3 к 1.</a:t>
            </a:r>
          </a:p>
          <a:p>
            <a:pPr algn="l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Отражательная способность экрана менее</a:t>
            </a:r>
            <a:r>
              <a:rPr lang="ru-RU" sz="1000" b="1">
                <a:latin typeface="Times New Roman" pitchFamily="18" charset="0"/>
              </a:rPr>
              <a:t> 1% </a:t>
            </a:r>
            <a:r>
              <a:rPr lang="ru-RU" sz="1000">
                <a:latin typeface="Times New Roman" pitchFamily="18" charset="0"/>
              </a:rPr>
              <a:t>(блики).</a:t>
            </a:r>
          </a:p>
          <a:p>
            <a:pPr algn="l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Размер экрана не менее 38 см (14 дюймов), плоский.</a:t>
            </a:r>
          </a:p>
          <a:p>
            <a:pPr algn="l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Цвет – зеленый, желто-зеленый.</a:t>
            </a:r>
          </a:p>
          <a:p>
            <a:pPr algn="l" eaLnBrk="1" hangingPunct="1">
              <a:buFontTx/>
              <a:buChar char="•"/>
            </a:pPr>
            <a:r>
              <a:rPr lang="ru-RU" sz="1000">
                <a:latin typeface="Times New Roman" pitchFamily="18" charset="0"/>
              </a:rPr>
              <a:t>Качество экрана – отсутствие мерцания, постоянная яркость.</a:t>
            </a:r>
          </a:p>
        </p:txBody>
      </p:sp>
      <p:sp>
        <p:nvSpPr>
          <p:cNvPr id="123913" name="Text Box 9"/>
          <p:cNvSpPr txBox="1">
            <a:spLocks noChangeArrowheads="1"/>
          </p:cNvSpPr>
          <p:nvPr/>
        </p:nvSpPr>
        <p:spPr bwMode="auto">
          <a:xfrm>
            <a:off x="6299200" y="3952876"/>
            <a:ext cx="5588000" cy="138112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01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 b="1" u="sng">
                <a:latin typeface="Times New Roman" pitchFamily="18" charset="0"/>
              </a:rPr>
              <a:t>Нормирование вредных веществ:</a:t>
            </a:r>
          </a:p>
          <a:p>
            <a:pPr algn="l" eaLnBrk="1" hangingPunct="1"/>
            <a:r>
              <a:rPr lang="ru-RU" sz="1000">
                <a:latin typeface="Times New Roman" pitchFamily="18" charset="0"/>
              </a:rPr>
              <a:t>Содержание кислорода 21…22%. </a:t>
            </a:r>
          </a:p>
          <a:p>
            <a:pPr algn="l" eaLnBrk="1" hangingPunct="1"/>
            <a:r>
              <a:rPr lang="ru-RU" sz="1000">
                <a:latin typeface="Times New Roman" pitchFamily="18" charset="0"/>
              </a:rPr>
              <a:t>Диоксид углерода СО менее 0,1%    </a:t>
            </a:r>
          </a:p>
          <a:p>
            <a:pPr algn="l" eaLnBrk="1" hangingPunct="1"/>
            <a:r>
              <a:rPr lang="ru-RU" sz="1000">
                <a:latin typeface="Times New Roman" pitchFamily="18" charset="0"/>
              </a:rPr>
              <a:t>Озон  менее 0,03 мг\м куб.                 (ЧОВ - чрезвычайно опасн. вещ.).</a:t>
            </a:r>
          </a:p>
          <a:p>
            <a:pPr algn="l" eaLnBrk="1" hangingPunct="1"/>
            <a:r>
              <a:rPr lang="ru-RU" sz="1000">
                <a:latin typeface="Times New Roman" pitchFamily="18" charset="0"/>
              </a:rPr>
              <a:t>Аммиак менее 0,02мг\м куб.              (ЧОВ - чрезвычайно опасн. вещ.).</a:t>
            </a:r>
          </a:p>
          <a:p>
            <a:pPr algn="l" eaLnBrk="1" hangingPunct="1"/>
            <a:r>
              <a:rPr lang="ru-RU" sz="1000">
                <a:latin typeface="Times New Roman" pitchFamily="18" charset="0"/>
              </a:rPr>
              <a:t>Фенол менее 0,01мг\м куб.                (ЧОВ - чрезвычайно опасн. вещ.).</a:t>
            </a:r>
          </a:p>
          <a:p>
            <a:pPr algn="l" eaLnBrk="1" hangingPunct="1"/>
            <a:r>
              <a:rPr lang="ru-RU" sz="1000">
                <a:latin typeface="Times New Roman" pitchFamily="18" charset="0"/>
              </a:rPr>
              <a:t>Формальдегид менее 0,003 г\м куб.  (ЧОВ - чрезвычайно опасн. вещ.).</a:t>
            </a:r>
          </a:p>
          <a:p>
            <a:pPr algn="l" eaLnBrk="1" hangingPunct="1"/>
            <a:r>
              <a:rPr lang="ru-RU" sz="1000">
                <a:latin typeface="Times New Roman" pitchFamily="18" charset="0"/>
              </a:rPr>
              <a:t>Запыленность менее1мг\м куб</a:t>
            </a:r>
            <a:r>
              <a:rPr lang="ru-RU" sz="1400">
                <a:latin typeface="Times New Roman" pitchFamily="18" charset="0"/>
              </a:rPr>
              <a:t>.      </a:t>
            </a:r>
            <a:r>
              <a:rPr lang="ru-RU" sz="1000">
                <a:latin typeface="Times New Roman" pitchFamily="18" charset="0"/>
              </a:rPr>
              <a:t>(частицы 3 мкн ).</a:t>
            </a:r>
          </a:p>
        </p:txBody>
      </p: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304800" y="5537200"/>
            <a:ext cx="5689600" cy="1016000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 b="1" u="sng">
                <a:latin typeface="Times New Roman" pitchFamily="18" charset="0"/>
              </a:rPr>
              <a:t>Нормирование аэроионного режима:</a:t>
            </a:r>
          </a:p>
          <a:p>
            <a:pPr algn="l" eaLnBrk="1" hangingPunct="1"/>
            <a:r>
              <a:rPr lang="ru-RU" sz="1000">
                <a:latin typeface="Times New Roman" pitchFamily="18" charset="0"/>
              </a:rPr>
              <a:t>В 1 см куб.      </a:t>
            </a:r>
          </a:p>
          <a:p>
            <a:pPr algn="l" eaLnBrk="1" hangingPunct="1"/>
            <a:endParaRPr lang="ru-RU" sz="1000">
              <a:latin typeface="Times New Roman" pitchFamily="18" charset="0"/>
            </a:endParaRPr>
          </a:p>
          <a:p>
            <a:pPr algn="l" eaLnBrk="1" hangingPunct="1"/>
            <a:endParaRPr lang="ru-RU" sz="1000">
              <a:latin typeface="Times New Roman" pitchFamily="18" charset="0"/>
            </a:endParaRPr>
          </a:p>
          <a:p>
            <a:pPr algn="l" eaLnBrk="1" hangingPunct="1"/>
            <a:endParaRPr lang="ru-RU" sz="1000">
              <a:latin typeface="Times New Roman" pitchFamily="18" charset="0"/>
            </a:endParaRPr>
          </a:p>
          <a:p>
            <a:pPr algn="l" eaLnBrk="1" hangingPunct="1"/>
            <a:endParaRPr lang="ru-RU" sz="1000">
              <a:latin typeface="Times New Roman" pitchFamily="18" charset="0"/>
            </a:endParaRPr>
          </a:p>
        </p:txBody>
      </p:sp>
      <p:sp>
        <p:nvSpPr>
          <p:cNvPr id="123915" name="Text Box 11"/>
          <p:cNvSpPr txBox="1">
            <a:spLocks noChangeArrowheads="1"/>
          </p:cNvSpPr>
          <p:nvPr/>
        </p:nvSpPr>
        <p:spPr bwMode="auto">
          <a:xfrm>
            <a:off x="6299200" y="5508626"/>
            <a:ext cx="5588000" cy="104457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u="sng">
                <a:latin typeface="Times New Roman" pitchFamily="18" charset="0"/>
              </a:rPr>
              <a:t>Нормирование параметров микроклимата:</a:t>
            </a:r>
          </a:p>
          <a:p>
            <a:pPr algn="l" eaLnBrk="1" hangingPunct="1"/>
            <a:endParaRPr lang="ru-RU" sz="1200" u="sng">
              <a:latin typeface="Times New Roman" pitchFamily="18" charset="0"/>
            </a:endParaRP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Температура в помещении 22…24 град.С,</a:t>
            </a: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Влажность 40…60 %,</a:t>
            </a:r>
          </a:p>
          <a:p>
            <a:pPr algn="l" eaLnBrk="1" hangingPunct="1"/>
            <a:r>
              <a:rPr lang="ru-RU" sz="1200">
                <a:latin typeface="Times New Roman" pitchFamily="18" charset="0"/>
              </a:rPr>
              <a:t>Скорость движения воздуха 0,1 м\с </a:t>
            </a:r>
          </a:p>
        </p:txBody>
      </p:sp>
      <p:sp>
        <p:nvSpPr>
          <p:cNvPr id="123916" name="Text Box 12"/>
          <p:cNvSpPr txBox="1">
            <a:spLocks noChangeArrowheads="1"/>
          </p:cNvSpPr>
          <p:nvPr/>
        </p:nvSpPr>
        <p:spPr bwMode="auto">
          <a:xfrm>
            <a:off x="1295400" y="5589589"/>
            <a:ext cx="4165600" cy="24447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000">
                <a:latin typeface="Times New Roman" pitchFamily="18" charset="0"/>
              </a:rPr>
              <a:t>мин. допустимо  +400 шт\см куб., -600 шт\см куб. </a:t>
            </a:r>
          </a:p>
        </p:txBody>
      </p:sp>
      <p:sp>
        <p:nvSpPr>
          <p:cNvPr id="123917" name="Text Box 13"/>
          <p:cNvSpPr txBox="1">
            <a:spLocks noChangeArrowheads="1"/>
          </p:cNvSpPr>
          <p:nvPr/>
        </p:nvSpPr>
        <p:spPr bwMode="auto">
          <a:xfrm>
            <a:off x="711200" y="5918201"/>
            <a:ext cx="4978400" cy="24447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000">
                <a:latin typeface="Times New Roman" pitchFamily="18" charset="0"/>
              </a:rPr>
              <a:t>оптимально  +1500…3000шт\см куб.,  -30000…50000 шт\см куб. </a:t>
            </a:r>
          </a:p>
        </p:txBody>
      </p:sp>
      <p:sp>
        <p:nvSpPr>
          <p:cNvPr id="123918" name="Text Box 14"/>
          <p:cNvSpPr txBox="1">
            <a:spLocks noChangeArrowheads="1"/>
          </p:cNvSpPr>
          <p:nvPr/>
        </p:nvSpPr>
        <p:spPr bwMode="auto">
          <a:xfrm>
            <a:off x="1524000" y="6146801"/>
            <a:ext cx="4165600" cy="24447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000">
                <a:latin typeface="Times New Roman" pitchFamily="18" charset="0"/>
              </a:rPr>
              <a:t>максимально  50000 шт\см куб. </a:t>
            </a:r>
          </a:p>
        </p:txBody>
      </p:sp>
      <p:sp>
        <p:nvSpPr>
          <p:cNvPr id="123919" name="Text Box 15"/>
          <p:cNvSpPr txBox="1">
            <a:spLocks noChangeArrowheads="1"/>
          </p:cNvSpPr>
          <p:nvPr/>
        </p:nvSpPr>
        <p:spPr bwMode="auto">
          <a:xfrm>
            <a:off x="239185" y="76200"/>
            <a:ext cx="797983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3"/>
          <p:cNvSpPr txBox="1">
            <a:spLocks noChangeArrowheads="1"/>
          </p:cNvSpPr>
          <p:nvPr/>
        </p:nvSpPr>
        <p:spPr bwMode="auto">
          <a:xfrm>
            <a:off x="406400" y="341314"/>
            <a:ext cx="11379200" cy="5447645"/>
          </a:xfrm>
          <a:prstGeom prst="rect">
            <a:avLst/>
          </a:prstGeom>
          <a:gradFill rotWithShape="0">
            <a:gsLst>
              <a:gs pos="0">
                <a:srgbClr val="99FF66"/>
              </a:gs>
              <a:gs pos="50000">
                <a:srgbClr val="FFFFFF"/>
              </a:gs>
              <a:gs pos="100000">
                <a:srgbClr val="99FF66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190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>
                <a:solidFill>
                  <a:srgbClr val="000000"/>
                </a:solidFill>
                <a:cs typeface="Times New Roman" pitchFamily="18" charset="0"/>
              </a:rPr>
              <a:t>Требования к помещениям для эксплуатации ВДТ и ПЭВМ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Помещения с ВДТ и ПЭВМ должны иметь естественное и искусственное освещение. 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Расположение рабочих мест с ВДТ и ПЭВМ для взрослых пользователей в подвальных помещениях не допускается. В случаях производственной необходимости эксплуатация ВДТ и ПЭВМ в помещениях без естественного освещения может проводиться только по согласованию с органами и учреждениями Государственного санитарно - эпидемиологического надзора.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Площадь на одно рабочее место с ВДТ или ПЭВМ для взрослых пользователей должна составлять не менее 6,0 кв. м, а объем - не менее 20,0 куб. м.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Полимерные материалы, используемые для внутренней отделки интерьера помещений с ВДТ и ПЭВМ, должны быть разрешены для применения органами и учреждениями Государственного санитарно - эпидемиологического надзора. </a:t>
            </a:r>
            <a:endParaRPr lang="ru-RU" sz="1200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 b="1">
                <a:solidFill>
                  <a:srgbClr val="000000"/>
                </a:solidFill>
                <a:cs typeface="Times New Roman" pitchFamily="18" charset="0"/>
              </a:rPr>
              <a:t>Требования к организации и оборудованию рабочих </a:t>
            </a:r>
            <a:r>
              <a:rPr lang="ru-RU" sz="1200" b="1">
                <a:solidFill>
                  <a:srgbClr val="000000"/>
                </a:solidFill>
              </a:rPr>
              <a:t> </a:t>
            </a:r>
            <a:r>
              <a:rPr lang="ru-RU" sz="1200" b="1">
                <a:solidFill>
                  <a:srgbClr val="000000"/>
                </a:solidFill>
                <a:cs typeface="Times New Roman" pitchFamily="18" charset="0"/>
              </a:rPr>
              <a:t>мест</a:t>
            </a:r>
            <a:r>
              <a:rPr lang="ru-RU" sz="1200" b="1">
                <a:solidFill>
                  <a:srgbClr val="000000"/>
                </a:solidFill>
              </a:rPr>
              <a:t> </a:t>
            </a:r>
            <a:r>
              <a:rPr lang="ru-RU" sz="1200" b="1">
                <a:solidFill>
                  <a:srgbClr val="000000"/>
                </a:solidFill>
                <a:cs typeface="Times New Roman" pitchFamily="18" charset="0"/>
              </a:rPr>
              <a:t>с ВДТ и ПЭВМ 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Рабочие места с ВДТ и ПЭВМ по отношению к световым проемам должны располагаться так, чтобы естественный свет падал сбоку, преимущественно слева (Приложение 10).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Схемы размещения рабочих мест с ВДТ и ПЭВМ должны учитывать расстояния между рабочими столами с видеомониторами (в направлении тыла поверхности одного видеомонитора и экрана другого видеомонитора), которое должно быть не менее 2,0 м, а расстояние между боковыми поверхностями видеомониторов - не менее 1,2 м.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При конструировании оборудования и организации рабочего места пользователя ВДТ и ПЭВМ следует обеспечить соответствие конструкции всех элементов рабочего места и их взаимного расположения эргономическим требованиям с учетом характера выполняемой пользователем деятельности, комплексности технических средств, форм организации труда и основного рабочего положения пользователя.</a:t>
            </a:r>
            <a:endParaRPr lang="ru-RU" sz="1200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1200" b="1">
                <a:solidFill>
                  <a:srgbClr val="000000"/>
                </a:solidFill>
                <a:cs typeface="Times New Roman" pitchFamily="18" charset="0"/>
              </a:rPr>
              <a:t>Требования к организации медицинского обслуживания</a:t>
            </a:r>
            <a:r>
              <a:rPr lang="ru-RU" sz="1200" b="1">
                <a:solidFill>
                  <a:srgbClr val="000000"/>
                </a:solidFill>
              </a:rPr>
              <a:t> </a:t>
            </a:r>
            <a:r>
              <a:rPr lang="ru-RU" sz="1200" b="1">
                <a:solidFill>
                  <a:srgbClr val="000000"/>
                </a:solidFill>
                <a:cs typeface="Times New Roman" pitchFamily="18" charset="0"/>
              </a:rPr>
              <a:t>пользователей ВДТ и ПЭВМ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 Профессиональные пользователи ВДТ и ПЭВМ должны проходить обязательные предварительные (при поступлении на работу) и периодические медицинские осмотры в порядке и в сроки, установленные Минздравмедпромом России и Госкомсанэпиднадзором России.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К непосредственной работе с ВДТ и ПЭВМ допускаются лица, не имеющие медицинских противопоказаний.</a:t>
            </a:r>
            <a:endParaRPr lang="ru-RU" sz="120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cs typeface="Times New Roman" pitchFamily="18" charset="0"/>
              </a:rPr>
              <a:t>Женщины со времени установления беременности и в период кормления ребенка грудью к выполнению всех видов работ, связанных с использованием ВДТ и ПЭВМ, не допускаются.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203200" y="762000"/>
            <a:ext cx="11785600" cy="5943600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50000">
                <a:srgbClr val="FFFFFF"/>
              </a:gs>
              <a:gs pos="100000">
                <a:srgbClr val="99FFC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25955" name="Picture 3" descr="bs0160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3124200"/>
            <a:ext cx="281093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2133600" y="242888"/>
            <a:ext cx="7924800" cy="36671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/>
              <a:t>Организация охраны труда при работе на ПЭВМ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914400" y="914401"/>
            <a:ext cx="103632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/>
              <a:t>Обучение безвредным и безопасным условиям труда</a:t>
            </a:r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994834" y="1279525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 sz="1600"/>
          </a:p>
        </p:txBody>
      </p:sp>
      <p:sp>
        <p:nvSpPr>
          <p:cNvPr id="125959" name="AutoShape 7"/>
          <p:cNvSpPr>
            <a:spLocks noChangeArrowheads="1"/>
          </p:cNvSpPr>
          <p:nvPr/>
        </p:nvSpPr>
        <p:spPr bwMode="auto">
          <a:xfrm>
            <a:off x="6096000" y="2438400"/>
            <a:ext cx="1930400" cy="533400"/>
          </a:xfrm>
          <a:prstGeom prst="wedgeRoundRectCallout">
            <a:avLst>
              <a:gd name="adj1" fmla="val -88157"/>
              <a:gd name="adj2" fmla="val 111014"/>
              <a:gd name="adj3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200"/>
              <a:t>Головная боль и боль в глазах</a:t>
            </a:r>
          </a:p>
        </p:txBody>
      </p:sp>
      <p:sp>
        <p:nvSpPr>
          <p:cNvPr id="125960" name="AutoShape 8"/>
          <p:cNvSpPr>
            <a:spLocks noChangeArrowheads="1"/>
          </p:cNvSpPr>
          <p:nvPr/>
        </p:nvSpPr>
        <p:spPr bwMode="auto">
          <a:xfrm>
            <a:off x="6197600" y="4267200"/>
            <a:ext cx="2336800" cy="533400"/>
          </a:xfrm>
          <a:prstGeom prst="wedgeRoundRectCallout">
            <a:avLst>
              <a:gd name="adj1" fmla="val -92843"/>
              <a:gd name="adj2" fmla="val -147620"/>
              <a:gd name="adj3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200"/>
              <a:t>Боль в области сердца, одышка</a:t>
            </a:r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auto">
          <a:xfrm>
            <a:off x="914400" y="1219201"/>
            <a:ext cx="5791200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400"/>
              <a:t>Медицинский осмотр при поступлении на работу.</a:t>
            </a:r>
          </a:p>
          <a:p>
            <a:pPr algn="l" eaLnBrk="1" hangingPunct="1"/>
            <a:r>
              <a:rPr lang="ru-RU" sz="1400"/>
              <a:t>Проведение инструктажей, в том числе по электробезопасности.</a:t>
            </a:r>
          </a:p>
          <a:p>
            <a:pPr algn="l" eaLnBrk="1" hangingPunct="1"/>
            <a:r>
              <a:rPr lang="ru-RU" sz="1400"/>
              <a:t>Проведение ежегодных профессиональных медосмотров</a:t>
            </a:r>
          </a:p>
        </p:txBody>
      </p:sp>
      <p:sp>
        <p:nvSpPr>
          <p:cNvPr id="125962" name="Text Box 10"/>
          <p:cNvSpPr txBox="1">
            <a:spLocks noChangeArrowheads="1"/>
          </p:cNvSpPr>
          <p:nvPr/>
        </p:nvSpPr>
        <p:spPr bwMode="auto">
          <a:xfrm>
            <a:off x="6684434" y="1219201"/>
            <a:ext cx="1748367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/>
              <a:t>Обучение по типовой программе и сдача экзаменов</a:t>
            </a:r>
          </a:p>
        </p:txBody>
      </p:sp>
      <p:sp>
        <p:nvSpPr>
          <p:cNvPr id="125963" name="Text Box 11"/>
          <p:cNvSpPr txBox="1">
            <a:spLocks noChangeArrowheads="1"/>
          </p:cNvSpPr>
          <p:nvPr/>
        </p:nvSpPr>
        <p:spPr bwMode="auto">
          <a:xfrm>
            <a:off x="8411634" y="1219201"/>
            <a:ext cx="2865967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/>
              <a:t>Наличие типовой инструкции на рабочем месте и Памятки по безопасной работе на ПЭВМ у пользователей </a:t>
            </a:r>
          </a:p>
        </p:txBody>
      </p:sp>
      <p:sp>
        <p:nvSpPr>
          <p:cNvPr id="125964" name="Text Box 12"/>
          <p:cNvSpPr txBox="1">
            <a:spLocks noChangeArrowheads="1"/>
          </p:cNvSpPr>
          <p:nvPr/>
        </p:nvSpPr>
        <p:spPr bwMode="auto">
          <a:xfrm>
            <a:off x="8636000" y="2590800"/>
            <a:ext cx="3251200" cy="527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/>
              <a:t>Безопасное рабочее место и помещение</a:t>
            </a:r>
          </a:p>
        </p:txBody>
      </p:sp>
      <p:sp>
        <p:nvSpPr>
          <p:cNvPr id="125965" name="Text Box 13"/>
          <p:cNvSpPr txBox="1">
            <a:spLocks noChangeArrowheads="1"/>
          </p:cNvSpPr>
          <p:nvPr/>
        </p:nvSpPr>
        <p:spPr bwMode="auto">
          <a:xfrm>
            <a:off x="8636000" y="3124201"/>
            <a:ext cx="3251200" cy="22467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ru-RU" sz="1400"/>
              <a:t>Аттестация рабочих мест и их оборудование.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Необходимые объем и площадь на 1 чел.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Необходимое расстояние между ПЭВМ.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Электробезопасность РМ.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Пожарная безопасность.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Электромагнитная безопасность.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Освещение.</a:t>
            </a:r>
          </a:p>
        </p:txBody>
      </p:sp>
      <p:sp>
        <p:nvSpPr>
          <p:cNvPr id="125966" name="AutoShape 14"/>
          <p:cNvSpPr>
            <a:spLocks noChangeArrowheads="1"/>
          </p:cNvSpPr>
          <p:nvPr/>
        </p:nvSpPr>
        <p:spPr bwMode="auto">
          <a:xfrm>
            <a:off x="3454400" y="2286000"/>
            <a:ext cx="2336800" cy="685800"/>
          </a:xfrm>
          <a:prstGeom prst="wedgeRoundRectCallout">
            <a:avLst>
              <a:gd name="adj1" fmla="val -727"/>
              <a:gd name="adj2" fmla="val 81250"/>
              <a:gd name="adj3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200"/>
              <a:t>Повышенная раздражительность, депрессия</a:t>
            </a:r>
          </a:p>
        </p:txBody>
      </p:sp>
      <p:sp>
        <p:nvSpPr>
          <p:cNvPr id="125967" name="Text Box 15"/>
          <p:cNvSpPr txBox="1">
            <a:spLocks noChangeArrowheads="1"/>
          </p:cNvSpPr>
          <p:nvPr/>
        </p:nvSpPr>
        <p:spPr bwMode="auto">
          <a:xfrm>
            <a:off x="304800" y="2590800"/>
            <a:ext cx="3048000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/>
              <a:t>Защита собственно от ПЭВМ</a:t>
            </a:r>
          </a:p>
        </p:txBody>
      </p:sp>
      <p:sp>
        <p:nvSpPr>
          <p:cNvPr id="125968" name="Text Box 16"/>
          <p:cNvSpPr txBox="1">
            <a:spLocks noChangeArrowheads="1"/>
          </p:cNvSpPr>
          <p:nvPr/>
        </p:nvSpPr>
        <p:spPr bwMode="auto">
          <a:xfrm>
            <a:off x="304800" y="3124200"/>
            <a:ext cx="3556000" cy="2462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ru-RU" sz="1400"/>
              <a:t>Сертификация ПЭВМ.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Наличие приэкранных фильтров, имеющих гигиенический сертификат.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Работа с налобной повязкой (защита головы от ЭМП).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Работа в спектральных очках.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Применение «нейтрализаторов» и биокорректоров патогенных излучений.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Упражнения для глаз.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Нахождение на расстоянии.</a:t>
            </a:r>
          </a:p>
          <a:p>
            <a:pPr algn="l" eaLnBrk="1" hangingPunct="1">
              <a:buFontTx/>
              <a:buChar char="•"/>
            </a:pPr>
            <a:r>
              <a:rPr lang="ru-RU" sz="1400"/>
              <a:t>Соблюдение режима труда и отдыха.</a:t>
            </a:r>
          </a:p>
        </p:txBody>
      </p:sp>
      <p:sp>
        <p:nvSpPr>
          <p:cNvPr id="125969" name="Text Box 17"/>
          <p:cNvSpPr txBox="1">
            <a:spLocks noChangeArrowheads="1"/>
          </p:cNvSpPr>
          <p:nvPr/>
        </p:nvSpPr>
        <p:spPr bwMode="auto">
          <a:xfrm>
            <a:off x="4379384" y="5334001"/>
            <a:ext cx="2592505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400" b="1"/>
              <a:t>Защита организма изнутри</a:t>
            </a:r>
          </a:p>
        </p:txBody>
      </p:sp>
      <p:sp>
        <p:nvSpPr>
          <p:cNvPr id="125970" name="Text Box 18"/>
          <p:cNvSpPr txBox="1">
            <a:spLocks noChangeArrowheads="1"/>
          </p:cNvSpPr>
          <p:nvPr/>
        </p:nvSpPr>
        <p:spPr bwMode="auto">
          <a:xfrm>
            <a:off x="4368800" y="5638800"/>
            <a:ext cx="7518400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/>
              <a:t>Витаминно-минеральные и билково-аминокислотные комплексы. Индивидуальные ингаляторы ИМИ-1(бронхолегочная система). Гипоксикатор Стрелкова (профилактика сердечно-сосудистых и желудочно-кишечных заболеваний. </a:t>
            </a:r>
          </a:p>
        </p:txBody>
      </p:sp>
      <p:sp>
        <p:nvSpPr>
          <p:cNvPr id="125971" name="Text Box 19"/>
          <p:cNvSpPr txBox="1">
            <a:spLocks noChangeArrowheads="1"/>
          </p:cNvSpPr>
          <p:nvPr/>
        </p:nvSpPr>
        <p:spPr bwMode="auto">
          <a:xfrm>
            <a:off x="7090834" y="3155950"/>
            <a:ext cx="16467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>
                <a:solidFill>
                  <a:srgbClr val="FF0000"/>
                </a:solidFill>
              </a:rPr>
              <a:t>L</a:t>
            </a:r>
            <a:r>
              <a:rPr lang="ru-RU" sz="1200">
                <a:solidFill>
                  <a:srgbClr val="FF0000"/>
                </a:solidFill>
              </a:rPr>
              <a:t> </a:t>
            </a:r>
            <a:r>
              <a:rPr lang="en-US" sz="1200">
                <a:solidFill>
                  <a:srgbClr val="FF0000"/>
                </a:solidFill>
              </a:rPr>
              <a:t>=</a:t>
            </a:r>
            <a:r>
              <a:rPr lang="ru-RU" sz="1200">
                <a:solidFill>
                  <a:srgbClr val="FF0000"/>
                </a:solidFill>
              </a:rPr>
              <a:t> </a:t>
            </a:r>
            <a:r>
              <a:rPr lang="en-US" sz="1200">
                <a:solidFill>
                  <a:srgbClr val="FF0000"/>
                </a:solidFill>
              </a:rPr>
              <a:t>50</a:t>
            </a:r>
            <a:r>
              <a:rPr lang="ru-RU" sz="1200">
                <a:solidFill>
                  <a:srgbClr val="FF0000"/>
                </a:solidFill>
              </a:rPr>
              <a:t>см,</a:t>
            </a:r>
          </a:p>
          <a:p>
            <a:pPr algn="l" eaLnBrk="1" hangingPunct="1"/>
            <a:r>
              <a:rPr lang="en-US" sz="1200">
                <a:solidFill>
                  <a:srgbClr val="FF0000"/>
                </a:solidFill>
              </a:rPr>
              <a:t>F</a:t>
            </a:r>
            <a:r>
              <a:rPr lang="ru-RU" sz="1200">
                <a:solidFill>
                  <a:srgbClr val="FF0000"/>
                </a:solidFill>
              </a:rPr>
              <a:t> </a:t>
            </a:r>
            <a:r>
              <a:rPr lang="en-US" sz="1200">
                <a:solidFill>
                  <a:srgbClr val="FF0000"/>
                </a:solidFill>
              </a:rPr>
              <a:t>=</a:t>
            </a:r>
            <a:r>
              <a:rPr lang="ru-RU" sz="1200">
                <a:solidFill>
                  <a:srgbClr val="FF0000"/>
                </a:solidFill>
              </a:rPr>
              <a:t> </a:t>
            </a:r>
            <a:r>
              <a:rPr lang="en-US" sz="1200">
                <a:solidFill>
                  <a:srgbClr val="FF0000"/>
                </a:solidFill>
              </a:rPr>
              <a:t>5…2000</a:t>
            </a:r>
            <a:r>
              <a:rPr lang="ru-RU" sz="1200">
                <a:solidFill>
                  <a:srgbClr val="FF0000"/>
                </a:solidFill>
              </a:rPr>
              <a:t>гц</a:t>
            </a:r>
            <a:endParaRPr lang="en-US" sz="1200">
              <a:solidFill>
                <a:srgbClr val="FF0000"/>
              </a:solidFill>
            </a:endParaRPr>
          </a:p>
          <a:p>
            <a:pPr algn="l" eaLnBrk="1" hangingPunct="1"/>
            <a:r>
              <a:rPr lang="ru-RU" sz="1200">
                <a:solidFill>
                  <a:srgbClr val="FF0000"/>
                </a:solidFill>
              </a:rPr>
              <a:t>Е </a:t>
            </a:r>
            <a:r>
              <a:rPr lang="ru-RU" sz="1200">
                <a:solidFill>
                  <a:srgbClr val="FF0000"/>
                </a:solidFill>
                <a:cs typeface="Arial" charset="0"/>
              </a:rPr>
              <a:t>&lt;</a:t>
            </a:r>
            <a:r>
              <a:rPr lang="ru-RU" sz="1200">
                <a:solidFill>
                  <a:srgbClr val="FF0000"/>
                </a:solidFill>
              </a:rPr>
              <a:t> 25 В</a:t>
            </a:r>
            <a:r>
              <a:rPr lang="en-US" sz="1200">
                <a:solidFill>
                  <a:srgbClr val="FF0000"/>
                </a:solidFill>
              </a:rPr>
              <a:t>/</a:t>
            </a:r>
            <a:r>
              <a:rPr lang="ru-RU" sz="1200">
                <a:solidFill>
                  <a:srgbClr val="FF0000"/>
                </a:solidFill>
              </a:rPr>
              <a:t>м,</a:t>
            </a:r>
          </a:p>
          <a:p>
            <a:pPr algn="l" eaLnBrk="1" hangingPunct="1"/>
            <a:r>
              <a:rPr lang="ru-RU" sz="1200">
                <a:solidFill>
                  <a:srgbClr val="FF0000"/>
                </a:solidFill>
              </a:rPr>
              <a:t>Н </a:t>
            </a:r>
            <a:r>
              <a:rPr lang="ru-RU" sz="1200">
                <a:solidFill>
                  <a:srgbClr val="FF0000"/>
                </a:solidFill>
                <a:cs typeface="Arial" charset="0"/>
              </a:rPr>
              <a:t>&lt;</a:t>
            </a:r>
            <a:r>
              <a:rPr lang="ru-RU" sz="1200">
                <a:solidFill>
                  <a:srgbClr val="FF0000"/>
                </a:solidFill>
              </a:rPr>
              <a:t> 250 нТ,</a:t>
            </a:r>
          </a:p>
          <a:p>
            <a:pPr algn="l" eaLnBrk="1" hangingPunct="1"/>
            <a:r>
              <a:rPr lang="ru-RU" sz="1200">
                <a:solidFill>
                  <a:srgbClr val="FF0000"/>
                </a:solidFill>
              </a:rPr>
              <a:t>Е</a:t>
            </a:r>
            <a:r>
              <a:rPr lang="ru-RU" sz="1200" baseline="-25000">
                <a:solidFill>
                  <a:srgbClr val="FF0000"/>
                </a:solidFill>
              </a:rPr>
              <a:t>стат </a:t>
            </a:r>
            <a:r>
              <a:rPr lang="ru-RU" sz="1200">
                <a:solidFill>
                  <a:srgbClr val="FF0000"/>
                </a:solidFill>
                <a:cs typeface="Arial" charset="0"/>
              </a:rPr>
              <a:t>&lt;</a:t>
            </a:r>
            <a:r>
              <a:rPr lang="ru-RU" sz="1200">
                <a:solidFill>
                  <a:srgbClr val="FF0000"/>
                </a:solidFill>
              </a:rPr>
              <a:t> 500 В</a:t>
            </a:r>
            <a:r>
              <a:rPr lang="en-US" sz="1200">
                <a:solidFill>
                  <a:srgbClr val="FF0000"/>
                </a:solidFill>
              </a:rPr>
              <a:t>/</a:t>
            </a:r>
            <a:r>
              <a:rPr lang="ru-RU" sz="1200">
                <a:solidFill>
                  <a:srgbClr val="FF0000"/>
                </a:solidFill>
              </a:rPr>
              <a:t>м</a:t>
            </a:r>
          </a:p>
        </p:txBody>
      </p:sp>
      <p:sp>
        <p:nvSpPr>
          <p:cNvPr id="125972" name="Text Box 20"/>
          <p:cNvSpPr txBox="1">
            <a:spLocks noChangeArrowheads="1"/>
          </p:cNvSpPr>
          <p:nvPr/>
        </p:nvSpPr>
        <p:spPr bwMode="auto">
          <a:xfrm>
            <a:off x="6233584" y="2971800"/>
            <a:ext cx="18893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>
                <a:solidFill>
                  <a:srgbClr val="FF0000"/>
                </a:solidFill>
              </a:rPr>
              <a:t>L</a:t>
            </a:r>
            <a:r>
              <a:rPr lang="ru-RU" sz="1200">
                <a:solidFill>
                  <a:srgbClr val="FF0000"/>
                </a:solidFill>
              </a:rPr>
              <a:t> </a:t>
            </a:r>
            <a:r>
              <a:rPr lang="en-US" sz="1200">
                <a:solidFill>
                  <a:srgbClr val="FF0000"/>
                </a:solidFill>
              </a:rPr>
              <a:t>=</a:t>
            </a:r>
            <a:r>
              <a:rPr lang="ru-RU" sz="1200">
                <a:solidFill>
                  <a:srgbClr val="FF0000"/>
                </a:solidFill>
              </a:rPr>
              <a:t> 1</a:t>
            </a:r>
            <a:r>
              <a:rPr lang="en-US" sz="1200">
                <a:solidFill>
                  <a:srgbClr val="FF0000"/>
                </a:solidFill>
              </a:rPr>
              <a:t>0</a:t>
            </a:r>
            <a:r>
              <a:rPr lang="ru-RU" sz="1200">
                <a:solidFill>
                  <a:srgbClr val="FF0000"/>
                </a:solidFill>
              </a:rPr>
              <a:t>см, Р </a:t>
            </a:r>
            <a:r>
              <a:rPr lang="ru-RU" sz="1200">
                <a:solidFill>
                  <a:srgbClr val="FF0000"/>
                </a:solidFill>
                <a:cs typeface="Arial" charset="0"/>
              </a:rPr>
              <a:t>&lt;</a:t>
            </a:r>
            <a:r>
              <a:rPr lang="ru-RU" sz="1200">
                <a:solidFill>
                  <a:srgbClr val="FF0000"/>
                </a:solidFill>
              </a:rPr>
              <a:t>0,28мр</a:t>
            </a:r>
            <a:r>
              <a:rPr lang="en-US" sz="1200">
                <a:solidFill>
                  <a:srgbClr val="FF0000"/>
                </a:solidFill>
              </a:rPr>
              <a:t>/</a:t>
            </a:r>
            <a:r>
              <a:rPr lang="ru-RU" sz="1200">
                <a:solidFill>
                  <a:srgbClr val="FF0000"/>
                </a:solidFill>
              </a:rPr>
              <a:t>час</a:t>
            </a:r>
          </a:p>
        </p:txBody>
      </p:sp>
      <p:sp>
        <p:nvSpPr>
          <p:cNvPr id="125973" name="Text Box 21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4"/>
          <p:cNvSpPr>
            <a:spLocks noChangeArrowheads="1"/>
          </p:cNvSpPr>
          <p:nvPr/>
        </p:nvSpPr>
        <p:spPr bwMode="auto">
          <a:xfrm>
            <a:off x="431800" y="2557048"/>
            <a:ext cx="11074400" cy="67710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ru-RU" sz="2000" b="1">
                <a:latin typeface="Times New Roman" pitchFamily="18" charset="0"/>
              </a:rPr>
              <a:t>5. Возмещение вреда, причиненного несчастным случаем </a:t>
            </a:r>
          </a:p>
          <a:p>
            <a:pPr>
              <a:lnSpc>
                <a:spcPct val="70000"/>
              </a:lnSpc>
            </a:pPr>
            <a:r>
              <a:rPr lang="ru-RU" sz="2000" b="1">
                <a:latin typeface="Times New Roman" pitchFamily="18" charset="0"/>
              </a:rPr>
              <a:t>или профессиональным заболеванием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Line 2"/>
          <p:cNvSpPr>
            <a:spLocks noChangeShapeType="1"/>
          </p:cNvSpPr>
          <p:nvPr/>
        </p:nvSpPr>
        <p:spPr bwMode="auto">
          <a:xfrm>
            <a:off x="6096000" y="2362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8003" name="Line 3"/>
          <p:cNvSpPr>
            <a:spLocks noChangeShapeType="1"/>
          </p:cNvSpPr>
          <p:nvPr/>
        </p:nvSpPr>
        <p:spPr bwMode="auto">
          <a:xfrm>
            <a:off x="9956800" y="2362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8004" name="Line 4"/>
          <p:cNvSpPr>
            <a:spLocks noChangeShapeType="1"/>
          </p:cNvSpPr>
          <p:nvPr/>
        </p:nvSpPr>
        <p:spPr bwMode="auto">
          <a:xfrm>
            <a:off x="2133600" y="2362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8005" name="Rectangle 5"/>
          <p:cNvSpPr>
            <a:spLocks noGrp="1" noChangeAspect="1" noChangeArrowheads="1"/>
          </p:cNvSpPr>
          <p:nvPr/>
        </p:nvSpPr>
        <p:spPr bwMode="auto">
          <a:xfrm rot="10800000" flipV="1">
            <a:off x="3657601" y="457200"/>
            <a:ext cx="5077884" cy="496888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Цели расследования</a:t>
            </a:r>
          </a:p>
          <a:p>
            <a:pPr eaLnBrk="0" hangingPunct="0"/>
            <a:endParaRPr lang="ru-RU" sz="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508000" y="1295400"/>
            <a:ext cx="3505200" cy="106680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800">
              <a:latin typeface="Times New Roman" pitchFamily="18" charset="0"/>
            </a:endParaRPr>
          </a:p>
          <a:p>
            <a:r>
              <a:rPr lang="ru-RU" sz="2200">
                <a:latin typeface="Times New Roman" pitchFamily="18" charset="0"/>
              </a:rPr>
              <a:t>Возмещение вреда пострадавшему</a:t>
            </a:r>
          </a:p>
        </p:txBody>
      </p:sp>
      <p:sp>
        <p:nvSpPr>
          <p:cNvPr id="128007" name="Text Box 7"/>
          <p:cNvSpPr txBox="1">
            <a:spLocks noChangeArrowheads="1"/>
          </p:cNvSpPr>
          <p:nvPr/>
        </p:nvSpPr>
        <p:spPr bwMode="auto">
          <a:xfrm>
            <a:off x="4470400" y="1295400"/>
            <a:ext cx="3352800" cy="106680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200">
                <a:latin typeface="Times New Roman" pitchFamily="18" charset="0"/>
              </a:rPr>
              <a:t>Привлечение к ответственности виновных лиц</a:t>
            </a:r>
          </a:p>
        </p:txBody>
      </p:sp>
      <p:sp>
        <p:nvSpPr>
          <p:cNvPr id="128008" name="Text Box 8"/>
          <p:cNvSpPr txBox="1">
            <a:spLocks noChangeArrowheads="1"/>
          </p:cNvSpPr>
          <p:nvPr/>
        </p:nvSpPr>
        <p:spPr bwMode="auto">
          <a:xfrm>
            <a:off x="8331200" y="1295400"/>
            <a:ext cx="3352800" cy="106680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800">
              <a:latin typeface="Times New Roman" pitchFamily="18" charset="0"/>
            </a:endParaRPr>
          </a:p>
          <a:p>
            <a:r>
              <a:rPr lang="ru-RU" sz="2200">
                <a:latin typeface="Times New Roman" pitchFamily="18" charset="0"/>
              </a:rPr>
              <a:t>Устранение причин несчастного случая</a:t>
            </a:r>
          </a:p>
        </p:txBody>
      </p:sp>
      <p:sp>
        <p:nvSpPr>
          <p:cNvPr id="128009" name="Text Box 9"/>
          <p:cNvSpPr txBox="1">
            <a:spLocks noChangeArrowheads="1"/>
          </p:cNvSpPr>
          <p:nvPr/>
        </p:nvSpPr>
        <p:spPr bwMode="auto">
          <a:xfrm>
            <a:off x="508000" y="2895600"/>
            <a:ext cx="11074400" cy="4572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200">
                <a:latin typeface="Times New Roman" pitchFamily="18" charset="0"/>
              </a:rPr>
              <a:t>Основные задачи</a:t>
            </a:r>
          </a:p>
        </p:txBody>
      </p:sp>
      <p:sp>
        <p:nvSpPr>
          <p:cNvPr id="128010" name="Rectangle 10"/>
          <p:cNvSpPr>
            <a:spLocks noChangeAspect="1" noChangeArrowheads="1"/>
          </p:cNvSpPr>
          <p:nvPr/>
        </p:nvSpPr>
        <p:spPr bwMode="auto">
          <a:xfrm rot="10800000" flipV="1">
            <a:off x="491067" y="3813175"/>
            <a:ext cx="3568700" cy="24511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01600" algn="l" eaLnBrk="0" hangingPunct="0">
              <a:buClr>
                <a:srgbClr val="000000"/>
              </a:buClr>
              <a:buFont typeface="Symbol" pitchFamily="18" charset="2"/>
              <a:buChar char="·"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Установление связи 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 несчастного случая с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 производством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;</a:t>
            </a: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Char char="·"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Оформление акта о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 несчастном случае на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 производстве (Н1), и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акта о расследовании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несчастного случая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endParaRPr lang="ru-RU" sz="800" b="1">
              <a:solidFill>
                <a:srgbClr val="000000"/>
              </a:solidFill>
              <a:latin typeface="Times New Roman" pitchFamily="18" charset="0"/>
            </a:endParaRP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endParaRPr lang="ru-RU" sz="8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8011" name="Rectangle 11"/>
          <p:cNvSpPr>
            <a:spLocks noChangeAspect="1" noChangeArrowheads="1"/>
          </p:cNvSpPr>
          <p:nvPr/>
        </p:nvSpPr>
        <p:spPr bwMode="auto">
          <a:xfrm rot="10800000" flipV="1">
            <a:off x="4267200" y="3813175"/>
            <a:ext cx="3668184" cy="2420938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01600" algn="just" eaLnBrk="0" hangingPunct="0">
              <a:buClr>
                <a:srgbClr val="000000"/>
              </a:buClr>
              <a:buFont typeface="Symbol" pitchFamily="18" charset="2"/>
              <a:buNone/>
            </a:pPr>
            <a:endParaRPr lang="ru-RU" sz="800" b="1">
              <a:solidFill>
                <a:srgbClr val="000000"/>
              </a:solidFill>
              <a:latin typeface="Times New Roman" pitchFamily="18" charset="0"/>
            </a:endParaRP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Char char="·"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Определение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 требования каких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 правовых актов были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 нарушены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;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endParaRPr lang="ru-RU" sz="800" b="1">
              <a:solidFill>
                <a:srgbClr val="000000"/>
              </a:solidFill>
              <a:latin typeface="Times New Roman" pitchFamily="18" charset="0"/>
            </a:endParaRP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Char char="·"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Установление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 виновных в этих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  нарушениях лиц</a:t>
            </a:r>
          </a:p>
          <a:p>
            <a:pPr marL="101600" eaLnBrk="0" hangingPunct="0">
              <a:buClr>
                <a:srgbClr val="000000"/>
              </a:buClr>
              <a:buFont typeface="Symbol" pitchFamily="18" charset="2"/>
              <a:buNone/>
            </a:pPr>
            <a:endParaRPr lang="ru-RU" sz="16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8012" name="Rectangle 12"/>
          <p:cNvSpPr>
            <a:spLocks noChangeAspect="1" noChangeArrowheads="1"/>
          </p:cNvSpPr>
          <p:nvPr/>
        </p:nvSpPr>
        <p:spPr bwMode="auto">
          <a:xfrm rot="10800000" flipV="1">
            <a:off x="8128000" y="3959920"/>
            <a:ext cx="3448051" cy="215443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01600" eaLnBrk="0" hangingPunct="0"/>
            <a:endParaRPr lang="ru-RU" sz="800" b="1">
              <a:solidFill>
                <a:srgbClr val="000000"/>
              </a:solidFill>
              <a:latin typeface="Times New Roman" pitchFamily="18" charset="0"/>
            </a:endParaRPr>
          </a:p>
          <a:p>
            <a:pPr marL="101600" eaLnBrk="0" hangingPunct="0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Разработка мероприятий</a:t>
            </a:r>
          </a:p>
          <a:p>
            <a:pPr marL="101600" eaLnBrk="0" hangingPunct="0"/>
            <a:endParaRPr lang="ru-RU" sz="800" b="1">
              <a:solidFill>
                <a:srgbClr val="000000"/>
              </a:solidFill>
              <a:latin typeface="Times New Roman" pitchFamily="18" charset="0"/>
            </a:endParaRP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Char char="·"/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по устранению причин 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   несчастного случая;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Char char="·"/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 по предупреждению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   повторного возникно-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   вения подобных 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   происшествий</a:t>
            </a:r>
          </a:p>
          <a:p>
            <a:pPr marL="101600" algn="l" eaLnBrk="0" hangingPunct="0">
              <a:buClr>
                <a:srgbClr val="000000"/>
              </a:buClr>
              <a:buFont typeface="Symbol" pitchFamily="18" charset="2"/>
              <a:buNone/>
            </a:pPr>
            <a:endParaRPr lang="ru-RU" sz="8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8013" name="Line 13"/>
          <p:cNvSpPr>
            <a:spLocks noChangeShapeType="1"/>
          </p:cNvSpPr>
          <p:nvPr/>
        </p:nvSpPr>
        <p:spPr bwMode="auto">
          <a:xfrm flipH="1">
            <a:off x="2235200" y="990600"/>
            <a:ext cx="3759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8014" name="Line 14"/>
          <p:cNvSpPr>
            <a:spLocks noChangeShapeType="1"/>
          </p:cNvSpPr>
          <p:nvPr/>
        </p:nvSpPr>
        <p:spPr bwMode="auto">
          <a:xfrm>
            <a:off x="6197600" y="990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8015" name="Line 15"/>
          <p:cNvSpPr>
            <a:spLocks noChangeShapeType="1"/>
          </p:cNvSpPr>
          <p:nvPr/>
        </p:nvSpPr>
        <p:spPr bwMode="auto">
          <a:xfrm>
            <a:off x="6400800" y="990600"/>
            <a:ext cx="3759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8016" name="Text Box 17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508000" y="506414"/>
            <a:ext cx="11176000" cy="73183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ru-RU" sz="2000" b="1">
                <a:solidFill>
                  <a:schemeClr val="tx2"/>
                </a:solidFill>
                <a:latin typeface="Times New Roman" pitchFamily="18" charset="0"/>
              </a:rPr>
              <a:t>Основные недостатки в работе </a:t>
            </a:r>
          </a:p>
          <a:p>
            <a:r>
              <a:rPr lang="ru-RU" sz="2000" b="1">
                <a:solidFill>
                  <a:schemeClr val="tx2"/>
                </a:solidFill>
                <a:latin typeface="Times New Roman" pitchFamily="18" charset="0"/>
              </a:rPr>
              <a:t>по расследованию несчастных случаев на производстве</a:t>
            </a:r>
          </a:p>
          <a:p>
            <a:endParaRPr lang="ru-RU" sz="8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609600" y="1752600"/>
            <a:ext cx="10972800" cy="411480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241300" algn="l">
              <a:spcBef>
                <a:spcPct val="20000"/>
              </a:spcBef>
              <a:buFontTx/>
              <a:buChar char="•"/>
            </a:pPr>
            <a:endParaRPr lang="ru-RU" b="1">
              <a:latin typeface="Times New Roman" pitchFamily="18" charset="0"/>
            </a:endParaRPr>
          </a:p>
          <a:p>
            <a:pPr marL="342900" indent="-241300" algn="l">
              <a:spcBef>
                <a:spcPct val="20000"/>
              </a:spcBef>
              <a:buFontTx/>
              <a:buChar char="•"/>
            </a:pPr>
            <a:r>
              <a:rPr lang="ru-RU" b="1">
                <a:latin typeface="Times New Roman" pitchFamily="18" charset="0"/>
              </a:rPr>
              <a:t>   Пункты Правил, указываемые в Актах как нарушенные,  часто не соответствуют выявленным нарушениям</a:t>
            </a:r>
          </a:p>
          <a:p>
            <a:pPr marL="342900" indent="-241300" algn="l">
              <a:spcBef>
                <a:spcPct val="20000"/>
              </a:spcBef>
            </a:pPr>
            <a:endParaRPr lang="ru-RU" sz="800" b="1">
              <a:latin typeface="Times New Roman" pitchFamily="18" charset="0"/>
            </a:endParaRPr>
          </a:p>
          <a:p>
            <a:pPr marL="342900" indent="-241300" algn="l">
              <a:spcBef>
                <a:spcPct val="20000"/>
              </a:spcBef>
              <a:buFontTx/>
              <a:buChar char="•"/>
            </a:pPr>
            <a:r>
              <a:rPr lang="ru-RU" b="1">
                <a:latin typeface="Times New Roman" pitchFamily="18" charset="0"/>
              </a:rPr>
              <a:t>   Не всегда выявляются истинные технические причины несчастного случая</a:t>
            </a:r>
          </a:p>
          <a:p>
            <a:pPr marL="342900" indent="-241300" algn="l">
              <a:spcBef>
                <a:spcPct val="20000"/>
              </a:spcBef>
            </a:pPr>
            <a:endParaRPr lang="ru-RU" sz="800" b="1">
              <a:latin typeface="Times New Roman" pitchFamily="18" charset="0"/>
            </a:endParaRPr>
          </a:p>
          <a:p>
            <a:pPr marL="342900" indent="-241300" algn="l">
              <a:spcBef>
                <a:spcPct val="20000"/>
              </a:spcBef>
              <a:buFontTx/>
              <a:buChar char="•"/>
            </a:pPr>
            <a:r>
              <a:rPr lang="ru-RU" b="1">
                <a:latin typeface="Times New Roman" pitchFamily="18" charset="0"/>
              </a:rPr>
              <a:t>   Недостаточное знание требований документов по расследованию несчастных случаев</a:t>
            </a:r>
          </a:p>
          <a:p>
            <a:pPr marL="342900" indent="-241300" algn="l">
              <a:spcBef>
                <a:spcPct val="20000"/>
              </a:spcBef>
            </a:pPr>
            <a:endParaRPr lang="ru-RU" sz="800" b="1">
              <a:latin typeface="Times New Roman" pitchFamily="18" charset="0"/>
            </a:endParaRPr>
          </a:p>
          <a:p>
            <a:pPr marL="342900" indent="-241300" algn="l">
              <a:spcBef>
                <a:spcPct val="20000"/>
              </a:spcBef>
              <a:buFontTx/>
              <a:buChar char="•"/>
            </a:pPr>
            <a:r>
              <a:rPr lang="ru-RU" b="1">
                <a:latin typeface="Times New Roman" pitchFamily="18" charset="0"/>
              </a:rPr>
              <a:t>   Невыполнение обязанностей по выдаче актов-предписаний при проведении расследований несчастных случаев</a:t>
            </a:r>
          </a:p>
          <a:p>
            <a:pPr marL="342900" indent="-241300" algn="l">
              <a:spcBef>
                <a:spcPct val="20000"/>
              </a:spcBef>
            </a:pPr>
            <a:endParaRPr lang="ru-RU" sz="800" b="1">
              <a:latin typeface="Times New Roman" pitchFamily="18" charset="0"/>
            </a:endParaRPr>
          </a:p>
          <a:p>
            <a:pPr marL="342900" indent="-241300" algn="l">
              <a:spcBef>
                <a:spcPct val="20000"/>
              </a:spcBef>
              <a:buFontTx/>
              <a:buChar char="•"/>
            </a:pPr>
            <a:r>
              <a:rPr lang="ru-RU" b="1">
                <a:latin typeface="Times New Roman" pitchFamily="18" charset="0"/>
              </a:rPr>
              <a:t>   Несвоевременное оформление Учетных карточек несчастных случаев  </a:t>
            </a:r>
          </a:p>
          <a:p>
            <a:pPr marL="342900" indent="-241300" algn="l">
              <a:spcBef>
                <a:spcPct val="20000"/>
              </a:spcBef>
            </a:pPr>
            <a:endParaRPr lang="ru-RU" sz="800" b="1">
              <a:latin typeface="Times New Roman" pitchFamily="18" charset="0"/>
            </a:endParaRPr>
          </a:p>
        </p:txBody>
      </p:sp>
      <p:sp>
        <p:nvSpPr>
          <p:cNvPr id="129028" name="Text Box 5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203200" y="228600"/>
            <a:ext cx="11684000" cy="381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b="1">
                <a:latin typeface="Times New Roman" pitchFamily="18" charset="0"/>
              </a:rPr>
              <a:t>Основные правовые акты по расследованию несчастных случаев на производстве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203200" y="838200"/>
            <a:ext cx="3352800" cy="11430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800" b="1">
              <a:latin typeface="Times New Roman" pitchFamily="18" charset="0"/>
            </a:endParaRPr>
          </a:p>
          <a:p>
            <a:endParaRPr lang="ru-RU" sz="800" b="1">
              <a:latin typeface="Times New Roman" pitchFamily="18" charset="0"/>
            </a:endParaRPr>
          </a:p>
          <a:p>
            <a:r>
              <a:rPr lang="ru-RU" sz="1400" b="1">
                <a:latin typeface="Times New Roman" pitchFamily="18" charset="0"/>
              </a:rPr>
              <a:t>Трудовой кодекс РФ </a:t>
            </a:r>
          </a:p>
          <a:p>
            <a:r>
              <a:rPr lang="ru-RU" sz="1400">
                <a:latin typeface="Times New Roman" pitchFamily="18" charset="0"/>
              </a:rPr>
              <a:t>№ 197-ФЗ с 1.02.2002г. </a:t>
            </a:r>
          </a:p>
          <a:p>
            <a:r>
              <a:rPr lang="ru-RU" sz="1400">
                <a:latin typeface="Times New Roman" pitchFamily="18" charset="0"/>
              </a:rPr>
              <a:t>ст. 227-231</a:t>
            </a:r>
          </a:p>
        </p:txBody>
      </p:sp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3962400" y="838200"/>
            <a:ext cx="2844800" cy="11430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800" b="1">
              <a:latin typeface="Times New Roman" pitchFamily="18" charset="0"/>
            </a:endParaRPr>
          </a:p>
          <a:p>
            <a:endParaRPr lang="ru-RU" sz="800" b="1">
              <a:latin typeface="Times New Roman" pitchFamily="18" charset="0"/>
            </a:endParaRPr>
          </a:p>
          <a:p>
            <a:r>
              <a:rPr lang="ru-RU" sz="1400" b="1">
                <a:latin typeface="Times New Roman" pitchFamily="18" charset="0"/>
              </a:rPr>
              <a:t>ФЗ "Об основах </a:t>
            </a:r>
          </a:p>
          <a:p>
            <a:r>
              <a:rPr lang="ru-RU" sz="1400" b="1">
                <a:latin typeface="Times New Roman" pitchFamily="18" charset="0"/>
              </a:rPr>
              <a:t>охраны труда в РФ" </a:t>
            </a:r>
          </a:p>
          <a:p>
            <a:r>
              <a:rPr lang="ru-RU" sz="1400">
                <a:latin typeface="Times New Roman" pitchFamily="18" charset="0"/>
              </a:rPr>
              <a:t>№ 181-ФЗ    17.07.99 г.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7721600" y="838200"/>
            <a:ext cx="4165600" cy="11430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400" b="1">
                <a:latin typeface="Times New Roman" pitchFamily="18" charset="0"/>
              </a:rPr>
              <a:t>ФЗ " Об обязательном социальном страховании от несчастных случаев на производстве и проф.заболеваний " </a:t>
            </a:r>
            <a:r>
              <a:rPr lang="ru-RU" sz="1400">
                <a:latin typeface="Times New Roman" pitchFamily="18" charset="0"/>
              </a:rPr>
              <a:t>№ 125-ФЗ 24.07.98 г.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8636000" y="2209800"/>
            <a:ext cx="3251200" cy="1371600"/>
          </a:xfrm>
          <a:prstGeom prst="rect">
            <a:avLst/>
          </a:prstGeom>
          <a:gradFill rotWithShape="0">
            <a:gsLst>
              <a:gs pos="0">
                <a:srgbClr val="FF99CC"/>
              </a:gs>
              <a:gs pos="50000">
                <a:srgbClr val="FFFFFF"/>
              </a:gs>
              <a:gs pos="100000">
                <a:srgbClr val="FF99C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400" b="1">
                <a:latin typeface="Times New Roman" pitchFamily="18" charset="0"/>
              </a:rPr>
              <a:t>"Положение о расследовании и учете несчастных случаев на производстве"</a:t>
            </a:r>
          </a:p>
          <a:p>
            <a:r>
              <a:rPr lang="ru-RU" sz="1400">
                <a:latin typeface="Times New Roman" pitchFamily="18" charset="0"/>
              </a:rPr>
              <a:t>Введено постановлением Правительства РФ № 279</a:t>
            </a:r>
          </a:p>
          <a:p>
            <a:r>
              <a:rPr lang="ru-RU" sz="1400">
                <a:latin typeface="Times New Roman" pitchFamily="18" charset="0"/>
              </a:rPr>
              <a:t>от 11.3.99</a:t>
            </a:r>
          </a:p>
        </p:txBody>
      </p:sp>
      <p:sp>
        <p:nvSpPr>
          <p:cNvPr id="263175" name="Text Box 7"/>
          <p:cNvSpPr txBox="1">
            <a:spLocks noChangeArrowheads="1"/>
          </p:cNvSpPr>
          <p:nvPr/>
        </p:nvSpPr>
        <p:spPr bwMode="auto">
          <a:xfrm>
            <a:off x="8636000" y="3657600"/>
            <a:ext cx="3251200" cy="2895600"/>
          </a:xfrm>
          <a:prstGeom prst="rect">
            <a:avLst/>
          </a:prstGeom>
          <a:gradFill rotWithShape="0">
            <a:gsLst>
              <a:gs pos="0">
                <a:srgbClr val="CCCCFF"/>
              </a:gs>
              <a:gs pos="50000">
                <a:schemeClr val="bg1"/>
              </a:gs>
              <a:gs pos="100000">
                <a:srgbClr val="CC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defRPr/>
            </a:pPr>
            <a:r>
              <a:rPr lang="ru-RU" sz="1400" b="1">
                <a:latin typeface="Times New Roman" pitchFamily="18" charset="0"/>
              </a:rPr>
              <a:t>Постановление Минтруда № 19 от 7 июля 1999 г. "Об утверждении форм документов, необходимых для расследования и учета  несчастных случаев на производстве" :</a:t>
            </a:r>
          </a:p>
          <a:p>
            <a:pPr algn="l" eaLnBrk="0" hangingPunct="0">
              <a:defRPr/>
            </a:pPr>
            <a:r>
              <a:rPr lang="ru-RU" sz="1400" b="1">
                <a:latin typeface="Times New Roman" pitchFamily="18" charset="0"/>
              </a:rPr>
              <a:t>  1. Сообщение о Н/С;</a:t>
            </a:r>
          </a:p>
          <a:p>
            <a:pPr algn="l" eaLnBrk="0" hangingPunct="0">
              <a:defRPr/>
            </a:pPr>
            <a:r>
              <a:rPr lang="ru-RU" sz="1400" b="1">
                <a:latin typeface="Times New Roman" pitchFamily="18" charset="0"/>
              </a:rPr>
              <a:t>  2. Журнал регистрации Н/С</a:t>
            </a:r>
          </a:p>
          <a:p>
            <a:pPr algn="l" eaLnBrk="0" hangingPunct="0">
              <a:defRPr/>
            </a:pPr>
            <a:r>
              <a:rPr lang="ru-RU" sz="1400" b="1">
                <a:latin typeface="Times New Roman" pitchFamily="18" charset="0"/>
              </a:rPr>
              <a:t>      на производстве;</a:t>
            </a:r>
          </a:p>
          <a:p>
            <a:pPr algn="l" eaLnBrk="0" hangingPunct="0">
              <a:defRPr/>
            </a:pPr>
            <a:r>
              <a:rPr lang="ru-RU" sz="1400" b="1">
                <a:latin typeface="Times New Roman" pitchFamily="18" charset="0"/>
              </a:rPr>
              <a:t>  3. Сообщение о послед- </a:t>
            </a:r>
          </a:p>
          <a:p>
            <a:pPr algn="l" eaLnBrk="0" hangingPunct="0">
              <a:defRPr/>
            </a:pPr>
            <a:r>
              <a:rPr lang="ru-RU" sz="1400" b="1">
                <a:latin typeface="Times New Roman" pitchFamily="18" charset="0"/>
              </a:rPr>
              <a:t>      ствиях несчастного </a:t>
            </a:r>
          </a:p>
          <a:p>
            <a:pPr algn="l" eaLnBrk="0" hangingPunct="0">
              <a:defRPr/>
            </a:pPr>
            <a:r>
              <a:rPr lang="ru-RU" sz="1400" b="1">
                <a:latin typeface="Times New Roman" pitchFamily="18" charset="0"/>
              </a:rPr>
              <a:t>      случая на производстве</a:t>
            </a:r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203200" y="4724400"/>
            <a:ext cx="7823200" cy="9144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400" b="1">
                <a:latin typeface="Times New Roman" pitchFamily="18" charset="0"/>
              </a:rPr>
              <a:t>Приказ Руководителя Департамента ГЭН № 20 от 5.05.99 г. </a:t>
            </a:r>
          </a:p>
          <a:p>
            <a:r>
              <a:rPr lang="ru-RU" sz="1400" b="1">
                <a:latin typeface="Times New Roman" pitchFamily="18" charset="0"/>
              </a:rPr>
              <a:t>«О введении в действие Положения о расследовании и учете Н/С на производстве». Приложение к приказу письмо Первого зам. Министра Минтруда</a:t>
            </a:r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203200" y="5829300"/>
            <a:ext cx="7823200" cy="7239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400" b="1">
                <a:latin typeface="Times New Roman" pitchFamily="18" charset="0"/>
              </a:rPr>
              <a:t>Указание Руководителя Департамента ГЭН № 32-01-04/38 от 29.11.00  «О совершенствовании системы учета и анализа несчастных случаев»</a:t>
            </a: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203200" y="2286000"/>
            <a:ext cx="7823200" cy="137160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400" b="1">
                <a:latin typeface="Times New Roman" pitchFamily="18" charset="0"/>
              </a:rPr>
              <a:t>"Формы документов, необходимых для расследования и учета несчастных случаев на производстве. </a:t>
            </a:r>
          </a:p>
          <a:p>
            <a:r>
              <a:rPr lang="ru-RU" sz="1400" b="1">
                <a:latin typeface="Times New Roman" pitchFamily="18" charset="0"/>
              </a:rPr>
              <a:t>Положение об особенностях расследования несчастных случаев на производстве в отдельных отраслях и организациях "</a:t>
            </a:r>
          </a:p>
          <a:p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</a:rPr>
              <a:t>Введены Постановлением Минтруда России от 24.11.2002 г. № 73. Разработаны на основании ст. 229 ТК</a:t>
            </a:r>
          </a:p>
        </p:txBody>
      </p:sp>
      <p:sp>
        <p:nvSpPr>
          <p:cNvPr id="130059" name="Text Box 11"/>
          <p:cNvSpPr txBox="1">
            <a:spLocks noChangeArrowheads="1"/>
          </p:cNvSpPr>
          <p:nvPr/>
        </p:nvSpPr>
        <p:spPr bwMode="auto">
          <a:xfrm>
            <a:off x="203200" y="3886200"/>
            <a:ext cx="7823200" cy="5334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50000">
                <a:srgbClr val="FFFFFF"/>
              </a:gs>
              <a:gs pos="100000">
                <a:srgbClr val="FFFF99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400" b="1">
                <a:latin typeface="Times New Roman" pitchFamily="18" charset="0"/>
              </a:rPr>
              <a:t>"Схема определения тяжести несчастных случаев на производстве " </a:t>
            </a:r>
            <a:r>
              <a:rPr lang="ru-RU" sz="1400">
                <a:latin typeface="Times New Roman" pitchFamily="18" charset="0"/>
              </a:rPr>
              <a:t>Введена приказом Министра здравоохранения № 160 от 24.02.05 г.</a:t>
            </a:r>
          </a:p>
        </p:txBody>
      </p:sp>
      <p:sp>
        <p:nvSpPr>
          <p:cNvPr id="130060" name="Line 12"/>
          <p:cNvSpPr>
            <a:spLocks noChangeShapeType="1"/>
          </p:cNvSpPr>
          <p:nvPr/>
        </p:nvSpPr>
        <p:spPr bwMode="auto">
          <a:xfrm flipH="1">
            <a:off x="1828800" y="609600"/>
            <a:ext cx="4064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61" name="Line 13"/>
          <p:cNvSpPr>
            <a:spLocks noChangeShapeType="1"/>
          </p:cNvSpPr>
          <p:nvPr/>
        </p:nvSpPr>
        <p:spPr bwMode="auto">
          <a:xfrm flipH="1">
            <a:off x="5588000" y="6096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62" name="Line 14"/>
          <p:cNvSpPr>
            <a:spLocks noChangeShapeType="1"/>
          </p:cNvSpPr>
          <p:nvPr/>
        </p:nvSpPr>
        <p:spPr bwMode="auto">
          <a:xfrm>
            <a:off x="5892800" y="609600"/>
            <a:ext cx="4064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63" name="Line 15"/>
          <p:cNvSpPr>
            <a:spLocks noChangeShapeType="1"/>
          </p:cNvSpPr>
          <p:nvPr/>
        </p:nvSpPr>
        <p:spPr bwMode="auto">
          <a:xfrm>
            <a:off x="5892800" y="609600"/>
            <a:ext cx="142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64" name="Line 16"/>
          <p:cNvSpPr>
            <a:spLocks noChangeShapeType="1"/>
          </p:cNvSpPr>
          <p:nvPr/>
        </p:nvSpPr>
        <p:spPr bwMode="auto">
          <a:xfrm>
            <a:off x="7315200" y="8382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65" name="Line 17"/>
          <p:cNvSpPr>
            <a:spLocks noChangeShapeType="1"/>
          </p:cNvSpPr>
          <p:nvPr/>
        </p:nvSpPr>
        <p:spPr bwMode="auto">
          <a:xfrm>
            <a:off x="7315200" y="2133600"/>
            <a:ext cx="10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66" name="Line 18"/>
          <p:cNvSpPr>
            <a:spLocks noChangeShapeType="1"/>
          </p:cNvSpPr>
          <p:nvPr/>
        </p:nvSpPr>
        <p:spPr bwMode="auto">
          <a:xfrm>
            <a:off x="8331200" y="2133600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67" name="Line 19"/>
          <p:cNvSpPr>
            <a:spLocks noChangeShapeType="1"/>
          </p:cNvSpPr>
          <p:nvPr/>
        </p:nvSpPr>
        <p:spPr bwMode="auto">
          <a:xfrm>
            <a:off x="8331200" y="2895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68" name="Line 20"/>
          <p:cNvSpPr>
            <a:spLocks noChangeShapeType="1"/>
          </p:cNvSpPr>
          <p:nvPr/>
        </p:nvSpPr>
        <p:spPr bwMode="auto">
          <a:xfrm>
            <a:off x="83312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69" name="Line 21"/>
          <p:cNvSpPr>
            <a:spLocks noChangeShapeType="1"/>
          </p:cNvSpPr>
          <p:nvPr/>
        </p:nvSpPr>
        <p:spPr bwMode="auto">
          <a:xfrm flipH="1">
            <a:off x="8026400" y="4114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70" name="Line 22"/>
          <p:cNvSpPr>
            <a:spLocks noChangeShapeType="1"/>
          </p:cNvSpPr>
          <p:nvPr/>
        </p:nvSpPr>
        <p:spPr bwMode="auto">
          <a:xfrm flipH="1">
            <a:off x="80264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71" name="Line 23"/>
          <p:cNvSpPr>
            <a:spLocks noChangeShapeType="1"/>
          </p:cNvSpPr>
          <p:nvPr/>
        </p:nvSpPr>
        <p:spPr bwMode="auto">
          <a:xfrm flipH="1">
            <a:off x="8026400" y="6248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72" name="Line 24"/>
          <p:cNvSpPr>
            <a:spLocks noChangeShapeType="1"/>
          </p:cNvSpPr>
          <p:nvPr/>
        </p:nvSpPr>
        <p:spPr bwMode="auto">
          <a:xfrm>
            <a:off x="2032000" y="1981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73" name="Line 25"/>
          <p:cNvSpPr>
            <a:spLocks noChangeShapeType="1"/>
          </p:cNvSpPr>
          <p:nvPr/>
        </p:nvSpPr>
        <p:spPr bwMode="auto">
          <a:xfrm>
            <a:off x="8839200" y="2133600"/>
            <a:ext cx="27432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74" name="Line 26"/>
          <p:cNvSpPr>
            <a:spLocks noChangeShapeType="1"/>
          </p:cNvSpPr>
          <p:nvPr/>
        </p:nvSpPr>
        <p:spPr bwMode="auto">
          <a:xfrm>
            <a:off x="8534400" y="4114800"/>
            <a:ext cx="3454400" cy="1981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75" name="Line 27"/>
          <p:cNvSpPr>
            <a:spLocks noChangeShapeType="1"/>
          </p:cNvSpPr>
          <p:nvPr/>
        </p:nvSpPr>
        <p:spPr bwMode="auto">
          <a:xfrm flipH="1">
            <a:off x="8940800" y="2133600"/>
            <a:ext cx="264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76" name="Line 28"/>
          <p:cNvSpPr>
            <a:spLocks noChangeShapeType="1"/>
          </p:cNvSpPr>
          <p:nvPr/>
        </p:nvSpPr>
        <p:spPr bwMode="auto">
          <a:xfrm flipH="1">
            <a:off x="8534400" y="4114800"/>
            <a:ext cx="3352800" cy="1981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406400" y="914400"/>
            <a:ext cx="11379200" cy="33855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</a:rPr>
              <a:t> 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Немедл</a:t>
            </a:r>
            <a:r>
              <a:rPr lang="ru-RU" sz="1400">
                <a:latin typeface="Times New Roman" pitchFamily="18" charset="0"/>
              </a:rPr>
              <a:t>ен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оказать пострадавшему медицинскую помощь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и при необходимости доставить его в лечебное учреждение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406400" y="1558926"/>
            <a:ext cx="11398251" cy="55399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600"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Квалифицировать происшедший несчастный случай, в результате чего установить его обязательные признаки</a:t>
            </a:r>
            <a:r>
              <a:rPr lang="ru-RU" sz="1400">
                <a:latin typeface="Times New Roman" pitchFamily="18" charset="0"/>
              </a:rPr>
              <a:t>.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latin typeface="Times New Roman" pitchFamily="18" charset="0"/>
              </a:rPr>
              <a:t>П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ринять неотложные меры по предотвращению развития аварийной ситуации и воздействия травмирующих факторов на других лиц </a:t>
            </a: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406400" y="2438401"/>
            <a:ext cx="113792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Принять меры к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сохранению обстановки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на рабочем месте, где произошел несчастный случай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406400" y="3276600"/>
            <a:ext cx="113792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Создать комиссию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по расследованию и издать приказ о начале ее работы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406400" y="3708401"/>
            <a:ext cx="11379200" cy="73866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При необходимости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специального порядка расследования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 течение суток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по установленной Минтрудом РФ форме направить сообщение о несчастном случае в соответствующие органы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Минтруда РФ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24 октября 2002 г. N 73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 «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 утверждении форм документов,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 н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еобходимых для расследования и учета 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НС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производстве, и положения об особенностях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 р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асследования 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НС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производстве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 в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отдельных отраслях и организациях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</a:rPr>
              <a:t>»)</a:t>
            </a:r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406401" y="4699000"/>
            <a:ext cx="11377084" cy="33855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600" b="1">
                <a:latin typeface="Times New Roman" pitchFamily="18" charset="0"/>
              </a:rPr>
              <a:t>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Создать условия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для работы комиссии и по окончании расследования утвердить акт о несчастном случае по форм» Н-1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406400" y="5308600"/>
            <a:ext cx="11379200" cy="33855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</a:rPr>
              <a:t> 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Выдать экземпляр акта по форме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Н-1 пострадавшему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(родственникам погибшего), а другой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хранить в организации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 течение 45 лет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131081" name="Text Box 9"/>
          <p:cNvSpPr txBox="1">
            <a:spLocks noChangeArrowheads="1"/>
          </p:cNvSpPr>
          <p:nvPr/>
        </p:nvSpPr>
        <p:spPr bwMode="auto">
          <a:xfrm>
            <a:off x="406400" y="5934076"/>
            <a:ext cx="11379200" cy="55399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Зарегистрировать акт по форме Н-1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>
                <a:latin typeface="Times New Roman" pitchFamily="18" charset="0"/>
              </a:rPr>
              <a:t>Ж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урнале регистрации несчастных случаев и включить имевший место несчастный случай в статистический отчет о временной нетрудоспособности и травматизме на производстве </a:t>
            </a:r>
          </a:p>
        </p:txBody>
      </p:sp>
      <p:sp>
        <p:nvSpPr>
          <p:cNvPr id="131082" name="Line 10"/>
          <p:cNvSpPr>
            <a:spLocks noChangeShapeType="1"/>
          </p:cNvSpPr>
          <p:nvPr/>
        </p:nvSpPr>
        <p:spPr bwMode="auto">
          <a:xfrm>
            <a:off x="203200" y="60960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83" name="Line 11"/>
          <p:cNvSpPr>
            <a:spLocks noChangeShapeType="1"/>
          </p:cNvSpPr>
          <p:nvPr/>
        </p:nvSpPr>
        <p:spPr bwMode="auto">
          <a:xfrm>
            <a:off x="203200" y="62484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84" name="Line 12"/>
          <p:cNvSpPr>
            <a:spLocks noChangeShapeType="1"/>
          </p:cNvSpPr>
          <p:nvPr/>
        </p:nvSpPr>
        <p:spPr bwMode="auto">
          <a:xfrm>
            <a:off x="203200" y="48006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85" name="Line 13"/>
          <p:cNvSpPr>
            <a:spLocks noChangeShapeType="1"/>
          </p:cNvSpPr>
          <p:nvPr/>
        </p:nvSpPr>
        <p:spPr bwMode="auto">
          <a:xfrm>
            <a:off x="203200" y="39624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86" name="Line 14"/>
          <p:cNvSpPr>
            <a:spLocks noChangeShapeType="1"/>
          </p:cNvSpPr>
          <p:nvPr/>
        </p:nvSpPr>
        <p:spPr bwMode="auto">
          <a:xfrm>
            <a:off x="203200" y="30480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87" name="Line 15"/>
          <p:cNvSpPr>
            <a:spLocks noChangeShapeType="1"/>
          </p:cNvSpPr>
          <p:nvPr/>
        </p:nvSpPr>
        <p:spPr bwMode="auto">
          <a:xfrm>
            <a:off x="203200" y="25908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88" name="Line 16"/>
          <p:cNvSpPr>
            <a:spLocks noChangeShapeType="1"/>
          </p:cNvSpPr>
          <p:nvPr/>
        </p:nvSpPr>
        <p:spPr bwMode="auto">
          <a:xfrm>
            <a:off x="203200" y="20574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89" name="Line 17"/>
          <p:cNvSpPr>
            <a:spLocks noChangeShapeType="1"/>
          </p:cNvSpPr>
          <p:nvPr/>
        </p:nvSpPr>
        <p:spPr bwMode="auto">
          <a:xfrm>
            <a:off x="203200" y="13716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90" name="Line 18"/>
          <p:cNvSpPr>
            <a:spLocks noChangeShapeType="1"/>
          </p:cNvSpPr>
          <p:nvPr/>
        </p:nvSpPr>
        <p:spPr bwMode="auto">
          <a:xfrm>
            <a:off x="203200" y="54864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91" name="Line 20"/>
          <p:cNvSpPr>
            <a:spLocks noChangeShapeType="1"/>
          </p:cNvSpPr>
          <p:nvPr/>
        </p:nvSpPr>
        <p:spPr bwMode="auto">
          <a:xfrm>
            <a:off x="203200" y="609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092" name="Text Box 21"/>
          <p:cNvSpPr txBox="1">
            <a:spLocks noChangeArrowheads="1"/>
          </p:cNvSpPr>
          <p:nvPr/>
        </p:nvSpPr>
        <p:spPr bwMode="auto">
          <a:xfrm>
            <a:off x="406400" y="2854326"/>
            <a:ext cx="113792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   </a:t>
            </a:r>
            <a:r>
              <a:rPr lang="ru-RU" sz="1600">
                <a:latin typeface="Times New Roman" pitchFamily="18" charset="0"/>
              </a:rPr>
              <a:t>Н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емедленно проинформировать о несчастном случае на производстве родственников пострадавшего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131093" name="Text Box 22"/>
          <p:cNvSpPr txBox="1">
            <a:spLocks noChangeArrowheads="1"/>
          </p:cNvSpPr>
          <p:nvPr/>
        </p:nvSpPr>
        <p:spPr bwMode="auto">
          <a:xfrm>
            <a:off x="812800" y="152401"/>
            <a:ext cx="10972800" cy="650875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Действия</a:t>
            </a:r>
            <a:r>
              <a:rPr lang="ru-RU" b="1">
                <a:solidFill>
                  <a:srgbClr val="000000"/>
                </a:solidFill>
              </a:rPr>
              <a:t>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работодателя</a:t>
            </a:r>
            <a:r>
              <a:rPr lang="ru-RU" b="1">
                <a:solidFill>
                  <a:srgbClr val="000000"/>
                </a:solidFill>
              </a:rPr>
              <a:t> (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индивидуального</a:t>
            </a:r>
            <a:r>
              <a:rPr lang="ru-RU" b="1">
                <a:solidFill>
                  <a:srgbClr val="000000"/>
                </a:solidFill>
              </a:rPr>
              <a:t> </a:t>
            </a: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предпринимателя</a:t>
            </a:r>
            <a:r>
              <a:rPr lang="ru-RU" b="1">
                <a:solidFill>
                  <a:srgbClr val="000000"/>
                </a:solidFill>
              </a:rPr>
              <a:t>) </a:t>
            </a:r>
          </a:p>
          <a:p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при несчастном случае на производстве </a:t>
            </a:r>
          </a:p>
        </p:txBody>
      </p:sp>
      <p:sp>
        <p:nvSpPr>
          <p:cNvPr id="131094" name="Text Box 23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118</a:t>
            </a:r>
          </a:p>
        </p:txBody>
      </p:sp>
      <p:sp>
        <p:nvSpPr>
          <p:cNvPr id="131095" name="Line 24"/>
          <p:cNvSpPr>
            <a:spLocks noChangeShapeType="1"/>
          </p:cNvSpPr>
          <p:nvPr/>
        </p:nvSpPr>
        <p:spPr bwMode="auto">
          <a:xfrm>
            <a:off x="203200" y="3429000"/>
            <a:ext cx="20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2"/>
          <p:cNvSpPr txBox="1">
            <a:spLocks noChangeArrowheads="1"/>
          </p:cNvSpPr>
          <p:nvPr/>
        </p:nvSpPr>
        <p:spPr bwMode="auto">
          <a:xfrm>
            <a:off x="1016000" y="152401"/>
            <a:ext cx="107696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Расследование и учет несчастных случаев</a:t>
            </a:r>
            <a:r>
              <a:rPr lang="ru-RU" sz="2000" b="1">
                <a:latin typeface="Times New Roman" pitchFamily="18" charset="0"/>
              </a:rPr>
              <a:t>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на производстве </a:t>
            </a:r>
            <a:r>
              <a:rPr lang="ru-RU" sz="2000">
                <a:latin typeface="Times New Roman" pitchFamily="18" charset="0"/>
              </a:rPr>
              <a:t> </a:t>
            </a:r>
          </a:p>
        </p:txBody>
      </p:sp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609600" y="533401"/>
            <a:ext cx="1107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(ТК РФ ст.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227-231</a:t>
            </a:r>
            <a:r>
              <a:rPr lang="ru-RU" sz="1200">
                <a:latin typeface="Times New Roman" pitchFamily="18" charset="0"/>
              </a:rPr>
              <a:t>,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Постановление</a:t>
            </a: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Министерств</a:t>
            </a:r>
            <a:r>
              <a:rPr lang="ru-RU" sz="1200">
                <a:latin typeface="Times New Roman" pitchFamily="18" charset="0"/>
              </a:rPr>
              <a:t>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труда и социального развития</a:t>
            </a: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РФ</a:t>
            </a: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от 24 октября 2002 г. N 73</a:t>
            </a:r>
            <a:r>
              <a:rPr lang="ru-RU" sz="1200">
                <a:latin typeface="Times New Roman" pitchFamily="18" charset="0"/>
              </a:rPr>
              <a:t> «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Об утверждении форм документов,</a:t>
            </a: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Необходимых для расследования и учета несчастных</a:t>
            </a:r>
            <a:r>
              <a:rPr lang="ru-RU" sz="1200">
                <a:latin typeface="Times New Roman" pitchFamily="18" charset="0"/>
              </a:rPr>
              <a:t> с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лучаев на производстве, и положения об особенностях</a:t>
            </a:r>
            <a:r>
              <a:rPr lang="ru-RU" sz="1200">
                <a:latin typeface="Times New Roman" pitchFamily="18" charset="0"/>
              </a:rPr>
              <a:t> р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асследования несчастных случаев на производстве</a:t>
            </a:r>
            <a:r>
              <a:rPr lang="ru-RU" sz="1200">
                <a:latin typeface="Times New Roman" pitchFamily="18" charset="0"/>
              </a:rPr>
              <a:t> в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отдельных отраслях и организациях</a:t>
            </a:r>
            <a:r>
              <a:rPr lang="ru-RU" sz="1200">
                <a:latin typeface="Times New Roman" pitchFamily="18" charset="0"/>
              </a:rPr>
              <a:t>»)</a:t>
            </a: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7395634" y="3778250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 sz="1600">
              <a:latin typeface="Times New Roman" pitchFamily="18" charset="0"/>
            </a:endParaRPr>
          </a:p>
        </p:txBody>
      </p:sp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609600" y="1265239"/>
            <a:ext cx="11074400" cy="369332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/>
              <a:t>Расследованию подлежат несчастные случаи на производстве</a:t>
            </a:r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1117600" y="1857376"/>
            <a:ext cx="10566400" cy="30469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травмы, в том числе нанесенные другим лицом, а также приравненные к ним;</a:t>
            </a:r>
          </a:p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острое отравление;</a:t>
            </a:r>
          </a:p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тепловой удар;</a:t>
            </a:r>
          </a:p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ожог;</a:t>
            </a:r>
          </a:p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обморожение;</a:t>
            </a:r>
          </a:p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утопление;</a:t>
            </a:r>
          </a:p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поражение электротоком, молнией, излучением;</a:t>
            </a:r>
          </a:p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укусы насекомых пресмыкающихся;</a:t>
            </a:r>
          </a:p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телесные повреждения, нанесенные животными;</a:t>
            </a:r>
          </a:p>
          <a:p>
            <a:pPr algn="just" eaLnBrk="1" hangingPunct="1">
              <a:buFontTx/>
              <a:buChar char="•"/>
            </a:pPr>
            <a:r>
              <a:rPr lang="ru-RU" sz="1600" b="1"/>
              <a:t>   </a:t>
            </a:r>
            <a:r>
              <a:rPr lang="ru-RU" sz="1600" b="1">
                <a:cs typeface="Times New Roman" pitchFamily="18" charset="0"/>
              </a:rPr>
              <a:t>повреждения полученные в результате взрывов, аварий, разрушения сооружений и конструкций, стихийных бедствий и других чрезвычайных ситуаций </a:t>
            </a:r>
            <a:endParaRPr lang="ru-RU" sz="1600" b="1"/>
          </a:p>
          <a:p>
            <a:pPr eaLnBrk="1" hangingPunct="1"/>
            <a:r>
              <a:rPr lang="ru-RU" sz="1600" b="1">
                <a:cs typeface="Times New Roman" pitchFamily="18" charset="0"/>
              </a:rPr>
              <a:t>(ТК РФ ст.227).</a:t>
            </a:r>
            <a:endParaRPr lang="ru-RU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103" name="Text Box 7"/>
          <p:cNvSpPr txBox="1">
            <a:spLocks noChangeArrowheads="1"/>
          </p:cNvSpPr>
          <p:nvPr/>
        </p:nvSpPr>
        <p:spPr bwMode="auto">
          <a:xfrm>
            <a:off x="1117600" y="5397500"/>
            <a:ext cx="1056640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latin typeface="Times New Roman" pitchFamily="18" charset="0"/>
              </a:rPr>
              <a:t>       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повлекшие за собой:</a:t>
            </a:r>
            <a:r>
              <a:rPr lang="ru-RU" sz="1600">
                <a:latin typeface="Times New Roman" pitchFamily="18" charset="0"/>
              </a:rPr>
              <a:t> </a:t>
            </a:r>
          </a:p>
          <a:p>
            <a:pPr algn="l" eaLnBrk="1" hangingPunct="1">
              <a:buFontTx/>
              <a:buChar char="•"/>
            </a:pPr>
            <a:r>
              <a:rPr lang="ru-RU" sz="1600">
                <a:latin typeface="Times New Roman" pitchFamily="18" charset="0"/>
              </a:rPr>
              <a:t> 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необходимость перевода работника на другую работу</a:t>
            </a:r>
            <a:r>
              <a:rPr lang="ru-RU" sz="1600">
                <a:latin typeface="Times New Roman" pitchFamily="18" charset="0"/>
              </a:rPr>
              <a:t>; </a:t>
            </a:r>
          </a:p>
          <a:p>
            <a:pPr algn="l" eaLnBrk="1" hangingPunct="1">
              <a:buFontTx/>
              <a:buChar char="•"/>
            </a:pPr>
            <a:r>
              <a:rPr lang="ru-RU" sz="1600">
                <a:latin typeface="Times New Roman" pitchFamily="18" charset="0"/>
              </a:rPr>
              <a:t> 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временную, или стойкую утрату трудоспособности</a:t>
            </a:r>
            <a:r>
              <a:rPr lang="ru-RU" sz="1600">
                <a:latin typeface="Times New Roman" pitchFamily="18" charset="0"/>
              </a:rPr>
              <a:t>;  </a:t>
            </a:r>
          </a:p>
          <a:p>
            <a:pPr algn="l" eaLnBrk="1" hangingPunct="1">
              <a:buFontTx/>
              <a:buChar char="•"/>
            </a:pPr>
            <a:r>
              <a:rPr lang="ru-RU" sz="1600">
                <a:latin typeface="Times New Roman" pitchFamily="18" charset="0"/>
              </a:rPr>
              <a:t>  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смерть работника</a:t>
            </a:r>
            <a:endParaRPr lang="ru-RU" sz="1600">
              <a:latin typeface="Times New Roman" pitchFamily="18" charset="0"/>
            </a:endParaRPr>
          </a:p>
        </p:txBody>
      </p:sp>
      <p:sp>
        <p:nvSpPr>
          <p:cNvPr id="132104" name="Line 8"/>
          <p:cNvSpPr>
            <a:spLocks noChangeShapeType="1"/>
          </p:cNvSpPr>
          <p:nvPr/>
        </p:nvSpPr>
        <p:spPr bwMode="auto">
          <a:xfrm>
            <a:off x="711200" y="1660526"/>
            <a:ext cx="0" cy="4283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2105" name="Line 9"/>
          <p:cNvSpPr>
            <a:spLocks noChangeShapeType="1"/>
          </p:cNvSpPr>
          <p:nvPr/>
        </p:nvSpPr>
        <p:spPr bwMode="auto">
          <a:xfrm>
            <a:off x="711200" y="3352800"/>
            <a:ext cx="406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2106" name="Line 11"/>
          <p:cNvSpPr>
            <a:spLocks noChangeShapeType="1"/>
          </p:cNvSpPr>
          <p:nvPr/>
        </p:nvSpPr>
        <p:spPr bwMode="auto">
          <a:xfrm>
            <a:off x="711200" y="5942014"/>
            <a:ext cx="4064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2107" name="Text Box 12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8094134" y="2970213"/>
            <a:ext cx="26035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 sz="1600">
              <a:latin typeface="Times New Roman" pitchFamily="18" charset="0"/>
            </a:endParaRP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406400" y="152400"/>
            <a:ext cx="11480800" cy="3354765"/>
          </a:xfrm>
          <a:prstGeom prst="rect">
            <a:avLst/>
          </a:prstGeom>
          <a:solidFill>
            <a:srgbClr val="CCFFCC"/>
          </a:soli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Расследованию и учету подлежат несчастные случаи, если они произошли: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  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в течение рабочего времени на территории организации или вне ее (в том числе во время установленных перерывов), а также в течение времени, необходимого для приведения в порядок орудий производства и одежды перед началом и после окончания работы, или при выполнении работ в сверхурочное время, выходные и нерабочие праздничные дни;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 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при следовании к месту работы или с работы на транспорте, предоставленном работодателем (его представителем), либо на личном транспорте в случае использования указанного транспорта в производственных целях по распоряжению работодателя (его представителя) либо по соглашению сторон трудового договора;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при следовании к месту служебной командировки и обратно;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при следовании на транспортном средстве в качестве сменщика во время междусменного отдыха (водитель - сменщик на транспортном средстве, проводник или механик рефрижераторной секции в поезде и другие);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при работе вахтовым методом во время междусменного отдыха, а также при нахождении на судне в свободное от вахты и судовых работ время;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при привлечении работника в установленном порядке к участию в ликвидации последствий катастрофы, аварии и других чрезвычайных происшествий природного и техногенного характера;</a:t>
            </a:r>
            <a:endParaRPr lang="ru-RU" sz="1200">
              <a:cs typeface="Arial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ru-RU" sz="1200">
                <a:latin typeface="Times New Roman" pitchFamily="18" charset="0"/>
              </a:rPr>
              <a:t>   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при осуществлении действий, не входящих в трудовые обязанности работника, но совершаемых в интересах работодателя (его представителя) или направленных на предотвращение аварии или несчастного случая.</a:t>
            </a:r>
            <a:endParaRPr lang="ru-RU" sz="1200">
              <a:cs typeface="Arial" charset="0"/>
            </a:endParaRPr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406400" y="3949700"/>
            <a:ext cx="11480800" cy="523220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cs typeface="Times New Roman" pitchFamily="18" charset="0"/>
              </a:rPr>
              <a:t>Расследованию подлежат несчастные случаи, не связанные с производством</a:t>
            </a:r>
            <a:r>
              <a:rPr lang="ru-RU" sz="1400" b="1"/>
              <a:t> </a:t>
            </a:r>
            <a:r>
              <a:rPr lang="ru-RU" sz="1400" b="1">
                <a:cs typeface="Times New Roman" pitchFamily="18" charset="0"/>
              </a:rPr>
              <a:t> </a:t>
            </a:r>
            <a:endParaRPr lang="ru-RU" sz="1400" b="1"/>
          </a:p>
          <a:p>
            <a:pPr eaLnBrk="1" hangingPunct="1"/>
            <a:r>
              <a:rPr lang="ru-RU" sz="1400">
                <a:cs typeface="Times New Roman" pitchFamily="18" charset="0"/>
              </a:rPr>
              <a:t>(с оформлением акта произвольной формы) </a:t>
            </a:r>
          </a:p>
        </p:txBody>
      </p:sp>
      <p:sp>
        <p:nvSpPr>
          <p:cNvPr id="133125" name="Text Box 5"/>
          <p:cNvSpPr txBox="1">
            <a:spLocks noChangeArrowheads="1"/>
          </p:cNvSpPr>
          <p:nvPr/>
        </p:nvSpPr>
        <p:spPr bwMode="auto">
          <a:xfrm>
            <a:off x="914400" y="4578350"/>
            <a:ext cx="10972800" cy="5270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400"/>
              <a:t>        </a:t>
            </a:r>
            <a:r>
              <a:rPr lang="ru-RU" sz="1400">
                <a:cs typeface="Times New Roman" pitchFamily="18" charset="0"/>
              </a:rPr>
              <a:t>смерть вследствие общего заболевания или самоубийства, подтвержденная в установленном порядке учреждением здравоохранения и следственными органами</a:t>
            </a:r>
            <a:r>
              <a:rPr lang="ru-RU" sz="1400"/>
              <a:t> </a:t>
            </a:r>
          </a:p>
        </p:txBody>
      </p:sp>
      <p:sp>
        <p:nvSpPr>
          <p:cNvPr id="133126" name="Text Box 6"/>
          <p:cNvSpPr txBox="1">
            <a:spLocks noChangeArrowheads="1"/>
          </p:cNvSpPr>
          <p:nvPr/>
        </p:nvSpPr>
        <p:spPr bwMode="auto">
          <a:xfrm>
            <a:off x="914400" y="5181600"/>
            <a:ext cx="10972800" cy="73866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  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смерть или повреждение здоровья, единственной причиной которых явилось (по заключению учреждения здравоохранения) алкогольное или наркотическое опьянение (отравление) работника, не связанное с нарушениями технологического процесса, где используются технические спирты, ароматические, наркотические и другие алкогольные вещества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133127" name="Text Box 7"/>
          <p:cNvSpPr txBox="1">
            <a:spLocks noChangeArrowheads="1"/>
          </p:cNvSpPr>
          <p:nvPr/>
        </p:nvSpPr>
        <p:spPr bwMode="auto">
          <a:xfrm>
            <a:off x="914400" y="6178550"/>
            <a:ext cx="10972800" cy="5270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   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несчастный случай, происшедший при совершении пострадавшим проступка, содержащего по заключению представителей правоохранительных органов признаки уголовно наказуемого деяния</a:t>
            </a:r>
            <a:r>
              <a:rPr lang="ru-RU" sz="1400">
                <a:latin typeface="Times New Roman" pitchFamily="18" charset="0"/>
              </a:rPr>
              <a:t> </a:t>
            </a:r>
          </a:p>
        </p:txBody>
      </p:sp>
      <p:sp>
        <p:nvSpPr>
          <p:cNvPr id="133128" name="Line 8"/>
          <p:cNvSpPr>
            <a:spLocks noChangeShapeType="1"/>
          </p:cNvSpPr>
          <p:nvPr/>
        </p:nvSpPr>
        <p:spPr bwMode="auto">
          <a:xfrm>
            <a:off x="508000" y="4495800"/>
            <a:ext cx="0" cy="1987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29" name="Line 9"/>
          <p:cNvSpPr>
            <a:spLocks noChangeShapeType="1"/>
          </p:cNvSpPr>
          <p:nvPr/>
        </p:nvSpPr>
        <p:spPr bwMode="auto">
          <a:xfrm>
            <a:off x="508000" y="480695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30" name="Line 10"/>
          <p:cNvSpPr>
            <a:spLocks noChangeShapeType="1"/>
          </p:cNvSpPr>
          <p:nvPr/>
        </p:nvSpPr>
        <p:spPr bwMode="auto">
          <a:xfrm>
            <a:off x="508000" y="564515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31" name="Line 11"/>
          <p:cNvSpPr>
            <a:spLocks noChangeShapeType="1"/>
          </p:cNvSpPr>
          <p:nvPr/>
        </p:nvSpPr>
        <p:spPr bwMode="auto">
          <a:xfrm>
            <a:off x="508000" y="6483350"/>
            <a:ext cx="40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32" name="Text Box 13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AutoShape 2"/>
          <p:cNvSpPr>
            <a:spLocks noChangeArrowheads="1"/>
          </p:cNvSpPr>
          <p:nvPr/>
        </p:nvSpPr>
        <p:spPr bwMode="auto">
          <a:xfrm>
            <a:off x="4470400" y="5181600"/>
            <a:ext cx="609600" cy="304800"/>
          </a:xfrm>
          <a:prstGeom prst="rightArrow">
            <a:avLst>
              <a:gd name="adj1" fmla="val 50000"/>
              <a:gd name="adj2" fmla="val 37500"/>
            </a:avLst>
          </a:prstGeom>
          <a:gradFill rotWithShape="0">
            <a:gsLst>
              <a:gs pos="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4147" name="Text Box 3"/>
          <p:cNvSpPr txBox="1">
            <a:spLocks noChangeArrowheads="1"/>
          </p:cNvSpPr>
          <p:nvPr/>
        </p:nvSpPr>
        <p:spPr bwMode="auto">
          <a:xfrm>
            <a:off x="1016000" y="381001"/>
            <a:ext cx="101600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Классификация несчастных случаев</a:t>
            </a:r>
          </a:p>
        </p:txBody>
      </p:sp>
      <p:sp>
        <p:nvSpPr>
          <p:cNvPr id="134148" name="Text Box 4"/>
          <p:cNvSpPr txBox="1">
            <a:spLocks noChangeArrowheads="1"/>
          </p:cNvSpPr>
          <p:nvPr/>
        </p:nvSpPr>
        <p:spPr bwMode="auto">
          <a:xfrm>
            <a:off x="508000" y="685801"/>
            <a:ext cx="11379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(</a:t>
            </a:r>
            <a:r>
              <a:rPr lang="ru-RU" sz="1400">
                <a:cs typeface="Times New Roman" pitchFamily="18" charset="0"/>
              </a:rPr>
              <a:t>«Схема определения тяжести несчастных случаев на производстве» </a:t>
            </a:r>
            <a:endParaRPr lang="ru-RU" sz="1400"/>
          </a:p>
          <a:p>
            <a:pPr eaLnBrk="1" hangingPunct="1"/>
            <a:r>
              <a:rPr lang="ru-RU" sz="1400">
                <a:cs typeface="Times New Roman" pitchFamily="18" charset="0"/>
              </a:rPr>
              <a:t>утверждена приказом Минздрава России от 24 февраля 2005 г. № 160 </a:t>
            </a:r>
            <a:r>
              <a:rPr lang="ru-RU" sz="1400"/>
              <a:t>)</a:t>
            </a:r>
          </a:p>
        </p:txBody>
      </p:sp>
      <p:sp>
        <p:nvSpPr>
          <p:cNvPr id="134149" name="Text Box 5"/>
          <p:cNvSpPr txBox="1">
            <a:spLocks noChangeArrowheads="1"/>
          </p:cNvSpPr>
          <p:nvPr/>
        </p:nvSpPr>
        <p:spPr bwMode="auto">
          <a:xfrm>
            <a:off x="508000" y="1219200"/>
            <a:ext cx="11277600" cy="1169551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400" b="1">
                <a:latin typeface="Times New Roman" pitchFamily="18" charset="0"/>
                <a:cs typeface="Times New Roman" pitchFamily="18" charset="0"/>
              </a:rPr>
              <a:t>Квалифицирующими признаками тяжести несчастного случая на</a:t>
            </a:r>
            <a:r>
              <a:rPr lang="ru-RU" sz="1400" b="1">
                <a:latin typeface="Times New Roman" pitchFamily="18" charset="0"/>
              </a:rPr>
              <a:t>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производстве являются:</a:t>
            </a: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характер полученных повреждений и осложнения, связанные с этими повреждениями, а также усугубление имеющихся и развитие хронических заболеваний;</a:t>
            </a: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длительность расстройства здоровья (временная утрата нетрудоспособности);</a:t>
            </a: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последствия полученных повреждений (стойкая утрата трудоспособности, степень утраты профессиональной трудоспособности).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134150" name="Text Box 6"/>
          <p:cNvSpPr txBox="1">
            <a:spLocks noChangeArrowheads="1"/>
          </p:cNvSpPr>
          <p:nvPr/>
        </p:nvSpPr>
        <p:spPr bwMode="auto">
          <a:xfrm>
            <a:off x="527051" y="2565400"/>
            <a:ext cx="11277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Заключение о степени тяжести производственной травмы дают по запросу работодателя или председателя комиссии по расследованию несчастного случая на производстве клинико-экспертные комиссии (КЭК) лечебно-профилактического учреждения, где осуществляется лечение пострадавшего в срок до 3-х суток с момента поступления запроса. Это заключение в обязательном порядке также оформляется в выписном эпикризе независимо от характера проведенного лечения.</a:t>
            </a:r>
            <a:endParaRPr lang="ru-RU" sz="14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34151" name="Text Box 7"/>
          <p:cNvSpPr txBox="1">
            <a:spLocks noChangeArrowheads="1"/>
          </p:cNvSpPr>
          <p:nvPr/>
        </p:nvSpPr>
        <p:spPr bwMode="auto">
          <a:xfrm>
            <a:off x="334433" y="3716338"/>
            <a:ext cx="4165600" cy="1600438"/>
          </a:xfrm>
          <a:prstGeom prst="rect">
            <a:avLst/>
          </a:prstGeom>
          <a:solidFill>
            <a:srgbClr val="CCFFFF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К тяжелым несчастным</a:t>
            </a:r>
            <a:endParaRPr lang="ru-RU" sz="1400" b="1" u="sng">
              <a:solidFill>
                <a:srgbClr val="FF3300"/>
              </a:solidFill>
              <a:latin typeface="Times New Roman" pitchFamily="18" charset="0"/>
            </a:endParaRPr>
          </a:p>
          <a:p>
            <a:pPr eaLnBrk="1" hangingPunct="1"/>
            <a:r>
              <a:rPr lang="ru-RU" sz="14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случаям </a:t>
            </a:r>
            <a:r>
              <a:rPr lang="ru-RU" sz="1400" b="1" u="sng">
                <a:solidFill>
                  <a:srgbClr val="FF3300"/>
                </a:solidFill>
                <a:latin typeface="Times New Roman" pitchFamily="18" charset="0"/>
              </a:rPr>
              <a:t>   </a:t>
            </a:r>
            <a:r>
              <a:rPr lang="ru-RU" sz="14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на производстве относятся:</a:t>
            </a:r>
          </a:p>
          <a:p>
            <a:pPr algn="l" eaLnBrk="1" hangingPunct="1">
              <a:buFontTx/>
              <a:buChar char="•"/>
            </a:pP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длительные расстройства здоровья с временной утратой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трудоспособности</a:t>
            </a: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60 дней и свыше;</a:t>
            </a:r>
          </a:p>
          <a:p>
            <a:pPr algn="l" eaLnBrk="1" hangingPunct="1">
              <a:buFontTx/>
              <a:buChar char="•"/>
            </a:pP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стойкая утрата трудоспособности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(инвалидность);</a:t>
            </a:r>
          </a:p>
          <a:p>
            <a:pPr algn="l" eaLnBrk="1" hangingPunct="1">
              <a:buFontTx/>
              <a:buChar char="•"/>
            </a:pP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потеря профессиональной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трудоспособности 20% и свыше.</a:t>
            </a:r>
            <a:endParaRPr lang="ru-RU" sz="14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34152" name="Text Box 8"/>
          <p:cNvSpPr txBox="1">
            <a:spLocks noChangeArrowheads="1"/>
          </p:cNvSpPr>
          <p:nvPr/>
        </p:nvSpPr>
        <p:spPr bwMode="auto">
          <a:xfrm>
            <a:off x="5135033" y="3716338"/>
            <a:ext cx="6807200" cy="2308324"/>
          </a:xfrm>
          <a:prstGeom prst="rect">
            <a:avLst/>
          </a:prstGeom>
          <a:solidFill>
            <a:srgbClr val="CCFFFF"/>
          </a:soli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200" b="1" u="sng">
                <a:latin typeface="Times New Roman" pitchFamily="18" charset="0"/>
              </a:rPr>
              <a:t>Н</a:t>
            </a:r>
            <a:r>
              <a:rPr lang="ru-RU" sz="1200" b="1" u="sng">
                <a:latin typeface="Times New Roman" pitchFamily="18" charset="0"/>
                <a:cs typeface="Times New Roman" pitchFamily="18" charset="0"/>
              </a:rPr>
              <a:t>есчастны</a:t>
            </a:r>
            <a:r>
              <a:rPr lang="ru-RU" sz="1200" b="1" u="sng">
                <a:latin typeface="Times New Roman" pitchFamily="18" charset="0"/>
              </a:rPr>
              <a:t>е</a:t>
            </a:r>
            <a:r>
              <a:rPr lang="ru-RU" sz="1200" b="1" u="sng">
                <a:latin typeface="Times New Roman" pitchFamily="18" charset="0"/>
                <a:cs typeface="Times New Roman" pitchFamily="18" charset="0"/>
              </a:rPr>
              <a:t> случа</a:t>
            </a:r>
            <a:r>
              <a:rPr lang="ru-RU" sz="1200" b="1" u="sng">
                <a:latin typeface="Times New Roman" pitchFamily="18" charset="0"/>
              </a:rPr>
              <a:t>и</a:t>
            </a:r>
            <a:r>
              <a:rPr lang="ru-RU" sz="1200" b="1" u="sng">
                <a:latin typeface="Times New Roman" pitchFamily="18" charset="0"/>
                <a:cs typeface="Times New Roman" pitchFamily="18" charset="0"/>
              </a:rPr>
              <a:t> на производстве, которые в острый период сопровождаются: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шоком любой степени тяжести и любого генеза;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комой различной этиологии;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массивной кровопотерей (объем кровопотери до 20%);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острой сердечной или сосудистой недостаточностью, коллапсом, тяжелой степенью нарушения мозгового кровообращения;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острой почечной или печеночной недостаточностью;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острой дыхательной недостаточностью;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расстройством регионального и органного кровообращения, приводящего к инфаркту внутренних органов, гангрене конечностей, эмболии (газовой и жировой</a:t>
            </a:r>
            <a:r>
              <a:rPr lang="ru-RU" sz="1200">
                <a:latin typeface="Times New Roman" pitchFamily="18" charset="0"/>
              </a:rPr>
              <a:t>)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сосудов головного мозга, тромбоэмболии;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острыми психическими расстройствами. 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134153" name="Text Box 10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121</a:t>
            </a:r>
          </a:p>
        </p:txBody>
      </p:sp>
      <p:sp>
        <p:nvSpPr>
          <p:cNvPr id="134154" name="Rectangle 11"/>
          <p:cNvSpPr>
            <a:spLocks noChangeArrowheads="1"/>
          </p:cNvSpPr>
          <p:nvPr/>
        </p:nvSpPr>
        <p:spPr bwMode="auto">
          <a:xfrm>
            <a:off x="334434" y="6381750"/>
            <a:ext cx="11523133" cy="692150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50000">
                <a:srgbClr val="FFF2E5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rgbClr val="FFCC99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400"/>
              <a:t>Степень утраты профессиональной трудоспособности определяется положением №392</a:t>
            </a:r>
          </a:p>
          <a:p>
            <a:r>
              <a:rPr lang="ru-RU" sz="1400"/>
              <a:t>Утв.постановлением правительства РФ от 23.04.1994г.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2"/>
          <p:cNvSpPr txBox="1">
            <a:spLocks noChangeArrowheads="1"/>
          </p:cNvSpPr>
          <p:nvPr/>
        </p:nvSpPr>
        <p:spPr bwMode="auto">
          <a:xfrm>
            <a:off x="508000" y="350838"/>
            <a:ext cx="11176000" cy="1107996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С</a:t>
            </a:r>
            <a:r>
              <a:rPr lang="ru-RU" sz="2000" b="1">
                <a:cs typeface="Times New Roman" pitchFamily="18" charset="0"/>
              </a:rPr>
              <a:t>ообщ</a:t>
            </a:r>
            <a:r>
              <a:rPr lang="ru-RU" sz="2000" b="1">
                <a:latin typeface="Times New Roman" pitchFamily="18" charset="0"/>
              </a:rPr>
              <a:t>ение</a:t>
            </a:r>
            <a:r>
              <a:rPr lang="ru-RU" sz="2000" b="1">
                <a:cs typeface="Times New Roman" pitchFamily="18" charset="0"/>
              </a:rPr>
              <a:t> в течение суток </a:t>
            </a:r>
            <a:endParaRPr lang="ru-RU" sz="2000" b="1"/>
          </a:p>
          <a:p>
            <a:pPr eaLnBrk="1" hangingPunct="1"/>
            <a:r>
              <a:rPr lang="ru-RU" sz="1400" b="1">
                <a:latin typeface="Times New Roman" pitchFamily="18" charset="0"/>
              </a:rPr>
              <a:t>п</a:t>
            </a:r>
            <a:r>
              <a:rPr lang="ru-RU" sz="1400" b="1">
                <a:cs typeface="Times New Roman" pitchFamily="18" charset="0"/>
              </a:rPr>
              <a:t>ри групповом несчастном случае на производстве (два человека и более), </a:t>
            </a:r>
            <a:endParaRPr lang="ru-RU" sz="1400" b="1"/>
          </a:p>
          <a:p>
            <a:pPr eaLnBrk="1" hangingPunct="1"/>
            <a:r>
              <a:rPr lang="ru-RU" sz="1400" b="1">
                <a:cs typeface="Times New Roman" pitchFamily="18" charset="0"/>
              </a:rPr>
              <a:t>тяжелом несчастном случае на производстве,</a:t>
            </a:r>
            <a:r>
              <a:rPr lang="ru-RU" sz="1400" b="1"/>
              <a:t> </a:t>
            </a:r>
          </a:p>
          <a:p>
            <a:pPr eaLnBrk="1" hangingPunct="1"/>
            <a:r>
              <a:rPr lang="ru-RU" sz="1400" b="1">
                <a:cs typeface="Times New Roman" pitchFamily="18" charset="0"/>
              </a:rPr>
              <a:t>несчастном случае на производстве со смертельным исходом</a:t>
            </a:r>
            <a:r>
              <a:rPr lang="ru-RU" b="1">
                <a:cs typeface="Times New Roman" pitchFamily="18" charset="0"/>
              </a:rPr>
              <a:t> </a:t>
            </a:r>
            <a:endParaRPr lang="ru-RU" b="1"/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508000" y="1782047"/>
            <a:ext cx="11277600" cy="2576356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0800" bIns="10800" anchor="ctr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rabicParenR"/>
            </a:pPr>
            <a:r>
              <a:rPr lang="ru-RU" sz="1600" b="1" u="sng">
                <a:latin typeface="Times New Roman" pitchFamily="18" charset="0"/>
                <a:cs typeface="Times New Roman" pitchFamily="18" charset="0"/>
              </a:rPr>
              <a:t>о несчастном случае, происшедшем в организации:</a:t>
            </a:r>
            <a:endParaRPr lang="ru-RU" sz="1600" b="1" u="sng">
              <a:latin typeface="Times New Roman" pitchFamily="18" charset="0"/>
            </a:endParaRPr>
          </a:p>
          <a:p>
            <a:pPr eaLnBrk="1" hangingPunct="1">
              <a:buFontTx/>
              <a:buAutoNum type="arabicParenR"/>
            </a:pPr>
            <a:endParaRPr lang="ru-RU" sz="1000" b="1" u="sng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соответствующую государственную инспекцию труда;т.343-95-02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прокуратуру по месту происшествия несчастного случая;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федеральный орган исполнительной власти по ведомственной принадлежности;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орган исполнительной власти субъекта Российской Федерации;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организацию, направившую работника, с которым произошел несчастный случай;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территориальные объединения организаций профсоюзов;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территориальный орган государственного надзора, если несчастный случай произошел в организации или на объекте, подконтрольных этому органу;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страховщику по вопросам обязательного социального страхования от несчастных случаев на производстве и профессиональных заболеваний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508000" y="4606926"/>
            <a:ext cx="11277600" cy="1785104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50000">
                <a:srgbClr val="FFFFFF"/>
              </a:gs>
              <a:gs pos="100000">
                <a:srgbClr val="FFCC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1600" b="1">
                <a:latin typeface="Times New Roman" pitchFamily="18" charset="0"/>
              </a:rPr>
              <a:t>    </a:t>
            </a:r>
            <a:r>
              <a:rPr lang="ru-RU" sz="1600" b="1" u="sng">
                <a:latin typeface="Times New Roman" pitchFamily="18" charset="0"/>
                <a:cs typeface="Times New Roman" pitchFamily="18" charset="0"/>
              </a:rPr>
              <a:t>о несчастном случае, происшедшем у работодателя - физического лица:</a:t>
            </a:r>
            <a:endParaRPr lang="ru-RU" sz="1600" b="1" u="sng">
              <a:latin typeface="Times New Roman" pitchFamily="18" charset="0"/>
            </a:endParaRPr>
          </a:p>
          <a:p>
            <a:pPr eaLnBrk="1" hangingPunct="1"/>
            <a:endParaRPr lang="ru-RU" sz="1000" b="1" u="sng">
              <a:latin typeface="Times New Roman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соответствующую государственную инспекцию труда;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прокуратуру по месту нахождения работодателя - физического лица;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орган исполнительной власти субъекта Российской Федерации;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территориальный орган государственного надзора, если несчастный случай произошел на объекте, подконтрольном этому органу;</a:t>
            </a:r>
          </a:p>
          <a:p>
            <a:pPr algn="just" eaLnBrk="1" hangingPunct="1">
              <a:buFontTx/>
              <a:buChar char="•"/>
            </a:pPr>
            <a:r>
              <a:rPr lang="ru-RU" sz="1400" b="1">
                <a:latin typeface="Times New Roman" pitchFamily="18" charset="0"/>
              </a:rPr>
              <a:t>   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страховщику по вопросам обязательного социального страхования от несчастных случаев на производстве и профессиональных заболеваний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135173" name="Text Box 6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Line 2"/>
          <p:cNvSpPr>
            <a:spLocks noChangeShapeType="1"/>
          </p:cNvSpPr>
          <p:nvPr/>
        </p:nvSpPr>
        <p:spPr bwMode="auto">
          <a:xfrm flipH="1">
            <a:off x="5588000" y="4572000"/>
            <a:ext cx="3657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195" name="Rectangle 3"/>
          <p:cNvSpPr>
            <a:spLocks noChangeArrowheads="1"/>
          </p:cNvSpPr>
          <p:nvPr/>
        </p:nvSpPr>
        <p:spPr bwMode="auto">
          <a:xfrm>
            <a:off x="-6350" y="1365250"/>
            <a:ext cx="121920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36196" name="Rectangle 4"/>
          <p:cNvSpPr>
            <a:spLocks noChangeArrowheads="1"/>
          </p:cNvSpPr>
          <p:nvPr/>
        </p:nvSpPr>
        <p:spPr bwMode="auto">
          <a:xfrm>
            <a:off x="-6350" y="1963738"/>
            <a:ext cx="12192001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endParaRPr lang="ru-RU" sz="1600"/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-6350" y="3538538"/>
            <a:ext cx="121920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-6350" y="4610100"/>
            <a:ext cx="121920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36199" name="Text Box 7"/>
          <p:cNvSpPr txBox="1">
            <a:spLocks noChangeArrowheads="1"/>
          </p:cNvSpPr>
          <p:nvPr/>
        </p:nvSpPr>
        <p:spPr bwMode="auto">
          <a:xfrm>
            <a:off x="609600" y="914401"/>
            <a:ext cx="4673600" cy="307777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cs typeface="Arial" charset="0"/>
              </a:rPr>
              <a:t>Легкие</a:t>
            </a:r>
            <a:endParaRPr lang="ru-RU" sz="1600"/>
          </a:p>
        </p:txBody>
      </p:sp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6604000" y="904876"/>
            <a:ext cx="4978400" cy="307777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cs typeface="Arial" charset="0"/>
              </a:rPr>
              <a:t>Тяжелые, групповые, смертельные</a:t>
            </a:r>
          </a:p>
        </p:txBody>
      </p:sp>
      <p:sp>
        <p:nvSpPr>
          <p:cNvPr id="136201" name="Text Box 9"/>
          <p:cNvSpPr txBox="1">
            <a:spLocks noChangeArrowheads="1"/>
          </p:cNvSpPr>
          <p:nvPr/>
        </p:nvSpPr>
        <p:spPr bwMode="auto">
          <a:xfrm>
            <a:off x="609600" y="1438276"/>
            <a:ext cx="4673600" cy="31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cs typeface="Arial" charset="0"/>
              </a:rPr>
              <a:t>Расследование </a:t>
            </a:r>
            <a:r>
              <a:rPr lang="ru-RU" sz="1400" b="1">
                <a:solidFill>
                  <a:srgbClr val="FF3300"/>
                </a:solidFill>
                <a:cs typeface="Arial" charset="0"/>
              </a:rPr>
              <a:t>в течение 3-х дней</a:t>
            </a:r>
          </a:p>
        </p:txBody>
      </p:sp>
      <p:sp>
        <p:nvSpPr>
          <p:cNvPr id="136202" name="Text Box 10"/>
          <p:cNvSpPr txBox="1">
            <a:spLocks noChangeArrowheads="1"/>
          </p:cNvSpPr>
          <p:nvPr/>
        </p:nvSpPr>
        <p:spPr bwMode="auto">
          <a:xfrm>
            <a:off x="6604000" y="1438276"/>
            <a:ext cx="4978400" cy="31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cs typeface="Arial" charset="0"/>
              </a:rPr>
              <a:t>Расследование </a:t>
            </a:r>
            <a:r>
              <a:rPr lang="ru-RU" sz="1400" b="1">
                <a:solidFill>
                  <a:srgbClr val="FF3300"/>
                </a:solidFill>
                <a:cs typeface="Arial" charset="0"/>
              </a:rPr>
              <a:t>в течение </a:t>
            </a:r>
            <a:r>
              <a:rPr lang="ru-RU" sz="1400" b="1">
                <a:solidFill>
                  <a:srgbClr val="FF3300"/>
                </a:solidFill>
              </a:rPr>
              <a:t>15</a:t>
            </a:r>
            <a:r>
              <a:rPr lang="ru-RU" sz="1400" b="1">
                <a:solidFill>
                  <a:srgbClr val="FF3300"/>
                </a:solidFill>
                <a:cs typeface="Arial" charset="0"/>
              </a:rPr>
              <a:t>-</a:t>
            </a:r>
            <a:r>
              <a:rPr lang="ru-RU" sz="1400" b="1">
                <a:solidFill>
                  <a:srgbClr val="FF3300"/>
                </a:solidFill>
              </a:rPr>
              <a:t>ти</a:t>
            </a:r>
            <a:r>
              <a:rPr lang="ru-RU" sz="1400" b="1">
                <a:solidFill>
                  <a:srgbClr val="FF3300"/>
                </a:solidFill>
                <a:cs typeface="Arial" charset="0"/>
              </a:rPr>
              <a:t> дней</a:t>
            </a:r>
          </a:p>
        </p:txBody>
      </p:sp>
      <p:sp>
        <p:nvSpPr>
          <p:cNvPr id="136203" name="Text Box 11"/>
          <p:cNvSpPr txBox="1">
            <a:spLocks noChangeArrowheads="1"/>
          </p:cNvSpPr>
          <p:nvPr/>
        </p:nvSpPr>
        <p:spPr bwMode="auto">
          <a:xfrm>
            <a:off x="609600" y="2057401"/>
            <a:ext cx="4673600" cy="7397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 b="1">
                <a:cs typeface="Arial" charset="0"/>
              </a:rPr>
              <a:t>Расследует комиссия организации</a:t>
            </a:r>
            <a:r>
              <a:rPr lang="ru-RU" sz="1400" b="1"/>
              <a:t>,</a:t>
            </a:r>
          </a:p>
          <a:p>
            <a:pPr eaLnBrk="1" hangingPunct="1"/>
            <a:r>
              <a:rPr lang="ru-RU" sz="1400" b="1"/>
              <a:t>отдается приказом </a:t>
            </a:r>
          </a:p>
          <a:p>
            <a:pPr eaLnBrk="1" hangingPunct="1"/>
            <a:r>
              <a:rPr lang="ru-RU" sz="1400" b="1"/>
              <a:t>в сост. </a:t>
            </a:r>
            <a:r>
              <a:rPr lang="ru-RU" sz="1400" b="1">
                <a:solidFill>
                  <a:srgbClr val="FF3300"/>
                </a:solidFill>
              </a:rPr>
              <a:t>не менее 3 человек</a:t>
            </a:r>
          </a:p>
        </p:txBody>
      </p:sp>
      <p:sp>
        <p:nvSpPr>
          <p:cNvPr id="136204" name="Rectangle 12"/>
          <p:cNvSpPr>
            <a:spLocks noChangeArrowheads="1"/>
          </p:cNvSpPr>
          <p:nvPr/>
        </p:nvSpPr>
        <p:spPr bwMode="auto">
          <a:xfrm>
            <a:off x="6604000" y="1905000"/>
            <a:ext cx="4978400" cy="18049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FF3300"/>
                </a:solidFill>
                <a:cs typeface="Arial" charset="0"/>
              </a:rPr>
              <a:t>Сообщение в течение суток в:</a:t>
            </a:r>
            <a:endParaRPr lang="ru-RU" sz="1400">
              <a:solidFill>
                <a:srgbClr val="FF3300"/>
              </a:solidFill>
              <a:cs typeface="Times New Roman" pitchFamily="18" charset="0"/>
            </a:endParaRPr>
          </a:p>
          <a:p>
            <a:pPr algn="l" eaLnBrk="0" hangingPunct="0"/>
            <a:r>
              <a:rPr lang="ru-RU" sz="1200" b="1">
                <a:cs typeface="Arial" charset="0"/>
              </a:rPr>
              <a:t>1. Прокуратур</a:t>
            </a:r>
            <a:r>
              <a:rPr lang="ru-RU" sz="1200" b="1"/>
              <a:t>у</a:t>
            </a:r>
            <a:endParaRPr lang="ru-RU" sz="1200"/>
          </a:p>
          <a:p>
            <a:pPr algn="l" eaLnBrk="0" hangingPunct="0"/>
            <a:r>
              <a:rPr lang="ru-RU" sz="1200" b="1">
                <a:cs typeface="Arial" charset="0"/>
              </a:rPr>
              <a:t>2. Федеральн</a:t>
            </a:r>
            <a:r>
              <a:rPr lang="ru-RU" sz="1200" b="1"/>
              <a:t>ый орган гос.власти</a:t>
            </a:r>
            <a:r>
              <a:rPr lang="ru-RU" sz="1200" b="1">
                <a:cs typeface="Arial" charset="0"/>
              </a:rPr>
              <a:t> </a:t>
            </a:r>
            <a:r>
              <a:rPr lang="ru-RU" sz="1200" b="1"/>
              <a:t>по ведом. принадлежности и субъекта РФ</a:t>
            </a:r>
            <a:endParaRPr lang="ru-RU" sz="1200"/>
          </a:p>
          <a:p>
            <a:pPr algn="l" eaLnBrk="0" hangingPunct="0"/>
            <a:r>
              <a:rPr lang="ru-RU" sz="1200" b="1">
                <a:cs typeface="Arial" charset="0"/>
              </a:rPr>
              <a:t>3. </a:t>
            </a:r>
            <a:r>
              <a:rPr lang="ru-RU" sz="1200" b="1"/>
              <a:t>Терр.объед. профорганизаций </a:t>
            </a:r>
            <a:endParaRPr lang="ru-RU" sz="1200">
              <a:cs typeface="Times New Roman" pitchFamily="18" charset="0"/>
            </a:endParaRPr>
          </a:p>
          <a:p>
            <a:pPr algn="l" eaLnBrk="0" hangingPunct="0"/>
            <a:r>
              <a:rPr lang="ru-RU" sz="1200" b="1">
                <a:cs typeface="Arial" charset="0"/>
              </a:rPr>
              <a:t>4. Органы </a:t>
            </a:r>
            <a:r>
              <a:rPr lang="ru-RU" sz="1200" b="1"/>
              <a:t>государственного </a:t>
            </a:r>
            <a:r>
              <a:rPr lang="ru-RU" sz="1200" b="1">
                <a:cs typeface="Arial" charset="0"/>
              </a:rPr>
              <a:t>надзора</a:t>
            </a:r>
            <a:r>
              <a:rPr lang="ru-RU" sz="1200" b="1"/>
              <a:t> </a:t>
            </a:r>
            <a:endParaRPr lang="ru-RU" sz="1200">
              <a:cs typeface="Times New Roman" pitchFamily="18" charset="0"/>
            </a:endParaRPr>
          </a:p>
          <a:p>
            <a:pPr algn="l" eaLnBrk="0" hangingPunct="0"/>
            <a:r>
              <a:rPr lang="ru-RU" sz="1200" b="1">
                <a:cs typeface="Arial" charset="0"/>
              </a:rPr>
              <a:t>5. </a:t>
            </a:r>
            <a:r>
              <a:rPr lang="ru-RU" sz="1200" b="1"/>
              <a:t>В о</a:t>
            </a:r>
            <a:r>
              <a:rPr lang="ru-RU" sz="1200" b="1">
                <a:cs typeface="Arial" charset="0"/>
              </a:rPr>
              <a:t>рган</a:t>
            </a:r>
            <a:r>
              <a:rPr lang="ru-RU" sz="1200" b="1"/>
              <a:t>изацию, направ. работника </a:t>
            </a:r>
            <a:endParaRPr lang="ru-RU" sz="1200"/>
          </a:p>
          <a:p>
            <a:pPr algn="l" eaLnBrk="0" hangingPunct="0"/>
            <a:r>
              <a:rPr lang="ru-RU" sz="1200" b="1">
                <a:cs typeface="Arial" charset="0"/>
              </a:rPr>
              <a:t>6. С</a:t>
            </a:r>
            <a:r>
              <a:rPr lang="ru-RU" sz="1200" b="1"/>
              <a:t>Э</a:t>
            </a:r>
            <a:r>
              <a:rPr lang="ru-RU" sz="1200" b="1">
                <a:cs typeface="Arial" charset="0"/>
              </a:rPr>
              <a:t>С</a:t>
            </a:r>
            <a:r>
              <a:rPr lang="ru-RU" sz="1200" b="1"/>
              <a:t> РФ (острое отравление)</a:t>
            </a:r>
          </a:p>
          <a:p>
            <a:pPr algn="l" eaLnBrk="0" hangingPunct="0"/>
            <a:r>
              <a:rPr lang="ru-RU" sz="1400" b="1"/>
              <a:t>7. В</a:t>
            </a:r>
            <a:r>
              <a:rPr lang="ru-RU" sz="1400" b="1">
                <a:cs typeface="Arial" charset="0"/>
              </a:rPr>
              <a:t> Фонд социального страхования</a:t>
            </a:r>
          </a:p>
        </p:txBody>
      </p:sp>
      <p:sp>
        <p:nvSpPr>
          <p:cNvPr id="136205" name="Rectangle 13"/>
          <p:cNvSpPr>
            <a:spLocks noChangeArrowheads="1"/>
          </p:cNvSpPr>
          <p:nvPr/>
        </p:nvSpPr>
        <p:spPr bwMode="auto">
          <a:xfrm>
            <a:off x="609600" y="3276600"/>
            <a:ext cx="4673600" cy="73866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cs typeface="Arial" charset="0"/>
              </a:rPr>
              <a:t>Составляется Акт </a:t>
            </a:r>
            <a:r>
              <a:rPr lang="ru-RU" sz="1400" b="1"/>
              <a:t>о </a:t>
            </a:r>
            <a:r>
              <a:rPr lang="ru-RU" sz="1400" b="1">
                <a:cs typeface="Arial" charset="0"/>
              </a:rPr>
              <a:t>НС на производстве по форме Н</a:t>
            </a:r>
            <a:r>
              <a:rPr lang="ru-RU" sz="1400" b="1"/>
              <a:t>-</a:t>
            </a:r>
            <a:r>
              <a:rPr lang="ru-RU" sz="1400" b="1">
                <a:cs typeface="Arial" charset="0"/>
              </a:rPr>
              <a:t>1</a:t>
            </a:r>
            <a:r>
              <a:rPr lang="ru-RU" sz="1400" b="1"/>
              <a:t> </a:t>
            </a:r>
            <a:r>
              <a:rPr lang="ru-RU" sz="1400" b="1">
                <a:cs typeface="Arial" charset="0"/>
              </a:rPr>
              <a:t>на каждого пострадавшего</a:t>
            </a:r>
            <a:endParaRPr lang="ru-RU" sz="1400" b="1"/>
          </a:p>
          <a:p>
            <a:r>
              <a:rPr lang="ru-RU" sz="1400" b="1"/>
              <a:t>в 2 (3) экземплярах </a:t>
            </a:r>
          </a:p>
        </p:txBody>
      </p:sp>
      <p:sp>
        <p:nvSpPr>
          <p:cNvPr id="136206" name="Rectangle 14"/>
          <p:cNvSpPr>
            <a:spLocks noChangeArrowheads="1"/>
          </p:cNvSpPr>
          <p:nvPr/>
        </p:nvSpPr>
        <p:spPr bwMode="auto">
          <a:xfrm>
            <a:off x="6604000" y="3803651"/>
            <a:ext cx="4978400" cy="52322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 b="1"/>
              <a:t>  </a:t>
            </a:r>
            <a:r>
              <a:rPr lang="ru-RU" sz="1400" b="1">
                <a:cs typeface="Arial" charset="0"/>
              </a:rPr>
              <a:t>Приказом работодателя назначается комиссия с участием представителей</a:t>
            </a:r>
            <a:r>
              <a:rPr lang="ru-RU" sz="1400" b="1"/>
              <a:t> о</a:t>
            </a:r>
            <a:r>
              <a:rPr lang="ru-RU" sz="1400" b="1">
                <a:cs typeface="Arial" charset="0"/>
              </a:rPr>
              <a:t>рган</a:t>
            </a:r>
            <a:r>
              <a:rPr lang="ru-RU" sz="1400" b="1"/>
              <a:t>ов</a:t>
            </a:r>
            <a:r>
              <a:rPr lang="ru-RU" sz="1400" b="1">
                <a:cs typeface="Arial" charset="0"/>
              </a:rPr>
              <a:t> </a:t>
            </a:r>
            <a:r>
              <a:rPr lang="ru-RU" sz="1400" b="1"/>
              <a:t>государственного </a:t>
            </a:r>
            <a:r>
              <a:rPr lang="ru-RU" sz="1400" b="1">
                <a:cs typeface="Arial" charset="0"/>
              </a:rPr>
              <a:t>надзора</a:t>
            </a:r>
            <a:endParaRPr lang="ru-RU" sz="1400" b="1">
              <a:solidFill>
                <a:srgbClr val="FF3300"/>
              </a:solidFill>
            </a:endParaRPr>
          </a:p>
        </p:txBody>
      </p:sp>
      <p:sp>
        <p:nvSpPr>
          <p:cNvPr id="136207" name="Rectangle 15"/>
          <p:cNvSpPr>
            <a:spLocks noChangeArrowheads="1"/>
          </p:cNvSpPr>
          <p:nvPr/>
        </p:nvSpPr>
        <p:spPr bwMode="auto">
          <a:xfrm>
            <a:off x="4165600" y="4806950"/>
            <a:ext cx="2540000" cy="5270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cs typeface="Arial" charset="0"/>
              </a:rPr>
              <a:t>Акт Н</a:t>
            </a:r>
            <a:r>
              <a:rPr lang="ru-RU" sz="1400" b="1"/>
              <a:t>-</a:t>
            </a:r>
            <a:r>
              <a:rPr lang="ru-RU" sz="1400" b="1">
                <a:cs typeface="Arial" charset="0"/>
              </a:rPr>
              <a:t>1 на каждого пострадавшего</a:t>
            </a:r>
          </a:p>
        </p:txBody>
      </p:sp>
      <p:sp>
        <p:nvSpPr>
          <p:cNvPr id="136208" name="Rectangle 16"/>
          <p:cNvSpPr>
            <a:spLocks noChangeArrowheads="1"/>
          </p:cNvSpPr>
          <p:nvPr/>
        </p:nvSpPr>
        <p:spPr bwMode="auto">
          <a:xfrm>
            <a:off x="7315200" y="4800600"/>
            <a:ext cx="4267200" cy="738664"/>
          </a:xfrm>
          <a:prstGeom prst="rect">
            <a:avLst/>
          </a:prstGeom>
          <a:gradFill rotWithShape="0">
            <a:gsLst>
              <a:gs pos="0">
                <a:srgbClr val="FFCCCC"/>
              </a:gs>
              <a:gs pos="50000">
                <a:srgbClr val="FFFFFF"/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cs typeface="Arial" charset="0"/>
              </a:rPr>
              <a:t>Акт </a:t>
            </a:r>
            <a:r>
              <a:rPr lang="ru-RU" sz="1400" b="1"/>
              <a:t>и материалы </a:t>
            </a:r>
            <a:r>
              <a:rPr lang="ru-RU" sz="1400" b="1">
                <a:cs typeface="Arial" charset="0"/>
              </a:rPr>
              <a:t>расследовани</a:t>
            </a:r>
            <a:r>
              <a:rPr lang="ru-RU" sz="1400" b="1"/>
              <a:t>я группового (тяж., смерт.) НС н</a:t>
            </a:r>
            <a:r>
              <a:rPr lang="ru-RU" sz="1400" b="1">
                <a:cs typeface="Arial" charset="0"/>
              </a:rPr>
              <a:t>аправляется </a:t>
            </a:r>
            <a:r>
              <a:rPr lang="ru-RU" sz="1400" b="1">
                <a:solidFill>
                  <a:srgbClr val="FF3300"/>
                </a:solidFill>
                <a:cs typeface="Arial" charset="0"/>
              </a:rPr>
              <a:t>в </a:t>
            </a:r>
            <a:r>
              <a:rPr lang="ru-RU" sz="1400" b="1">
                <a:solidFill>
                  <a:srgbClr val="FF3300"/>
                </a:solidFill>
              </a:rPr>
              <a:t>3-х дневный</a:t>
            </a:r>
            <a:r>
              <a:rPr lang="ru-RU" sz="1400" b="1"/>
              <a:t>  срок в п</a:t>
            </a:r>
            <a:r>
              <a:rPr lang="ru-RU" sz="1400" b="1">
                <a:cs typeface="Arial" charset="0"/>
              </a:rPr>
              <a:t>рокуратуру</a:t>
            </a:r>
          </a:p>
        </p:txBody>
      </p:sp>
      <p:sp>
        <p:nvSpPr>
          <p:cNvPr id="136209" name="Rectangle 17"/>
          <p:cNvSpPr>
            <a:spLocks noChangeArrowheads="1"/>
          </p:cNvSpPr>
          <p:nvPr/>
        </p:nvSpPr>
        <p:spPr bwMode="auto">
          <a:xfrm>
            <a:off x="1828800" y="5492750"/>
            <a:ext cx="3759200" cy="5270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cs typeface="Arial" charset="0"/>
              </a:rPr>
              <a:t>Акт Н</a:t>
            </a:r>
            <a:r>
              <a:rPr lang="ru-RU" sz="1400" b="1"/>
              <a:t>-</a:t>
            </a:r>
            <a:r>
              <a:rPr lang="ru-RU" sz="1400" b="1">
                <a:cs typeface="Arial" charset="0"/>
              </a:rPr>
              <a:t>1 направляется в Фонд социального страхования</a:t>
            </a:r>
          </a:p>
        </p:txBody>
      </p:sp>
      <p:sp>
        <p:nvSpPr>
          <p:cNvPr id="136210" name="Text Box 18"/>
          <p:cNvSpPr txBox="1">
            <a:spLocks noChangeArrowheads="1"/>
          </p:cNvSpPr>
          <p:nvPr/>
        </p:nvSpPr>
        <p:spPr bwMode="auto">
          <a:xfrm>
            <a:off x="2743200" y="228600"/>
            <a:ext cx="6807200" cy="400110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cs typeface="Times New Roman" pitchFamily="18" charset="0"/>
              </a:rPr>
              <a:t>НЕСЧАСТНЫЕ </a:t>
            </a:r>
            <a:r>
              <a:rPr lang="ru-RU" b="1"/>
              <a:t>  </a:t>
            </a:r>
            <a:r>
              <a:rPr lang="ru-RU" b="1">
                <a:cs typeface="Times New Roman" pitchFamily="18" charset="0"/>
              </a:rPr>
              <a:t>СЛУЧАИ</a:t>
            </a:r>
            <a:r>
              <a:rPr lang="ru-RU" sz="2000"/>
              <a:t> </a:t>
            </a:r>
          </a:p>
        </p:txBody>
      </p:sp>
      <p:sp>
        <p:nvSpPr>
          <p:cNvPr id="136211" name="Line 19"/>
          <p:cNvSpPr>
            <a:spLocks noChangeShapeType="1"/>
          </p:cNvSpPr>
          <p:nvPr/>
        </p:nvSpPr>
        <p:spPr bwMode="auto">
          <a:xfrm flipH="1">
            <a:off x="3048000" y="685800"/>
            <a:ext cx="2946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12" name="Line 20"/>
          <p:cNvSpPr>
            <a:spLocks noChangeShapeType="1"/>
          </p:cNvSpPr>
          <p:nvPr/>
        </p:nvSpPr>
        <p:spPr bwMode="auto">
          <a:xfrm>
            <a:off x="5994400" y="685800"/>
            <a:ext cx="3251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13" name="Line 21"/>
          <p:cNvSpPr>
            <a:spLocks noChangeShapeType="1"/>
          </p:cNvSpPr>
          <p:nvPr/>
        </p:nvSpPr>
        <p:spPr bwMode="auto">
          <a:xfrm>
            <a:off x="3048000" y="121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14" name="Line 22"/>
          <p:cNvSpPr>
            <a:spLocks noChangeShapeType="1"/>
          </p:cNvSpPr>
          <p:nvPr/>
        </p:nvSpPr>
        <p:spPr bwMode="auto">
          <a:xfrm>
            <a:off x="3048000" y="175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15" name="Line 23"/>
          <p:cNvSpPr>
            <a:spLocks noChangeShapeType="1"/>
          </p:cNvSpPr>
          <p:nvPr/>
        </p:nvSpPr>
        <p:spPr bwMode="auto">
          <a:xfrm>
            <a:off x="3048000" y="2819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16" name="Line 24"/>
          <p:cNvSpPr>
            <a:spLocks noChangeShapeType="1"/>
          </p:cNvSpPr>
          <p:nvPr/>
        </p:nvSpPr>
        <p:spPr bwMode="auto">
          <a:xfrm>
            <a:off x="3759200" y="42672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17" name="Line 25"/>
          <p:cNvSpPr>
            <a:spLocks noChangeShapeType="1"/>
          </p:cNvSpPr>
          <p:nvPr/>
        </p:nvSpPr>
        <p:spPr bwMode="auto">
          <a:xfrm>
            <a:off x="9144000" y="121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18" name="Line 26"/>
          <p:cNvSpPr>
            <a:spLocks noChangeShapeType="1"/>
          </p:cNvSpPr>
          <p:nvPr/>
        </p:nvSpPr>
        <p:spPr bwMode="auto">
          <a:xfrm>
            <a:off x="9144000" y="1752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19" name="Line 27"/>
          <p:cNvSpPr>
            <a:spLocks noChangeShapeType="1"/>
          </p:cNvSpPr>
          <p:nvPr/>
        </p:nvSpPr>
        <p:spPr bwMode="auto">
          <a:xfrm>
            <a:off x="9245600" y="3733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20" name="Line 28"/>
          <p:cNvSpPr>
            <a:spLocks noChangeShapeType="1"/>
          </p:cNvSpPr>
          <p:nvPr/>
        </p:nvSpPr>
        <p:spPr bwMode="auto">
          <a:xfrm>
            <a:off x="92456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21" name="Line 29"/>
          <p:cNvSpPr>
            <a:spLocks noChangeShapeType="1"/>
          </p:cNvSpPr>
          <p:nvPr/>
        </p:nvSpPr>
        <p:spPr bwMode="auto">
          <a:xfrm flipH="1">
            <a:off x="5181600" y="4572000"/>
            <a:ext cx="396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22" name="Line 30"/>
          <p:cNvSpPr>
            <a:spLocks noChangeShapeType="1"/>
          </p:cNvSpPr>
          <p:nvPr/>
        </p:nvSpPr>
        <p:spPr bwMode="auto">
          <a:xfrm>
            <a:off x="5181600" y="533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23" name="Rectangle 32"/>
          <p:cNvSpPr>
            <a:spLocks noChangeArrowheads="1"/>
          </p:cNvSpPr>
          <p:nvPr/>
        </p:nvSpPr>
        <p:spPr bwMode="auto">
          <a:xfrm>
            <a:off x="609600" y="4806950"/>
            <a:ext cx="2743200" cy="5270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cs typeface="Arial" charset="0"/>
              </a:rPr>
              <a:t>Акт Н</a:t>
            </a:r>
            <a:r>
              <a:rPr lang="ru-RU" sz="1400" b="1"/>
              <a:t>-</a:t>
            </a:r>
            <a:r>
              <a:rPr lang="ru-RU" sz="1400" b="1">
                <a:cs typeface="Arial" charset="0"/>
              </a:rPr>
              <a:t>1 </a:t>
            </a:r>
            <a:r>
              <a:rPr lang="ru-RU" sz="1400" b="1"/>
              <a:t>хранится у работодателя </a:t>
            </a:r>
            <a:r>
              <a:rPr lang="ru-RU" sz="1400" b="1">
                <a:solidFill>
                  <a:srgbClr val="FF3300"/>
                </a:solidFill>
              </a:rPr>
              <a:t>45 лет</a:t>
            </a:r>
          </a:p>
        </p:txBody>
      </p:sp>
      <p:sp>
        <p:nvSpPr>
          <p:cNvPr id="136224" name="Line 33"/>
          <p:cNvSpPr>
            <a:spLocks noChangeShapeType="1"/>
          </p:cNvSpPr>
          <p:nvPr/>
        </p:nvSpPr>
        <p:spPr bwMode="auto">
          <a:xfrm>
            <a:off x="1828800" y="4267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25" name="Line 34"/>
          <p:cNvSpPr>
            <a:spLocks noChangeShapeType="1"/>
          </p:cNvSpPr>
          <p:nvPr/>
        </p:nvSpPr>
        <p:spPr bwMode="auto">
          <a:xfrm flipH="1">
            <a:off x="2235200" y="4572000"/>
            <a:ext cx="7010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6226" name="Text Box 35"/>
          <p:cNvSpPr txBox="1">
            <a:spLocks noChangeArrowheads="1"/>
          </p:cNvSpPr>
          <p:nvPr/>
        </p:nvSpPr>
        <p:spPr bwMode="auto">
          <a:xfrm>
            <a:off x="609600" y="6096000"/>
            <a:ext cx="10972800" cy="590550"/>
          </a:xfrm>
          <a:prstGeom prst="rect">
            <a:avLst/>
          </a:prstGeom>
          <a:gradFill rotWithShape="0">
            <a:gsLst>
              <a:gs pos="0">
                <a:srgbClr val="FFCCCC"/>
              </a:gs>
              <a:gs pos="50000">
                <a:srgbClr val="FFFFFF"/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Копии документов направляются в соответствующую государственную инспекцию труда и территориальный орган соответствующего федерального надзора</a:t>
            </a:r>
            <a:r>
              <a:rPr lang="ru-RU" sz="1400">
                <a:cs typeface="Times New Roman" pitchFamily="18" charset="0"/>
              </a:rPr>
              <a:t> </a:t>
            </a:r>
          </a:p>
        </p:txBody>
      </p:sp>
      <p:sp>
        <p:nvSpPr>
          <p:cNvPr id="136227" name="Text Box 36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1930400" y="473076"/>
            <a:ext cx="8229600" cy="669925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/>
              <a:t>Порядок расследования</a:t>
            </a:r>
            <a:r>
              <a:rPr lang="ru-RU" b="1">
                <a:cs typeface="Arial" charset="0"/>
              </a:rPr>
              <a:t> несчастн</a:t>
            </a:r>
            <a:r>
              <a:rPr lang="ru-RU" b="1"/>
              <a:t>ых</a:t>
            </a:r>
            <a:r>
              <a:rPr lang="ru-RU" b="1">
                <a:cs typeface="Arial" charset="0"/>
              </a:rPr>
              <a:t> случае</a:t>
            </a:r>
            <a:r>
              <a:rPr lang="ru-RU" b="1"/>
              <a:t>в</a:t>
            </a:r>
            <a:r>
              <a:rPr lang="ru-RU" b="1">
                <a:cs typeface="Arial" charset="0"/>
              </a:rPr>
              <a:t> </a:t>
            </a:r>
            <a:endParaRPr lang="ru-RU" b="1"/>
          </a:p>
          <a:p>
            <a:pPr eaLnBrk="1" hangingPunct="1"/>
            <a:r>
              <a:rPr lang="ru-RU" b="1">
                <a:cs typeface="Arial" charset="0"/>
              </a:rPr>
              <a:t>на производстве</a:t>
            </a:r>
          </a:p>
        </p:txBody>
      </p:sp>
      <p:sp>
        <p:nvSpPr>
          <p:cNvPr id="137219" name="Text Box 3"/>
          <p:cNvSpPr txBox="1">
            <a:spLocks noChangeArrowheads="1"/>
          </p:cNvSpPr>
          <p:nvPr/>
        </p:nvSpPr>
        <p:spPr bwMode="auto">
          <a:xfrm>
            <a:off x="3149600" y="1371600"/>
            <a:ext cx="5791200" cy="5905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1600" b="1"/>
              <a:t>Общий порядок</a:t>
            </a:r>
            <a:r>
              <a:rPr lang="ru-RU" sz="1600"/>
              <a:t>  –     </a:t>
            </a:r>
            <a:r>
              <a:rPr lang="ru-RU" sz="1600">
                <a:solidFill>
                  <a:srgbClr val="FF3300"/>
                </a:solidFill>
              </a:rPr>
              <a:t>в течение </a:t>
            </a:r>
            <a:r>
              <a:rPr lang="ru-RU" sz="1600" b="1">
                <a:solidFill>
                  <a:srgbClr val="FF3300"/>
                </a:solidFill>
              </a:rPr>
              <a:t>3 дней</a:t>
            </a:r>
            <a:r>
              <a:rPr lang="ru-RU" sz="1600"/>
              <a:t> или до </a:t>
            </a:r>
            <a:r>
              <a:rPr lang="ru-RU" sz="1600" b="1"/>
              <a:t>1 месяца</a:t>
            </a:r>
            <a:r>
              <a:rPr lang="ru-RU" sz="1600"/>
              <a:t> со дня подачи заявления</a:t>
            </a: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3149600" y="2244726"/>
            <a:ext cx="57912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600" b="1"/>
              <a:t>Расследуется комиссией в составе</a:t>
            </a:r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1524000" y="3082926"/>
            <a:ext cx="36576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в организации</a:t>
            </a: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7010400" y="3082926"/>
            <a:ext cx="39624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у инд. предпринимателя</a:t>
            </a:r>
          </a:p>
        </p:txBody>
      </p:sp>
      <p:sp>
        <p:nvSpPr>
          <p:cNvPr id="137223" name="Text Box 7"/>
          <p:cNvSpPr txBox="1">
            <a:spLocks noChangeArrowheads="1"/>
          </p:cNvSpPr>
          <p:nvPr/>
        </p:nvSpPr>
        <p:spPr bwMode="auto">
          <a:xfrm>
            <a:off x="2032000" y="3816351"/>
            <a:ext cx="4165600" cy="31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Специалист по охране труда</a:t>
            </a:r>
          </a:p>
        </p:txBody>
      </p:sp>
      <p:sp>
        <p:nvSpPr>
          <p:cNvPr id="137224" name="Text Box 8"/>
          <p:cNvSpPr txBox="1">
            <a:spLocks noChangeArrowheads="1"/>
          </p:cNvSpPr>
          <p:nvPr/>
        </p:nvSpPr>
        <p:spPr bwMode="auto">
          <a:xfrm>
            <a:off x="2032000" y="4267201"/>
            <a:ext cx="4165600" cy="31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Представитель работодателя</a:t>
            </a:r>
          </a:p>
        </p:txBody>
      </p:sp>
      <p:sp>
        <p:nvSpPr>
          <p:cNvPr id="137225" name="Text Box 9"/>
          <p:cNvSpPr txBox="1">
            <a:spLocks noChangeArrowheads="1"/>
          </p:cNvSpPr>
          <p:nvPr/>
        </p:nvSpPr>
        <p:spPr bwMode="auto">
          <a:xfrm>
            <a:off x="2032000" y="4724400"/>
            <a:ext cx="4165600" cy="73866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Представитель профоргана или иного уполномоченного работниками представительного органа</a:t>
            </a:r>
          </a:p>
        </p:txBody>
      </p:sp>
      <p:sp>
        <p:nvSpPr>
          <p:cNvPr id="137226" name="Text Box 10"/>
          <p:cNvSpPr txBox="1">
            <a:spLocks noChangeArrowheads="1"/>
          </p:cNvSpPr>
          <p:nvPr/>
        </p:nvSpPr>
        <p:spPr bwMode="auto">
          <a:xfrm>
            <a:off x="7518400" y="3816350"/>
            <a:ext cx="3454400" cy="30777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Индивидуальный предприниматель</a:t>
            </a:r>
          </a:p>
        </p:txBody>
      </p:sp>
      <p:sp>
        <p:nvSpPr>
          <p:cNvPr id="137227" name="Text Box 11"/>
          <p:cNvSpPr txBox="1">
            <a:spLocks noChangeArrowheads="1"/>
          </p:cNvSpPr>
          <p:nvPr/>
        </p:nvSpPr>
        <p:spPr bwMode="auto">
          <a:xfrm>
            <a:off x="7518400" y="4578350"/>
            <a:ext cx="3454400" cy="30777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Доверенное лицо пострадавшего</a:t>
            </a:r>
          </a:p>
        </p:txBody>
      </p:sp>
      <p:sp>
        <p:nvSpPr>
          <p:cNvPr id="137228" name="Text Box 12"/>
          <p:cNvSpPr txBox="1">
            <a:spLocks noChangeArrowheads="1"/>
          </p:cNvSpPr>
          <p:nvPr/>
        </p:nvSpPr>
        <p:spPr bwMode="auto">
          <a:xfrm>
            <a:off x="7518400" y="5340351"/>
            <a:ext cx="3454400" cy="3143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Специалист по охране труда</a:t>
            </a:r>
          </a:p>
        </p:txBody>
      </p:sp>
      <p:sp>
        <p:nvSpPr>
          <p:cNvPr id="137229" name="Text Box 13"/>
          <p:cNvSpPr txBox="1">
            <a:spLocks noChangeArrowheads="1"/>
          </p:cNvSpPr>
          <p:nvPr/>
        </p:nvSpPr>
        <p:spPr bwMode="auto">
          <a:xfrm>
            <a:off x="1524000" y="5873750"/>
            <a:ext cx="9448800" cy="5270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/>
              <a:t>В случае прибытия – полномочный представитель организации (индивидуального предпринимателя), направившей пострадавшего в командировку</a:t>
            </a:r>
          </a:p>
        </p:txBody>
      </p:sp>
      <p:sp>
        <p:nvSpPr>
          <p:cNvPr id="137230" name="Line 14"/>
          <p:cNvSpPr>
            <a:spLocks noChangeShapeType="1"/>
          </p:cNvSpPr>
          <p:nvPr/>
        </p:nvSpPr>
        <p:spPr bwMode="auto">
          <a:xfrm>
            <a:off x="6096000" y="114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31" name="Line 15"/>
          <p:cNvSpPr>
            <a:spLocks noChangeShapeType="1"/>
          </p:cNvSpPr>
          <p:nvPr/>
        </p:nvSpPr>
        <p:spPr bwMode="auto">
          <a:xfrm>
            <a:off x="6096000" y="1981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32" name="Line 16"/>
          <p:cNvSpPr>
            <a:spLocks noChangeShapeType="1"/>
          </p:cNvSpPr>
          <p:nvPr/>
        </p:nvSpPr>
        <p:spPr bwMode="auto">
          <a:xfrm flipH="1">
            <a:off x="3149600" y="2590800"/>
            <a:ext cx="2946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33" name="Line 17"/>
          <p:cNvSpPr>
            <a:spLocks noChangeShapeType="1"/>
          </p:cNvSpPr>
          <p:nvPr/>
        </p:nvSpPr>
        <p:spPr bwMode="auto">
          <a:xfrm>
            <a:off x="6096000" y="2590800"/>
            <a:ext cx="314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34" name="Line 18"/>
          <p:cNvSpPr>
            <a:spLocks noChangeShapeType="1"/>
          </p:cNvSpPr>
          <p:nvPr/>
        </p:nvSpPr>
        <p:spPr bwMode="auto">
          <a:xfrm>
            <a:off x="1727200" y="34290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35" name="Line 19"/>
          <p:cNvSpPr>
            <a:spLocks noChangeShapeType="1"/>
          </p:cNvSpPr>
          <p:nvPr/>
        </p:nvSpPr>
        <p:spPr bwMode="auto">
          <a:xfrm>
            <a:off x="7213600" y="34290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36" name="Line 20"/>
          <p:cNvSpPr>
            <a:spLocks noChangeShapeType="1"/>
          </p:cNvSpPr>
          <p:nvPr/>
        </p:nvSpPr>
        <p:spPr bwMode="auto">
          <a:xfrm>
            <a:off x="1727200" y="3962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37" name="Line 21"/>
          <p:cNvSpPr>
            <a:spLocks noChangeShapeType="1"/>
          </p:cNvSpPr>
          <p:nvPr/>
        </p:nvSpPr>
        <p:spPr bwMode="auto">
          <a:xfrm>
            <a:off x="1727200" y="4419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38" name="Line 22"/>
          <p:cNvSpPr>
            <a:spLocks noChangeShapeType="1"/>
          </p:cNvSpPr>
          <p:nvPr/>
        </p:nvSpPr>
        <p:spPr bwMode="auto">
          <a:xfrm>
            <a:off x="1727200" y="5181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39" name="Line 23"/>
          <p:cNvSpPr>
            <a:spLocks noChangeShapeType="1"/>
          </p:cNvSpPr>
          <p:nvPr/>
        </p:nvSpPr>
        <p:spPr bwMode="auto">
          <a:xfrm>
            <a:off x="7213600" y="4038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40" name="Line 24"/>
          <p:cNvSpPr>
            <a:spLocks noChangeShapeType="1"/>
          </p:cNvSpPr>
          <p:nvPr/>
        </p:nvSpPr>
        <p:spPr bwMode="auto">
          <a:xfrm>
            <a:off x="7213600" y="4800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41" name="Line 25"/>
          <p:cNvSpPr>
            <a:spLocks noChangeShapeType="1"/>
          </p:cNvSpPr>
          <p:nvPr/>
        </p:nvSpPr>
        <p:spPr bwMode="auto">
          <a:xfrm>
            <a:off x="7213600" y="548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7242" name="Text Box 27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AutoShape 2"/>
          <p:cNvSpPr>
            <a:spLocks noChangeArrowheads="1"/>
          </p:cNvSpPr>
          <p:nvPr/>
        </p:nvSpPr>
        <p:spPr bwMode="auto">
          <a:xfrm>
            <a:off x="1422400" y="1676400"/>
            <a:ext cx="9550400" cy="10668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1930400" y="473076"/>
            <a:ext cx="8229600" cy="669925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/>
              <a:t>Порядок расследования</a:t>
            </a:r>
            <a:r>
              <a:rPr lang="ru-RU" b="1">
                <a:cs typeface="Arial" charset="0"/>
              </a:rPr>
              <a:t> несчастн</a:t>
            </a:r>
            <a:r>
              <a:rPr lang="ru-RU" b="1"/>
              <a:t>ых</a:t>
            </a:r>
            <a:r>
              <a:rPr lang="ru-RU" b="1">
                <a:cs typeface="Arial" charset="0"/>
              </a:rPr>
              <a:t> случае</a:t>
            </a:r>
            <a:r>
              <a:rPr lang="ru-RU" b="1"/>
              <a:t>в</a:t>
            </a:r>
            <a:r>
              <a:rPr lang="ru-RU" b="1">
                <a:cs typeface="Arial" charset="0"/>
              </a:rPr>
              <a:t> </a:t>
            </a:r>
            <a:endParaRPr lang="ru-RU" b="1"/>
          </a:p>
          <a:p>
            <a:pPr eaLnBrk="1" hangingPunct="1"/>
            <a:r>
              <a:rPr lang="ru-RU" b="1">
                <a:cs typeface="Arial" charset="0"/>
              </a:rPr>
              <a:t>на производстве</a:t>
            </a:r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1727200" y="1752601"/>
            <a:ext cx="9042400" cy="108426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/>
              <a:t>Подлежат расследованию несчастные случаи</a:t>
            </a:r>
          </a:p>
          <a:p>
            <a:pPr eaLnBrk="1" hangingPunct="1">
              <a:spcBef>
                <a:spcPct val="50000"/>
              </a:spcBef>
            </a:pPr>
            <a:endParaRPr lang="ru-RU" sz="1600"/>
          </a:p>
          <a:p>
            <a:pPr eaLnBrk="1" hangingPunct="1">
              <a:spcBef>
                <a:spcPct val="50000"/>
              </a:spcBef>
            </a:pPr>
            <a:endParaRPr lang="ru-RU" sz="1000"/>
          </a:p>
          <a:p>
            <a:pPr eaLnBrk="1" hangingPunct="1">
              <a:spcBef>
                <a:spcPct val="50000"/>
              </a:spcBef>
            </a:pPr>
            <a:endParaRPr lang="ru-RU" sz="800"/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1727200" y="2216150"/>
            <a:ext cx="2844800" cy="30777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/>
              <a:t>групповой</a:t>
            </a:r>
            <a:r>
              <a:rPr lang="ru-RU" sz="1400"/>
              <a:t> (2 и более человек)</a:t>
            </a:r>
          </a:p>
        </p:txBody>
      </p:sp>
      <p:sp>
        <p:nvSpPr>
          <p:cNvPr id="138246" name="Text Box 6"/>
          <p:cNvSpPr txBox="1">
            <a:spLocks noChangeArrowheads="1"/>
          </p:cNvSpPr>
          <p:nvPr/>
        </p:nvSpPr>
        <p:spPr bwMode="auto">
          <a:xfrm>
            <a:off x="4775200" y="2003426"/>
            <a:ext cx="2844800" cy="52322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/>
              <a:t>тяжелый</a:t>
            </a:r>
            <a:r>
              <a:rPr lang="ru-RU" sz="1400"/>
              <a:t> (по схеме утв. Минздравом и Минтрудом РФ)</a:t>
            </a:r>
          </a:p>
        </p:txBody>
      </p:sp>
      <p:sp>
        <p:nvSpPr>
          <p:cNvPr id="138247" name="Text Box 7"/>
          <p:cNvSpPr txBox="1">
            <a:spLocks noChangeArrowheads="1"/>
          </p:cNvSpPr>
          <p:nvPr/>
        </p:nvSpPr>
        <p:spPr bwMode="auto">
          <a:xfrm>
            <a:off x="7823200" y="2216150"/>
            <a:ext cx="2844800" cy="30777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/>
              <a:t>со смертельным исходом</a:t>
            </a:r>
          </a:p>
        </p:txBody>
      </p:sp>
      <p:sp>
        <p:nvSpPr>
          <p:cNvPr id="138248" name="Text Box 8"/>
          <p:cNvSpPr txBox="1">
            <a:spLocks noChangeArrowheads="1"/>
          </p:cNvSpPr>
          <p:nvPr/>
        </p:nvSpPr>
        <p:spPr bwMode="auto">
          <a:xfrm>
            <a:off x="1727200" y="2971801"/>
            <a:ext cx="91440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Расследуются комиссией в составе</a:t>
            </a:r>
            <a:r>
              <a:rPr lang="ru-RU" sz="1600"/>
              <a:t> кроме обычного порядка</a:t>
            </a:r>
          </a:p>
        </p:txBody>
      </p:sp>
      <p:sp>
        <p:nvSpPr>
          <p:cNvPr id="138249" name="Line 9"/>
          <p:cNvSpPr>
            <a:spLocks noChangeShapeType="1"/>
          </p:cNvSpPr>
          <p:nvPr/>
        </p:nvSpPr>
        <p:spPr bwMode="auto">
          <a:xfrm>
            <a:off x="3149600" y="2743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50" name="Line 10"/>
          <p:cNvSpPr>
            <a:spLocks noChangeShapeType="1"/>
          </p:cNvSpPr>
          <p:nvPr/>
        </p:nvSpPr>
        <p:spPr bwMode="auto">
          <a:xfrm>
            <a:off x="6096000" y="2743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51" name="Line 11"/>
          <p:cNvSpPr>
            <a:spLocks noChangeShapeType="1"/>
          </p:cNvSpPr>
          <p:nvPr/>
        </p:nvSpPr>
        <p:spPr bwMode="auto">
          <a:xfrm>
            <a:off x="9347200" y="2743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52" name="Line 12"/>
          <p:cNvSpPr>
            <a:spLocks noChangeShapeType="1"/>
          </p:cNvSpPr>
          <p:nvPr/>
        </p:nvSpPr>
        <p:spPr bwMode="auto">
          <a:xfrm>
            <a:off x="5994400" y="114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53" name="Text Box 13"/>
          <p:cNvSpPr txBox="1">
            <a:spLocks noChangeArrowheads="1"/>
          </p:cNvSpPr>
          <p:nvPr/>
        </p:nvSpPr>
        <p:spPr bwMode="auto">
          <a:xfrm>
            <a:off x="711200" y="3505200"/>
            <a:ext cx="2235200" cy="558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Г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осинспектор по охране труда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138254" name="Text Box 14"/>
          <p:cNvSpPr txBox="1">
            <a:spLocks noChangeArrowheads="1"/>
          </p:cNvSpPr>
          <p:nvPr/>
        </p:nvSpPr>
        <p:spPr bwMode="auto">
          <a:xfrm>
            <a:off x="711200" y="5083176"/>
            <a:ext cx="2946400" cy="73866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latin typeface="Times New Roman" pitchFamily="18" charset="0"/>
              </a:rPr>
              <a:t>П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редставители органа исп</a:t>
            </a:r>
            <a:r>
              <a:rPr lang="ru-RU" sz="1400">
                <a:latin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власти субъекта РФ или органа местного самоуправления (по согласованию)</a:t>
            </a:r>
          </a:p>
        </p:txBody>
      </p:sp>
      <p:sp>
        <p:nvSpPr>
          <p:cNvPr id="138255" name="Text Box 15"/>
          <p:cNvSpPr txBox="1">
            <a:spLocks noChangeArrowheads="1"/>
          </p:cNvSpPr>
          <p:nvPr/>
        </p:nvSpPr>
        <p:spPr bwMode="auto">
          <a:xfrm>
            <a:off x="3759200" y="3657600"/>
            <a:ext cx="2133600" cy="952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П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редставитель территориального объединения профсоюзов </a:t>
            </a:r>
          </a:p>
        </p:txBody>
      </p:sp>
      <p:sp>
        <p:nvSpPr>
          <p:cNvPr id="138256" name="Text Box 16"/>
          <p:cNvSpPr txBox="1">
            <a:spLocks noChangeArrowheads="1"/>
          </p:cNvSpPr>
          <p:nvPr/>
        </p:nvSpPr>
        <p:spPr bwMode="auto">
          <a:xfrm>
            <a:off x="6705600" y="3657600"/>
            <a:ext cx="2133600" cy="952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sz="1400">
                <a:latin typeface="Times New Roman" pitchFamily="18" charset="0"/>
                <a:cs typeface="Times New Roman" pitchFamily="18" charset="0"/>
              </a:rPr>
              <a:t>по требованию пострадавшего (его родств</a:t>
            </a:r>
            <a:r>
              <a:rPr lang="ru-RU" sz="1400">
                <a:latin typeface="Times New Roman" pitchFamily="18" charset="0"/>
              </a:rPr>
              <a:t>.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) -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его доверенное лицо</a:t>
            </a:r>
            <a:endParaRPr lang="ru-RU" sz="1600">
              <a:latin typeface="Times New Roman" pitchFamily="18" charset="0"/>
            </a:endParaRPr>
          </a:p>
        </p:txBody>
      </p:sp>
      <p:sp>
        <p:nvSpPr>
          <p:cNvPr id="138257" name="Text Box 17"/>
          <p:cNvSpPr txBox="1">
            <a:spLocks noChangeArrowheads="1"/>
          </p:cNvSpPr>
          <p:nvPr/>
        </p:nvSpPr>
        <p:spPr bwMode="auto">
          <a:xfrm>
            <a:off x="9347200" y="3657601"/>
            <a:ext cx="2133600" cy="16004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latin typeface="Times New Roman" pitchFamily="18" charset="0"/>
              </a:rPr>
              <a:t>П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sz="1400">
                <a:latin typeface="Times New Roman" pitchFamily="18" charset="0"/>
              </a:rPr>
              <a:t>НС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на объектах, подконтрольных специально уполномоченным</a:t>
            </a:r>
          </a:p>
          <a:p>
            <a:pPr eaLnBrk="1" hangingPunct="1"/>
            <a:r>
              <a:rPr lang="ru-RU" sz="1400">
                <a:latin typeface="Times New Roman" pitchFamily="18" charset="0"/>
                <a:cs typeface="Times New Roman" pitchFamily="18" charset="0"/>
              </a:rPr>
              <a:t>надзорным органам -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их представитель</a:t>
            </a:r>
            <a:endParaRPr lang="ru-RU" sz="1400">
              <a:latin typeface="Times New Roman" pitchFamily="18" charset="0"/>
            </a:endParaRPr>
          </a:p>
          <a:p>
            <a:pPr eaLnBrk="1" hangingPunct="1"/>
            <a:endParaRPr lang="ru-RU" sz="1400">
              <a:latin typeface="Times New Roman" pitchFamily="18" charset="0"/>
            </a:endParaRPr>
          </a:p>
        </p:txBody>
      </p:sp>
      <p:sp>
        <p:nvSpPr>
          <p:cNvPr id="138258" name="Text Box 18"/>
          <p:cNvSpPr txBox="1">
            <a:spLocks noChangeArrowheads="1"/>
          </p:cNvSpPr>
          <p:nvPr/>
        </p:nvSpPr>
        <p:spPr bwMode="auto">
          <a:xfrm>
            <a:off x="4165600" y="4724400"/>
            <a:ext cx="4572000" cy="738664"/>
          </a:xfrm>
          <a:prstGeom prst="rect">
            <a:avLst/>
          </a:prstGeom>
          <a:solidFill>
            <a:srgbClr val="CCFFFF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latin typeface="Times New Roman" pitchFamily="18" charset="0"/>
              </a:rPr>
              <a:t>В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случае гибели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5 и более человек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- представители </a:t>
            </a:r>
            <a:r>
              <a:rPr lang="ru-RU" sz="1400" b="1">
                <a:latin typeface="Times New Roman" pitchFamily="18" charset="0"/>
              </a:rPr>
              <a:t>фед.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инспекции</a:t>
            </a:r>
            <a:r>
              <a:rPr lang="ru-RU" sz="1400" b="1">
                <a:latin typeface="Times New Roman" pitchFamily="18" charset="0"/>
              </a:rPr>
              <a:t> труда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, федер</a:t>
            </a:r>
            <a:r>
              <a:rPr lang="ru-RU" sz="1400" b="1">
                <a:latin typeface="Times New Roman" pitchFamily="18" charset="0"/>
              </a:rPr>
              <a:t>.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органа исп</a:t>
            </a:r>
            <a:r>
              <a:rPr lang="ru-RU" sz="1400" b="1">
                <a:latin typeface="Times New Roman" pitchFamily="18" charset="0"/>
              </a:rPr>
              <a:t>.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власти, общероссийского объединения профсоюзов</a:t>
            </a:r>
          </a:p>
        </p:txBody>
      </p:sp>
      <p:sp>
        <p:nvSpPr>
          <p:cNvPr id="138259" name="Text Box 19"/>
          <p:cNvSpPr txBox="1">
            <a:spLocks noChangeArrowheads="1"/>
          </p:cNvSpPr>
          <p:nvPr/>
        </p:nvSpPr>
        <p:spPr bwMode="auto">
          <a:xfrm>
            <a:off x="0" y="6388100"/>
            <a:ext cx="12192000" cy="338554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при крупных авариях с гибелью </a:t>
            </a:r>
            <a:r>
              <a:rPr lang="ru-RU" sz="1600" b="1">
                <a:solidFill>
                  <a:srgbClr val="FF3300"/>
                </a:solidFill>
                <a:cs typeface="Times New Roman" pitchFamily="18" charset="0"/>
              </a:rPr>
              <a:t>свыше 15 человек</a:t>
            </a:r>
            <a:r>
              <a:rPr lang="ru-RU" sz="1600" b="1">
                <a:cs typeface="Times New Roman" pitchFamily="18" charset="0"/>
              </a:rPr>
              <a:t> комиссия назначается Правительством РФ</a:t>
            </a:r>
            <a:r>
              <a:rPr lang="ru-RU" sz="1600"/>
              <a:t> </a:t>
            </a:r>
          </a:p>
        </p:txBody>
      </p:sp>
      <p:sp>
        <p:nvSpPr>
          <p:cNvPr id="138260" name="Line 20"/>
          <p:cNvSpPr>
            <a:spLocks noChangeShapeType="1"/>
          </p:cNvSpPr>
          <p:nvPr/>
        </p:nvSpPr>
        <p:spPr bwMode="auto">
          <a:xfrm>
            <a:off x="1930400" y="3352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61" name="Line 21"/>
          <p:cNvSpPr>
            <a:spLocks noChangeShapeType="1"/>
          </p:cNvSpPr>
          <p:nvPr/>
        </p:nvSpPr>
        <p:spPr bwMode="auto">
          <a:xfrm>
            <a:off x="3149600" y="3352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62" name="Line 22"/>
          <p:cNvSpPr>
            <a:spLocks noChangeShapeType="1"/>
          </p:cNvSpPr>
          <p:nvPr/>
        </p:nvSpPr>
        <p:spPr bwMode="auto">
          <a:xfrm>
            <a:off x="4775200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63" name="Line 23"/>
          <p:cNvSpPr>
            <a:spLocks noChangeShapeType="1"/>
          </p:cNvSpPr>
          <p:nvPr/>
        </p:nvSpPr>
        <p:spPr bwMode="auto">
          <a:xfrm>
            <a:off x="7721600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64" name="Line 24"/>
          <p:cNvSpPr>
            <a:spLocks noChangeShapeType="1"/>
          </p:cNvSpPr>
          <p:nvPr/>
        </p:nvSpPr>
        <p:spPr bwMode="auto">
          <a:xfrm>
            <a:off x="10464800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65" name="Line 25"/>
          <p:cNvSpPr>
            <a:spLocks noChangeShapeType="1"/>
          </p:cNvSpPr>
          <p:nvPr/>
        </p:nvSpPr>
        <p:spPr bwMode="auto">
          <a:xfrm>
            <a:off x="6299200" y="33528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66" name="Line 26"/>
          <p:cNvSpPr>
            <a:spLocks noChangeShapeType="1"/>
          </p:cNvSpPr>
          <p:nvPr/>
        </p:nvSpPr>
        <p:spPr bwMode="auto">
          <a:xfrm>
            <a:off x="9144000" y="3352800"/>
            <a:ext cx="0" cy="3048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8267" name="Text Box 27"/>
          <p:cNvSpPr txBox="1">
            <a:spLocks noChangeArrowheads="1"/>
          </p:cNvSpPr>
          <p:nvPr/>
        </p:nvSpPr>
        <p:spPr bwMode="auto">
          <a:xfrm>
            <a:off x="3048000" y="1371601"/>
            <a:ext cx="6400800" cy="3460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Специальный порядок</a:t>
            </a:r>
            <a:r>
              <a:rPr lang="ru-RU" sz="1600"/>
              <a:t>  –     </a:t>
            </a:r>
            <a:r>
              <a:rPr lang="ru-RU" sz="1600">
                <a:solidFill>
                  <a:srgbClr val="FF3300"/>
                </a:solidFill>
              </a:rPr>
              <a:t>в течение </a:t>
            </a:r>
            <a:r>
              <a:rPr lang="ru-RU" sz="1600" b="1">
                <a:solidFill>
                  <a:srgbClr val="FF3300"/>
                </a:solidFill>
              </a:rPr>
              <a:t>15 дней</a:t>
            </a:r>
            <a:endParaRPr lang="ru-RU" sz="1600">
              <a:solidFill>
                <a:srgbClr val="FF3300"/>
              </a:solidFill>
            </a:endParaRPr>
          </a:p>
        </p:txBody>
      </p:sp>
      <p:sp>
        <p:nvSpPr>
          <p:cNvPr id="138268" name="Text Box 29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125</a:t>
            </a:r>
          </a:p>
        </p:txBody>
      </p:sp>
      <p:sp>
        <p:nvSpPr>
          <p:cNvPr id="138269" name="Text Box 30"/>
          <p:cNvSpPr txBox="1">
            <a:spLocks noChangeArrowheads="1"/>
          </p:cNvSpPr>
          <p:nvPr/>
        </p:nvSpPr>
        <p:spPr bwMode="auto">
          <a:xfrm>
            <a:off x="711200" y="4114801"/>
            <a:ext cx="2540000" cy="7397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П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редставители исполнительных органов страховщика</a:t>
            </a:r>
            <a:r>
              <a:rPr lang="ru-RU" sz="1400">
                <a:latin typeface="Times New Roman" pitchFamily="18" charset="0"/>
              </a:rPr>
              <a:t>,</a:t>
            </a:r>
          </a:p>
        </p:txBody>
      </p:sp>
      <p:sp>
        <p:nvSpPr>
          <p:cNvPr id="138270" name="Line 31"/>
          <p:cNvSpPr>
            <a:spLocks noChangeShapeType="1"/>
          </p:cNvSpPr>
          <p:nvPr/>
        </p:nvSpPr>
        <p:spPr bwMode="auto">
          <a:xfrm>
            <a:off x="3454400" y="33528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406400" y="457200"/>
            <a:ext cx="11379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ru-RU" sz="1400">
              <a:latin typeface="Times New Roman" pitchFamily="18" charset="0"/>
            </a:endParaRP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304800" y="381001"/>
            <a:ext cx="11582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ru-RU" sz="1000"/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1219200" y="228601"/>
            <a:ext cx="9906000" cy="6480175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4762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</a:rPr>
              <a:t>Приложение N 1</a:t>
            </a:r>
          </a:p>
          <a:p>
            <a:pPr algn="r"/>
            <a:r>
              <a:rPr lang="ru-RU" sz="1000"/>
              <a:t>к Постановлению Министерства труда</a:t>
            </a:r>
          </a:p>
          <a:p>
            <a:pPr algn="r"/>
            <a:r>
              <a:rPr lang="ru-RU" sz="1000"/>
              <a:t>и социального развития</a:t>
            </a:r>
          </a:p>
          <a:p>
            <a:pPr algn="r"/>
            <a:r>
              <a:rPr lang="ru-RU" sz="1000"/>
              <a:t>Российской Федерации</a:t>
            </a:r>
          </a:p>
          <a:p>
            <a:pPr algn="r"/>
            <a:r>
              <a:rPr lang="ru-RU" sz="1000"/>
              <a:t>от 24 октября 2002 г. N 73</a:t>
            </a:r>
          </a:p>
          <a:p>
            <a:pPr algn="l"/>
            <a:endParaRPr lang="ru-RU" sz="1000">
              <a:latin typeface="Courier New" pitchFamily="49" charset="0"/>
            </a:endParaRPr>
          </a:p>
          <a:p>
            <a:r>
              <a:rPr lang="ru-RU" sz="1000" u="sng"/>
              <a:t>ФОРМЫ</a:t>
            </a:r>
          </a:p>
          <a:p>
            <a:r>
              <a:rPr lang="ru-RU" sz="1000" u="sng"/>
              <a:t>ДОКУМЕНТОВ, НЕОБХОДИМЫХ ДЛЯ РАССЛЕДОВАНИЯ И УЧЕТА</a:t>
            </a:r>
          </a:p>
          <a:p>
            <a:r>
              <a:rPr lang="ru-RU" sz="1000" u="sng"/>
              <a:t>НЕСЧАСТНЫХ СЛУЧАЕВ НА ПРОИЗВОДСТВЕ</a:t>
            </a:r>
          </a:p>
          <a:p>
            <a:r>
              <a:rPr lang="ru-RU" sz="1000" u="sng"/>
              <a:t>(ФОРМЫ 1 - 9)</a:t>
            </a:r>
          </a:p>
          <a:p>
            <a:pPr algn="l"/>
            <a:endParaRPr lang="ru-RU" sz="1000" u="sng">
              <a:latin typeface="Courier New" pitchFamily="49" charset="0"/>
            </a:endParaRPr>
          </a:p>
          <a:p>
            <a:pPr algn="l"/>
            <a:r>
              <a:rPr lang="ru-RU" sz="1000" b="1">
                <a:latin typeface="Courier New" pitchFamily="49" charset="0"/>
              </a:rPr>
              <a:t>                                                           Форма 1</a:t>
            </a: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</a:rPr>
              <a:t>                            ИЗВЕЩЕНИЕ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О ГРУППОВОМ НЕСЧАСТНОМ СЛУЧАЕ (ТЯЖЕЛОМ НЕСЧАСТНОМ</a:t>
            </a:r>
          </a:p>
          <a:p>
            <a:pPr algn="l"/>
            <a:r>
              <a:rPr lang="ru-RU" sz="1000">
                <a:latin typeface="Courier New" pitchFamily="49" charset="0"/>
              </a:rPr>
              <a:t>      СЛУЧАЕ, НЕСЧАСТНОМ СЛУЧАЕ СО СМЕРТЕЛЬНЫМ ИСХОДОМ) &lt;*&gt;</a:t>
            </a: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</a:rPr>
              <a:t>1. 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   (наименование организации, ее ведомственная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     и отраслевая принадлежность (ОКОНХ основного</a:t>
            </a:r>
          </a:p>
          <a:p>
            <a:pPr algn="l"/>
            <a:r>
              <a:rPr lang="ru-RU" sz="10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вида деятельности), место нахождения и юридический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            адрес; фамилия и инициалы</a:t>
            </a:r>
          </a:p>
          <a:p>
            <a:pPr algn="l"/>
            <a:r>
              <a:rPr lang="ru-RU" sz="10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работодателя - физического лица, его регистрационные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         данные, вид производства, адрес,</a:t>
            </a:r>
          </a:p>
          <a:p>
            <a:pPr algn="l"/>
            <a:r>
              <a:rPr lang="ru-RU" sz="10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                  телефон, факс)</a:t>
            </a:r>
          </a:p>
          <a:p>
            <a:pPr algn="l"/>
            <a:r>
              <a:rPr lang="ru-RU" sz="1000">
                <a:latin typeface="Courier New" pitchFamily="49" charset="0"/>
              </a:rPr>
              <a:t>2. 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   (дата и время (местное) несчастного случая,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выполнявшаяся работа &lt;**&gt;, краткое описание места</a:t>
            </a:r>
          </a:p>
          <a:p>
            <a:pPr algn="l"/>
            <a:r>
              <a:rPr lang="ru-RU" sz="10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происшествия и обстоятельств, при которых произошел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                несчастный случай)</a:t>
            </a:r>
          </a:p>
          <a:p>
            <a:pPr algn="l"/>
            <a:r>
              <a:rPr lang="ru-RU" sz="10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3. 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    (число пострадавших, в том числе погибших)</a:t>
            </a:r>
          </a:p>
          <a:p>
            <a:pPr algn="l"/>
            <a:r>
              <a:rPr lang="ru-RU" sz="1000">
                <a:latin typeface="Courier New" pitchFamily="49" charset="0"/>
              </a:rPr>
              <a:t>4. _______________________________________________________________</a:t>
            </a:r>
          </a:p>
          <a:p>
            <a:pPr algn="l"/>
            <a:r>
              <a:rPr lang="ru-RU" sz="1200">
                <a:latin typeface="Times New Roman" pitchFamily="18" charset="0"/>
              </a:rPr>
              <a:t>        (фамилия 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пострадавшего (пострадавших), профессия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/>
          <p:cNvSpPr txBox="1">
            <a:spLocks noChangeArrowheads="1"/>
          </p:cNvSpPr>
          <p:nvPr/>
        </p:nvSpPr>
        <p:spPr bwMode="auto">
          <a:xfrm>
            <a:off x="1219200" y="228601"/>
            <a:ext cx="9906000" cy="6480175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7651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(должность) &lt;**&gt;, возраст - при групповых несчастных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случаях указывается для каждого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пострадавшего отдельно)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5. 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(характер &lt;**&gt; и тяжесть повреждений здоровья,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полученных пострадавшим (пострадавшими), -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при групповых несчастных случаях указывается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для каждого пострадавшего отдельно)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6. 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(фамилия, инициалы лица, передавшего извещение,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дата и время передачи извещения)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7. 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(фамилия, инициалы лица, принявшего извещение,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дата и время получения извещения)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--------------------------------</a:t>
            </a:r>
          </a:p>
          <a:p>
            <a:pPr algn="just"/>
            <a:r>
              <a:rPr lang="ru-RU" sz="1000">
                <a:cs typeface="Arial" charset="0"/>
              </a:rPr>
              <a:t>&lt;*&gt; </a:t>
            </a:r>
            <a:r>
              <a:rPr lang="ru-RU" sz="1000" b="1">
                <a:solidFill>
                  <a:srgbClr val="FF6600"/>
                </a:solidFill>
                <a:cs typeface="Arial" charset="0"/>
              </a:rPr>
              <a:t>Передается в течение суток после происшествия несчастного случая в органы и организации, указанные в статье 228 Трудового кодекса Российской Федерации, по телефону, факсом, телеграфом и другими имеющимися средствами связи.</a:t>
            </a:r>
          </a:p>
          <a:p>
            <a:pPr algn="just"/>
            <a:r>
              <a:rPr lang="ru-RU" sz="1000">
                <a:cs typeface="Arial" charset="0"/>
              </a:rPr>
              <a:t>&lt;**&gt; При передаче извещения отмеченные сведения указываются и кодируются в соответствии с установленной классификацией.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1320800" y="76200"/>
            <a:ext cx="9652000" cy="66294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6635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</a:t>
            </a:r>
            <a:r>
              <a:rPr lang="ru-RU" sz="1000" b="1">
                <a:latin typeface="Courier New" pitchFamily="49" charset="0"/>
                <a:cs typeface="Times New Roman" pitchFamily="18" charset="0"/>
              </a:rPr>
              <a:t>Форма 2</a:t>
            </a:r>
            <a:endParaRPr lang="ru-RU" sz="1000">
              <a:latin typeface="Courier New" pitchFamily="49" charset="0"/>
              <a:cs typeface="Times New Roman" pitchFamily="18" charset="0"/>
            </a:endParaRP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          </a:t>
            </a:r>
            <a:r>
              <a:rPr lang="ru-RU" sz="1000" b="1">
                <a:latin typeface="Courier New" pitchFamily="49" charset="0"/>
                <a:cs typeface="Times New Roman" pitchFamily="18" charset="0"/>
              </a:rPr>
              <a:t>Форма Н-1</a:t>
            </a:r>
            <a:endParaRPr lang="ru-RU" sz="1000">
              <a:latin typeface="Courier New" pitchFamily="49" charset="0"/>
              <a:cs typeface="Times New Roman" pitchFamily="18" charset="0"/>
            </a:endParaRP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Один экземпляр направляется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   пострадавшему или его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     доверенному лицу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УТВЕРЖДАЮ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(подпись, фамилия, инициалы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работодателя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(его представителя))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"__" ______________ 200_ г.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Печать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</a:t>
            </a:r>
            <a:endParaRPr lang="ru-RU" sz="1000">
              <a:latin typeface="Courier New" pitchFamily="49" charset="0"/>
            </a:endParaRP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АКТ N 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 НЕСЧАСТНОМ СЛУЧАЕ НА ПРОИЗВОДСТВЕ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1. Дата и время несчастного случая 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(число, месяц, год и время происшествия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несчастного случая,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количество полных часов от начала работы)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2. Организация   (работодатель),   работником   которой   является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(являлся) пострадавший 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(наименование, место нахождения,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юридический адрес, ведомственная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и отраслевая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принадлежность (ОКОНХ основного вида деятельности);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фамилия, инициалы работодателя -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физического лица)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Наименование структурного подразделения 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3. Организация, направившая работника 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(наименование, место нахождения, юридический адрес,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отраслевая принадлежность)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4. Лица, проводившие расследование несчастного случая: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1828800" y="228601"/>
            <a:ext cx="8636000" cy="6480175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577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(фамилия, инициалы 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5. Сведения о пострадавшем: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фамилия, имя, отчество 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пол (мужской, женский) 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дата рождения 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профессиональный статус 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профессия (должность) 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стаж работы,  при  выполнении  которой произошел несчастный случай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(число полных лет и месяцев)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в том числе в данной организации 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(число полных лет и месяцев)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6. Сведения о проведении инструктажей и обучения по охране труда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Вводный инструктаж 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(число, месяц, год)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Инструктаж на  рабочем месте (первичный,  повторный,  внеплановый,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</a:rPr>
              <a:t>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целевой)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-------------------------------------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(нужное подчеркнуть)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по профессии или виду работы,  при  выполнении  которой  произошел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несчастный случай ________________________________________________</a:t>
            </a:r>
            <a:endParaRPr lang="ru-RU" sz="1000" b="1">
              <a:solidFill>
                <a:srgbClr val="FF6600"/>
              </a:solidFill>
              <a:latin typeface="Courier New" pitchFamily="49" charset="0"/>
            </a:endParaRP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(число, месяц, год)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Стажировка: с "__" ____________ 200_ г. по "__" __________ 200_ г.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(если не проводилась - указать)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Обучение по  охране  труда  по  профессии  или  виду  работы,  при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выполнении которой произошел несчастный случай: с "__" 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200_ г. по "__" ___________ 200_ г. 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   (если не проводилось -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          указать)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Проверка знаний по охране труда по профессии или виду работы,  при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выполнении которой произошел несчастный случай 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          (число, месяц, год,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              N протокола)</a:t>
            </a:r>
          </a:p>
          <a:p>
            <a:pPr algn="l"/>
            <a:endParaRPr lang="ru-RU" sz="1000" b="1">
              <a:solidFill>
                <a:srgbClr val="FF66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 Box 2"/>
          <p:cNvSpPr txBox="1">
            <a:spLocks noChangeArrowheads="1"/>
          </p:cNvSpPr>
          <p:nvPr/>
        </p:nvSpPr>
        <p:spPr bwMode="auto">
          <a:xfrm>
            <a:off x="1727200" y="76200"/>
            <a:ext cx="8839200" cy="65532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4762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7. Краткая   характеристика   места   (объекта),   где   произошел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несчастный случай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(краткое описание места происшествия с указанием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опасных и (или) вредных производственных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факторов со ссылкой на сведения, содержащиеся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в протоколе осмотра места несчастного случая)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Оборудование, использование которого привело к несчастному случаю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(наименование, тип, марка, год выпуска,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организация - изготовитель)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8. Обстоятельства несчастного случая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(краткое изложение обстоятельств, предшествовавших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несчастному случаю, описание событий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и действий пострадавшего и других лиц, связанных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с несчастным случаем, и другие сведения,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установленные в ходе расследования)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8.1. Вид происшествия 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8.2. Характер  полученных  повреждений   и   орган,   подвергшийся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повреждению, медицинское заключение о тяжести повреждения здоровья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8.3. Нахождение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пострадавшего   в   состоянии  алкогольного  или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наркотического опьянения 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(нет, да - указать состояние и степень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опьянения в соответствии с заключением по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результатам освидетельствования, проведенного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в установленном порядке)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8.4. Очевидцы несчастного случая 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(фамилия, инициалы, постоянное место жительства,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домашний телефон)</a:t>
            </a:r>
          </a:p>
          <a:p>
            <a:pPr algn="l"/>
            <a:endParaRPr lang="ru-RU" sz="10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1625600" y="76200"/>
            <a:ext cx="8940800" cy="66294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577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9. Причины несчастного случая 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(указать основную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и сопутствующие причины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несчастного случая со ссылками на нарушенные требования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законодательных и иных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нормативных правовых актов, локальных нормативных актов)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10. Лица, допустившие нарушение требований охраны труда: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(фамилия, инициалы, должность (профессия) с указанием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требований законодательных,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иных нормативных правовых и локальных нормативных актов,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предусматривающих их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ответственность за нарушения, явившиеся причинами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несчастного случая, указанными в п. 9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настоящего акта; при установлении факта грубой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неосторожности пострадавшего указать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степень его вины в процентах)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Организация (работодатель),  работниками которой  являются  данные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лица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(наименование, адрес)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11. Мероприятия по устранению причин несчастного случая, сроки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Подписи лиц, проводивших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расследование несчастного случая       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 (фамилии, инициалы, дата)</a:t>
            </a:r>
          </a:p>
          <a:p>
            <a:pPr algn="l"/>
            <a:endParaRPr lang="ru-RU" sz="1000">
              <a:latin typeface="Courier New" pitchFamily="49" charset="0"/>
              <a:cs typeface="Times New Roman" pitchFamily="18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ext Box 2"/>
          <p:cNvSpPr txBox="1">
            <a:spLocks noChangeArrowheads="1"/>
          </p:cNvSpPr>
          <p:nvPr/>
        </p:nvSpPr>
        <p:spPr bwMode="auto">
          <a:xfrm>
            <a:off x="1625600" y="76200"/>
            <a:ext cx="8940800" cy="65532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6635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</a:rPr>
              <a:t>Форма 4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    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АКТ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 О РАССЛЕДОВАНИИ ГРУППОВОГО НЕСЧАСТНОГО СЛУЧАЯ (ТЯЖЕЛОГО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НЕСЧАСТНОГО СЛУЧАЯ, НЕСЧАСТНОГО СЛУЧАЯ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СО СМЕРТЕЛЬНЫМ ИСХОДОМ)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Расследование ________________________________ несчастного случая,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(группового, тяжелого,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со смертельным исходом)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происшедшего "__" _____________ 200_ г. в ____ час. ____ мин.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(наименование, место нахождения, юридический адрес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организации, отраслевая принадлежность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(ОКОНХ основного вида деятельности), наименование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вышестоящего федерального органа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исполнительной власти; фамилия, инициалы работодателя -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физического лица)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проведено в период с "__" ________ 200_ г. по "__" _______ 200_ г.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Лица, проводившие расследование несчастного случая: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(фамилия, инициалы, должность, место работы)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endParaRPr lang="ru-RU" sz="1000">
              <a:latin typeface="Courier New" pitchFamily="49" charset="0"/>
              <a:cs typeface="Times New Roman" pitchFamily="18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Лица, принимавшие участие в расследовании несчастного случая: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(фамилия, инициалы доверенного лица пострадавшего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(пострадавших); фамилия, инициалы,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должность и место работы других лиц, принимавших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участие в расследовании несчастного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случая)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1. Сведения о пострадавшем (пострадавших):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фамилия, имя, отчество 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пол (мужской, женский) 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дата рождения 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профессиональный статус 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профессия (должность) 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стаж работы, при выполнении которой произошел несчастный случай __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2"/>
          <p:cNvSpPr txBox="1">
            <a:spLocks noChangeArrowheads="1"/>
          </p:cNvSpPr>
          <p:nvPr/>
        </p:nvSpPr>
        <p:spPr bwMode="auto">
          <a:xfrm>
            <a:off x="1727200" y="152400"/>
            <a:ext cx="88392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6635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(число полных лет и месяцев)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в том числе в данной организации ________________________________,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(число полных лет и месяцев)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семейное положение 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(состав семьи, фамилии, инициалы, возраст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членов семьи, находящихся на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иждивении пострадавшего)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2. Сведения о проведении инструктажей и обучения по охране труда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Вводный инструктаж 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(число, месяц, год)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Инструктаж на  рабочем месте (первичный,  повторный,  внеплановый,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-------------------------------------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  (нужное подчеркнуть)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целевой)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-------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по профессии или виду работы,  при  выполнении  которой  произошел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несчастный случай ________________________________________________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(число, месяц, год)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Стажировка: с "__" ___________ 200_ г. по "__" ___________ 200_ г.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(если не проводилась - указать)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Обучение по  охране  труда  по  профессии  или  виду  работы,  при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выполнении которой произошел несчастный случай: с "__" 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200_ г. по "__" ___________ 200_ г. 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   (если не проводилось -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          указать)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Проверка знаний по охране труда по профессии или виду работы,  при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выполнении которой произошел несчастный случай 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          (число, месяц, год,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                                N протокола)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3. Краткая   характеристика   места   (объекта),   где   произошел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несчастный случай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(краткое описание места происшествия с указанием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опасных и (или) вредных производственных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факторов со ссылкой на сведения, содержащиеся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в протоколе осмотра места несчастного случая)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Оборудование, использование которого привело к несчастному  случаю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 Box 2"/>
          <p:cNvSpPr txBox="1">
            <a:spLocks noChangeArrowheads="1"/>
          </p:cNvSpPr>
          <p:nvPr/>
        </p:nvSpPr>
        <p:spPr bwMode="auto">
          <a:xfrm>
            <a:off x="1422400" y="304800"/>
            <a:ext cx="9652000" cy="62484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6635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(наименование, тип, марка, год выпуска,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организация - изготовитель)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4. Обстоятельства несчастного случая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(описание обстоятельств, предшествовавших несчастному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случаю, последовательное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изложение событий и действий пострадавшего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(пострадавших) и других лиц, связанных с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несчастным случаем, характер и степень тяжести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полученных пострадавшим (пострадавшими)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повреждений с указанием поврежденных мест, объективные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данные об алкогольном или ином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опьянении пострадавшего (пострадавших) и другие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сведения, установленные в ходе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расследования)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5.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Причины, вызвавшие несчастный случай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     (указать основную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   и сопутствующие причины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несчастного случая со ссылками на нарушенные требования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</a:rPr>
              <a:t>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законодательных </a:t>
            </a:r>
            <a:endParaRPr lang="ru-RU" sz="1000" b="1">
              <a:solidFill>
                <a:srgbClr val="FF6600"/>
              </a:solidFill>
              <a:latin typeface="Courier New" pitchFamily="49" charset="0"/>
            </a:endParaRP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и иных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</a:rPr>
              <a:t>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нормативных правовых актов, локальных нормативных актов)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6. Заключение  о  лицах,  ответственных  за  допущенные  нарушения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законодательных   и   иных   нормативных   правовых   и  локальных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нормативных актов, явившихся причинами несчастного случая: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(фамилия, инициалы, должность (профессия) лиц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с указанием требований законодательных,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иных нормативных правовых и локальных нормативных актов,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</a:rPr>
              <a:t> 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предусматривающих их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</a:rPr>
              <a:t>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ответственность за нарушения, явившиеся причинами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</a:rPr>
              <a:t> 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несчастного случая, указанными в п. 5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</a:rPr>
              <a:t>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настоящего акта; </a:t>
            </a:r>
            <a:endParaRPr lang="ru-RU" sz="1000" b="1">
              <a:solidFill>
                <a:srgbClr val="FF66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/>
          <p:cNvSpPr txBox="1">
            <a:spLocks noChangeArrowheads="1"/>
          </p:cNvSpPr>
          <p:nvPr/>
        </p:nvSpPr>
        <p:spPr bwMode="auto">
          <a:xfrm>
            <a:off x="1625600" y="1524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6635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при установлении факта грубой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неосторожности пострадавшего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(пострадавших) указать степень его (их)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вины в процентах)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7. Квалификация и учет несчастного случая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(излагается решение лиц, проводивших расследование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несчастного случая, о квалификации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несчастного случая со ссылками на соответствующие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статьи Трудового кодекса Российской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Федерации и пункты Положения об особенностях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расследования несчастных случаев на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производстве в отдельных отраслях и организациях,</a:t>
            </a:r>
          </a:p>
          <a:p>
            <a:pPr algn="l"/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                   утвержденного Постановлением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</a:t>
            </a:r>
            <a:r>
              <a:rPr lang="ru-RU" sz="1000" b="1">
                <a:solidFill>
                  <a:srgbClr val="FF6600"/>
                </a:solidFill>
                <a:latin typeface="Courier New" pitchFamily="49" charset="0"/>
                <a:cs typeface="Times New Roman" pitchFamily="18" charset="0"/>
              </a:rPr>
              <a:t>Минтруда России от 24 октября 2002 г. N 73,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и указывается наименование организации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(фамилия, инициалы  работодателя - физического лица),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где подлежит учету и регистрации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несчастный случай)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8. Мероприятия по устранению причин несчастного случая, сроки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(указать содержание мероприятий и сроки их выполнения)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9. Прилагаемые документы и материалы расследования: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(перечислить прилагаемые к акту документы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и материалы расследования)</a:t>
            </a:r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Подписи лиц, проводивших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расследование несчастного случая       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     (фамилии, инициалы, дата)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1026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6635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Форма 5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ЗАКЛЮЧЕНИЕ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ГОСУДАРСТВЕННОГО ИНСПЕКТОРА ТРУДА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по несчастному случаю ___________________________________________,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(групповому, с легким, тяжелым,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со смертельным исходом)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происшедшему "__" ___________ 200_ г. в ____ час. ____ мин.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 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инициалы, профессия (должность) пострадавшего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(пострадавших), наименование и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юридический адрес, отраслевая принадлежность (ОКОНХ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основного вида деятельности)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организации; фамилия и инициалы работодателя -физического лица)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Мною ________________________________________________________,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 государственного инспектора труда)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 участием 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(фамилии, инициалы: профсоюзного инспектора труда;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работников органов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государственного надзора и контроля (с указанием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их должностей); других лиц,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принимавших участие в расследовании несчастного случая)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проведено расследование данного несчастного случая в связи с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(указываются причины и основания проведения расследования)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Заключение составлено по материалам расследования, проведенного 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(указать название организаций (комиссий организаций)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или фамилии, инициалы, должности работников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правоохранительных органов, ранее проводивших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расследование данного происшествия)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мною лично.</a:t>
            </a:r>
          </a:p>
          <a:p>
            <a:pPr algn="l"/>
            <a:endParaRPr lang="ru-RU" sz="1000"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1026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6635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Форма 5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В ходе проведенного расследования установлено следующее: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1. Сведения о пострадавшем (пострадавших):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фамилия, имя, отчество 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пол (мужской, женский) 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дата рождения 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профессиональный статус 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профессия (должность) 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стаж работы,  при  выполнении  которой произошел несчастный случай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(число полных лет и месяцев)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в том числе в данной организации ________________________________,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(число полных лет и месяцев)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семейное положение 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(состав семьи, фамилии, инициалы, возраст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членов семьи, находящихся на иждивении пострадавшего)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2. </a:t>
            </a:r>
            <a:r>
              <a:rPr lang="ru-RU" sz="1000">
                <a:solidFill>
                  <a:srgbClr val="FF3300"/>
                </a:solidFill>
                <a:latin typeface="Courier New" pitchFamily="49" charset="0"/>
                <a:cs typeface="Times New Roman" pitchFamily="18" charset="0"/>
              </a:rPr>
              <a:t>Сведения о проведении инструктажей и обучения по охране труда</a:t>
            </a:r>
          </a:p>
          <a:p>
            <a:r>
              <a:rPr lang="ru-RU" sz="1000">
                <a:solidFill>
                  <a:srgbClr val="FF3300"/>
                </a:solidFill>
                <a:latin typeface="Courier New" pitchFamily="49" charset="0"/>
                <a:cs typeface="Times New Roman" pitchFamily="18" charset="0"/>
              </a:rPr>
              <a:t>Вводный инструктаж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(число, месяц, год)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(первичный,  повторный,  внеплановый, целевой)</a:t>
            </a:r>
          </a:p>
          <a:p>
            <a:r>
              <a:rPr lang="ru-RU" sz="1000">
                <a:solidFill>
                  <a:srgbClr val="FF3300"/>
                </a:solidFill>
                <a:latin typeface="Courier New" pitchFamily="49" charset="0"/>
                <a:cs typeface="Times New Roman" pitchFamily="18" charset="0"/>
              </a:rPr>
              <a:t>Инструктаж на рабочем месте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 -------------------------------------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(нужное подчеркнуть)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------------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r>
              <a:rPr lang="ru-RU" sz="1000">
                <a:solidFill>
                  <a:srgbClr val="FF3300"/>
                </a:solidFill>
                <a:latin typeface="Courier New" pitchFamily="49" charset="0"/>
                <a:cs typeface="Times New Roman" pitchFamily="18" charset="0"/>
              </a:rPr>
              <a:t>по профессии или виду работы,  при  выполнении  которой  произошел</a:t>
            </a:r>
          </a:p>
          <a:p>
            <a:r>
              <a:rPr lang="ru-RU" sz="1000">
                <a:solidFill>
                  <a:srgbClr val="FF3300"/>
                </a:solidFill>
                <a:latin typeface="Courier New" pitchFamily="49" charset="0"/>
                <a:cs typeface="Times New Roman" pitchFamily="18" charset="0"/>
              </a:rPr>
              <a:t>несчастный случай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(число, месяц, год)</a:t>
            </a:r>
          </a:p>
          <a:p>
            <a:r>
              <a:rPr lang="ru-RU" sz="1000">
                <a:solidFill>
                  <a:srgbClr val="FF3300"/>
                </a:solidFill>
                <a:latin typeface="Courier New" pitchFamily="49" charset="0"/>
                <a:cs typeface="Times New Roman" pitchFamily="18" charset="0"/>
              </a:rPr>
              <a:t>Стажировка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: с "__" __________ 200_ г. по "__" ____________ 200_ г.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(если не проводилась - указать) </a:t>
            </a:r>
            <a:endParaRPr lang="ru-RU" sz="1000">
              <a:latin typeface="Courier New" pitchFamily="49" charset="0"/>
            </a:endParaRPr>
          </a:p>
          <a:p>
            <a:r>
              <a:rPr lang="ru-RU" sz="1000">
                <a:solidFill>
                  <a:srgbClr val="FF3300"/>
                </a:solidFill>
                <a:latin typeface="Courier New" pitchFamily="49" charset="0"/>
                <a:cs typeface="Times New Roman" pitchFamily="18" charset="0"/>
              </a:rPr>
              <a:t>Обучение по  охране  труда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 по  профессии  или  виду  работы,  при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выполнении которой произошел несчастный случай: с "__" 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200_ г. по "__" ___________ 200_ г. 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(если не проводилось - указать)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6635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Форма 5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solidFill>
                  <a:srgbClr val="FF3300"/>
                </a:solidFill>
                <a:latin typeface="Courier New" pitchFamily="49" charset="0"/>
                <a:cs typeface="Times New Roman" pitchFamily="18" charset="0"/>
              </a:rPr>
              <a:t>Проверка знаний по охране труда по профессии или виду работы,  при</a:t>
            </a:r>
          </a:p>
          <a:p>
            <a:pPr algn="l"/>
            <a:r>
              <a:rPr lang="ru-RU" sz="1000">
                <a:solidFill>
                  <a:srgbClr val="FF3300"/>
                </a:solidFill>
                <a:latin typeface="Courier New" pitchFamily="49" charset="0"/>
                <a:cs typeface="Times New Roman" pitchFamily="18" charset="0"/>
              </a:rPr>
              <a:t>выполнении которой произошел несчастный случай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(число, месяц, год, N протокола)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3. Краткая   характеристика   места   (объекта),   где   произошел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несчастный случай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(краткое описание места происшествия с указанием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опасных и (или) вредных производственных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факторов со ссылкой на сведения, содержащиеся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в протоколе осмотра места несчастного случая)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Оборудование, использование которого привело к травме: 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(наименование, тип, марка, год выпуска, организация - изготовитель)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4. Обстоятельства несчастного случая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(описание обстоятельств, предшествовавших несчастному случаю, последовательное</a:t>
            </a:r>
            <a:endParaRPr lang="ru-RU" sz="1000">
              <a:latin typeface="Courier New" pitchFamily="49" charset="0"/>
            </a:endParaRP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изложение событий и действий пострадавшего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(пострадавших) и других лиц, связанных с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несчастным случаем, характер и степень тяжести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полученных пострадавшим (пострадавшими)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повреждений с указанием поврежденных мест, объективные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данные об алкогольном или ином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опьянении пострадавшего (пострадавших) и другие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сведения, установленные в ходе расследования)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5. Выводы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На основании  проведенного  мною   расследования   прихожу   к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заключению, что данный несчастный случай подлежит квалификации как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(связанный / не связанный)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 производством, оформлению актом _______________________________,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(актом формы Н-1 или актом произвольной формы)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учету и регистрации 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(наименование организации или фамилия и инициалы работодателя - физического лица)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1026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6635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Форма 5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Причинами, вызвавшими несчастный случай, являются: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(указать основную и сопутствующие причины несчастного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случая со ссылками на нарушенные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требования законодательных и иных нормативных правовых актов, локальных нормативных актов)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Ответственными лицами   за   допущенные    нарушения    требований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законодательных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и  иных  нормативных  правовых  актов,  локальных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нормативных актов, приведшие к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несчастному случаю, являются: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инициалы, должность (профессия) лиц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 указанием требований законодательных,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just"/>
            <a:r>
              <a:rPr lang="ru-RU" sz="1000">
                <a:latin typeface="Courier New" pitchFamily="49" charset="0"/>
                <a:cs typeface="Times New Roman" pitchFamily="18" charset="0"/>
              </a:rPr>
              <a:t>иных нормативных правовых и локальных нормативных актов, предусматривающих их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just"/>
            <a:r>
              <a:rPr lang="ru-RU" sz="1000">
                <a:latin typeface="Courier New" pitchFamily="49" charset="0"/>
                <a:cs typeface="Times New Roman" pitchFamily="18" charset="0"/>
              </a:rPr>
              <a:t>ответственность за нарушения, явившиеся причинами несчастного случая, указанными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в настоящем заключении)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 государственного инспектора труда,подпись, </a:t>
            </a:r>
            <a:endParaRPr lang="ru-RU" sz="1000">
              <a:latin typeface="Courier New" pitchFamily="49" charset="0"/>
            </a:endParaRP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дата, печать / именной штамп)</a:t>
            </a:r>
          </a:p>
          <a:p>
            <a:pPr algn="l"/>
            <a:endParaRPr lang="ru-RU" sz="1000">
              <a:latin typeface="Courier New" pitchFamily="49" charset="0"/>
            </a:endParaRP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ext Box 1026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Форма 6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ПРОТОКОЛ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ОПРОСА ПОСТРАДАВШЕГО ПРИ НЕСЧАСТНОМ СЛУЧАЕ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(ОЧЕВИДЦА НЕСЧАСТНОГО СЛУЧАЯ, ДОЛЖНОСТНОГО ЛИЦА)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            			"__" ___________ 200_ г.</a:t>
            </a:r>
          </a:p>
          <a:p>
            <a:pPr algn="just"/>
            <a:r>
              <a:rPr lang="ru-RU" sz="1000">
                <a:latin typeface="Courier New" pitchFamily="49" charset="0"/>
                <a:cs typeface="Times New Roman" pitchFamily="18" charset="0"/>
              </a:rPr>
              <a:t>(место составления протокола)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Опрос начат   в __ час.__ мин.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Опрос окончен в __ час. __ мин.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Мною, председателем   (членом)   комиссии   по   расследованию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несчастного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случая, образованной приказом 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 работодателя -физического лица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либо наименование организации)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 от "__" __________ 200_ г. N __,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(должность, </a:t>
            </a:r>
            <a:r>
              <a:rPr lang="ru-RU" sz="1000">
                <a:latin typeface="Courier New" pitchFamily="49" charset="0"/>
              </a:rPr>
              <a:t>ФИО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председателя комиссии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(члена комиссии), производившего опрос)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в помещении _____________________________________ произведен опрос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(указать место проведения опроса)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пострадавшего (очевидца   несчастного   случая   на  производстве,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(должностного лица организации):нужное подчеркнуть)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1) фамилия, имя, отчество 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2) дата рождения 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3) место рождения 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4) место жительства и (или) регистрации 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телефон 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5) гражданство 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6) образование 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7) семейное положение, состав семьи 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8) место работы или учебы 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9) профессия, должность 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10) иные данные о личности опрашиваемого 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(подпись, фамилия, инициалы опрашиваемого)</a:t>
            </a:r>
          </a:p>
          <a:p>
            <a:pPr algn="l"/>
            <a:endParaRPr lang="ru-RU" sz="10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1026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Форма 6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Иные лица, участвовавшие в опросе 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(процессуальное положение, фамилия, инициалы лиц,участвовавших в опросе: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другие члены комиссии по расследованию несчастного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случая, доверенное лицо пострадавшего, адвокат и др.)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Участвующим в  опросе  лицам  объявлено  о  применении технических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средств 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(каких именно, кем именно)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По существу  несчастного  случая,  происшедшего "__" 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200_ г. с _______________________________________________________,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инициалы, профессия, должность пострадавшего)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могу показать следующее: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(показания опрашиваемого, а также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поставленные перед ним вопросы и ответы на них)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(подпись, фамилия, инициалы опрашиваемого, дата)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Перед началом,  в  ходе  либо по окончании опроса от участвующих в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опросе лиц 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(их процессуальное положение, фамилия, инициалы)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заявления _________________________. Содержание заявлений: 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(поступили, не поступили)</a:t>
            </a:r>
            <a:endParaRPr lang="ru-RU" sz="1000">
              <a:latin typeface="Courier New" pitchFamily="49" charset="0"/>
            </a:endParaRP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(подпись, фамилия, инициалы лица, проводившего опрос, дата)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(подписи, фамилии, инициалы иных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лиц, участвовавших в опросе, дата)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 настоящим протоколом ознакомлен 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(подпись, фамилия, инициалы опрашиваемого, дата)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Протокол прочитан вслух 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(подпись, фамилия, инициалы лица,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проводившего опрос, дата)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Замечания к протоколу 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(содержание замечаний либо указание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на их отсутствие)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Протокол составлен _______________________________________________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(должность, </a:t>
            </a:r>
            <a:r>
              <a:rPr lang="ru-RU" sz="1000">
                <a:latin typeface="Courier New" pitchFamily="49" charset="0"/>
              </a:rPr>
              <a:t>ФИО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председателя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комиссии или иного лица, проводившего опрос,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подпись, дата) </a:t>
            </a:r>
            <a:endParaRPr lang="ru-RU" sz="10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Форма 7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ПРОТОКОЛ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ОСМОТРА МЕСТА НЕСЧАСТНОГО СЛУЧАЯ, ПРОИСШЕДШЕГО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"__" _________ 200_ Г. С 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инициалы, профессия (должность) пострадавшего)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            "__" ____________ 200_ г.</a:t>
            </a:r>
          </a:p>
          <a:p>
            <a:pPr algn="l"/>
            <a:r>
              <a:rPr lang="ru-RU" sz="1000">
                <a:latin typeface="Courier New" pitchFamily="49" charset="0"/>
              </a:rPr>
              <a:t>             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(место составления протокола)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Осмотр начат   в __ час. __ мин.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Осмотр окончен в __ час. __ мин.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Мною, председателем   (членом)   комиссии   по   расследованию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несчастного случая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на производстве, образованной приказом 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 работодателя - физического лица либо наименование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организации)</a:t>
            </a:r>
            <a:endParaRPr lang="ru-RU" sz="1000">
              <a:latin typeface="Courier New" pitchFamily="49" charset="0"/>
            </a:endParaRP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 от "__" __________ 200_ г. N __,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(должность, фамилия, инициалы председателя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(члена комиссии), производившего опрос)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произведен осмотр места несчастного случая, происшедшего в _______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(наименование организации и ее структурного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подразделения либо фамилия и инициалы работодателя -физического лица; дата несчастного случая)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с 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(профессия (должность), фамилия, инициалы пострадавшего)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Осмотр проводился в присутствии 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(процессуальное положение, фамилии, инициалы других лиц,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участвовавших в осмотре: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другие члены комиссии по расследованию несчастного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случая, доверенное лицо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пострадавшего,адвокат и др.)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В ходе осмотра установлено: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1) обстановка и состояние места происшествия несчастного случая на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момент осмотра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(изменилась или нет по свидетельству пострадавшего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или очевидцев несчастного случая, краткое изложение</a:t>
            </a:r>
            <a:r>
              <a:rPr lang="ru-RU" sz="1000">
                <a:latin typeface="Courier New" pitchFamily="49" charset="0"/>
              </a:rPr>
              <a:t> 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2) описание    рабочего    места    (агрегата,   машины,   станка,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транспортного средства  и  другого  оборудования),  где  произошел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несчастный случай</a:t>
            </a:r>
            <a:r>
              <a:rPr lang="ru-RU" sz="1000">
                <a:latin typeface="Courier New" pitchFamily="49" charset="0"/>
              </a:rPr>
              <a:t> 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(точное указание рабочего места, тип (марка),</a:t>
            </a:r>
            <a:r>
              <a:rPr lang="ru-RU" sz="1000">
                <a:latin typeface="Courier New" pitchFamily="49" charset="0"/>
              </a:rPr>
              <a:t> 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инвентарный хозяйственный номер агрегата, машины,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станка, транспортного средства и другого оборудования)</a:t>
            </a:r>
          </a:p>
          <a:p>
            <a:pPr algn="l"/>
            <a:endParaRPr lang="ru-RU" sz="10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2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3810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Форма 7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3) описание части оборудования (постройки, сооружения), материала,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инструмента,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приспособления и  других  предметов,  которыми  была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нанесена травма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        (указать конкретно их наличие и состояние)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_________________________________________________________________;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4) наличие  и  состояние  защитных  ограждений  и  других  средств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безопасности </a:t>
            </a:r>
            <a:endParaRPr lang="ru-RU" sz="1000">
              <a:latin typeface="Courier New" pitchFamily="49" charset="0"/>
            </a:endParaRP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(блокировок, средств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сигнализации, защитных экранов,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кожухов, заземлений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(занулений), изоляции проводов и т.д.)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5) наличие  и  состояние  средств индивидуальной защиты,  которыми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пользовался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</a:rPr>
              <a:t> 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пострадавший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(наличие сертифицированной спецодежды, спецобуви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и других средств индивидуальной защиты,</a:t>
            </a:r>
            <a:endParaRPr lang="ru-RU" sz="1000">
              <a:latin typeface="Courier New" pitchFamily="49" charset="0"/>
            </a:endParaRP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их соответствие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нормативным требованиям)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_________________________________________________________________;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6) наличие общеобменной и местной вентиляции и ее состояние ______</a:t>
            </a:r>
          </a:p>
          <a:p>
            <a:pPr algn="l"/>
            <a:endParaRPr lang="ru-RU" sz="1000">
              <a:latin typeface="Courier New" pitchFamily="49" charset="0"/>
              <a:cs typeface="Times New Roman" pitchFamily="18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7) состояние освещенности и температуры __________________________</a:t>
            </a:r>
            <a:r>
              <a:rPr lang="ru-RU" sz="1000">
                <a:latin typeface="Courier New" pitchFamily="49" charset="0"/>
              </a:rPr>
              <a:t>      …………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(наличие приборов освещения и обогрева помещений и их состояние)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В ходе осмотра проводилась 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(фотосъемка, видеозапись и т.п.)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 места происшествия изъяты 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(перечень и индивидуальные характеристики изъятых предметов)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К протоколу осмотра прилагаются 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(схема места происшествия, фотографии и т.п.)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Перед началом,  в ходе либо по окончании осмотра от участвующих  в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осмотре лиц 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(их процессуальное положение, фамилия, инициалы)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заявления _________________________. Содержание заявлений: _______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(поступили, не поступили)</a:t>
            </a:r>
            <a:endParaRPr lang="ru-RU" sz="1000">
              <a:latin typeface="Courier New" pitchFamily="49" charset="0"/>
            </a:endParaRP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(подпись, фамилия, инициалы лица,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проводившего осмотр места происшествия)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(подписи, фамилии, инициалы иных лиц,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участвовавших в осмотре места происшествия)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 настоящим протоколом ознакомлены 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(подписи, фамилии, инициалы участвовавших в осмотре лиц, дата)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Протокол прочитан вслух 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(подпись, фамилия, инициалы лица, проводившего осмотр, дата)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Замечания к протоколу 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(содержание замечаний либо указание на их отсутствие)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 Box 2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3810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Форма 8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СООБЩЕНИЕ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 ПОСЛЕДСТВИЯХ НЕСЧАСТНОГО СЛУЧАЯ НА ПРОИЗВОДСТВЕ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И ПРИНЯТЫХ МЕРАХ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Несчастный случай на производстве, происшедший 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(дата несчастного случая)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с 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 пострадавшего)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работающим(ей), работавшим(ей) ___________________________________</a:t>
            </a:r>
          </a:p>
          <a:p>
            <a:r>
              <a:rPr lang="ru-RU" sz="1000">
                <a:latin typeface="Courier New" pitchFamily="49" charset="0"/>
              </a:rPr>
              <a:t>               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(профессия (должность) пострадавшего, место работы: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       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наименование, место нахождения и юридический адрес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организации, фамилия и инициалы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работодателя - физического лица и его регистрационные данные)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Данный несчастный случай оформлен актом  о  несчастном  случае  на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производстве N ___, утвержденным "__" _________ 200_ г.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</a:t>
            </a:r>
          </a:p>
          <a:p>
            <a:r>
              <a:rPr lang="ru-RU" sz="1000">
                <a:latin typeface="Courier New" pitchFamily="49" charset="0"/>
              </a:rPr>
              <a:t>                    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(должность, фамилия, инициалы лица, утвердившего акт</a:t>
            </a:r>
          </a:p>
          <a:p>
            <a:r>
              <a:rPr lang="ru-RU" sz="1000">
                <a:latin typeface="Courier New" pitchFamily="49" charset="0"/>
              </a:rPr>
              <a:t>                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о несчастном случае на производстве)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Последствия несчастного случая на производстве: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1) пострадавший   выздоровел;   переведен   на   другую    работу;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установлена  инвалидность   </a:t>
            </a:r>
            <a:r>
              <a:rPr lang="ru-RU" sz="1000">
                <a:latin typeface="Courier New" pitchFamily="49" charset="0"/>
              </a:rPr>
              <a:t>   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III,   II,   I   групп;  умер  (нужное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подчеркнуть);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2) окончательный   диагноз   по   заключению  (справке)  лечебного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учреждения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(при несчастном случае со смертельным исходом -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по заключению органа судебно - медицинской экспертизы)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3) продолжительность  временной  нетрудоспособности  пострадавшего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_____ дней.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Освобожден от работы с "__" ________ 200_ г. по "__" ________ 200_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г.</a:t>
            </a:r>
            <a:r>
              <a:rPr lang="ru-RU" sz="1000">
                <a:latin typeface="Courier New" pitchFamily="49" charset="0"/>
              </a:rPr>
              <a:t> 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Продолжительность выполнения  другой  работы  (в  случае  перевода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пострадавшего на другую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работу) ________ рабочих дней;</a:t>
            </a:r>
            <a:r>
              <a:rPr lang="ru-RU" sz="1000">
                <a:latin typeface="Courier New" pitchFamily="49" charset="0"/>
              </a:rPr>
              <a:t> 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4) стоимость  испорченного оборудования и инструмента в результате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несчастного случая на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производстве  _______________________ руб.;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5) стоимость   разрушенных   зданий   и  сооружений  в  результате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несчастного случая на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</a:rPr>
              <a:t>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производстве _________________________ руб.;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6) сумма  прочих расходов (на проведение экспертиз,  исследований,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оформление  материалов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и  др.)  ___________________________ руб.;</a:t>
            </a:r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1625600" y="76200"/>
            <a:ext cx="8940800" cy="64770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indent="3810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  Форма 8</a:t>
            </a:r>
          </a:p>
          <a:p>
            <a:pPr algn="r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7) суммарный  материальный ущерб от последствий несчастного случая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на производстве</a:t>
            </a:r>
            <a:r>
              <a:rPr lang="ru-RU" sz="1000">
                <a:latin typeface="Courier New" pitchFamily="49" charset="0"/>
              </a:rPr>
              <a:t> </a:t>
            </a:r>
          </a:p>
          <a:p>
            <a:pPr algn="l"/>
            <a:r>
              <a:rPr lang="ru-RU" sz="1000">
                <a:latin typeface="Courier New" pitchFamily="49" charset="0"/>
              </a:rPr>
              <a:t> 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 ____________________________________________ руб.;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                          (сумма строк 4 - 7)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8) сведения о назначении сумм ежемесячных выплат  пострадавшему  в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возмещение вреда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</a:rPr>
              <a:t>  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________________________________________________;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(дата и номер приказа (распоряжения) страховщика о назначении указанных сумм, размер сумм)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9) сведения о назначении сумм ежемесячных  выплат  лицам,  имеющим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право на их получение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(в случае смерти пострадавшего) _____________________________________</a:t>
            </a:r>
          </a:p>
          <a:p>
            <a:pPr algn="just"/>
            <a:r>
              <a:rPr lang="ru-RU" sz="1000">
                <a:latin typeface="Courier New" pitchFamily="49" charset="0"/>
                <a:cs typeface="Times New Roman" pitchFamily="18" charset="0"/>
              </a:rPr>
              <a:t>(дата и номер приказа (распоряжения) страховщика о назначении указанных сумм, размер сумм)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            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10) сведения  о  решении  прокуратуры  о  возбуждении  (отказе   в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возбуждении)  уголовного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  дела  по  факту  несчастного  случая  на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производстве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(дата, номер и краткое содержание решения прокуратуры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по факту данного несчастного случая) </a:t>
            </a:r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Принятые меры   по   устранению   причин   несчастного  случая  на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производстве: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(излагается информация о реализации мероприятий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по устранению причин несчастного случая,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предусмотренных в акте о несчастном случае,</a:t>
            </a:r>
            <a:r>
              <a:rPr lang="ru-RU" sz="1000">
                <a:latin typeface="Courier New" pitchFamily="49" charset="0"/>
              </a:rPr>
              <a:t> </a:t>
            </a:r>
            <a:r>
              <a:rPr lang="ru-RU" sz="1000">
                <a:latin typeface="Courier New" pitchFamily="49" charset="0"/>
                <a:cs typeface="Times New Roman" pitchFamily="18" charset="0"/>
              </a:rPr>
              <a:t>предписании государственного инспектора труда и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__________________________________________________________________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других документах, принятых по результатам расследования)</a:t>
            </a:r>
            <a:r>
              <a:rPr lang="ru-RU" sz="1000">
                <a:latin typeface="Courier New" pitchFamily="49" charset="0"/>
              </a:rPr>
              <a:t> </a:t>
            </a: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endParaRPr lang="ru-RU" sz="1000">
              <a:latin typeface="Courier New" pitchFamily="49" charset="0"/>
            </a:endParaRP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Работодатель (его представитель) 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инициалы, должность, подпись)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Главный бухгалтер ________________________________________________</a:t>
            </a:r>
          </a:p>
          <a:p>
            <a:r>
              <a:rPr lang="ru-RU" sz="1000">
                <a:latin typeface="Courier New" pitchFamily="49" charset="0"/>
                <a:cs typeface="Times New Roman" pitchFamily="18" charset="0"/>
              </a:rPr>
              <a:t>(фамилия, инициалы, подпись)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algn="l"/>
            <a:r>
              <a:rPr lang="ru-RU" sz="1000">
                <a:latin typeface="Courier New" pitchFamily="49" charset="0"/>
                <a:cs typeface="Times New Roman" pitchFamily="18" charset="0"/>
              </a:rPr>
              <a:t>Дата</a:t>
            </a:r>
          </a:p>
          <a:p>
            <a:pPr algn="l"/>
            <a:endParaRPr lang="ru-RU" sz="10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ext Box 2"/>
          <p:cNvSpPr txBox="1">
            <a:spLocks noChangeArrowheads="1"/>
          </p:cNvSpPr>
          <p:nvPr/>
        </p:nvSpPr>
        <p:spPr bwMode="auto">
          <a:xfrm>
            <a:off x="1727200" y="838201"/>
            <a:ext cx="8839200" cy="70326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ЖУРНАЛ</a:t>
            </a:r>
          </a:p>
          <a:p>
            <a:pPr eaLnBrk="1" hangingPunct="1">
              <a:spcBef>
                <a:spcPct val="50000"/>
              </a:spcBef>
            </a:pPr>
            <a:r>
              <a:rPr lang="ru-RU" sz="1600" b="1">
                <a:cs typeface="Times New Roman" pitchFamily="18" charset="0"/>
              </a:rPr>
              <a:t>РЕГИСТРАЦИИ НЕСЧАСТНЫХ СЛУЧАЕВ НА ПРОИЗВОДСТВЕ</a:t>
            </a:r>
            <a:r>
              <a:rPr lang="ru-RU" sz="1600">
                <a:cs typeface="Times New Roman" pitchFamily="18" charset="0"/>
              </a:rPr>
              <a:t> </a:t>
            </a:r>
          </a:p>
        </p:txBody>
      </p:sp>
      <p:graphicFrame>
        <p:nvGraphicFramePr>
          <p:cNvPr id="318556" name="Group 92"/>
          <p:cNvGraphicFramePr>
            <a:graphicFrameLocks noGrp="1"/>
          </p:cNvGraphicFramePr>
          <p:nvPr/>
        </p:nvGraphicFramePr>
        <p:xfrm>
          <a:off x="101600" y="1828800"/>
          <a:ext cx="11988800" cy="4724400"/>
        </p:xfrm>
        <a:graphic>
          <a:graphicData uri="http://schemas.openxmlformats.org/drawingml/2006/table">
            <a:tbl>
              <a:tblPr/>
              <a:tblGrid>
                <a:gridCol w="730251"/>
                <a:gridCol w="1041400"/>
                <a:gridCol w="1043516"/>
                <a:gridCol w="1250951"/>
                <a:gridCol w="1564216"/>
                <a:gridCol w="1145117"/>
                <a:gridCol w="1356783"/>
                <a:gridCol w="1250951"/>
                <a:gridCol w="1667933"/>
                <a:gridCol w="937683"/>
              </a:tblGrid>
              <a:tr h="863600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(наименование организации, фамилия, имя, отчество               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работодателя - физического лица,                       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его регистрационные данные) 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8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и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нес-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ного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случая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Ф.И.О.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радав-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шего,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рожде-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ния,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стаж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работы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сия 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(долж-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ность)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постра-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шего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Место, где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произошел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несчастный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случай 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(структур-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ное под-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разделе-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ние)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про-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исшест-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вия, 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привед-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шего к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несчаст-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ному 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случаю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обстоя-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тельств,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ко-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торых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произо-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шел нес-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частный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случай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акта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формы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Н-1  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(Н-1ПС)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 нес-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частном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случае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про-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изводст-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 и да-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 его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утверж-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дения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Последствия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несчастного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случая (ко-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личество 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 нетру-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доспособ-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ности, ин-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валидный, 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смертельный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исход)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Принятые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меры по 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устра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нению при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чин нес-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частного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случая 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rgbClr val="F2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4"/>
          <p:cNvSpPr>
            <a:spLocks noChangeArrowheads="1"/>
          </p:cNvSpPr>
          <p:nvPr/>
        </p:nvSpPr>
        <p:spPr bwMode="auto">
          <a:xfrm>
            <a:off x="624417" y="260350"/>
            <a:ext cx="11328400" cy="1081088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Расследование несчастных случаев, которые по прошествии времени </a:t>
            </a:r>
          </a:p>
          <a:p>
            <a:r>
              <a:rPr lang="ru-RU" b="1"/>
              <a:t>перешли из категории лёгких в категорию тяжёлых или смертельных</a:t>
            </a:r>
          </a:p>
        </p:txBody>
      </p:sp>
      <p:sp>
        <p:nvSpPr>
          <p:cNvPr id="160771" name="Rectangle 5"/>
          <p:cNvSpPr>
            <a:spLocks noChangeArrowheads="1"/>
          </p:cNvSpPr>
          <p:nvPr/>
        </p:nvSpPr>
        <p:spPr bwMode="auto">
          <a:xfrm>
            <a:off x="431801" y="2033519"/>
            <a:ext cx="115189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ru-RU"/>
              <a:t>Несчастные случаи, которые были расследованы как лёгкие несчастные случаи, но по прошествии времени перешли в категорию тяжёлых (в том числе: стойкая утрата трудоспособности (инвалидность); потеря профессиональной трудоспособности 20% и свыше) или несчастных случаев со смертельным исходом, работодатель (его представитель) после получения сведений в течение трех суток направляет извещение об этом и организует новое расследование в соответствии с организацией расследования группового несчастного случая (тяжёлого несчастного случая, несчастного случая со смертельным исходом). </a:t>
            </a:r>
          </a:p>
        </p:txBody>
      </p:sp>
      <p:pic>
        <p:nvPicPr>
          <p:cNvPr id="160772" name="Picture 6" descr="j02119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967" y="4005264"/>
            <a:ext cx="48006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3" name="Picture 7" descr="MCj033299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84" y="4508500"/>
            <a:ext cx="147320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5"/>
          <p:cNvSpPr>
            <a:spLocks noChangeArrowheads="1"/>
          </p:cNvSpPr>
          <p:nvPr/>
        </p:nvSpPr>
        <p:spPr bwMode="auto">
          <a:xfrm>
            <a:off x="624418" y="333375"/>
            <a:ext cx="11135783" cy="863600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Расследование сокрытого несчастного случая.</a:t>
            </a:r>
          </a:p>
        </p:txBody>
      </p:sp>
      <p:sp>
        <p:nvSpPr>
          <p:cNvPr id="161795" name="Rectangle 6"/>
          <p:cNvSpPr>
            <a:spLocks noChangeArrowheads="1"/>
          </p:cNvSpPr>
          <p:nvPr/>
        </p:nvSpPr>
        <p:spPr bwMode="auto">
          <a:xfrm>
            <a:off x="4656667" y="1628776"/>
            <a:ext cx="7298267" cy="13684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rgbClr val="EA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/>
              <a:t>Расследуются по обращению пострадавшего,</a:t>
            </a:r>
          </a:p>
          <a:p>
            <a:r>
              <a:rPr lang="ru-RU"/>
              <a:t>а в случае его смерти-по обращению правоприём-</a:t>
            </a:r>
          </a:p>
          <a:p>
            <a:r>
              <a:rPr lang="ru-RU"/>
              <a:t>ников.                                                                          </a:t>
            </a:r>
          </a:p>
        </p:txBody>
      </p:sp>
      <p:sp>
        <p:nvSpPr>
          <p:cNvPr id="161796" name="Rectangle 7"/>
          <p:cNvSpPr>
            <a:spLocks noChangeArrowheads="1"/>
          </p:cNvSpPr>
          <p:nvPr/>
        </p:nvSpPr>
        <p:spPr bwMode="auto">
          <a:xfrm>
            <a:off x="239185" y="3357564"/>
            <a:ext cx="6337300" cy="172878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rgbClr val="F2FFFF"/>
              </a:gs>
              <a:gs pos="100000">
                <a:srgbClr val="CCFFFF"/>
              </a:gs>
            </a:gsLst>
            <a:lin ang="5400000" scaled="1"/>
          </a:gra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/>
              <a:t>Государственным инспектором труда с </a:t>
            </a:r>
          </a:p>
          <a:p>
            <a:r>
              <a:rPr lang="ru-RU"/>
              <a:t>участием представителей соответст-</a:t>
            </a:r>
          </a:p>
          <a:p>
            <a:r>
              <a:rPr lang="ru-RU"/>
              <a:t>вующего органа страховщика и объе-</a:t>
            </a:r>
          </a:p>
          <a:p>
            <a:r>
              <a:rPr lang="ru-RU"/>
              <a:t>динения организаций профсоюза.     </a:t>
            </a:r>
          </a:p>
        </p:txBody>
      </p:sp>
      <p:sp>
        <p:nvSpPr>
          <p:cNvPr id="161797" name="Line 9"/>
          <p:cNvSpPr>
            <a:spLocks noChangeShapeType="1"/>
          </p:cNvSpPr>
          <p:nvPr/>
        </p:nvSpPr>
        <p:spPr bwMode="auto">
          <a:xfrm>
            <a:off x="6479117" y="12684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1798" name="Rectangle 12"/>
          <p:cNvSpPr>
            <a:spLocks noChangeArrowheads="1"/>
          </p:cNvSpPr>
          <p:nvPr/>
        </p:nvSpPr>
        <p:spPr bwMode="auto">
          <a:xfrm>
            <a:off x="431801" y="5516564"/>
            <a:ext cx="11521017" cy="1081087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rgbClr val="FFFFF7"/>
              </a:gs>
              <a:gs pos="100000">
                <a:srgbClr val="FFFFCC"/>
              </a:gs>
            </a:gsLst>
            <a:lin ang="5400000" scaled="1"/>
          </a:gra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rgbClr val="FF3300"/>
                </a:solidFill>
              </a:rPr>
              <a:t>За сокрытие несчастного случая налагается дисциплинарная и администра-</a:t>
            </a:r>
          </a:p>
          <a:p>
            <a:r>
              <a:rPr lang="ru-RU">
                <a:solidFill>
                  <a:srgbClr val="FF3300"/>
                </a:solidFill>
              </a:rPr>
              <a:t>тивная ответственность в соответствии с действующим законодательством</a:t>
            </a:r>
          </a:p>
          <a:p>
            <a:r>
              <a:rPr lang="ru-RU">
                <a:solidFill>
                  <a:srgbClr val="FF3300"/>
                </a:solidFill>
              </a:rPr>
              <a:t>РФ.                                                                                                                        </a:t>
            </a:r>
          </a:p>
        </p:txBody>
      </p:sp>
      <p:sp>
        <p:nvSpPr>
          <p:cNvPr id="161799" name="Line 13"/>
          <p:cNvSpPr>
            <a:spLocks noChangeShapeType="1"/>
          </p:cNvSpPr>
          <p:nvPr/>
        </p:nvSpPr>
        <p:spPr bwMode="auto">
          <a:xfrm flipH="1">
            <a:off x="1295400" y="1268414"/>
            <a:ext cx="3073400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1800" name="Line 14"/>
          <p:cNvSpPr>
            <a:spLocks noChangeShapeType="1"/>
          </p:cNvSpPr>
          <p:nvPr/>
        </p:nvSpPr>
        <p:spPr bwMode="auto">
          <a:xfrm>
            <a:off x="5232401" y="1268414"/>
            <a:ext cx="105621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61801" name="Picture 16" descr="MCj0324344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685" y="3068639"/>
            <a:ext cx="2611967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ext Box 2"/>
          <p:cNvSpPr txBox="1">
            <a:spLocks noChangeArrowheads="1"/>
          </p:cNvSpPr>
          <p:nvPr/>
        </p:nvSpPr>
        <p:spPr bwMode="auto">
          <a:xfrm>
            <a:off x="508000" y="304800"/>
            <a:ext cx="1107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600">
              <a:latin typeface="Times New Roman" pitchFamily="18" charset="0"/>
            </a:endParaRPr>
          </a:p>
        </p:txBody>
      </p:sp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1016000" y="228601"/>
            <a:ext cx="99568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/>
              <a:t>Учет</a:t>
            </a:r>
            <a:r>
              <a:rPr lang="ru-RU" b="1">
                <a:cs typeface="Arial" charset="0"/>
              </a:rPr>
              <a:t> несчастн</a:t>
            </a:r>
            <a:r>
              <a:rPr lang="ru-RU" b="1"/>
              <a:t>ых</a:t>
            </a:r>
            <a:r>
              <a:rPr lang="ru-RU" b="1">
                <a:cs typeface="Arial" charset="0"/>
              </a:rPr>
              <a:t> случае</a:t>
            </a:r>
            <a:r>
              <a:rPr lang="ru-RU" b="1"/>
              <a:t>в</a:t>
            </a:r>
            <a:r>
              <a:rPr lang="ru-RU" b="1">
                <a:cs typeface="Arial" charset="0"/>
              </a:rPr>
              <a:t> на производстве</a:t>
            </a:r>
          </a:p>
        </p:txBody>
      </p:sp>
      <p:sp>
        <p:nvSpPr>
          <p:cNvPr id="162820" name="Text Box 4"/>
          <p:cNvSpPr txBox="1">
            <a:spLocks noChangeArrowheads="1"/>
          </p:cNvSpPr>
          <p:nvPr/>
        </p:nvSpPr>
        <p:spPr bwMode="auto">
          <a:xfrm>
            <a:off x="431801" y="620713"/>
            <a:ext cx="11425767" cy="52322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46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Каждый </a:t>
            </a:r>
            <a:r>
              <a:rPr lang="ru-RU" sz="1400">
                <a:solidFill>
                  <a:srgbClr val="FF0000"/>
                </a:solidFill>
                <a:latin typeface="Times New Roman" pitchFamily="18" charset="0"/>
              </a:rPr>
              <a:t>оформленный в установленном порядке несчастный случай на производстве регистрируются работодателем (юридическим или физическим лицом) в журнале регистрации несчастных случаев на производстве по форме 9.  </a:t>
            </a:r>
          </a:p>
        </p:txBody>
      </p:sp>
      <p:sp>
        <p:nvSpPr>
          <p:cNvPr id="162821" name="Text Box 5"/>
          <p:cNvSpPr txBox="1">
            <a:spLocks noChangeArrowheads="1"/>
          </p:cNvSpPr>
          <p:nvPr/>
        </p:nvSpPr>
        <p:spPr bwMode="auto">
          <a:xfrm>
            <a:off x="406400" y="1219200"/>
            <a:ext cx="11480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   Все зарегистрированные в организации (у работодателя - физического лица) несчастные случаи на производстве включаются в годовую форму федерального государственного статистического наблюдения за травматизмом на производстве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2822" name="Text Box 6"/>
          <p:cNvSpPr txBox="1">
            <a:spLocks noChangeArrowheads="1"/>
          </p:cNvSpPr>
          <p:nvPr/>
        </p:nvSpPr>
        <p:spPr bwMode="auto">
          <a:xfrm>
            <a:off x="406400" y="1981200"/>
            <a:ext cx="11480800" cy="2677656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5000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200"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Акт </a:t>
            </a:r>
            <a:r>
              <a:rPr lang="ru-RU" sz="1400">
                <a:latin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 расследовании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группового, тяжелого несчастного случая на производстве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несчастного случая на производстве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со смертельным исходом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с документами и материалами расследования и копии актов по форме Н-1 на каждого пострадавшего председатель комиссии в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тре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хдневный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срок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после их утверждения направляет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в прокуратуру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а при страховом случае указанные документы направляет также в исполнительный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орган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Фонда социального страхования РФ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(по месту регистрации в качестве страхователя). </a:t>
            </a:r>
          </a:p>
          <a:p>
            <a:pPr algn="just" eaLnBrk="1" hangingPunct="1"/>
            <a:r>
              <a:rPr lang="ru-RU" sz="1400">
                <a:latin typeface="Times New Roman" pitchFamily="18" charset="0"/>
              </a:rPr>
              <a:t>  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Копии указанных документов направляются в соответствующую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государственную инспекцию труда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(государственную инспекцию труда в субъекте РФ,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Me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жрегиональную государственную инспекцию труда) и 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территориальный орган государственного надзора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по несчастным случаям, происшедшим в подконтрольных им организациях (объектах).</a:t>
            </a:r>
            <a:endParaRPr lang="ru-RU" sz="1400">
              <a:latin typeface="Times New Roman" pitchFamily="18" charset="0"/>
            </a:endParaRPr>
          </a:p>
          <a:p>
            <a:pPr algn="just" eaLnBrk="1" hangingPunct="1"/>
            <a:r>
              <a:rPr lang="ru-RU" sz="1400">
                <a:latin typeface="Times New Roman" pitchFamily="18" charset="0"/>
              </a:rPr>
              <a:t>   Копии актов о расследовании несчастных случаев вместе с копиями актов формы Н-1 направляются председателями комиссий (государственными инспекторами труда, проводившими расследование несчастных случаев) также в </a:t>
            </a:r>
            <a:r>
              <a:rPr lang="ru-RU" sz="1400" b="1">
                <a:solidFill>
                  <a:srgbClr val="FF0000"/>
                </a:solidFill>
                <a:latin typeface="Times New Roman" pitchFamily="18" charset="0"/>
              </a:rPr>
              <a:t>Департамент государственного надзора и контроля за соблюдением законодательства о труде и охране труда Минтруда РФ</a:t>
            </a:r>
            <a:r>
              <a:rPr lang="ru-RU" sz="1400">
                <a:latin typeface="Times New Roman" pitchFamily="18" charset="0"/>
              </a:rPr>
              <a:t> и соответствующие федеральные органы исполнительной власти по ведомственной принадлежности </a:t>
            </a:r>
            <a:r>
              <a:rPr lang="ru-RU" sz="1400">
                <a:solidFill>
                  <a:srgbClr val="FF0000"/>
                </a:solidFill>
                <a:latin typeface="Times New Roman" pitchFamily="18" charset="0"/>
              </a:rPr>
              <a:t>для проведения в установленном порядке анализа состояния и причин производственного травматизма и разработки предложений по его профилактике</a:t>
            </a:r>
            <a:r>
              <a:rPr lang="ru-RU" sz="1400">
                <a:latin typeface="Times New Roman" pitchFamily="18" charset="0"/>
              </a:rPr>
              <a:t>.</a:t>
            </a:r>
          </a:p>
        </p:txBody>
      </p:sp>
      <p:sp>
        <p:nvSpPr>
          <p:cNvPr id="162823" name="Text Box 7"/>
          <p:cNvSpPr txBox="1">
            <a:spLocks noChangeArrowheads="1"/>
          </p:cNvSpPr>
          <p:nvPr/>
        </p:nvSpPr>
        <p:spPr bwMode="auto">
          <a:xfrm>
            <a:off x="406400" y="5614988"/>
            <a:ext cx="11480800" cy="830997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FF"/>
              </a:gs>
              <a:gs pos="100000">
                <a:srgbClr val="FFFFCC"/>
              </a:gs>
            </a:gsLst>
            <a:lin ang="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 b="1">
                <a:latin typeface="Times New Roman" pitchFamily="18" charset="0"/>
              </a:rPr>
              <a:t>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По окончании временной нетрудоспособности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пострадавшего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работодатель обязан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направить в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соответствующую государственную инспекцию труда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(государственную инспекцию труда в субъекте РФ, межрегиональную государственную инспекцию труда), а в соответствующих случаях — в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территориальный орган государственного надзора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информацию по установленной Минтруда РФ</a:t>
            </a:r>
            <a:r>
              <a:rPr lang="ru-RU" sz="1200">
                <a:cs typeface="Arial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форме </a:t>
            </a:r>
            <a:r>
              <a:rPr lang="ru-RU" sz="12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 последствиях несчастного случая на производстве и мероприятиях, выполненных в целях предупреждения несчастных случаев.</a:t>
            </a:r>
            <a:endParaRPr lang="ru-RU" sz="120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62824" name="Text Box 9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147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AutoShape 2"/>
          <p:cNvSpPr>
            <a:spLocks noChangeArrowheads="1"/>
          </p:cNvSpPr>
          <p:nvPr/>
        </p:nvSpPr>
        <p:spPr bwMode="auto">
          <a:xfrm>
            <a:off x="10058400" y="2743200"/>
            <a:ext cx="406400" cy="304800"/>
          </a:xfrm>
          <a:prstGeom prst="downArrow">
            <a:avLst>
              <a:gd name="adj1" fmla="val 50000"/>
              <a:gd name="adj2" fmla="val 3541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43" name="AutoShape 3"/>
          <p:cNvSpPr>
            <a:spLocks noChangeArrowheads="1"/>
          </p:cNvSpPr>
          <p:nvPr/>
        </p:nvSpPr>
        <p:spPr bwMode="auto">
          <a:xfrm>
            <a:off x="5892800" y="2971800"/>
            <a:ext cx="406400" cy="1676400"/>
          </a:xfrm>
          <a:prstGeom prst="downArrow">
            <a:avLst>
              <a:gd name="adj1" fmla="val 40620"/>
              <a:gd name="adj2" fmla="val 3906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44" name="AutoShape 4"/>
          <p:cNvSpPr>
            <a:spLocks noChangeArrowheads="1"/>
          </p:cNvSpPr>
          <p:nvPr/>
        </p:nvSpPr>
        <p:spPr bwMode="auto">
          <a:xfrm>
            <a:off x="1727200" y="2819400"/>
            <a:ext cx="406400" cy="3276600"/>
          </a:xfrm>
          <a:prstGeom prst="downArrow">
            <a:avLst>
              <a:gd name="adj1" fmla="val 31250"/>
              <a:gd name="adj2" fmla="val 40113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45" name="AutoShape 5"/>
          <p:cNvSpPr>
            <a:spLocks noChangeArrowheads="1"/>
          </p:cNvSpPr>
          <p:nvPr/>
        </p:nvSpPr>
        <p:spPr bwMode="auto">
          <a:xfrm>
            <a:off x="3657600" y="2438400"/>
            <a:ext cx="4064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FFCC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46" name="Text Box 6"/>
          <p:cNvSpPr txBox="1">
            <a:spLocks noChangeArrowheads="1"/>
          </p:cNvSpPr>
          <p:nvPr/>
        </p:nvSpPr>
        <p:spPr bwMode="auto">
          <a:xfrm>
            <a:off x="1117600" y="76201"/>
            <a:ext cx="100584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Расследование и учет профессиональных заболеваний</a:t>
            </a:r>
            <a:r>
              <a:rPr lang="ru-RU" sz="1600">
                <a:latin typeface="Times New Roman" pitchFamily="18" charset="0"/>
              </a:rPr>
              <a:t> </a:t>
            </a:r>
          </a:p>
        </p:txBody>
      </p:sp>
      <p:sp>
        <p:nvSpPr>
          <p:cNvPr id="163847" name="Text Box 7"/>
          <p:cNvSpPr txBox="1">
            <a:spLocks noChangeArrowheads="1"/>
          </p:cNvSpPr>
          <p:nvPr/>
        </p:nvSpPr>
        <p:spPr bwMode="auto">
          <a:xfrm>
            <a:off x="1219200" y="381001"/>
            <a:ext cx="975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(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«Положение о расследовании и учете профессиональных заболеваний» утверждено постановлением Правительства РФ от 15 декабря 2000 года № 967</a:t>
            </a:r>
            <a:r>
              <a:rPr lang="ru-RU" sz="1400">
                <a:latin typeface="Times New Roman" pitchFamily="18" charset="0"/>
              </a:rPr>
              <a:t>) </a:t>
            </a:r>
          </a:p>
        </p:txBody>
      </p:sp>
      <p:sp>
        <p:nvSpPr>
          <p:cNvPr id="163848" name="Text Box 8"/>
          <p:cNvSpPr txBox="1">
            <a:spLocks noChangeArrowheads="1"/>
          </p:cNvSpPr>
          <p:nvPr/>
        </p:nvSpPr>
        <p:spPr bwMode="auto">
          <a:xfrm>
            <a:off x="304800" y="990600"/>
            <a:ext cx="11582400" cy="738664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Профессиональными заболеваниями именуются острые и хронические заболевания (отравления), возникновение которых у работников и других лиц обусловлено </a:t>
            </a:r>
            <a:r>
              <a:rPr lang="ru-RU" sz="14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воздействием вредных производственных факторов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при выполнении ими трудовых обязанностей или производственной деятельности по заданию организации или индивидуального предпринимателя.</a:t>
            </a:r>
            <a:endParaRPr lang="ru-RU" sz="14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63849" name="Text Box 9"/>
          <p:cNvSpPr txBox="1">
            <a:spLocks noChangeArrowheads="1"/>
          </p:cNvSpPr>
          <p:nvPr/>
        </p:nvSpPr>
        <p:spPr bwMode="auto">
          <a:xfrm>
            <a:off x="304800" y="2133601"/>
            <a:ext cx="3352800" cy="7397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CC"/>
              </a:gs>
            </a:gsLst>
            <a:lin ang="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У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становление наличия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профессионального заболевания</a:t>
            </a:r>
            <a:r>
              <a:rPr lang="ru-RU" sz="1400">
                <a:latin typeface="Times New Roman" pitchFamily="18" charset="0"/>
              </a:rPr>
              <a:t>   </a:t>
            </a:r>
            <a:r>
              <a:rPr lang="ru-RU" sz="1400" b="1">
                <a:latin typeface="Times New Roman" pitchFamily="18" charset="0"/>
              </a:rPr>
              <a:t>(1 этап)</a:t>
            </a:r>
          </a:p>
        </p:txBody>
      </p:sp>
      <p:sp>
        <p:nvSpPr>
          <p:cNvPr id="163850" name="Text Box 10"/>
          <p:cNvSpPr txBox="1">
            <a:spLocks noChangeArrowheads="1"/>
          </p:cNvSpPr>
          <p:nvPr/>
        </p:nvSpPr>
        <p:spPr bwMode="auto">
          <a:xfrm>
            <a:off x="4064000" y="2057400"/>
            <a:ext cx="4064000" cy="106182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С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обственно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расследование обстоятельств и причин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возни</a:t>
            </a:r>
            <a:r>
              <a:rPr lang="ru-RU" sz="1400">
                <a:latin typeface="Times New Roman" pitchFamily="18" charset="0"/>
              </a:rPr>
              <a:t>кно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вения профессионального заболевания</a:t>
            </a:r>
            <a:r>
              <a:rPr lang="ru-RU" sz="1400">
                <a:latin typeface="Times New Roman" pitchFamily="18" charset="0"/>
              </a:rPr>
              <a:t>   </a:t>
            </a:r>
            <a:r>
              <a:rPr lang="ru-RU" sz="1400" b="1">
                <a:latin typeface="Times New Roman" pitchFamily="18" charset="0"/>
              </a:rPr>
              <a:t>(2 этап)</a:t>
            </a:r>
          </a:p>
          <a:p>
            <a:pPr eaLnBrk="1" hangingPunct="1">
              <a:spcBef>
                <a:spcPct val="50000"/>
              </a:spcBef>
            </a:pPr>
            <a:endParaRPr lang="ru-RU" sz="1400">
              <a:latin typeface="Times New Roman" pitchFamily="18" charset="0"/>
            </a:endParaRPr>
          </a:p>
        </p:txBody>
      </p:sp>
      <p:sp>
        <p:nvSpPr>
          <p:cNvPr id="163851" name="Text Box 11"/>
          <p:cNvSpPr txBox="1">
            <a:spLocks noChangeArrowheads="1"/>
          </p:cNvSpPr>
          <p:nvPr/>
        </p:nvSpPr>
        <p:spPr bwMode="auto">
          <a:xfrm>
            <a:off x="8534400" y="2133601"/>
            <a:ext cx="3352800" cy="7397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CC"/>
              </a:gs>
            </a:gsLst>
            <a:lin ang="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О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формление</a:t>
            </a:r>
            <a:r>
              <a:rPr lang="ru-RU" sz="1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акта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 о случае профессионального заболевании</a:t>
            </a:r>
            <a:r>
              <a:rPr lang="ru-RU" sz="1400">
                <a:latin typeface="Times New Roman" pitchFamily="18" charset="0"/>
              </a:rPr>
              <a:t>   </a:t>
            </a:r>
            <a:r>
              <a:rPr lang="ru-RU" sz="1400" b="1">
                <a:latin typeface="Times New Roman" pitchFamily="18" charset="0"/>
              </a:rPr>
              <a:t>(3 этап)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163852" name="AutoShape 12"/>
          <p:cNvSpPr>
            <a:spLocks noChangeArrowheads="1"/>
          </p:cNvSpPr>
          <p:nvPr/>
        </p:nvSpPr>
        <p:spPr bwMode="auto">
          <a:xfrm>
            <a:off x="8128000" y="2438400"/>
            <a:ext cx="4064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53" name="Text Box 13"/>
          <p:cNvSpPr txBox="1">
            <a:spLocks noChangeArrowheads="1"/>
          </p:cNvSpPr>
          <p:nvPr/>
        </p:nvSpPr>
        <p:spPr bwMode="auto">
          <a:xfrm>
            <a:off x="304800" y="3022600"/>
            <a:ext cx="3251200" cy="132343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При установлении предварительного диагноза - «острое профессиональное заболевание (отравление)» учреждение здравоохранения обязано </a:t>
            </a:r>
            <a:r>
              <a:rPr lang="ru-RU" sz="10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 течение одних суток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направить экстренное извещение о таком заболевании работника </a:t>
            </a:r>
            <a:r>
              <a:rPr lang="ru-RU" sz="1000" b="1">
                <a:latin typeface="Times New Roman" pitchFamily="18" charset="0"/>
                <a:cs typeface="Times New Roman" pitchFamily="18" charset="0"/>
              </a:rPr>
              <a:t>в центр государственного санитарно-эпидемиологического надзора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, осуществляющий надзор за объектом, на котором возникло заболевание, и сообщение работодателю</a:t>
            </a:r>
            <a:r>
              <a:rPr lang="ru-RU" sz="1000">
                <a:latin typeface="Times New Roman" pitchFamily="18" charset="0"/>
              </a:rPr>
              <a:t> </a:t>
            </a:r>
          </a:p>
        </p:txBody>
      </p:sp>
      <p:sp>
        <p:nvSpPr>
          <p:cNvPr id="163854" name="Text Box 14"/>
          <p:cNvSpPr txBox="1">
            <a:spLocks noChangeArrowheads="1"/>
          </p:cNvSpPr>
          <p:nvPr/>
        </p:nvSpPr>
        <p:spPr bwMode="auto">
          <a:xfrm>
            <a:off x="304800" y="4929188"/>
            <a:ext cx="3149600" cy="830997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Б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ольной в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месячный срок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должен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быть направлен на обследование в специализированное лечебно-профилактическое учреждение </a:t>
            </a:r>
          </a:p>
        </p:txBody>
      </p:sp>
      <p:sp>
        <p:nvSpPr>
          <p:cNvPr id="163855" name="Text Box 15"/>
          <p:cNvSpPr txBox="1">
            <a:spLocks noChangeArrowheads="1"/>
          </p:cNvSpPr>
          <p:nvPr/>
        </p:nvSpPr>
        <p:spPr bwMode="auto">
          <a:xfrm>
            <a:off x="304800" y="6096001"/>
            <a:ext cx="3149600" cy="466725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540000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</a:rPr>
              <a:t>Заключительный диагноз,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</a:rPr>
              <a:t>медицинское заключение</a:t>
            </a:r>
          </a:p>
        </p:txBody>
      </p:sp>
      <p:sp>
        <p:nvSpPr>
          <p:cNvPr id="163856" name="Text Box 16"/>
          <p:cNvSpPr txBox="1">
            <a:spLocks noChangeArrowheads="1"/>
          </p:cNvSpPr>
          <p:nvPr/>
        </p:nvSpPr>
        <p:spPr bwMode="auto">
          <a:xfrm>
            <a:off x="4064000" y="3222626"/>
            <a:ext cx="4064000" cy="830997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Работодатель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 десятидневный срок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с даты получения извещения издает приказ об образовании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комиссии по расследованию обстоятельств и причин возникновения профессионального заболевания. </a:t>
            </a:r>
          </a:p>
        </p:txBody>
      </p:sp>
      <p:sp>
        <p:nvSpPr>
          <p:cNvPr id="163857" name="Text Box 17"/>
          <p:cNvSpPr txBox="1">
            <a:spLocks noChangeArrowheads="1"/>
          </p:cNvSpPr>
          <p:nvPr/>
        </p:nvSpPr>
        <p:spPr bwMode="auto">
          <a:xfrm>
            <a:off x="4064000" y="4648201"/>
            <a:ext cx="4064000" cy="138499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01600" indent="857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ru-RU" sz="12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в котором излагаются установленные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обстоятельства и причины профессионального заболевания работника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, определяет лиц, нарушивших государственные санитарно-эпидемиологические правила, иные нормативные акты , а также указываются меры по устранению причин и предупреждению профессиональных заболеваний.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163858" name="Text Box 18"/>
          <p:cNvSpPr txBox="1">
            <a:spLocks noChangeArrowheads="1"/>
          </p:cNvSpPr>
          <p:nvPr/>
        </p:nvSpPr>
        <p:spPr bwMode="auto">
          <a:xfrm>
            <a:off x="8534400" y="3048001"/>
            <a:ext cx="3352800" cy="2308324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0" scaled="1"/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По результатам расследования комиссия </a:t>
            </a:r>
            <a:r>
              <a:rPr lang="ru-RU" sz="1200" b="1">
                <a:latin typeface="Times New Roman" pitchFamily="18" charset="0"/>
              </a:rPr>
              <a:t>в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</a:rPr>
              <a:t>3 дневный срок</a:t>
            </a: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составляет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акт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12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 случае профессионального заболевания</a:t>
            </a:r>
            <a:r>
              <a:rPr lang="ru-RU" sz="1200">
                <a:latin typeface="Times New Roman" pitchFamily="18" charset="0"/>
              </a:rPr>
              <a:t> </a:t>
            </a:r>
          </a:p>
          <a:p>
            <a:pPr eaLnBrk="1" hangingPunct="1"/>
            <a:r>
              <a:rPr lang="ru-RU" sz="1200">
                <a:latin typeface="Times New Roman" pitchFamily="18" charset="0"/>
              </a:rPr>
              <a:t>(в 5 экземплярах) для:</a:t>
            </a:r>
          </a:p>
          <a:p>
            <a:pPr eaLnBrk="1" hangingPunct="1"/>
            <a:endParaRPr lang="ru-RU" sz="1200">
              <a:latin typeface="Times New Roman" pitchFamily="18" charset="0"/>
            </a:endParaRPr>
          </a:p>
          <a:p>
            <a:pPr algn="l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работника, 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работодателя,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центра госсанэпиднадзора,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центра профессиональной</a:t>
            </a:r>
            <a:endParaRPr lang="ru-RU" sz="1200" b="1">
              <a:latin typeface="Times New Roman" pitchFamily="18" charset="0"/>
            </a:endParaRPr>
          </a:p>
          <a:p>
            <a:pPr algn="l" eaLnBrk="1" hangingPunct="1"/>
            <a:r>
              <a:rPr lang="ru-RU" sz="1200" b="1">
                <a:latin typeface="Times New Roman" pitchFamily="18" charset="0"/>
                <a:cs typeface="Times New Roman" pitchFamily="18" charset="0"/>
              </a:rPr>
              <a:t>патологии (учреждения</a:t>
            </a:r>
            <a:r>
              <a:rPr lang="ru-RU" sz="1200" b="1">
                <a:latin typeface="Times New Roman" pitchFamily="18" charset="0"/>
              </a:rPr>
              <a:t> </a:t>
            </a:r>
          </a:p>
          <a:p>
            <a:pPr algn="l" eaLnBrk="1" hangingPunct="1"/>
            <a:r>
              <a:rPr lang="ru-RU" sz="1200" b="1">
                <a:latin typeface="Times New Roman" pitchFamily="18" charset="0"/>
              </a:rPr>
              <a:t>зд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равоохран</a:t>
            </a:r>
            <a:r>
              <a:rPr lang="ru-RU" sz="1200" b="1">
                <a:latin typeface="Times New Roman" pitchFamily="18" charset="0"/>
              </a:rPr>
              <a:t>ен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ия),</a:t>
            </a:r>
          </a:p>
          <a:p>
            <a:pPr algn="l" eaLnBrk="1" hangingPunct="1">
              <a:buFontTx/>
              <a:buChar char="•"/>
            </a:pPr>
            <a:r>
              <a:rPr lang="ru-RU" sz="1200" b="1">
                <a:latin typeface="Times New Roman" pitchFamily="18" charset="0"/>
              </a:rPr>
              <a:t>            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страховщика</a:t>
            </a:r>
            <a:r>
              <a:rPr lang="ru-RU" sz="1200" b="1">
                <a:latin typeface="Times New Roman" pitchFamily="18" charset="0"/>
              </a:rPr>
              <a:t> </a:t>
            </a:r>
          </a:p>
        </p:txBody>
      </p:sp>
      <p:pic>
        <p:nvPicPr>
          <p:cNvPr id="163859" name="Picture 19" descr="bd0652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1" y="5410200"/>
            <a:ext cx="1638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0" name="Picture 20" descr="pe0271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1" y="5410200"/>
            <a:ext cx="129116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1" name="Text Box 22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148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 Box 2"/>
          <p:cNvSpPr txBox="1">
            <a:spLocks noChangeArrowheads="1"/>
          </p:cNvSpPr>
          <p:nvPr/>
        </p:nvSpPr>
        <p:spPr bwMode="auto">
          <a:xfrm>
            <a:off x="1422400" y="228600"/>
            <a:ext cx="9245600" cy="6413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Обязательное социальное страхование от несчастных случаев на производстве и профессиональных заболеваний</a:t>
            </a:r>
            <a:r>
              <a:rPr lang="ru-RU">
                <a:latin typeface="Times New Roman" pitchFamily="18" charset="0"/>
              </a:rPr>
              <a:t> </a:t>
            </a:r>
          </a:p>
        </p:txBody>
      </p:sp>
      <p:sp>
        <p:nvSpPr>
          <p:cNvPr id="164867" name="Text Box 3"/>
          <p:cNvSpPr txBox="1">
            <a:spLocks noChangeArrowheads="1"/>
          </p:cNvSpPr>
          <p:nvPr/>
        </p:nvSpPr>
        <p:spPr bwMode="auto">
          <a:xfrm>
            <a:off x="812800" y="914401"/>
            <a:ext cx="1056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</a:rPr>
              <a:t>(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Федеральный закон «Об обязательном социальном страховании от несчастных случаев на производстве и профессиональных заболеваний» от 24 июля 1998 г. № 125-ФЗ</a:t>
            </a:r>
            <a:r>
              <a:rPr lang="ru-RU" sz="1400">
                <a:latin typeface="Times New Roman" pitchFamily="18" charset="0"/>
              </a:rPr>
              <a:t> )</a:t>
            </a:r>
          </a:p>
        </p:txBody>
      </p:sp>
      <p:sp>
        <p:nvSpPr>
          <p:cNvPr id="164868" name="Text Box 4"/>
          <p:cNvSpPr txBox="1">
            <a:spLocks noChangeArrowheads="1"/>
          </p:cNvSpPr>
          <p:nvPr/>
        </p:nvSpPr>
        <p:spPr bwMode="auto">
          <a:xfrm>
            <a:off x="508000" y="1439864"/>
            <a:ext cx="7112000" cy="1785104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" indent="-101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Основны</a:t>
            </a:r>
            <a:r>
              <a:rPr lang="ru-RU" sz="1400" b="1" u="sng">
                <a:latin typeface="Times New Roman" pitchFamily="18" charset="0"/>
              </a:rPr>
              <a:t>е</a:t>
            </a: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 принцип</a:t>
            </a:r>
            <a:r>
              <a:rPr lang="ru-RU" sz="1400" b="1" u="sng">
                <a:latin typeface="Times New Roman" pitchFamily="18" charset="0"/>
              </a:rPr>
              <a:t>ы</a:t>
            </a:r>
            <a:r>
              <a:rPr lang="ru-RU" sz="1400" b="1" u="sng">
                <a:latin typeface="Times New Roman" pitchFamily="18" charset="0"/>
                <a:cs typeface="Times New Roman" pitchFamily="18" charset="0"/>
              </a:rPr>
              <a:t> обязательного социального страховани</a:t>
            </a:r>
            <a:r>
              <a:rPr lang="ru-RU" sz="1400" b="1" u="sng">
                <a:latin typeface="Times New Roman" pitchFamily="18" charset="0"/>
              </a:rPr>
              <a:t>я: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гарантированность права застрахованных на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обе</a:t>
            </a:r>
            <a:r>
              <a:rPr lang="ru-RU" sz="1200">
                <a:latin typeface="Times New Roman" pitchFamily="18" charset="0"/>
              </a:rPr>
              <a:t>с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печение по страхованию;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экономическая заинтересованность субъектов страхования в улучшении условий и повышении безопасности труда, снижении производственного травматизма и профессиональной заболеваемости;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обязательность регистрации в качестве страхователей всех лиц, нанимающих (привлекающих к труду)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работников, подлежащих обязательному социальному страхованию от несчастных случаев на производстве и профессиональных заболеваний;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обязательность уплаты страхователями страховых взносов;</a:t>
            </a:r>
          </a:p>
          <a:p>
            <a:pPr algn="just" eaLnBrk="1" hangingPunct="1">
              <a:buFontTx/>
              <a:buChar char="•"/>
            </a:pP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дифференцированность страховых тарифов в зависимости от класса профессионального риска. </a:t>
            </a:r>
          </a:p>
        </p:txBody>
      </p:sp>
      <p:sp>
        <p:nvSpPr>
          <p:cNvPr id="164869" name="Text Box 5"/>
          <p:cNvSpPr txBox="1">
            <a:spLocks noChangeArrowheads="1"/>
          </p:cNvSpPr>
          <p:nvPr/>
        </p:nvSpPr>
        <p:spPr bwMode="auto">
          <a:xfrm>
            <a:off x="508000" y="3908426"/>
            <a:ext cx="11277600" cy="523220"/>
          </a:xfrm>
          <a:prstGeom prst="rect">
            <a:avLst/>
          </a:prstGeom>
          <a:gradFill rotWithShape="0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5400000" scaled="1"/>
          </a:gradFill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Страхованию подлежат физические лица, выполняющие работу на основании трудового договора (контракта), заключенного со страхователем, в т.ч. и лица, осужденные к лишению свободы и привлекаемые к труду страхователем.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164870" name="Text Box 6"/>
          <p:cNvSpPr txBox="1">
            <a:spLocks noChangeArrowheads="1"/>
          </p:cNvSpPr>
          <p:nvPr/>
        </p:nvSpPr>
        <p:spPr bwMode="auto">
          <a:xfrm>
            <a:off x="508000" y="4938713"/>
            <a:ext cx="9144000" cy="1292662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Средства на осуществление страхования аккумулируются в Фонде социального страхования Российской Федерации. Доходная и расходная часть бюджета Фонда должна утверждаться федеральным законом отдельной строкой. Указанные средства являются федеральной собственностью и изъятию не подлежат.</a:t>
            </a:r>
            <a:endParaRPr lang="ru-RU" sz="1200">
              <a:latin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Страховые тарифы дифференцируются по группам отраслей (подотраслей) экономики в зависимости от класса профессионального риска</a:t>
            </a:r>
            <a:r>
              <a:rPr lang="ru-RU" sz="1200">
                <a:latin typeface="Times New Roman" pitchFamily="18" charset="0"/>
              </a:rPr>
              <a:t> (с </a:t>
            </a:r>
            <a:r>
              <a:rPr lang="en-US" sz="1200">
                <a:latin typeface="Times New Roman" pitchFamily="18" charset="0"/>
              </a:rPr>
              <a:t>I </a:t>
            </a:r>
            <a:r>
              <a:rPr lang="ru-RU" sz="1200">
                <a:latin typeface="Times New Roman" pitchFamily="18" charset="0"/>
              </a:rPr>
              <a:t>по </a:t>
            </a:r>
            <a:r>
              <a:rPr lang="en-US" sz="1200">
                <a:latin typeface="Times New Roman" pitchFamily="18" charset="0"/>
              </a:rPr>
              <a:t>XXII</a:t>
            </a:r>
            <a:r>
              <a:rPr lang="ru-RU" sz="1200">
                <a:latin typeface="Times New Roman" pitchFamily="18" charset="0"/>
              </a:rPr>
              <a:t> в соответствии с ФЗ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«О страховых тарифах на обязательное социальное страхование от несчастных случаев на производстве и профессиональных заболеваний на </a:t>
            </a:r>
            <a:r>
              <a:rPr lang="ru-RU" sz="1200">
                <a:latin typeface="Times New Roman" pitchFamily="18" charset="0"/>
              </a:rPr>
              <a:t>ХХХХ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 год»</a:t>
            </a:r>
            <a:r>
              <a:rPr lang="ru-RU" sz="1200">
                <a:latin typeface="Times New Roman" pitchFamily="18" charset="0"/>
              </a:rPr>
              <a:t>, т.е. От 0,2 до 8,5% к начисленной оплате труда,)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pic>
        <p:nvPicPr>
          <p:cNvPr id="164871" name="Picture 7" descr="bd06864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446214"/>
            <a:ext cx="3251200" cy="236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72" name="Picture 8" descr="bs0067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451" y="5029201"/>
            <a:ext cx="2622549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73" name="Text Box 10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149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2284" y="260351"/>
            <a:ext cx="10363200" cy="720725"/>
          </a:xfrm>
          <a:solidFill>
            <a:srgbClr val="EAEAEA"/>
          </a:solidFill>
          <a:ln>
            <a:solidFill>
              <a:srgbClr val="EAEAEA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000" b="1" smtClean="0"/>
              <a:t>Страхователь обязан: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7533" y="1196976"/>
            <a:ext cx="10363200" cy="5400675"/>
          </a:xfrm>
          <a:gradFill rotWithShape="1">
            <a:gsLst>
              <a:gs pos="0">
                <a:srgbClr val="CCFFFF"/>
              </a:gs>
              <a:gs pos="50000">
                <a:srgbClr val="F8FFFF"/>
              </a:gs>
              <a:gs pos="100000">
                <a:srgbClr val="CCFFFF"/>
              </a:gs>
            </a:gsLst>
            <a:lin ang="5400000" scaled="1"/>
          </a:gradFill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1400" smtClean="0"/>
              <a:t>Своевременно регистрироваться у страховщика. </a:t>
            </a:r>
          </a:p>
          <a:p>
            <a:pPr eaLnBrk="1" hangingPunct="1"/>
            <a:endParaRPr lang="ru-RU" sz="1400" smtClean="0"/>
          </a:p>
          <a:p>
            <a:pPr eaLnBrk="1" hangingPunct="1"/>
            <a:r>
              <a:rPr lang="ru-RU" sz="1400" smtClean="0"/>
              <a:t>В установленном порядке и в определённые сроки перечислять страховые взносы. Размер скидки или надбавки устанавливается с учётом состояния охраны труда в организации, расходов на обеспечение страховых выплат застрахованным и не может превышать 40% страхового тарифа.</a:t>
            </a:r>
          </a:p>
          <a:p>
            <a:pPr eaLnBrk="1" hangingPunct="1"/>
            <a:endParaRPr lang="ru-RU" sz="1400" smtClean="0"/>
          </a:p>
          <a:p>
            <a:pPr eaLnBrk="1" hangingPunct="1"/>
            <a:r>
              <a:rPr lang="ru-RU" sz="1400" smtClean="0"/>
              <a:t>Исполнять решения страховщика о страховых выплатах застрахованным</a:t>
            </a:r>
          </a:p>
          <a:p>
            <a:pPr eaLnBrk="1" hangingPunct="1"/>
            <a:endParaRPr lang="ru-RU" sz="1400" smtClean="0"/>
          </a:p>
          <a:p>
            <a:pPr eaLnBrk="1" hangingPunct="1"/>
            <a:r>
              <a:rPr lang="ru-RU" sz="1400" smtClean="0"/>
              <a:t>В течение суток со дня наступления страхового случая сообщать о нём страховщику</a:t>
            </a:r>
          </a:p>
          <a:p>
            <a:pPr eaLnBrk="1" hangingPunct="1"/>
            <a:endParaRPr lang="ru-RU" sz="1400" smtClean="0"/>
          </a:p>
          <a:p>
            <a:pPr eaLnBrk="1" hangingPunct="1"/>
            <a:r>
              <a:rPr lang="ru-RU" sz="1400" smtClean="0"/>
              <a:t>Собирать и предоставлять за свой счёт страховщику в установленные им сроки документы, являющиеся основанием для начисления и уплаты страховых взносов и иные сведения необходимые страховщику</a:t>
            </a:r>
          </a:p>
          <a:p>
            <a:pPr eaLnBrk="1" hangingPunct="1"/>
            <a:endParaRPr lang="ru-RU" sz="1400" smtClean="0"/>
          </a:p>
          <a:p>
            <a:pPr eaLnBrk="1" hangingPunct="1"/>
            <a:r>
              <a:rPr lang="ru-RU" sz="1400" smtClean="0"/>
              <a:t>Направлять застрахованного с необходимыми документами в учереждение медико-социальной экспертизы на освидетельствование</a:t>
            </a:r>
          </a:p>
          <a:p>
            <a:pPr eaLnBrk="1" hangingPunct="1"/>
            <a:endParaRPr lang="ru-RU" sz="1400" smtClean="0"/>
          </a:p>
          <a:p>
            <a:pPr eaLnBrk="1" hangingPunct="1"/>
            <a:r>
              <a:rPr lang="ru-RU" sz="1400" smtClean="0"/>
              <a:t>Вести учёт начисления и перечисления страховых выплат и предоставлять страховщику отчётность</a:t>
            </a:r>
          </a:p>
          <a:p>
            <a:pPr eaLnBrk="1" hangingPunct="1"/>
            <a:r>
              <a:rPr lang="ru-RU" sz="1400" smtClean="0"/>
              <a:t>Сообщать обо всех обстоятельствах для определения скидок и надбавок</a:t>
            </a:r>
          </a:p>
          <a:p>
            <a:pPr eaLnBrk="1" hangingPunct="1"/>
            <a:r>
              <a:rPr lang="ru-RU" sz="1400" smtClean="0"/>
              <a:t>Своевременно сообщать страховщику о своей реорганизации или ликвидации.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Text Box 2"/>
          <p:cNvSpPr txBox="1">
            <a:spLocks noChangeArrowheads="1"/>
          </p:cNvSpPr>
          <p:nvPr/>
        </p:nvSpPr>
        <p:spPr bwMode="auto">
          <a:xfrm>
            <a:off x="406400" y="152400"/>
            <a:ext cx="11379200" cy="6413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Возмещение вреда, причиненного трудовым увечьем </a:t>
            </a:r>
            <a:endParaRPr lang="ru-RU" b="1">
              <a:latin typeface="Times New Roman" pitchFamily="18" charset="0"/>
            </a:endParaRPr>
          </a:p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и профессиональным заболеванием</a:t>
            </a:r>
            <a:r>
              <a:rPr lang="ru-RU">
                <a:latin typeface="Times New Roman" pitchFamily="18" charset="0"/>
              </a:rPr>
              <a:t> </a:t>
            </a:r>
          </a:p>
        </p:txBody>
      </p:sp>
      <p:sp>
        <p:nvSpPr>
          <p:cNvPr id="166915" name="Text Box 3"/>
          <p:cNvSpPr txBox="1">
            <a:spLocks noChangeArrowheads="1"/>
          </p:cNvSpPr>
          <p:nvPr/>
        </p:nvSpPr>
        <p:spPr bwMode="auto">
          <a:xfrm>
            <a:off x="304800" y="825500"/>
            <a:ext cx="11582400" cy="954107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 соответствии с задачами обязательного социального страхования от несчастных случаев на производстве и профессиональных заболеваний предусмотрено возмещение вреда, причиненного жизни и здоровью застрахованным при исполнении ими обязанностей по трудовому договору путем предоставления в полном объеме всех необходимых видов обеспечения по страхованию, в том числе оплату расходов на медицинскую, социальную и профессиональную реабилитацию.</a:t>
            </a:r>
            <a:r>
              <a:rPr lang="ru-RU" sz="1400" b="1">
                <a:solidFill>
                  <a:srgbClr val="FF33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66916" name="Text Box 4"/>
          <p:cNvSpPr txBox="1">
            <a:spLocks noChangeArrowheads="1"/>
          </p:cNvSpPr>
          <p:nvPr/>
        </p:nvSpPr>
        <p:spPr bwMode="auto">
          <a:xfrm>
            <a:off x="406400" y="2082800"/>
            <a:ext cx="11379200" cy="34778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73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Обеспечение по страхованию осуществляется в виде:</a:t>
            </a: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пособия по временной нетрудоспособности, назначаемого в связи со страховым случаем и выплачиваемого за счет средств на обязательное социальное страхование от несчастных случаев на производстве и профессиональных заболеваний;</a:t>
            </a: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страховых выплат;</a:t>
            </a: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единовременной страховой выплаты застрахованному либо лицам, имеющим право на получение такой выплаты в случае его смерти;</a:t>
            </a: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ежемесячных страховых выплат застрахованному либо лицам, имеющим право на получение таких выплат в случае его смерти;</a:t>
            </a:r>
          </a:p>
          <a:p>
            <a:pPr algn="just" eaLnBrk="1" hangingPunct="1">
              <a:buFontTx/>
              <a:buChar char="•"/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оплаты дополнительных расходов, связанных с повреждением здоровья застрахованного, на его медицинскую, социальную и профессиональную реабилитацию, включая расходы на: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</a:rPr>
              <a:t>           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дополнительную медицинскую помощь (сверх предусмотренной по обязательному медицинскому страхованию), в том </a:t>
            </a:r>
            <a:r>
              <a:rPr lang="ru-RU" sz="1200">
                <a:latin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числе на дополнительное питание и приобретение лекарств;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</a:rPr>
              <a:t>          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посторонний (специальный медицинский и бытовой) уход за застрахованным, в том числе осуществляемый членами его семьи;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</a:rPr>
              <a:t>         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санаторно-курортное лечение, включая оплату отпуска (сверх ежегодного оплачиваемого отпуска, установленного законодательством </a:t>
            </a:r>
            <a:r>
              <a:rPr lang="ru-RU" sz="1200">
                <a:latin typeface="Times New Roman" pitchFamily="18" charset="0"/>
              </a:rPr>
              <a:t>РФ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) на весь период лечения и проезда к месту лечения и обратно, стоимость проезда застрахованного, а в необходимых случаях также стоимость проезда сопровождающего его лица к месту лечения</a:t>
            </a:r>
            <a:r>
              <a:rPr lang="ru-RU" sz="12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и обратно, их проживания и питания; 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</a:rPr>
              <a:t>         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протезирование, а также на обеспечение приспособлениями, необходимыми застрахованному для трудовой деятельности и в быту;</a:t>
            </a:r>
          </a:p>
          <a:p>
            <a:pPr algn="just" eaLnBrk="1" hangingPunct="1"/>
            <a:r>
              <a:rPr lang="ru-RU" sz="1200">
                <a:latin typeface="Times New Roman" pitchFamily="18" charset="0"/>
              </a:rPr>
              <a:t>         -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обеспечение специальными транспортными средствами, их текущий и капитальный ремонты и оплату расходов на горюче-смазочные материалы; профессиональное обучение (переобучение).</a:t>
            </a:r>
            <a:endParaRPr lang="ru-RU" sz="1200">
              <a:latin typeface="Times New Roman" pitchFamily="18" charset="0"/>
            </a:endParaRPr>
          </a:p>
        </p:txBody>
      </p:sp>
      <p:sp>
        <p:nvSpPr>
          <p:cNvPr id="166917" name="Text Box 6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609601" y="533400"/>
            <a:ext cx="10934700" cy="4572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50000"/>
              </a:spcAft>
            </a:pPr>
            <a:r>
              <a:rPr lang="ru-RU" sz="1600" b="1"/>
              <a:t>Нормы, предусматривающие обязанности работодателя по охране труда</a:t>
            </a:r>
          </a:p>
        </p:txBody>
      </p:sp>
      <p:sp>
        <p:nvSpPr>
          <p:cNvPr id="167939" name="Text Box 3"/>
          <p:cNvSpPr txBox="1">
            <a:spLocks noChangeArrowheads="1"/>
          </p:cNvSpPr>
          <p:nvPr/>
        </p:nvSpPr>
        <p:spPr bwMode="auto">
          <a:xfrm>
            <a:off x="1449918" y="1174750"/>
            <a:ext cx="10094383" cy="3492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200" b="1"/>
              <a:t>Разрабатывать и утверждать инструкции по охране труда для работников</a:t>
            </a:r>
          </a:p>
        </p:txBody>
      </p:sp>
      <p:sp>
        <p:nvSpPr>
          <p:cNvPr id="167940" name="Text Box 4"/>
          <p:cNvSpPr txBox="1">
            <a:spLocks noChangeArrowheads="1"/>
          </p:cNvSpPr>
          <p:nvPr/>
        </p:nvSpPr>
        <p:spPr bwMode="auto">
          <a:xfrm>
            <a:off x="1449918" y="1600200"/>
            <a:ext cx="10119783" cy="4572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200" b="1"/>
              <a:t>Обеспечивать безопасную эксплуатацию сооружений, оборудования и безопасность технологического процесса</a:t>
            </a: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1449918" y="2133600"/>
            <a:ext cx="10119783" cy="4572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200" b="1"/>
              <a:t>Осуществлять планирование мероприятий по охране труда и их финансирование в установленных законом размерах</a:t>
            </a:r>
          </a:p>
        </p:txBody>
      </p:sp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1449918" y="2698750"/>
            <a:ext cx="10119783" cy="3492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1100"/>
              </a:spcBef>
            </a:pPr>
            <a:r>
              <a:rPr lang="ru-RU" sz="1200" b="1"/>
              <a:t>Производить обучение, инструктаж работников по охране труда и  роверку их знаний</a:t>
            </a:r>
          </a:p>
          <a:p>
            <a:pPr algn="l"/>
            <a:endParaRPr lang="ru-RU" sz="1200"/>
          </a:p>
        </p:txBody>
      </p:sp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1449917" y="3157538"/>
            <a:ext cx="10132483" cy="423862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200" b="1"/>
              <a:t>Обеспечивать работников за счет собственных средств средствами индивидуальной и коллективной защиты</a:t>
            </a:r>
          </a:p>
        </p:txBody>
      </p:sp>
      <p:sp>
        <p:nvSpPr>
          <p:cNvPr id="167944" name="Line 8"/>
          <p:cNvSpPr>
            <a:spLocks noChangeShapeType="1"/>
          </p:cNvSpPr>
          <p:nvPr/>
        </p:nvSpPr>
        <p:spPr bwMode="auto">
          <a:xfrm>
            <a:off x="795867" y="13716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45" name="Text Box 9"/>
          <p:cNvSpPr txBox="1">
            <a:spLocks noChangeArrowheads="1"/>
          </p:cNvSpPr>
          <p:nvPr/>
        </p:nvSpPr>
        <p:spPr bwMode="auto">
          <a:xfrm>
            <a:off x="1449917" y="3675063"/>
            <a:ext cx="10132483" cy="3492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200" b="1"/>
              <a:t>Организовывать работу службы охраны труда</a:t>
            </a:r>
          </a:p>
        </p:txBody>
      </p:sp>
      <p:sp>
        <p:nvSpPr>
          <p:cNvPr id="167946" name="Text Box 10"/>
          <p:cNvSpPr txBox="1">
            <a:spLocks noChangeArrowheads="1"/>
          </p:cNvSpPr>
          <p:nvPr/>
        </p:nvSpPr>
        <p:spPr bwMode="auto">
          <a:xfrm>
            <a:off x="1449917" y="4111625"/>
            <a:ext cx="10132483" cy="4889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200" b="1"/>
              <a:t>Осуществлять эффективный контроль за уровнем воздействия вредных или опасных производственных факторов на здоровье работника</a:t>
            </a:r>
          </a:p>
        </p:txBody>
      </p:sp>
      <p:sp>
        <p:nvSpPr>
          <p:cNvPr id="167947" name="Text Box 11"/>
          <p:cNvSpPr txBox="1">
            <a:spLocks noChangeArrowheads="1"/>
          </p:cNvSpPr>
          <p:nvPr/>
        </p:nvSpPr>
        <p:spPr bwMode="auto">
          <a:xfrm>
            <a:off x="1449917" y="4722813"/>
            <a:ext cx="10132483" cy="347662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200" b="1"/>
              <a:t>Вести учет и расследование несчастных случаев на производстве</a:t>
            </a:r>
          </a:p>
        </p:txBody>
      </p:sp>
      <p:sp>
        <p:nvSpPr>
          <p:cNvPr id="167948" name="Text Box 12"/>
          <p:cNvSpPr txBox="1">
            <a:spLocks noChangeArrowheads="1"/>
          </p:cNvSpPr>
          <p:nvPr/>
        </p:nvSpPr>
        <p:spPr bwMode="auto">
          <a:xfrm>
            <a:off x="1449918" y="5734050"/>
            <a:ext cx="10094383" cy="382588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200" b="1"/>
              <a:t>Проводить за свой счет обязательные медицинские осмотры (обследования) работников</a:t>
            </a:r>
          </a:p>
          <a:p>
            <a:endParaRPr lang="ru-RU" sz="1200" b="1"/>
          </a:p>
        </p:txBody>
      </p:sp>
      <p:sp>
        <p:nvSpPr>
          <p:cNvPr id="167949" name="Text Box 13"/>
          <p:cNvSpPr txBox="1">
            <a:spLocks noChangeArrowheads="1"/>
          </p:cNvSpPr>
          <p:nvPr/>
        </p:nvSpPr>
        <p:spPr bwMode="auto">
          <a:xfrm>
            <a:off x="1449918" y="5157788"/>
            <a:ext cx="10094383" cy="4889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200" b="1"/>
              <a:t>Производить обязательное социальное страхование работников от несчастных случаев на производстве и профзаболеваний</a:t>
            </a:r>
          </a:p>
        </p:txBody>
      </p:sp>
      <p:sp>
        <p:nvSpPr>
          <p:cNvPr id="167950" name="Text Box 14"/>
          <p:cNvSpPr txBox="1">
            <a:spLocks noChangeArrowheads="1"/>
          </p:cNvSpPr>
          <p:nvPr/>
        </p:nvSpPr>
        <p:spPr bwMode="auto">
          <a:xfrm>
            <a:off x="1449918" y="6203950"/>
            <a:ext cx="10094383" cy="3492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200" b="1"/>
              <a:t>Выполнить иные обязанности</a:t>
            </a:r>
            <a:r>
              <a:rPr lang="ru-RU" sz="1200" b="1" noProof="1"/>
              <a:t> в</a:t>
            </a:r>
            <a:r>
              <a:rPr lang="ru-RU" sz="1200" b="1"/>
              <a:t> целях обеспечения безопасных условий и охраны труда</a:t>
            </a:r>
          </a:p>
        </p:txBody>
      </p:sp>
      <p:sp>
        <p:nvSpPr>
          <p:cNvPr id="167951" name="Line 15"/>
          <p:cNvSpPr>
            <a:spLocks noChangeShapeType="1"/>
          </p:cNvSpPr>
          <p:nvPr/>
        </p:nvSpPr>
        <p:spPr bwMode="auto">
          <a:xfrm>
            <a:off x="795867" y="990600"/>
            <a:ext cx="16933" cy="5410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52" name="Line 16"/>
          <p:cNvSpPr>
            <a:spLocks noChangeShapeType="1"/>
          </p:cNvSpPr>
          <p:nvPr/>
        </p:nvSpPr>
        <p:spPr bwMode="auto">
          <a:xfrm>
            <a:off x="795867" y="6378575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53" name="Line 17"/>
          <p:cNvSpPr>
            <a:spLocks noChangeShapeType="1"/>
          </p:cNvSpPr>
          <p:nvPr/>
        </p:nvSpPr>
        <p:spPr bwMode="auto">
          <a:xfrm>
            <a:off x="795867" y="489585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54" name="Line 18"/>
          <p:cNvSpPr>
            <a:spLocks noChangeShapeType="1"/>
          </p:cNvSpPr>
          <p:nvPr/>
        </p:nvSpPr>
        <p:spPr bwMode="auto">
          <a:xfrm>
            <a:off x="795867" y="5419725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55" name="Line 19"/>
          <p:cNvSpPr>
            <a:spLocks noChangeShapeType="1"/>
          </p:cNvSpPr>
          <p:nvPr/>
        </p:nvSpPr>
        <p:spPr bwMode="auto">
          <a:xfrm>
            <a:off x="795867" y="59436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56" name="Line 20"/>
          <p:cNvSpPr>
            <a:spLocks noChangeShapeType="1"/>
          </p:cNvSpPr>
          <p:nvPr/>
        </p:nvSpPr>
        <p:spPr bwMode="auto">
          <a:xfrm>
            <a:off x="795867" y="28956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57" name="Line 21"/>
          <p:cNvSpPr>
            <a:spLocks noChangeShapeType="1"/>
          </p:cNvSpPr>
          <p:nvPr/>
        </p:nvSpPr>
        <p:spPr bwMode="auto">
          <a:xfrm>
            <a:off x="795867" y="23622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58" name="Line 22"/>
          <p:cNvSpPr>
            <a:spLocks noChangeShapeType="1"/>
          </p:cNvSpPr>
          <p:nvPr/>
        </p:nvSpPr>
        <p:spPr bwMode="auto">
          <a:xfrm>
            <a:off x="795867" y="18288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59" name="Line 23"/>
          <p:cNvSpPr>
            <a:spLocks noChangeShapeType="1"/>
          </p:cNvSpPr>
          <p:nvPr/>
        </p:nvSpPr>
        <p:spPr bwMode="auto">
          <a:xfrm>
            <a:off x="795867" y="33528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60" name="Line 24"/>
          <p:cNvSpPr>
            <a:spLocks noChangeShapeType="1"/>
          </p:cNvSpPr>
          <p:nvPr/>
        </p:nvSpPr>
        <p:spPr bwMode="auto">
          <a:xfrm>
            <a:off x="795867" y="3849688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61" name="Line 25"/>
          <p:cNvSpPr>
            <a:spLocks noChangeShapeType="1"/>
          </p:cNvSpPr>
          <p:nvPr/>
        </p:nvSpPr>
        <p:spPr bwMode="auto">
          <a:xfrm>
            <a:off x="795867" y="4373563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7962" name="Text Box 27"/>
          <p:cNvSpPr txBox="1">
            <a:spLocks noChangeArrowheads="1"/>
          </p:cNvSpPr>
          <p:nvPr/>
        </p:nvSpPr>
        <p:spPr bwMode="auto">
          <a:xfrm>
            <a:off x="304800" y="139700"/>
            <a:ext cx="797984" cy="33855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/>
              <a:t>151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ext Box 3"/>
          <p:cNvSpPr txBox="1">
            <a:spLocks noChangeArrowheads="1"/>
          </p:cNvSpPr>
          <p:nvPr/>
        </p:nvSpPr>
        <p:spPr bwMode="auto">
          <a:xfrm>
            <a:off x="1219200" y="1905001"/>
            <a:ext cx="98552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>
                <a:latin typeface="Times New Roman" pitchFamily="18" charset="0"/>
              </a:rPr>
              <a:t>На занятии рассмотрены учебные вопросы:  </a:t>
            </a:r>
          </a:p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Основы трудового права</a:t>
            </a:r>
            <a:r>
              <a:rPr lang="ru-RU" sz="2000" b="1">
                <a:latin typeface="Times New Roman" pitchFamily="18" charset="0"/>
              </a:rPr>
              <a:t> </a:t>
            </a:r>
          </a:p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Управление охраной труда </a:t>
            </a:r>
            <a:endParaRPr lang="ru-RU" sz="2000" b="1">
              <a:latin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Организация охраны труда </a:t>
            </a:r>
            <a:endParaRPr lang="ru-RU" sz="2000">
              <a:latin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AutoNum type="arabicPeriod" startAt="4"/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Вредные и опасные производственные факторы и меры защиты от них</a:t>
            </a:r>
            <a:r>
              <a:rPr lang="ru-RU" sz="2000" b="1">
                <a:latin typeface="Times New Roman" pitchFamily="18" charset="0"/>
              </a:rPr>
              <a:t>.       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Защита интересов работников</a:t>
            </a:r>
            <a:r>
              <a:rPr lang="ru-RU" sz="2000">
                <a:latin typeface="Times New Roman" pitchFamily="18" charset="0"/>
              </a:rPr>
              <a:t> </a:t>
            </a:r>
          </a:p>
          <a:p>
            <a:pPr algn="l" eaLnBrk="1" hangingPunct="1">
              <a:spcBef>
                <a:spcPct val="50000"/>
              </a:spcBef>
              <a:buFontTx/>
              <a:buAutoNum type="arabicPeriod" startAt="4"/>
            </a:pPr>
            <a:r>
              <a:rPr lang="ru-RU" sz="2000" b="1">
                <a:latin typeface="Times New Roman" pitchFamily="18" charset="0"/>
              </a:rPr>
              <a:t>Возмещение вреда, причиненного несчастным случаем или профессиональным заболеванием </a:t>
            </a:r>
            <a:endParaRPr lang="ru-RU" sz="2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 Box 2"/>
          <p:cNvSpPr txBox="1">
            <a:spLocks noChangeArrowheads="1"/>
          </p:cNvSpPr>
          <p:nvPr/>
        </p:nvSpPr>
        <p:spPr bwMode="auto">
          <a:xfrm>
            <a:off x="406400" y="228601"/>
            <a:ext cx="11379200" cy="36671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Документация по охране труда на предприятии, в учреждении, организации</a:t>
            </a:r>
            <a:r>
              <a:rPr lang="ru-RU" b="1">
                <a:latin typeface="Times New Roman" pitchFamily="18" charset="0"/>
              </a:rPr>
              <a:t> </a:t>
            </a: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711200" y="830264"/>
            <a:ext cx="11582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ru-RU" sz="1200">
              <a:latin typeface="Times New Roman" pitchFamily="18" charset="0"/>
            </a:endParaRPr>
          </a:p>
        </p:txBody>
      </p:sp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812800" y="762001"/>
            <a:ext cx="10769600" cy="917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 b="1"/>
              <a:t>I. Разработка документов о порядке присвоения группы I по электробезопасности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Приказ о порядке присвоения группы I по электробезопасности неэлектротехническому персоналу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Перечень должностей, относящихся к неэлектрическому персоналу с группой I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Программа проведения инструктажа неэлектротехнического персонала на группу I по электробезопасности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Журнал учета присвоения группы I по электробезопасности неэлектротехническому персоналу</a:t>
            </a:r>
            <a:endParaRPr lang="ru-RU" sz="1200"/>
          </a:p>
        </p:txBody>
      </p:sp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812800" y="1752600"/>
            <a:ext cx="107696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 b="1"/>
              <a:t>II. Разработка документов по организации инструктажей по мерам безопасности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Приказ о проведения инструктажей по безопасности труда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Программа вводного инструктажа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Программа первичного инструктажа на рабочем месте электрика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Журнал регистрации вводного инструктажа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Журнал регистрации первичного инструктажа на рабочем месте</a:t>
            </a:r>
          </a:p>
          <a:p>
            <a:pPr algn="l">
              <a:buFontTx/>
              <a:buAutoNum type="arabicPeriod"/>
            </a:pPr>
            <a:r>
              <a:rPr lang="ru-RU" sz="1200">
                <a:latin typeface="Times New Roman" pitchFamily="18" charset="0"/>
              </a:rPr>
              <a:t>Содержание класса по ПБ</a:t>
            </a:r>
            <a:endParaRPr lang="ru-RU" sz="1200"/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812800" y="3048000"/>
            <a:ext cx="10718800" cy="1524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 b="1"/>
              <a:t>III. Разработка инструкций по охране труда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ИОТ для электромонтера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ИОТ для слесаря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ИОТ для уборщика служебных помещений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ИОТ для электросварщика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ИОТ для при работе с электроинструментом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ИОТ для персонала, работающего на ПЭВМ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Журнал учета инструкций по охране труда для работников</a:t>
            </a:r>
          </a:p>
          <a:p>
            <a:pPr algn="l">
              <a:buFontTx/>
              <a:buAutoNum type="arabicPeriod"/>
            </a:pPr>
            <a:r>
              <a:rPr lang="ru-RU" sz="1200">
                <a:latin typeface="Times New Roman" pitchFamily="18" charset="0"/>
              </a:rPr>
              <a:t>Журнал учета выдачи инструкций по охране труда для работников</a:t>
            </a:r>
            <a:endParaRPr lang="ru-RU" sz="1200"/>
          </a:p>
        </p:txBody>
      </p:sp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812800" y="4572000"/>
            <a:ext cx="11074400" cy="2095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 b="1"/>
              <a:t>IV. Разработка документов по пожарной безопасности</a:t>
            </a:r>
            <a:endParaRPr lang="ru-RU" sz="1000"/>
          </a:p>
          <a:p>
            <a:pPr algn="l">
              <a:buFont typeface="Arial" charset="0"/>
              <a:buAutoNum type="arabicPeriod"/>
            </a:pPr>
            <a:r>
              <a:rPr lang="ru-RU" sz="1000"/>
              <a:t>Приказ о порядке обеспечения пожарной безопасности на территории, в помещениях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Инструкция о мерах пожарной безопасности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Программа пожарно-технического минимума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Журнал регистрации инструктажа по пожарной безопасности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Удостоверение о прохождении пожарно-технического минимума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План эвакуации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Система оповещения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Табличка “Ответственный за пожарную безопасность”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План противопожарных тренировок </a:t>
            </a:r>
          </a:p>
          <a:p>
            <a:pPr algn="l">
              <a:buFont typeface="Arial" charset="0"/>
              <a:buAutoNum type="arabicPeriod"/>
            </a:pPr>
            <a:r>
              <a:rPr lang="ru-RU" sz="1000"/>
              <a:t>Журнал учета противопожарных тренировок</a:t>
            </a:r>
          </a:p>
          <a:p>
            <a:pPr algn="l">
              <a:buFontTx/>
              <a:buAutoNum type="arabicPeriod"/>
            </a:pPr>
            <a:r>
              <a:rPr lang="ru-RU" sz="1200">
                <a:latin typeface="Times New Roman" pitchFamily="18" charset="0"/>
              </a:rPr>
              <a:t>Определение первичных средств пожаротушения (справочный материал)</a:t>
            </a:r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ext Box 2"/>
          <p:cNvSpPr txBox="1">
            <a:spLocks noChangeArrowheads="1"/>
          </p:cNvSpPr>
          <p:nvPr/>
        </p:nvSpPr>
        <p:spPr bwMode="auto">
          <a:xfrm>
            <a:off x="982133" y="492125"/>
            <a:ext cx="10295467" cy="6137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sz="1000" b="1"/>
              <a:t>V. Разработка документов ответственного за электрохозяйство</a:t>
            </a:r>
          </a:p>
          <a:p>
            <a:pPr algn="l">
              <a:buFontTx/>
              <a:buAutoNum type="arabicPeriod"/>
            </a:pPr>
            <a:r>
              <a:rPr lang="ru-RU" sz="1000"/>
              <a:t>Приказ о назначении ответственного за электрохозяйство</a:t>
            </a:r>
          </a:p>
          <a:p>
            <a:pPr algn="l">
              <a:buFontTx/>
              <a:buAutoNum type="arabicPeriod"/>
            </a:pPr>
            <a:r>
              <a:rPr lang="ru-RU" sz="1000"/>
              <a:t>Приказ о допуске работников к оперативным переключениям</a:t>
            </a:r>
          </a:p>
          <a:p>
            <a:pPr algn="l">
              <a:buFontTx/>
              <a:buAutoNum type="arabicPeriod"/>
            </a:pPr>
            <a:r>
              <a:rPr lang="ru-RU" sz="1000"/>
              <a:t>Приказ о закреплении электроустановок за оперативным персоналом</a:t>
            </a:r>
          </a:p>
          <a:p>
            <a:pPr algn="l">
              <a:buFontTx/>
              <a:buAutoNum type="arabicPeriod"/>
            </a:pPr>
            <a:r>
              <a:rPr lang="ru-RU" sz="1000"/>
              <a:t>Приказ об организации оперативного обслуживания</a:t>
            </a:r>
          </a:p>
          <a:p>
            <a:pPr algn="l">
              <a:buFontTx/>
              <a:buAutoNum type="arabicPeriod"/>
            </a:pPr>
            <a:r>
              <a:rPr lang="ru-RU" sz="1000"/>
              <a:t>Приказ об организации единоличного осмотра электроустановок</a:t>
            </a:r>
          </a:p>
          <a:p>
            <a:pPr algn="l">
              <a:buFontTx/>
              <a:buAutoNum type="arabicPeriod"/>
            </a:pPr>
            <a:r>
              <a:rPr lang="ru-RU" sz="1000"/>
              <a:t>Приказ о порядке хранения и выдачи ключей от электроустановок</a:t>
            </a:r>
          </a:p>
          <a:p>
            <a:pPr algn="l">
              <a:buFontTx/>
              <a:buAutoNum type="arabicPeriod"/>
            </a:pPr>
            <a:r>
              <a:rPr lang="ru-RU" sz="1000"/>
              <a:t>Приказ о предоставлении права выдачи нарядов оперативному персоналу</a:t>
            </a:r>
          </a:p>
          <a:p>
            <a:pPr algn="l">
              <a:buFontTx/>
              <a:buAutoNum type="arabicPeriod"/>
            </a:pPr>
            <a:r>
              <a:rPr lang="ru-RU" sz="1000"/>
              <a:t>Приказ о предоставления прав ответственного за безопасное ведение работ в электроустановках</a:t>
            </a:r>
          </a:p>
          <a:p>
            <a:pPr algn="l">
              <a:buFontTx/>
              <a:buAutoNum type="arabicPeriod"/>
            </a:pPr>
            <a:r>
              <a:rPr lang="ru-RU" sz="1000"/>
              <a:t>Приказ о системе нумерации нарядов, бланков переключений, средств защиты и переносных электроприемников</a:t>
            </a:r>
          </a:p>
          <a:p>
            <a:pPr algn="l">
              <a:buFontTx/>
              <a:buAutoNum type="arabicPeriod"/>
            </a:pPr>
            <a:r>
              <a:rPr lang="ru-RU" sz="1000"/>
              <a:t>Положение об энергетической службе</a:t>
            </a:r>
          </a:p>
          <a:p>
            <a:pPr algn="l">
              <a:buFontTx/>
              <a:buAutoNum type="arabicPeriod"/>
            </a:pPr>
            <a:r>
              <a:rPr lang="ru-RU" sz="1000"/>
              <a:t>Должностная инструкция ОЭХ</a:t>
            </a:r>
          </a:p>
          <a:p>
            <a:pPr algn="l">
              <a:buFontTx/>
              <a:buAutoNum type="arabicPeriod"/>
            </a:pPr>
            <a:r>
              <a:rPr lang="ru-RU" sz="1000"/>
              <a:t>Должностная инструкция главного энергетика</a:t>
            </a:r>
          </a:p>
          <a:p>
            <a:pPr algn="l">
              <a:buFontTx/>
              <a:buAutoNum type="arabicPeriod"/>
            </a:pPr>
            <a:r>
              <a:rPr lang="ru-RU" sz="1000"/>
              <a:t>Инструкция по предотвращению и ликвидации аварий</a:t>
            </a:r>
          </a:p>
          <a:p>
            <a:pPr algn="l">
              <a:buFontTx/>
              <a:buAutoNum type="arabicPeriod"/>
            </a:pPr>
            <a:r>
              <a:rPr lang="ru-RU" sz="1000"/>
              <a:t>Инструкция по выполнению переключений без распоряжений</a:t>
            </a:r>
          </a:p>
          <a:p>
            <a:pPr algn="l">
              <a:buFontTx/>
              <a:buAutoNum type="arabicPeriod"/>
            </a:pPr>
            <a:r>
              <a:rPr lang="ru-RU" sz="1000"/>
              <a:t>План по повышению надежности и безопасности электроснабжения</a:t>
            </a:r>
          </a:p>
          <a:p>
            <a:pPr algn="l">
              <a:buFontTx/>
              <a:buAutoNum type="arabicPeriod"/>
            </a:pPr>
            <a:r>
              <a:rPr lang="ru-RU" sz="1000"/>
              <a:t>План мероприятий по предупреждению электротравматизма</a:t>
            </a:r>
          </a:p>
          <a:p>
            <a:pPr algn="l">
              <a:buFontTx/>
              <a:buAutoNum type="arabicPeriod"/>
            </a:pPr>
            <a:r>
              <a:rPr lang="ru-RU" sz="1000"/>
              <a:t>План мероприятий повышения квалификации электротехнического персонала </a:t>
            </a:r>
          </a:p>
          <a:p>
            <a:pPr algn="l">
              <a:buFontTx/>
              <a:buAutoNum type="arabicPeriod"/>
            </a:pPr>
            <a:r>
              <a:rPr lang="ru-RU" sz="1000"/>
              <a:t>План выполнения мероприятий по актам расследования электротравматизма</a:t>
            </a:r>
          </a:p>
          <a:p>
            <a:pPr algn="l">
              <a:buFontTx/>
              <a:buAutoNum type="arabicPeriod"/>
            </a:pPr>
            <a:r>
              <a:rPr lang="ru-RU" sz="1000"/>
              <a:t>План проведения технической учебы и обучения персонала методам оказания первой помощи</a:t>
            </a:r>
          </a:p>
          <a:p>
            <a:pPr algn="l">
              <a:buFontTx/>
              <a:buAutoNum type="arabicPeriod"/>
            </a:pPr>
            <a:r>
              <a:rPr lang="ru-RU" sz="1200">
                <a:latin typeface="Times New Roman" pitchFamily="18" charset="0"/>
              </a:rPr>
              <a:t>Оперативный журнал</a:t>
            </a:r>
            <a:endParaRPr lang="ru-RU" sz="1200"/>
          </a:p>
          <a:p>
            <a:pPr algn="l">
              <a:buFontTx/>
              <a:buAutoNum type="arabicPeriod"/>
            </a:pPr>
            <a:r>
              <a:rPr lang="ru-RU" sz="1000"/>
              <a:t>Журнал учета работ по нарядам и распоряжениям</a:t>
            </a:r>
          </a:p>
          <a:p>
            <a:pPr algn="l">
              <a:buFontTx/>
              <a:buAutoNum type="arabicPeriod"/>
            </a:pPr>
            <a:r>
              <a:rPr lang="ru-RU" sz="1000"/>
              <a:t>Журнал выдачи и возврата ключей от электроустановок</a:t>
            </a:r>
          </a:p>
          <a:p>
            <a:pPr algn="l">
              <a:buFontTx/>
              <a:buAutoNum type="arabicPeriod"/>
            </a:pPr>
            <a:r>
              <a:rPr lang="ru-RU" sz="1000"/>
              <a:t>Журнал дефектов</a:t>
            </a:r>
          </a:p>
          <a:p>
            <a:pPr algn="l">
              <a:buFontTx/>
              <a:buAutoNum type="arabicPeriod"/>
            </a:pPr>
            <a:r>
              <a:rPr lang="ru-RU" sz="1000"/>
              <a:t>Журнал релейной защиты, автоматики и телемеханики</a:t>
            </a:r>
          </a:p>
          <a:p>
            <a:pPr algn="l">
              <a:buFontTx/>
              <a:buAutoNum type="arabicPeriod"/>
            </a:pPr>
            <a:r>
              <a:rPr lang="ru-RU" sz="1000"/>
              <a:t>Журнал учета аварий и отказов в работе</a:t>
            </a:r>
          </a:p>
          <a:p>
            <a:pPr algn="l">
              <a:buFontTx/>
              <a:buAutoNum type="arabicPeriod"/>
            </a:pPr>
            <a:r>
              <a:rPr lang="ru-RU" sz="1000"/>
              <a:t>Журнал учета электрооборудования</a:t>
            </a:r>
          </a:p>
          <a:p>
            <a:pPr algn="l">
              <a:buFontTx/>
              <a:buAutoNum type="arabicPeriod"/>
            </a:pPr>
            <a:r>
              <a:rPr lang="ru-RU" sz="1000"/>
              <a:t>Кабельный журнал</a:t>
            </a:r>
          </a:p>
          <a:p>
            <a:pPr algn="l">
              <a:buFontTx/>
              <a:buAutoNum type="arabicPeriod"/>
            </a:pPr>
            <a:r>
              <a:rPr lang="ru-RU" sz="1000"/>
              <a:t>Папки действующих нарядов</a:t>
            </a:r>
          </a:p>
          <a:p>
            <a:pPr algn="l">
              <a:buFontTx/>
              <a:buAutoNum type="arabicPeriod"/>
            </a:pPr>
            <a:r>
              <a:rPr lang="ru-RU" sz="1000"/>
              <a:t>Папки закрытых нарядов</a:t>
            </a:r>
          </a:p>
          <a:p>
            <a:pPr algn="l">
              <a:buFontTx/>
              <a:buAutoNum type="arabicPeriod"/>
            </a:pPr>
            <a:r>
              <a:rPr lang="ru-RU" sz="1000"/>
              <a:t>Бланки переключений</a:t>
            </a:r>
          </a:p>
          <a:p>
            <a:pPr algn="l">
              <a:buFontTx/>
              <a:buAutoNum type="arabicPeriod"/>
            </a:pPr>
            <a:r>
              <a:rPr lang="ru-RU" sz="1000"/>
              <a:t>Бланки нарядов-допусков для работы в электроустановках</a:t>
            </a:r>
          </a:p>
          <a:p>
            <a:pPr algn="l">
              <a:buFontTx/>
              <a:buAutoNum type="arabicPeriod"/>
            </a:pPr>
            <a:r>
              <a:rPr lang="ru-RU" sz="1000"/>
              <a:t>Бланки удостоверений о проверке знаний по охране труда работников, контролирующих электроустановки</a:t>
            </a:r>
          </a:p>
          <a:p>
            <a:pPr algn="l">
              <a:buFontTx/>
              <a:buAutoNum type="arabicPeriod"/>
            </a:pPr>
            <a:r>
              <a:rPr lang="ru-RU" sz="1200">
                <a:latin typeface="Times New Roman" pitchFamily="18" charset="0"/>
              </a:rPr>
              <a:t>Бланки удостоверений о проверке знаний норм и правил работы в электроустановках</a:t>
            </a:r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ChangeArrowheads="1"/>
          </p:cNvSpPr>
          <p:nvPr/>
        </p:nvSpPr>
        <p:spPr bwMode="auto">
          <a:xfrm>
            <a:off x="609600" y="228601"/>
            <a:ext cx="11176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l"/>
            <a:r>
              <a:rPr lang="en-US" sz="1000" b="1">
                <a:cs typeface="Arial" charset="0"/>
              </a:rPr>
              <a:t>VI</a:t>
            </a:r>
            <a:r>
              <a:rPr lang="ru-RU" sz="1000" b="1">
                <a:cs typeface="Arial" charset="0"/>
              </a:rPr>
              <a:t>. Разработка документации о допуске к работе</a:t>
            </a:r>
            <a:endParaRPr lang="ru-RU" sz="1000">
              <a:cs typeface="Arial" charset="0"/>
            </a:endParaRP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Приказ о назначении комиссии по проверке знаний работников на  группу по электробезопасности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Приказ о прохождении стажировки на рабочем месте (дублировании) оперативного персонала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Приказ о допуске персонала к самостоятельной работе и к специальным работам в электроустановках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Приказ о прикреплении к опытному работнику из числа электротехнического персонала работников  для прохождения производственного обучения на рабочем месте в электроустановках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Приказ о медицинском освидетельствовании электротехнического и электротехнологического персонала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Программа производственного обучения электротехнического персонала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Журнал учета проверки знаний норм и правил работы в электроустановках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609600" y="1752600"/>
            <a:ext cx="10972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l"/>
            <a:r>
              <a:rPr lang="en-US" sz="1000" b="1">
                <a:cs typeface="Arial" charset="0"/>
              </a:rPr>
              <a:t>VII</a:t>
            </a:r>
            <a:r>
              <a:rPr lang="ru-RU" sz="1000" b="1">
                <a:cs typeface="Arial" charset="0"/>
              </a:rPr>
              <a:t>. Разработка документации ответственного за переносные электроприемники</a:t>
            </a:r>
            <a:endParaRPr lang="ru-RU" sz="1000">
              <a:cs typeface="Arial" charset="0"/>
            </a:endParaRP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Приказ о назначении работника для поддержания исправного состояния, проведения испытаний и проверок переносных электроприемников и вспомогательного оборудования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Журнал регистрации инвентарного учета, периодической проверки и ремонта переносных электроприемников и вспомогательного оборудования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Инструкция по охране труда при работе с переносными приемниками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609600" y="2819401"/>
            <a:ext cx="10871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l"/>
            <a:r>
              <a:rPr lang="en-US" sz="1000" b="1">
                <a:cs typeface="Arial" charset="0"/>
              </a:rPr>
              <a:t>VIII</a:t>
            </a:r>
            <a:r>
              <a:rPr lang="ru-RU" sz="1000" b="1">
                <a:cs typeface="Arial" charset="0"/>
              </a:rPr>
              <a:t>. Разработка документов по энергосбережению</a:t>
            </a:r>
            <a:endParaRPr lang="ru-RU" sz="1000">
              <a:cs typeface="Arial" charset="0"/>
            </a:endParaRP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Приказ о закреплении систем учета электроэнергии за работниками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Инструкция по учету электроэнергии и ее рациональному использованию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План мероприятий по улучшению показателей электроэнергии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Перечень средств измерений, переведенных в разряд индикаторов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Ведомость показаний контрольно-измерительных приборов и электросчетчиков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Журнал первичных показаний счетчиков учета электроэнергии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Журнал учета средств измерений и учета электроэнергии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Договор электроснабжения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Акт о проведении ревизии и маркирования средств учета электроэнергии 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609600" y="4495800"/>
            <a:ext cx="109728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l"/>
            <a:r>
              <a:rPr lang="en-US" sz="1000" b="1">
                <a:cs typeface="Arial" charset="0"/>
              </a:rPr>
              <a:t>IX</a:t>
            </a:r>
            <a:r>
              <a:rPr lang="ru-RU" sz="1000" b="1">
                <a:cs typeface="Arial" charset="0"/>
              </a:rPr>
              <a:t>. Разработка документов по учету и хранению средств защиты</a:t>
            </a:r>
            <a:endParaRPr lang="ru-RU" sz="1000">
              <a:cs typeface="Arial" charset="0"/>
            </a:endParaRP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Приказ о назначении ответственных за учет и хранение средств защиты в электроустановках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Перечень инвентарных средств защиты, распределенный между объектами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Журнал учета содержания средств защиты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72038" name="Rectangle 6"/>
          <p:cNvSpPr>
            <a:spLocks noChangeArrowheads="1"/>
          </p:cNvSpPr>
          <p:nvPr/>
        </p:nvSpPr>
        <p:spPr bwMode="auto">
          <a:xfrm>
            <a:off x="609600" y="5334000"/>
            <a:ext cx="10972800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l"/>
            <a:r>
              <a:rPr lang="en-US" sz="1000" b="1">
                <a:cs typeface="Arial" charset="0"/>
              </a:rPr>
              <a:t>X</a:t>
            </a:r>
            <a:r>
              <a:rPr lang="ru-RU" sz="1000" b="1">
                <a:cs typeface="Arial" charset="0"/>
              </a:rPr>
              <a:t>. Разработка документации по техническому обслуживанию</a:t>
            </a:r>
            <a:endParaRPr lang="ru-RU" sz="1000">
              <a:cs typeface="Arial" charset="0"/>
            </a:endParaRP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План мероприятий по предотвращению аварийных выбросов трансформаторного масла в окружающую среду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Программа проведения испытаний эксплуатируемого оборудования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Годовой график ремонта электрооборудования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Список запасных частей и запасного электрооборудования, имеющегося в организации 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Технологические нормы выполнения ремонта электрооборудования напряжением выше 1000В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000">
                <a:cs typeface="Arial" charset="0"/>
              </a:rPr>
              <a:t>ТО вентиляторов</a:t>
            </a:r>
          </a:p>
          <a:p>
            <a:pPr marL="457200" indent="-457200" algn="l" eaLnBrk="0" hangingPunct="0">
              <a:buFontTx/>
              <a:buAutoNum type="arabicPeriod"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ТО насосов</a:t>
            </a:r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285625"/>
            <a:ext cx="10515600" cy="1690688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dirty="0" smtClean="0"/>
              <a:t>Все определения понятия «безопасность», которые даются в</a:t>
            </a:r>
            <a:br>
              <a:rPr lang="ru-RU" sz="3100" dirty="0" smtClean="0"/>
            </a:br>
            <a:r>
              <a:rPr lang="ru-RU" sz="3100" dirty="0" smtClean="0"/>
              <a:t>различных литературных источниках в прямом или косвенном виде</a:t>
            </a:r>
            <a:br>
              <a:rPr lang="ru-RU" sz="3100" dirty="0" smtClean="0"/>
            </a:br>
            <a:r>
              <a:rPr lang="ru-RU" sz="3100" dirty="0" smtClean="0"/>
              <a:t>включают следующие основные положения: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838200" y="2277979"/>
            <a:ext cx="5181600" cy="178067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наличие угроз, подразделяющихся в свою очередь на внешние угрозы и внутренние;</a:t>
            </a:r>
          </a:p>
          <a:p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172200" y="2261938"/>
            <a:ext cx="5181600" cy="251936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наличие жизненно важных интересов объектов защиты;</a:t>
            </a:r>
          </a:p>
          <a:p>
            <a:r>
              <a:rPr lang="ru-RU" dirty="0" smtClean="0"/>
              <a:t>баланс интересов между ними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1000" y="5082966"/>
            <a:ext cx="6565232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для предприятия — эффективная текущая</a:t>
            </a:r>
          </a:p>
          <a:p>
            <a:r>
              <a:rPr lang="ru-RU" dirty="0" smtClean="0"/>
              <a:t>деятельность и устойчивые тенденции развития.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541" y="3775811"/>
            <a:ext cx="2536659" cy="261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0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Угрозы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Виды угроз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249364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Внешние</a:t>
            </a:r>
          </a:p>
          <a:p>
            <a:r>
              <a:rPr lang="ru-RU" dirty="0" smtClean="0"/>
              <a:t>Внутренние</a:t>
            </a:r>
          </a:p>
          <a:p>
            <a:r>
              <a:rPr lang="ru-RU" dirty="0" smtClean="0"/>
              <a:t>Реальные</a:t>
            </a:r>
          </a:p>
          <a:p>
            <a:r>
              <a:rPr lang="ru-RU" dirty="0" smtClean="0"/>
              <a:t>Потенциальные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Направление работы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анализ и оценка характера реальных и</a:t>
            </a:r>
            <a:r>
              <a:rPr lang="en-US" dirty="0" smtClean="0"/>
              <a:t> </a:t>
            </a:r>
            <a:r>
              <a:rPr lang="ru-RU" dirty="0" smtClean="0"/>
              <a:t>потенциальных внутренних и внешних угроз, кризисных ситуаций, а также</a:t>
            </a:r>
          </a:p>
          <a:p>
            <a:r>
              <a:rPr lang="ru-RU" dirty="0" smtClean="0"/>
              <a:t>прочих неблагоприятных факторов, препятствующих достижению</a:t>
            </a:r>
            <a:r>
              <a:rPr lang="en-US" dirty="0" smtClean="0"/>
              <a:t> </a:t>
            </a:r>
            <a:r>
              <a:rPr lang="ru-RU" dirty="0" smtClean="0"/>
              <a:t>поставленных целей и представляющих опасность для жизненно важных</a:t>
            </a:r>
            <a:r>
              <a:rPr lang="en-US" dirty="0" smtClean="0"/>
              <a:t> </a:t>
            </a:r>
            <a:r>
              <a:rPr lang="ru-RU" dirty="0" smtClean="0"/>
              <a:t>интересов.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2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727" y="6437"/>
            <a:ext cx="7860631" cy="687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0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17" y="17209"/>
            <a:ext cx="9946105" cy="691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7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основной целью производственного предприятия являются: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58077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Американский: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главная цель – максимизация прибыли на долгосрочной основе.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580774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Японский: 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главная цель – максимизация качества продукции и получение максимума прибыли на этой основе.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9" y="4380120"/>
            <a:ext cx="2737601" cy="247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1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1" descr="BD0698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1"/>
            <a:ext cx="29464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8" descr="in0032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2" y="990600"/>
            <a:ext cx="25019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Line 24"/>
          <p:cNvSpPr>
            <a:spLocks noChangeShapeType="1"/>
          </p:cNvSpPr>
          <p:nvPr/>
        </p:nvSpPr>
        <p:spPr bwMode="auto">
          <a:xfrm>
            <a:off x="6502400" y="2438400"/>
            <a:ext cx="39624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7" name="Text Box 2"/>
          <p:cNvSpPr txBox="1">
            <a:spLocks noChangeArrowheads="1"/>
          </p:cNvSpPr>
          <p:nvPr/>
        </p:nvSpPr>
        <p:spPr bwMode="auto">
          <a:xfrm>
            <a:off x="2133600" y="476253"/>
            <a:ext cx="7924800" cy="396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</a:rPr>
              <a:t>Основные понятия охраны труда</a:t>
            </a:r>
            <a:r>
              <a:rPr lang="en-US" sz="2000" b="1">
                <a:latin typeface="Times New Roman" pitchFamily="18" charset="0"/>
              </a:rPr>
              <a:t> </a:t>
            </a:r>
            <a:r>
              <a:rPr lang="ru-RU" sz="2000" b="1">
                <a:latin typeface="Times New Roman" pitchFamily="18" charset="0"/>
              </a:rPr>
              <a:t>ст209 ТК РФ</a:t>
            </a:r>
          </a:p>
        </p:txBody>
      </p:sp>
      <p:sp>
        <p:nvSpPr>
          <p:cNvPr id="3078" name="Text Box 3"/>
          <p:cNvSpPr txBox="1">
            <a:spLocks noChangeArrowheads="1"/>
          </p:cNvSpPr>
          <p:nvPr/>
        </p:nvSpPr>
        <p:spPr bwMode="auto">
          <a:xfrm>
            <a:off x="1299635" y="1336675"/>
            <a:ext cx="784436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ru-RU" sz="1400">
              <a:latin typeface="Times New Roman" pitchFamily="18" charset="0"/>
            </a:endParaRPr>
          </a:p>
        </p:txBody>
      </p:sp>
      <p:sp>
        <p:nvSpPr>
          <p:cNvPr id="3079" name="Text Box 6"/>
          <p:cNvSpPr txBox="1">
            <a:spLocks noChangeArrowheads="1"/>
          </p:cNvSpPr>
          <p:nvPr/>
        </p:nvSpPr>
        <p:spPr bwMode="auto">
          <a:xfrm>
            <a:off x="2946400" y="1371602"/>
            <a:ext cx="6807200" cy="707886"/>
          </a:xfrm>
          <a:prstGeom prst="rect">
            <a:avLst/>
          </a:prstGeom>
          <a:solidFill>
            <a:srgbClr val="CCFFFF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Охрана труда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система сохранения жизни и здоровья работников в процессе трудовой деятельности</a:t>
            </a:r>
          </a:p>
        </p:txBody>
      </p:sp>
      <p:sp>
        <p:nvSpPr>
          <p:cNvPr id="3080" name="Text Box 9"/>
          <p:cNvSpPr txBox="1">
            <a:spLocks noChangeArrowheads="1"/>
          </p:cNvSpPr>
          <p:nvPr/>
        </p:nvSpPr>
        <p:spPr bwMode="auto">
          <a:xfrm>
            <a:off x="912284" y="3068638"/>
            <a:ext cx="2032000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правовые</a:t>
            </a:r>
          </a:p>
        </p:txBody>
      </p:sp>
      <p:sp>
        <p:nvSpPr>
          <p:cNvPr id="3081" name="Rectangle 14"/>
          <p:cNvSpPr>
            <a:spLocks noChangeArrowheads="1"/>
          </p:cNvSpPr>
          <p:nvPr/>
        </p:nvSpPr>
        <p:spPr bwMode="auto">
          <a:xfrm>
            <a:off x="4464052" y="3933825"/>
            <a:ext cx="3384549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лечебно - профилактические</a:t>
            </a:r>
          </a:p>
        </p:txBody>
      </p:sp>
      <p:sp>
        <p:nvSpPr>
          <p:cNvPr id="3082" name="Rectangle 16"/>
          <p:cNvSpPr>
            <a:spLocks noChangeArrowheads="1"/>
          </p:cNvSpPr>
          <p:nvPr/>
        </p:nvSpPr>
        <p:spPr bwMode="auto">
          <a:xfrm>
            <a:off x="9855201" y="4851400"/>
            <a:ext cx="1543051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</a:rPr>
              <a:t>и   т. д.</a:t>
            </a:r>
          </a:p>
        </p:txBody>
      </p:sp>
      <p:sp>
        <p:nvSpPr>
          <p:cNvPr id="3083" name="Line 17"/>
          <p:cNvSpPr>
            <a:spLocks noChangeShapeType="1"/>
          </p:cNvSpPr>
          <p:nvPr/>
        </p:nvSpPr>
        <p:spPr bwMode="auto">
          <a:xfrm flipH="1">
            <a:off x="1727200" y="2397125"/>
            <a:ext cx="4673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4" name="Line 18"/>
          <p:cNvSpPr>
            <a:spLocks noChangeShapeType="1"/>
          </p:cNvSpPr>
          <p:nvPr/>
        </p:nvSpPr>
        <p:spPr bwMode="auto">
          <a:xfrm flipH="1">
            <a:off x="5486400" y="2397125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5" name="Line 20"/>
          <p:cNvSpPr>
            <a:spLocks noChangeShapeType="1"/>
          </p:cNvSpPr>
          <p:nvPr/>
        </p:nvSpPr>
        <p:spPr bwMode="auto">
          <a:xfrm flipH="1">
            <a:off x="2032000" y="2397128"/>
            <a:ext cx="4368800" cy="148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6" name="Line 21"/>
          <p:cNvSpPr>
            <a:spLocks noChangeShapeType="1"/>
          </p:cNvSpPr>
          <p:nvPr/>
        </p:nvSpPr>
        <p:spPr bwMode="auto">
          <a:xfrm>
            <a:off x="6400800" y="2397128"/>
            <a:ext cx="3454400" cy="156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7" name="Line 23"/>
          <p:cNvSpPr>
            <a:spLocks noChangeShapeType="1"/>
          </p:cNvSpPr>
          <p:nvPr/>
        </p:nvSpPr>
        <p:spPr bwMode="auto">
          <a:xfrm flipH="1">
            <a:off x="6197600" y="2397128"/>
            <a:ext cx="203200" cy="148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8" name="Text Box 7"/>
          <p:cNvSpPr txBox="1">
            <a:spLocks noChangeArrowheads="1"/>
          </p:cNvSpPr>
          <p:nvPr/>
        </p:nvSpPr>
        <p:spPr bwMode="auto">
          <a:xfrm>
            <a:off x="4673600" y="2549528"/>
            <a:ext cx="3352800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>
                <a:latin typeface="Times New Roman" pitchFamily="18" charset="0"/>
              </a:rPr>
              <a:t>М е р о п р и я т и я</a:t>
            </a:r>
          </a:p>
        </p:txBody>
      </p:sp>
      <p:sp>
        <p:nvSpPr>
          <p:cNvPr id="3089" name="Text Box 10"/>
          <p:cNvSpPr txBox="1">
            <a:spLocks noChangeArrowheads="1"/>
          </p:cNvSpPr>
          <p:nvPr/>
        </p:nvSpPr>
        <p:spPr bwMode="auto">
          <a:xfrm>
            <a:off x="3860800" y="3006725"/>
            <a:ext cx="3048000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социально - экономические</a:t>
            </a:r>
          </a:p>
        </p:txBody>
      </p:sp>
      <p:sp>
        <p:nvSpPr>
          <p:cNvPr id="3090" name="Text Box 12"/>
          <p:cNvSpPr txBox="1">
            <a:spLocks noChangeArrowheads="1"/>
          </p:cNvSpPr>
          <p:nvPr/>
        </p:nvSpPr>
        <p:spPr bwMode="auto">
          <a:xfrm>
            <a:off x="7727951" y="2997200"/>
            <a:ext cx="3556000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latin typeface="Times New Roman" pitchFamily="18" charset="0"/>
                <a:cs typeface="Times New Roman" pitchFamily="18" charset="0"/>
              </a:rPr>
              <a:t>организационно - технические</a:t>
            </a:r>
          </a:p>
        </p:txBody>
      </p:sp>
      <p:sp>
        <p:nvSpPr>
          <p:cNvPr id="3091" name="Rectangle 13"/>
          <p:cNvSpPr>
            <a:spLocks noChangeArrowheads="1"/>
          </p:cNvSpPr>
          <p:nvPr/>
        </p:nvSpPr>
        <p:spPr bwMode="auto">
          <a:xfrm>
            <a:off x="912284" y="3933825"/>
            <a:ext cx="3149600" cy="71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санитарно - гигиенические</a:t>
            </a:r>
          </a:p>
        </p:txBody>
      </p:sp>
      <p:pic>
        <p:nvPicPr>
          <p:cNvPr id="3092" name="Picture 26" descr="hm00223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984" y="4724400"/>
            <a:ext cx="1767416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29" descr="pe01660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434" y="4648200"/>
            <a:ext cx="1852084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4" name="Rectangle 15"/>
          <p:cNvSpPr>
            <a:spLocks noChangeArrowheads="1"/>
          </p:cNvSpPr>
          <p:nvPr/>
        </p:nvSpPr>
        <p:spPr bwMode="auto">
          <a:xfrm>
            <a:off x="8113184" y="4005263"/>
            <a:ext cx="3215216" cy="406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реабилитационные</a:t>
            </a:r>
          </a:p>
        </p:txBody>
      </p:sp>
      <p:pic>
        <p:nvPicPr>
          <p:cNvPr id="3095" name="Picture 30" descr="pe02723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748216"/>
            <a:ext cx="2235200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6" name="Line 19"/>
          <p:cNvSpPr>
            <a:spLocks noChangeShapeType="1"/>
          </p:cNvSpPr>
          <p:nvPr/>
        </p:nvSpPr>
        <p:spPr bwMode="auto">
          <a:xfrm>
            <a:off x="6400800" y="2397128"/>
            <a:ext cx="34544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50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3DE646-EB68-425B-86DC-1EA155D4B11C}" type="slidenum">
              <a:rPr lang="ru-RU"/>
              <a:pPr>
                <a:defRPr/>
              </a:pPr>
              <a:t>178</a:t>
            </a:fld>
            <a:endParaRPr lang="ru-RU" dirty="0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title"/>
          </p:nvPr>
        </p:nvSpPr>
        <p:spPr>
          <a:xfrm>
            <a:off x="2544235" y="333378"/>
            <a:ext cx="8079317" cy="56197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500" b="1" dirty="0"/>
              <a:t>Экономические потери</a:t>
            </a:r>
          </a:p>
        </p:txBody>
      </p:sp>
      <p:sp>
        <p:nvSpPr>
          <p:cNvPr id="819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24417" y="1052513"/>
            <a:ext cx="10972800" cy="518477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40000"/>
              </a:lnSpc>
            </a:pPr>
            <a:r>
              <a:rPr lang="ru-RU" dirty="0">
                <a:latin typeface="Arial" charset="0"/>
              </a:rPr>
              <a:t>Пенсионный фонд Российской </a:t>
            </a:r>
            <a:r>
              <a:rPr lang="ru-RU" dirty="0" smtClean="0">
                <a:latin typeface="Arial" charset="0"/>
              </a:rPr>
              <a:t>Федерации (ПФР) расходует </a:t>
            </a:r>
            <a:r>
              <a:rPr lang="ru-RU" b="1" dirty="0" smtClean="0">
                <a:latin typeface="Arial" charset="0"/>
              </a:rPr>
              <a:t>на выплату досрочных трудовых пенсий</a:t>
            </a:r>
            <a:r>
              <a:rPr lang="ru-RU" dirty="0" smtClean="0">
                <a:latin typeface="Arial" charset="0"/>
              </a:rPr>
              <a:t> по старости гражданам в связи с их занятостью на подземных работах, на работах с вредными условиями труда и в горячих цехах, а также на работах с тяжелыми условиями труда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более 10,4 млрд. руб. в год, а на выплату трудовых пенсий по инвалидности</a:t>
            </a:r>
            <a:r>
              <a:rPr lang="ru-RU" dirty="0" smtClean="0">
                <a:latin typeface="Arial" charset="0"/>
              </a:rPr>
              <a:t> в связи с трудовым увечьем или профессиональным заболеванием –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более 6,6 млрд. рублей в год</a:t>
            </a:r>
            <a:r>
              <a:rPr lang="ru-RU" dirty="0" smtClean="0">
                <a:solidFill>
                  <a:srgbClr val="FF3300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140000"/>
              </a:lnSpc>
            </a:pPr>
            <a:r>
              <a:rPr lang="ru-RU" dirty="0" smtClean="0">
                <a:latin typeface="Arial" charset="0"/>
              </a:rPr>
              <a:t>Специалисты </a:t>
            </a:r>
            <a:r>
              <a:rPr lang="ru-RU" b="1" dirty="0" smtClean="0">
                <a:latin typeface="Arial" charset="0"/>
              </a:rPr>
              <a:t>МОТ</a:t>
            </a:r>
            <a:r>
              <a:rPr lang="ru-RU" dirty="0" smtClean="0">
                <a:latin typeface="Arial" charset="0"/>
              </a:rPr>
              <a:t> оценивают</a:t>
            </a:r>
            <a:r>
              <a:rPr lang="ru-RU" dirty="0" smtClean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потери</a:t>
            </a:r>
            <a:r>
              <a:rPr lang="ru-RU" dirty="0" smtClean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ru-RU" dirty="0" smtClean="0">
                <a:latin typeface="Arial" charset="0"/>
              </a:rPr>
              <a:t>по причине несчастных случаев и заболеваний, связанных с трудовой деятельностью, </a:t>
            </a:r>
            <a:r>
              <a:rPr lang="en-US" dirty="0" smtClean="0">
                <a:latin typeface="Arial" charset="0"/>
              </a:rPr>
              <a:t>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в 4% ВВП</a:t>
            </a:r>
            <a:endParaRPr lang="ru-RU" sz="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77F50-6D8D-42D0-A4A1-0ED1A5D5E58A}" type="slidenum">
              <a:rPr lang="ru-RU"/>
              <a:pPr>
                <a:defRPr/>
              </a:pPr>
              <a:t>179</a:t>
            </a:fld>
            <a:endParaRPr lang="ru-RU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2" y="333376"/>
            <a:ext cx="11055351" cy="108426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/>
              <a:t>Последствия неэффективной охраны и гигиены труда: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39186" y="1412875"/>
            <a:ext cx="11618383" cy="511175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dirty="0" smtClean="0">
                <a:latin typeface="Arial" charset="0"/>
              </a:rPr>
              <a:t>Повышенная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заболеваемость</a:t>
            </a:r>
            <a:r>
              <a:rPr lang="ru-RU" dirty="0" smtClean="0">
                <a:latin typeface="Arial" charset="0"/>
              </a:rPr>
              <a:t>, частое отсутствие на работе, простои и, как результат, </a:t>
            </a:r>
            <a:r>
              <a:rPr lang="ru-RU" dirty="0" smtClean="0">
                <a:solidFill>
                  <a:srgbClr val="FF3300"/>
                </a:solidFill>
                <a:latin typeface="Arial" charset="0"/>
              </a:rPr>
              <a:t>потеря производительности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недоиспользование</a:t>
            </a:r>
            <a:r>
              <a:rPr lang="ru-RU" dirty="0" smtClean="0">
                <a:latin typeface="Arial" charset="0"/>
              </a:rPr>
              <a:t> дорогостоящей производственной базы 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потеря</a:t>
            </a:r>
            <a:r>
              <a:rPr lang="ru-RU" dirty="0" smtClean="0">
                <a:latin typeface="Arial" charset="0"/>
              </a:rPr>
              <a:t> опытного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квалифицированного персонала</a:t>
            </a:r>
            <a:r>
              <a:rPr lang="ru-RU" dirty="0" smtClean="0">
                <a:latin typeface="Arial" charset="0"/>
              </a:rPr>
              <a:t>, а вместе с ними и дополнительные затраты  на  необходимость обучения замещаемых работников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>
                <a:latin typeface="Arial" charset="0"/>
              </a:rPr>
              <a:t>проблемы с привлечением квалифицированного персонала и </a:t>
            </a: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дефицитных кадров</a:t>
            </a:r>
            <a:r>
              <a:rPr lang="ru-RU" dirty="0" smtClean="0">
                <a:latin typeface="Arial" charset="0"/>
              </a:rPr>
              <a:t> на рабочие места с неудовлетворительными условиями труда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3300"/>
                </a:solidFill>
                <a:latin typeface="Arial" charset="0"/>
              </a:rPr>
              <a:t>выплата компенсации</a:t>
            </a:r>
            <a:r>
              <a:rPr lang="ru-RU" dirty="0" smtClean="0">
                <a:latin typeface="Arial" charset="0"/>
              </a:rPr>
              <a:t> и/или возмещение убытков травмированным или заболевшим работникам, а также семьям погибших, другие юридические расходы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2E208-9397-4E7E-9E8C-8298B689A894}" type="slidenum">
              <a:rPr lang="ru-RU"/>
              <a:pPr>
                <a:defRPr/>
              </a:pPr>
              <a:t>180</a:t>
            </a:fld>
            <a:endParaRPr lang="ru-RU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04902" y="341313"/>
            <a:ext cx="10020300" cy="5254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/>
              <a:t>Тенденции ухудшения ситуации</a:t>
            </a:r>
            <a:endParaRPr lang="en-US" sz="3200" b="1"/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1371603"/>
            <a:ext cx="5494867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6705600" y="1143002"/>
            <a:ext cx="47752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cs typeface="+mn-cs"/>
              </a:rPr>
              <a:t>по данным Росстата, число работающих в </a:t>
            </a:r>
            <a:r>
              <a:rPr lang="ru-RU" sz="2400" b="1" i="1" dirty="0">
                <a:cs typeface="+mn-cs"/>
              </a:rPr>
              <a:t>условиях, не отвечающих нормам</a:t>
            </a:r>
            <a:r>
              <a:rPr lang="ru-RU" sz="2400" dirty="0">
                <a:cs typeface="+mn-cs"/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23,6%</a:t>
            </a:r>
            <a:endParaRPr lang="en-US" sz="2400" dirty="0">
              <a:cs typeface="+mn-cs"/>
            </a:endParaRPr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711200" y="4419600"/>
            <a:ext cx="99568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i="1">
                <a:solidFill>
                  <a:srgbClr val="FF0000"/>
                </a:solidFill>
              </a:rPr>
              <a:t>менее 45% </a:t>
            </a:r>
            <a:r>
              <a:rPr lang="ru-RU"/>
              <a:t>производства охвачено</a:t>
            </a:r>
            <a:r>
              <a:rPr lang="ru-RU" sz="2800" b="1" i="1">
                <a:solidFill>
                  <a:srgbClr val="FF0000"/>
                </a:solidFill>
              </a:rPr>
              <a:t> </a:t>
            </a:r>
            <a:r>
              <a:rPr lang="ru-RU"/>
              <a:t>наблюдением Росстата</a:t>
            </a:r>
            <a:endParaRPr lang="en-US"/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711200" y="5195890"/>
            <a:ext cx="10769600" cy="1138773"/>
          </a:xfrm>
          <a:prstGeom prst="rect">
            <a:avLst/>
          </a:prstGeom>
          <a:solidFill>
            <a:schemeClr val="tx2"/>
          </a:solidFill>
          <a:ln w="57150" cmpd="thinThick">
            <a:solidFill>
              <a:srgbClr val="000000">
                <a:alpha val="42000"/>
              </a:srgb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cs typeface="+mn-cs"/>
              </a:rPr>
              <a:t>КАЖДЫЙ ВТОРОЙ</a:t>
            </a:r>
            <a:r>
              <a:rPr lang="en-US" sz="3200" b="1" dirty="0">
                <a:solidFill>
                  <a:schemeClr val="bg1"/>
                </a:solidFill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  <a:cs typeface="+mn-cs"/>
              </a:rPr>
              <a:t>находится </a:t>
            </a:r>
            <a:r>
              <a:rPr lang="en-US" sz="3200" b="1" dirty="0">
                <a:solidFill>
                  <a:schemeClr val="bg1"/>
                </a:solidFill>
                <a:cs typeface="+mn-cs"/>
              </a:rPr>
              <a:t> в </a:t>
            </a:r>
            <a:r>
              <a:rPr lang="ru-RU" sz="3200" b="1" dirty="0">
                <a:solidFill>
                  <a:schemeClr val="bg1"/>
                </a:solidFill>
                <a:cs typeface="+mn-cs"/>
              </a:rPr>
              <a:t>зоне</a:t>
            </a:r>
            <a:r>
              <a:rPr lang="en-US" sz="3200" b="1" dirty="0">
                <a:solidFill>
                  <a:schemeClr val="bg1"/>
                </a:solidFill>
                <a:cs typeface="+mn-cs"/>
              </a:rPr>
              <a:t> </a:t>
            </a:r>
            <a:r>
              <a:rPr lang="ru-RU" sz="3200" b="1" dirty="0">
                <a:solidFill>
                  <a:schemeClr val="bg1"/>
                </a:solidFill>
                <a:cs typeface="+mn-cs"/>
              </a:rPr>
              <a:t>повышенного риска</a:t>
            </a:r>
            <a:endParaRPr lang="en-US" sz="3200" b="1" dirty="0">
              <a:solidFill>
                <a:schemeClr val="bg1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ChangeArrowheads="1"/>
          </p:cNvSpPr>
          <p:nvPr/>
        </p:nvSpPr>
        <p:spPr bwMode="auto">
          <a:xfrm>
            <a:off x="624417" y="184467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ru-RU" sz="2400" b="1">
              <a:latin typeface="Calibri" pitchFamily="34" charset="0"/>
            </a:endParaRPr>
          </a:p>
        </p:txBody>
      </p:sp>
      <p:sp>
        <p:nvSpPr>
          <p:cNvPr id="11267" name="Rectangle 12"/>
          <p:cNvSpPr>
            <a:spLocks noGrp="1" noChangeArrowheads="1"/>
          </p:cNvSpPr>
          <p:nvPr>
            <p:ph type="title"/>
          </p:nvPr>
        </p:nvSpPr>
        <p:spPr>
          <a:xfrm>
            <a:off x="4751917" y="260350"/>
            <a:ext cx="7228416" cy="1143000"/>
          </a:xfrm>
        </p:spPr>
        <p:txBody>
          <a:bodyPr/>
          <a:lstStyle/>
          <a:p>
            <a:pPr algn="r" eaLnBrk="1" hangingPunct="1"/>
            <a:r>
              <a:rPr lang="ru-RU" sz="2400" b="1" i="1" smtClean="0">
                <a:latin typeface="Times New Roman" pitchFamily="18" charset="0"/>
              </a:rPr>
              <a:t>ПРИОРИТЕТ ТРУДОВОГО</a:t>
            </a:r>
            <a:br>
              <a:rPr lang="ru-RU" sz="2400" b="1" i="1" smtClean="0">
                <a:latin typeface="Times New Roman" pitchFamily="18" charset="0"/>
              </a:rPr>
            </a:br>
            <a:r>
              <a:rPr lang="ru-RU" sz="2400" b="1" i="1" smtClean="0">
                <a:latin typeface="Times New Roman" pitchFamily="18" charset="0"/>
              </a:rPr>
              <a:t> ЗАКОНОДАТЕЛЬСТВА РФ</a:t>
            </a:r>
          </a:p>
        </p:txBody>
      </p:sp>
      <p:sp>
        <p:nvSpPr>
          <p:cNvPr id="54288" name="Oval 16"/>
          <p:cNvSpPr>
            <a:spLocks noChangeArrowheads="1"/>
          </p:cNvSpPr>
          <p:nvPr/>
        </p:nvSpPr>
        <p:spPr bwMode="auto">
          <a:xfrm>
            <a:off x="1390651" y="1535840"/>
            <a:ext cx="5664200" cy="1168539"/>
          </a:xfrm>
          <a:prstGeom prst="ellipse">
            <a:avLst/>
          </a:prstGeom>
          <a:gradFill rotWithShape="1">
            <a:gsLst>
              <a:gs pos="0">
                <a:srgbClr val="33CC33"/>
              </a:gs>
              <a:gs pos="50000">
                <a:srgbClr val="33CC33">
                  <a:gamma/>
                  <a:tint val="0"/>
                  <a:invGamma/>
                </a:srgbClr>
              </a:gs>
              <a:gs pos="100000">
                <a:srgbClr val="33CC33"/>
              </a:gs>
            </a:gsLst>
            <a:lin ang="5400000" scaled="1"/>
          </a:gradFill>
          <a:ln w="19050" algn="ctr">
            <a:solidFill>
              <a:srgbClr val="008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БЕЗОПАСНЫЕ УСЛОВИЯ ТРУДА</a:t>
            </a:r>
          </a:p>
        </p:txBody>
      </p:sp>
      <p:sp>
        <p:nvSpPr>
          <p:cNvPr id="54289" name="AutoShape 17"/>
          <p:cNvSpPr>
            <a:spLocks noChangeArrowheads="1"/>
          </p:cNvSpPr>
          <p:nvPr/>
        </p:nvSpPr>
        <p:spPr bwMode="auto">
          <a:xfrm>
            <a:off x="1634068" y="5949950"/>
            <a:ext cx="5183717" cy="439738"/>
          </a:xfrm>
          <a:prstGeom prst="flowChartAlternateProcess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9050" algn="ctr">
            <a:solidFill>
              <a:srgbClr val="0000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КОНСТИТУЦИЯ РФ</a:t>
            </a:r>
          </a:p>
        </p:txBody>
      </p:sp>
      <p:sp>
        <p:nvSpPr>
          <p:cNvPr id="54290" name="AutoShape 18"/>
          <p:cNvSpPr>
            <a:spLocks noChangeArrowheads="1"/>
          </p:cNvSpPr>
          <p:nvPr/>
        </p:nvSpPr>
        <p:spPr bwMode="auto">
          <a:xfrm>
            <a:off x="1585386" y="4789491"/>
            <a:ext cx="5278967" cy="439737"/>
          </a:xfrm>
          <a:prstGeom prst="flowChartAlternateProcess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9050" algn="ctr">
            <a:solidFill>
              <a:srgbClr val="0000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ТРУДОВОЙ КОДЕКС РФ</a:t>
            </a:r>
          </a:p>
        </p:txBody>
      </p:sp>
      <p:sp>
        <p:nvSpPr>
          <p:cNvPr id="54291" name="AutoShape 19"/>
          <p:cNvSpPr>
            <a:spLocks noChangeArrowheads="1"/>
          </p:cNvSpPr>
          <p:nvPr/>
        </p:nvSpPr>
        <p:spPr bwMode="auto">
          <a:xfrm>
            <a:off x="1441452" y="3290533"/>
            <a:ext cx="5376333" cy="715089"/>
          </a:xfrm>
          <a:prstGeom prst="flowChartAlternateProcess">
            <a:avLst/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9050" algn="ctr">
            <a:solidFill>
              <a:srgbClr val="0000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ГОСУДАРСТВЕННЫЕ НОРМАТИВНЫЕ АКТЫ ПО ОХРАНЕ ТРУДА</a:t>
            </a:r>
          </a:p>
        </p:txBody>
      </p:sp>
      <p:sp>
        <p:nvSpPr>
          <p:cNvPr id="54292" name="AutoShape 20"/>
          <p:cNvSpPr>
            <a:spLocks noChangeArrowheads="1"/>
          </p:cNvSpPr>
          <p:nvPr/>
        </p:nvSpPr>
        <p:spPr bwMode="auto">
          <a:xfrm rot="16200000">
            <a:off x="4074548" y="5221965"/>
            <a:ext cx="256193" cy="7336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4293" name="AutoShape 21"/>
          <p:cNvSpPr>
            <a:spLocks noChangeArrowheads="1"/>
          </p:cNvSpPr>
          <p:nvPr/>
        </p:nvSpPr>
        <p:spPr bwMode="auto">
          <a:xfrm rot="16200000">
            <a:off x="3936737" y="4091665"/>
            <a:ext cx="531812" cy="7336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54294" name="AutoShape 22"/>
          <p:cNvSpPr>
            <a:spLocks noChangeArrowheads="1"/>
          </p:cNvSpPr>
          <p:nvPr/>
        </p:nvSpPr>
        <p:spPr bwMode="auto">
          <a:xfrm rot="-5400000">
            <a:off x="4055270" y="2590087"/>
            <a:ext cx="360362" cy="644366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4660 h 21600"/>
              <a:gd name="T14" fmla="*/ 16515 w 21600"/>
              <a:gd name="T15" fmla="*/ 1694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2655" y="0"/>
                </a:moveTo>
                <a:lnTo>
                  <a:pt x="12655" y="4660"/>
                </a:lnTo>
                <a:lnTo>
                  <a:pt x="3375" y="4660"/>
                </a:lnTo>
                <a:lnTo>
                  <a:pt x="3375" y="16940"/>
                </a:lnTo>
                <a:lnTo>
                  <a:pt x="12655" y="16940"/>
                </a:lnTo>
                <a:lnTo>
                  <a:pt x="12655" y="21600"/>
                </a:lnTo>
                <a:lnTo>
                  <a:pt x="21600" y="10800"/>
                </a:lnTo>
                <a:lnTo>
                  <a:pt x="12655" y="0"/>
                </a:lnTo>
                <a:close/>
              </a:path>
              <a:path w="21600" h="21600">
                <a:moveTo>
                  <a:pt x="1350" y="4660"/>
                </a:moveTo>
                <a:lnTo>
                  <a:pt x="1350" y="16940"/>
                </a:lnTo>
                <a:lnTo>
                  <a:pt x="2700" y="16940"/>
                </a:lnTo>
                <a:lnTo>
                  <a:pt x="2700" y="4660"/>
                </a:lnTo>
                <a:lnTo>
                  <a:pt x="1350" y="4660"/>
                </a:lnTo>
                <a:close/>
              </a:path>
              <a:path w="21600" h="21600">
                <a:moveTo>
                  <a:pt x="0" y="4660"/>
                </a:moveTo>
                <a:lnTo>
                  <a:pt x="0" y="16940"/>
                </a:lnTo>
                <a:lnTo>
                  <a:pt x="675" y="16940"/>
                </a:lnTo>
                <a:lnTo>
                  <a:pt x="675" y="4660"/>
                </a:lnTo>
                <a:lnTo>
                  <a:pt x="0" y="4660"/>
                </a:lnTo>
                <a:close/>
              </a:path>
            </a:pathLst>
          </a:custGeom>
          <a:gradFill rotWithShape="1">
            <a:gsLst>
              <a:gs pos="0">
                <a:srgbClr val="175E17"/>
              </a:gs>
              <a:gs pos="50000">
                <a:srgbClr val="33CC33"/>
              </a:gs>
              <a:gs pos="100000">
                <a:srgbClr val="175E17"/>
              </a:gs>
            </a:gsLst>
            <a:lin ang="5400000" scaled="1"/>
          </a:gradFill>
          <a:ln w="9525" algn="ctr">
            <a:solidFill>
              <a:srgbClr val="008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pic>
        <p:nvPicPr>
          <p:cNvPr id="11275" name="Picture 23" descr="j04355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27017" y="4797428"/>
            <a:ext cx="23622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4" grpId="0" animBg="1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Новая идеология в области охраны труда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Ключевой момент новой идеологии в области охраны труда – переход от реагирования на уже произошедшие несчастные случаи к их предупреждению, реализация комплекса превентивных мер, направленных на сохранение здоровья работающего населения: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i="1" dirty="0" smtClean="0"/>
              <a:t>повышение качества и эффективности проведения мероприятий в области охраны труда, в том числе путем утверждения стандартов безопасности труда;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i="1" dirty="0" smtClean="0"/>
              <a:t>формирование системы установления и определения размеров компенсаций за работу во вредных и опасных условиях труда;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Новая идеология в области охраны труда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748963" cy="4351338"/>
          </a:xfrm>
        </p:spPr>
        <p:txBody>
          <a:bodyPr rtlCol="0">
            <a:norm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ru-RU" sz="2400" dirty="0"/>
              <a:t>совершенствование нормативного обеспечения охраны труда (утверждения правил по охране труда и типовых инструкций по охране труда, санитарных правил и норм, гигиенических нормативов для различных видов экономической деятельности);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400" dirty="0"/>
              <a:t>совершенствование системы обеспечения средствами индивидуальной защиты (утверждение типовых норм выдачи СИЗ для различных видов экономической деятельности)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400" dirty="0"/>
              <a:t>Реализация данных мероприятий позволит повысить качество рабочих мест, осуществить поэтапное сокращение рабочих мест с вредными условиями труда и привлечь тем самым в базовые отрасли экономики высококвалифицированные трудовые ресурсы.​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3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71135" y="260350"/>
            <a:ext cx="9751484" cy="431800"/>
          </a:xfrm>
        </p:spPr>
        <p:txBody>
          <a:bodyPr rtlCol="0" anchor="b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Правовая система охраны труда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2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Verdana" pitchFamily="34" charset="0"/>
            </a:endParaRPr>
          </a:p>
        </p:txBody>
      </p:sp>
      <p:graphicFrame>
        <p:nvGraphicFramePr>
          <p:cNvPr id="695300" name="Object 4"/>
          <p:cNvGraphicFramePr>
            <a:graphicFrameLocks noChangeAspect="1"/>
          </p:cNvGraphicFramePr>
          <p:nvPr/>
        </p:nvGraphicFramePr>
        <p:xfrm>
          <a:off x="1007533" y="908050"/>
          <a:ext cx="10560051" cy="568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Слайд" r:id="rId4" imgW="563820" imgH="422209" progId="PowerPoint.Slide.8">
                  <p:embed/>
                </p:oleObj>
              </mc:Choice>
              <mc:Fallback>
                <p:oleObj name="Слайд" r:id="rId4" imgW="563820" imgH="422209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533" y="908050"/>
                        <a:ext cx="10560051" cy="568960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9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9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0"/>
                                        <p:tgtEl>
                                          <p:spTgt spid="69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298" grpId="0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115888"/>
            <a:ext cx="10896600" cy="812800"/>
          </a:xfrm>
        </p:spPr>
        <p:txBody>
          <a:bodyPr/>
          <a:lstStyle/>
          <a:p>
            <a:pPr eaLnBrk="1" hangingPunct="1"/>
            <a:r>
              <a:rPr lang="ru-RU" sz="2500" b="1" i="1" smtClean="0">
                <a:solidFill>
                  <a:srgbClr val="0070C0"/>
                </a:solidFill>
              </a:rPr>
              <a:t>ЦИКЛЫ УСПЕШНОГО УПРАВЛЕНИЯ БЕЗОПАСНОСТЬЮ</a:t>
            </a:r>
          </a:p>
        </p:txBody>
      </p:sp>
      <p:sp>
        <p:nvSpPr>
          <p:cNvPr id="307205" name="AutoShape 5"/>
          <p:cNvSpPr>
            <a:spLocks noChangeArrowheads="1"/>
          </p:cNvSpPr>
          <p:nvPr/>
        </p:nvSpPr>
        <p:spPr bwMode="auto">
          <a:xfrm>
            <a:off x="3312586" y="1268413"/>
            <a:ext cx="5183716" cy="1368425"/>
          </a:xfrm>
          <a:prstGeom prst="flowChartProcess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Calibri" pitchFamily="34" charset="0"/>
              </a:rPr>
              <a:t>ЛИДЕРСТВО И</a:t>
            </a:r>
          </a:p>
          <a:p>
            <a:pPr algn="ctr"/>
            <a:r>
              <a:rPr lang="ru-RU" b="1">
                <a:latin typeface="Calibri" pitchFamily="34" charset="0"/>
              </a:rPr>
              <a:t> ПРИВЕРЖЕННОСТЬ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РУКОВОДИТЕЛЕЙ</a:t>
            </a:r>
          </a:p>
          <a:p>
            <a:pPr algn="ctr"/>
            <a:r>
              <a:rPr lang="ru-RU" b="1">
                <a:latin typeface="Calibri" pitchFamily="34" charset="0"/>
              </a:rPr>
              <a:t>БЕЗОПАСНОСТИ </a:t>
            </a:r>
          </a:p>
        </p:txBody>
      </p:sp>
      <p:sp>
        <p:nvSpPr>
          <p:cNvPr id="307212" name="Oval 12"/>
          <p:cNvSpPr>
            <a:spLocks noChangeArrowheads="1"/>
          </p:cNvSpPr>
          <p:nvPr/>
        </p:nvSpPr>
        <p:spPr bwMode="auto">
          <a:xfrm>
            <a:off x="1295402" y="3213100"/>
            <a:ext cx="2400300" cy="914400"/>
          </a:xfrm>
          <a:prstGeom prst="ellipse">
            <a:avLst/>
          </a:prstGeom>
          <a:solidFill>
            <a:srgbClr val="CC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latin typeface="Calibri" pitchFamily="34" charset="0"/>
              </a:rPr>
              <a:t>УПРАВЛЕНИЕ </a:t>
            </a:r>
          </a:p>
          <a:p>
            <a:pPr algn="ctr"/>
            <a:r>
              <a:rPr lang="ru-RU" sz="1600" b="1">
                <a:latin typeface="Calibri" pitchFamily="34" charset="0"/>
              </a:rPr>
              <a:t>ИЗМЕНЕНИЯМИ</a:t>
            </a:r>
          </a:p>
        </p:txBody>
      </p:sp>
      <p:sp>
        <p:nvSpPr>
          <p:cNvPr id="307214" name="AutoShape 14"/>
          <p:cNvSpPr>
            <a:spLocks noChangeArrowheads="1"/>
          </p:cNvSpPr>
          <p:nvPr/>
        </p:nvSpPr>
        <p:spPr bwMode="auto">
          <a:xfrm>
            <a:off x="5615519" y="4005263"/>
            <a:ext cx="647700" cy="647700"/>
          </a:xfrm>
          <a:prstGeom prst="downArrow">
            <a:avLst>
              <a:gd name="adj1" fmla="val 50000"/>
              <a:gd name="adj2" fmla="val 33333"/>
            </a:avLst>
          </a:prstGeom>
          <a:solidFill>
            <a:srgbClr val="FF9933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15" name="AutoShape 15"/>
          <p:cNvSpPr>
            <a:spLocks noChangeArrowheads="1"/>
          </p:cNvSpPr>
          <p:nvPr/>
        </p:nvSpPr>
        <p:spPr bwMode="auto">
          <a:xfrm>
            <a:off x="9072035" y="3284538"/>
            <a:ext cx="1794933" cy="792162"/>
          </a:xfrm>
          <a:prstGeom prst="flowChartProcess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latin typeface="Calibri" pitchFamily="34" charset="0"/>
              </a:rPr>
              <a:t>МОТИВАЦИЯ </a:t>
            </a:r>
            <a:br>
              <a:rPr lang="ru-RU" sz="1600" b="1">
                <a:latin typeface="Calibri" pitchFamily="34" charset="0"/>
              </a:rPr>
            </a:br>
            <a:r>
              <a:rPr lang="ru-RU" sz="1600" b="1">
                <a:latin typeface="Calibri" pitchFamily="34" charset="0"/>
              </a:rPr>
              <a:t>ПЕРСОНАЛА</a:t>
            </a:r>
          </a:p>
        </p:txBody>
      </p:sp>
      <p:sp>
        <p:nvSpPr>
          <p:cNvPr id="307236" name="AutoShape 36"/>
          <p:cNvSpPr>
            <a:spLocks noChangeArrowheads="1"/>
          </p:cNvSpPr>
          <p:nvPr/>
        </p:nvSpPr>
        <p:spPr bwMode="auto">
          <a:xfrm>
            <a:off x="1200153" y="4652963"/>
            <a:ext cx="9503833" cy="1655762"/>
          </a:xfrm>
          <a:prstGeom prst="flowChartProcess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Calibri" pitchFamily="34" charset="0"/>
              </a:rPr>
              <a:t>-БЕЗОПАСНОСТЬ ПОДДАЁТСЯ УПРАВЛЕНИЮ</a:t>
            </a:r>
          </a:p>
          <a:p>
            <a:pPr algn="ctr"/>
            <a:endParaRPr lang="ru-RU" b="1">
              <a:latin typeface="Calibri" pitchFamily="34" charset="0"/>
            </a:endParaRPr>
          </a:p>
          <a:p>
            <a:pPr algn="ctr"/>
            <a:r>
              <a:rPr lang="ru-RU" b="1">
                <a:latin typeface="Calibri" pitchFamily="34" charset="0"/>
              </a:rPr>
              <a:t>-БЕЗОПАСНОСТЬ - ОБЪЕКТ ПОСТОЯННОГО ВНИМАНИЯ</a:t>
            </a:r>
          </a:p>
          <a:p>
            <a:pPr algn="ctr"/>
            <a:endParaRPr lang="ru-RU" b="1">
              <a:latin typeface="Calibri" pitchFamily="34" charset="0"/>
            </a:endParaRPr>
          </a:p>
          <a:p>
            <a:pPr algn="ctr"/>
            <a:r>
              <a:rPr lang="ru-RU" b="1">
                <a:latin typeface="Calibri" pitchFamily="34" charset="0"/>
              </a:rPr>
              <a:t>-БЕЗОПАСНОСТЬ ПРИБЫЛЬНА</a:t>
            </a:r>
          </a:p>
        </p:txBody>
      </p:sp>
      <p:sp>
        <p:nvSpPr>
          <p:cNvPr id="14344" name="Text Box 39"/>
          <p:cNvSpPr txBox="1">
            <a:spLocks noChangeArrowheads="1"/>
          </p:cNvSpPr>
          <p:nvPr/>
        </p:nvSpPr>
        <p:spPr bwMode="auto">
          <a:xfrm>
            <a:off x="5109635" y="3859213"/>
            <a:ext cx="1847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sz="1400">
              <a:latin typeface="Calibri" pitchFamily="34" charset="0"/>
            </a:endParaRPr>
          </a:p>
        </p:txBody>
      </p:sp>
      <p:sp>
        <p:nvSpPr>
          <p:cNvPr id="307241" name="AutoShape 41"/>
          <p:cNvSpPr>
            <a:spLocks noChangeArrowheads="1"/>
          </p:cNvSpPr>
          <p:nvPr/>
        </p:nvSpPr>
        <p:spPr bwMode="auto">
          <a:xfrm rot="2993726">
            <a:off x="3132668" y="4033839"/>
            <a:ext cx="863600" cy="647700"/>
          </a:xfrm>
          <a:prstGeom prst="rightArrow">
            <a:avLst>
              <a:gd name="adj1" fmla="val 50000"/>
              <a:gd name="adj2" fmla="val 44444"/>
            </a:avLst>
          </a:prstGeom>
          <a:solidFill>
            <a:srgbClr val="FF9933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42" name="AutoShape 42"/>
          <p:cNvSpPr>
            <a:spLocks noChangeArrowheads="1"/>
          </p:cNvSpPr>
          <p:nvPr/>
        </p:nvSpPr>
        <p:spPr bwMode="auto">
          <a:xfrm rot="2774184">
            <a:off x="8482015" y="3777724"/>
            <a:ext cx="485775" cy="1248833"/>
          </a:xfrm>
          <a:prstGeom prst="downArrow">
            <a:avLst>
              <a:gd name="adj1" fmla="val 50000"/>
              <a:gd name="adj2" fmla="val 48203"/>
            </a:avLst>
          </a:prstGeom>
          <a:solidFill>
            <a:srgbClr val="FF9933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43" name="AutoShape 43"/>
          <p:cNvSpPr>
            <a:spLocks noChangeArrowheads="1"/>
          </p:cNvSpPr>
          <p:nvPr/>
        </p:nvSpPr>
        <p:spPr bwMode="auto">
          <a:xfrm>
            <a:off x="5615519" y="2636838"/>
            <a:ext cx="647700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44" name="AutoShape 44"/>
          <p:cNvSpPr>
            <a:spLocks noChangeArrowheads="1"/>
          </p:cNvSpPr>
          <p:nvPr/>
        </p:nvSpPr>
        <p:spPr bwMode="auto">
          <a:xfrm rot="2405984">
            <a:off x="2592919" y="2527303"/>
            <a:ext cx="647700" cy="847725"/>
          </a:xfrm>
          <a:prstGeom prst="downArrow">
            <a:avLst>
              <a:gd name="adj1" fmla="val 50000"/>
              <a:gd name="adj2" fmla="val 43627"/>
            </a:avLst>
          </a:prstGeom>
          <a:solidFill>
            <a:schemeClr val="accent2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45" name="AutoShape 45"/>
          <p:cNvSpPr>
            <a:spLocks noChangeArrowheads="1"/>
          </p:cNvSpPr>
          <p:nvPr/>
        </p:nvSpPr>
        <p:spPr bwMode="auto">
          <a:xfrm rot="-2656509">
            <a:off x="8688919" y="2492378"/>
            <a:ext cx="647700" cy="828675"/>
          </a:xfrm>
          <a:prstGeom prst="downArrow">
            <a:avLst>
              <a:gd name="adj1" fmla="val 50000"/>
              <a:gd name="adj2" fmla="val 42647"/>
            </a:avLst>
          </a:prstGeom>
          <a:solidFill>
            <a:schemeClr val="accent2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47" name="Rectangle 47"/>
          <p:cNvSpPr>
            <a:spLocks noChangeArrowheads="1"/>
          </p:cNvSpPr>
          <p:nvPr/>
        </p:nvSpPr>
        <p:spPr bwMode="auto">
          <a:xfrm>
            <a:off x="4176186" y="3068638"/>
            <a:ext cx="3839633" cy="9144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latin typeface="Calibri" pitchFamily="34" charset="0"/>
              </a:rPr>
              <a:t>ПРЕДУПРЕЖДАЮЩИЕ</a:t>
            </a:r>
          </a:p>
          <a:p>
            <a:pPr algn="ctr"/>
            <a:r>
              <a:rPr lang="ru-RU" sz="1600" b="1">
                <a:latin typeface="Calibri" pitchFamily="34" charset="0"/>
              </a:rPr>
              <a:t>ДЕЙСТВИЯ</a:t>
            </a:r>
          </a:p>
          <a:p>
            <a:pPr algn="ctr"/>
            <a:r>
              <a:rPr lang="ru-RU" sz="1600" b="1">
                <a:latin typeface="Calibri" pitchFamily="34" charset="0"/>
              </a:rPr>
              <a:t>нежелательных событий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7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3000"/>
                                        <p:tgtEl>
                                          <p:spTgt spid="30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0"/>
                                        <p:tgtEl>
                                          <p:spTgt spid="30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307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307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307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307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07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307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0"/>
                                        <p:tgtEl>
                                          <p:spTgt spid="307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07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07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307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0" fill="hold"/>
                                        <p:tgtEl>
                                          <p:spTgt spid="307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0"/>
                                        <p:tgtEl>
                                          <p:spTgt spid="30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2" grpId="0"/>
      <p:bldP spid="307205" grpId="0" animBg="1"/>
      <p:bldP spid="307212" grpId="0" animBg="1"/>
      <p:bldP spid="307214" grpId="0" animBg="1"/>
      <p:bldP spid="307215" grpId="0" animBg="1"/>
      <p:bldP spid="307236" grpId="0" animBg="1"/>
      <p:bldP spid="307241" grpId="0" animBg="1"/>
      <p:bldP spid="307242" grpId="0" animBg="1"/>
      <p:bldP spid="307243" grpId="0" animBg="1"/>
      <p:bldP spid="307244" grpId="0" animBg="1"/>
      <p:bldP spid="307245" grpId="0" animBg="1"/>
      <p:bldP spid="307247" grpId="0" animBg="1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260353"/>
            <a:ext cx="9984317" cy="792163"/>
          </a:xfrm>
        </p:spPr>
        <p:txBody>
          <a:bodyPr rtlCol="0">
            <a:normAutofit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500" b="1" i="1" dirty="0" smtClean="0">
                <a:solidFill>
                  <a:srgbClr val="0033CC"/>
                </a:solidFill>
              </a:rPr>
              <a:t>РАСПРЕДЕЛЕНИЕ ОБЯЗАННОСТЕЙ </a:t>
            </a:r>
            <a:br>
              <a:rPr lang="ru-RU" sz="2500" b="1" i="1" dirty="0" smtClean="0">
                <a:solidFill>
                  <a:srgbClr val="0033CC"/>
                </a:solidFill>
              </a:rPr>
            </a:br>
            <a:r>
              <a:rPr lang="ru-RU" sz="2500" b="1" i="1" dirty="0" smtClean="0">
                <a:solidFill>
                  <a:srgbClr val="0033CC"/>
                </a:solidFill>
              </a:rPr>
              <a:t>ОТВЕТСТВЕННОСТИ</a:t>
            </a:r>
          </a:p>
        </p:txBody>
      </p:sp>
      <p:sp>
        <p:nvSpPr>
          <p:cNvPr id="647171" name="AutoShape 3"/>
          <p:cNvSpPr>
            <a:spLocks noChangeArrowheads="1"/>
          </p:cNvSpPr>
          <p:nvPr/>
        </p:nvSpPr>
        <p:spPr bwMode="auto">
          <a:xfrm>
            <a:off x="3312586" y="1268416"/>
            <a:ext cx="5183716" cy="720725"/>
          </a:xfrm>
          <a:prstGeom prst="flowChartProcess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Calibri" pitchFamily="34" charset="0"/>
              </a:rPr>
              <a:t>ГЕНЕРАЛЬНЫЙ ДИРЕКТОР</a:t>
            </a:r>
          </a:p>
        </p:txBody>
      </p:sp>
      <p:sp>
        <p:nvSpPr>
          <p:cNvPr id="647175" name="AutoShape 7"/>
          <p:cNvSpPr>
            <a:spLocks noChangeArrowheads="1"/>
          </p:cNvSpPr>
          <p:nvPr/>
        </p:nvSpPr>
        <p:spPr bwMode="auto">
          <a:xfrm>
            <a:off x="1488020" y="4581525"/>
            <a:ext cx="9503833" cy="647700"/>
          </a:xfrm>
          <a:prstGeom prst="flowChartProcess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latin typeface="Calibri" pitchFamily="34" charset="0"/>
              </a:rPr>
              <a:t>РУКОВОДИТЕЛИ, СПЕЦИАЛИСТЫ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5109635" y="3859213"/>
            <a:ext cx="1847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sz="1400">
              <a:latin typeface="Calibri" pitchFamily="34" charset="0"/>
            </a:endParaRPr>
          </a:p>
        </p:txBody>
      </p:sp>
      <p:sp>
        <p:nvSpPr>
          <p:cNvPr id="647177" name="AutoShape 9"/>
          <p:cNvSpPr>
            <a:spLocks noChangeArrowheads="1"/>
          </p:cNvSpPr>
          <p:nvPr/>
        </p:nvSpPr>
        <p:spPr bwMode="auto">
          <a:xfrm rot="5251005">
            <a:off x="2979740" y="3787777"/>
            <a:ext cx="936625" cy="647700"/>
          </a:xfrm>
          <a:prstGeom prst="rightArrow">
            <a:avLst>
              <a:gd name="adj1" fmla="val 50000"/>
              <a:gd name="adj2" fmla="val 48203"/>
            </a:avLst>
          </a:prstGeom>
          <a:solidFill>
            <a:srgbClr val="FF9933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7178" name="AutoShape 10"/>
          <p:cNvSpPr>
            <a:spLocks noChangeArrowheads="1"/>
          </p:cNvSpPr>
          <p:nvPr/>
        </p:nvSpPr>
        <p:spPr bwMode="auto">
          <a:xfrm>
            <a:off x="8591551" y="3644903"/>
            <a:ext cx="647700" cy="936625"/>
          </a:xfrm>
          <a:prstGeom prst="downArrow">
            <a:avLst>
              <a:gd name="adj1" fmla="val 50000"/>
              <a:gd name="adj2" fmla="val 48203"/>
            </a:avLst>
          </a:prstGeom>
          <a:solidFill>
            <a:srgbClr val="FF9933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47179" name="AutoShape 11"/>
          <p:cNvSpPr>
            <a:spLocks noChangeArrowheads="1"/>
          </p:cNvSpPr>
          <p:nvPr/>
        </p:nvSpPr>
        <p:spPr bwMode="auto">
          <a:xfrm>
            <a:off x="5520267" y="1916113"/>
            <a:ext cx="647700" cy="792162"/>
          </a:xfrm>
          <a:prstGeom prst="downArrow">
            <a:avLst>
              <a:gd name="adj1" fmla="val 50000"/>
              <a:gd name="adj2" fmla="val 40768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647182" name="Rectangle 14"/>
          <p:cNvSpPr>
            <a:spLocks noChangeArrowheads="1"/>
          </p:cNvSpPr>
          <p:nvPr/>
        </p:nvSpPr>
        <p:spPr bwMode="auto">
          <a:xfrm>
            <a:off x="1775884" y="2708275"/>
            <a:ext cx="8737600" cy="9144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>
                <a:latin typeface="Calibri" pitchFamily="34" charset="0"/>
              </a:rPr>
              <a:t>РАСПРЕДЕЛЕНИЕ ОБЯЗАННОСТЕЙ И ОТВЕТСТВЕННОСТИ</a:t>
            </a:r>
          </a:p>
          <a:p>
            <a:pPr algn="ctr"/>
            <a:r>
              <a:rPr lang="ru-RU" sz="1600" b="1">
                <a:latin typeface="Calibri" pitchFamily="34" charset="0"/>
              </a:rPr>
              <a:t>ПО БЕЗОПАСНОСТИ ТРУДА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47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47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47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47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4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4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4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64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64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64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64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64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64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64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64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64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0" grpId="0"/>
      <p:bldP spid="647171" grpId="0" animBg="1"/>
      <p:bldP spid="647175" grpId="0" animBg="1"/>
      <p:bldP spid="647177" grpId="0" animBg="1"/>
      <p:bldP spid="647178" grpId="0" animBg="1"/>
      <p:bldP spid="647179" grpId="0" animBg="1"/>
      <p:bldP spid="647182" grpId="0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1ACDA3-B936-4979-BF55-108F9A2F35F6}" type="slidenum">
              <a:rPr lang="ru-RU" smtClean="0">
                <a:latin typeface="Arial" charset="0"/>
              </a:rPr>
              <a:pPr>
                <a:defRPr/>
              </a:pPr>
              <a:t>187</a:t>
            </a:fld>
            <a:endParaRPr lang="ru-RU" smtClean="0">
              <a:latin typeface="Arial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390652" y="342900"/>
            <a:ext cx="10513483" cy="60166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ru-RU" sz="2400" dirty="0" smtClean="0">
                <a:solidFill>
                  <a:schemeClr val="bg1"/>
                </a:solidFill>
              </a:rPr>
              <a:t>Обязанности работодателя по обеспечению безопасных условий и охраны труда </a:t>
            </a:r>
          </a:p>
        </p:txBody>
      </p:sp>
      <p:sp>
        <p:nvSpPr>
          <p:cNvPr id="16388" name="TextBox 28"/>
          <p:cNvSpPr txBox="1">
            <a:spLocks noChangeArrowheads="1"/>
          </p:cNvSpPr>
          <p:nvPr/>
        </p:nvSpPr>
        <p:spPr bwMode="auto">
          <a:xfrm>
            <a:off x="1373717" y="1201740"/>
            <a:ext cx="9980083" cy="279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800" dirty="0">
                <a:latin typeface="Calibri" pitchFamily="34" charset="0"/>
              </a:rPr>
              <a:t>На работодателя возложено:</a:t>
            </a:r>
          </a:p>
          <a:p>
            <a:pPr eaLnBrk="1" hangingPunct="1"/>
            <a:endParaRPr lang="ru-RU" sz="2800" dirty="0">
              <a:latin typeface="Calibri" pitchFamily="34" charset="0"/>
            </a:endParaRPr>
          </a:p>
          <a:p>
            <a:pPr eaLnBrk="1" hangingPunct="1">
              <a:lnSpc>
                <a:spcPts val="2500"/>
              </a:lnSpc>
            </a:pPr>
            <a:r>
              <a:rPr lang="ru-RU" sz="3600" dirty="0">
                <a:latin typeface="Calibri" pitchFamily="34" charset="0"/>
              </a:rPr>
              <a:t>22</a:t>
            </a:r>
            <a:r>
              <a:rPr lang="ru-RU" sz="2800" dirty="0">
                <a:latin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</a:rPr>
              <a:t>обязанности по обеспечению безопасных условий и охраны труда.</a:t>
            </a:r>
          </a:p>
          <a:p>
            <a:pPr eaLnBrk="1" hangingPunct="1">
              <a:lnSpc>
                <a:spcPts val="2500"/>
              </a:lnSpc>
            </a:pPr>
            <a:r>
              <a:rPr lang="ru-RU" sz="2400" dirty="0">
                <a:latin typeface="Calibri" pitchFamily="34" charset="0"/>
              </a:rPr>
              <a:t>На службу Охраны труда возлагается </a:t>
            </a:r>
            <a:r>
              <a:rPr lang="ru-RU" sz="3600" dirty="0">
                <a:latin typeface="Calibri" pitchFamily="34" charset="0"/>
              </a:rPr>
              <a:t>32</a:t>
            </a:r>
            <a:r>
              <a:rPr lang="ru-RU" sz="2800" dirty="0">
                <a:latin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</a:rPr>
              <a:t>обязанности,</a:t>
            </a:r>
          </a:p>
          <a:p>
            <a:pPr eaLnBrk="1" hangingPunct="1">
              <a:lnSpc>
                <a:spcPts val="2500"/>
              </a:lnSpc>
            </a:pPr>
            <a:r>
              <a:rPr lang="ru-RU" sz="2400" dirty="0">
                <a:latin typeface="Calibri" pitchFamily="34" charset="0"/>
              </a:rPr>
              <a:t>которые содержат в себе </a:t>
            </a:r>
            <a:r>
              <a:rPr lang="ru-RU" sz="3600" dirty="0">
                <a:latin typeface="Calibri" pitchFamily="34" charset="0"/>
              </a:rPr>
              <a:t>41</a:t>
            </a:r>
            <a:r>
              <a:rPr lang="ru-RU" sz="2800" dirty="0">
                <a:latin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</a:rPr>
              <a:t>функцию, состоящую из</a:t>
            </a:r>
          </a:p>
          <a:p>
            <a:pPr eaLnBrk="1" hangingPunct="1">
              <a:lnSpc>
                <a:spcPts val="2500"/>
              </a:lnSpc>
            </a:pPr>
            <a:r>
              <a:rPr lang="ru-RU" sz="3600" dirty="0">
                <a:latin typeface="Calibri" pitchFamily="34" charset="0"/>
              </a:rPr>
              <a:t>250</a:t>
            </a:r>
            <a:r>
              <a:rPr lang="ru-RU" sz="2800" dirty="0">
                <a:latin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</a:rPr>
              <a:t>операций. </a:t>
            </a:r>
          </a:p>
          <a:p>
            <a:pPr eaLnBrk="1" hangingPunct="1"/>
            <a:endParaRPr lang="ru-RU" dirty="0">
              <a:latin typeface="Calibri" pitchFamily="34" charset="0"/>
            </a:endParaRPr>
          </a:p>
          <a:p>
            <a:pPr eaLnBrk="1" hangingPunct="1"/>
            <a:endParaRPr lang="ru-RU" dirty="0">
              <a:latin typeface="Calibri" pitchFamily="34" charset="0"/>
            </a:endParaRPr>
          </a:p>
        </p:txBody>
      </p:sp>
      <p:pic>
        <p:nvPicPr>
          <p:cNvPr id="16389" name="Рисунок 29" descr="373_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4292603"/>
            <a:ext cx="580813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Рисунок 30" descr="stres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353" y="4268788"/>
            <a:ext cx="4271433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422400" y="457203"/>
            <a:ext cx="9652000" cy="7016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Ответственность за нарушения 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государственных нормативных требований охраны труда</a:t>
            </a:r>
            <a:endParaRPr lang="ru-RU" sz="1600" smtClean="0">
              <a:solidFill>
                <a:srgbClr val="000000"/>
              </a:solidFill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235200" y="2543178"/>
            <a:ext cx="7924800" cy="581025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Действующее законодательство устанавливает</a:t>
            </a:r>
            <a:endParaRPr lang="ru-RU" sz="1600" b="1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виды юридической ответственности</a:t>
            </a:r>
            <a:endParaRPr lang="ru-RU" sz="16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" y="1539878"/>
            <a:ext cx="11582400" cy="58102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1600" b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ТК РФ устанавливает</a:t>
            </a:r>
            <a:r>
              <a:rPr lang="ru-RU" sz="1600" b="1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ru-RU" sz="1600" b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ответственность </a:t>
            </a:r>
            <a:r>
              <a:rPr lang="ru-RU" sz="1600" b="1" smtClean="0">
                <a:solidFill>
                  <a:srgbClr val="FF3300"/>
                </a:solidFill>
                <a:latin typeface="Times New Roman" pitchFamily="18" charset="0"/>
              </a:rPr>
              <a:t>за </a:t>
            </a:r>
            <a:r>
              <a:rPr lang="ru-RU" sz="1600" b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нарушени</a:t>
            </a:r>
            <a:r>
              <a:rPr lang="ru-RU" sz="1600" b="1" smtClean="0">
                <a:solidFill>
                  <a:srgbClr val="FF3300"/>
                </a:solidFill>
                <a:latin typeface="Times New Roman" pitchFamily="18" charset="0"/>
              </a:rPr>
              <a:t>я</a:t>
            </a:r>
            <a:r>
              <a:rPr lang="ru-RU" sz="1600" b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трудового законодательства и иных нормативных правовых актов, содержащих нормы трудового права (ст. 419 ТК РФ).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117600" y="38862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Д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исциплинарная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7010400" y="38862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М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атериальная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117600" y="48006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А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дминистративная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7010400" y="47244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Г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ражданско-правовая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064000" y="5791200"/>
            <a:ext cx="4165600" cy="336550"/>
          </a:xfrm>
          <a:prstGeom prst="rect">
            <a:avLst/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У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головная</a:t>
            </a:r>
            <a:r>
              <a:rPr lang="ru-RU" sz="1600" b="1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 flipH="1">
            <a:off x="3251200" y="3124200"/>
            <a:ext cx="203200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 flipH="1">
            <a:off x="5080000" y="3124200"/>
            <a:ext cx="914400" cy="1676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6299200" y="3124200"/>
            <a:ext cx="914400" cy="16002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7315200" y="3124200"/>
            <a:ext cx="172720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flipH="1">
            <a:off x="6197600" y="3124200"/>
            <a:ext cx="0" cy="2667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23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 bwMode="auto">
          <a:xfrm>
            <a:off x="624419" y="188918"/>
            <a:ext cx="11330516" cy="6530975"/>
          </a:xfrm>
          <a:prstGeom prst="rect">
            <a:avLst/>
          </a:prstGeom>
          <a:solidFill>
            <a:srgbClr val="FFFFCC"/>
          </a:solidFill>
          <a:ln>
            <a:solidFill>
              <a:schemeClr val="bg2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1002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609603" y="533400"/>
            <a:ext cx="10934700" cy="4572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50000"/>
              </a:spcAft>
            </a:pPr>
            <a:r>
              <a:rPr lang="ru-RU" sz="1600" b="1" smtClean="0">
                <a:solidFill>
                  <a:srgbClr val="000000"/>
                </a:solidFill>
              </a:rPr>
              <a:t>Нормы, предусматривающие обязанности работодателя по охране труда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1488021" y="1125538"/>
            <a:ext cx="10079567" cy="3492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ts val="60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Создать службу охраны труда</a:t>
            </a:r>
          </a:p>
          <a:p>
            <a:pPr algn="ctr" fontAlgn="base">
              <a:spcBef>
                <a:spcPts val="600"/>
              </a:spcBef>
              <a:spcAft>
                <a:spcPct val="0"/>
              </a:spcAft>
            </a:pPr>
            <a:endParaRPr lang="ru-RU" sz="1200" b="1" smtClean="0">
              <a:solidFill>
                <a:srgbClr val="000000"/>
              </a:solidFill>
            </a:endParaRP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488021" y="1628775"/>
            <a:ext cx="10079567" cy="4572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Разрабатывать и утверждать инструкции по охране труда для работников</a:t>
            </a: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1488021" y="2133600"/>
            <a:ext cx="10079567" cy="4572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ts val="60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Осуществлять планирование мероприятий по охране труда и их финансирование в установленных законом размерах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1488021" y="2698750"/>
            <a:ext cx="10079567" cy="3492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ts val="110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Производить обучение, инструктаж работников по охране труда и  проверку их знаний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smtClean="0">
              <a:solidFill>
                <a:srgbClr val="000000"/>
              </a:solidFill>
            </a:endParaRP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1488019" y="3141663"/>
            <a:ext cx="10035116" cy="423862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ts val="60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Обеспечивать работников за счет собственных средств средствами индивидуальной и коллективной защиты</a:t>
            </a:r>
          </a:p>
        </p:txBody>
      </p:sp>
      <p:sp>
        <p:nvSpPr>
          <p:cNvPr id="4105" name="Line 8"/>
          <p:cNvSpPr>
            <a:spLocks noChangeShapeType="1"/>
          </p:cNvSpPr>
          <p:nvPr/>
        </p:nvSpPr>
        <p:spPr bwMode="auto">
          <a:xfrm>
            <a:off x="795869" y="13716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1488019" y="3644900"/>
            <a:ext cx="10035116" cy="401638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Проводить за свой счет обязательные медицинские осмотры  работников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200" b="1" smtClean="0">
              <a:solidFill>
                <a:srgbClr val="000000"/>
              </a:solidFill>
            </a:endParaRPr>
          </a:p>
        </p:txBody>
      </p:sp>
      <p:sp>
        <p:nvSpPr>
          <p:cNvPr id="4107" name="Text Box 10"/>
          <p:cNvSpPr txBox="1">
            <a:spLocks noChangeArrowheads="1"/>
          </p:cNvSpPr>
          <p:nvPr/>
        </p:nvSpPr>
        <p:spPr bwMode="auto">
          <a:xfrm>
            <a:off x="1488019" y="4149725"/>
            <a:ext cx="10035116" cy="4889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Осуществлять эффективный контроль за уровнем воздействия вредных или опасных производственных факторов на здоровье работника</a:t>
            </a:r>
          </a:p>
        </p:txBody>
      </p:sp>
      <p:sp>
        <p:nvSpPr>
          <p:cNvPr id="4108" name="Text Box 11"/>
          <p:cNvSpPr txBox="1">
            <a:spLocks noChangeArrowheads="1"/>
          </p:cNvSpPr>
          <p:nvPr/>
        </p:nvSpPr>
        <p:spPr bwMode="auto">
          <a:xfrm>
            <a:off x="1488021" y="4722813"/>
            <a:ext cx="10079567" cy="347662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ts val="60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Вести  расследование и учет несчастных случаев на производстве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1488017" y="5157788"/>
            <a:ext cx="10056283" cy="4889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Производить обязательное социальное страхование работников от несчастных случаев на производстве и профзаболеваний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449921" y="6203950"/>
            <a:ext cx="10094383" cy="34925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smtClean="0">
                <a:solidFill>
                  <a:srgbClr val="000000"/>
                </a:solidFill>
              </a:rPr>
              <a:t>Выполнить иные обязанности</a:t>
            </a:r>
            <a:r>
              <a:rPr lang="ru-RU" sz="1200" b="1" noProof="1" smtClean="0">
                <a:solidFill>
                  <a:srgbClr val="000000"/>
                </a:solidFill>
              </a:rPr>
              <a:t> в</a:t>
            </a:r>
            <a:r>
              <a:rPr lang="ru-RU" sz="1200" b="1" smtClean="0">
                <a:solidFill>
                  <a:srgbClr val="000000"/>
                </a:solidFill>
              </a:rPr>
              <a:t> целях обеспечения безопасных условий и охраны труда</a:t>
            </a:r>
          </a:p>
        </p:txBody>
      </p:sp>
      <p:sp>
        <p:nvSpPr>
          <p:cNvPr id="4111" name="Line 15"/>
          <p:cNvSpPr>
            <a:spLocks noChangeShapeType="1"/>
          </p:cNvSpPr>
          <p:nvPr/>
        </p:nvSpPr>
        <p:spPr bwMode="auto">
          <a:xfrm>
            <a:off x="795868" y="990600"/>
            <a:ext cx="16933" cy="5410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2" name="Line 16"/>
          <p:cNvSpPr>
            <a:spLocks noChangeShapeType="1"/>
          </p:cNvSpPr>
          <p:nvPr/>
        </p:nvSpPr>
        <p:spPr bwMode="auto">
          <a:xfrm>
            <a:off x="795869" y="6378575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>
            <a:off x="795869" y="489585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>
            <a:off x="795869" y="5419725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5" name="Line 20"/>
          <p:cNvSpPr>
            <a:spLocks noChangeShapeType="1"/>
          </p:cNvSpPr>
          <p:nvPr/>
        </p:nvSpPr>
        <p:spPr bwMode="auto">
          <a:xfrm>
            <a:off x="795869" y="28956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6" name="Line 21"/>
          <p:cNvSpPr>
            <a:spLocks noChangeShapeType="1"/>
          </p:cNvSpPr>
          <p:nvPr/>
        </p:nvSpPr>
        <p:spPr bwMode="auto">
          <a:xfrm>
            <a:off x="795869" y="23622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7" name="Line 22"/>
          <p:cNvSpPr>
            <a:spLocks noChangeShapeType="1"/>
          </p:cNvSpPr>
          <p:nvPr/>
        </p:nvSpPr>
        <p:spPr bwMode="auto">
          <a:xfrm>
            <a:off x="795869" y="18288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8" name="Line 23"/>
          <p:cNvSpPr>
            <a:spLocks noChangeShapeType="1"/>
          </p:cNvSpPr>
          <p:nvPr/>
        </p:nvSpPr>
        <p:spPr bwMode="auto">
          <a:xfrm>
            <a:off x="795869" y="3352800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9" name="Line 24"/>
          <p:cNvSpPr>
            <a:spLocks noChangeShapeType="1"/>
          </p:cNvSpPr>
          <p:nvPr/>
        </p:nvSpPr>
        <p:spPr bwMode="auto">
          <a:xfrm>
            <a:off x="795869" y="3849688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20" name="Line 25"/>
          <p:cNvSpPr>
            <a:spLocks noChangeShapeType="1"/>
          </p:cNvSpPr>
          <p:nvPr/>
        </p:nvSpPr>
        <p:spPr bwMode="auto">
          <a:xfrm>
            <a:off x="795869" y="4373563"/>
            <a:ext cx="65405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89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596901" y="1700213"/>
            <a:ext cx="11068051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ru-RU" sz="2400" b="1">
              <a:latin typeface="Calibri" pitchFamily="34" charset="0"/>
            </a:endParaRPr>
          </a:p>
        </p:txBody>
      </p:sp>
      <p:sp>
        <p:nvSpPr>
          <p:cNvPr id="18435" name="Rectangle 16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7791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ru-RU" sz="2400" b="1" dirty="0" smtClean="0">
                <a:latin typeface="Times New Roman" pitchFamily="18" charset="0"/>
              </a:rPr>
              <a:t>ОБЯЗАННОСТИ РАБОТОДАТЕЛЯ </a:t>
            </a:r>
            <a:br>
              <a:rPr lang="ru-RU" sz="2400" b="1" dirty="0" smtClean="0">
                <a:latin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</a:rPr>
              <a:t>В СФЕРЕ ОХРАНЫ ТРУДА</a:t>
            </a:r>
          </a:p>
        </p:txBody>
      </p:sp>
      <p:sp>
        <p:nvSpPr>
          <p:cNvPr id="55313" name="Rectangle 17"/>
          <p:cNvSpPr>
            <a:spLocks noChangeAspect="1" noChangeArrowheads="1"/>
          </p:cNvSpPr>
          <p:nvPr/>
        </p:nvSpPr>
        <p:spPr bwMode="auto">
          <a:xfrm>
            <a:off x="624419" y="1443041"/>
            <a:ext cx="10943167" cy="5299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0975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latin typeface="Times New Roman" pitchFamily="18" charset="0"/>
                <a:cs typeface="+mn-cs"/>
              </a:rPr>
              <a:t>	</a:t>
            </a:r>
            <a:r>
              <a:rPr lang="ru-RU" sz="2400" dirty="0">
                <a:latin typeface="Times New Roman" pitchFamily="18" charset="0"/>
                <a:cs typeface="+mn-cs"/>
              </a:rPr>
              <a:t>Согласно ст. 212 Трудового Кодекса РФ работодатель обязан обеспечить: 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2400" u="sng" dirty="0">
                <a:latin typeface="Times New Roman" pitchFamily="18" charset="0"/>
                <a:cs typeface="+mn-cs"/>
              </a:rPr>
              <a:t>безопасность работников</a:t>
            </a:r>
            <a:r>
              <a:rPr lang="ru-RU" sz="2400" dirty="0">
                <a:latin typeface="Times New Roman" pitchFamily="18" charset="0"/>
                <a:cs typeface="+mn-cs"/>
              </a:rPr>
              <a:t> при эксплуатации зданий, сооружений, оборудования, осуществлении технологических процессов;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+mn-cs"/>
              </a:rPr>
              <a:t>соответствующие требованиям охраны труда </a:t>
            </a:r>
            <a:r>
              <a:rPr lang="ru-RU" sz="2400" u="sng" dirty="0">
                <a:latin typeface="Times New Roman" pitchFamily="18" charset="0"/>
                <a:cs typeface="+mn-cs"/>
              </a:rPr>
              <a:t>условия труда на каждом рабочем месте</a:t>
            </a:r>
            <a:r>
              <a:rPr lang="ru-RU" sz="2400" dirty="0">
                <a:latin typeface="Times New Roman" pitchFamily="18" charset="0"/>
                <a:cs typeface="+mn-cs"/>
              </a:rPr>
              <a:t>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2400" dirty="0">
                <a:latin typeface="Times New Roman" pitchFamily="18" charset="0"/>
                <a:cs typeface="+mn-cs"/>
              </a:rPr>
              <a:t>режим труда и отдыха работников в соответствии с трудовым законодательством и иными нормативными правовыми актами, содержащими нормы трудового права; 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2400" u="sng" dirty="0">
                <a:latin typeface="Times New Roman" pitchFamily="18" charset="0"/>
                <a:cs typeface="+mn-cs"/>
              </a:rPr>
              <a:t>обучение</a:t>
            </a:r>
            <a:r>
              <a:rPr lang="ru-RU" sz="2400" dirty="0">
                <a:latin typeface="Times New Roman" pitchFamily="18" charset="0"/>
                <a:cs typeface="+mn-cs"/>
              </a:rPr>
              <a:t> безопасным методам и приемам выполнения работ и оказанию первой помощи пострадавшим на производстве, проведение инструктажа по охране труда, стажировки на рабочем месте и проверки знания требований охраны труда</a:t>
            </a:r>
            <a:r>
              <a:rPr lang="ru-RU" sz="2400" dirty="0" smtClean="0">
                <a:latin typeface="Times New Roman" pitchFamily="18" charset="0"/>
                <a:cs typeface="+mn-cs"/>
              </a:rPr>
              <a:t>;</a:t>
            </a:r>
            <a:endParaRPr lang="ru-RU" sz="2400" dirty="0"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5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5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5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5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5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5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5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5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3" grpId="0" build="p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596901" y="1700213"/>
            <a:ext cx="11068051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ru-RU" sz="2400" b="1">
              <a:latin typeface="Calibri" pitchFamily="34" charset="0"/>
            </a:endParaRPr>
          </a:p>
        </p:txBody>
      </p:sp>
      <p:sp>
        <p:nvSpPr>
          <p:cNvPr id="18435" name="Rectangle 16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7791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ru-RU" sz="2400" b="1" dirty="0" smtClean="0">
                <a:latin typeface="Times New Roman" pitchFamily="18" charset="0"/>
              </a:rPr>
              <a:t>ОБЯЗАННОСТИ РАБОТОДАТЕЛЯ </a:t>
            </a:r>
            <a:br>
              <a:rPr lang="ru-RU" sz="2400" b="1" dirty="0" smtClean="0">
                <a:latin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</a:rPr>
              <a:t>В СФЕРЕ ОХРАНЫ ТРУДА</a:t>
            </a:r>
          </a:p>
        </p:txBody>
      </p:sp>
      <p:sp>
        <p:nvSpPr>
          <p:cNvPr id="55313" name="Rectangle 17"/>
          <p:cNvSpPr>
            <a:spLocks noChangeAspect="1" noChangeArrowheads="1"/>
          </p:cNvSpPr>
          <p:nvPr/>
        </p:nvSpPr>
        <p:spPr bwMode="auto">
          <a:xfrm>
            <a:off x="624419" y="1443041"/>
            <a:ext cx="10943167" cy="5299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0975" indent="-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latin typeface="Times New Roman" pitchFamily="18" charset="0"/>
                <a:cs typeface="+mn-cs"/>
              </a:rPr>
              <a:t>	Согласно ст. 212 Трудового Кодекса РФ работодатель обязан обеспечить: 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2800" dirty="0" smtClean="0">
                <a:latin typeface="Times New Roman" pitchFamily="18" charset="0"/>
                <a:cs typeface="+mn-cs"/>
              </a:rPr>
              <a:t>недопущение </a:t>
            </a:r>
            <a:r>
              <a:rPr lang="ru-RU" sz="2800" dirty="0">
                <a:latin typeface="Times New Roman" pitchFamily="18" charset="0"/>
                <a:cs typeface="+mn-cs"/>
              </a:rPr>
              <a:t>к работе лиц, не прошедших в установленном порядке обучение и инструктаж по охране труда, стажировку и проверку знаний требований охраны труда;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2800" u="sng" dirty="0">
                <a:latin typeface="Times New Roman" pitchFamily="18" charset="0"/>
                <a:cs typeface="+mn-cs"/>
              </a:rPr>
              <a:t>проведение </a:t>
            </a:r>
            <a:r>
              <a:rPr lang="ru-RU" sz="2800" u="sng" dirty="0" err="1" smtClean="0">
                <a:latin typeface="Times New Roman" pitchFamily="18" charset="0"/>
                <a:cs typeface="+mn-cs"/>
              </a:rPr>
              <a:t>спецоценки</a:t>
            </a:r>
            <a:r>
              <a:rPr lang="ru-RU" sz="2800" u="sng" dirty="0" smtClean="0">
                <a:latin typeface="Times New Roman" pitchFamily="18" charset="0"/>
                <a:cs typeface="+mn-cs"/>
              </a:rPr>
              <a:t> </a:t>
            </a:r>
            <a:r>
              <a:rPr lang="ru-RU" sz="2800" dirty="0" smtClean="0">
                <a:latin typeface="Times New Roman" pitchFamily="18" charset="0"/>
                <a:cs typeface="+mn-cs"/>
              </a:rPr>
              <a:t>по </a:t>
            </a:r>
            <a:r>
              <a:rPr lang="ru-RU" sz="2800" dirty="0">
                <a:latin typeface="Times New Roman" pitchFamily="18" charset="0"/>
                <a:cs typeface="+mn-cs"/>
              </a:rPr>
              <a:t>условиям труда с последующей сертификацией организации работ по охране труда;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2800" dirty="0">
                <a:latin typeface="Times New Roman" pitchFamily="18" charset="0"/>
                <a:cs typeface="+mn-cs"/>
              </a:rPr>
              <a:t>в случаях, предусмотренных трудовым законодательством и иными нормативными правовыми актами, содержащими нормы трудового права, </a:t>
            </a:r>
            <a:r>
              <a:rPr lang="ru-RU" sz="2800" u="sng" dirty="0">
                <a:latin typeface="Times New Roman" pitchFamily="18" charset="0"/>
                <a:cs typeface="+mn-cs"/>
              </a:rPr>
              <a:t>организовывать проведение за счет собственных средств обязательных предварительных</a:t>
            </a:r>
            <a:r>
              <a:rPr lang="ru-RU" sz="2800" dirty="0">
                <a:latin typeface="Times New Roman" pitchFamily="18" charset="0"/>
                <a:cs typeface="+mn-cs"/>
              </a:rPr>
              <a:t> (при поступлении на работу) </a:t>
            </a:r>
            <a:r>
              <a:rPr lang="ru-RU" sz="2800" u="sng" dirty="0">
                <a:latin typeface="Times New Roman" pitchFamily="18" charset="0"/>
                <a:cs typeface="+mn-cs"/>
              </a:rPr>
              <a:t>и периодических</a:t>
            </a:r>
            <a:r>
              <a:rPr lang="ru-RU" sz="2800" dirty="0">
                <a:latin typeface="Times New Roman" pitchFamily="18" charset="0"/>
                <a:cs typeface="+mn-cs"/>
              </a:rPr>
              <a:t> (в течение трудовой деятельности) </a:t>
            </a:r>
            <a:r>
              <a:rPr lang="ru-RU" sz="2800" u="sng" dirty="0">
                <a:latin typeface="Times New Roman" pitchFamily="18" charset="0"/>
                <a:cs typeface="+mn-cs"/>
              </a:rPr>
              <a:t>медицинских осмотров</a:t>
            </a:r>
            <a:r>
              <a:rPr lang="ru-RU" sz="2800" dirty="0">
                <a:latin typeface="Times New Roman" pitchFamily="18" charset="0"/>
                <a:cs typeface="+mn-cs"/>
              </a:rPr>
              <a:t> (обследований) </a:t>
            </a:r>
          </a:p>
        </p:txBody>
      </p:sp>
    </p:spTree>
    <p:extLst>
      <p:ext uri="{BB962C8B-B14F-4D97-AF65-F5344CB8AC3E}">
        <p14:creationId xmlns:p14="http://schemas.microsoft.com/office/powerpoint/2010/main" val="356487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5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5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5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5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5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5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3" grpId="0" build="p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6E6D2F-D53F-4FBE-AC45-899FF83C170A}" type="slidenum">
              <a:rPr lang="ru-RU" smtClean="0">
                <a:latin typeface="Arial" charset="0"/>
              </a:rPr>
              <a:pPr>
                <a:defRPr/>
              </a:pPr>
              <a:t>192</a:t>
            </a:fld>
            <a:endParaRPr lang="ru-RU" smtClean="0">
              <a:latin typeface="Arial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007534" y="252413"/>
            <a:ext cx="10513484" cy="94456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ts val="3000"/>
              </a:lnSpc>
            </a:pPr>
            <a:r>
              <a:rPr lang="ru-RU" sz="3200" dirty="0" smtClean="0">
                <a:solidFill>
                  <a:srgbClr val="FF0000"/>
                </a:solidFill>
              </a:rPr>
              <a:t>Обязанности инженера по охране 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труда в Компании</a:t>
            </a:r>
          </a:p>
        </p:txBody>
      </p:sp>
      <p:sp>
        <p:nvSpPr>
          <p:cNvPr id="17412" name="TextBox 28"/>
          <p:cNvSpPr txBox="1">
            <a:spLocks noChangeArrowheads="1"/>
          </p:cNvSpPr>
          <p:nvPr/>
        </p:nvSpPr>
        <p:spPr bwMode="auto">
          <a:xfrm>
            <a:off x="239186" y="1274766"/>
            <a:ext cx="11713633" cy="567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800" dirty="0">
                <a:latin typeface="Calibri" pitchFamily="34" charset="0"/>
              </a:rPr>
              <a:t>Разработка и внедрение документации, соответствующей нормативным требованиям ТК РФ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800" dirty="0">
                <a:latin typeface="Calibri" pitchFamily="34" charset="0"/>
              </a:rPr>
              <a:t>Обеспечение безопасной организации и осуществления деятельности Компании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800" dirty="0">
                <a:latin typeface="Calibri" pitchFamily="34" charset="0"/>
              </a:rPr>
              <a:t>Контроль за надлежащим исполнением предписаний государственных органов </a:t>
            </a:r>
            <a:br>
              <a:rPr lang="ru-RU" sz="2800" dirty="0">
                <a:latin typeface="Calibri" pitchFamily="34" charset="0"/>
              </a:rPr>
            </a:br>
            <a:r>
              <a:rPr lang="ru-RU" sz="2800" dirty="0">
                <a:latin typeface="Calibri" pitchFamily="34" charset="0"/>
              </a:rPr>
              <a:t>и руководителя Компании в области охраны труда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800" dirty="0">
                <a:latin typeface="Calibri" pitchFamily="34" charset="0"/>
              </a:rPr>
              <a:t>Контроль за организацией обучения сотрудников по охране труда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800" dirty="0">
                <a:latin typeface="Calibri" pitchFamily="34" charset="0"/>
              </a:rPr>
              <a:t>Обучение сотрудников требованиям охраны труда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800" dirty="0">
                <a:latin typeface="Calibri" pitchFamily="34" charset="0"/>
              </a:rPr>
              <a:t>Организация и проведение медосмотров в Компании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800" dirty="0">
                <a:latin typeface="Calibri" pitchFamily="34" charset="0"/>
              </a:rPr>
              <a:t>Подготовка и организация проведения аттестации рабочих мест</a:t>
            </a:r>
          </a:p>
          <a:p>
            <a:pPr eaLnBrk="1" hangingPunct="1">
              <a:spcBef>
                <a:spcPts val="700"/>
              </a:spcBef>
            </a:pPr>
            <a:endParaRPr lang="ru-RU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6E6D2F-D53F-4FBE-AC45-899FF83C170A}" type="slidenum">
              <a:rPr lang="ru-RU" smtClean="0">
                <a:latin typeface="Arial" charset="0"/>
              </a:rPr>
              <a:pPr>
                <a:defRPr/>
              </a:pPr>
              <a:t>193</a:t>
            </a:fld>
            <a:endParaRPr lang="ru-RU" smtClean="0">
              <a:latin typeface="Arial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007534" y="252413"/>
            <a:ext cx="10513484" cy="9445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ts val="3000"/>
              </a:lnSpc>
            </a:pPr>
            <a:r>
              <a:rPr lang="ru-RU" sz="3200" dirty="0" smtClean="0">
                <a:solidFill>
                  <a:srgbClr val="FF0000"/>
                </a:solidFill>
              </a:rPr>
              <a:t>Обязанности инженера по охране 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труда в Компании</a:t>
            </a:r>
          </a:p>
        </p:txBody>
      </p:sp>
      <p:sp>
        <p:nvSpPr>
          <p:cNvPr id="17412" name="TextBox 28"/>
          <p:cNvSpPr txBox="1">
            <a:spLocks noChangeArrowheads="1"/>
          </p:cNvSpPr>
          <p:nvPr/>
        </p:nvSpPr>
        <p:spPr bwMode="auto">
          <a:xfrm>
            <a:off x="239186" y="1274764"/>
            <a:ext cx="11713633" cy="4998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400" dirty="0">
                <a:latin typeface="Calibri" pitchFamily="34" charset="0"/>
              </a:rPr>
              <a:t>Обработка результатов аттестации рабочих мест и разработка мероприятий </a:t>
            </a:r>
            <a:br>
              <a:rPr lang="ru-RU" sz="2400" dirty="0">
                <a:latin typeface="Calibri" pitchFamily="34" charset="0"/>
              </a:rPr>
            </a:br>
            <a:r>
              <a:rPr lang="ru-RU" sz="2400" dirty="0">
                <a:latin typeface="Calibri" pitchFamily="34" charset="0"/>
              </a:rPr>
              <a:t>по результатам аттестации рабочих мест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400" dirty="0">
                <a:latin typeface="Calibri" pitchFamily="34" charset="0"/>
              </a:rPr>
              <a:t>Обеспечение работников специальной одеждой, специальной обувью </a:t>
            </a:r>
            <a:br>
              <a:rPr lang="ru-RU" sz="2400" dirty="0">
                <a:latin typeface="Calibri" pitchFamily="34" charset="0"/>
              </a:rPr>
            </a:br>
            <a:r>
              <a:rPr lang="ru-RU" sz="2400" dirty="0">
                <a:latin typeface="Calibri" pitchFamily="34" charset="0"/>
              </a:rPr>
              <a:t>и другими средствами индивидуальной защиты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400" dirty="0">
                <a:latin typeface="Calibri" pitchFamily="34" charset="0"/>
              </a:rPr>
              <a:t>Полное сопровождение и ведение документации при несчастном случае в Компании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400" dirty="0">
                <a:latin typeface="Calibri" pitchFamily="34" charset="0"/>
              </a:rPr>
              <a:t>Консультирование по вопросам взаимодействия с контролирующими государственными органами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400" dirty="0">
                <a:latin typeface="Calibri" pitchFamily="34" charset="0"/>
              </a:rPr>
              <a:t>Постоянный аудит разработанной документации в Компании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400" dirty="0">
                <a:latin typeface="Calibri" pitchFamily="34" charset="0"/>
              </a:rPr>
              <a:t>Обеспечение доступа к постоянно обновляющейся информационной базе</a:t>
            </a:r>
          </a:p>
          <a:p>
            <a:pPr eaLnBrk="1" hangingPunct="1">
              <a:spcBef>
                <a:spcPts val="700"/>
              </a:spcBef>
              <a:buClr>
                <a:srgbClr val="009999"/>
              </a:buClr>
              <a:buFont typeface="Wingdings" pitchFamily="2" charset="2"/>
              <a:buChar char="§"/>
            </a:pPr>
            <a:r>
              <a:rPr lang="ru-RU" sz="2400" dirty="0">
                <a:latin typeface="Calibri" pitchFamily="34" charset="0"/>
              </a:rPr>
              <a:t>Внедрение трехступенчатого контроля за исполнением требований охраны труда в Компании</a:t>
            </a:r>
          </a:p>
          <a:p>
            <a:pPr eaLnBrk="1" hangingPunct="1">
              <a:spcBef>
                <a:spcPts val="700"/>
              </a:spcBef>
            </a:pPr>
            <a:endParaRPr lang="ru-RU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7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3"/>
          <p:cNvSpPr>
            <a:spLocks noGrp="1" noChangeArrowheads="1"/>
          </p:cNvSpPr>
          <p:nvPr>
            <p:ph type="title"/>
          </p:nvPr>
        </p:nvSpPr>
        <p:spPr>
          <a:xfrm>
            <a:off x="2446868" y="274638"/>
            <a:ext cx="9135533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r" eaLnBrk="1" hangingPunct="1"/>
            <a:r>
              <a:rPr lang="ru-RU" sz="2400" b="1" i="1" dirty="0" smtClean="0">
                <a:latin typeface="Times New Roman" pitchFamily="18" charset="0"/>
              </a:rPr>
              <a:t>ОБЯЗАННОСТИ РАБОТНИКА В ОБЛАСТИ ОХРАНЫ ТРУДА</a:t>
            </a:r>
          </a:p>
        </p:txBody>
      </p:sp>
      <p:sp>
        <p:nvSpPr>
          <p:cNvPr id="57358" name="Rectangle 14"/>
          <p:cNvSpPr>
            <a:spLocks noChangeArrowheads="1"/>
          </p:cNvSpPr>
          <p:nvPr/>
        </p:nvSpPr>
        <p:spPr bwMode="auto">
          <a:xfrm>
            <a:off x="814917" y="1687515"/>
            <a:ext cx="10752667" cy="4844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+mn-cs"/>
              </a:rPr>
              <a:t>Согласно ст.21 Трудового Кодекса РФ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600" dirty="0">
              <a:latin typeface="Times New Roman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1600" dirty="0">
                <a:latin typeface="Times New Roman" pitchFamily="18" charset="0"/>
                <a:cs typeface="+mn-cs"/>
              </a:rPr>
              <a:t>соблюдать требования охраны труда;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endParaRPr lang="ru-RU" sz="1600" dirty="0">
              <a:latin typeface="Times New Roman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1600" dirty="0">
                <a:latin typeface="Times New Roman" pitchFamily="18" charset="0"/>
                <a:cs typeface="+mn-cs"/>
              </a:rPr>
              <a:t>правильно применять средства индивидуальной и коллективной защиты;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endParaRPr lang="ru-RU" sz="1600" dirty="0">
              <a:latin typeface="Times New Roman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1600" u="sng" dirty="0">
                <a:latin typeface="Times New Roman" pitchFamily="18" charset="0"/>
                <a:cs typeface="+mn-cs"/>
              </a:rPr>
              <a:t>проходить обучение безопасным</a:t>
            </a:r>
            <a:r>
              <a:rPr lang="ru-RU" sz="1600" dirty="0">
                <a:latin typeface="Times New Roman" pitchFamily="18" charset="0"/>
                <a:cs typeface="+mn-cs"/>
              </a:rPr>
              <a:t> методам и приемам выполнения работ и оказанию первой помощи пострадавшим на производстве, инструктаж по охране труда, стажировку на рабочем месте, проверку знаний требований охраны труда;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endParaRPr lang="ru-RU" sz="1600" dirty="0">
              <a:latin typeface="Times New Roman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1600" dirty="0">
                <a:latin typeface="Times New Roman" pitchFamily="18" charset="0"/>
                <a:cs typeface="+mn-cs"/>
              </a:rPr>
              <a:t>немедленно </a:t>
            </a:r>
            <a:r>
              <a:rPr lang="ru-RU" sz="1600" u="sng" dirty="0">
                <a:latin typeface="Times New Roman" pitchFamily="18" charset="0"/>
                <a:cs typeface="+mn-cs"/>
              </a:rPr>
              <a:t>извещать своего непосредственного или вышестоящего руководителя о</a:t>
            </a:r>
            <a:r>
              <a:rPr lang="ru-RU" sz="1600" dirty="0">
                <a:latin typeface="Times New Roman" pitchFamily="18" charset="0"/>
                <a:cs typeface="+mn-cs"/>
              </a:rPr>
              <a:t> любой ситуации, угрожающей жизни и здоровью людей, о каждом </a:t>
            </a:r>
            <a:r>
              <a:rPr lang="ru-RU" sz="1600" u="sng" dirty="0">
                <a:latin typeface="Times New Roman" pitchFamily="18" charset="0"/>
                <a:cs typeface="+mn-cs"/>
              </a:rPr>
              <a:t>несчастном случае</a:t>
            </a:r>
            <a:r>
              <a:rPr lang="ru-RU" sz="1600" dirty="0">
                <a:latin typeface="Times New Roman" pitchFamily="18" charset="0"/>
                <a:cs typeface="+mn-cs"/>
              </a:rPr>
              <a:t>, происшедшем на производстве, или об ухудшении состояния своего здоровья, в том числе о проявлении признаков острого профессионального заболевания (отравления);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endParaRPr lang="ru-RU" sz="1600" dirty="0">
              <a:latin typeface="Times New Roman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+mj-lt"/>
              <a:buAutoNum type="arabicPeriod"/>
              <a:defRPr/>
            </a:pPr>
            <a:r>
              <a:rPr lang="ru-RU" sz="1600" u="sng" dirty="0">
                <a:latin typeface="Times New Roman" pitchFamily="18" charset="0"/>
                <a:cs typeface="+mn-cs"/>
              </a:rPr>
              <a:t>проходить обязательные предварительные</a:t>
            </a:r>
            <a:r>
              <a:rPr lang="ru-RU" sz="1600" dirty="0">
                <a:latin typeface="Times New Roman" pitchFamily="18" charset="0"/>
                <a:cs typeface="+mn-cs"/>
              </a:rPr>
              <a:t> (при поступлении на работу) </a:t>
            </a:r>
            <a:r>
              <a:rPr lang="ru-RU" sz="1600" u="sng" dirty="0">
                <a:latin typeface="Times New Roman" pitchFamily="18" charset="0"/>
                <a:cs typeface="+mn-cs"/>
              </a:rPr>
              <a:t>и периодические</a:t>
            </a:r>
            <a:r>
              <a:rPr lang="ru-RU" sz="1600" dirty="0">
                <a:latin typeface="Times New Roman" pitchFamily="18" charset="0"/>
                <a:cs typeface="+mn-cs"/>
              </a:rPr>
              <a:t> (в течение трудовой деятельности) </a:t>
            </a:r>
            <a:r>
              <a:rPr lang="ru-RU" sz="1600" u="sng" dirty="0">
                <a:latin typeface="Times New Roman" pitchFamily="18" charset="0"/>
                <a:cs typeface="+mn-cs"/>
              </a:rPr>
              <a:t>медицинские осмотры</a:t>
            </a:r>
            <a:r>
              <a:rPr lang="ru-RU" sz="1600" dirty="0">
                <a:latin typeface="Times New Roman" pitchFamily="18" charset="0"/>
                <a:cs typeface="+mn-cs"/>
              </a:rPr>
              <a:t> (обследования), а также проходить внеочередные медицинские осмотры (обследования) по направлению работодателя в случаях, предусмотренных настоящим Кодексом и иными федеральными законами.</a:t>
            </a:r>
          </a:p>
          <a:p>
            <a:pPr marL="180975" indent="-180975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7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7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7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7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7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57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7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7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57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73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73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573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73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782763"/>
            <a:ext cx="10094384" cy="452596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Clr>
                <a:srgbClr val="336600"/>
              </a:buClr>
              <a:buFontTx/>
              <a:buNone/>
            </a:pPr>
            <a:r>
              <a:rPr lang="ru-RU" sz="1800" dirty="0" smtClean="0">
                <a:latin typeface="Times New Roman" pitchFamily="18" charset="0"/>
              </a:rPr>
              <a:t>Согласно ст. 22 ТК РФ  </a:t>
            </a:r>
            <a:r>
              <a:rPr lang="ru-RU" sz="1800" b="1" dirty="0" smtClean="0">
                <a:latin typeface="Times New Roman" pitchFamily="18" charset="0"/>
              </a:rPr>
              <a:t>работодатель вправе</a:t>
            </a:r>
            <a:r>
              <a:rPr lang="ru-RU" sz="1800" dirty="0" smtClean="0">
                <a:latin typeface="Times New Roman" pitchFamily="18" charset="0"/>
              </a:rPr>
              <a:t>: 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</a:rPr>
              <a:t>заключать, изменять и расторгать трудовые договоры с работниками в порядке и на условиях, которые установлены ТК РФ, иными федеральными законами;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</a:rPr>
              <a:t>вести коллективные переговоры и заключать коллективные договоры;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</a:rPr>
              <a:t>поощрять работников за добросовестный эффективный труд;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</a:rPr>
              <a:t>выполнять установленные нормы труда;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</a:rPr>
              <a:t>требовать от работников исполнения ими трудовых обязанностей и бережного отношения к имуществу работодателя и других работников, соблюдения правил внутреннего распорядка организации;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</a:rPr>
              <a:t>привлекать работников к дисциплинарной и материальной ответственности в порядке, установленном ТК РФ, иными федеральными законами;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</a:rPr>
              <a:t>принимать локальные нормативные акты;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</a:rPr>
              <a:t>создавать объединения работодателей в целях представительства и защиты своих интересов и вступать в них.</a:t>
            </a:r>
          </a:p>
          <a:p>
            <a:pPr eaLnBrk="1" hangingPunct="1">
              <a:buFontTx/>
              <a:buNone/>
            </a:pPr>
            <a:endParaRPr lang="ru-RU" sz="2800" b="1" dirty="0" smtClean="0"/>
          </a:p>
        </p:txBody>
      </p:sp>
      <p:sp>
        <p:nvSpPr>
          <p:cNvPr id="20483" name="Rectangle 14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ru-RU" sz="2400" b="1" i="1" dirty="0" smtClean="0">
                <a:latin typeface="Times New Roman" pitchFamily="18" charset="0"/>
              </a:rPr>
              <a:t>ПРАВА РАБОТОДАТЕЛЯ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83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83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83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83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83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83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83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83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6" grpId="0" build="p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4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679451" y="1773241"/>
            <a:ext cx="10670116" cy="4708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6600"/>
              </a:buClr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</a:rPr>
              <a:t>Согласно ст. 219 ТК РФ  </a:t>
            </a:r>
            <a:r>
              <a:rPr lang="ru-RU" sz="1600" b="1" dirty="0" smtClean="0">
                <a:latin typeface="Times New Roman" pitchFamily="18" charset="0"/>
              </a:rPr>
              <a:t>работник имеет право на:</a:t>
            </a:r>
            <a:endParaRPr lang="ru-RU" sz="1600" b="1" dirty="0" smtClean="0">
              <a:solidFill>
                <a:srgbClr val="CC3300"/>
              </a:solidFill>
              <a:latin typeface="Times New Roman" pitchFamily="18" charset="0"/>
            </a:endParaRP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600" u="sng" dirty="0" smtClean="0">
                <a:latin typeface="Times New Roman" pitchFamily="18" charset="0"/>
              </a:rPr>
              <a:t>рабочее место, соответствующее условиям</a:t>
            </a:r>
            <a:r>
              <a:rPr lang="ru-RU" sz="1600" dirty="0" smtClean="0">
                <a:latin typeface="Times New Roman" pitchFamily="18" charset="0"/>
              </a:rPr>
              <a:t>, предусмотренным государственными требованиям безопасности труда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u="sng" dirty="0" smtClean="0">
                <a:latin typeface="Times New Roman" pitchFamily="18" charset="0"/>
              </a:rPr>
              <a:t>полную достоверную информацию об условиях труда</a:t>
            </a:r>
            <a:r>
              <a:rPr lang="ru-RU" sz="1600" dirty="0" smtClean="0">
                <a:latin typeface="Times New Roman" pitchFamily="18" charset="0"/>
              </a:rPr>
              <a:t> и требованиях охраны на рабочем месте, обучение безопасным методам и приемам работы;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600" u="sng" dirty="0" smtClean="0">
                <a:latin typeface="Times New Roman" pitchFamily="18" charset="0"/>
              </a:rPr>
              <a:t>возмещение вреда, причиненного работнику</a:t>
            </a:r>
            <a:r>
              <a:rPr lang="ru-RU" sz="1600" dirty="0" smtClean="0">
                <a:latin typeface="Times New Roman" pitchFamily="18" charset="0"/>
              </a:rPr>
              <a:t> в связи с исполнением им трудовых обязанностей, личное участие или участие через своих представителей в рассмотрении вопросов, связанных с расследованием происшедшего с ним несчастного случая на производстве или профессионального заболевания;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600" u="sng" dirty="0" smtClean="0">
                <a:latin typeface="Times New Roman" pitchFamily="18" charset="0"/>
              </a:rPr>
              <a:t>обязательное социальное страхование.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</a:rPr>
              <a:t>отказ от выполнения работ в случае возникновения опасности для его жизни и здоровья вследствие нарушения требований охраны труда, за исключением случаев, предусмотренных федеральными законами, до устранения такой опасности;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600" u="sng" dirty="0" smtClean="0">
                <a:latin typeface="Times New Roman" pitchFamily="18" charset="0"/>
              </a:rPr>
              <a:t>обеспечение средствами индивидуальной и коллективной защиты</a:t>
            </a:r>
            <a:r>
              <a:rPr lang="ru-RU" sz="1600" dirty="0" smtClean="0">
                <a:latin typeface="Times New Roman" pitchFamily="18" charset="0"/>
              </a:rPr>
              <a:t> в соответствии с требованиями охраны труда за счет средств работодателя;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600" u="sng" dirty="0" smtClean="0">
                <a:latin typeface="Times New Roman" pitchFamily="18" charset="0"/>
              </a:rPr>
              <a:t>периодический/предварительный медицинский осмотр</a:t>
            </a:r>
            <a:r>
              <a:rPr lang="ru-RU" sz="1600" dirty="0" smtClean="0">
                <a:latin typeface="Times New Roman" pitchFamily="18" charset="0"/>
              </a:rPr>
              <a:t> (обследование) с сохранением за ним места работы (должности) и среднего заработка во время прохождения указанного медицинского осмотра (обследования);</a:t>
            </a:r>
          </a:p>
          <a:p>
            <a:pPr marL="342900" indent="-342900" algn="just" eaLnBrk="1" hangingPunct="1">
              <a:lnSpc>
                <a:spcPct val="80000"/>
              </a:lnSpc>
              <a:buClr>
                <a:srgbClr val="008000"/>
              </a:buClr>
              <a:buFont typeface="+mj-lt"/>
              <a:buAutoNum type="arabicPeriod"/>
            </a:pPr>
            <a:r>
              <a:rPr lang="ru-RU" sz="1600" dirty="0" smtClean="0">
                <a:latin typeface="Times New Roman" pitchFamily="18" charset="0"/>
              </a:rPr>
              <a:t>компенсации, если он занят на тяжелых работах, работах с вредными и (или) опасными условиями труда.</a:t>
            </a:r>
          </a:p>
          <a:p>
            <a:pPr eaLnBrk="1" hangingPunct="1">
              <a:lnSpc>
                <a:spcPct val="120000"/>
              </a:lnSpc>
            </a:pPr>
            <a:endParaRPr lang="ru-RU" sz="1600" b="1" dirty="0" smtClean="0"/>
          </a:p>
        </p:txBody>
      </p:sp>
      <p:sp>
        <p:nvSpPr>
          <p:cNvPr id="21507" name="Rectangle 17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982662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ru-RU" sz="2400" b="1" i="1" dirty="0" smtClean="0">
                <a:latin typeface="Times New Roman" pitchFamily="18" charset="0"/>
              </a:rPr>
              <a:t>ПРАВА РАБОТНИКА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0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0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0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0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04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0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0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04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04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04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04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04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04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04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04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04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04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4" grpId="0" build="p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5" descr="1261840096_1-stre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881" y="1897065"/>
            <a:ext cx="4984751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2844800" cy="365125"/>
          </a:xfrm>
        </p:spPr>
        <p:txBody>
          <a:bodyPr/>
          <a:lstStyle/>
          <a:p>
            <a:pPr algn="l">
              <a:defRPr/>
            </a:pPr>
            <a:fld id="{E71DEC20-D4C9-47E5-BB01-A6745D845137}" type="slidenum">
              <a:rPr lang="ru-RU">
                <a:latin typeface="Arial" charset="0"/>
              </a:rPr>
              <a:pPr algn="l">
                <a:defRPr/>
              </a:pPr>
              <a:t>197</a:t>
            </a:fld>
            <a:endParaRPr lang="ru-RU">
              <a:latin typeface="Arial" charset="0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92075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ts val="3000"/>
              </a:lnSpc>
            </a:pPr>
            <a:r>
              <a:rPr lang="ru-RU" sz="2400" dirty="0" smtClean="0"/>
              <a:t>Ответственность за нарушение </a:t>
            </a:r>
            <a:br>
              <a:rPr lang="ru-RU" sz="2400" dirty="0" smtClean="0"/>
            </a:br>
            <a:r>
              <a:rPr lang="ru-RU" sz="2400" dirty="0" smtClean="0"/>
              <a:t>трудового законодательства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0985" y="1417640"/>
            <a:ext cx="6544203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42900" algn="l"/>
              </a:tabLst>
              <a:defRPr/>
            </a:pPr>
            <a:r>
              <a:rPr lang="ru-RU" sz="2400" dirty="0">
                <a:latin typeface="Calibri" pitchFamily="34" charset="0"/>
              </a:rPr>
              <a:t>Руководители и специалисты  Компании несут ответственность за:</a:t>
            </a:r>
          </a:p>
          <a:p>
            <a:pPr>
              <a:tabLst>
                <a:tab pos="342900" algn="l"/>
              </a:tabLst>
              <a:defRPr/>
            </a:pPr>
            <a:endParaRPr lang="ru-RU" sz="2000" dirty="0">
              <a:latin typeface="Calibri" pitchFamily="34" charset="0"/>
            </a:endParaRPr>
          </a:p>
          <a:p>
            <a:pPr>
              <a:lnSpc>
                <a:spcPct val="130000"/>
              </a:lnSpc>
              <a:buClr>
                <a:srgbClr val="009999"/>
              </a:buClr>
              <a:buFont typeface="Wingdings" pitchFamily="2" charset="2"/>
              <a:buChar char="§"/>
              <a:tabLst>
                <a:tab pos="342900" algn="l"/>
              </a:tabLst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ru-RU" sz="2000" dirty="0">
                <a:latin typeface="Calibri" pitchFamily="34" charset="0"/>
              </a:rPr>
              <a:t>невыполнение своих функциональных обязанностей;</a:t>
            </a:r>
          </a:p>
          <a:p>
            <a:pPr>
              <a:lnSpc>
                <a:spcPct val="130000"/>
              </a:lnSpc>
              <a:buClr>
                <a:srgbClr val="009999"/>
              </a:buClr>
              <a:buFont typeface="Wingdings" pitchFamily="2" charset="2"/>
              <a:buChar char="§"/>
              <a:tabLst>
                <a:tab pos="342900" algn="l"/>
              </a:tabLst>
              <a:defRPr/>
            </a:pPr>
            <a:r>
              <a:rPr lang="ru-RU" sz="2000" dirty="0">
                <a:latin typeface="Calibri" pitchFamily="34" charset="0"/>
              </a:rPr>
              <a:t> невыполнение обязательств по охране труда, предусмотренных </a:t>
            </a:r>
            <a:br>
              <a:rPr lang="ru-RU" sz="2000" dirty="0">
                <a:latin typeface="Calibri" pitchFamily="34" charset="0"/>
              </a:rPr>
            </a:br>
            <a:r>
              <a:rPr lang="ru-RU" sz="2000" dirty="0">
                <a:latin typeface="Calibri" pitchFamily="34" charset="0"/>
              </a:rPr>
              <a:t> локальными нормативными актами Компании;</a:t>
            </a:r>
          </a:p>
          <a:p>
            <a:pPr>
              <a:lnSpc>
                <a:spcPct val="130000"/>
              </a:lnSpc>
              <a:buClr>
                <a:srgbClr val="009999"/>
              </a:buClr>
              <a:buFont typeface="Wingdings" pitchFamily="2" charset="2"/>
              <a:buChar char="§"/>
              <a:tabLst>
                <a:tab pos="342900" algn="l"/>
              </a:tabLst>
              <a:defRPr/>
            </a:pPr>
            <a:r>
              <a:rPr lang="ru-RU" sz="2000" dirty="0">
                <a:latin typeface="Calibri" pitchFamily="34" charset="0"/>
              </a:rPr>
              <a:t> нарушение законодательных и иных нормативных актов по охране труда;</a:t>
            </a:r>
          </a:p>
          <a:p>
            <a:pPr>
              <a:lnSpc>
                <a:spcPct val="130000"/>
              </a:lnSpc>
              <a:buClr>
                <a:srgbClr val="009999"/>
              </a:buClr>
              <a:buFont typeface="Wingdings" pitchFamily="2" charset="2"/>
              <a:buChar char="§"/>
              <a:tabLst>
                <a:tab pos="342900" algn="l"/>
              </a:tabLst>
              <a:defRPr/>
            </a:pPr>
            <a:r>
              <a:rPr lang="ru-RU" sz="2000" dirty="0">
                <a:latin typeface="Calibri" pitchFamily="34" charset="0"/>
              </a:rPr>
              <a:t> препятствие деятельности представителей органов Государственного </a:t>
            </a:r>
            <a:br>
              <a:rPr lang="ru-RU" sz="2000" dirty="0">
                <a:latin typeface="Calibri" pitchFamily="34" charset="0"/>
              </a:rPr>
            </a:br>
            <a:r>
              <a:rPr lang="ru-RU" sz="2000" dirty="0">
                <a:latin typeface="Calibri" pitchFamily="34" charset="0"/>
              </a:rPr>
              <a:t> контроля и надзора, а также общественного контроля.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4339" y="1214439"/>
            <a:ext cx="11444287" cy="5286376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sz="2400" b="1" u="sng" dirty="0" smtClean="0">
                <a:solidFill>
                  <a:srgbClr val="FF0000"/>
                </a:solidFill>
              </a:rPr>
              <a:t>ст. 5.27. КоАП</a:t>
            </a:r>
            <a:r>
              <a:rPr lang="ru-RU" sz="2400" dirty="0" smtClean="0">
                <a:solidFill>
                  <a:srgbClr val="FF9933"/>
                </a:solidFill>
              </a:rPr>
              <a:t> </a:t>
            </a:r>
            <a:r>
              <a:rPr lang="ru-RU" sz="2400" dirty="0" smtClean="0"/>
              <a:t>- … </a:t>
            </a:r>
            <a:r>
              <a:rPr lang="ru-RU" sz="2000" dirty="0" smtClean="0"/>
              <a:t>любое  нарушение законодательства о труде и об охране труда влечет наложение административного штрафа в размере от </a:t>
            </a:r>
            <a:r>
              <a:rPr lang="ru-RU" sz="2000" i="1" dirty="0" smtClean="0"/>
              <a:t>1000 руб. до</a:t>
            </a:r>
            <a:r>
              <a:rPr lang="en-US" sz="2000" i="1" dirty="0" smtClean="0"/>
              <a:t> </a:t>
            </a:r>
            <a:r>
              <a:rPr lang="ru-RU" sz="2000" i="1" dirty="0" smtClean="0"/>
              <a:t>5000 руб. , либо от  30000 руб. до 50000 руб.(</a:t>
            </a:r>
            <a:r>
              <a:rPr lang="ru-RU" sz="2000" dirty="0" smtClean="0"/>
              <a:t>физическое лицо, либо должностное лицо соответственно). Лица, ранее подвергнутые наказанию за аналогичное правонарушение, могут быть дисквалифицированы на срок от 1 года до 3 лет.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endParaRPr lang="ru-RU" sz="2000" dirty="0" smtClean="0"/>
          </a:p>
          <a:p>
            <a:pPr eaLnBrk="1" hangingPunct="1">
              <a:lnSpc>
                <a:spcPct val="120000"/>
              </a:lnSpc>
            </a:pPr>
            <a:r>
              <a:rPr lang="ru-RU" sz="2400" b="1" u="sng" dirty="0" smtClean="0">
                <a:solidFill>
                  <a:srgbClr val="FF0000"/>
                </a:solidFill>
              </a:rPr>
              <a:t>ст. 143 УК РФ</a:t>
            </a:r>
            <a:r>
              <a:rPr lang="ru-RU" sz="2400" dirty="0" smtClean="0"/>
              <a:t> </a:t>
            </a:r>
            <a:r>
              <a:rPr lang="ru-RU" sz="2000" dirty="0" smtClean="0"/>
              <a:t>нарушение правил техники безопасности или иных правил охраны труда, … если это повлекло по неосторожности причинение тяжкого вреда здоровью человека, - наказывается штрафом в размере до </a:t>
            </a:r>
            <a:r>
              <a:rPr lang="ru-RU" sz="2000" i="1" dirty="0" smtClean="0"/>
              <a:t>200 тысяч рублей</a:t>
            </a:r>
            <a:r>
              <a:rPr lang="ru-RU" sz="2000" dirty="0" smtClean="0"/>
              <a:t> или в размере … дохода осужденного за период до 18 месяцев, либо исправительными работами на срок до 2-х лет, либо лишением свободы на срок до одного года. То же деяние, повлекшее по неосторожности смерть человека, наказывается лишением свободы на срок до 3-х лет с лишением права занимать определенные должности или заниматься определенной деятельность на срок до 3-х лет или без такового.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1071563" y="260352"/>
            <a:ext cx="9986963" cy="830997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400" b="1" dirty="0">
                <a:solidFill>
                  <a:schemeClr val="bg1"/>
                </a:solidFill>
                <a:latin typeface="Calibri" pitchFamily="34" charset="0"/>
              </a:rPr>
              <a:t>Юридическая ответственность за нарушение правил и норм охраны труда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6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16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51" grpId="0" build="p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5733" y="404814"/>
            <a:ext cx="10896600" cy="936625"/>
          </a:xfrm>
        </p:spPr>
        <p:txBody>
          <a:bodyPr anchor="b"/>
          <a:lstStyle/>
          <a:p>
            <a:pPr eaLnBrk="1" hangingPunct="1"/>
            <a:r>
              <a:rPr lang="ru-RU" sz="3200" b="1" smtClean="0">
                <a:solidFill>
                  <a:srgbClr val="0000FF"/>
                </a:solidFill>
              </a:rPr>
              <a:t>Проверка компании государственными органами</a:t>
            </a:r>
          </a:p>
        </p:txBody>
      </p:sp>
      <p:sp>
        <p:nvSpPr>
          <p:cNvPr id="662531" name="AutoShape 3"/>
          <p:cNvSpPr>
            <a:spLocks noChangeArrowheads="1"/>
          </p:cNvSpPr>
          <p:nvPr/>
        </p:nvSpPr>
        <p:spPr bwMode="auto">
          <a:xfrm>
            <a:off x="429686" y="1627188"/>
            <a:ext cx="11042649" cy="86518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>
                <a:latin typeface="Calibri" pitchFamily="34" charset="0"/>
              </a:rPr>
              <a:t>Федеральный закон от 26 декабря 2008 г. № 294 ФЗ «О защите прав юридических лиц и индивидуальных предпринимателей при осуществлении государственного (муниципального ) контроля (надзора)»</a:t>
            </a:r>
          </a:p>
        </p:txBody>
      </p:sp>
      <p:sp>
        <p:nvSpPr>
          <p:cNvPr id="662534" name="AutoShape 6"/>
          <p:cNvSpPr>
            <a:spLocks noChangeArrowheads="1"/>
          </p:cNvSpPr>
          <p:nvPr/>
        </p:nvSpPr>
        <p:spPr bwMode="auto">
          <a:xfrm>
            <a:off x="624417" y="3140078"/>
            <a:ext cx="10945283" cy="576263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latin typeface="Calibri" pitchFamily="34" charset="0"/>
              </a:rPr>
              <a:t>Предмет проверки  -  соблюдение обязательных требований охраны труда</a:t>
            </a:r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2639486" y="4508502"/>
            <a:ext cx="1847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sz="1400">
              <a:latin typeface="Calibri" pitchFamily="34" charset="0"/>
            </a:endParaRPr>
          </a:p>
        </p:txBody>
      </p:sp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524936" y="4437066"/>
            <a:ext cx="11140017" cy="1152525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>
                <a:latin typeface="Calibri" pitchFamily="34" charset="0"/>
              </a:rPr>
              <a:t>Периодичность плановой проверки – не чаще одного раза в три года </a:t>
            </a:r>
          </a:p>
          <a:p>
            <a:pPr algn="ctr"/>
            <a:r>
              <a:rPr lang="ru-RU" sz="1600" b="1">
                <a:latin typeface="Calibri" pitchFamily="34" charset="0"/>
              </a:rPr>
              <a:t>Внеплановая – документарная, выездная. Основание для проведения – истечение сроков исполнения предписаний, поступление в государственные органы надзора заявлений и обращений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625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625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625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64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6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6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6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64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6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6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6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64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530" grpId="0"/>
      <p:bldP spid="662531" grpId="0" animBg="1"/>
      <p:bldP spid="662534" grpId="0" animBg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82af8215c129f8554afe63271f8733217d9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31310</Words>
  <Application>Microsoft Office PowerPoint</Application>
  <PresentationFormat>Широкоэкранный</PresentationFormat>
  <Paragraphs>4228</Paragraphs>
  <Slides>199</Slides>
  <Notes>22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199</vt:i4>
      </vt:variant>
    </vt:vector>
  </HeadingPairs>
  <TitlesOfParts>
    <vt:vector size="214" baseType="lpstr">
      <vt:lpstr>MS Mincho</vt:lpstr>
      <vt:lpstr>Arial</vt:lpstr>
      <vt:lpstr>Arial Narrow</vt:lpstr>
      <vt:lpstr>Calibri</vt:lpstr>
      <vt:lpstr>Calibri Light</vt:lpstr>
      <vt:lpstr>Courier New</vt:lpstr>
      <vt:lpstr>Symbol</vt:lpstr>
      <vt:lpstr>Times New Roman</vt:lpstr>
      <vt:lpstr>Verdana</vt:lpstr>
      <vt:lpstr>Wingdings</vt:lpstr>
      <vt:lpstr>Тема Office</vt:lpstr>
      <vt:lpstr>Оформление по умолчанию</vt:lpstr>
      <vt:lpstr>1_Оформление по умолчанию</vt:lpstr>
      <vt:lpstr>Диаграмма</vt:lpstr>
      <vt:lpstr>Слайд</vt:lpstr>
      <vt:lpstr>Основы безопасности труда. Лекция 1</vt:lpstr>
      <vt:lpstr>Презентация PowerPoint</vt:lpstr>
      <vt:lpstr>Презентация PowerPoint</vt:lpstr>
      <vt:lpstr>Каждый третий россиянин умирает в трудоспособном возрасте</vt:lpstr>
      <vt:lpstr>Основные определения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права государственных инспекторов труда</vt:lpstr>
      <vt:lpstr>продолжение :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Лечебно-профилактическое обслуживание работников включает в себя:  </vt:lpstr>
      <vt:lpstr>Презентация PowerPoint</vt:lpstr>
      <vt:lpstr>Презентация PowerPoint</vt:lpstr>
      <vt:lpstr>Порядок проведения медицинских осмотров приказ Министерства здравоохранения РФ от 10 декабря 1996г.№405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Страхователь обязан: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Все определения понятия «безопасность», которые даются в различных литературных источниках в прямом или косвенном виде включают следующие основные положения:</vt:lpstr>
      <vt:lpstr>Угрозы</vt:lpstr>
      <vt:lpstr>Презентация PowerPoint</vt:lpstr>
      <vt:lpstr>Презентация PowerPoint</vt:lpstr>
      <vt:lpstr>основной целью производственного предприятия являются:</vt:lpstr>
      <vt:lpstr>Презентация PowerPoint</vt:lpstr>
      <vt:lpstr>Экономические потери</vt:lpstr>
      <vt:lpstr>Последствия неэффективной охраны и гигиены труда:</vt:lpstr>
      <vt:lpstr>Тенденции ухудшения ситуации</vt:lpstr>
      <vt:lpstr>ПРИОРИТЕТ ТРУДОВОГО  ЗАКОНОДАТЕЛЬСТВА РФ</vt:lpstr>
      <vt:lpstr>Новая идеология в области охраны труда</vt:lpstr>
      <vt:lpstr>Новая идеология в области охраны труда</vt:lpstr>
      <vt:lpstr>Правовая система охраны труда</vt:lpstr>
      <vt:lpstr>ЦИКЛЫ УСПЕШНОГО УПРАВЛЕНИЯ БЕЗОПАСНОСТЬЮ</vt:lpstr>
      <vt:lpstr>РАСПРЕДЕЛЕНИЕ ОБЯЗАННОСТЕЙ  ОТВЕТСТВЕННОСТИ</vt:lpstr>
      <vt:lpstr>Обязанности работодателя по обеспечению безопасных условий и охраны труда </vt:lpstr>
      <vt:lpstr>Презентация PowerPoint</vt:lpstr>
      <vt:lpstr>Презентация PowerPoint</vt:lpstr>
      <vt:lpstr>ОБЯЗАННОСТИ РАБОТОДАТЕЛЯ  В СФЕРЕ ОХРАНЫ ТРУДА</vt:lpstr>
      <vt:lpstr>ОБЯЗАННОСТИ РАБОТОДАТЕЛЯ  В СФЕРЕ ОХРАНЫ ТРУДА</vt:lpstr>
      <vt:lpstr>Обязанности инженера по охране  труда в Компании</vt:lpstr>
      <vt:lpstr>Обязанности инженера по охране  труда в Компании</vt:lpstr>
      <vt:lpstr>ОБЯЗАННОСТИ РАБОТНИКА В ОБЛАСТИ ОХРАНЫ ТРУДА</vt:lpstr>
      <vt:lpstr>ПРАВА РАБОТОДАТЕЛЯ </vt:lpstr>
      <vt:lpstr>ПРАВА РАБОТНИКА</vt:lpstr>
      <vt:lpstr>Ответственность за нарушение  трудового законодательства</vt:lpstr>
      <vt:lpstr>Презентация PowerPoint</vt:lpstr>
      <vt:lpstr>Проверка компании государственными органами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Николаева Виктория</dc:creator>
  <cp:lastModifiedBy>Николаева Виктория</cp:lastModifiedBy>
  <cp:revision>43</cp:revision>
  <dcterms:created xsi:type="dcterms:W3CDTF">2017-05-02T05:22:44Z</dcterms:created>
  <dcterms:modified xsi:type="dcterms:W3CDTF">2018-05-24T04:11:53Z</dcterms:modified>
</cp:coreProperties>
</file>