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4" r:id="rId18"/>
    <p:sldId id="285" r:id="rId19"/>
    <p:sldId id="286" r:id="rId20"/>
    <p:sldId id="272" r:id="rId21"/>
    <p:sldId id="273" r:id="rId22"/>
    <p:sldId id="274" r:id="rId23"/>
    <p:sldId id="279" r:id="rId24"/>
    <p:sldId id="280" r:id="rId25"/>
    <p:sldId id="281" r:id="rId26"/>
    <p:sldId id="282" r:id="rId27"/>
    <p:sldId id="283" r:id="rId28"/>
    <p:sldId id="275" r:id="rId29"/>
    <p:sldId id="276" r:id="rId30"/>
    <p:sldId id="277" r:id="rId31"/>
    <p:sldId id="27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7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055BAD9-E262-44FF-A835-71EC3959C681}" type="datetimeFigureOut">
              <a:rPr lang="ru-RU" smtClean="0"/>
              <a:pPr/>
              <a:t>01.10.2013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D1216DD-352A-452D-A0BD-3A9D85C38F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276872"/>
            <a:ext cx="8458200" cy="223224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Тема 3. Анализ потребителей услуг предприятий туризма и </a:t>
            </a:r>
            <a:r>
              <a:rPr lang="ru-RU" dirty="0" err="1" smtClean="0"/>
              <a:t>гостинично</a:t>
            </a:r>
            <a:r>
              <a:rPr lang="ru-RU" dirty="0" smtClean="0"/>
              <a:t>-ресторанного бизнеса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22691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потребителей в индустрии туризма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Конечные потребители –отдельные лица, приобретающие туристские продукты для личного потребления;</a:t>
            </a:r>
          </a:p>
          <a:p>
            <a:r>
              <a:rPr lang="ru-RU" dirty="0" smtClean="0"/>
              <a:t>Организации потребители (корпоративные клиенты) – покупатели, совершающие покупки туристских продуктов для их дальнейшей перепродажи (например, туроператоры, </a:t>
            </a:r>
            <a:r>
              <a:rPr lang="ru-RU" dirty="0" err="1" smtClean="0"/>
              <a:t>турагенты</a:t>
            </a:r>
            <a:r>
              <a:rPr lang="ru-RU" dirty="0" smtClean="0"/>
              <a:t>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78448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Факторы, влияющие на поведение потребителей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Внешние побудительные факторы:</a:t>
            </a:r>
          </a:p>
          <a:p>
            <a:pPr marL="0" indent="0">
              <a:buNone/>
            </a:pPr>
            <a:r>
              <a:rPr lang="ru-RU" dirty="0" smtClean="0"/>
              <a:t>1) Факторы маркетинга. К ним относятся элементы комплекса маркетинга (туристский продукт, цена, сбыт, реклама, коммуникации).</a:t>
            </a:r>
          </a:p>
          <a:p>
            <a:pPr marL="0" indent="0">
              <a:buNone/>
            </a:pPr>
            <a:r>
              <a:rPr lang="ru-RU" dirty="0" smtClean="0"/>
              <a:t>2) Факторы среды: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экономические, культурные, </a:t>
            </a:r>
            <a:r>
              <a:rPr lang="ru-RU" dirty="0" smtClean="0">
                <a:solidFill>
                  <a:srgbClr val="FF0000"/>
                </a:solidFill>
              </a:rPr>
              <a:t>социальные</a:t>
            </a:r>
            <a:r>
              <a:rPr lang="ru-RU" smtClean="0">
                <a:solidFill>
                  <a:srgbClr val="FF0000"/>
                </a:solidFill>
              </a:rPr>
              <a:t>, политические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57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>
            <a:noAutofit/>
          </a:bodyPr>
          <a:lstStyle/>
          <a:p>
            <a:r>
              <a:rPr lang="ru-RU" sz="3600" dirty="0" smtClean="0"/>
              <a:t>Экономические факторы: уровень доходов населения, уровень инфляции, безработицы, колебания обменных курсов валют и т.д.</a:t>
            </a:r>
          </a:p>
          <a:p>
            <a:r>
              <a:rPr lang="ru-RU" sz="3600" dirty="0" smtClean="0"/>
              <a:t>Культурные факторы: культура, субкультура, мода.</a:t>
            </a:r>
          </a:p>
          <a:p>
            <a:r>
              <a:rPr lang="ru-RU" sz="3600" dirty="0" smtClean="0"/>
              <a:t>Социальные факторы: социальное положение, </a:t>
            </a:r>
            <a:r>
              <a:rPr lang="ru-RU" sz="3600" dirty="0" err="1" smtClean="0"/>
              <a:t>референтные</a:t>
            </a:r>
            <a:r>
              <a:rPr lang="ru-RU" sz="3600" dirty="0" smtClean="0"/>
              <a:t> группы, семья, социальные роли и статусы.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044608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686800" cy="5531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Социальное положение человека </a:t>
            </a:r>
            <a:r>
              <a:rPr lang="ru-RU" sz="3600" dirty="0" smtClean="0"/>
              <a:t>– это его принадлежность к той или иной социальной группе (классу, слою) – относительно постоянным и однородным подразделениям внутри общества, в которых индивидуумы обладают сходными интересами, ценностями, поведением и ведут одинаковый образ жизни.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22293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err="1" smtClean="0">
                <a:solidFill>
                  <a:srgbClr val="FF0000"/>
                </a:solidFill>
              </a:rPr>
              <a:t>Референтная</a:t>
            </a:r>
            <a:r>
              <a:rPr lang="ru-RU" sz="3600" dirty="0" smtClean="0">
                <a:solidFill>
                  <a:srgbClr val="FF0000"/>
                </a:solidFill>
              </a:rPr>
              <a:t> группа </a:t>
            </a:r>
            <a:r>
              <a:rPr lang="ru-RU" sz="3600" dirty="0" smtClean="0"/>
              <a:t>– это любая совокупность людей, влияющая на позицию, занимаемую человеком и его поведение. </a:t>
            </a:r>
            <a:r>
              <a:rPr lang="ru-RU" sz="3600" dirty="0"/>
              <a:t> </a:t>
            </a:r>
            <a:r>
              <a:rPr lang="ru-RU" sz="3600" dirty="0" smtClean="0"/>
              <a:t>Например семья, сослуживцы, общественно-политические организации, профессиональные ассоциации, религиозные движения.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4071728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Социальная роль </a:t>
            </a:r>
            <a:r>
              <a:rPr lang="ru-RU" sz="4000" dirty="0" smtClean="0"/>
              <a:t>– набор действий человека, выполняемых по отношению к окружающим.</a:t>
            </a:r>
          </a:p>
          <a:p>
            <a:r>
              <a:rPr lang="ru-RU" sz="4000" dirty="0" smtClean="0">
                <a:solidFill>
                  <a:srgbClr val="FF0000"/>
                </a:solidFill>
              </a:rPr>
              <a:t>Статус</a:t>
            </a:r>
            <a:r>
              <a:rPr lang="ru-RU" sz="4000" dirty="0" smtClean="0"/>
              <a:t> – степень уважения человека со стороны общества.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82309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1845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Личностные факторы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-возраст;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-род деятельности;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-образование;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-экономическое положение;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-тип личности;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-самомнение;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-восприятие;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-установки и убеждения;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-образ жизни.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3976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Исследование мотивов поведения потребителей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Мотивы</a:t>
            </a:r>
            <a:r>
              <a:rPr lang="ru-RU" dirty="0" smtClean="0"/>
              <a:t> – это побуждения, мечты, желания или соображения, которые инициируют некоторую последовательность действий, представляющих собой поведение. </a:t>
            </a:r>
          </a:p>
          <a:p>
            <a:pPr marL="0" indent="0" algn="ctr">
              <a:buNone/>
            </a:pPr>
            <a:r>
              <a:rPr lang="ru-RU" b="1" dirty="0" smtClean="0"/>
              <a:t>Мотивы 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эмоциональные и рациональные.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843808" y="4077072"/>
            <a:ext cx="115212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427984" y="4077072"/>
            <a:ext cx="86409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394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300" b="1" dirty="0" smtClean="0"/>
              <a:t>Эмоциональные мотивы </a:t>
            </a:r>
            <a:r>
              <a:rPr lang="ru-RU" sz="3300" dirty="0" smtClean="0"/>
              <a:t>–множество факторов, основу которых составляют покупки, не подкрепленные длительными размышлениями.</a:t>
            </a:r>
          </a:p>
          <a:p>
            <a:pPr marL="0" indent="0">
              <a:buNone/>
            </a:pPr>
            <a:r>
              <a:rPr lang="ru-RU" sz="3300" dirty="0" smtClean="0"/>
              <a:t>В эту категорию факторов входят:</a:t>
            </a:r>
          </a:p>
          <a:p>
            <a:pPr marL="0" indent="0">
              <a:buNone/>
            </a:pPr>
            <a:r>
              <a:rPr lang="ru-RU" sz="3300" b="1" dirty="0" smtClean="0">
                <a:solidFill>
                  <a:srgbClr val="FF0000"/>
                </a:solidFill>
              </a:rPr>
              <a:t>Мода</a:t>
            </a:r>
            <a:r>
              <a:rPr lang="ru-RU" sz="3300" dirty="0" smtClean="0"/>
              <a:t> –клиент приобретает те продукты, которые в настоящий момент модны в масштабах всего рынка.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xmlns="" val="267930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Амбиции</a:t>
            </a:r>
            <a:r>
              <a:rPr lang="ru-RU" dirty="0" smtClean="0"/>
              <a:t> –этот мотив  часто связан с экономической ситуацией клиента либо с социальной группой, которую он представляет.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Мечты</a:t>
            </a:r>
            <a:r>
              <a:rPr lang="ru-RU" dirty="0" smtClean="0"/>
              <a:t> – этот фактор наиболее субъективен и в принципе зависит только от клиента.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Опасения</a:t>
            </a:r>
            <a:r>
              <a:rPr lang="ru-RU" dirty="0" smtClean="0"/>
              <a:t> – в этом случае существенную роль играет также экономическая ситуация и привычка клиента экономить, т.е. нацеленность на минимизацию издержек.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9728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Рациональные мотивы </a:t>
            </a:r>
            <a:r>
              <a:rPr lang="ru-RU" dirty="0" smtClean="0"/>
              <a:t>– факторы, связанные главным образом со способом мышления   либо с конкретными потребностями клиента.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b="1" dirty="0" smtClean="0"/>
              <a:t>потребность</a:t>
            </a:r>
            <a:r>
              <a:rPr lang="ru-RU" dirty="0" smtClean="0"/>
              <a:t> –решающими для покупки оказываются базовые потребности, например желание поправить здоровье, расширить кругозор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b="1" dirty="0" smtClean="0"/>
              <a:t>удовольствие </a:t>
            </a:r>
            <a:r>
              <a:rPr lang="ru-RU" dirty="0" smtClean="0"/>
              <a:t>– как и мечты, наиболее субъективный фактор в данной группе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54491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-</a:t>
            </a:r>
            <a:r>
              <a:rPr lang="ru-RU" sz="2800" b="1" dirty="0" smtClean="0"/>
              <a:t>комфорт</a:t>
            </a:r>
            <a:r>
              <a:rPr lang="ru-RU" sz="2800" dirty="0" smtClean="0"/>
              <a:t> –здесь определяющим оказывается качество конкретных элементов продукта;</a:t>
            </a:r>
          </a:p>
          <a:p>
            <a:pPr marL="0" indent="0">
              <a:buNone/>
            </a:pPr>
            <a:r>
              <a:rPr lang="ru-RU" sz="2800" dirty="0" smtClean="0"/>
              <a:t>-</a:t>
            </a:r>
            <a:r>
              <a:rPr lang="ru-RU" sz="2800" b="1" dirty="0" smtClean="0"/>
              <a:t>благоприятное отношение «цена -качество» </a:t>
            </a:r>
            <a:r>
              <a:rPr lang="ru-RU" sz="2800" dirty="0" smtClean="0"/>
              <a:t>-в этом случае наряду с качеством определяющим фактором оказывается цена</a:t>
            </a:r>
          </a:p>
          <a:p>
            <a:pPr marL="0" indent="0">
              <a:buNone/>
            </a:pPr>
            <a:r>
              <a:rPr lang="ru-RU" sz="2800" dirty="0" smtClean="0"/>
              <a:t>-</a:t>
            </a:r>
            <a:r>
              <a:rPr lang="ru-RU" sz="2800" b="1" dirty="0" smtClean="0"/>
              <a:t>удобство</a:t>
            </a:r>
            <a:r>
              <a:rPr lang="ru-RU" sz="2800" dirty="0" smtClean="0"/>
              <a:t> – этот фактор главным образом учитывают те, кого волнует не стоимость, а быстрое и беспроблемное улаживание формальностей; очень важным элементом оказывается время.</a:t>
            </a:r>
          </a:p>
          <a:p>
            <a:pPr marL="0" indent="0">
              <a:buNone/>
            </a:pPr>
            <a:r>
              <a:rPr lang="ru-RU" sz="2800" dirty="0" smtClean="0"/>
              <a:t>-</a:t>
            </a:r>
            <a:r>
              <a:rPr lang="ru-RU" sz="2800" b="1" dirty="0" smtClean="0"/>
              <a:t>качество обслуживания </a:t>
            </a:r>
            <a:r>
              <a:rPr lang="ru-RU" sz="2800" dirty="0" smtClean="0"/>
              <a:t>–в этом случае решающим оказывается возможность немедленного разрешения проблем, возникающих на различных этапах приобретения и потребления продукта.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1140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686800" cy="100811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Исследование процесса принятия решения  о покупке туристского продукта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Процесс покупки </a:t>
            </a:r>
            <a:r>
              <a:rPr lang="ru-RU" dirty="0" smtClean="0"/>
              <a:t>– это продвижение туристского продукта к потребителю с момента, когда потребность в нем возникает в сознании, до того момента, когда проводится анализ совершенной покупки.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4897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процесса покупки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b="1" dirty="0" smtClean="0"/>
              <a:t>Осознание потребности </a:t>
            </a:r>
            <a:r>
              <a:rPr lang="ru-RU" dirty="0" smtClean="0"/>
              <a:t>–происходит под воздействием различных внутренних (личностных) и внешних факторов.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Поиск информации </a:t>
            </a:r>
            <a:r>
              <a:rPr lang="ru-RU" dirty="0" smtClean="0"/>
              <a:t>– человек собирает все сведения, касающиеся возможностей удовлетворения его потребности. Используются различные источники: семья, реклама, СМИ, опыт знакомых.</a:t>
            </a:r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7345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3) </a:t>
            </a:r>
            <a:r>
              <a:rPr lang="ru-RU" b="1" dirty="0" smtClean="0"/>
              <a:t>Оценка информации </a:t>
            </a:r>
            <a:r>
              <a:rPr lang="ru-RU" dirty="0" smtClean="0"/>
              <a:t>– на этой стадии происходит сравнительная оценка возможных альтернатив покупки. Принимаются во внимание как характеристики туристских продуктов, так и особенности предприятий, их предоставляющих. </a:t>
            </a:r>
          </a:p>
          <a:p>
            <a:pPr marL="0" indent="0">
              <a:buNone/>
            </a:pPr>
            <a:r>
              <a:rPr lang="ru-RU" dirty="0" smtClean="0"/>
              <a:t>4) </a:t>
            </a:r>
            <a:r>
              <a:rPr lang="ru-RU" b="1" dirty="0" smtClean="0"/>
              <a:t>Принятие решения о покупке </a:t>
            </a:r>
            <a:r>
              <a:rPr lang="ru-RU" dirty="0" smtClean="0"/>
              <a:t>–происходит формирование намерения обратиться к конкретному продукту.</a:t>
            </a:r>
          </a:p>
          <a:p>
            <a:pPr marL="0" indent="0">
              <a:buNone/>
            </a:pPr>
            <a:r>
              <a:rPr lang="ru-RU" dirty="0" smtClean="0"/>
              <a:t>5) </a:t>
            </a:r>
            <a:r>
              <a:rPr lang="ru-RU" b="1" dirty="0" smtClean="0"/>
              <a:t>Покупка</a:t>
            </a:r>
            <a:r>
              <a:rPr lang="ru-RU" dirty="0" smtClean="0"/>
              <a:t> – конкретное действие по приобретению продукта.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4178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2758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Оценка степени удовлетворенности/неудовлетворенности потребителей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Удовлетворенность /неудовлетворенность </a:t>
            </a:r>
          </a:p>
          <a:p>
            <a:pPr marL="0" indent="0" algn="ctr">
              <a:buNone/>
            </a:pPr>
            <a:r>
              <a:rPr lang="ru-RU" dirty="0" smtClean="0"/>
              <a:t>потребителей определяется исходя  из сравнения ими своих предварительных ожиданий и реальных характеристик (воспринятого качества) приобретенного туристского продукта.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9982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686800" cy="5184576"/>
          </a:xfrm>
        </p:spPr>
        <p:txBody>
          <a:bodyPr/>
          <a:lstStyle/>
          <a:p>
            <a:r>
              <a:rPr lang="ru-RU" dirty="0" smtClean="0"/>
              <a:t>Оценка удовлетворенности /неудовлетворенности потребителя происходит путем анализа 5 критериев качества:</a:t>
            </a:r>
          </a:p>
          <a:p>
            <a:pPr marL="0" indent="0">
              <a:buNone/>
            </a:pPr>
            <a:r>
              <a:rPr lang="ru-RU" dirty="0" smtClean="0"/>
              <a:t>1.</a:t>
            </a:r>
            <a:r>
              <a:rPr lang="ru-RU" dirty="0" smtClean="0">
                <a:solidFill>
                  <a:srgbClr val="FF0000"/>
                </a:solidFill>
              </a:rPr>
              <a:t> Материальность </a:t>
            </a:r>
            <a:r>
              <a:rPr lang="ru-RU" dirty="0" smtClean="0"/>
              <a:t>– состояние офиса, оборудования, информационных материалов.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9767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2.</a:t>
            </a:r>
            <a:r>
              <a:rPr lang="ru-RU" dirty="0" smtClean="0">
                <a:solidFill>
                  <a:srgbClr val="FF0000"/>
                </a:solidFill>
              </a:rPr>
              <a:t> Надежность </a:t>
            </a:r>
            <a:r>
              <a:rPr lang="ru-RU" dirty="0" smtClean="0"/>
              <a:t>– выполнение предприятием обещанных услуг точно, основательно, надежно.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smtClean="0">
                <a:solidFill>
                  <a:srgbClr val="FF0000"/>
                </a:solidFill>
              </a:rPr>
              <a:t>Отзывчивость</a:t>
            </a:r>
            <a:r>
              <a:rPr lang="ru-RU" dirty="0" smtClean="0"/>
              <a:t> –быстрое обслуживание, желание персонала помочь своим клиентам.</a:t>
            </a:r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 smtClean="0">
                <a:solidFill>
                  <a:srgbClr val="FF0000"/>
                </a:solidFill>
              </a:rPr>
              <a:t>Убежденность </a:t>
            </a:r>
            <a:r>
              <a:rPr lang="ru-RU" dirty="0" smtClean="0"/>
              <a:t>–потребитель ожидает вежливости, компетентности, внимательности персонала компании.</a:t>
            </a:r>
          </a:p>
          <a:p>
            <a:pPr marL="0" indent="0">
              <a:buNone/>
            </a:pPr>
            <a:r>
              <a:rPr lang="ru-RU" dirty="0" smtClean="0"/>
              <a:t>5. </a:t>
            </a:r>
            <a:r>
              <a:rPr lang="ru-RU" dirty="0" smtClean="0">
                <a:solidFill>
                  <a:srgbClr val="FF0000"/>
                </a:solidFill>
              </a:rPr>
              <a:t>Сочувствие</a:t>
            </a:r>
            <a:r>
              <a:rPr lang="ru-RU" dirty="0" smtClean="0"/>
              <a:t> – понимание нужд клиента, выражение заботы о клиенте.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500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Сегментация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Сегментация рынка – разделение рынка на относительно однородные группы потребителей (сегменты рынка, специализированные рынки), которые в виду подобия своих свойств обусловливают подобный спрос.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9468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критерии сегментации рынка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2565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Критерии, определяющие свойства потребителей</a:t>
            </a:r>
          </a:p>
          <a:p>
            <a:pPr marL="0" indent="0">
              <a:buNone/>
            </a:pPr>
            <a:r>
              <a:rPr lang="ru-RU" dirty="0" smtClean="0"/>
              <a:t>1. Географические – место жительства, работы, приобретения услуг (страна, область, район), плотность населения.</a:t>
            </a:r>
          </a:p>
          <a:p>
            <a:pPr marL="0" indent="0">
              <a:buNone/>
            </a:pPr>
            <a:r>
              <a:rPr lang="ru-RU" dirty="0" smtClean="0"/>
              <a:t>2. Демографические – возраст, пол, количество членов семьи, образование, вид деятельности, раса, национальность.</a:t>
            </a:r>
          </a:p>
          <a:p>
            <a:pPr marL="0" indent="0">
              <a:buNone/>
            </a:pPr>
            <a:r>
              <a:rPr lang="ru-RU" dirty="0" smtClean="0"/>
              <a:t>3. Экономические – уровень доходов (фактический и ожидаемый  в будущем), доход на члена семьи, уровень жизни.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8613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86800" cy="55446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4.</a:t>
            </a:r>
            <a:r>
              <a:rPr lang="ru-RU" dirty="0" smtClean="0">
                <a:solidFill>
                  <a:srgbClr val="FF0000"/>
                </a:solidFill>
              </a:rPr>
              <a:t>Социальные</a:t>
            </a:r>
            <a:r>
              <a:rPr lang="ru-RU" dirty="0" smtClean="0"/>
              <a:t> –например социальное происхождение, принадлежность к формальным и неформальным социальным группам, признаваемые культурные эталоны.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Данные критерии носят описательный характер, они позволяют описать потребителей, выделить среди них однородные сегменты. Критерии не дают ответа на вопросы: «Почему одни люди любят путешествовать, а другие нет?»; «Выбирают именно этот отель , а не другой».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075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Психографическая</a:t>
            </a:r>
            <a:r>
              <a:rPr lang="ru-RU" dirty="0" smtClean="0"/>
              <a:t> сегментация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Психографическая</a:t>
            </a:r>
            <a:r>
              <a:rPr lang="ru-RU" dirty="0">
                <a:solidFill>
                  <a:srgbClr val="FF0000"/>
                </a:solidFill>
              </a:rPr>
              <a:t> сегментация </a:t>
            </a:r>
            <a:r>
              <a:rPr lang="ru-RU" dirty="0"/>
              <a:t>предполагает деление рынка на различные группы в зависимости от стиля жизни или личных характеристик потребителей.</a:t>
            </a:r>
          </a:p>
          <a:p>
            <a:pPr marL="0" indent="0">
              <a:buNone/>
            </a:pPr>
            <a:r>
              <a:rPr lang="ru-RU" dirty="0"/>
              <a:t>Она изучает образ жизни людей, т.е. устоявшиеся формы их бытия, что позволяет разобраться в изменяющихся ценностных ориентирах человека и его покупательском поведении.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1922808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256584"/>
          </a:xfrm>
        </p:spPr>
        <p:txBody>
          <a:bodyPr>
            <a:normAutofit fontScale="90000" lnSpcReduction="20000"/>
          </a:bodyPr>
          <a:lstStyle/>
          <a:p>
            <a:pPr marL="0" indent="0"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Психографическая</a:t>
            </a:r>
            <a:r>
              <a:rPr lang="ru-RU" b="1" dirty="0" smtClean="0">
                <a:solidFill>
                  <a:srgbClr val="FF0000"/>
                </a:solidFill>
              </a:rPr>
              <a:t> сегментация </a:t>
            </a:r>
            <a:r>
              <a:rPr lang="ru-RU" dirty="0" smtClean="0"/>
              <a:t>предполагает разделение потребителей по стилю жизни и по личностным характеристикам:</a:t>
            </a:r>
          </a:p>
          <a:p>
            <a:r>
              <a:rPr lang="ru-RU" b="1" i="1" dirty="0" err="1"/>
              <a:t>Актуализаторы</a:t>
            </a:r>
            <a:r>
              <a:rPr lang="ru-RU" dirty="0"/>
              <a:t>. Любят вещи высокого качества. Восприимчивы к новым товарам, технологиям, (приверженцы всего современного). Скептичны по отношению к рекламе. Часто читают публикации самого разного рода. Телевизор смотрят мало.</a:t>
            </a:r>
          </a:p>
          <a:p>
            <a:r>
              <a:rPr lang="ru-RU" b="1" i="1" dirty="0"/>
              <a:t>Квалифицированные</a:t>
            </a:r>
            <a:r>
              <a:rPr lang="ru-RU" i="1" dirty="0"/>
              <a:t>.</a:t>
            </a:r>
            <a:r>
              <a:rPr lang="ru-RU" dirty="0"/>
              <a:t> Мало интереса к имиджу или престижу. Потребление товаров выше среднего. Любят образовательные и общественные программы. Книг читают много и разного рода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1738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Консервативные</a:t>
            </a:r>
            <a:r>
              <a:rPr lang="ru-RU" dirty="0"/>
              <a:t>. Покупают все отечественное. С трудом меняют привычки, ищут выгодные покупки. Смотрят телевизор больше среднего зрителя. Читают журналы по домоводству, садоводству и общего плана.</a:t>
            </a:r>
          </a:p>
          <a:p>
            <a:r>
              <a:rPr lang="ru-RU" b="1" i="1" dirty="0"/>
              <a:t>Достигающие.</a:t>
            </a:r>
            <a:r>
              <a:rPr lang="ru-RU" b="1" dirty="0"/>
              <a:t> </a:t>
            </a:r>
            <a:r>
              <a:rPr lang="ru-RU" dirty="0"/>
              <a:t>Их привлекает разнообразие товаров и товары с премией. Зрители среднестатистические, читают о бизнесе, новости и публикации типа «помоги себе сам».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0671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171405"/>
          </a:xfrm>
        </p:spPr>
        <p:txBody>
          <a:bodyPr>
            <a:normAutofit/>
          </a:bodyPr>
          <a:lstStyle/>
          <a:p>
            <a:r>
              <a:rPr lang="ru-RU" b="1" i="1" dirty="0"/>
              <a:t>Стремящиеся.</a:t>
            </a:r>
            <a:r>
              <a:rPr lang="ru-RU" b="1" dirty="0"/>
              <a:t> </a:t>
            </a:r>
            <a:r>
              <a:rPr lang="ru-RU" dirty="0"/>
              <a:t>Думают об имидже. Имеют ограниченный </a:t>
            </a:r>
            <a:r>
              <a:rPr lang="ru-RU" dirty="0" smtClean="0"/>
              <a:t>доход</a:t>
            </a:r>
            <a:r>
              <a:rPr lang="ru-RU" dirty="0"/>
              <a:t>, </a:t>
            </a:r>
            <a:r>
              <a:rPr lang="ru-RU" dirty="0" smtClean="0"/>
              <a:t>покупают </a:t>
            </a:r>
            <a:r>
              <a:rPr lang="ru-RU" dirty="0"/>
              <a:t>в кредит. Предпочитают телевизор чтению.</a:t>
            </a:r>
          </a:p>
          <a:p>
            <a:r>
              <a:rPr lang="ru-RU" b="1" i="1" dirty="0"/>
              <a:t>Экспериментирующие.</a:t>
            </a:r>
            <a:r>
              <a:rPr lang="ru-RU" b="1" dirty="0"/>
              <a:t> </a:t>
            </a:r>
            <a:r>
              <a:rPr lang="ru-RU" dirty="0"/>
              <a:t>Следуют моде и прихотям. Тратят большую часть свободных денег на общение. Покупают импульсивно. Обращают внимание на рекламу.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4726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Деятельные.</a:t>
            </a:r>
            <a:r>
              <a:rPr lang="ru-RU" b="1" dirty="0"/>
              <a:t> </a:t>
            </a:r>
            <a:r>
              <a:rPr lang="ru-RU" dirty="0"/>
              <a:t>Покупают для комфорта, прочное и ценное. Роскошь их не впечатляет. Покупают необходимые вещи, слушают, радио. Читают журналы по темам: автомобиль, «сделай сам», рыболовство, отдых на природе.</a:t>
            </a:r>
          </a:p>
          <a:p>
            <a:r>
              <a:rPr lang="ru-RU" b="1" i="1" dirty="0"/>
              <a:t>Борцы.</a:t>
            </a:r>
            <a:r>
              <a:rPr lang="ru-RU" b="1" dirty="0"/>
              <a:t> </a:t>
            </a:r>
            <a:r>
              <a:rPr lang="ru-RU" dirty="0"/>
              <a:t>Привержены торговой марке. Используют купоны, интересуются распродажами. Доверяют рекламе. Часто смотрят телевизор. Читают бульварные газеты и женские </a:t>
            </a:r>
            <a:r>
              <a:rPr lang="ru-RU" dirty="0" smtClean="0"/>
              <a:t>журналы.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3922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Критерии, определяющие рыночное поведение потребителей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7551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Потребители рассматриваются во </a:t>
            </a:r>
            <a:r>
              <a:rPr lang="ru-RU" dirty="0" err="1" smtClean="0">
                <a:solidFill>
                  <a:srgbClr val="FF0000"/>
                </a:solidFill>
              </a:rPr>
              <a:t>взаимоувязке</a:t>
            </a:r>
            <a:r>
              <a:rPr lang="ru-RU" dirty="0" smtClean="0">
                <a:solidFill>
                  <a:srgbClr val="FF0000"/>
                </a:solidFill>
              </a:rPr>
              <a:t> с туристским продуктом!</a:t>
            </a:r>
          </a:p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smtClean="0">
                <a:solidFill>
                  <a:srgbClr val="FF0000"/>
                </a:solidFill>
              </a:rPr>
              <a:t>Мотивы</a:t>
            </a:r>
            <a:r>
              <a:rPr lang="ru-RU" dirty="0" smtClean="0"/>
              <a:t> – в качестве основы для сегментации могут рассматриваться как мотивы участия в туристических путешествиях , так и мотивы приобретения туристических продуктов.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 smtClean="0">
                <a:solidFill>
                  <a:srgbClr val="FF0000"/>
                </a:solidFill>
              </a:rPr>
              <a:t>. Период покупок </a:t>
            </a:r>
            <a:r>
              <a:rPr lang="ru-RU" dirty="0" smtClean="0"/>
              <a:t>–по времени совершения покупок выделяются, в частности, клиенты, покупающие  в нормальные сроки, и любители покупок в последний момент с расчетом на значительные скидки.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491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60345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smtClean="0">
                <a:solidFill>
                  <a:srgbClr val="FF0000"/>
                </a:solidFill>
              </a:rPr>
              <a:t>Частота покупок </a:t>
            </a:r>
            <a:r>
              <a:rPr lang="ru-RU" dirty="0" smtClean="0"/>
              <a:t>–т.е. тип и повторяемость определенных моделей рыночного поведения, например, выезжающий за границу очень часто (несколько раз в месяц), часто (несколько раз в квартал), не очень часто (несколько раз в год), редко (один, два раза в год).</a:t>
            </a:r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 smtClean="0">
                <a:solidFill>
                  <a:srgbClr val="FF0000"/>
                </a:solidFill>
              </a:rPr>
              <a:t>Реакция на рекламу </a:t>
            </a:r>
            <a:r>
              <a:rPr lang="ru-RU" dirty="0" smtClean="0"/>
              <a:t>– степень подверженности различным видам рекламного воздействия (в печатных СМИ, по телевидению, интернету)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3622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5. </a:t>
            </a:r>
            <a:r>
              <a:rPr lang="ru-RU" dirty="0" smtClean="0">
                <a:solidFill>
                  <a:srgbClr val="FF0000"/>
                </a:solidFill>
              </a:rPr>
              <a:t>Лояльность</a:t>
            </a:r>
            <a:r>
              <a:rPr lang="ru-RU" dirty="0" smtClean="0"/>
              <a:t> –привязанность к продукту (от конкретного производителя или дистрибьютора ), а также равнодушие к нему, например, вообще не покупающие этот продукт, случайные покупатели, частые клиенты,  постоянные клиенты, фанаты данного продукта или фирмы.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40507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6. </a:t>
            </a:r>
            <a:r>
              <a:rPr lang="ru-RU" dirty="0" smtClean="0">
                <a:solidFill>
                  <a:srgbClr val="FF0000"/>
                </a:solidFill>
              </a:rPr>
              <a:t>Расходы на одного человека </a:t>
            </a:r>
            <a:r>
              <a:rPr lang="ru-RU" dirty="0" smtClean="0"/>
              <a:t>– этот критерий только косвенно связан с экономическим статусом потребителя, поскольку во время </a:t>
            </a:r>
            <a:r>
              <a:rPr lang="ru-RU" dirty="0" err="1" smtClean="0"/>
              <a:t>турпоездки</a:t>
            </a:r>
            <a:r>
              <a:rPr lang="ru-RU" dirty="0" smtClean="0"/>
              <a:t> состоятельные люди часто тратят меньше, чем лица с более низкими доходами.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32452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924</TotalTime>
  <Words>1446</Words>
  <Application>Microsoft Office PowerPoint</Application>
  <PresentationFormat>Экран (4:3)</PresentationFormat>
  <Paragraphs>90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Трек</vt:lpstr>
      <vt:lpstr>Тема 3. Анализ потребителей услуг предприятий туризма и гостинично-ресторанного бизнеса</vt:lpstr>
      <vt:lpstr>Виды потребителей в индустрии туризма</vt:lpstr>
      <vt:lpstr>Факторы, влияющие на поведение потребителей</vt:lpstr>
      <vt:lpstr>Слайд 4</vt:lpstr>
      <vt:lpstr>Слайд 5</vt:lpstr>
      <vt:lpstr>Слайд 6</vt:lpstr>
      <vt:lpstr>Слайд 7</vt:lpstr>
      <vt:lpstr>Слайд 8</vt:lpstr>
      <vt:lpstr>Исследование мотивов поведения потребителей</vt:lpstr>
      <vt:lpstr>Слайд 10</vt:lpstr>
      <vt:lpstr>Слайд 11</vt:lpstr>
      <vt:lpstr>Слайд 12</vt:lpstr>
      <vt:lpstr>Слайд 13</vt:lpstr>
      <vt:lpstr>Исследование процесса принятия решения  о покупке туристского продукта</vt:lpstr>
      <vt:lpstr>Этапы процесса покупки</vt:lpstr>
      <vt:lpstr>Слайд 16</vt:lpstr>
      <vt:lpstr>Оценка степени удовлетворенности/неудовлетворенности потребителей</vt:lpstr>
      <vt:lpstr>Слайд 18</vt:lpstr>
      <vt:lpstr>Слайд 19</vt:lpstr>
      <vt:lpstr>Сегментация рынка</vt:lpstr>
      <vt:lpstr>Основные критерии сегментации рынка</vt:lpstr>
      <vt:lpstr>Слайд 22</vt:lpstr>
      <vt:lpstr>Психографическая сегментация</vt:lpstr>
      <vt:lpstr>Слайд 24</vt:lpstr>
      <vt:lpstr>Слайд 25</vt:lpstr>
      <vt:lpstr>Слайд 26</vt:lpstr>
      <vt:lpstr>Слайд 27</vt:lpstr>
      <vt:lpstr>Критерии, определяющие рыночное поведение потребителей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Анализ потребителей услуг предприятий туризма и гостинично-ресторанного бизнеса</dc:title>
  <dc:creator>User</dc:creator>
  <cp:lastModifiedBy>Администратор</cp:lastModifiedBy>
  <cp:revision>59</cp:revision>
  <dcterms:created xsi:type="dcterms:W3CDTF">2012-10-08T09:45:38Z</dcterms:created>
  <dcterms:modified xsi:type="dcterms:W3CDTF">2013-09-30T20:00:47Z</dcterms:modified>
</cp:coreProperties>
</file>