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4" y="4879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BAB07-E0CE-4882-A7D0-16FE04B7C39A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AC871-F986-4702-B736-BF9056C7F4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DA426-CF95-4F1C-B885-C413AE2179AB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8B2AE-6F93-40FF-83FE-C95B759779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5C140-CA4B-4CDE-97D5-F5BB360D887D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2E4C3-1C20-414B-A804-7E17D0DA2A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53629-B9C3-4320-B13C-E2DDAFBC03A7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F9C2F-8C52-48ED-9DA0-35C0D152CA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91097-6920-4690-9DB7-4F5C18FDFBE4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7CAE2-6CED-480B-B368-276B0F1527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35B94-ACEF-4E0B-9F50-05F86CF727C8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018DD-C1B9-4021-B292-AED03FDE6C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CC72C-A1D1-41C1-8EDD-E6A0AF68E055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BE098-703A-409B-8942-742D075522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67F9A-C90B-4429-8DF0-3963B1483525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71CA5-8B68-476F-9E78-764D6AB7C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6EA88-FEDF-4D18-BB93-2089372E307E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9F8B0-53B1-4D37-ACE4-6C09AC4522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387FD-7BC9-4FB5-93D4-1B1C6642869D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A3C00-230D-4D40-A2A7-1CAD8BB035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08BAA-852D-440F-8ED0-C1ECC2A6A2D1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6BE64-45FC-429C-A97E-2D9D1C611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674A4-FFF5-4796-A84A-E17C8FEE16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A3A4F-1625-45C9-AF07-FFEF45F97C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9802E7-E6D7-4CFB-9FD5-57A4995B927F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09828C-6880-4A46-9019-EC3A6FED0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23" r:id="rId2"/>
    <p:sldLayoutId id="2147484132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33" r:id="rId9"/>
    <p:sldLayoutId id="2147484129" r:id="rId10"/>
    <p:sldLayoutId id="2147484130" r:id="rId11"/>
    <p:sldLayoutId id="2147484134" r:id="rId12"/>
    <p:sldLayoutId id="214748413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veb.ru/common/upload/files/veb/kso/ksobook2011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eb.ru/common/upload/files/veb/kso/ksobook201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764704"/>
            <a:ext cx="7391400" cy="197207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ФГБОУ ВПО «</a:t>
            </a:r>
            <a:r>
              <a:rPr lang="ru-RU" sz="2400" dirty="0" smtClean="0">
                <a:solidFill>
                  <a:srgbClr val="002060"/>
                </a:solidFill>
                <a:effectLst/>
              </a:rPr>
              <a:t>Владивостокский государственный университет экономики и сервиса»</a:t>
            </a:r>
            <a:br>
              <a:rPr lang="ru-RU" sz="2400" dirty="0" smtClean="0">
                <a:solidFill>
                  <a:srgbClr val="002060"/>
                </a:solidFill>
                <a:effectLst/>
              </a:rPr>
            </a:br>
            <a:r>
              <a:rPr lang="ru-RU" sz="2400" dirty="0" smtClean="0">
                <a:solidFill>
                  <a:srgbClr val="002060"/>
                </a:solidFill>
                <a:effectLst/>
              </a:rPr>
              <a:t/>
            </a:r>
            <a:br>
              <a:rPr lang="ru-RU" sz="2400" dirty="0" smtClean="0">
                <a:solidFill>
                  <a:srgbClr val="002060"/>
                </a:solidFill>
                <a:effectLst/>
              </a:rPr>
            </a:br>
            <a:r>
              <a:rPr lang="ru-RU" sz="2400" dirty="0" smtClean="0">
                <a:solidFill>
                  <a:srgbClr val="002060"/>
                </a:solidFill>
                <a:effectLst/>
              </a:rPr>
              <a:t>Кафедра экономики и менеджмента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6013" y="4581525"/>
            <a:ext cx="6381750" cy="1347788"/>
          </a:xfrm>
        </p:spPr>
        <p:txBody>
          <a:bodyPr/>
          <a:lstStyle/>
          <a:p>
            <a:pPr marR="0" algn="l" eaLnBrk="1" hangingPunct="1">
              <a:lnSpc>
                <a:spcPct val="90000"/>
              </a:lnSpc>
            </a:pPr>
            <a:r>
              <a:rPr lang="ru-RU" i="1" smtClean="0">
                <a:solidFill>
                  <a:srgbClr val="002060"/>
                </a:solidFill>
              </a:rPr>
              <a:t>Преподаватель:</a:t>
            </a:r>
          </a:p>
          <a:p>
            <a:pPr marR="0" algn="l" eaLnBrk="1" hangingPunct="1">
              <a:lnSpc>
                <a:spcPct val="90000"/>
              </a:lnSpc>
            </a:pPr>
            <a:r>
              <a:rPr lang="ru-RU" i="1" smtClean="0">
                <a:solidFill>
                  <a:srgbClr val="002060"/>
                </a:solidFill>
              </a:rPr>
              <a:t>Бодункова Анна Григорьевна</a:t>
            </a:r>
          </a:p>
          <a:p>
            <a:pPr marR="0" algn="l" eaLnBrk="1" hangingPunct="1">
              <a:lnSpc>
                <a:spcPct val="90000"/>
              </a:lnSpc>
            </a:pPr>
            <a:r>
              <a:rPr lang="ru-RU" i="1" smtClean="0">
                <a:solidFill>
                  <a:srgbClr val="002060"/>
                </a:solidFill>
              </a:rPr>
              <a:t>ауд.1532, т.240-41-36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258888" y="3141663"/>
            <a:ext cx="68595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/>
            <a:r>
              <a:rPr lang="ru-RU" sz="2800" b="1">
                <a:solidFill>
                  <a:srgbClr val="002060"/>
                </a:solidFill>
                <a:latin typeface="Verdana" pitchFamily="34" charset="0"/>
              </a:rPr>
              <a:t>Корпоративная социальная ответственность</a:t>
            </a:r>
          </a:p>
        </p:txBody>
      </p:sp>
      <p:grpSp>
        <p:nvGrpSpPr>
          <p:cNvPr id="717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7174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5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692150"/>
            <a:ext cx="7772400" cy="60960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2060"/>
                </a:solidFill>
              </a:rPr>
              <a:t>Цели изучения дисциплины: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412875"/>
            <a:ext cx="5545137" cy="5256213"/>
          </a:xfrm>
        </p:spPr>
        <p:txBody>
          <a:bodyPr/>
          <a:lstStyle/>
          <a:p>
            <a:pPr eaLnBrk="1" hangingPunct="1"/>
            <a:r>
              <a:rPr lang="ru-RU" sz="2000" smtClean="0">
                <a:solidFill>
                  <a:srgbClr val="002060"/>
                </a:solidFill>
              </a:rPr>
              <a:t>освоение студентами концепции корпоративной социальной ответственности (КСО), </a:t>
            </a:r>
          </a:p>
          <a:p>
            <a:pPr eaLnBrk="1" hangingPunct="1"/>
            <a:r>
              <a:rPr lang="ru-RU" sz="2000" smtClean="0">
                <a:solidFill>
                  <a:srgbClr val="002060"/>
                </a:solidFill>
              </a:rPr>
              <a:t>формирование комплекса теоретических знаний и практических навыков – профессиональных компетенций, направленных на решение вопросов КСО предприятия, обучение разработке стратегии организации с учётом КСО. 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r>
              <a:rPr lang="ru-RU" sz="2000" b="1" i="1" smtClean="0">
                <a:solidFill>
                  <a:srgbClr val="002060"/>
                </a:solidFill>
              </a:rPr>
              <a:t>            СЛУШАЙТЕ! 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r>
              <a:rPr lang="ru-RU" sz="2000" b="1" i="1" smtClean="0">
                <a:solidFill>
                  <a:srgbClr val="002060"/>
                </a:solidFill>
              </a:rPr>
              <a:t>		            ЧИТАЙТЕ! 	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r>
              <a:rPr lang="ru-RU" sz="2000" b="1" i="1" smtClean="0">
                <a:solidFill>
                  <a:srgbClr val="002060"/>
                </a:solidFill>
              </a:rPr>
              <a:t>			        ЗАПОМИНАЙТЕ!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r>
              <a:rPr lang="ru-RU" sz="2000" b="1" i="1" smtClean="0">
                <a:solidFill>
                  <a:srgbClr val="002060"/>
                </a:solidFill>
              </a:rPr>
              <a:t>		ДУМАЙТЕ! 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r>
              <a:rPr lang="ru-RU" sz="2000" b="1" i="1" smtClean="0">
                <a:solidFill>
                  <a:srgbClr val="002060"/>
                </a:solidFill>
              </a:rPr>
              <a:t>			ДЕЙСТВУЙТЕ!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endParaRPr lang="ru-RU" sz="2000" b="1" i="1" smtClean="0">
              <a:solidFill>
                <a:schemeClr val="folHlink"/>
              </a:solidFill>
            </a:endParaRPr>
          </a:p>
        </p:txBody>
      </p:sp>
      <p:pic>
        <p:nvPicPr>
          <p:cNvPr id="8196" name="Picture 4" descr="Безымянный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1700213"/>
            <a:ext cx="3043238" cy="180657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grpSp>
        <p:nvGrpSpPr>
          <p:cNvPr id="8197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8198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9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153400" cy="45720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2060"/>
                </a:solidFill>
              </a:rPr>
              <a:t>Задачи изучения дисциплины: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268413"/>
            <a:ext cx="6324600" cy="5327650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изучение теоретических подходов (зарубежных и российских) к концепции КСО;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изучение основных концептуальных положений формирования и практической реализации КСО;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рассмотрение роли КСО в развитии компании и определение направлений её совершенствования;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приобретение практических навыков в области разработки и формирования политики КСО;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развитие навыков деловой этики, принятия этичных управленческих решений и готовности нести за них ответственность.</a:t>
            </a:r>
          </a:p>
        </p:txBody>
      </p:sp>
      <p:pic>
        <p:nvPicPr>
          <p:cNvPr id="9220" name="Picture 4" descr="AGB shor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75463" y="1412875"/>
            <a:ext cx="1879600" cy="2743200"/>
          </a:xfrm>
          <a:ln w="38100">
            <a:solidFill>
              <a:schemeClr val="accent2"/>
            </a:solidFill>
          </a:ln>
        </p:spPr>
      </p:pic>
      <p:grpSp>
        <p:nvGrpSpPr>
          <p:cNvPr id="922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9222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3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ozlefakulteta[1] Ira Plevak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700213"/>
            <a:ext cx="6400800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ОБЩИЕ компетенции, которые должен приобрести студент 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в результате изучения дисциплины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(смотреть Рабочую программу учебной дисциплины)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179388" y="4581525"/>
            <a:ext cx="3313112" cy="1655763"/>
          </a:xfrm>
          <a:prstGeom prst="wedgeRoundRectCallout">
            <a:avLst>
              <a:gd name="adj1" fmla="val 68898"/>
              <a:gd name="adj2" fmla="val -81262"/>
              <a:gd name="adj3" fmla="val 16667"/>
            </a:avLst>
          </a:prstGeom>
          <a:gradFill flip="none" rotWithShape="1">
            <a:gsLst>
              <a:gs pos="0">
                <a:schemeClr val="hlink">
                  <a:tint val="66000"/>
                  <a:satMod val="160000"/>
                </a:schemeClr>
              </a:gs>
              <a:gs pos="50000">
                <a:schemeClr val="hlink">
                  <a:tint val="44500"/>
                  <a:satMod val="160000"/>
                </a:schemeClr>
              </a:gs>
              <a:gs pos="100000">
                <a:schemeClr val="hlink">
                  <a:tint val="23500"/>
                  <a:satMod val="160000"/>
                </a:schemeClr>
              </a:gs>
            </a:gsLst>
            <a:lin ang="13500000" scaled="1"/>
            <a:tileRect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  <a:cs typeface="+mn-cs"/>
              </a:rPr>
              <a:t>Способность оценивать экономические и социальные условия осуществления предпринимательской деятельности</a:t>
            </a: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5219700" y="1484313"/>
            <a:ext cx="3678238" cy="1820862"/>
          </a:xfrm>
          <a:prstGeom prst="wedgeRoundRectCallout">
            <a:avLst>
              <a:gd name="adj1" fmla="val -59211"/>
              <a:gd name="adj2" fmla="val 74841"/>
              <a:gd name="adj3" fmla="val 16667"/>
            </a:avLst>
          </a:prstGeom>
          <a:gradFill flip="none" rotWithShape="1">
            <a:gsLst>
              <a:gs pos="0">
                <a:schemeClr val="hlink">
                  <a:tint val="66000"/>
                  <a:satMod val="160000"/>
                </a:schemeClr>
              </a:gs>
              <a:gs pos="50000">
                <a:schemeClr val="hlink">
                  <a:tint val="44500"/>
                  <a:satMod val="160000"/>
                </a:schemeClr>
              </a:gs>
              <a:gs pos="100000">
                <a:schemeClr val="hlink">
                  <a:tint val="23500"/>
                  <a:satMod val="160000"/>
                </a:schemeClr>
              </a:gs>
            </a:gsLst>
            <a:lin ang="13500000" scaled="1"/>
            <a:tileRect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  <a:cs typeface="+mn-cs"/>
              </a:rPr>
              <a:t>Способность учитывать последствия управленческих решений и действий с позиции социальной ответственности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+mn-lt"/>
              <a:cs typeface="+mn-cs"/>
            </a:endParaRP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179388" y="1484313"/>
            <a:ext cx="3384550" cy="1800225"/>
          </a:xfrm>
          <a:prstGeom prst="wedgeRoundRectCallout">
            <a:avLst>
              <a:gd name="adj1" fmla="val 60138"/>
              <a:gd name="adj2" fmla="val 82567"/>
              <a:gd name="adj3" fmla="val 16667"/>
            </a:avLst>
          </a:prstGeom>
          <a:gradFill flip="none" rotWithShape="1">
            <a:gsLst>
              <a:gs pos="0">
                <a:schemeClr val="hlink">
                  <a:tint val="66000"/>
                  <a:satMod val="160000"/>
                </a:schemeClr>
              </a:gs>
              <a:gs pos="50000">
                <a:schemeClr val="hlink">
                  <a:tint val="44500"/>
                  <a:satMod val="160000"/>
                </a:schemeClr>
              </a:gs>
              <a:gs pos="100000">
                <a:schemeClr val="hlink">
                  <a:tint val="23500"/>
                  <a:satMod val="160000"/>
                </a:schemeClr>
              </a:gs>
            </a:gsLst>
            <a:lin ang="13500000" scaled="1"/>
            <a:tileRect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  <a:cs typeface="+mn-cs"/>
              </a:rPr>
              <a:t>Способность эффективно организовать групповую работу на основе знания процессов групповой динамики и принципов формирования команды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+mn-lt"/>
              <a:cs typeface="+mn-cs"/>
            </a:endParaRPr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5334000" y="4581525"/>
            <a:ext cx="3581400" cy="1655763"/>
          </a:xfrm>
          <a:prstGeom prst="wedgeRoundRectCallout">
            <a:avLst>
              <a:gd name="adj1" fmla="val -64483"/>
              <a:gd name="adj2" fmla="val -80399"/>
              <a:gd name="adj3" fmla="val 16667"/>
            </a:avLst>
          </a:prstGeom>
          <a:gradFill flip="none" rotWithShape="1">
            <a:gsLst>
              <a:gs pos="0">
                <a:schemeClr val="hlink">
                  <a:tint val="66000"/>
                  <a:satMod val="160000"/>
                </a:schemeClr>
              </a:gs>
              <a:gs pos="50000">
                <a:schemeClr val="hlink">
                  <a:tint val="44500"/>
                  <a:satMod val="160000"/>
                </a:schemeClr>
              </a:gs>
              <a:gs pos="100000">
                <a:schemeClr val="hlink">
                  <a:tint val="23500"/>
                  <a:satMod val="160000"/>
                </a:schemeClr>
              </a:gs>
            </a:gsLst>
            <a:lin ang="13500000" scaled="1"/>
            <a:tileRect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+mn-lt"/>
                <a:cs typeface="+mn-cs"/>
              </a:rPr>
              <a:t>Способность учитывать аспекты корпоративной социальной ответственности при разработке и реализации стратегии организации</a:t>
            </a:r>
          </a:p>
        </p:txBody>
      </p:sp>
      <p:grpSp>
        <p:nvGrpSpPr>
          <p:cNvPr id="10248" name="Group 6"/>
          <p:cNvGrpSpPr>
            <a:grpSpLocks/>
          </p:cNvGrpSpPr>
          <p:nvPr/>
        </p:nvGrpSpPr>
        <p:grpSpPr bwMode="auto">
          <a:xfrm>
            <a:off x="7885113" y="6448425"/>
            <a:ext cx="1033462" cy="409575"/>
            <a:chOff x="4876" y="4062"/>
            <a:chExt cx="651" cy="258"/>
          </a:xfrm>
        </p:grpSpPr>
        <p:pic>
          <p:nvPicPr>
            <p:cNvPr id="10249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0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92150"/>
            <a:ext cx="7924800" cy="914400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2060"/>
                </a:solidFill>
                <a:cs typeface="Arial" charset="0"/>
              </a:rPr>
              <a:t>Основная рекомендуемая литература</a:t>
            </a:r>
            <a:r>
              <a:rPr lang="ru-RU" sz="2800" b="1" smtClean="0">
                <a:solidFill>
                  <a:srgbClr val="002060"/>
                </a:solidFill>
              </a:rPr>
              <a:t>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773238"/>
            <a:ext cx="8569325" cy="4627562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Коротков, Э.М. Корпоративная социальная ответственность: учебник для бакалавров / Э.М. Коротков, О.Н. Александрова, С.А. Антонов [и др.]; под ред. Э.М. Короткова. – М.: Издательство </a:t>
            </a:r>
            <a:r>
              <a:rPr lang="ru-RU" sz="2400" dirty="0" err="1" smtClean="0">
                <a:solidFill>
                  <a:srgbClr val="002060"/>
                </a:solidFill>
              </a:rPr>
              <a:t>Юрайт</a:t>
            </a:r>
            <a:r>
              <a:rPr lang="ru-RU" sz="2400" dirty="0" smtClean="0">
                <a:solidFill>
                  <a:srgbClr val="002060"/>
                </a:solidFill>
              </a:rPr>
              <a:t>, 2012 (и др.). – 445 с. – Серия: Бакалавр. Базовый курс.</a:t>
            </a: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Корпоративная социальная ответственность. Новая философия бизнеса: учеб. пособие. – М.: Внешэкономбанк, 2011.– 56 с. – Доступно на: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hlinkClick r:id="rId2"/>
              </a:rPr>
              <a:t>http://www.veb.ru/common/upload/files/veb/kso/ksobook2011.pdf</a:t>
            </a:r>
            <a:endParaRPr lang="ru-RU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 2"/>
              <a:buNone/>
              <a:defRPr/>
            </a:pPr>
            <a:endParaRPr lang="ru-RU" sz="2400" dirty="0">
              <a:solidFill>
                <a:srgbClr val="002060"/>
              </a:solidFill>
            </a:endParaRPr>
          </a:p>
        </p:txBody>
      </p:sp>
      <p:grpSp>
        <p:nvGrpSpPr>
          <p:cNvPr id="11268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1269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0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564905"/>
            <a:ext cx="7772400" cy="2520279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002060"/>
                </a:solidFill>
                <a:effectLst/>
              </a:rPr>
              <a:t>Тема 1. </a:t>
            </a:r>
            <a:br>
              <a:rPr lang="ru-RU" sz="3600" dirty="0" smtClean="0">
                <a:solidFill>
                  <a:srgbClr val="002060"/>
                </a:solidFill>
                <a:effectLst/>
              </a:rPr>
            </a:br>
            <a:r>
              <a:rPr lang="ru-RU" sz="3200" dirty="0" smtClean="0">
                <a:solidFill>
                  <a:srgbClr val="002060"/>
                </a:solidFill>
                <a:effectLst/>
              </a:rPr>
              <a:t>Ответственность и её роль в менеджменте: источники, типология, система и механизм реализации</a:t>
            </a:r>
            <a:endParaRPr lang="ru-RU" dirty="0" smtClean="0">
              <a:solidFill>
                <a:srgbClr val="002060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981075"/>
            <a:ext cx="8208962" cy="1455738"/>
          </a:xfrm>
        </p:spPr>
        <p:txBody>
          <a:bodyPr>
            <a:normAutofit fontScale="92500"/>
          </a:bodyPr>
          <a:lstStyle/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ВГУЭС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Кафедра экономики и менеджмента 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Преподаватель: Бодункова Анна Григорьевна</a:t>
            </a:r>
          </a:p>
          <a:p>
            <a:pPr marR="0" algn="l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200" i="1" dirty="0" smtClean="0">
                <a:solidFill>
                  <a:srgbClr val="002060"/>
                </a:solidFill>
              </a:rPr>
              <a:t>Дисциплина: Корпоративная социальная ответственность</a:t>
            </a:r>
            <a:endParaRPr lang="ru-RU" i="1" dirty="0" smtClean="0">
              <a:solidFill>
                <a:srgbClr val="002060"/>
              </a:solidFill>
            </a:endParaRPr>
          </a:p>
        </p:txBody>
      </p:sp>
      <p:grpSp>
        <p:nvGrpSpPr>
          <p:cNvPr id="1229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1229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3"/>
          <p:cNvSpPr>
            <a:spLocks noGrp="1"/>
          </p:cNvSpPr>
          <p:nvPr>
            <p:ph type="title"/>
          </p:nvPr>
        </p:nvSpPr>
        <p:spPr>
          <a:xfrm>
            <a:off x="539750" y="1052513"/>
            <a:ext cx="8229600" cy="1944687"/>
          </a:xfrm>
        </p:spPr>
        <p:txBody>
          <a:bodyPr/>
          <a:lstStyle/>
          <a:p>
            <a:pPr eaLnBrk="1" hangingPunct="1"/>
            <a:r>
              <a:rPr lang="ru-RU" sz="3100" b="1" smtClean="0">
                <a:solidFill>
                  <a:srgbClr val="002060"/>
                </a:solidFill>
              </a:rPr>
              <a:t>Тема 1.</a:t>
            </a:r>
            <a:r>
              <a:rPr lang="ru-RU" sz="3100" smtClean="0">
                <a:solidFill>
                  <a:srgbClr val="002060"/>
                </a:solidFill>
              </a:rPr>
              <a:t> </a:t>
            </a:r>
            <a:r>
              <a:rPr lang="ru-RU" sz="3100" b="1" smtClean="0">
                <a:solidFill>
                  <a:srgbClr val="002060"/>
                </a:solidFill>
              </a:rPr>
              <a:t>Ответственность и её роль в менеджменте: источники, типология, система и механизм реализации</a:t>
            </a:r>
            <a:endParaRPr lang="en-US" smtClean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288" y="3429000"/>
            <a:ext cx="8229600" cy="2592388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solidFill>
                  <a:srgbClr val="002060"/>
                </a:solidFill>
              </a:rPr>
              <a:t>Ответственность и её роль в менеджменте.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solidFill>
                  <a:srgbClr val="002060"/>
                </a:solidFill>
              </a:rPr>
              <a:t>Источники ответственности.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solidFill>
                  <a:srgbClr val="002060"/>
                </a:solidFill>
              </a:rPr>
              <a:t>Типология ответственности.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dirty="0" smtClean="0">
                <a:solidFill>
                  <a:srgbClr val="002060"/>
                </a:solidFill>
              </a:rPr>
              <a:t>Система и механизмы реализации ответственности.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5619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В результате освоения темы №1 студент должен: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472112"/>
          </a:xfrm>
        </p:spPr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знать</a:t>
            </a:r>
            <a:endParaRPr lang="ru-RU" dirty="0" smtClean="0">
              <a:solidFill>
                <a:srgbClr val="00206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определение понятия ответственности;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типологию ответственности;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основные источники ответственности;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особенности различных типов ответственности;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роль ответственности в развитии управления организацией;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уметь</a:t>
            </a:r>
            <a:endParaRPr lang="ru-RU" dirty="0" smtClean="0">
              <a:solidFill>
                <a:srgbClr val="00206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определять основные характеристики ответственности;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оценивать ее организационные особенности;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обосновывать ее необходимость и роль в развитии компании;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прогнозировать последствия деятельности человека в организации;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учитывать конкретные условия реализации ответственности;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владеть</a:t>
            </a:r>
            <a:endParaRPr lang="ru-RU" dirty="0" smtClean="0">
              <a:solidFill>
                <a:srgbClr val="00206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навыками использования основных принципов построения системы и механизма ответственности;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навыками обеспечения эффективности реализации ответственности;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приемами организационной интеграции полномочий, обязанностей и ответственности.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250825" y="836613"/>
            <a:ext cx="8642350" cy="1223962"/>
          </a:xfrm>
        </p:spPr>
        <p:txBody>
          <a:bodyPr/>
          <a:lstStyle/>
          <a:p>
            <a:pPr algn="ctr" eaLnBrk="1" hangingPunct="1"/>
            <a:r>
              <a:rPr lang="ru-RU" sz="2600" b="1" smtClean="0">
                <a:solidFill>
                  <a:srgbClr val="002060"/>
                </a:solidFill>
              </a:rPr>
              <a:t>Понятие ответственности, </a:t>
            </a:r>
            <a:br>
              <a:rPr lang="ru-RU" sz="2600" b="1" smtClean="0">
                <a:solidFill>
                  <a:srgbClr val="002060"/>
                </a:solidFill>
              </a:rPr>
            </a:br>
            <a:r>
              <a:rPr lang="ru-RU" sz="2600" b="1" smtClean="0">
                <a:solidFill>
                  <a:srgbClr val="002060"/>
                </a:solidFill>
              </a:rPr>
              <a:t> её ограничительная и мотивационная роль </a:t>
            </a:r>
            <a:br>
              <a:rPr lang="ru-RU" sz="2600" b="1" smtClean="0">
                <a:solidFill>
                  <a:srgbClr val="002060"/>
                </a:solidFill>
              </a:rPr>
            </a:br>
            <a:r>
              <a:rPr lang="ru-RU" sz="2600" b="1" smtClean="0">
                <a:solidFill>
                  <a:srgbClr val="002060"/>
                </a:solidFill>
              </a:rPr>
              <a:t>в деятельности человека</a:t>
            </a:r>
            <a:endParaRPr lang="en-US" sz="2600" b="1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349500"/>
            <a:ext cx="8229600" cy="42084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Человек живёт в обществе и осуществляет свою деятельность с учётом деятельности других людей, что проявляется в понимании:</a:t>
            </a:r>
          </a:p>
          <a:p>
            <a:pPr marL="722313" indent="-3683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собственных интересов и ценностей, </a:t>
            </a:r>
          </a:p>
          <a:p>
            <a:pPr marL="722313" indent="-3683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интересов и ценностей других людей.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Это понимание проявляется и в </a:t>
            </a:r>
            <a:r>
              <a:rPr lang="ru-RU" b="1" dirty="0" smtClean="0">
                <a:solidFill>
                  <a:srgbClr val="002060"/>
                </a:solidFill>
              </a:rPr>
              <a:t>ответственности организации </a:t>
            </a:r>
            <a:r>
              <a:rPr lang="ru-RU" dirty="0" smtClean="0">
                <a:solidFill>
                  <a:srgbClr val="002060"/>
                </a:solidFill>
              </a:rPr>
              <a:t>(один из важнейших факторов её деятельности).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>
            <a:normAutofit/>
          </a:bodyPr>
          <a:lstStyle/>
          <a:p>
            <a:pPr marL="1976438" indent="-1711325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Ответственность </a:t>
            </a:r>
            <a:r>
              <a:rPr lang="ru-RU" sz="3200" dirty="0" smtClean="0">
                <a:solidFill>
                  <a:srgbClr val="002060"/>
                </a:solidFill>
              </a:rPr>
              <a:t>– это</a:t>
            </a:r>
            <a:endParaRPr lang="en-US" sz="3200" dirty="0" smtClean="0">
              <a:solidFill>
                <a:srgbClr val="002060"/>
              </a:solidFill>
            </a:endParaRPr>
          </a:p>
          <a:p>
            <a:pPr marL="1976438" indent="-54610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 smtClean="0">
                <a:solidFill>
                  <a:srgbClr val="002060"/>
                </a:solidFill>
              </a:rPr>
              <a:t>мотивационный фактор,</a:t>
            </a:r>
          </a:p>
          <a:p>
            <a:pPr marL="1976438" indent="-54610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 smtClean="0">
                <a:solidFill>
                  <a:srgbClr val="002060"/>
                </a:solidFill>
              </a:rPr>
              <a:t>возможный ограничитель</a:t>
            </a: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200" dirty="0" smtClean="0">
                <a:solidFill>
                  <a:srgbClr val="002060"/>
                </a:solidFill>
              </a:rPr>
              <a:t>	деятельности организации, </a:t>
            </a: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200" dirty="0" smtClean="0">
                <a:solidFill>
                  <a:srgbClr val="002060"/>
                </a:solidFill>
              </a:rPr>
              <a:t>	которые влияют на выбор методов и учёт различных факторов выполнения работы, её вида и на стремление к определённому результату.</a:t>
            </a:r>
            <a:endParaRPr lang="en-US" sz="3200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832475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Ответственность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i="1" dirty="0" smtClean="0">
                <a:solidFill>
                  <a:srgbClr val="002060"/>
                </a:solidFill>
              </a:rPr>
              <a:t>—</a:t>
            </a:r>
            <a:r>
              <a:rPr lang="ru-RU" dirty="0" smtClean="0">
                <a:solidFill>
                  <a:srgbClr val="002060"/>
                </a:solidFill>
              </a:rPr>
              <a:t> это </a:t>
            </a:r>
          </a:p>
          <a:p>
            <a:pPr marL="722313" indent="-3683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организационное положение, обеспечивающее дисциплинированность и максимально эффективное отношение человека к его обязанностям;</a:t>
            </a:r>
          </a:p>
          <a:p>
            <a:pPr marL="722313" indent="-3683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средство управления, рычаг воздействия на деятельность человека и коллектива в целом.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Менеджер воздействует на деятельность человека и коллектива, </a:t>
            </a:r>
          </a:p>
          <a:p>
            <a:pPr marL="722313" indent="-3683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ограничивая их общими интересами, ценностями и необходимостью учёта существующих условий;</a:t>
            </a:r>
            <a:endParaRPr lang="en-US" dirty="0" smtClean="0">
              <a:solidFill>
                <a:srgbClr val="002060"/>
              </a:solidFill>
            </a:endParaRPr>
          </a:p>
          <a:p>
            <a:pPr marL="722313" indent="-3683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устанавливая определённые меры и виды ответственности и её контролирования. </a:t>
            </a:r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323850" y="692150"/>
            <a:ext cx="8569325" cy="4318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2060"/>
                </a:solidFill>
              </a:rPr>
              <a:t>Содержание понятия «ответственность»</a:t>
            </a:r>
            <a:endParaRPr lang="en-US" sz="2800" b="1" smtClean="0">
              <a:solidFill>
                <a:srgbClr val="002060"/>
              </a:solidFill>
            </a:endParaRPr>
          </a:p>
        </p:txBody>
      </p:sp>
      <p:sp>
        <p:nvSpPr>
          <p:cNvPr id="18435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grpSp>
        <p:nvGrpSpPr>
          <p:cNvPr id="18436" name="Group 1"/>
          <p:cNvGrpSpPr>
            <a:grpSpLocks noChangeAspect="1"/>
          </p:cNvGrpSpPr>
          <p:nvPr/>
        </p:nvGrpSpPr>
        <p:grpSpPr bwMode="auto">
          <a:xfrm>
            <a:off x="179388" y="1341438"/>
            <a:ext cx="8713787" cy="5300662"/>
            <a:chOff x="2884" y="1582"/>
            <a:chExt cx="5973" cy="4780"/>
          </a:xfrm>
        </p:grpSpPr>
        <p:sp>
          <p:nvSpPr>
            <p:cNvPr id="18438" name="AutoShape 21"/>
            <p:cNvSpPr>
              <a:spLocks noChangeAspect="1" noChangeArrowheads="1" noTextEdit="1"/>
            </p:cNvSpPr>
            <p:nvPr/>
          </p:nvSpPr>
          <p:spPr bwMode="auto">
            <a:xfrm>
              <a:off x="2884" y="1582"/>
              <a:ext cx="5973" cy="4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8" name="Text Box 20"/>
            <p:cNvSpPr txBox="1">
              <a:spLocks noChangeArrowheads="1"/>
            </p:cNvSpPr>
            <p:nvPr/>
          </p:nvSpPr>
          <p:spPr bwMode="auto">
            <a:xfrm>
              <a:off x="5127" y="3384"/>
              <a:ext cx="1466" cy="102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Свойства и характеристика деятельности человека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>
              <a:off x="2945" y="2311"/>
              <a:ext cx="1485" cy="11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Готовность человека или коллектива отвечать за свои поступки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2066" name="Text Box 18"/>
            <p:cNvSpPr txBox="1">
              <a:spLocks noChangeArrowheads="1"/>
            </p:cNvSpPr>
            <p:nvPr/>
          </p:nvSpPr>
          <p:spPr bwMode="auto">
            <a:xfrm>
              <a:off x="7288" y="4275"/>
              <a:ext cx="1501" cy="139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ru-RU" sz="1600" dirty="0">
                  <a:latin typeface="Verdana" pitchFamily="34" charset="0"/>
                  <a:cs typeface="Times New Roman" pitchFamily="18" charset="0"/>
                </a:rPr>
                <a:t>Осознание потребности поддержки позитивных общественных процессов </a:t>
              </a:r>
              <a:endParaRPr lang="ru-RU" sz="1600" dirty="0">
                <a:latin typeface="Verdana" pitchFamily="34" charset="0"/>
              </a:endParaRPr>
            </a:p>
          </p:txBody>
        </p:sp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7288" y="2311"/>
              <a:ext cx="1501" cy="11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ru-RU" sz="1600" dirty="0">
                  <a:latin typeface="Verdana" pitchFamily="34" charset="0"/>
                  <a:cs typeface="Times New Roman" pitchFamily="18" charset="0"/>
                </a:rPr>
                <a:t>Проявление чувства долга в реализации социальной активности</a:t>
              </a:r>
              <a:endParaRPr lang="ru-RU" sz="1600" dirty="0">
                <a:latin typeface="Verdana" pitchFamily="34" charset="0"/>
              </a:endParaRPr>
            </a:p>
          </p:txBody>
        </p:sp>
        <p:sp>
          <p:nvSpPr>
            <p:cNvPr id="2064" name="Text Box 16"/>
            <p:cNvSpPr txBox="1">
              <a:spLocks noChangeArrowheads="1"/>
            </p:cNvSpPr>
            <p:nvPr/>
          </p:nvSpPr>
          <p:spPr bwMode="auto">
            <a:xfrm>
              <a:off x="2945" y="4331"/>
              <a:ext cx="1494" cy="125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Мера порицания или поощрения деятельности и её результатов</a:t>
              </a:r>
              <a:endParaRPr lang="ru-RU" sz="1600">
                <a:latin typeface="Verdana" pitchFamily="34" charset="0"/>
              </a:endParaRPr>
            </a:p>
          </p:txBody>
        </p:sp>
        <p:cxnSp>
          <p:nvCxnSpPr>
            <p:cNvPr id="18444" name="AutoShape 15"/>
            <p:cNvCxnSpPr>
              <a:cxnSpLocks noChangeShapeType="1"/>
            </p:cNvCxnSpPr>
            <p:nvPr/>
          </p:nvCxnSpPr>
          <p:spPr bwMode="auto">
            <a:xfrm flipH="1" flipV="1">
              <a:off x="5859" y="2846"/>
              <a:ext cx="3" cy="539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8445" name="AutoShape 14"/>
            <p:cNvCxnSpPr>
              <a:cxnSpLocks noChangeShapeType="1"/>
            </p:cNvCxnSpPr>
            <p:nvPr/>
          </p:nvCxnSpPr>
          <p:spPr bwMode="auto">
            <a:xfrm flipV="1">
              <a:off x="6375" y="3062"/>
              <a:ext cx="913" cy="32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8446" name="AutoShape 13"/>
            <p:cNvCxnSpPr>
              <a:cxnSpLocks noChangeShapeType="1"/>
            </p:cNvCxnSpPr>
            <p:nvPr/>
          </p:nvCxnSpPr>
          <p:spPr bwMode="auto">
            <a:xfrm flipH="1" flipV="1">
              <a:off x="4430" y="3027"/>
              <a:ext cx="877" cy="35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sp>
          <p:nvSpPr>
            <p:cNvPr id="2060" name="Text Box 12"/>
            <p:cNvSpPr txBox="1">
              <a:spLocks noChangeArrowheads="1"/>
            </p:cNvSpPr>
            <p:nvPr/>
          </p:nvSpPr>
          <p:spPr bwMode="auto">
            <a:xfrm>
              <a:off x="5126" y="1664"/>
              <a:ext cx="1467" cy="118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Средство в механизме менеджмента и метод его реализации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2059" name="Text Box 11"/>
            <p:cNvSpPr txBox="1">
              <a:spLocks noChangeArrowheads="1"/>
            </p:cNvSpPr>
            <p:nvPr/>
          </p:nvSpPr>
          <p:spPr bwMode="auto">
            <a:xfrm>
              <a:off x="5126" y="5125"/>
              <a:ext cx="1467" cy="116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Необходимое условие организации совместной деятельности</a:t>
              </a:r>
              <a:endParaRPr lang="ru-RU" sz="1600">
                <a:latin typeface="Verdana" pitchFamily="34" charset="0"/>
              </a:endParaRPr>
            </a:p>
          </p:txBody>
        </p:sp>
        <p:cxnSp>
          <p:nvCxnSpPr>
            <p:cNvPr id="18449" name="AutoShape 10"/>
            <p:cNvCxnSpPr>
              <a:cxnSpLocks noChangeShapeType="1"/>
            </p:cNvCxnSpPr>
            <p:nvPr/>
          </p:nvCxnSpPr>
          <p:spPr bwMode="auto">
            <a:xfrm>
              <a:off x="6329" y="4413"/>
              <a:ext cx="959" cy="427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8450" name="AutoShape 9"/>
            <p:cNvCxnSpPr>
              <a:cxnSpLocks noChangeShapeType="1"/>
            </p:cNvCxnSpPr>
            <p:nvPr/>
          </p:nvCxnSpPr>
          <p:spPr bwMode="auto">
            <a:xfrm flipH="1">
              <a:off x="4439" y="4413"/>
              <a:ext cx="1028" cy="496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8451" name="AutoShape 8"/>
            <p:cNvCxnSpPr>
              <a:cxnSpLocks noChangeShapeType="1"/>
            </p:cNvCxnSpPr>
            <p:nvPr/>
          </p:nvCxnSpPr>
          <p:spPr bwMode="auto">
            <a:xfrm flipH="1">
              <a:off x="5859" y="4413"/>
              <a:ext cx="3" cy="71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18452" name="AutoShape 6"/>
            <p:cNvCxnSpPr>
              <a:cxnSpLocks noChangeShapeType="1"/>
            </p:cNvCxnSpPr>
            <p:nvPr/>
          </p:nvCxnSpPr>
          <p:spPr bwMode="auto">
            <a:xfrm>
              <a:off x="8038" y="3489"/>
              <a:ext cx="1" cy="78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none" w="lg" len="lg"/>
              <a:tailEnd type="stealth" w="lg" len="lg"/>
            </a:ln>
          </p:spPr>
        </p:cxnSp>
        <p:cxnSp>
          <p:nvCxnSpPr>
            <p:cNvPr id="18453" name="AutoShape 5"/>
            <p:cNvCxnSpPr>
              <a:cxnSpLocks noChangeShapeType="1"/>
            </p:cNvCxnSpPr>
            <p:nvPr/>
          </p:nvCxnSpPr>
          <p:spPr bwMode="auto">
            <a:xfrm flipV="1">
              <a:off x="6599" y="5671"/>
              <a:ext cx="1440" cy="38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none" w="lg" len="lg"/>
            </a:ln>
          </p:spPr>
        </p:cxnSp>
        <p:cxnSp>
          <p:nvCxnSpPr>
            <p:cNvPr id="18454" name="AutoShape 4"/>
            <p:cNvCxnSpPr>
              <a:cxnSpLocks noChangeShapeType="1"/>
            </p:cNvCxnSpPr>
            <p:nvPr/>
          </p:nvCxnSpPr>
          <p:spPr bwMode="auto">
            <a:xfrm flipV="1">
              <a:off x="3688" y="1927"/>
              <a:ext cx="1440" cy="38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none" w="lg" len="lg"/>
            </a:ln>
          </p:spPr>
        </p:cxnSp>
        <p:cxnSp>
          <p:nvCxnSpPr>
            <p:cNvPr id="18455" name="AutoShape 3"/>
            <p:cNvCxnSpPr>
              <a:cxnSpLocks noChangeShapeType="1"/>
            </p:cNvCxnSpPr>
            <p:nvPr/>
          </p:nvCxnSpPr>
          <p:spPr bwMode="auto">
            <a:xfrm flipH="1" flipV="1">
              <a:off x="3692" y="5590"/>
              <a:ext cx="1434" cy="46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none" w="lg" len="lg"/>
            </a:ln>
          </p:spPr>
        </p:cxnSp>
        <p:cxnSp>
          <p:nvCxnSpPr>
            <p:cNvPr id="18456" name="AutoShape 2"/>
            <p:cNvCxnSpPr>
              <a:cxnSpLocks noChangeShapeType="1"/>
            </p:cNvCxnSpPr>
            <p:nvPr/>
          </p:nvCxnSpPr>
          <p:spPr bwMode="auto">
            <a:xfrm flipH="1" flipV="1">
              <a:off x="6600" y="1901"/>
              <a:ext cx="1438" cy="41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/>
            </a:ln>
          </p:spPr>
        </p:cxnSp>
      </p:grpSp>
      <p:cxnSp>
        <p:nvCxnSpPr>
          <p:cNvPr id="29" name="Прямая со стрелкой 28"/>
          <p:cNvCxnSpPr>
            <a:stCxn id="2067" idx="2"/>
            <a:endCxn id="2064" idx="0"/>
          </p:cNvCxnSpPr>
          <p:nvPr/>
        </p:nvCxnSpPr>
        <p:spPr>
          <a:xfrm>
            <a:off x="1350963" y="3454400"/>
            <a:ext cx="7937" cy="935038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3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576262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002060"/>
                </a:solidFill>
              </a:rPr>
              <a:t>Ответственность </a:t>
            </a:r>
            <a:endParaRPr lang="en-US" sz="3200" b="1" smtClean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507365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пронизывает все ступени в иерархии системы управления;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характеризует деятельность каждого члена коллектива и самого менеджера;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связана с функциями и полномочиями работников и руководителей, которые определяют реализацию ответственности;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сопровождает каждое управленческое решение и характеризует его качество, статус и роль в процессах менеджмента;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образует фундамент деловой дисциплины и элемент культуры организации.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7794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2060"/>
                </a:solidFill>
              </a:rPr>
              <a:t>Социально-психологическая основа ответственности и тенденции её развития</a:t>
            </a:r>
            <a:endParaRPr lang="en-US" sz="2400" b="1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196975"/>
            <a:ext cx="8964612" cy="5661025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Ответственность человека </a:t>
            </a:r>
            <a:r>
              <a:rPr lang="ru-RU" sz="2000" dirty="0" smtClean="0">
                <a:solidFill>
                  <a:srgbClr val="002060"/>
                </a:solidFill>
              </a:rPr>
              <a:t>характеризует </a:t>
            </a:r>
            <a:r>
              <a:rPr lang="ru-RU" sz="2000" i="1" dirty="0" smtClean="0">
                <a:solidFill>
                  <a:srgbClr val="002060"/>
                </a:solidFill>
              </a:rPr>
              <a:t>мотивы, ограничения и риск его деятельности</a:t>
            </a:r>
            <a:r>
              <a:rPr lang="ru-RU" sz="2000" b="1" dirty="0" smtClean="0">
                <a:solidFill>
                  <a:srgbClr val="002060"/>
                </a:solidFill>
              </a:rPr>
              <a:t>:</a:t>
            </a:r>
          </a:p>
          <a:p>
            <a:pPr marL="722313" indent="-3683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отражает психологическое восприятие окружающей действительности;</a:t>
            </a:r>
          </a:p>
          <a:p>
            <a:pPr marL="722313" indent="-3683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ограничивает или направляет деятельность, помогая оценить:</a:t>
            </a:r>
          </a:p>
          <a:p>
            <a:pPr marL="1076325" indent="-354013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изменение окружающей среды с позиций опасности;</a:t>
            </a:r>
          </a:p>
          <a:p>
            <a:pPr marL="1076325" indent="-354013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возможные отрицательные последствия и умение их избежать;</a:t>
            </a:r>
          </a:p>
          <a:p>
            <a:pPr marL="722313" indent="-3683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характеризует риск, на который можно пойти, учитывая цели деятельности. 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Снижение ответственности </a:t>
            </a:r>
            <a:r>
              <a:rPr lang="ru-RU" sz="2000" dirty="0" smtClean="0">
                <a:solidFill>
                  <a:srgbClr val="002060"/>
                </a:solidFill>
              </a:rPr>
              <a:t>или </a:t>
            </a:r>
            <a:r>
              <a:rPr lang="ru-RU" sz="2000" b="1" dirty="0" smtClean="0">
                <a:solidFill>
                  <a:srgbClr val="002060"/>
                </a:solidFill>
              </a:rPr>
              <a:t>безответственность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человека</a:t>
            </a:r>
            <a:r>
              <a:rPr lang="ru-RU" sz="2000" dirty="0" smtClean="0">
                <a:solidFill>
                  <a:srgbClr val="002060"/>
                </a:solidFill>
              </a:rPr>
              <a:t> способствует принятию решений, которые могут быть опасными для него и привести к отрицательным последствиям. 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Проявление ответственности человека</a:t>
            </a:r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зависит от его </a:t>
            </a:r>
            <a:r>
              <a:rPr lang="ru-RU" sz="2000" i="1" dirty="0" smtClean="0">
                <a:solidFill>
                  <a:srgbClr val="002060"/>
                </a:solidFill>
              </a:rPr>
              <a:t>характера, психологии, опыта, знаний, социального положения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000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613"/>
            <a:ext cx="8229600" cy="1079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Ответственность коллектива/организации отражает: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910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совокупность господствующих установок и ценностей,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тип организации совместной деятельности и управления.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Проявление ответственности </a:t>
            </a:r>
            <a:r>
              <a:rPr lang="ru-RU" dirty="0" smtClean="0">
                <a:solidFill>
                  <a:srgbClr val="002060"/>
                </a:solidFill>
              </a:rPr>
              <a:t>организации зависит от сочетания </a:t>
            </a:r>
          </a:p>
          <a:p>
            <a:pPr marL="722313" indent="-3683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социально-психологических факторов функционирования коллектива и</a:t>
            </a:r>
          </a:p>
          <a:p>
            <a:pPr marL="722313" indent="-3683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организационных факторов, реализуемых в процессах управления.</a:t>
            </a:r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836613"/>
            <a:ext cx="8713788" cy="5832475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100" dirty="0" smtClean="0">
                <a:solidFill>
                  <a:srgbClr val="002060"/>
                </a:solidFill>
              </a:rPr>
              <a:t>С точки зрения философии </a:t>
            </a:r>
            <a:r>
              <a:rPr lang="ru-RU" sz="2100" b="1" dirty="0" smtClean="0">
                <a:solidFill>
                  <a:srgbClr val="002060"/>
                </a:solidFill>
              </a:rPr>
              <a:t>ОТВЕТСТВЕННОСТЬ -</a:t>
            </a:r>
          </a:p>
          <a:p>
            <a:pPr marL="633413" indent="-3683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100" dirty="0" smtClean="0">
                <a:solidFill>
                  <a:srgbClr val="002060"/>
                </a:solidFill>
              </a:rPr>
              <a:t>категория этики, характеризующая личность с точки зрения выполнения нравственных требований, т.е. соответствия моральной деятельности личности её долгу.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100" dirty="0" smtClean="0">
                <a:solidFill>
                  <a:srgbClr val="002060"/>
                </a:solidFill>
              </a:rPr>
              <a:t>С точки зрения права</a:t>
            </a:r>
            <a:r>
              <a:rPr lang="ru-RU" sz="2100" b="1" dirty="0" smtClean="0">
                <a:solidFill>
                  <a:srgbClr val="002060"/>
                </a:solidFill>
              </a:rPr>
              <a:t> ОТВЕТСТВЕННОСТЬ -</a:t>
            </a:r>
            <a:endParaRPr lang="ru-RU" sz="2100" dirty="0" smtClean="0">
              <a:solidFill>
                <a:srgbClr val="002060"/>
              </a:solidFill>
            </a:endParaRPr>
          </a:p>
          <a:p>
            <a:pPr marL="633413" indent="-3683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100" dirty="0" smtClean="0">
                <a:solidFill>
                  <a:srgbClr val="002060"/>
                </a:solidFill>
              </a:rPr>
              <a:t>отношение, обеспечивающее интересы и свободу взаимосвязанных сторон, гарантированное обществом и государством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100" dirty="0" smtClean="0">
                <a:solidFill>
                  <a:srgbClr val="002060"/>
                </a:solidFill>
              </a:rPr>
              <a:t>	Она формируется на основе последовательного взаимодействия 3 составных частей: </a:t>
            </a:r>
          </a:p>
          <a:p>
            <a:pPr marL="722313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100" dirty="0" smtClean="0">
                <a:solidFill>
                  <a:srgbClr val="002060"/>
                </a:solidFill>
              </a:rPr>
              <a:t>осознания долга, необходимости качественного выполнения всей суммы возложенных на человека обязанностей; </a:t>
            </a:r>
          </a:p>
          <a:p>
            <a:pPr marL="722313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100" dirty="0" smtClean="0">
                <a:solidFill>
                  <a:srgbClr val="002060"/>
                </a:solidFill>
              </a:rPr>
              <a:t>оценки своего действия и поведения, их социальных последствий, сознательного ожидания мер взысканий за уклонение от установленных норм и правил; </a:t>
            </a:r>
          </a:p>
          <a:p>
            <a:pPr marL="722313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100" dirty="0" smtClean="0">
                <a:solidFill>
                  <a:srgbClr val="002060"/>
                </a:solidFill>
              </a:rPr>
              <a:t>наложения санкций.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100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613"/>
            <a:ext cx="8229600" cy="504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Ответственность и функции менеджмента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484313"/>
            <a:ext cx="8642350" cy="5113337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Реализация функций менеджмента </a:t>
            </a:r>
          </a:p>
          <a:p>
            <a:pPr marL="893763" indent="-44608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предвидение и планирование, </a:t>
            </a:r>
          </a:p>
          <a:p>
            <a:pPr marL="893763" indent="-44608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организация, </a:t>
            </a:r>
          </a:p>
          <a:p>
            <a:pPr marL="893763" indent="-44608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координация (руководство), </a:t>
            </a:r>
          </a:p>
          <a:p>
            <a:pPr marL="893763" indent="-44608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мотивирование, </a:t>
            </a:r>
          </a:p>
          <a:p>
            <a:pPr marL="893763" indent="-44608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регулирование, </a:t>
            </a:r>
          </a:p>
          <a:p>
            <a:pPr marL="893763" indent="-44608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контроль,</a:t>
            </a:r>
          </a:p>
          <a:p>
            <a:pPr marL="893763" indent="-44608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исследование (для развития)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должна сопровождаться </a:t>
            </a:r>
            <a:r>
              <a:rPr lang="ru-RU" b="1" dirty="0" smtClean="0">
                <a:solidFill>
                  <a:srgbClr val="002060"/>
                </a:solidFill>
              </a:rPr>
              <a:t>ответственностью руководства организации.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Ответственность -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один из мотивов и ограничителей деятельности, без неё не может быть дисциплины, обеспечивающей возможность совместной деятельности людей;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интегрирующий фактор функций менеджмента.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b="1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355725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002060"/>
                </a:solidFill>
              </a:rPr>
              <a:t>Организация ответственности 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как фактор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эффективности менеджмента</a:t>
            </a:r>
            <a:endParaRPr lang="en-US" sz="2800" b="1" dirty="0" smtClean="0">
              <a:solidFill>
                <a:srgbClr val="002060"/>
              </a:solidFill>
            </a:endParaRP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251520" y="1916832"/>
            <a:ext cx="8642350" cy="4247728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002060"/>
                </a:solidFill>
              </a:rPr>
              <a:t>Ответственность должна быть организована. </a:t>
            </a:r>
          </a:p>
          <a:p>
            <a:pPr eaLnBrk="1" hangingPunct="1"/>
            <a:r>
              <a:rPr lang="ru-RU" b="1" dirty="0" smtClean="0">
                <a:solidFill>
                  <a:srgbClr val="002060"/>
                </a:solidFill>
              </a:rPr>
              <a:t>Система организации ответственности</a:t>
            </a:r>
            <a:r>
              <a:rPr lang="ru-RU" dirty="0" smtClean="0">
                <a:solidFill>
                  <a:srgbClr val="002060"/>
                </a:solidFill>
              </a:rPr>
              <a:t> – это совокупность взаимосвязанных видов ответственности, представляющих собой целостное образование  с учётом целей организации, её внутренней и внешней среды.</a:t>
            </a:r>
          </a:p>
          <a:p>
            <a:pPr eaLnBrk="1" hangingPunct="1"/>
            <a:r>
              <a:rPr lang="ru-RU" b="1" dirty="0" smtClean="0">
                <a:solidFill>
                  <a:srgbClr val="002060"/>
                </a:solidFill>
              </a:rPr>
              <a:t>Организационное оформление системы  ответственности </a:t>
            </a:r>
            <a:r>
              <a:rPr lang="ru-RU" dirty="0" smtClean="0">
                <a:solidFill>
                  <a:srgbClr val="002060"/>
                </a:solidFill>
              </a:rPr>
              <a:t>= каждый из видов ответственности должен обладать определённым организационным статусом.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080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Разнообразие организационного статуса ответственности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25603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grpSp>
        <p:nvGrpSpPr>
          <p:cNvPr id="25604" name="Group 1"/>
          <p:cNvGrpSpPr>
            <a:grpSpLocks noChangeAspect="1"/>
          </p:cNvGrpSpPr>
          <p:nvPr/>
        </p:nvGrpSpPr>
        <p:grpSpPr bwMode="auto">
          <a:xfrm>
            <a:off x="179512" y="2132856"/>
            <a:ext cx="8640763" cy="4105275"/>
            <a:chOff x="2804" y="2037"/>
            <a:chExt cx="6243" cy="3995"/>
          </a:xfrm>
        </p:grpSpPr>
        <p:sp>
          <p:nvSpPr>
            <p:cNvPr id="25606" name="AutoShape 21"/>
            <p:cNvSpPr>
              <a:spLocks noChangeAspect="1" noChangeArrowheads="1" noTextEdit="1"/>
            </p:cNvSpPr>
            <p:nvPr/>
          </p:nvSpPr>
          <p:spPr bwMode="auto">
            <a:xfrm>
              <a:off x="2804" y="2037"/>
              <a:ext cx="6243" cy="3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" name="Text Box 20"/>
            <p:cNvSpPr txBox="1">
              <a:spLocks noChangeArrowheads="1"/>
            </p:cNvSpPr>
            <p:nvPr/>
          </p:nvSpPr>
          <p:spPr bwMode="auto">
            <a:xfrm>
              <a:off x="4934" y="3719"/>
              <a:ext cx="1836" cy="870"/>
            </a:xfrm>
            <a:prstGeom prst="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Организационный статус ответственности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28691" name="Text Box 19"/>
            <p:cNvSpPr txBox="1">
              <a:spLocks noChangeArrowheads="1"/>
            </p:cNvSpPr>
            <p:nvPr/>
          </p:nvSpPr>
          <p:spPr bwMode="auto">
            <a:xfrm>
              <a:off x="3252" y="2672"/>
              <a:ext cx="1484" cy="36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Замечание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28690" name="Text Box 18"/>
            <p:cNvSpPr txBox="1">
              <a:spLocks noChangeArrowheads="1"/>
            </p:cNvSpPr>
            <p:nvPr/>
          </p:nvSpPr>
          <p:spPr bwMode="auto">
            <a:xfrm>
              <a:off x="7298" y="4589"/>
              <a:ext cx="1699" cy="58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Поставить </a:t>
              </a:r>
              <a:endParaRPr lang="ru-RU" sz="1600" b="1">
                <a:latin typeface="Verdana" pitchFamily="34" charset="0"/>
              </a:endParaRPr>
            </a:p>
            <a:p>
              <a:pPr algn="ctr" eaLnBrk="0" hangingPunct="0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на вид 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28689" name="Text Box 17"/>
            <p:cNvSpPr txBox="1">
              <a:spLocks noChangeArrowheads="1"/>
            </p:cNvSpPr>
            <p:nvPr/>
          </p:nvSpPr>
          <p:spPr bwMode="auto">
            <a:xfrm>
              <a:off x="7058" y="2672"/>
              <a:ext cx="1500" cy="35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Наказание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28688" name="Text Box 16"/>
            <p:cNvSpPr txBox="1">
              <a:spLocks noChangeArrowheads="1"/>
            </p:cNvSpPr>
            <p:nvPr/>
          </p:nvSpPr>
          <p:spPr bwMode="auto">
            <a:xfrm>
              <a:off x="2884" y="4589"/>
              <a:ext cx="1492" cy="58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Отстранение от должности</a:t>
              </a:r>
              <a:endParaRPr lang="ru-RU" sz="1600" b="1">
                <a:latin typeface="Verdana" pitchFamily="34" charset="0"/>
              </a:endParaRPr>
            </a:p>
          </p:txBody>
        </p:sp>
        <p:cxnSp>
          <p:nvCxnSpPr>
            <p:cNvPr id="25612" name="AutoShape 15"/>
            <p:cNvCxnSpPr>
              <a:cxnSpLocks noChangeShapeType="1"/>
            </p:cNvCxnSpPr>
            <p:nvPr/>
          </p:nvCxnSpPr>
          <p:spPr bwMode="auto">
            <a:xfrm flipH="1" flipV="1">
              <a:off x="5859" y="2528"/>
              <a:ext cx="33" cy="119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none" w="lg" len="lg"/>
              <a:tailEnd type="stealth" w="lg" len="lg"/>
            </a:ln>
          </p:spPr>
        </p:cxnSp>
        <p:cxnSp>
          <p:nvCxnSpPr>
            <p:cNvPr id="25613" name="AutoShape 14"/>
            <p:cNvCxnSpPr>
              <a:cxnSpLocks noChangeShapeType="1"/>
            </p:cNvCxnSpPr>
            <p:nvPr/>
          </p:nvCxnSpPr>
          <p:spPr bwMode="auto">
            <a:xfrm flipV="1">
              <a:off x="6758" y="3031"/>
              <a:ext cx="1051" cy="68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none" w="lg" len="lg"/>
              <a:tailEnd type="stealth" w="lg" len="lg"/>
            </a:ln>
          </p:spPr>
        </p:cxnSp>
        <p:cxnSp>
          <p:nvCxnSpPr>
            <p:cNvPr id="25614" name="AutoShape 13"/>
            <p:cNvCxnSpPr>
              <a:cxnSpLocks noChangeShapeType="1"/>
            </p:cNvCxnSpPr>
            <p:nvPr/>
          </p:nvCxnSpPr>
          <p:spPr bwMode="auto">
            <a:xfrm flipH="1" flipV="1">
              <a:off x="3996" y="3032"/>
              <a:ext cx="1097" cy="687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none" w="lg" len="lg"/>
              <a:tailEnd type="stealth" w="lg" len="lg"/>
            </a:ln>
          </p:spPr>
        </p:cxnSp>
        <p:sp>
          <p:nvSpPr>
            <p:cNvPr id="28684" name="Text Box 12"/>
            <p:cNvSpPr txBox="1">
              <a:spLocks noChangeArrowheads="1"/>
            </p:cNvSpPr>
            <p:nvPr/>
          </p:nvSpPr>
          <p:spPr bwMode="auto">
            <a:xfrm>
              <a:off x="5125" y="2130"/>
              <a:ext cx="1529" cy="40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Поощрение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3252" y="5570"/>
              <a:ext cx="1740" cy="35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Выговор</a:t>
              </a:r>
              <a:endParaRPr lang="ru-RU" sz="1600" b="1">
                <a:latin typeface="Verdana" pitchFamily="34" charset="0"/>
              </a:endParaRPr>
            </a:p>
          </p:txBody>
        </p:sp>
        <p:cxnSp>
          <p:nvCxnSpPr>
            <p:cNvPr id="25617" name="AutoShape 10"/>
            <p:cNvCxnSpPr>
              <a:cxnSpLocks noChangeShapeType="1"/>
            </p:cNvCxnSpPr>
            <p:nvPr/>
          </p:nvCxnSpPr>
          <p:spPr bwMode="auto">
            <a:xfrm>
              <a:off x="6415" y="4595"/>
              <a:ext cx="1324" cy="9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none" w="lg" len="lg"/>
              <a:tailEnd type="stealth" w="lg" len="lg"/>
            </a:ln>
          </p:spPr>
        </p:cxnSp>
        <p:cxnSp>
          <p:nvCxnSpPr>
            <p:cNvPr id="25618" name="AutoShape 9"/>
            <p:cNvCxnSpPr>
              <a:cxnSpLocks noChangeShapeType="1"/>
            </p:cNvCxnSpPr>
            <p:nvPr/>
          </p:nvCxnSpPr>
          <p:spPr bwMode="auto">
            <a:xfrm flipH="1">
              <a:off x="4124" y="4589"/>
              <a:ext cx="1311" cy="98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none" w="lg" len="lg"/>
              <a:tailEnd type="stealth" w="lg" len="lg"/>
            </a:ln>
          </p:spPr>
        </p:cxnSp>
        <p:sp>
          <p:nvSpPr>
            <p:cNvPr id="28680" name="Text Box 8"/>
            <p:cNvSpPr txBox="1">
              <a:spLocks noChangeArrowheads="1"/>
            </p:cNvSpPr>
            <p:nvPr/>
          </p:nvSpPr>
          <p:spPr bwMode="auto">
            <a:xfrm>
              <a:off x="6817" y="5570"/>
              <a:ext cx="1839" cy="358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solidFill>
                    <a:schemeClr val="bg1"/>
                  </a:solidFill>
                  <a:latin typeface="Verdana" pitchFamily="34" charset="0"/>
                  <a:cs typeface="Times New Roman" pitchFamily="18" charset="0"/>
                </a:rPr>
                <a:t>Предупреждение</a:t>
              </a:r>
              <a:endParaRPr lang="ru-RU" sz="1600" b="1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28679" name="Text Box 7"/>
            <p:cNvSpPr txBox="1">
              <a:spLocks noChangeArrowheads="1"/>
            </p:cNvSpPr>
            <p:nvPr/>
          </p:nvSpPr>
          <p:spPr bwMode="auto">
            <a:xfrm>
              <a:off x="2884" y="3369"/>
              <a:ext cx="1492" cy="85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Накопление фактов порицания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28678" name="Text Box 6"/>
            <p:cNvSpPr txBox="1">
              <a:spLocks noChangeArrowheads="1"/>
            </p:cNvSpPr>
            <p:nvPr/>
          </p:nvSpPr>
          <p:spPr bwMode="auto">
            <a:xfrm>
              <a:off x="7298" y="3485"/>
              <a:ext cx="1699" cy="64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Реструктуризация функций</a:t>
              </a:r>
              <a:endParaRPr lang="ru-RU" sz="1600" b="1">
                <a:latin typeface="Verdana" pitchFamily="34" charset="0"/>
              </a:endParaRPr>
            </a:p>
          </p:txBody>
        </p:sp>
        <p:cxnSp>
          <p:nvCxnSpPr>
            <p:cNvPr id="25622" name="AutoShape 5"/>
            <p:cNvCxnSpPr>
              <a:cxnSpLocks noChangeShapeType="1"/>
            </p:cNvCxnSpPr>
            <p:nvPr/>
          </p:nvCxnSpPr>
          <p:spPr bwMode="auto">
            <a:xfrm flipH="1" flipV="1">
              <a:off x="4377" y="3852"/>
              <a:ext cx="557" cy="226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none" w="lg" len="lg"/>
              <a:tailEnd type="stealth" w="lg" len="lg"/>
            </a:ln>
          </p:spPr>
        </p:cxnSp>
        <p:cxnSp>
          <p:nvCxnSpPr>
            <p:cNvPr id="25623" name="AutoShape 4"/>
            <p:cNvCxnSpPr>
              <a:cxnSpLocks noChangeShapeType="1"/>
            </p:cNvCxnSpPr>
            <p:nvPr/>
          </p:nvCxnSpPr>
          <p:spPr bwMode="auto">
            <a:xfrm flipH="1">
              <a:off x="3631" y="4335"/>
              <a:ext cx="1303" cy="25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none" w="lg" len="lg"/>
              <a:tailEnd type="stealth" w="lg" len="lg"/>
            </a:ln>
          </p:spPr>
        </p:cxnSp>
        <p:cxnSp>
          <p:nvCxnSpPr>
            <p:cNvPr id="25624" name="AutoShape 3"/>
            <p:cNvCxnSpPr>
              <a:cxnSpLocks noChangeShapeType="1"/>
            </p:cNvCxnSpPr>
            <p:nvPr/>
          </p:nvCxnSpPr>
          <p:spPr bwMode="auto">
            <a:xfrm flipV="1">
              <a:off x="6770" y="3806"/>
              <a:ext cx="528" cy="27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none" w="lg" len="lg"/>
              <a:tailEnd type="stealth" w="lg" len="lg"/>
            </a:ln>
          </p:spPr>
        </p:cxnSp>
        <p:cxnSp>
          <p:nvCxnSpPr>
            <p:cNvPr id="25625" name="AutoShape 2"/>
            <p:cNvCxnSpPr>
              <a:cxnSpLocks noChangeShapeType="1"/>
            </p:cNvCxnSpPr>
            <p:nvPr/>
          </p:nvCxnSpPr>
          <p:spPr bwMode="auto">
            <a:xfrm flipH="1" flipV="1">
              <a:off x="6775" y="4335"/>
              <a:ext cx="1355" cy="25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none" w="lg" len="lg"/>
            </a:ln>
          </p:spPr>
        </p:cxnSp>
      </p:grpSp>
      <p:sp>
        <p:nvSpPr>
          <p:cNvPr id="25605" name="Прямоугольник 26"/>
          <p:cNvSpPr>
            <a:spLocks noChangeArrowheads="1"/>
          </p:cNvSpPr>
          <p:nvPr/>
        </p:nvSpPr>
        <p:spPr bwMode="auto">
          <a:xfrm>
            <a:off x="467544" y="1196752"/>
            <a:ext cx="8280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Организационный статус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Verdana" pitchFamily="34" charset="0"/>
              </a:rPr>
              <a:t>вида ответственности </a:t>
            </a: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— это закрепление его в положении обязательного</a:t>
            </a:r>
            <a:br>
              <a:rPr lang="ru-RU" dirty="0">
                <a:solidFill>
                  <a:srgbClr val="002060"/>
                </a:solidFill>
                <a:latin typeface="Verdan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требования и реализация в процессах менеджмента. </a:t>
            </a:r>
            <a:endParaRPr lang="en-US" dirty="0">
              <a:latin typeface="Verdana" pitchFamily="34" charset="0"/>
            </a:endParaRPr>
          </a:p>
        </p:txBody>
      </p:sp>
      <p:grpSp>
        <p:nvGrpSpPr>
          <p:cNvPr id="26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700213"/>
            <a:ext cx="8642350" cy="374491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Укрепление и развитие системы ответственности в организации </a:t>
            </a:r>
            <a:r>
              <a:rPr lang="ru-RU" dirty="0" smtClean="0">
                <a:solidFill>
                  <a:srgbClr val="002060"/>
                </a:solidFill>
              </a:rPr>
              <a:t>(компании, корпорации и пр.) способствует повышению эффективности менеджмента.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Современные условия развития экономики и производства требуют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повышенного внимания к системе ответственности.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9216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2500" b="1" dirty="0" smtClean="0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Источники ответственности</a:t>
            </a:r>
            <a:br>
              <a:rPr lang="ru-RU" sz="2500" b="1" dirty="0" smtClean="0">
                <a:solidFill>
                  <a:srgbClr val="002060"/>
                </a:solidFill>
                <a:ea typeface="Times New Roman" pitchFamily="18" charset="0"/>
                <a:cs typeface="Arial" charset="0"/>
              </a:rPr>
            </a:br>
            <a:r>
              <a:rPr lang="ru-RU" sz="2500" b="1" dirty="0" smtClean="0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человека и организации</a:t>
            </a:r>
            <a:endParaRPr lang="en-US" sz="2500" b="1" dirty="0" smtClean="0">
              <a:solidFill>
                <a:srgbClr val="00206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27651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grpSp>
        <p:nvGrpSpPr>
          <p:cNvPr id="27652" name="Group 1"/>
          <p:cNvGrpSpPr>
            <a:grpSpLocks noChangeAspect="1"/>
          </p:cNvGrpSpPr>
          <p:nvPr/>
        </p:nvGrpSpPr>
        <p:grpSpPr bwMode="auto">
          <a:xfrm>
            <a:off x="323528" y="1340768"/>
            <a:ext cx="8353425" cy="5111750"/>
            <a:chOff x="2669" y="-140"/>
            <a:chExt cx="6407" cy="5686"/>
          </a:xfrm>
        </p:grpSpPr>
        <p:sp>
          <p:nvSpPr>
            <p:cNvPr id="27653" name="AutoShape 17"/>
            <p:cNvSpPr>
              <a:spLocks noChangeAspect="1" noChangeArrowheads="1" noTextEdit="1"/>
            </p:cNvSpPr>
            <p:nvPr/>
          </p:nvSpPr>
          <p:spPr bwMode="auto">
            <a:xfrm>
              <a:off x="2669" y="-140"/>
              <a:ext cx="6407" cy="5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2" name="Text Box 16"/>
            <p:cNvSpPr txBox="1">
              <a:spLocks noChangeArrowheads="1"/>
            </p:cNvSpPr>
            <p:nvPr/>
          </p:nvSpPr>
          <p:spPr bwMode="auto">
            <a:xfrm>
              <a:off x="4632" y="3692"/>
              <a:ext cx="2274" cy="59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bg1"/>
                  </a:solidFill>
                  <a:latin typeface="Verdana" pitchFamily="34" charset="0"/>
                  <a:cs typeface="Times New Roman" pitchFamily="18" charset="0"/>
                </a:rPr>
                <a:t>Источники </a:t>
              </a:r>
            </a:p>
            <a:p>
              <a:pPr algn="ctr">
                <a:defRPr/>
              </a:pPr>
              <a:r>
                <a:rPr lang="ru-RU" sz="1400" b="1" dirty="0">
                  <a:solidFill>
                    <a:schemeClr val="bg1"/>
                  </a:solidFill>
                  <a:latin typeface="Verdana" pitchFamily="34" charset="0"/>
                  <a:cs typeface="Times New Roman" pitchFamily="18" charset="0"/>
                </a:rPr>
                <a:t>ответственности</a:t>
              </a:r>
              <a:endParaRPr lang="ru-RU" sz="14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50191" name="AutoShape 15"/>
            <p:cNvSpPr>
              <a:spLocks noChangeArrowheads="1"/>
            </p:cNvSpPr>
            <p:nvPr/>
          </p:nvSpPr>
          <p:spPr bwMode="auto">
            <a:xfrm>
              <a:off x="2772" y="2936"/>
              <a:ext cx="1952" cy="62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Интересы индивида/ организации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0190" name="AutoShape 14"/>
            <p:cNvSpPr>
              <a:spLocks noChangeArrowheads="1"/>
            </p:cNvSpPr>
            <p:nvPr/>
          </p:nvSpPr>
          <p:spPr bwMode="auto">
            <a:xfrm>
              <a:off x="7021" y="2936"/>
              <a:ext cx="1952" cy="62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Ценности индивида/ организации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0189" name="AutoShape 13"/>
            <p:cNvSpPr>
              <a:spLocks noChangeArrowheads="1"/>
            </p:cNvSpPr>
            <p:nvPr/>
          </p:nvSpPr>
          <p:spPr bwMode="auto">
            <a:xfrm>
              <a:off x="2888" y="4714"/>
              <a:ext cx="1951" cy="475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Чувство долга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0188" name="AutoShape 12"/>
            <p:cNvSpPr>
              <a:spLocks noChangeArrowheads="1"/>
            </p:cNvSpPr>
            <p:nvPr/>
          </p:nvSpPr>
          <p:spPr bwMode="auto">
            <a:xfrm>
              <a:off x="6906" y="4714"/>
              <a:ext cx="1951" cy="4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Образование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0187" name="Text Box 11"/>
            <p:cNvSpPr txBox="1">
              <a:spLocks noChangeArrowheads="1"/>
            </p:cNvSpPr>
            <p:nvPr/>
          </p:nvSpPr>
          <p:spPr bwMode="auto">
            <a:xfrm>
              <a:off x="3800" y="1877"/>
              <a:ext cx="3913" cy="6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 b="1">
                  <a:latin typeface="Verdana" pitchFamily="34" charset="0"/>
                  <a:cs typeface="Times New Roman" pitchFamily="18" charset="0"/>
                </a:rPr>
                <a:t>Приоритеты (индивида/ организации)</a:t>
              </a:r>
              <a:endParaRPr lang="ru-RU" sz="1400" b="1">
                <a:latin typeface="Verdana" pitchFamily="34" charset="0"/>
              </a:endParaRPr>
            </a:p>
            <a:p>
              <a:pPr algn="ctr" eaLnBrk="0" hangingPunct="0">
                <a:defRPr/>
              </a:pPr>
              <a:r>
                <a:rPr lang="ru-RU" sz="1400" b="1">
                  <a:latin typeface="Verdana" pitchFamily="34" charset="0"/>
                  <a:cs typeface="Times New Roman" pitchFamily="18" charset="0"/>
                </a:rPr>
                <a:t>Формальные и неформальные отношения</a:t>
              </a:r>
              <a:endParaRPr lang="ru-RU" sz="1400" b="1">
                <a:latin typeface="Verdana" pitchFamily="34" charset="0"/>
              </a:endParaRPr>
            </a:p>
          </p:txBody>
        </p:sp>
        <p:sp>
          <p:nvSpPr>
            <p:cNvPr id="50186" name="Text Box 10"/>
            <p:cNvSpPr txBox="1">
              <a:spLocks noChangeArrowheads="1"/>
            </p:cNvSpPr>
            <p:nvPr/>
          </p:nvSpPr>
          <p:spPr bwMode="auto">
            <a:xfrm>
              <a:off x="3663" y="-62"/>
              <a:ext cx="4135" cy="131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ru-RU" sz="1400" b="1">
                  <a:latin typeface="Verdana" pitchFamily="34" charset="0"/>
                  <a:cs typeface="Times New Roman" pitchFamily="18" charset="0"/>
                </a:rPr>
                <a:t>Знать / исследовать / видеть динамику:</a:t>
              </a:r>
            </a:p>
            <a:p>
              <a:pPr eaLnBrk="0" hangingPunct="0">
                <a:buFontTx/>
                <a:buChar char="•"/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социометрический анализ</a:t>
              </a:r>
              <a:endParaRPr lang="ru-RU" sz="1400">
                <a:latin typeface="Verdana" pitchFamily="34" charset="0"/>
              </a:endParaRPr>
            </a:p>
            <a:p>
              <a:pPr eaLnBrk="0" hangingPunct="0">
                <a:buFontTx/>
                <a:buChar char="•"/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тестирование</a:t>
              </a:r>
              <a:endParaRPr lang="ru-RU" sz="1400">
                <a:latin typeface="Verdana" pitchFamily="34" charset="0"/>
              </a:endParaRPr>
            </a:p>
            <a:p>
              <a:pPr eaLnBrk="0" hangingPunct="0">
                <a:buFontTx/>
                <a:buChar char="•"/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наблюдение</a:t>
              </a:r>
              <a:endParaRPr lang="ru-RU" sz="1400">
                <a:latin typeface="Verdana" pitchFamily="34" charset="0"/>
              </a:endParaRPr>
            </a:p>
            <a:p>
              <a:pPr eaLnBrk="0" hangingPunct="0">
                <a:buFontTx/>
                <a:buChar char="•"/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изучение организационной документации</a:t>
              </a:r>
              <a:endParaRPr lang="ru-RU" sz="1400">
                <a:latin typeface="Verdana" pitchFamily="34" charset="0"/>
              </a:endParaRPr>
            </a:p>
          </p:txBody>
        </p:sp>
        <p:cxnSp>
          <p:nvCxnSpPr>
            <p:cNvPr id="27661" name="AutoShape 9"/>
            <p:cNvCxnSpPr>
              <a:cxnSpLocks noChangeShapeType="1"/>
            </p:cNvCxnSpPr>
            <p:nvPr/>
          </p:nvCxnSpPr>
          <p:spPr bwMode="auto">
            <a:xfrm flipH="1">
              <a:off x="3749" y="2556"/>
              <a:ext cx="2008" cy="38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7662" name="AutoShape 8"/>
            <p:cNvCxnSpPr>
              <a:cxnSpLocks noChangeShapeType="1"/>
            </p:cNvCxnSpPr>
            <p:nvPr/>
          </p:nvCxnSpPr>
          <p:spPr bwMode="auto">
            <a:xfrm>
              <a:off x="5757" y="2556"/>
              <a:ext cx="2240" cy="38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sp>
          <p:nvSpPr>
            <p:cNvPr id="50183" name="AutoShape 7"/>
            <p:cNvSpPr>
              <a:spLocks noChangeArrowheads="1"/>
            </p:cNvSpPr>
            <p:nvPr/>
          </p:nvSpPr>
          <p:spPr bwMode="auto">
            <a:xfrm rot="16200000">
              <a:off x="5568" y="776"/>
              <a:ext cx="422" cy="152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2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>
                <a:latin typeface="+mn-lt"/>
                <a:cs typeface="+mn-cs"/>
              </a:endParaRPr>
            </a:p>
          </p:txBody>
        </p:sp>
        <p:cxnSp>
          <p:nvCxnSpPr>
            <p:cNvPr id="27664" name="AutoShape 6"/>
            <p:cNvCxnSpPr>
              <a:cxnSpLocks noChangeShapeType="1"/>
            </p:cNvCxnSpPr>
            <p:nvPr/>
          </p:nvCxnSpPr>
          <p:spPr bwMode="auto">
            <a:xfrm flipH="1" flipV="1">
              <a:off x="3749" y="3559"/>
              <a:ext cx="883" cy="43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7665" name="AutoShape 5"/>
            <p:cNvCxnSpPr>
              <a:cxnSpLocks noChangeShapeType="1"/>
            </p:cNvCxnSpPr>
            <p:nvPr/>
          </p:nvCxnSpPr>
          <p:spPr bwMode="auto">
            <a:xfrm flipV="1">
              <a:off x="6906" y="3559"/>
              <a:ext cx="1091" cy="43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7666" name="AutoShape 4"/>
            <p:cNvCxnSpPr>
              <a:cxnSpLocks noChangeShapeType="1"/>
            </p:cNvCxnSpPr>
            <p:nvPr/>
          </p:nvCxnSpPr>
          <p:spPr bwMode="auto">
            <a:xfrm flipH="1">
              <a:off x="3864" y="3991"/>
              <a:ext cx="768" cy="72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7667" name="AutoShape 3"/>
            <p:cNvCxnSpPr>
              <a:cxnSpLocks noChangeShapeType="1"/>
            </p:cNvCxnSpPr>
            <p:nvPr/>
          </p:nvCxnSpPr>
          <p:spPr bwMode="auto">
            <a:xfrm>
              <a:off x="6906" y="3991"/>
              <a:ext cx="976" cy="72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7668" name="AutoShape 2"/>
            <p:cNvCxnSpPr>
              <a:cxnSpLocks noChangeShapeType="1"/>
            </p:cNvCxnSpPr>
            <p:nvPr/>
          </p:nvCxnSpPr>
          <p:spPr bwMode="auto">
            <a:xfrm flipH="1" flipV="1">
              <a:off x="5757" y="2556"/>
              <a:ext cx="12" cy="113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</p:grpSp>
      <p:grpSp>
        <p:nvGrpSpPr>
          <p:cNvPr id="21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2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636587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002060"/>
                </a:solidFill>
              </a:rPr>
              <a:t>Типология ответственности</a:t>
            </a:r>
            <a:endParaRPr lang="en-US" sz="2800" b="1" dirty="0" smtClean="0">
              <a:solidFill>
                <a:srgbClr val="002060"/>
              </a:solidFill>
            </a:endParaRPr>
          </a:p>
        </p:txBody>
      </p:sp>
      <p:sp>
        <p:nvSpPr>
          <p:cNvPr id="28675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grpSp>
        <p:nvGrpSpPr>
          <p:cNvPr id="28676" name="Group 1"/>
          <p:cNvGrpSpPr>
            <a:grpSpLocks noChangeAspect="1"/>
          </p:cNvGrpSpPr>
          <p:nvPr/>
        </p:nvGrpSpPr>
        <p:grpSpPr bwMode="auto">
          <a:xfrm>
            <a:off x="179512" y="1196752"/>
            <a:ext cx="8569325" cy="5026025"/>
            <a:chOff x="2616" y="607"/>
            <a:chExt cx="6622" cy="4869"/>
          </a:xfrm>
        </p:grpSpPr>
        <p:sp>
          <p:nvSpPr>
            <p:cNvPr id="28677" name="AutoShape 41"/>
            <p:cNvSpPr>
              <a:spLocks noChangeAspect="1" noChangeArrowheads="1" noTextEdit="1"/>
            </p:cNvSpPr>
            <p:nvPr/>
          </p:nvSpPr>
          <p:spPr bwMode="auto">
            <a:xfrm>
              <a:off x="2616" y="607"/>
              <a:ext cx="6622" cy="4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0" name="Text Box 40"/>
            <p:cNvSpPr txBox="1">
              <a:spLocks noChangeArrowheads="1"/>
            </p:cNvSpPr>
            <p:nvPr/>
          </p:nvSpPr>
          <p:spPr bwMode="auto">
            <a:xfrm>
              <a:off x="4865" y="719"/>
              <a:ext cx="2136" cy="381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Ответственность</a:t>
              </a:r>
              <a:endParaRPr lang="ru-RU" sz="1600" b="1">
                <a:latin typeface="Verdana" pitchFamily="34" charset="0"/>
              </a:endParaRPr>
            </a:p>
          </p:txBody>
        </p:sp>
        <p:sp>
          <p:nvSpPr>
            <p:cNvPr id="51239" name="Text Box 39"/>
            <p:cNvSpPr txBox="1">
              <a:spLocks noChangeArrowheads="1"/>
            </p:cNvSpPr>
            <p:nvPr/>
          </p:nvSpPr>
          <p:spPr bwMode="auto">
            <a:xfrm>
              <a:off x="2971" y="3677"/>
              <a:ext cx="1894" cy="38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Материальная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51238" name="Text Box 38"/>
            <p:cNvSpPr txBox="1">
              <a:spLocks noChangeArrowheads="1"/>
            </p:cNvSpPr>
            <p:nvPr/>
          </p:nvSpPr>
          <p:spPr bwMode="auto">
            <a:xfrm>
              <a:off x="2971" y="4356"/>
              <a:ext cx="1894" cy="38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Случайная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51237" name="Text Box 37"/>
            <p:cNvSpPr txBox="1">
              <a:spLocks noChangeArrowheads="1"/>
            </p:cNvSpPr>
            <p:nvPr/>
          </p:nvSpPr>
          <p:spPr bwMode="auto">
            <a:xfrm>
              <a:off x="2969" y="3065"/>
              <a:ext cx="1894" cy="38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Моральная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51236" name="Text Box 36"/>
            <p:cNvSpPr txBox="1">
              <a:spLocks noChangeArrowheads="1"/>
            </p:cNvSpPr>
            <p:nvPr/>
          </p:nvSpPr>
          <p:spPr bwMode="auto">
            <a:xfrm>
              <a:off x="2969" y="2302"/>
              <a:ext cx="1894" cy="6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Коллективная (корпоративная)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51235" name="Text Box 35"/>
            <p:cNvSpPr txBox="1">
              <a:spLocks noChangeArrowheads="1"/>
            </p:cNvSpPr>
            <p:nvPr/>
          </p:nvSpPr>
          <p:spPr bwMode="auto">
            <a:xfrm>
              <a:off x="2969" y="1725"/>
              <a:ext cx="1894" cy="3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Индивидуальная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51234" name="Text Box 34"/>
            <p:cNvSpPr txBox="1">
              <a:spLocks noChangeArrowheads="1"/>
            </p:cNvSpPr>
            <p:nvPr/>
          </p:nvSpPr>
          <p:spPr bwMode="auto">
            <a:xfrm>
              <a:off x="2971" y="4979"/>
              <a:ext cx="1894" cy="38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Закономерная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51233" name="Text Box 33"/>
            <p:cNvSpPr txBox="1">
              <a:spLocks noChangeArrowheads="1"/>
            </p:cNvSpPr>
            <p:nvPr/>
          </p:nvSpPr>
          <p:spPr bwMode="auto">
            <a:xfrm>
              <a:off x="7067" y="3677"/>
              <a:ext cx="1894" cy="3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Скрытая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51232" name="Text Box 32"/>
            <p:cNvSpPr txBox="1">
              <a:spLocks noChangeArrowheads="1"/>
            </p:cNvSpPr>
            <p:nvPr/>
          </p:nvSpPr>
          <p:spPr bwMode="auto">
            <a:xfrm>
              <a:off x="7067" y="4356"/>
              <a:ext cx="1894" cy="38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Формальная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51231" name="Text Box 31"/>
            <p:cNvSpPr txBox="1">
              <a:spLocks noChangeArrowheads="1"/>
            </p:cNvSpPr>
            <p:nvPr/>
          </p:nvSpPr>
          <p:spPr bwMode="auto">
            <a:xfrm>
              <a:off x="7065" y="3065"/>
              <a:ext cx="1894" cy="38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Явная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51230" name="Text Box 30"/>
            <p:cNvSpPr txBox="1">
              <a:spLocks noChangeArrowheads="1"/>
            </p:cNvSpPr>
            <p:nvPr/>
          </p:nvSpPr>
          <p:spPr bwMode="auto">
            <a:xfrm>
              <a:off x="7065" y="2394"/>
              <a:ext cx="1894" cy="38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Незначительная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51229" name="Text Box 29"/>
            <p:cNvSpPr txBox="1">
              <a:spLocks noChangeArrowheads="1"/>
            </p:cNvSpPr>
            <p:nvPr/>
          </p:nvSpPr>
          <p:spPr bwMode="auto">
            <a:xfrm>
              <a:off x="7065" y="1725"/>
              <a:ext cx="1894" cy="37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Значительная</a:t>
              </a:r>
              <a:endParaRPr lang="ru-RU" sz="1600">
                <a:latin typeface="Verdana" pitchFamily="34" charset="0"/>
              </a:endParaRPr>
            </a:p>
          </p:txBody>
        </p:sp>
        <p:sp>
          <p:nvSpPr>
            <p:cNvPr id="51228" name="Text Box 28"/>
            <p:cNvSpPr txBox="1">
              <a:spLocks noChangeArrowheads="1"/>
            </p:cNvSpPr>
            <p:nvPr/>
          </p:nvSpPr>
          <p:spPr bwMode="auto">
            <a:xfrm>
              <a:off x="7067" y="4979"/>
              <a:ext cx="1894" cy="38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latin typeface="Verdana" pitchFamily="34" charset="0"/>
                  <a:cs typeface="Times New Roman" pitchFamily="18" charset="0"/>
                </a:rPr>
                <a:t>Неформальная</a:t>
              </a:r>
              <a:endParaRPr lang="ru-RU" sz="1600">
                <a:latin typeface="Verdana" pitchFamily="34" charset="0"/>
              </a:endParaRPr>
            </a:p>
          </p:txBody>
        </p:sp>
        <p:cxnSp>
          <p:nvCxnSpPr>
            <p:cNvPr id="28691" name="AutoShape 27"/>
            <p:cNvCxnSpPr>
              <a:cxnSpLocks noChangeShapeType="1"/>
            </p:cNvCxnSpPr>
            <p:nvPr/>
          </p:nvCxnSpPr>
          <p:spPr bwMode="auto">
            <a:xfrm flipH="1">
              <a:off x="2715" y="912"/>
              <a:ext cx="2148" cy="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692" name="AutoShape 26"/>
            <p:cNvCxnSpPr>
              <a:cxnSpLocks noChangeShapeType="1"/>
            </p:cNvCxnSpPr>
            <p:nvPr/>
          </p:nvCxnSpPr>
          <p:spPr bwMode="auto">
            <a:xfrm>
              <a:off x="2715" y="912"/>
              <a:ext cx="0" cy="294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693" name="AutoShape 25"/>
            <p:cNvCxnSpPr>
              <a:cxnSpLocks noChangeShapeType="1"/>
            </p:cNvCxnSpPr>
            <p:nvPr/>
          </p:nvCxnSpPr>
          <p:spPr bwMode="auto">
            <a:xfrm>
              <a:off x="2715" y="3860"/>
              <a:ext cx="256" cy="7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8694" name="AutoShape 24"/>
            <p:cNvCxnSpPr>
              <a:cxnSpLocks noChangeShapeType="1"/>
            </p:cNvCxnSpPr>
            <p:nvPr/>
          </p:nvCxnSpPr>
          <p:spPr bwMode="auto">
            <a:xfrm flipV="1">
              <a:off x="2715" y="3255"/>
              <a:ext cx="254" cy="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8695" name="AutoShape 23"/>
            <p:cNvCxnSpPr>
              <a:cxnSpLocks noChangeShapeType="1"/>
            </p:cNvCxnSpPr>
            <p:nvPr/>
          </p:nvCxnSpPr>
          <p:spPr bwMode="auto">
            <a:xfrm>
              <a:off x="5013" y="1101"/>
              <a:ext cx="1" cy="150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696" name="AutoShape 22"/>
            <p:cNvCxnSpPr>
              <a:cxnSpLocks noChangeShapeType="1"/>
            </p:cNvCxnSpPr>
            <p:nvPr/>
          </p:nvCxnSpPr>
          <p:spPr bwMode="auto">
            <a:xfrm flipH="1" flipV="1">
              <a:off x="4863" y="1915"/>
              <a:ext cx="150" cy="6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8697" name="AutoShape 21"/>
            <p:cNvCxnSpPr>
              <a:cxnSpLocks noChangeShapeType="1"/>
            </p:cNvCxnSpPr>
            <p:nvPr/>
          </p:nvCxnSpPr>
          <p:spPr bwMode="auto">
            <a:xfrm flipH="1">
              <a:off x="4863" y="2607"/>
              <a:ext cx="151" cy="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8698" name="AutoShape 20"/>
            <p:cNvCxnSpPr>
              <a:cxnSpLocks noChangeShapeType="1"/>
            </p:cNvCxnSpPr>
            <p:nvPr/>
          </p:nvCxnSpPr>
          <p:spPr bwMode="auto">
            <a:xfrm>
              <a:off x="6871" y="1101"/>
              <a:ext cx="2" cy="148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699" name="AutoShape 19"/>
            <p:cNvCxnSpPr>
              <a:cxnSpLocks noChangeShapeType="1"/>
            </p:cNvCxnSpPr>
            <p:nvPr/>
          </p:nvCxnSpPr>
          <p:spPr bwMode="auto">
            <a:xfrm flipV="1">
              <a:off x="6873" y="1914"/>
              <a:ext cx="192" cy="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8700" name="AutoShape 18"/>
            <p:cNvCxnSpPr>
              <a:cxnSpLocks noChangeShapeType="1"/>
            </p:cNvCxnSpPr>
            <p:nvPr/>
          </p:nvCxnSpPr>
          <p:spPr bwMode="auto">
            <a:xfrm>
              <a:off x="6873" y="2583"/>
              <a:ext cx="192" cy="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8701" name="AutoShape 17"/>
            <p:cNvCxnSpPr>
              <a:cxnSpLocks noChangeShapeType="1"/>
            </p:cNvCxnSpPr>
            <p:nvPr/>
          </p:nvCxnSpPr>
          <p:spPr bwMode="auto">
            <a:xfrm flipH="1">
              <a:off x="5128" y="1101"/>
              <a:ext cx="12" cy="407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702" name="AutoShape 16"/>
            <p:cNvCxnSpPr>
              <a:cxnSpLocks noChangeShapeType="1"/>
            </p:cNvCxnSpPr>
            <p:nvPr/>
          </p:nvCxnSpPr>
          <p:spPr bwMode="auto">
            <a:xfrm flipH="1">
              <a:off x="4865" y="5168"/>
              <a:ext cx="263" cy="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8703" name="AutoShape 15"/>
            <p:cNvCxnSpPr>
              <a:cxnSpLocks noChangeShapeType="1"/>
            </p:cNvCxnSpPr>
            <p:nvPr/>
          </p:nvCxnSpPr>
          <p:spPr bwMode="auto">
            <a:xfrm flipH="1">
              <a:off x="4865" y="4547"/>
              <a:ext cx="275" cy="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8704" name="AutoShape 14"/>
            <p:cNvCxnSpPr>
              <a:cxnSpLocks noChangeShapeType="1"/>
            </p:cNvCxnSpPr>
            <p:nvPr/>
          </p:nvCxnSpPr>
          <p:spPr bwMode="auto">
            <a:xfrm>
              <a:off x="6756" y="1089"/>
              <a:ext cx="1" cy="408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705" name="AutoShape 13"/>
            <p:cNvCxnSpPr>
              <a:cxnSpLocks noChangeShapeType="1"/>
            </p:cNvCxnSpPr>
            <p:nvPr/>
          </p:nvCxnSpPr>
          <p:spPr bwMode="auto">
            <a:xfrm flipV="1">
              <a:off x="6756" y="5170"/>
              <a:ext cx="311" cy="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8706" name="AutoShape 12"/>
            <p:cNvCxnSpPr>
              <a:cxnSpLocks noChangeShapeType="1"/>
            </p:cNvCxnSpPr>
            <p:nvPr/>
          </p:nvCxnSpPr>
          <p:spPr bwMode="auto">
            <a:xfrm>
              <a:off x="6757" y="4548"/>
              <a:ext cx="310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8707" name="AutoShape 11"/>
            <p:cNvCxnSpPr>
              <a:cxnSpLocks noChangeShapeType="1"/>
            </p:cNvCxnSpPr>
            <p:nvPr/>
          </p:nvCxnSpPr>
          <p:spPr bwMode="auto">
            <a:xfrm flipH="1">
              <a:off x="6999" y="909"/>
              <a:ext cx="2148" cy="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708" name="AutoShape 10"/>
            <p:cNvCxnSpPr>
              <a:cxnSpLocks noChangeShapeType="1"/>
            </p:cNvCxnSpPr>
            <p:nvPr/>
          </p:nvCxnSpPr>
          <p:spPr bwMode="auto">
            <a:xfrm>
              <a:off x="9146" y="909"/>
              <a:ext cx="1" cy="294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709" name="AutoShape 9"/>
            <p:cNvCxnSpPr>
              <a:cxnSpLocks noChangeShapeType="1"/>
            </p:cNvCxnSpPr>
            <p:nvPr/>
          </p:nvCxnSpPr>
          <p:spPr bwMode="auto">
            <a:xfrm flipH="1">
              <a:off x="8961" y="3867"/>
              <a:ext cx="186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8710" name="AutoShape 8"/>
            <p:cNvCxnSpPr>
              <a:cxnSpLocks noChangeShapeType="1"/>
            </p:cNvCxnSpPr>
            <p:nvPr/>
          </p:nvCxnSpPr>
          <p:spPr bwMode="auto">
            <a:xfrm flipH="1">
              <a:off x="8961" y="3255"/>
              <a:ext cx="186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sp>
          <p:nvSpPr>
            <p:cNvPr id="28711" name="Text Box 7"/>
            <p:cNvSpPr txBox="1">
              <a:spLocks noChangeArrowheads="1"/>
            </p:cNvSpPr>
            <p:nvPr/>
          </p:nvSpPr>
          <p:spPr bwMode="auto">
            <a:xfrm>
              <a:off x="5197" y="1101"/>
              <a:ext cx="1490" cy="42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sz="1600">
                <a:latin typeface="Verdana" pitchFamily="34" charset="0"/>
              </a:endParaRPr>
            </a:p>
          </p:txBody>
        </p:sp>
        <p:sp>
          <p:nvSpPr>
            <p:cNvPr id="28712" name="Text Box 6"/>
            <p:cNvSpPr txBox="1">
              <a:spLocks noChangeArrowheads="1"/>
            </p:cNvSpPr>
            <p:nvPr/>
          </p:nvSpPr>
          <p:spPr bwMode="auto">
            <a:xfrm>
              <a:off x="5313" y="1193"/>
              <a:ext cx="1293" cy="428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Социальная</a:t>
              </a:r>
              <a:endParaRPr lang="ru-RU" sz="1600">
                <a:latin typeface="Verdana" pitchFamily="34" charset="0"/>
                <a:cs typeface="Times New Roman" pitchFamily="18" charset="0"/>
              </a:endParaRPr>
            </a:p>
          </p:txBody>
        </p:sp>
        <p:sp>
          <p:nvSpPr>
            <p:cNvPr id="28713" name="Text Box 5"/>
            <p:cNvSpPr txBox="1">
              <a:spLocks noChangeArrowheads="1"/>
            </p:cNvSpPr>
            <p:nvPr/>
          </p:nvSpPr>
          <p:spPr bwMode="auto">
            <a:xfrm>
              <a:off x="5313" y="1805"/>
              <a:ext cx="1293" cy="589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Экономи-ческая</a:t>
              </a:r>
              <a:endParaRPr lang="ru-RU" sz="1600">
                <a:latin typeface="Verdana" pitchFamily="34" charset="0"/>
                <a:cs typeface="Times New Roman" pitchFamily="18" charset="0"/>
              </a:endParaRPr>
            </a:p>
          </p:txBody>
        </p:sp>
        <p:sp>
          <p:nvSpPr>
            <p:cNvPr id="28714" name="Text Box 4"/>
            <p:cNvSpPr txBox="1">
              <a:spLocks noChangeArrowheads="1"/>
            </p:cNvSpPr>
            <p:nvPr/>
          </p:nvSpPr>
          <p:spPr bwMode="auto">
            <a:xfrm>
              <a:off x="5313" y="2673"/>
              <a:ext cx="1293" cy="100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Организа-ционная</a:t>
              </a:r>
              <a:r>
                <a:rPr lang="ru-RU" sz="1600">
                  <a:latin typeface="Verdana" pitchFamily="34" charset="0"/>
                  <a:cs typeface="Times New Roman" pitchFamily="18" charset="0"/>
                </a:rPr>
                <a:t> (админи-стративная)</a:t>
              </a:r>
            </a:p>
          </p:txBody>
        </p:sp>
        <p:sp>
          <p:nvSpPr>
            <p:cNvPr id="28715" name="Text Box 3"/>
            <p:cNvSpPr txBox="1">
              <a:spLocks noChangeArrowheads="1"/>
            </p:cNvSpPr>
            <p:nvPr/>
          </p:nvSpPr>
          <p:spPr bwMode="auto">
            <a:xfrm>
              <a:off x="5313" y="3929"/>
              <a:ext cx="1293" cy="61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Политичес-кая</a:t>
              </a:r>
              <a:endParaRPr lang="ru-RU" sz="1600">
                <a:latin typeface="Verdana" pitchFamily="34" charset="0"/>
                <a:cs typeface="Times New Roman" pitchFamily="18" charset="0"/>
              </a:endParaRPr>
            </a:p>
          </p:txBody>
        </p:sp>
        <p:sp>
          <p:nvSpPr>
            <p:cNvPr id="28716" name="Text Box 2"/>
            <p:cNvSpPr txBox="1">
              <a:spLocks noChangeArrowheads="1"/>
            </p:cNvSpPr>
            <p:nvPr/>
          </p:nvSpPr>
          <p:spPr bwMode="auto">
            <a:xfrm>
              <a:off x="5313" y="4818"/>
              <a:ext cx="1293" cy="450"/>
            </a:xfrm>
            <a:prstGeom prst="rect">
              <a:avLst/>
            </a:prstGeom>
            <a:solidFill>
              <a:srgbClr val="7030A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Уголовная</a:t>
              </a:r>
              <a:endParaRPr lang="ru-RU" sz="1600">
                <a:latin typeface="Verdana" pitchFamily="34" charset="0"/>
                <a:cs typeface="Times New Roman" pitchFamily="18" charset="0"/>
              </a:endParaRPr>
            </a:p>
          </p:txBody>
        </p:sp>
      </p:grpSp>
      <p:grpSp>
        <p:nvGrpSpPr>
          <p:cNvPr id="4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6588"/>
          </a:xfrm>
        </p:spPr>
        <p:txBody>
          <a:bodyPr/>
          <a:lstStyle/>
          <a:p>
            <a:pPr algn="ctr" eaLnBrk="1" hangingPunct="1"/>
            <a:r>
              <a:rPr lang="ru-RU" sz="3200" b="1" smtClean="0">
                <a:solidFill>
                  <a:srgbClr val="002060"/>
                </a:solidFill>
              </a:rPr>
              <a:t>Типы ответственности</a:t>
            </a:r>
            <a:endParaRPr lang="en-US" sz="3200" b="1" smtClean="0">
              <a:solidFill>
                <a:srgbClr val="002060"/>
              </a:solidFill>
            </a:endParaRPr>
          </a:p>
        </p:txBody>
      </p:sp>
      <p:sp>
        <p:nvSpPr>
          <p:cNvPr id="29699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grpSp>
        <p:nvGrpSpPr>
          <p:cNvPr id="29700" name="Group 1"/>
          <p:cNvGrpSpPr>
            <a:grpSpLocks noChangeAspect="1"/>
          </p:cNvGrpSpPr>
          <p:nvPr/>
        </p:nvGrpSpPr>
        <p:grpSpPr bwMode="auto">
          <a:xfrm>
            <a:off x="250825" y="1484313"/>
            <a:ext cx="8569325" cy="5187950"/>
            <a:chOff x="2362" y="8010"/>
            <a:chExt cx="7200" cy="4105"/>
          </a:xfrm>
        </p:grpSpPr>
        <p:sp>
          <p:nvSpPr>
            <p:cNvPr id="29701" name="AutoShape 28"/>
            <p:cNvSpPr>
              <a:spLocks noChangeAspect="1" noChangeArrowheads="1" noTextEdit="1"/>
            </p:cNvSpPr>
            <p:nvPr/>
          </p:nvSpPr>
          <p:spPr bwMode="auto">
            <a:xfrm>
              <a:off x="2362" y="8010"/>
              <a:ext cx="7200" cy="4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75" name="Text Box 27"/>
            <p:cNvSpPr txBox="1">
              <a:spLocks noChangeArrowheads="1"/>
            </p:cNvSpPr>
            <p:nvPr/>
          </p:nvSpPr>
          <p:spPr bwMode="auto">
            <a:xfrm>
              <a:off x="5071" y="8109"/>
              <a:ext cx="1801" cy="61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cs typeface="Times New Roman" pitchFamily="18" charset="0"/>
                </a:rPr>
                <a:t>Типы ответственности</a:t>
              </a:r>
              <a:endParaRPr lang="ru-RU" sz="1600"/>
            </a:p>
          </p:txBody>
        </p:sp>
        <p:sp>
          <p:nvSpPr>
            <p:cNvPr id="53274" name="Text Box 26"/>
            <p:cNvSpPr txBox="1">
              <a:spLocks noChangeArrowheads="1"/>
            </p:cNvSpPr>
            <p:nvPr/>
          </p:nvSpPr>
          <p:spPr bwMode="auto">
            <a:xfrm>
              <a:off x="5070" y="9184"/>
              <a:ext cx="1801" cy="58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cs typeface="Times New Roman" pitchFamily="18" charset="0"/>
                </a:rPr>
                <a:t>Организационная</a:t>
              </a:r>
              <a:endParaRPr lang="ru-RU" sz="1600"/>
            </a:p>
          </p:txBody>
        </p:sp>
        <p:sp>
          <p:nvSpPr>
            <p:cNvPr id="29704" name="Text Box 25"/>
            <p:cNvSpPr txBox="1">
              <a:spLocks noChangeArrowheads="1"/>
            </p:cNvSpPr>
            <p:nvPr/>
          </p:nvSpPr>
          <p:spPr bwMode="auto">
            <a:xfrm>
              <a:off x="7344" y="9184"/>
              <a:ext cx="1801" cy="588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cs typeface="Times New Roman" pitchFamily="18" charset="0"/>
                </a:rPr>
                <a:t>Экономическая</a:t>
              </a:r>
            </a:p>
          </p:txBody>
        </p:sp>
        <p:sp>
          <p:nvSpPr>
            <p:cNvPr id="29705" name="Text Box 24"/>
            <p:cNvSpPr txBox="1">
              <a:spLocks noChangeArrowheads="1"/>
            </p:cNvSpPr>
            <p:nvPr/>
          </p:nvSpPr>
          <p:spPr bwMode="auto">
            <a:xfrm>
              <a:off x="2821" y="9184"/>
              <a:ext cx="1801" cy="588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600">
                  <a:cs typeface="Times New Roman" pitchFamily="18" charset="0"/>
                </a:rPr>
                <a:t>Социально-психологическая</a:t>
              </a:r>
            </a:p>
          </p:txBody>
        </p:sp>
        <p:sp>
          <p:nvSpPr>
            <p:cNvPr id="53271" name="Text Box 23"/>
            <p:cNvSpPr txBox="1">
              <a:spLocks noChangeArrowheads="1"/>
            </p:cNvSpPr>
            <p:nvPr/>
          </p:nvSpPr>
          <p:spPr bwMode="auto">
            <a:xfrm>
              <a:off x="2362" y="10384"/>
              <a:ext cx="1726" cy="58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cs typeface="Times New Roman" pitchFamily="18" charset="0"/>
                </a:rPr>
                <a:t>Индивидуальная </a:t>
              </a:r>
            </a:p>
            <a:p>
              <a:pPr algn="ctr">
                <a:defRPr/>
              </a:pPr>
              <a:r>
                <a:rPr lang="ru-RU" sz="1600">
                  <a:cs typeface="Times New Roman" pitchFamily="18" charset="0"/>
                </a:rPr>
                <a:t>и коллективная</a:t>
              </a:r>
              <a:endParaRPr lang="ru-RU" sz="1600"/>
            </a:p>
          </p:txBody>
        </p:sp>
        <p:sp>
          <p:nvSpPr>
            <p:cNvPr id="53270" name="Text Box 22"/>
            <p:cNvSpPr txBox="1">
              <a:spLocks noChangeArrowheads="1"/>
            </p:cNvSpPr>
            <p:nvPr/>
          </p:nvSpPr>
          <p:spPr bwMode="auto">
            <a:xfrm>
              <a:off x="4308" y="10384"/>
              <a:ext cx="1570" cy="5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cs typeface="Times New Roman" pitchFamily="18" charset="0"/>
                </a:rPr>
                <a:t>Значительная и незначительная</a:t>
              </a:r>
              <a:endParaRPr lang="ru-RU" sz="1600"/>
            </a:p>
          </p:txBody>
        </p:sp>
        <p:sp>
          <p:nvSpPr>
            <p:cNvPr id="53269" name="Text Box 21"/>
            <p:cNvSpPr txBox="1">
              <a:spLocks noChangeArrowheads="1"/>
            </p:cNvSpPr>
            <p:nvPr/>
          </p:nvSpPr>
          <p:spPr bwMode="auto">
            <a:xfrm>
              <a:off x="6065" y="10384"/>
              <a:ext cx="1587" cy="58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cs typeface="Times New Roman" pitchFamily="18" charset="0"/>
                </a:rPr>
                <a:t>Явная </a:t>
              </a:r>
            </a:p>
            <a:p>
              <a:pPr algn="ctr">
                <a:defRPr/>
              </a:pPr>
              <a:r>
                <a:rPr lang="ru-RU" sz="1600">
                  <a:cs typeface="Times New Roman" pitchFamily="18" charset="0"/>
                </a:rPr>
                <a:t>и скрытая</a:t>
              </a:r>
              <a:endParaRPr lang="ru-RU" sz="1600"/>
            </a:p>
          </p:txBody>
        </p:sp>
        <p:sp>
          <p:nvSpPr>
            <p:cNvPr id="53268" name="Text Box 20"/>
            <p:cNvSpPr txBox="1">
              <a:spLocks noChangeArrowheads="1"/>
            </p:cNvSpPr>
            <p:nvPr/>
          </p:nvSpPr>
          <p:spPr bwMode="auto">
            <a:xfrm>
              <a:off x="7809" y="10384"/>
              <a:ext cx="1753" cy="58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cs typeface="Times New Roman" pitchFamily="18" charset="0"/>
                </a:rPr>
                <a:t>Непосредственная и опосредованная</a:t>
              </a:r>
              <a:endParaRPr lang="ru-RU" sz="1600"/>
            </a:p>
          </p:txBody>
        </p:sp>
        <p:sp>
          <p:nvSpPr>
            <p:cNvPr id="53267" name="Text Box 19"/>
            <p:cNvSpPr txBox="1">
              <a:spLocks noChangeArrowheads="1"/>
            </p:cNvSpPr>
            <p:nvPr/>
          </p:nvSpPr>
          <p:spPr bwMode="auto">
            <a:xfrm>
              <a:off x="3386" y="11435"/>
              <a:ext cx="1622" cy="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cs typeface="Times New Roman" pitchFamily="18" charset="0"/>
                </a:rPr>
                <a:t>Отложенная и безотлагательная</a:t>
              </a:r>
              <a:endParaRPr lang="ru-RU" sz="1600"/>
            </a:p>
          </p:txBody>
        </p:sp>
        <p:sp>
          <p:nvSpPr>
            <p:cNvPr id="53266" name="Text Box 18"/>
            <p:cNvSpPr txBox="1">
              <a:spLocks noChangeArrowheads="1"/>
            </p:cNvSpPr>
            <p:nvPr/>
          </p:nvSpPr>
          <p:spPr bwMode="auto">
            <a:xfrm>
              <a:off x="5132" y="11435"/>
              <a:ext cx="1682" cy="58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cs typeface="Times New Roman" pitchFamily="18" charset="0"/>
                </a:rPr>
                <a:t>Единоличная и множественная</a:t>
              </a:r>
              <a:endParaRPr lang="ru-RU" sz="1600"/>
            </a:p>
          </p:txBody>
        </p:sp>
        <p:sp>
          <p:nvSpPr>
            <p:cNvPr id="53265" name="Text Box 17"/>
            <p:cNvSpPr txBox="1">
              <a:spLocks noChangeArrowheads="1"/>
            </p:cNvSpPr>
            <p:nvPr/>
          </p:nvSpPr>
          <p:spPr bwMode="auto">
            <a:xfrm>
              <a:off x="6930" y="11435"/>
              <a:ext cx="1623" cy="5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>
                  <a:cs typeface="Times New Roman" pitchFamily="18" charset="0"/>
                </a:rPr>
                <a:t>Мягкая </a:t>
              </a:r>
            </a:p>
            <a:p>
              <a:pPr algn="ctr">
                <a:defRPr/>
              </a:pPr>
              <a:r>
                <a:rPr lang="ru-RU" sz="1600">
                  <a:cs typeface="Times New Roman" pitchFamily="18" charset="0"/>
                </a:rPr>
                <a:t>и жёсткая</a:t>
              </a:r>
              <a:endParaRPr lang="ru-RU" sz="1600"/>
            </a:p>
          </p:txBody>
        </p:sp>
        <p:cxnSp>
          <p:nvCxnSpPr>
            <p:cNvPr id="29713" name="AutoShape 16"/>
            <p:cNvCxnSpPr>
              <a:cxnSpLocks noChangeShapeType="1"/>
            </p:cNvCxnSpPr>
            <p:nvPr/>
          </p:nvCxnSpPr>
          <p:spPr bwMode="auto">
            <a:xfrm flipH="1">
              <a:off x="3721" y="8416"/>
              <a:ext cx="1350" cy="76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9714" name="AutoShape 15"/>
            <p:cNvCxnSpPr>
              <a:cxnSpLocks noChangeShapeType="1"/>
            </p:cNvCxnSpPr>
            <p:nvPr/>
          </p:nvCxnSpPr>
          <p:spPr bwMode="auto">
            <a:xfrm>
              <a:off x="6872" y="8416"/>
              <a:ext cx="1372" cy="76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9715" name="AutoShape 14"/>
            <p:cNvCxnSpPr>
              <a:cxnSpLocks noChangeShapeType="1"/>
            </p:cNvCxnSpPr>
            <p:nvPr/>
          </p:nvCxnSpPr>
          <p:spPr bwMode="auto">
            <a:xfrm flipH="1">
              <a:off x="5971" y="8721"/>
              <a:ext cx="1" cy="46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9716" name="AutoShape 13"/>
            <p:cNvCxnSpPr>
              <a:cxnSpLocks noChangeShapeType="1"/>
            </p:cNvCxnSpPr>
            <p:nvPr/>
          </p:nvCxnSpPr>
          <p:spPr bwMode="auto">
            <a:xfrm>
              <a:off x="4622" y="9478"/>
              <a:ext cx="448" cy="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stealth" w="lg" len="lg"/>
            </a:ln>
          </p:spPr>
        </p:cxnSp>
        <p:cxnSp>
          <p:nvCxnSpPr>
            <p:cNvPr id="29717" name="AutoShape 12"/>
            <p:cNvCxnSpPr>
              <a:cxnSpLocks noChangeShapeType="1"/>
            </p:cNvCxnSpPr>
            <p:nvPr/>
          </p:nvCxnSpPr>
          <p:spPr bwMode="auto">
            <a:xfrm>
              <a:off x="6871" y="9478"/>
              <a:ext cx="473" cy="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 type="stealth" w="lg" len="lg"/>
            </a:ln>
          </p:spPr>
        </p:cxnSp>
        <p:cxnSp>
          <p:nvCxnSpPr>
            <p:cNvPr id="29718" name="AutoShape 11"/>
            <p:cNvCxnSpPr>
              <a:cxnSpLocks noChangeShapeType="1"/>
            </p:cNvCxnSpPr>
            <p:nvPr/>
          </p:nvCxnSpPr>
          <p:spPr bwMode="auto">
            <a:xfrm>
              <a:off x="3225" y="10109"/>
              <a:ext cx="5461" cy="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719" name="AutoShape 10"/>
            <p:cNvCxnSpPr>
              <a:cxnSpLocks noChangeShapeType="1"/>
            </p:cNvCxnSpPr>
            <p:nvPr/>
          </p:nvCxnSpPr>
          <p:spPr bwMode="auto">
            <a:xfrm>
              <a:off x="3219" y="10108"/>
              <a:ext cx="7" cy="276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9720" name="AutoShape 9"/>
            <p:cNvCxnSpPr>
              <a:cxnSpLocks noChangeShapeType="1"/>
            </p:cNvCxnSpPr>
            <p:nvPr/>
          </p:nvCxnSpPr>
          <p:spPr bwMode="auto">
            <a:xfrm>
              <a:off x="8685" y="10109"/>
              <a:ext cx="1" cy="2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9721" name="AutoShape 8"/>
            <p:cNvCxnSpPr>
              <a:cxnSpLocks noChangeShapeType="1"/>
            </p:cNvCxnSpPr>
            <p:nvPr/>
          </p:nvCxnSpPr>
          <p:spPr bwMode="auto">
            <a:xfrm>
              <a:off x="5091" y="10109"/>
              <a:ext cx="2" cy="2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9722" name="AutoShape 7"/>
            <p:cNvCxnSpPr>
              <a:cxnSpLocks noChangeShapeType="1"/>
            </p:cNvCxnSpPr>
            <p:nvPr/>
          </p:nvCxnSpPr>
          <p:spPr bwMode="auto">
            <a:xfrm>
              <a:off x="6857" y="10109"/>
              <a:ext cx="1" cy="2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9723" name="AutoShape 6"/>
            <p:cNvCxnSpPr>
              <a:cxnSpLocks noChangeShapeType="1"/>
            </p:cNvCxnSpPr>
            <p:nvPr/>
          </p:nvCxnSpPr>
          <p:spPr bwMode="auto">
            <a:xfrm>
              <a:off x="3721" y="9772"/>
              <a:ext cx="0" cy="336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9724" name="AutoShape 5"/>
            <p:cNvCxnSpPr>
              <a:cxnSpLocks noChangeShapeType="1"/>
            </p:cNvCxnSpPr>
            <p:nvPr/>
          </p:nvCxnSpPr>
          <p:spPr bwMode="auto">
            <a:xfrm>
              <a:off x="8244" y="9772"/>
              <a:ext cx="0" cy="337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9725" name="AutoShape 4"/>
            <p:cNvCxnSpPr>
              <a:cxnSpLocks noChangeShapeType="1"/>
            </p:cNvCxnSpPr>
            <p:nvPr/>
          </p:nvCxnSpPr>
          <p:spPr bwMode="auto">
            <a:xfrm>
              <a:off x="5971" y="9772"/>
              <a:ext cx="3" cy="166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9726" name="AutoShape 3"/>
            <p:cNvCxnSpPr>
              <a:cxnSpLocks noChangeShapeType="1"/>
            </p:cNvCxnSpPr>
            <p:nvPr/>
          </p:nvCxnSpPr>
          <p:spPr bwMode="auto">
            <a:xfrm flipH="1">
              <a:off x="4198" y="10109"/>
              <a:ext cx="1" cy="1326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29727" name="AutoShape 2"/>
            <p:cNvCxnSpPr>
              <a:cxnSpLocks noChangeShapeType="1"/>
            </p:cNvCxnSpPr>
            <p:nvPr/>
          </p:nvCxnSpPr>
          <p:spPr bwMode="auto">
            <a:xfrm flipH="1">
              <a:off x="7743" y="10109"/>
              <a:ext cx="1" cy="1326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</p:grpSp>
      <p:grpSp>
        <p:nvGrpSpPr>
          <p:cNvPr id="3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863600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2060"/>
                </a:solidFill>
              </a:rPr>
              <a:t>Понятие корпоративной социальной ответственности (КСО)</a:t>
            </a:r>
            <a:endParaRPr lang="en-US" sz="2400" b="1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773238"/>
            <a:ext cx="8642350" cy="4895850"/>
          </a:xfrm>
        </p:spPr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КСО</a:t>
            </a:r>
            <a:r>
              <a:rPr lang="ru-RU" dirty="0" smtClean="0">
                <a:solidFill>
                  <a:srgbClr val="002060"/>
                </a:solidFill>
              </a:rPr>
              <a:t> — реализация интересов компании (корпорации) посредством обеспечения социального развития её коллектива и активного участия компании в развитии общества.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Понятие КСО включает: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ответственность организации перед партнерами;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социальные аспекты взаимодействия с поставщиками и покупателями продукции и услуг;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корпоративное развитие — проведение реструктуризации и организационных изменений с участием представителей высшего менеджмента компаний, персонала и общественных организаций;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здоровье и безопасность персонала на рабочем месте;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ответственную политику в отношении работников, управление развитием персонала;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экологическую ответственность, экологическую политику и использование природных ресурсов;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взаимодействие с местными органами власти, государственными структурами и общественными организациями для решения общих социальных проблем;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ответственность организации перед обществом в целом.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616575"/>
          </a:xfrm>
        </p:spPr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КСО</a:t>
            </a:r>
            <a:r>
              <a:rPr lang="ru-RU" dirty="0" smtClean="0">
                <a:solidFill>
                  <a:srgbClr val="002060"/>
                </a:solidFill>
              </a:rPr>
              <a:t> (в отличие от правовой ответственности) подразумевает </a:t>
            </a:r>
            <a:r>
              <a:rPr lang="ru-RU" b="1" dirty="0" smtClean="0">
                <a:solidFill>
                  <a:srgbClr val="002060"/>
                </a:solidFill>
              </a:rPr>
              <a:t>добровольное стремление </a:t>
            </a:r>
            <a:r>
              <a:rPr lang="ru-RU" dirty="0" smtClean="0">
                <a:solidFill>
                  <a:srgbClr val="002060"/>
                </a:solidFill>
              </a:rPr>
              <a:t>менеджмента организации выделять финансовые и материальные ресурсы на решение социальных проблем (вне определяемых законом или регулирующими органами требований или же сверх этих требований!!!).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Социальная ответственность менеджеров корпорации</a:t>
            </a:r>
            <a:r>
              <a:rPr lang="ru-RU" dirty="0" smtClean="0">
                <a:solidFill>
                  <a:srgbClr val="002060"/>
                </a:solidFill>
              </a:rPr>
              <a:t> (</a:t>
            </a:r>
            <a:r>
              <a:rPr lang="ru-RU" dirty="0" err="1" smtClean="0">
                <a:solidFill>
                  <a:srgbClr val="002060"/>
                </a:solidFill>
              </a:rPr>
              <a:t>топ-менеджеров</a:t>
            </a:r>
            <a:r>
              <a:rPr lang="ru-RU" dirty="0" smtClean="0">
                <a:solidFill>
                  <a:srgbClr val="002060"/>
                </a:solidFill>
              </a:rPr>
              <a:t>) состоит в:</a:t>
            </a:r>
          </a:p>
          <a:p>
            <a:pPr marL="722313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организации и успешном управлении бизнесом, </a:t>
            </a:r>
          </a:p>
          <a:p>
            <a:pPr marL="722313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постоянном поиске выгодных взаимодействий с государством.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Результат этого сотрудничества </a:t>
            </a:r>
            <a:r>
              <a:rPr lang="ru-RU" dirty="0" smtClean="0">
                <a:solidFill>
                  <a:srgbClr val="002060"/>
                </a:solidFill>
              </a:rPr>
              <a:t>– сбалансированное и динамически развивающееся общество, в котором работа каждого члена общества является предпосылкой для общего благосостояния.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539750" y="908050"/>
            <a:ext cx="8229600" cy="433388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2060"/>
                </a:solidFill>
              </a:rPr>
              <a:t>Объекты социальной ответственности</a:t>
            </a:r>
            <a:endParaRPr lang="en-US" sz="2400" b="1" smtClean="0">
              <a:solidFill>
                <a:srgbClr val="002060"/>
              </a:solidFill>
            </a:endParaRPr>
          </a:p>
        </p:txBody>
      </p:sp>
      <p:sp>
        <p:nvSpPr>
          <p:cNvPr id="3277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grpSp>
        <p:nvGrpSpPr>
          <p:cNvPr id="32772" name="Group 1"/>
          <p:cNvGrpSpPr>
            <a:grpSpLocks noChangeAspect="1"/>
          </p:cNvGrpSpPr>
          <p:nvPr/>
        </p:nvGrpSpPr>
        <p:grpSpPr bwMode="auto">
          <a:xfrm>
            <a:off x="250825" y="1484313"/>
            <a:ext cx="8569325" cy="4968875"/>
            <a:chOff x="2361" y="-1238"/>
            <a:chExt cx="7200" cy="2768"/>
          </a:xfrm>
        </p:grpSpPr>
        <p:sp>
          <p:nvSpPr>
            <p:cNvPr id="32773" name="AutoShape 28"/>
            <p:cNvSpPr>
              <a:spLocks noChangeAspect="1" noChangeArrowheads="1" noTextEdit="1"/>
            </p:cNvSpPr>
            <p:nvPr/>
          </p:nvSpPr>
          <p:spPr bwMode="auto">
            <a:xfrm>
              <a:off x="2361" y="-1238"/>
              <a:ext cx="7200" cy="2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99" name="Text Box 27"/>
            <p:cNvSpPr txBox="1">
              <a:spLocks noChangeArrowheads="1"/>
            </p:cNvSpPr>
            <p:nvPr/>
          </p:nvSpPr>
          <p:spPr bwMode="auto">
            <a:xfrm>
              <a:off x="4865" y="-1118"/>
              <a:ext cx="2233" cy="57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b="1">
                  <a:latin typeface="Verdana" pitchFamily="34" charset="0"/>
                  <a:cs typeface="Times New Roman" pitchFamily="18" charset="0"/>
                </a:rPr>
                <a:t>Социальная ответственность</a:t>
              </a:r>
              <a:endParaRPr lang="ru-RU" b="1">
                <a:latin typeface="Verdana" pitchFamily="34" charset="0"/>
              </a:endParaRPr>
            </a:p>
          </p:txBody>
        </p:sp>
        <p:sp>
          <p:nvSpPr>
            <p:cNvPr id="32775" name="Text Box 26"/>
            <p:cNvSpPr txBox="1">
              <a:spLocks noChangeArrowheads="1"/>
            </p:cNvSpPr>
            <p:nvPr/>
          </p:nvSpPr>
          <p:spPr bwMode="auto">
            <a:xfrm>
              <a:off x="6880" y="-286"/>
              <a:ext cx="1719" cy="329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b="1">
                  <a:latin typeface="Verdana" pitchFamily="34" charset="0"/>
                  <a:cs typeface="Times New Roman" pitchFamily="18" charset="0"/>
                </a:rPr>
                <a:t>Внутренняя</a:t>
              </a:r>
            </a:p>
          </p:txBody>
        </p:sp>
        <p:sp>
          <p:nvSpPr>
            <p:cNvPr id="32776" name="Text Box 25"/>
            <p:cNvSpPr txBox="1">
              <a:spLocks noChangeArrowheads="1"/>
            </p:cNvSpPr>
            <p:nvPr/>
          </p:nvSpPr>
          <p:spPr bwMode="auto">
            <a:xfrm>
              <a:off x="3392" y="-286"/>
              <a:ext cx="1702" cy="329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b="1">
                  <a:latin typeface="Verdana" pitchFamily="34" charset="0"/>
                  <a:cs typeface="Times New Roman" pitchFamily="18" charset="0"/>
                </a:rPr>
                <a:t>Внешняя</a:t>
              </a:r>
            </a:p>
          </p:txBody>
        </p:sp>
        <p:sp>
          <p:nvSpPr>
            <p:cNvPr id="54296" name="Text Box 24"/>
            <p:cNvSpPr txBox="1">
              <a:spLocks noChangeArrowheads="1"/>
            </p:cNvSpPr>
            <p:nvPr/>
          </p:nvSpPr>
          <p:spPr bwMode="auto">
            <a:xfrm>
              <a:off x="2361" y="551"/>
              <a:ext cx="1128" cy="34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Экология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4295" name="Text Box 23"/>
            <p:cNvSpPr txBox="1">
              <a:spLocks noChangeArrowheads="1"/>
            </p:cNvSpPr>
            <p:nvPr/>
          </p:nvSpPr>
          <p:spPr bwMode="auto">
            <a:xfrm>
              <a:off x="3751" y="551"/>
              <a:ext cx="1210" cy="34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Демография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4294" name="Text Box 22"/>
            <p:cNvSpPr txBox="1">
              <a:spLocks noChangeArrowheads="1"/>
            </p:cNvSpPr>
            <p:nvPr/>
          </p:nvSpPr>
          <p:spPr bwMode="auto">
            <a:xfrm>
              <a:off x="5239" y="551"/>
              <a:ext cx="1415" cy="34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bg1"/>
                  </a:solidFill>
                  <a:latin typeface="Verdana" pitchFamily="34" charset="0"/>
                  <a:cs typeface="Times New Roman" pitchFamily="18" charset="0"/>
                </a:rPr>
                <a:t>Безопасность</a:t>
              </a:r>
              <a:endParaRPr lang="ru-RU" sz="14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54293" name="Text Box 21"/>
            <p:cNvSpPr txBox="1">
              <a:spLocks noChangeArrowheads="1"/>
            </p:cNvSpPr>
            <p:nvPr/>
          </p:nvSpPr>
          <p:spPr bwMode="auto">
            <a:xfrm>
              <a:off x="6880" y="551"/>
              <a:ext cx="1127" cy="34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Здоровье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4292" name="Text Box 20"/>
            <p:cNvSpPr txBox="1">
              <a:spLocks noChangeArrowheads="1"/>
            </p:cNvSpPr>
            <p:nvPr/>
          </p:nvSpPr>
          <p:spPr bwMode="auto">
            <a:xfrm>
              <a:off x="8250" y="551"/>
              <a:ext cx="1311" cy="34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Образование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4291" name="Text Box 19"/>
            <p:cNvSpPr txBox="1">
              <a:spLocks noChangeArrowheads="1"/>
            </p:cNvSpPr>
            <p:nvPr/>
          </p:nvSpPr>
          <p:spPr bwMode="auto">
            <a:xfrm>
              <a:off x="3079" y="1081"/>
              <a:ext cx="1128" cy="3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Культура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4290" name="Text Box 18"/>
            <p:cNvSpPr txBox="1">
              <a:spLocks noChangeArrowheads="1"/>
            </p:cNvSpPr>
            <p:nvPr/>
          </p:nvSpPr>
          <p:spPr bwMode="auto">
            <a:xfrm>
              <a:off x="4584" y="1081"/>
              <a:ext cx="1127" cy="34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Наука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4289" name="Text Box 17"/>
            <p:cNvSpPr txBox="1">
              <a:spLocks noChangeArrowheads="1"/>
            </p:cNvSpPr>
            <p:nvPr/>
          </p:nvSpPr>
          <p:spPr bwMode="auto">
            <a:xfrm>
              <a:off x="6117" y="1081"/>
              <a:ext cx="1362" cy="34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Информация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4288" name="Text Box 16"/>
            <p:cNvSpPr txBox="1">
              <a:spLocks noChangeArrowheads="1"/>
            </p:cNvSpPr>
            <p:nvPr/>
          </p:nvSpPr>
          <p:spPr bwMode="auto">
            <a:xfrm>
              <a:off x="7603" y="1079"/>
              <a:ext cx="1127" cy="34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Отдых</a:t>
              </a:r>
              <a:endParaRPr lang="ru-RU" sz="1400">
                <a:latin typeface="Verdana" pitchFamily="34" charset="0"/>
              </a:endParaRPr>
            </a:p>
          </p:txBody>
        </p:sp>
        <p:cxnSp>
          <p:nvCxnSpPr>
            <p:cNvPr id="32786" name="AutoShape 15"/>
            <p:cNvCxnSpPr>
              <a:cxnSpLocks noChangeShapeType="1"/>
            </p:cNvCxnSpPr>
            <p:nvPr/>
          </p:nvCxnSpPr>
          <p:spPr bwMode="auto">
            <a:xfrm flipH="1">
              <a:off x="4244" y="-829"/>
              <a:ext cx="620" cy="54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2787" name="AutoShape 14"/>
            <p:cNvCxnSpPr>
              <a:cxnSpLocks noChangeShapeType="1"/>
            </p:cNvCxnSpPr>
            <p:nvPr/>
          </p:nvCxnSpPr>
          <p:spPr bwMode="auto">
            <a:xfrm>
              <a:off x="7098" y="-829"/>
              <a:ext cx="642" cy="54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2788" name="AutoShape 13"/>
            <p:cNvCxnSpPr>
              <a:cxnSpLocks noChangeShapeType="1"/>
            </p:cNvCxnSpPr>
            <p:nvPr/>
          </p:nvCxnSpPr>
          <p:spPr bwMode="auto">
            <a:xfrm>
              <a:off x="2931" y="301"/>
              <a:ext cx="5975" cy="1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none" w="lg" len="lg"/>
            </a:ln>
          </p:spPr>
        </p:cxnSp>
        <p:cxnSp>
          <p:nvCxnSpPr>
            <p:cNvPr id="32789" name="AutoShape 12"/>
            <p:cNvCxnSpPr>
              <a:cxnSpLocks noChangeShapeType="1"/>
            </p:cNvCxnSpPr>
            <p:nvPr/>
          </p:nvCxnSpPr>
          <p:spPr bwMode="auto">
            <a:xfrm flipH="1">
              <a:off x="2925" y="302"/>
              <a:ext cx="6" cy="249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2790" name="AutoShape 11"/>
            <p:cNvCxnSpPr>
              <a:cxnSpLocks noChangeShapeType="1"/>
            </p:cNvCxnSpPr>
            <p:nvPr/>
          </p:nvCxnSpPr>
          <p:spPr bwMode="auto">
            <a:xfrm>
              <a:off x="4355" y="302"/>
              <a:ext cx="1" cy="249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2791" name="AutoShape 10"/>
            <p:cNvCxnSpPr>
              <a:cxnSpLocks noChangeShapeType="1"/>
            </p:cNvCxnSpPr>
            <p:nvPr/>
          </p:nvCxnSpPr>
          <p:spPr bwMode="auto">
            <a:xfrm>
              <a:off x="5945" y="302"/>
              <a:ext cx="2" cy="249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2792" name="AutoShape 9"/>
            <p:cNvCxnSpPr>
              <a:cxnSpLocks noChangeShapeType="1"/>
            </p:cNvCxnSpPr>
            <p:nvPr/>
          </p:nvCxnSpPr>
          <p:spPr bwMode="auto">
            <a:xfrm>
              <a:off x="7442" y="301"/>
              <a:ext cx="2" cy="25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2793" name="AutoShape 8"/>
            <p:cNvCxnSpPr>
              <a:cxnSpLocks noChangeShapeType="1"/>
            </p:cNvCxnSpPr>
            <p:nvPr/>
          </p:nvCxnSpPr>
          <p:spPr bwMode="auto">
            <a:xfrm>
              <a:off x="8905" y="301"/>
              <a:ext cx="1" cy="25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2794" name="AutoShape 7"/>
            <p:cNvCxnSpPr>
              <a:cxnSpLocks noChangeShapeType="1"/>
            </p:cNvCxnSpPr>
            <p:nvPr/>
          </p:nvCxnSpPr>
          <p:spPr bwMode="auto">
            <a:xfrm>
              <a:off x="3640" y="302"/>
              <a:ext cx="3" cy="779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2795" name="AutoShape 6"/>
            <p:cNvCxnSpPr>
              <a:cxnSpLocks noChangeShapeType="1"/>
            </p:cNvCxnSpPr>
            <p:nvPr/>
          </p:nvCxnSpPr>
          <p:spPr bwMode="auto">
            <a:xfrm>
              <a:off x="5147" y="302"/>
              <a:ext cx="1" cy="779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2796" name="AutoShape 5"/>
            <p:cNvCxnSpPr>
              <a:cxnSpLocks noChangeShapeType="1"/>
            </p:cNvCxnSpPr>
            <p:nvPr/>
          </p:nvCxnSpPr>
          <p:spPr bwMode="auto">
            <a:xfrm>
              <a:off x="6797" y="301"/>
              <a:ext cx="1" cy="78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2797" name="AutoShape 4"/>
            <p:cNvCxnSpPr>
              <a:cxnSpLocks noChangeShapeType="1"/>
            </p:cNvCxnSpPr>
            <p:nvPr/>
          </p:nvCxnSpPr>
          <p:spPr bwMode="auto">
            <a:xfrm flipH="1">
              <a:off x="8166" y="302"/>
              <a:ext cx="3" cy="777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2798" name="AutoShape 3"/>
            <p:cNvCxnSpPr>
              <a:cxnSpLocks noChangeShapeType="1"/>
            </p:cNvCxnSpPr>
            <p:nvPr/>
          </p:nvCxnSpPr>
          <p:spPr bwMode="auto">
            <a:xfrm>
              <a:off x="4244" y="43"/>
              <a:ext cx="1" cy="25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2799" name="AutoShape 2"/>
            <p:cNvCxnSpPr>
              <a:cxnSpLocks noChangeShapeType="1"/>
            </p:cNvCxnSpPr>
            <p:nvPr/>
          </p:nvCxnSpPr>
          <p:spPr bwMode="auto">
            <a:xfrm>
              <a:off x="7740" y="43"/>
              <a:ext cx="0" cy="25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</p:grpSp>
      <p:grpSp>
        <p:nvGrpSpPr>
          <p:cNvPr id="3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3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420688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002060"/>
                </a:solidFill>
              </a:rPr>
              <a:t>Характеристики ответственности:</a:t>
            </a:r>
            <a:endParaRPr lang="en-US" sz="2400" b="1" dirty="0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8642350" cy="5400675"/>
          </a:xfrm>
        </p:spPr>
        <p:txBody>
          <a:bodyPr>
            <a:normAutofit fontScale="700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типологическая принадлежность: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проявляется в сочетании различных типов, а не только в принадлежности к одному. Построении этого сочетания - искусство реализации ответственности в процессах менеджмента;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мера ответственности: </a:t>
            </a:r>
            <a:r>
              <a:rPr lang="ru-RU" dirty="0" smtClean="0">
                <a:solidFill>
                  <a:srgbClr val="002060"/>
                </a:solidFill>
              </a:rPr>
              <a:t>отражает степень порицания, поощрения, силу наказания или одобрения результатов работы; определяется и типом, и мерой ответственности;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b="1" i="1" dirty="0" err="1" smtClean="0">
                <a:solidFill>
                  <a:srgbClr val="002060"/>
                </a:solidFill>
              </a:rPr>
              <a:t>адресность</a:t>
            </a:r>
            <a:r>
              <a:rPr lang="ru-RU" b="1" i="1" dirty="0" smtClean="0">
                <a:solidFill>
                  <a:srgbClr val="002060"/>
                </a:solidFill>
              </a:rPr>
              <a:t>: </a:t>
            </a:r>
            <a:r>
              <a:rPr lang="ru-RU" dirty="0" smtClean="0">
                <a:solidFill>
                  <a:srgbClr val="002060"/>
                </a:solidFill>
              </a:rPr>
              <a:t>кому она предназначена, кто и как должен её учитывать;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организационная форма реализации:</a:t>
            </a:r>
            <a:r>
              <a:rPr lang="ru-RU" dirty="0" smtClean="0">
                <a:solidFill>
                  <a:srgbClr val="002060"/>
                </a:solidFill>
              </a:rPr>
              <a:t> закрепляется в положениях, инструкциях, договорах, контрактах и т.д.;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условный характер:</a:t>
            </a:r>
            <a:r>
              <a:rPr lang="ru-RU" dirty="0" smtClean="0">
                <a:solidFill>
                  <a:srgbClr val="002060"/>
                </a:solidFill>
              </a:rPr>
              <a:t> действует при определённых условиях, установленных заранее;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источник реализации: </a:t>
            </a:r>
            <a:r>
              <a:rPr lang="ru-RU" i="1" dirty="0" smtClean="0">
                <a:solidFill>
                  <a:srgbClr val="002060"/>
                </a:solidFill>
              </a:rPr>
              <a:t>для внутренней организации деятельности </a:t>
            </a:r>
            <a:r>
              <a:rPr lang="ru-RU" dirty="0" smtClean="0">
                <a:solidFill>
                  <a:srgbClr val="002060"/>
                </a:solidFill>
              </a:rPr>
              <a:t>— это уровень системы менеджмента, в соответствии с распределением полномочий; </a:t>
            </a:r>
            <a:r>
              <a:rPr lang="ru-RU" i="1" dirty="0" smtClean="0">
                <a:solidFill>
                  <a:srgbClr val="002060"/>
                </a:solidFill>
              </a:rPr>
              <a:t>для внешних отношений </a:t>
            </a:r>
            <a:r>
              <a:rPr lang="ru-RU" dirty="0" smtClean="0">
                <a:solidFill>
                  <a:srgbClr val="002060"/>
                </a:solidFill>
              </a:rPr>
              <a:t>— организации, указанные в контракте или договоре, а также государственные органы регулирования;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временные характеристики:</a:t>
            </a:r>
            <a:r>
              <a:rPr lang="ru-RU" dirty="0" smtClean="0">
                <a:solidFill>
                  <a:srgbClr val="002060"/>
                </a:solidFill>
              </a:rPr>
              <a:t> всегда существует время её наступления и реализации; ответственность может изменяться во времени — ослабевать или усугубляться при изменении ситуаций, условий, потребностей, организационных положений.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080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СИСТЕМА И МЕХАНИЗМЫ РЕАЛИЗАЦИИ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ОТВЕТСТВЕННОСТИ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250825" y="1484313"/>
            <a:ext cx="8713788" cy="5184775"/>
          </a:xfrm>
        </p:spPr>
        <p:txBody>
          <a:bodyPr/>
          <a:lstStyle/>
          <a:p>
            <a:pPr eaLnBrk="1" hangingPunct="1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Взаимодействие и интеграция типов ответственности </a:t>
            </a:r>
            <a:r>
              <a:rPr lang="ru-RU" sz="1600" dirty="0" smtClean="0">
                <a:solidFill>
                  <a:srgbClr val="002060"/>
                </a:solidFill>
              </a:rPr>
              <a:t>– самая сложная задача при построении системы ответственности в организации. </a:t>
            </a:r>
          </a:p>
          <a:p>
            <a:pPr eaLnBrk="1" hangingPunct="1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Принципы построения интеграционного взаимодействия:</a:t>
            </a:r>
          </a:p>
          <a:p>
            <a:pPr marL="342900" lvl="1" indent="-342900" eaLnBrk="1" hangingPunct="1">
              <a:buClr>
                <a:schemeClr val="accent2">
                  <a:lumMod val="75000"/>
                </a:schemeClr>
              </a:buClr>
              <a:buSzPct val="100000"/>
              <a:buFont typeface="Verdana" pitchFamily="34" charset="0"/>
              <a:buAutoNum type="arabicPeriod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непротиворечивость типов ответственности </a:t>
            </a:r>
            <a:r>
              <a:rPr lang="ru-RU" sz="1600" dirty="0" smtClean="0">
                <a:solidFill>
                  <a:srgbClr val="002060"/>
                </a:solidFill>
              </a:rPr>
              <a:t>(не позволяет уходить от ответственности или перекладывать ее на другое лицо);</a:t>
            </a:r>
          </a:p>
          <a:p>
            <a:pPr marL="342900" lvl="1" indent="-342900" eaLnBrk="1" hangingPunct="1">
              <a:buClr>
                <a:schemeClr val="accent2">
                  <a:lumMod val="75000"/>
                </a:schemeClr>
              </a:buClr>
              <a:buSzPct val="100000"/>
              <a:buFont typeface="Verdana" pitchFamily="34" charset="0"/>
              <a:buAutoNum type="arabicPeriod"/>
              <a:defRPr/>
            </a:pPr>
            <a:r>
              <a:rPr lang="ru-RU" sz="1600" b="1" dirty="0" err="1" smtClean="0">
                <a:solidFill>
                  <a:srgbClr val="002060"/>
                </a:solidFill>
              </a:rPr>
              <a:t>взаимодополнительность</a:t>
            </a:r>
            <a:r>
              <a:rPr lang="ru-RU" sz="1600" dirty="0" smtClean="0">
                <a:solidFill>
                  <a:srgbClr val="002060"/>
                </a:solidFill>
              </a:rPr>
              <a:t> (один вид ответственности дополняет другой, а во многих случаях способствует его усилению, действенности);</a:t>
            </a:r>
          </a:p>
          <a:p>
            <a:pPr marL="342900" lvl="1" indent="-342900" eaLnBrk="1" hangingPunct="1">
              <a:buClr>
                <a:schemeClr val="accent2">
                  <a:lumMod val="75000"/>
                </a:schemeClr>
              </a:buClr>
              <a:buSzPct val="100000"/>
              <a:buFont typeface="Verdana" pitchFamily="34" charset="0"/>
              <a:buAutoNum type="arabicPeriod"/>
              <a:defRPr/>
            </a:pPr>
            <a:r>
              <a:rPr lang="ru-RU" sz="1600" b="1" dirty="0" err="1" smtClean="0">
                <a:solidFill>
                  <a:srgbClr val="002060"/>
                </a:solidFill>
              </a:rPr>
              <a:t>адресность</a:t>
            </a:r>
            <a:r>
              <a:rPr lang="ru-RU" sz="1600" dirty="0" smtClean="0">
                <a:solidFill>
                  <a:srgbClr val="002060"/>
                </a:solidFill>
              </a:rPr>
              <a:t> (по любому типу ответственности существует точный адрес к кому она относится, кто её несёт);</a:t>
            </a:r>
          </a:p>
          <a:p>
            <a:pPr marL="342900" lvl="1" indent="-342900" eaLnBrk="1" hangingPunct="1">
              <a:buClr>
                <a:schemeClr val="accent2">
                  <a:lumMod val="75000"/>
                </a:schemeClr>
              </a:buClr>
              <a:buSzPct val="100000"/>
              <a:buFont typeface="Verdana" pitchFamily="34" charset="0"/>
              <a:buAutoNum type="arabicPeriod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конкретность </a:t>
            </a:r>
            <a:r>
              <a:rPr lang="ru-RU" sz="1600" dirty="0" smtClean="0">
                <a:solidFill>
                  <a:srgbClr val="002060"/>
                </a:solidFill>
              </a:rPr>
              <a:t>(отражает соответствие цели развития организации и конкретность понимания по формулировкам содержания);</a:t>
            </a:r>
          </a:p>
          <a:p>
            <a:pPr marL="342900" lvl="1" indent="-342900" eaLnBrk="1" hangingPunct="1">
              <a:buClr>
                <a:schemeClr val="accent2">
                  <a:lumMod val="75000"/>
                </a:schemeClr>
              </a:buClr>
              <a:buSzPct val="100000"/>
              <a:buFont typeface="Verdana" pitchFamily="34" charset="0"/>
              <a:buAutoNum type="arabicPeriod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исключение феномена «стрелочника»</a:t>
            </a:r>
            <a:r>
              <a:rPr lang="ru-RU" sz="1600" dirty="0" smtClean="0">
                <a:solidFill>
                  <a:srgbClr val="002060"/>
                </a:solidFill>
              </a:rPr>
              <a:t> (решение принимает одно лицо, а отвечает за это решение — другое);</a:t>
            </a:r>
          </a:p>
          <a:p>
            <a:pPr marL="342900" lvl="1" indent="-342900" eaLnBrk="1" hangingPunct="1">
              <a:buClr>
                <a:schemeClr val="accent2">
                  <a:lumMod val="75000"/>
                </a:schemeClr>
              </a:buClr>
              <a:buSzPct val="100000"/>
              <a:buFont typeface="Verdana" pitchFamily="34" charset="0"/>
              <a:buAutoNum type="arabicPeriod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полнота ответственности </a:t>
            </a:r>
            <a:r>
              <a:rPr lang="ru-RU" sz="1600" dirty="0" smtClean="0">
                <a:solidFill>
                  <a:srgbClr val="002060"/>
                </a:solidFill>
              </a:rPr>
              <a:t>относительно функций, полномочий и компетенций должностного лица или деятельности компании по условиям договора, или взаимоотношениям с обществом в целом (ответственность не должна быть пустой формальностью, она не должна быть частичной);</a:t>
            </a:r>
          </a:p>
          <a:p>
            <a:pPr marL="342900" lvl="1" indent="-342900" eaLnBrk="1" hangingPunct="1">
              <a:buClr>
                <a:schemeClr val="accent2">
                  <a:lumMod val="75000"/>
                </a:schemeClr>
              </a:buClr>
              <a:buSzPct val="100000"/>
              <a:buFont typeface="Verdana" pitchFamily="34" charset="0"/>
              <a:buAutoNum type="arabicPeriod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контролируемость и действенность</a:t>
            </a:r>
            <a:r>
              <a:rPr lang="ru-RU" sz="1600" dirty="0" smtClean="0">
                <a:solidFill>
                  <a:srgbClr val="002060"/>
                </a:solidFill>
              </a:rPr>
              <a:t> системы ответственности, её практической реализации и эффективности.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956375" y="6381328"/>
            <a:ext cx="962199" cy="26553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080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Построение системы ответственности в процессах менеджмента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7338"/>
            <a:ext cx="8362950" cy="4967287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Система ответственности </a:t>
            </a:r>
            <a:r>
              <a:rPr lang="ru-RU" i="1" dirty="0" smtClean="0">
                <a:solidFill>
                  <a:srgbClr val="002060"/>
                </a:solidFill>
              </a:rPr>
              <a:t>—</a:t>
            </a:r>
            <a:r>
              <a:rPr lang="ru-RU" dirty="0" smtClean="0">
                <a:solidFill>
                  <a:srgbClr val="002060"/>
                </a:solidFill>
              </a:rPr>
              <a:t> это совокупность взаимосвязанных действий по реализации ответственности в организации и в её внешнем окружении.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Построение системы ответственности </a:t>
            </a:r>
            <a:r>
              <a:rPr lang="ru-RU" dirty="0" smtClean="0">
                <a:solidFill>
                  <a:srgbClr val="002060"/>
                </a:solidFill>
              </a:rPr>
              <a:t>включает:</a:t>
            </a:r>
          </a:p>
          <a:p>
            <a:pPr marL="722313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распределение ответственности по её объектам (звеньям системы менеджмента), </a:t>
            </a:r>
          </a:p>
          <a:p>
            <a:pPr marL="722313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дифференциацию по типам и характеристикам, определение целевых установок реализации ответственности, </a:t>
            </a:r>
          </a:p>
          <a:p>
            <a:pPr marL="722313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установление уровней или меры ответственности,</a:t>
            </a:r>
          </a:p>
          <a:p>
            <a:pPr marL="722313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организационно-документальное оформление ответственности.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Система ответственности </a:t>
            </a:r>
            <a:r>
              <a:rPr lang="ru-RU" dirty="0" smtClean="0">
                <a:solidFill>
                  <a:srgbClr val="002060"/>
                </a:solidFill>
              </a:rPr>
              <a:t>является важнейшим компонентом системы менеджмента, повышающим эффективность её функционирования.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92125"/>
          </a:xfrm>
        </p:spPr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2060"/>
                </a:solidFill>
              </a:rPr>
              <a:t>Построение системы ответственности</a:t>
            </a:r>
            <a:endParaRPr lang="en-US" sz="2800" b="1" smtClean="0">
              <a:solidFill>
                <a:srgbClr val="002060"/>
              </a:solidFill>
            </a:endParaRPr>
          </a:p>
        </p:txBody>
      </p:sp>
      <p:sp>
        <p:nvSpPr>
          <p:cNvPr id="36867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grpSp>
        <p:nvGrpSpPr>
          <p:cNvPr id="36868" name="Group 1"/>
          <p:cNvGrpSpPr>
            <a:grpSpLocks noChangeAspect="1"/>
          </p:cNvGrpSpPr>
          <p:nvPr/>
        </p:nvGrpSpPr>
        <p:grpSpPr bwMode="auto">
          <a:xfrm>
            <a:off x="611188" y="1412875"/>
            <a:ext cx="8064500" cy="5184775"/>
            <a:chOff x="2360" y="4510"/>
            <a:chExt cx="7200" cy="4320"/>
          </a:xfrm>
        </p:grpSpPr>
        <p:sp>
          <p:nvSpPr>
            <p:cNvPr id="36869" name="AutoShape 19"/>
            <p:cNvSpPr>
              <a:spLocks noChangeAspect="1" noChangeArrowheads="1" noTextEdit="1"/>
            </p:cNvSpPr>
            <p:nvPr/>
          </p:nvSpPr>
          <p:spPr bwMode="auto">
            <a:xfrm>
              <a:off x="2360" y="4510"/>
              <a:ext cx="7200" cy="432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37" name="Text Box 17"/>
            <p:cNvSpPr txBox="1">
              <a:spLocks noChangeArrowheads="1"/>
            </p:cNvSpPr>
            <p:nvPr/>
          </p:nvSpPr>
          <p:spPr bwMode="auto">
            <a:xfrm>
              <a:off x="2366" y="5759"/>
              <a:ext cx="1657" cy="110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Дифференциация ответственности по типам и характеристикам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6336" name="Text Box 16"/>
            <p:cNvSpPr txBox="1">
              <a:spLocks noChangeArrowheads="1"/>
            </p:cNvSpPr>
            <p:nvPr/>
          </p:nvSpPr>
          <p:spPr bwMode="auto">
            <a:xfrm>
              <a:off x="4120" y="5761"/>
              <a:ext cx="1654" cy="160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>
                  <a:latin typeface="Verdana" pitchFamily="34" charset="0"/>
                  <a:cs typeface="Times New Roman" pitchFamily="18" charset="0"/>
                </a:rPr>
                <a:t>Распределение ответственности по звеньям организации (распределение и интеграция ответственности)</a:t>
              </a:r>
              <a:endParaRPr lang="ru-RU" sz="1400">
                <a:latin typeface="Verdana" pitchFamily="34" charset="0"/>
              </a:endParaRPr>
            </a:p>
          </p:txBody>
        </p:sp>
        <p:sp>
          <p:nvSpPr>
            <p:cNvPr id="56335" name="Text Box 15"/>
            <p:cNvSpPr txBox="1">
              <a:spLocks noChangeArrowheads="1"/>
            </p:cNvSpPr>
            <p:nvPr/>
          </p:nvSpPr>
          <p:spPr bwMode="auto">
            <a:xfrm>
              <a:off x="6089" y="5759"/>
              <a:ext cx="1607" cy="79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 dirty="0">
                  <a:latin typeface="Verdana" pitchFamily="34" charset="0"/>
                  <a:cs typeface="Times New Roman" pitchFamily="18" charset="0"/>
                </a:rPr>
                <a:t>Целевые установки ответственности</a:t>
              </a:r>
              <a:endParaRPr lang="ru-RU" sz="1400" dirty="0">
                <a:latin typeface="Verdana" pitchFamily="34" charset="0"/>
              </a:endParaRPr>
            </a:p>
          </p:txBody>
        </p:sp>
        <p:sp>
          <p:nvSpPr>
            <p:cNvPr id="56334" name="Text Box 14"/>
            <p:cNvSpPr txBox="1">
              <a:spLocks noChangeArrowheads="1"/>
            </p:cNvSpPr>
            <p:nvPr/>
          </p:nvSpPr>
          <p:spPr bwMode="auto">
            <a:xfrm>
              <a:off x="7825" y="5759"/>
              <a:ext cx="1735" cy="73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bg1"/>
                  </a:solidFill>
                  <a:latin typeface="Verdana" pitchFamily="34" charset="0"/>
                  <a:cs typeface="Times New Roman" pitchFamily="18" charset="0"/>
                </a:rPr>
                <a:t>Уровни меры ответственности</a:t>
              </a:r>
              <a:endParaRPr lang="ru-RU" sz="14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56333" name="Text Box 13"/>
            <p:cNvSpPr txBox="1">
              <a:spLocks noChangeArrowheads="1"/>
            </p:cNvSpPr>
            <p:nvPr/>
          </p:nvSpPr>
          <p:spPr bwMode="auto">
            <a:xfrm>
              <a:off x="4869" y="7729"/>
              <a:ext cx="2112" cy="100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400" b="1">
                  <a:solidFill>
                    <a:schemeClr val="bg1"/>
                  </a:solidFill>
                  <a:latin typeface="Verdana" pitchFamily="34" charset="0"/>
                  <a:cs typeface="Times New Roman" pitchFamily="18" charset="0"/>
                </a:rPr>
                <a:t>Организационно-документальное оформление ответственности</a:t>
              </a:r>
              <a:endParaRPr lang="ru-RU" sz="1400" b="1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cxnSp>
          <p:nvCxnSpPr>
            <p:cNvPr id="36875" name="AutoShape 12"/>
            <p:cNvCxnSpPr>
              <a:cxnSpLocks noChangeShapeType="1"/>
            </p:cNvCxnSpPr>
            <p:nvPr/>
          </p:nvCxnSpPr>
          <p:spPr bwMode="auto">
            <a:xfrm>
              <a:off x="3196" y="4930"/>
              <a:ext cx="5595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6876" name="AutoShape 10"/>
            <p:cNvCxnSpPr>
              <a:cxnSpLocks noChangeShapeType="1"/>
            </p:cNvCxnSpPr>
            <p:nvPr/>
          </p:nvCxnSpPr>
          <p:spPr bwMode="auto">
            <a:xfrm>
              <a:off x="3194" y="4935"/>
              <a:ext cx="1" cy="82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6877" name="AutoShape 9"/>
            <p:cNvCxnSpPr>
              <a:cxnSpLocks noChangeShapeType="1"/>
            </p:cNvCxnSpPr>
            <p:nvPr/>
          </p:nvCxnSpPr>
          <p:spPr bwMode="auto">
            <a:xfrm flipH="1">
              <a:off x="8787" y="4935"/>
              <a:ext cx="1" cy="82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6878" name="AutoShape 8"/>
            <p:cNvCxnSpPr>
              <a:cxnSpLocks noChangeShapeType="1"/>
            </p:cNvCxnSpPr>
            <p:nvPr/>
          </p:nvCxnSpPr>
          <p:spPr bwMode="auto">
            <a:xfrm>
              <a:off x="4589" y="4935"/>
              <a:ext cx="1" cy="82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6879" name="AutoShape 7"/>
            <p:cNvCxnSpPr>
              <a:cxnSpLocks noChangeShapeType="1"/>
            </p:cNvCxnSpPr>
            <p:nvPr/>
          </p:nvCxnSpPr>
          <p:spPr bwMode="auto">
            <a:xfrm>
              <a:off x="7231" y="4937"/>
              <a:ext cx="1" cy="82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6880" name="AutoShape 6"/>
            <p:cNvCxnSpPr>
              <a:cxnSpLocks noChangeShapeType="1"/>
            </p:cNvCxnSpPr>
            <p:nvPr/>
          </p:nvCxnSpPr>
          <p:spPr bwMode="auto">
            <a:xfrm flipH="1">
              <a:off x="5925" y="5335"/>
              <a:ext cx="1" cy="2394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6881" name="AutoShape 5"/>
            <p:cNvCxnSpPr>
              <a:cxnSpLocks noChangeShapeType="1"/>
            </p:cNvCxnSpPr>
            <p:nvPr/>
          </p:nvCxnSpPr>
          <p:spPr bwMode="auto">
            <a:xfrm flipH="1">
              <a:off x="6601" y="6551"/>
              <a:ext cx="502" cy="1163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6882" name="AutoShape 4"/>
            <p:cNvCxnSpPr>
              <a:cxnSpLocks noChangeShapeType="1"/>
            </p:cNvCxnSpPr>
            <p:nvPr/>
          </p:nvCxnSpPr>
          <p:spPr bwMode="auto">
            <a:xfrm flipH="1">
              <a:off x="6981" y="6490"/>
              <a:ext cx="1806" cy="1739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6883" name="AutoShape 3"/>
            <p:cNvCxnSpPr>
              <a:cxnSpLocks noChangeShapeType="1"/>
            </p:cNvCxnSpPr>
            <p:nvPr/>
          </p:nvCxnSpPr>
          <p:spPr bwMode="auto">
            <a:xfrm>
              <a:off x="4948" y="7367"/>
              <a:ext cx="349" cy="36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6884" name="AutoShape 2"/>
            <p:cNvCxnSpPr>
              <a:cxnSpLocks noChangeShapeType="1"/>
            </p:cNvCxnSpPr>
            <p:nvPr/>
          </p:nvCxnSpPr>
          <p:spPr bwMode="auto">
            <a:xfrm>
              <a:off x="3194" y="6859"/>
              <a:ext cx="1675" cy="137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sp>
          <p:nvSpPr>
            <p:cNvPr id="56338" name="Text Box 18"/>
            <p:cNvSpPr txBox="1">
              <a:spLocks noChangeArrowheads="1"/>
            </p:cNvSpPr>
            <p:nvPr/>
          </p:nvSpPr>
          <p:spPr bwMode="auto">
            <a:xfrm>
              <a:off x="4869" y="4558"/>
              <a:ext cx="2113" cy="77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1600" b="1">
                  <a:latin typeface="Verdana" pitchFamily="34" charset="0"/>
                  <a:cs typeface="Times New Roman" pitchFamily="18" charset="0"/>
                </a:rPr>
                <a:t>Система ответственности в организации</a:t>
              </a:r>
              <a:endParaRPr lang="ru-RU" sz="1600" b="1">
                <a:latin typeface="Verdana" pitchFamily="34" charset="0"/>
              </a:endParaRPr>
            </a:p>
          </p:txBody>
        </p:sp>
      </p:grpSp>
      <p:grpSp>
        <p:nvGrpSpPr>
          <p:cNvPr id="22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2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800" b="1" smtClean="0">
                <a:solidFill>
                  <a:srgbClr val="002060"/>
                </a:solidFill>
              </a:rPr>
              <a:t>Связь полномочий, обязанностей и ответственности</a:t>
            </a:r>
            <a:endParaRPr lang="en-US" sz="2800" b="1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2133600"/>
            <a:ext cx="8362950" cy="4373563"/>
          </a:xfr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Полномочия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i="1" dirty="0" smtClean="0">
                <a:solidFill>
                  <a:srgbClr val="002060"/>
                </a:solidFill>
              </a:rPr>
              <a:t>—</a:t>
            </a:r>
            <a:r>
              <a:rPr lang="ru-RU" dirty="0" smtClean="0">
                <a:solidFill>
                  <a:srgbClr val="002060"/>
                </a:solidFill>
              </a:rPr>
              <a:t> это право и компетенции на принятие управленческих решений.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Реализация полномочий — ответственная деятельность менеджера. </a:t>
            </a:r>
          </a:p>
          <a:p>
            <a:pPr marL="722313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Ответственность должна соответствовать полномочиям. </a:t>
            </a:r>
          </a:p>
          <a:p>
            <a:pPr marL="722313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Соответствие полномочий и ответственности следует закреплять в организационной документации.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Ответственность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должна реализовываться в соответствии с обязанностями.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Обязанность</a:t>
            </a:r>
            <a:r>
              <a:rPr lang="ru-RU" dirty="0" smtClean="0">
                <a:solidFill>
                  <a:srgbClr val="002060"/>
                </a:solidFill>
              </a:rPr>
              <a:t> характеризует реализацию полномочий и должностных функций работника. </a:t>
            </a:r>
          </a:p>
          <a:p>
            <a:pPr marL="722313" indent="-3683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Обязанности должны соответствовать ответственности.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Результат деятельности человека должен оцениваться с позиций ответственности за его получение.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 smtClean="0">
              <a:solidFill>
                <a:srgbClr val="00206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002060"/>
                </a:solidFill>
              </a:rPr>
              <a:t>Средства обеспечения ответственности в механизме менеджмента</a:t>
            </a:r>
            <a:endParaRPr lang="en-US" sz="2400" b="1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628775"/>
            <a:ext cx="8713787" cy="5040313"/>
          </a:xfrm>
        </p:spPr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Механизм реализации ответственности </a:t>
            </a:r>
            <a:r>
              <a:rPr lang="ru-RU" i="1" dirty="0" smtClean="0">
                <a:solidFill>
                  <a:srgbClr val="002060"/>
                </a:solidFill>
              </a:rPr>
              <a:t>—</a:t>
            </a:r>
            <a:r>
              <a:rPr lang="ru-RU" dirty="0" smtClean="0">
                <a:solidFill>
                  <a:srgbClr val="002060"/>
                </a:solidFill>
              </a:rPr>
              <a:t> это совокупность средств обеспечения ответственности в деятельности человека и коллектива.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Механизм ответственности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отражает процессуальную реализацию системы ответственности;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включает: </a:t>
            </a:r>
          </a:p>
          <a:p>
            <a:pPr marL="722313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регламенты, сопровождаемые указанием на ответственность при их реализации, </a:t>
            </a:r>
          </a:p>
          <a:p>
            <a:pPr marL="722313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нормативы, содержащие диапазон допустимых отклонений по критериям определённых типов ответственности, </a:t>
            </a:r>
          </a:p>
          <a:p>
            <a:pPr marL="722313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дисциплинарные требования, </a:t>
            </a:r>
          </a:p>
          <a:p>
            <a:pPr marL="722313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договорные или контрактные обязательства, формулирующие условия наступления ответственности.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Важную роль в механизме ответственности играет </a:t>
            </a:r>
            <a:r>
              <a:rPr lang="ru-RU" b="1" i="1" dirty="0" smtClean="0">
                <a:solidFill>
                  <a:srgbClr val="002060"/>
                </a:solidFill>
              </a:rPr>
              <a:t>неформальная ответственность </a:t>
            </a:r>
            <a:r>
              <a:rPr lang="ru-RU" dirty="0" smtClean="0">
                <a:solidFill>
                  <a:srgbClr val="002060"/>
                </a:solidFill>
              </a:rPr>
              <a:t>- чувство долга, моральное состояние, патриотизм, опасения, ожидания, интуиция: </a:t>
            </a:r>
          </a:p>
          <a:p>
            <a:pPr marL="728663" indent="-4635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solidFill>
                  <a:srgbClr val="002060"/>
                </a:solidFill>
              </a:rPr>
              <a:t>проявление неформальной ответственности зависит от </a:t>
            </a:r>
            <a:r>
              <a:rPr lang="ru-RU" i="1" dirty="0" smtClean="0">
                <a:solidFill>
                  <a:srgbClr val="002060"/>
                </a:solidFill>
              </a:rPr>
              <a:t>образования менеджера, системы его ценностей, общественного сознания, профессиональной оценки ситуаций, целевых установок.</a:t>
            </a:r>
            <a:endParaRPr lang="ru-RU" i="1" dirty="0">
              <a:solidFill>
                <a:srgbClr val="00206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63658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Контрольные вопросы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1341438"/>
            <a:ext cx="8569325" cy="5183187"/>
          </a:xfrm>
        </p:spPr>
        <p:txBody>
          <a:bodyPr>
            <a:noAutofit/>
          </a:bodyPr>
          <a:lstStyle/>
          <a:p>
            <a:pPr marL="722313" lvl="3" indent="-54610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Какую роль играет ответственность в современном менеджменте? Почему?</a:t>
            </a:r>
          </a:p>
          <a:p>
            <a:pPr marL="722313" lvl="3" indent="-54610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Как связана ответственность с полномочиями и обязанностями? В чём проявляется эта связь?</a:t>
            </a:r>
          </a:p>
          <a:p>
            <a:pPr marL="722313" lvl="3" indent="-54610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Каковы характеристики ответственности? Как они отражают её особенности?</a:t>
            </a:r>
          </a:p>
          <a:p>
            <a:pPr marL="722313" lvl="3" indent="-54610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Какие существуют типы ответственности, и какую практическую роль играет типологическое разнообразие ответственности?</a:t>
            </a:r>
          </a:p>
          <a:p>
            <a:pPr marL="722313" lvl="3" indent="-54610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Как формируются система и механизм ответственности?</a:t>
            </a:r>
          </a:p>
          <a:p>
            <a:pPr marL="722313" lvl="3" indent="-546100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Каково содержание понятия КСО?</a:t>
            </a:r>
          </a:p>
          <a:p>
            <a:pPr marL="1188720" lvl="3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457200" lvl="2" indent="-45720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400" dirty="0">
              <a:solidFill>
                <a:srgbClr val="002060"/>
              </a:solidFill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Содержимое 2"/>
          <p:cNvSpPr>
            <a:spLocks noGrp="1"/>
          </p:cNvSpPr>
          <p:nvPr>
            <p:ph idx="1"/>
          </p:nvPr>
        </p:nvSpPr>
        <p:spPr>
          <a:xfrm>
            <a:off x="250825" y="765175"/>
            <a:ext cx="8642350" cy="6477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800" b="1" smtClean="0">
                <a:solidFill>
                  <a:srgbClr val="B0105C"/>
                </a:solidFill>
                <a:ea typeface="Verdana" pitchFamily="34" charset="0"/>
                <a:cs typeface="Verdana" pitchFamily="34" charset="0"/>
              </a:rPr>
              <a:t>Список рекомендуемой литературы</a:t>
            </a:r>
          </a:p>
        </p:txBody>
      </p:sp>
      <p:grpSp>
        <p:nvGrpSpPr>
          <p:cNvPr id="40963" name="Group 6"/>
          <p:cNvGrpSpPr>
            <a:grpSpLocks/>
          </p:cNvGrpSpPr>
          <p:nvPr/>
        </p:nvGrpSpPr>
        <p:grpSpPr bwMode="auto">
          <a:xfrm>
            <a:off x="7885113" y="6237288"/>
            <a:ext cx="1033462" cy="409575"/>
            <a:chOff x="4876" y="4062"/>
            <a:chExt cx="651" cy="258"/>
          </a:xfrm>
        </p:grpSpPr>
        <p:pic>
          <p:nvPicPr>
            <p:cNvPr id="4096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6" y="4062"/>
              <a:ext cx="152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4" y="4130"/>
              <a:ext cx="45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3850" y="1557338"/>
            <a:ext cx="8569325" cy="48434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Коротков, Э.М. Корпоративная социальная ответственность: учебник для бакалавров / Э.М. Коротков, О.Н. Александрова, С.А. Антонов [и др.]; под ред. Э.М. Короткова. – М.: Издательство </a:t>
            </a:r>
            <a:r>
              <a:rPr lang="ru-RU" sz="2400" dirty="0" err="1">
                <a:solidFill>
                  <a:srgbClr val="002060"/>
                </a:solidFill>
                <a:latin typeface="+mn-lt"/>
                <a:cs typeface="+mn-cs"/>
              </a:rPr>
              <a:t>Юрайт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, 2012 (и др.). – 445 с. – Серия: Бакалавр. Базовый курс.</a:t>
            </a: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Корпоративная социальная ответственность. Новая философия бизнеса: учеб. пособие. – М.: Внешэкономбанк, 2011.– 56 с. – Доступно на: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  <a:hlinkClick r:id="rId4"/>
              </a:rPr>
              <a:t>http://www.veb.ru/common/upload/files/veb/kso/ksobook2011.pdf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 2"/>
              <a:buNone/>
              <a:defRPr/>
            </a:pPr>
            <a:endParaRPr lang="ru-RU" sz="2400" dirty="0">
              <a:solidFill>
                <a:srgbClr val="00206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0">
      <a:dk1>
        <a:sysClr val="windowText" lastClr="000000"/>
      </a:dk1>
      <a:lt1>
        <a:sysClr val="window" lastClr="FFFFFF"/>
      </a:lt1>
      <a:dk2>
        <a:srgbClr val="2F3B48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0">
    <a:dk1>
      <a:sysClr val="windowText" lastClr="000000"/>
    </a:dk1>
    <a:lt1>
      <a:sysClr val="window" lastClr="FFFFFF"/>
    </a:lt1>
    <a:dk2>
      <a:srgbClr val="2F3B48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Другая 10">
    <a:dk1>
      <a:sysClr val="windowText" lastClr="000000"/>
    </a:dk1>
    <a:lt1>
      <a:sysClr val="window" lastClr="FFFFFF"/>
    </a:lt1>
    <a:dk2>
      <a:srgbClr val="2F3B48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580</TotalTime>
  <Words>1946</Words>
  <Application>Microsoft Office PowerPoint</Application>
  <PresentationFormat>Экран (4:3)</PresentationFormat>
  <Paragraphs>280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Поток</vt:lpstr>
      <vt:lpstr>ФГБОУ ВПО «Владивостокский государственный университет экономики и сервиса»  Кафедра экономики и менеджмента</vt:lpstr>
      <vt:lpstr>Цели изучения дисциплины:</vt:lpstr>
      <vt:lpstr>Задачи изучения дисциплины:</vt:lpstr>
      <vt:lpstr>ОБЩИЕ компетенции, которые должен приобрести студент  в результате изучения дисциплины (смотреть Рабочую программу учебной дисциплины)</vt:lpstr>
      <vt:lpstr>Основная рекомендуемая литература:</vt:lpstr>
      <vt:lpstr>Тема 1.  Ответственность и её роль в менеджменте: источники, типология, система и механизм реализации</vt:lpstr>
      <vt:lpstr>Тема 1. Ответственность и её роль в менеджменте: источники, типология, система и механизм реализации</vt:lpstr>
      <vt:lpstr>В результате освоения темы №1 студент должен:</vt:lpstr>
      <vt:lpstr>Понятие ответственности,   её ограничительная и мотивационная роль  в деятельности человека</vt:lpstr>
      <vt:lpstr>Слайд 10</vt:lpstr>
      <vt:lpstr>Слайд 11</vt:lpstr>
      <vt:lpstr>Содержание понятия «ответственность»</vt:lpstr>
      <vt:lpstr>Ответственность </vt:lpstr>
      <vt:lpstr>Социально-психологическая основа ответственности и тенденции её развития</vt:lpstr>
      <vt:lpstr>Ответственность коллектива/организации отражает:</vt:lpstr>
      <vt:lpstr>Слайд 16</vt:lpstr>
      <vt:lpstr>Ответственность и функции менеджмента</vt:lpstr>
      <vt:lpstr>Организация ответственности  как фактор эффективности менеджмента</vt:lpstr>
      <vt:lpstr>Разнообразие организационного статуса ответственности</vt:lpstr>
      <vt:lpstr>Слайд 20</vt:lpstr>
      <vt:lpstr>Источники ответственности человека и организации</vt:lpstr>
      <vt:lpstr>Типология ответственности</vt:lpstr>
      <vt:lpstr>Типы ответственности</vt:lpstr>
      <vt:lpstr>Понятие корпоративной социальной ответственности (КСО)</vt:lpstr>
      <vt:lpstr>Слайд 25</vt:lpstr>
      <vt:lpstr>Объекты социальной ответственности</vt:lpstr>
      <vt:lpstr>Характеристики ответственности:</vt:lpstr>
      <vt:lpstr>СИСТЕМА И МЕХАНИЗМЫ РЕАЛИЗАЦИИ ОТВЕТСТВЕННОСТИ</vt:lpstr>
      <vt:lpstr>Построение системы ответственности в процессах менеджмента</vt:lpstr>
      <vt:lpstr>Построение системы ответственности</vt:lpstr>
      <vt:lpstr>Связь полномочий, обязанностей и ответственности</vt:lpstr>
      <vt:lpstr>Средства обеспечения ответственности в механизме менеджмента</vt:lpstr>
      <vt:lpstr>Контрольные вопросы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57</cp:revision>
  <dcterms:created xsi:type="dcterms:W3CDTF">2015-02-03T07:28:20Z</dcterms:created>
  <dcterms:modified xsi:type="dcterms:W3CDTF">2015-02-05T13:26:16Z</dcterms:modified>
</cp:coreProperties>
</file>