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1" r:id="rId1"/>
  </p:sldMasterIdLst>
  <p:notesMasterIdLst>
    <p:notesMasterId r:id="rId112"/>
  </p:notesMasterIdLst>
  <p:handoutMasterIdLst>
    <p:handoutMasterId r:id="rId113"/>
  </p:handoutMasterIdLst>
  <p:sldIdLst>
    <p:sldId id="256" r:id="rId2"/>
    <p:sldId id="257" r:id="rId3"/>
    <p:sldId id="480" r:id="rId4"/>
    <p:sldId id="264" r:id="rId5"/>
    <p:sldId id="545" r:id="rId6"/>
    <p:sldId id="647" r:id="rId7"/>
    <p:sldId id="546" r:id="rId8"/>
    <p:sldId id="547" r:id="rId9"/>
    <p:sldId id="548" r:id="rId10"/>
    <p:sldId id="534" r:id="rId11"/>
    <p:sldId id="536" r:id="rId12"/>
    <p:sldId id="537" r:id="rId13"/>
    <p:sldId id="549" r:id="rId14"/>
    <p:sldId id="550" r:id="rId15"/>
    <p:sldId id="551" r:id="rId16"/>
    <p:sldId id="554" r:id="rId17"/>
    <p:sldId id="552" r:id="rId18"/>
    <p:sldId id="555" r:id="rId19"/>
    <p:sldId id="556" r:id="rId20"/>
    <p:sldId id="558" r:id="rId21"/>
    <p:sldId id="559" r:id="rId22"/>
    <p:sldId id="560" r:id="rId23"/>
    <p:sldId id="565" r:id="rId24"/>
    <p:sldId id="567" r:id="rId25"/>
    <p:sldId id="538" r:id="rId26"/>
    <p:sldId id="568" r:id="rId27"/>
    <p:sldId id="562" r:id="rId28"/>
    <p:sldId id="563" r:id="rId29"/>
    <p:sldId id="569" r:id="rId30"/>
    <p:sldId id="570" r:id="rId31"/>
    <p:sldId id="634" r:id="rId32"/>
    <p:sldId id="571" r:id="rId33"/>
    <p:sldId id="572" r:id="rId34"/>
    <p:sldId id="573" r:id="rId35"/>
    <p:sldId id="574" r:id="rId36"/>
    <p:sldId id="575" r:id="rId37"/>
    <p:sldId id="576" r:id="rId38"/>
    <p:sldId id="577" r:id="rId39"/>
    <p:sldId id="578" r:id="rId40"/>
    <p:sldId id="564" r:id="rId41"/>
    <p:sldId id="566" r:id="rId42"/>
    <p:sldId id="582" r:id="rId43"/>
    <p:sldId id="583" r:id="rId44"/>
    <p:sldId id="584" r:id="rId45"/>
    <p:sldId id="585" r:id="rId46"/>
    <p:sldId id="586" r:id="rId47"/>
    <p:sldId id="579" r:id="rId48"/>
    <p:sldId id="587" r:id="rId49"/>
    <p:sldId id="588" r:id="rId50"/>
    <p:sldId id="580" r:id="rId51"/>
    <p:sldId id="581" r:id="rId52"/>
    <p:sldId id="592" r:id="rId53"/>
    <p:sldId id="593" r:id="rId54"/>
    <p:sldId id="594" r:id="rId55"/>
    <p:sldId id="595" r:id="rId56"/>
    <p:sldId id="597" r:id="rId57"/>
    <p:sldId id="596" r:id="rId58"/>
    <p:sldId id="599" r:id="rId59"/>
    <p:sldId id="598" r:id="rId60"/>
    <p:sldId id="600" r:id="rId61"/>
    <p:sldId id="601" r:id="rId62"/>
    <p:sldId id="591" r:id="rId63"/>
    <p:sldId id="602" r:id="rId64"/>
    <p:sldId id="603" r:id="rId65"/>
    <p:sldId id="604" r:id="rId66"/>
    <p:sldId id="605" r:id="rId67"/>
    <p:sldId id="589" r:id="rId68"/>
    <p:sldId id="608" r:id="rId69"/>
    <p:sldId id="609" r:id="rId70"/>
    <p:sldId id="610" r:id="rId71"/>
    <p:sldId id="635" r:id="rId72"/>
    <p:sldId id="619" r:id="rId73"/>
    <p:sldId id="606" r:id="rId74"/>
    <p:sldId id="607" r:id="rId75"/>
    <p:sldId id="590" r:id="rId76"/>
    <p:sldId id="615" r:id="rId77"/>
    <p:sldId id="616" r:id="rId78"/>
    <p:sldId id="611" r:id="rId79"/>
    <p:sldId id="612" r:id="rId80"/>
    <p:sldId id="613" r:id="rId81"/>
    <p:sldId id="543" r:id="rId82"/>
    <p:sldId id="544" r:id="rId83"/>
    <p:sldId id="617" r:id="rId84"/>
    <p:sldId id="618" r:id="rId85"/>
    <p:sldId id="614" r:id="rId86"/>
    <p:sldId id="620" r:id="rId87"/>
    <p:sldId id="621" r:id="rId88"/>
    <p:sldId id="622" r:id="rId89"/>
    <p:sldId id="623" r:id="rId90"/>
    <p:sldId id="624" r:id="rId91"/>
    <p:sldId id="625" r:id="rId92"/>
    <p:sldId id="626" r:id="rId93"/>
    <p:sldId id="627" r:id="rId94"/>
    <p:sldId id="632" r:id="rId95"/>
    <p:sldId id="633" r:id="rId96"/>
    <p:sldId id="628" r:id="rId97"/>
    <p:sldId id="630" r:id="rId98"/>
    <p:sldId id="636" r:id="rId99"/>
    <p:sldId id="637" r:id="rId100"/>
    <p:sldId id="638" r:id="rId101"/>
    <p:sldId id="639" r:id="rId102"/>
    <p:sldId id="631" r:id="rId103"/>
    <p:sldId id="640" r:id="rId104"/>
    <p:sldId id="641" r:id="rId105"/>
    <p:sldId id="643" r:id="rId106"/>
    <p:sldId id="644" r:id="rId107"/>
    <p:sldId id="642" r:id="rId108"/>
    <p:sldId id="645" r:id="rId109"/>
    <p:sldId id="646" r:id="rId110"/>
    <p:sldId id="452" r:id="rId111"/>
  </p:sldIdLst>
  <p:sldSz cx="9144000" cy="6858000" type="screen4x3"/>
  <p:notesSz cx="6858000" cy="9144000"/>
  <p:custDataLst>
    <p:tags r:id="rId114"/>
  </p:custDataLst>
  <p:defaultTextStyle>
    <a:defPPr>
      <a:defRPr lang="ru-RU"/>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6C00"/>
    <a:srgbClr val="005426"/>
    <a:srgbClr val="D3DB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E8034E78-7F5D-4C2E-B375-FC64B27BC917}" styleName="Темный стиль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84" autoAdjust="0"/>
    <p:restoredTop sz="94660"/>
  </p:normalViewPr>
  <p:slideViewPr>
    <p:cSldViewPr>
      <p:cViewPr varScale="1">
        <p:scale>
          <a:sx n="92" d="100"/>
          <a:sy n="92" d="100"/>
        </p:scale>
        <p:origin x="750" y="90"/>
      </p:cViewPr>
      <p:guideLst>
        <p:guide orient="horz" pos="2160"/>
        <p:guide pos="2880"/>
      </p:guideLst>
    </p:cSldViewPr>
  </p:slideViewPr>
  <p:notesTextViewPr>
    <p:cViewPr>
      <p:scale>
        <a:sx n="100" d="100"/>
        <a:sy n="100" d="100"/>
      </p:scale>
      <p:origin x="0" y="0"/>
    </p:cViewPr>
  </p:notesTextViewPr>
  <p:sorterViewPr>
    <p:cViewPr>
      <p:scale>
        <a:sx n="150" d="100"/>
        <a:sy n="150" d="100"/>
      </p:scale>
      <p:origin x="0" y="0"/>
    </p:cViewPr>
  </p:sorterViewPr>
  <p:notesViewPr>
    <p:cSldViewPr>
      <p:cViewPr varScale="1">
        <p:scale>
          <a:sx n="60" d="100"/>
          <a:sy n="60" d="100"/>
        </p:scale>
        <p:origin x="-2490"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heme" Target="theme/theme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handoutMaster" Target="handoutMasters/handoutMaster1.xml"/><Relationship Id="rId118"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ags" Target="tags/tag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ru-RU"/>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94FD502C-37C8-4396-BE20-1AF2039DCA6F}" type="datetimeFigureOut">
              <a:rPr lang="ru-RU"/>
              <a:pPr>
                <a:defRPr/>
              </a:pPr>
              <a:t>09.03.2015</a:t>
            </a:fld>
            <a:endParaRPr lang="ru-RU"/>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ru-RU"/>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256E1189-DA5B-47A1-8BC4-E0B5C6CDC5C9}" type="slidenum">
              <a:rPr lang="ru-RU"/>
              <a:pPr>
                <a:defRPr/>
              </a:pPr>
              <a:t>‹#›</a:t>
            </a:fld>
            <a:endParaRPr lang="ru-RU"/>
          </a:p>
        </p:txBody>
      </p:sp>
    </p:spTree>
    <p:extLst>
      <p:ext uri="{BB962C8B-B14F-4D97-AF65-F5344CB8AC3E}">
        <p14:creationId xmlns:p14="http://schemas.microsoft.com/office/powerpoint/2010/main" val="26550386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ru-RU" altLang="ru-RU"/>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ru-RU" altLang="ru-RU"/>
          </a:p>
        </p:txBody>
      </p:sp>
      <p:sp>
        <p:nvSpPr>
          <p:cNvPr id="11366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ru-RU" noProof="0" smtClean="0"/>
              <a:t>Образец текста</a:t>
            </a:r>
          </a:p>
          <a:p>
            <a:pPr lvl="1"/>
            <a:r>
              <a:rPr lang="ru-RU" altLang="ru-RU" noProof="0" smtClean="0"/>
              <a:t>Второй уровень</a:t>
            </a:r>
          </a:p>
          <a:p>
            <a:pPr lvl="2"/>
            <a:r>
              <a:rPr lang="ru-RU" altLang="ru-RU" noProof="0" smtClean="0"/>
              <a:t>Третий уровень</a:t>
            </a:r>
          </a:p>
          <a:p>
            <a:pPr lvl="3"/>
            <a:r>
              <a:rPr lang="ru-RU" altLang="ru-RU" noProof="0" smtClean="0"/>
              <a:t>Четвертый уровень</a:t>
            </a:r>
          </a:p>
          <a:p>
            <a:pPr lvl="4"/>
            <a:r>
              <a:rPr lang="ru-RU" altLang="ru-RU" noProof="0" smtClean="0"/>
              <a:t>Пятый уровень</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ru-RU" altLang="ru-RU"/>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C08260A9-3E17-4ACA-B9D0-67F71113FFB5}" type="slidenum">
              <a:rPr lang="ru-RU" altLang="ru-RU"/>
              <a:pPr>
                <a:defRPr/>
              </a:pPr>
              <a:t>‹#›</a:t>
            </a:fld>
            <a:endParaRPr lang="ru-RU" altLang="ru-RU"/>
          </a:p>
        </p:txBody>
      </p:sp>
    </p:spTree>
    <p:extLst>
      <p:ext uri="{BB962C8B-B14F-4D97-AF65-F5344CB8AC3E}">
        <p14:creationId xmlns:p14="http://schemas.microsoft.com/office/powerpoint/2010/main" val="602348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C08260A9-3E17-4ACA-B9D0-67F71113FFB5}" type="slidenum">
              <a:rPr lang="ru-RU" altLang="ru-RU" smtClean="0"/>
              <a:pPr>
                <a:defRPr/>
              </a:pPr>
              <a:t>1</a:t>
            </a:fld>
            <a:endParaRPr lang="ru-RU" altLang="ru-RU"/>
          </a:p>
        </p:txBody>
      </p:sp>
    </p:spTree>
    <p:extLst>
      <p:ext uri="{BB962C8B-B14F-4D97-AF65-F5344CB8AC3E}">
        <p14:creationId xmlns:p14="http://schemas.microsoft.com/office/powerpoint/2010/main" val="11597589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C08260A9-3E17-4ACA-B9D0-67F71113FFB5}" type="slidenum">
              <a:rPr lang="ru-RU" altLang="ru-RU" smtClean="0"/>
              <a:pPr>
                <a:defRPr/>
              </a:pPr>
              <a:t>2</a:t>
            </a:fld>
            <a:endParaRPr lang="ru-RU" altLang="ru-RU"/>
          </a:p>
        </p:txBody>
      </p:sp>
    </p:spTree>
    <p:extLst>
      <p:ext uri="{BB962C8B-B14F-4D97-AF65-F5344CB8AC3E}">
        <p14:creationId xmlns:p14="http://schemas.microsoft.com/office/powerpoint/2010/main" val="31358567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C08260A9-3E17-4ACA-B9D0-67F71113FFB5}" type="slidenum">
              <a:rPr lang="ru-RU" altLang="ru-RU" smtClean="0"/>
              <a:pPr>
                <a:defRPr/>
              </a:pPr>
              <a:t>4</a:t>
            </a:fld>
            <a:endParaRPr lang="ru-RU" altLang="ru-RU"/>
          </a:p>
        </p:txBody>
      </p:sp>
    </p:spTree>
    <p:extLst>
      <p:ext uri="{BB962C8B-B14F-4D97-AF65-F5344CB8AC3E}">
        <p14:creationId xmlns:p14="http://schemas.microsoft.com/office/powerpoint/2010/main" val="7458232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C08260A9-3E17-4ACA-B9D0-67F71113FFB5}" type="slidenum">
              <a:rPr lang="ru-RU" altLang="ru-RU" smtClean="0"/>
              <a:pPr>
                <a:defRPr/>
              </a:pPr>
              <a:t>31</a:t>
            </a:fld>
            <a:endParaRPr lang="ru-RU" altLang="ru-RU"/>
          </a:p>
        </p:txBody>
      </p:sp>
    </p:spTree>
    <p:extLst>
      <p:ext uri="{BB962C8B-B14F-4D97-AF65-F5344CB8AC3E}">
        <p14:creationId xmlns:p14="http://schemas.microsoft.com/office/powerpoint/2010/main" val="7458232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C08260A9-3E17-4ACA-B9D0-67F71113FFB5}" type="slidenum">
              <a:rPr lang="ru-RU" altLang="ru-RU" smtClean="0"/>
              <a:pPr>
                <a:defRPr/>
              </a:pPr>
              <a:t>71</a:t>
            </a:fld>
            <a:endParaRPr lang="ru-RU" altLang="ru-RU"/>
          </a:p>
        </p:txBody>
      </p:sp>
    </p:spTree>
    <p:extLst>
      <p:ext uri="{BB962C8B-B14F-4D97-AF65-F5344CB8AC3E}">
        <p14:creationId xmlns:p14="http://schemas.microsoft.com/office/powerpoint/2010/main" val="7458232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C08260A9-3E17-4ACA-B9D0-67F71113FFB5}" type="slidenum">
              <a:rPr lang="ru-RU" altLang="ru-RU" smtClean="0"/>
              <a:pPr>
                <a:defRPr/>
              </a:pPr>
              <a:t>110</a:t>
            </a:fld>
            <a:endParaRPr lang="ru-RU" altLang="ru-RU"/>
          </a:p>
        </p:txBody>
      </p:sp>
    </p:spTree>
    <p:extLst>
      <p:ext uri="{BB962C8B-B14F-4D97-AF65-F5344CB8AC3E}">
        <p14:creationId xmlns:p14="http://schemas.microsoft.com/office/powerpoint/2010/main" val="16126642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0" y="6350"/>
            <a:ext cx="9140825" cy="6851650"/>
            <a:chOff x="0" y="4"/>
            <a:chExt cx="5758" cy="4316"/>
          </a:xfrm>
        </p:grpSpPr>
        <p:grpSp>
          <p:nvGrpSpPr>
            <p:cNvPr id="5" name="Group 3"/>
            <p:cNvGrpSpPr>
              <a:grpSpLocks/>
            </p:cNvGrpSpPr>
            <p:nvPr/>
          </p:nvGrpSpPr>
          <p:grpSpPr bwMode="auto">
            <a:xfrm>
              <a:off x="0" y="1161"/>
              <a:ext cx="5758" cy="3159"/>
              <a:chOff x="0" y="1161"/>
              <a:chExt cx="5758" cy="3159"/>
            </a:xfrm>
          </p:grpSpPr>
          <p:sp>
            <p:nvSpPr>
              <p:cNvPr id="16" name="Freeform 4"/>
              <p:cNvSpPr>
                <a:spLocks/>
              </p:cNvSpPr>
              <p:nvPr/>
            </p:nvSpPr>
            <p:spPr bwMode="hidden">
              <a:xfrm>
                <a:off x="558" y="1161"/>
                <a:ext cx="5200" cy="3159"/>
              </a:xfrm>
              <a:custGeom>
                <a:avLst/>
                <a:gdLst>
                  <a:gd name="T0" fmla="*/ 0 w 5184"/>
                  <a:gd name="T1" fmla="*/ 3159 h 3159"/>
                  <a:gd name="T2" fmla="*/ 5264 w 5184"/>
                  <a:gd name="T3" fmla="*/ 3159 h 3159"/>
                  <a:gd name="T4" fmla="*/ 5264 w 5184"/>
                  <a:gd name="T5" fmla="*/ 0 h 3159"/>
                  <a:gd name="T6" fmla="*/ 0 w 5184"/>
                  <a:gd name="T7" fmla="*/ 0 h 3159"/>
                  <a:gd name="T8" fmla="*/ 0 w 5184"/>
                  <a:gd name="T9" fmla="*/ 3159 h 3159"/>
                  <a:gd name="T10" fmla="*/ 0 w 5184"/>
                  <a:gd name="T11" fmla="*/ 3159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184" h="3159">
                    <a:moveTo>
                      <a:pt x="0" y="3159"/>
                    </a:moveTo>
                    <a:lnTo>
                      <a:pt x="5184" y="3159"/>
                    </a:lnTo>
                    <a:lnTo>
                      <a:pt x="5184" y="0"/>
                    </a:lnTo>
                    <a:lnTo>
                      <a:pt x="0" y="0"/>
                    </a:lnTo>
                    <a:lnTo>
                      <a:pt x="0" y="3159"/>
                    </a:lnTo>
                    <a:close/>
                  </a:path>
                </a:pathLst>
              </a:cu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7" name="Freeform 5"/>
              <p:cNvSpPr>
                <a:spLocks/>
              </p:cNvSpPr>
              <p:nvPr/>
            </p:nvSpPr>
            <p:spPr bwMode="hidden">
              <a:xfrm>
                <a:off x="0" y="1161"/>
                <a:ext cx="558" cy="3159"/>
              </a:xfrm>
              <a:custGeom>
                <a:avLst/>
                <a:gdLst>
                  <a:gd name="T0" fmla="*/ 0 w 556"/>
                  <a:gd name="T1" fmla="*/ 0 h 3159"/>
                  <a:gd name="T2" fmla="*/ 0 w 556"/>
                  <a:gd name="T3" fmla="*/ 3159 h 3159"/>
                  <a:gd name="T4" fmla="*/ 566 w 556"/>
                  <a:gd name="T5" fmla="*/ 3159 h 3159"/>
                  <a:gd name="T6" fmla="*/ 566 w 556"/>
                  <a:gd name="T7" fmla="*/ 0 h 3159"/>
                  <a:gd name="T8" fmla="*/ 0 w 556"/>
                  <a:gd name="T9" fmla="*/ 0 h 3159"/>
                  <a:gd name="T10" fmla="*/ 0 w 556"/>
                  <a:gd name="T11" fmla="*/ 0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6" h="3159">
                    <a:moveTo>
                      <a:pt x="0" y="0"/>
                    </a:moveTo>
                    <a:lnTo>
                      <a:pt x="0" y="3159"/>
                    </a:lnTo>
                    <a:lnTo>
                      <a:pt x="556" y="3159"/>
                    </a:lnTo>
                    <a:lnTo>
                      <a:pt x="556" y="0"/>
                    </a:lnTo>
                    <a:lnTo>
                      <a:pt x="0"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6" name="Freeform 6"/>
            <p:cNvSpPr>
              <a:spLocks/>
            </p:cNvSpPr>
            <p:nvPr/>
          </p:nvSpPr>
          <p:spPr bwMode="ltGray">
            <a:xfrm>
              <a:off x="552" y="951"/>
              <a:ext cx="12" cy="420"/>
            </a:xfrm>
            <a:custGeom>
              <a:avLst/>
              <a:gdLst>
                <a:gd name="T0" fmla="*/ 0 w 12"/>
                <a:gd name="T1" fmla="*/ 0 h 420"/>
                <a:gd name="T2" fmla="*/ 0 w 12"/>
                <a:gd name="T3" fmla="*/ 420 h 420"/>
                <a:gd name="T4" fmla="*/ 12 w 12"/>
                <a:gd name="T5" fmla="*/ 420 h 420"/>
                <a:gd name="T6" fmla="*/ 12 w 12"/>
                <a:gd name="T7" fmla="*/ 0 h 420"/>
                <a:gd name="T8" fmla="*/ 0 w 12"/>
                <a:gd name="T9" fmla="*/ 0 h 420"/>
                <a:gd name="T10" fmla="*/ 0 w 12"/>
                <a:gd name="T11" fmla="*/ 0 h 420"/>
              </a:gdLst>
              <a:ahLst/>
              <a:cxnLst>
                <a:cxn ang="0">
                  <a:pos x="T0" y="T1"/>
                </a:cxn>
                <a:cxn ang="0">
                  <a:pos x="T2" y="T3"/>
                </a:cxn>
                <a:cxn ang="0">
                  <a:pos x="T4" y="T5"/>
                </a:cxn>
                <a:cxn ang="0">
                  <a:pos x="T6" y="T7"/>
                </a:cxn>
                <a:cxn ang="0">
                  <a:pos x="T8" y="T9"/>
                </a:cxn>
                <a:cxn ang="0">
                  <a:pos x="T10" y="T11"/>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a:p>
          </p:txBody>
        </p:sp>
        <p:sp>
          <p:nvSpPr>
            <p:cNvPr id="7" name="Freeform 7"/>
            <p:cNvSpPr>
              <a:spLocks/>
            </p:cNvSpPr>
            <p:nvPr/>
          </p:nvSpPr>
          <p:spPr bwMode="ltGray">
            <a:xfrm>
              <a:off x="767" y="1155"/>
              <a:ext cx="252" cy="12"/>
            </a:xfrm>
            <a:custGeom>
              <a:avLst/>
              <a:gdLst>
                <a:gd name="T0" fmla="*/ 256 w 251"/>
                <a:gd name="T1" fmla="*/ 0 h 12"/>
                <a:gd name="T2" fmla="*/ 0 w 251"/>
                <a:gd name="T3" fmla="*/ 0 h 12"/>
                <a:gd name="T4" fmla="*/ 0 w 251"/>
                <a:gd name="T5" fmla="*/ 12 h 12"/>
                <a:gd name="T6" fmla="*/ 256 w 251"/>
                <a:gd name="T7" fmla="*/ 12 h 12"/>
                <a:gd name="T8" fmla="*/ 256 w 251"/>
                <a:gd name="T9" fmla="*/ 0 h 12"/>
                <a:gd name="T10" fmla="*/ 256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251" y="0"/>
                  </a:moveTo>
                  <a:lnTo>
                    <a:pt x="0" y="0"/>
                  </a:lnTo>
                  <a:lnTo>
                    <a:pt x="0" y="12"/>
                  </a:lnTo>
                  <a:lnTo>
                    <a:pt x="251" y="12"/>
                  </a:lnTo>
                  <a:lnTo>
                    <a:pt x="251" y="0"/>
                  </a:lnTo>
                  <a:close/>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8" name="Freeform 8"/>
            <p:cNvSpPr>
              <a:spLocks/>
            </p:cNvSpPr>
            <p:nvPr/>
          </p:nvSpPr>
          <p:spPr bwMode="ltGray">
            <a:xfrm>
              <a:off x="0" y="1155"/>
              <a:ext cx="351" cy="12"/>
            </a:xfrm>
            <a:custGeom>
              <a:avLst/>
              <a:gdLst>
                <a:gd name="T0" fmla="*/ 0 w 251"/>
                <a:gd name="T1" fmla="*/ 0 h 12"/>
                <a:gd name="T2" fmla="*/ 0 w 251"/>
                <a:gd name="T3" fmla="*/ 12 h 12"/>
                <a:gd name="T4" fmla="*/ 1344 w 251"/>
                <a:gd name="T5" fmla="*/ 12 h 12"/>
                <a:gd name="T6" fmla="*/ 1344 w 251"/>
                <a:gd name="T7" fmla="*/ 0 h 12"/>
                <a:gd name="T8" fmla="*/ 0 w 251"/>
                <a:gd name="T9" fmla="*/ 0 h 12"/>
                <a:gd name="T10" fmla="*/ 0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0" y="0"/>
                  </a:moveTo>
                  <a:lnTo>
                    <a:pt x="0" y="12"/>
                  </a:lnTo>
                  <a:lnTo>
                    <a:pt x="251" y="12"/>
                  </a:lnTo>
                  <a:lnTo>
                    <a:pt x="251" y="0"/>
                  </a:lnTo>
                  <a:lnTo>
                    <a:pt x="0" y="0"/>
                  </a:ln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nvGrpSpPr>
            <p:cNvPr id="9" name="Group 9"/>
            <p:cNvGrpSpPr>
              <a:grpSpLocks/>
            </p:cNvGrpSpPr>
            <p:nvPr/>
          </p:nvGrpSpPr>
          <p:grpSpPr bwMode="auto">
            <a:xfrm>
              <a:off x="348" y="4"/>
              <a:ext cx="5410" cy="4316"/>
              <a:chOff x="348" y="4"/>
              <a:chExt cx="5410" cy="4316"/>
            </a:xfrm>
          </p:grpSpPr>
          <p:sp>
            <p:nvSpPr>
              <p:cNvPr id="10" name="Freeform 10"/>
              <p:cNvSpPr>
                <a:spLocks/>
              </p:cNvSpPr>
              <p:nvPr/>
            </p:nvSpPr>
            <p:spPr bwMode="ltGray">
              <a:xfrm>
                <a:off x="552" y="4"/>
                <a:ext cx="12" cy="695"/>
              </a:xfrm>
              <a:custGeom>
                <a:avLst/>
                <a:gdLst>
                  <a:gd name="T0" fmla="*/ 12 w 12"/>
                  <a:gd name="T1" fmla="*/ 0 h 695"/>
                  <a:gd name="T2" fmla="*/ 0 w 12"/>
                  <a:gd name="T3" fmla="*/ 0 h 695"/>
                  <a:gd name="T4" fmla="*/ 0 w 12"/>
                  <a:gd name="T5" fmla="*/ 695 h 695"/>
                  <a:gd name="T6" fmla="*/ 12 w 12"/>
                  <a:gd name="T7" fmla="*/ 695 h 695"/>
                  <a:gd name="T8" fmla="*/ 12 w 12"/>
                  <a:gd name="T9" fmla="*/ 0 h 695"/>
                  <a:gd name="T10" fmla="*/ 12 w 12"/>
                  <a:gd name="T11" fmla="*/ 0 h 69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695">
                    <a:moveTo>
                      <a:pt x="12" y="0"/>
                    </a:moveTo>
                    <a:lnTo>
                      <a:pt x="0" y="0"/>
                    </a:lnTo>
                    <a:lnTo>
                      <a:pt x="0" y="695"/>
                    </a:lnTo>
                    <a:lnTo>
                      <a:pt x="12" y="695"/>
                    </a:lnTo>
                    <a:lnTo>
                      <a:pt x="12"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1" name="Freeform 11"/>
              <p:cNvSpPr>
                <a:spLocks/>
              </p:cNvSpPr>
              <p:nvPr/>
            </p:nvSpPr>
            <p:spPr bwMode="ltGray">
              <a:xfrm>
                <a:off x="552" y="1623"/>
                <a:ext cx="12" cy="2697"/>
              </a:xfrm>
              <a:custGeom>
                <a:avLst/>
                <a:gdLst>
                  <a:gd name="T0" fmla="*/ 0 w 12"/>
                  <a:gd name="T1" fmla="*/ 2697 h 2697"/>
                  <a:gd name="T2" fmla="*/ 12 w 12"/>
                  <a:gd name="T3" fmla="*/ 2697 h 2697"/>
                  <a:gd name="T4" fmla="*/ 12 w 12"/>
                  <a:gd name="T5" fmla="*/ 0 h 2697"/>
                  <a:gd name="T6" fmla="*/ 0 w 12"/>
                  <a:gd name="T7" fmla="*/ 0 h 2697"/>
                  <a:gd name="T8" fmla="*/ 0 w 12"/>
                  <a:gd name="T9" fmla="*/ 2697 h 2697"/>
                  <a:gd name="T10" fmla="*/ 0 w 12"/>
                  <a:gd name="T11" fmla="*/ 2697 h 269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697">
                    <a:moveTo>
                      <a:pt x="0" y="2697"/>
                    </a:moveTo>
                    <a:lnTo>
                      <a:pt x="12" y="2697"/>
                    </a:lnTo>
                    <a:lnTo>
                      <a:pt x="12" y="0"/>
                    </a:lnTo>
                    <a:lnTo>
                      <a:pt x="0" y="0"/>
                    </a:lnTo>
                    <a:lnTo>
                      <a:pt x="0" y="2697"/>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2" name="Freeform 12"/>
              <p:cNvSpPr>
                <a:spLocks/>
              </p:cNvSpPr>
              <p:nvPr/>
            </p:nvSpPr>
            <p:spPr bwMode="ltGray">
              <a:xfrm>
                <a:off x="1019" y="1155"/>
                <a:ext cx="4739" cy="12"/>
              </a:xfrm>
              <a:custGeom>
                <a:avLst/>
                <a:gdLst>
                  <a:gd name="T0" fmla="*/ 4799 w 4724"/>
                  <a:gd name="T1" fmla="*/ 0 h 12"/>
                  <a:gd name="T2" fmla="*/ 0 w 4724"/>
                  <a:gd name="T3" fmla="*/ 0 h 12"/>
                  <a:gd name="T4" fmla="*/ 0 w 4724"/>
                  <a:gd name="T5" fmla="*/ 12 h 12"/>
                  <a:gd name="T6" fmla="*/ 4799 w 4724"/>
                  <a:gd name="T7" fmla="*/ 12 h 12"/>
                  <a:gd name="T8" fmla="*/ 4799 w 4724"/>
                  <a:gd name="T9" fmla="*/ 0 h 12"/>
                  <a:gd name="T10" fmla="*/ 4799 w 4724"/>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24" h="12">
                    <a:moveTo>
                      <a:pt x="4724" y="0"/>
                    </a:moveTo>
                    <a:lnTo>
                      <a:pt x="0" y="0"/>
                    </a:lnTo>
                    <a:lnTo>
                      <a:pt x="0" y="12"/>
                    </a:lnTo>
                    <a:lnTo>
                      <a:pt x="4724" y="12"/>
                    </a:lnTo>
                    <a:lnTo>
                      <a:pt x="4724" y="0"/>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 name="Freeform 13"/>
              <p:cNvSpPr>
                <a:spLocks/>
              </p:cNvSpPr>
              <p:nvPr/>
            </p:nvSpPr>
            <p:spPr bwMode="ltGray">
              <a:xfrm>
                <a:off x="552" y="1371"/>
                <a:ext cx="12" cy="252"/>
              </a:xfrm>
              <a:custGeom>
                <a:avLst/>
                <a:gdLst>
                  <a:gd name="T0" fmla="*/ 0 w 12"/>
                  <a:gd name="T1" fmla="*/ 252 h 252"/>
                  <a:gd name="T2" fmla="*/ 12 w 12"/>
                  <a:gd name="T3" fmla="*/ 252 h 252"/>
                  <a:gd name="T4" fmla="*/ 12 w 12"/>
                  <a:gd name="T5" fmla="*/ 0 h 252"/>
                  <a:gd name="T6" fmla="*/ 0 w 12"/>
                  <a:gd name="T7" fmla="*/ 0 h 252"/>
                  <a:gd name="T8" fmla="*/ 0 w 12"/>
                  <a:gd name="T9" fmla="*/ 252 h 252"/>
                  <a:gd name="T10" fmla="*/ 0 w 12"/>
                  <a:gd name="T11" fmla="*/ 252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0" y="252"/>
                    </a:moveTo>
                    <a:lnTo>
                      <a:pt x="12" y="252"/>
                    </a:lnTo>
                    <a:lnTo>
                      <a:pt x="12" y="0"/>
                    </a:lnTo>
                    <a:lnTo>
                      <a:pt x="0" y="0"/>
                    </a:lnTo>
                    <a:lnTo>
                      <a:pt x="0" y="252"/>
                    </a:ln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4" name="Freeform 14"/>
              <p:cNvSpPr>
                <a:spLocks/>
              </p:cNvSpPr>
              <p:nvPr/>
            </p:nvSpPr>
            <p:spPr bwMode="ltGray">
              <a:xfrm>
                <a:off x="552" y="699"/>
                <a:ext cx="12" cy="252"/>
              </a:xfrm>
              <a:custGeom>
                <a:avLst/>
                <a:gdLst>
                  <a:gd name="T0" fmla="*/ 12 w 12"/>
                  <a:gd name="T1" fmla="*/ 0 h 252"/>
                  <a:gd name="T2" fmla="*/ 0 w 12"/>
                  <a:gd name="T3" fmla="*/ 0 h 252"/>
                  <a:gd name="T4" fmla="*/ 0 w 12"/>
                  <a:gd name="T5" fmla="*/ 252 h 252"/>
                  <a:gd name="T6" fmla="*/ 12 w 12"/>
                  <a:gd name="T7" fmla="*/ 252 h 252"/>
                  <a:gd name="T8" fmla="*/ 12 w 12"/>
                  <a:gd name="T9" fmla="*/ 0 h 252"/>
                  <a:gd name="T10" fmla="*/ 12 w 12"/>
                  <a:gd name="T11" fmla="*/ 0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12" y="0"/>
                    </a:moveTo>
                    <a:lnTo>
                      <a:pt x="0" y="0"/>
                    </a:lnTo>
                    <a:lnTo>
                      <a:pt x="0" y="252"/>
                    </a:lnTo>
                    <a:lnTo>
                      <a:pt x="12" y="252"/>
                    </a:lnTo>
                    <a:lnTo>
                      <a:pt x="12" y="0"/>
                    </a:lnTo>
                    <a:close/>
                  </a:path>
                </a:pathLst>
              </a:custGeom>
              <a:gradFill rotWithShape="0">
                <a:gsLst>
                  <a:gs pos="0">
                    <a:schemeClr val="bg2"/>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5" name="Freeform 15"/>
              <p:cNvSpPr>
                <a:spLocks/>
              </p:cNvSpPr>
              <p:nvPr/>
            </p:nvSpPr>
            <p:spPr bwMode="ltGray">
              <a:xfrm>
                <a:off x="348" y="1155"/>
                <a:ext cx="419" cy="12"/>
              </a:xfrm>
              <a:custGeom>
                <a:avLst/>
                <a:gdLst>
                  <a:gd name="T0" fmla="*/ 0 w 418"/>
                  <a:gd name="T1" fmla="*/ 0 h 12"/>
                  <a:gd name="T2" fmla="*/ 0 w 418"/>
                  <a:gd name="T3" fmla="*/ 12 h 12"/>
                  <a:gd name="T4" fmla="*/ 418 w 418"/>
                  <a:gd name="T5" fmla="*/ 12 h 12"/>
                  <a:gd name="T6" fmla="*/ 418 w 418"/>
                  <a:gd name="T7" fmla="*/ 0 h 12"/>
                  <a:gd name="T8" fmla="*/ 0 w 418"/>
                  <a:gd name="T9" fmla="*/ 0 h 12"/>
                  <a:gd name="T10" fmla="*/ 0 w 418"/>
                  <a:gd name="T11" fmla="*/ 0 h 12"/>
                </a:gdLst>
                <a:ahLst/>
                <a:cxnLst>
                  <a:cxn ang="0">
                    <a:pos x="T0" y="T1"/>
                  </a:cxn>
                  <a:cxn ang="0">
                    <a:pos x="T2" y="T3"/>
                  </a:cxn>
                  <a:cxn ang="0">
                    <a:pos x="T4" y="T5"/>
                  </a:cxn>
                  <a:cxn ang="0">
                    <a:pos x="T6" y="T7"/>
                  </a:cxn>
                  <a:cxn ang="0">
                    <a:pos x="T8" y="T9"/>
                  </a:cxn>
                  <a:cxn ang="0">
                    <a:pos x="T10" y="T11"/>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a:p>
            </p:txBody>
          </p:sp>
        </p:grpSp>
      </p:grpSp>
      <p:sp>
        <p:nvSpPr>
          <p:cNvPr id="135184" name="Rectangle 16"/>
          <p:cNvSpPr>
            <a:spLocks noGrp="1" noChangeArrowheads="1"/>
          </p:cNvSpPr>
          <p:nvPr>
            <p:ph type="ctrTitle" sz="quarter"/>
          </p:nvPr>
        </p:nvSpPr>
        <p:spPr>
          <a:xfrm>
            <a:off x="1066800" y="1997075"/>
            <a:ext cx="7086600" cy="1431925"/>
          </a:xfrm>
        </p:spPr>
        <p:txBody>
          <a:bodyPr anchor="b"/>
          <a:lstStyle>
            <a:lvl1pPr>
              <a:defRPr/>
            </a:lvl1pPr>
          </a:lstStyle>
          <a:p>
            <a:pPr lvl="0"/>
            <a:r>
              <a:rPr lang="ru-RU" altLang="ru-RU" noProof="0" smtClean="0"/>
              <a:t>Образец заголовка</a:t>
            </a:r>
          </a:p>
        </p:txBody>
      </p:sp>
      <p:sp>
        <p:nvSpPr>
          <p:cNvPr id="135185" name="Rectangle 17"/>
          <p:cNvSpPr>
            <a:spLocks noGrp="1" noChangeArrowheads="1"/>
          </p:cNvSpPr>
          <p:nvPr>
            <p:ph type="subTitle" sz="quarter" idx="1"/>
          </p:nvPr>
        </p:nvSpPr>
        <p:spPr>
          <a:xfrm>
            <a:off x="1066800" y="3886200"/>
            <a:ext cx="6400800" cy="1752600"/>
          </a:xfrm>
        </p:spPr>
        <p:txBody>
          <a:bodyPr/>
          <a:lstStyle>
            <a:lvl1pPr marL="0" indent="0">
              <a:buFont typeface="Wingdings" pitchFamily="2" charset="2"/>
              <a:buNone/>
              <a:defRPr/>
            </a:lvl1pPr>
          </a:lstStyle>
          <a:p>
            <a:pPr lvl="0"/>
            <a:r>
              <a:rPr lang="ru-RU" altLang="ru-RU" noProof="0" smtClean="0"/>
              <a:t>Образец подзаголовка</a:t>
            </a:r>
          </a:p>
        </p:txBody>
      </p:sp>
      <p:sp>
        <p:nvSpPr>
          <p:cNvPr id="18" name="Rectangle 18"/>
          <p:cNvSpPr>
            <a:spLocks noGrp="1" noChangeArrowheads="1"/>
          </p:cNvSpPr>
          <p:nvPr>
            <p:ph type="dt" sz="quarter" idx="10"/>
          </p:nvPr>
        </p:nvSpPr>
        <p:spPr/>
        <p:txBody>
          <a:bodyPr/>
          <a:lstStyle>
            <a:lvl1pPr>
              <a:defRPr/>
            </a:lvl1pPr>
          </a:lstStyle>
          <a:p>
            <a:pPr>
              <a:defRPr/>
            </a:pPr>
            <a:fld id="{3085C180-7849-434A-A669-ACA77ACC8903}" type="datetime1">
              <a:rPr lang="ru-RU" altLang="ru-RU"/>
              <a:pPr>
                <a:defRPr/>
              </a:pPr>
              <a:t>09.03.2015</a:t>
            </a:fld>
            <a:endParaRPr lang="ru-RU" altLang="ru-RU"/>
          </a:p>
        </p:txBody>
      </p:sp>
      <p:sp>
        <p:nvSpPr>
          <p:cNvPr id="19" name="Rectangle 19"/>
          <p:cNvSpPr>
            <a:spLocks noGrp="1" noChangeArrowheads="1"/>
          </p:cNvSpPr>
          <p:nvPr>
            <p:ph type="ftr" sz="quarter" idx="11"/>
          </p:nvPr>
        </p:nvSpPr>
        <p:spPr>
          <a:xfrm>
            <a:off x="3352800" y="6248400"/>
            <a:ext cx="2895600" cy="457200"/>
          </a:xfrm>
        </p:spPr>
        <p:txBody>
          <a:bodyPr/>
          <a:lstStyle>
            <a:lvl1pPr>
              <a:defRPr/>
            </a:lvl1pPr>
          </a:lstStyle>
          <a:p>
            <a:pPr>
              <a:defRPr/>
            </a:pPr>
            <a:endParaRPr lang="ru-RU" altLang="ru-RU"/>
          </a:p>
        </p:txBody>
      </p:sp>
      <p:sp>
        <p:nvSpPr>
          <p:cNvPr id="20" name="Rectangle 20"/>
          <p:cNvSpPr>
            <a:spLocks noGrp="1" noChangeArrowheads="1"/>
          </p:cNvSpPr>
          <p:nvPr>
            <p:ph type="sldNum" sz="quarter" idx="12"/>
          </p:nvPr>
        </p:nvSpPr>
        <p:spPr/>
        <p:txBody>
          <a:bodyPr/>
          <a:lstStyle>
            <a:lvl1pPr>
              <a:defRPr/>
            </a:lvl1pPr>
          </a:lstStyle>
          <a:p>
            <a:pPr>
              <a:defRPr/>
            </a:pPr>
            <a:fld id="{64B75554-0CB9-4F42-A183-DD773225999A}" type="slidenum">
              <a:rPr lang="ru-RU" altLang="ru-RU"/>
              <a:pPr>
                <a:defRPr/>
              </a:pPr>
              <a:t>‹#›</a:t>
            </a:fld>
            <a:endParaRPr lang="ru-RU" altLang="ru-RU"/>
          </a:p>
        </p:txBody>
      </p:sp>
    </p:spTree>
    <p:extLst>
      <p:ext uri="{BB962C8B-B14F-4D97-AF65-F5344CB8AC3E}">
        <p14:creationId xmlns:p14="http://schemas.microsoft.com/office/powerpoint/2010/main" val="257253269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7"/>
          <p:cNvSpPr>
            <a:spLocks noGrp="1" noChangeArrowheads="1"/>
          </p:cNvSpPr>
          <p:nvPr>
            <p:ph type="dt" sz="half" idx="10"/>
          </p:nvPr>
        </p:nvSpPr>
        <p:spPr>
          <a:ln/>
        </p:spPr>
        <p:txBody>
          <a:bodyPr/>
          <a:lstStyle>
            <a:lvl1pPr>
              <a:defRPr/>
            </a:lvl1pPr>
          </a:lstStyle>
          <a:p>
            <a:pPr>
              <a:defRPr/>
            </a:pPr>
            <a:fld id="{B3EC7F3D-6E3B-4F75-AFBF-17BE89F866A4}" type="datetime1">
              <a:rPr lang="ru-RU" altLang="ru-RU"/>
              <a:pPr>
                <a:defRPr/>
              </a:pPr>
              <a:t>09.03.2015</a:t>
            </a:fld>
            <a:endParaRPr lang="ru-RU" altLang="ru-RU"/>
          </a:p>
        </p:txBody>
      </p:sp>
      <p:sp>
        <p:nvSpPr>
          <p:cNvPr id="5"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6" name="Rectangle 19"/>
          <p:cNvSpPr>
            <a:spLocks noGrp="1" noChangeArrowheads="1"/>
          </p:cNvSpPr>
          <p:nvPr>
            <p:ph type="sldNum" sz="quarter" idx="12"/>
          </p:nvPr>
        </p:nvSpPr>
        <p:spPr>
          <a:ln/>
        </p:spPr>
        <p:txBody>
          <a:bodyPr/>
          <a:lstStyle>
            <a:lvl1pPr>
              <a:defRPr/>
            </a:lvl1pPr>
          </a:lstStyle>
          <a:p>
            <a:pPr>
              <a:defRPr/>
            </a:pPr>
            <a:fld id="{65A431FF-D6C5-4C95-85BE-259EC2EC98E8}" type="slidenum">
              <a:rPr lang="ru-RU" altLang="ru-RU"/>
              <a:pPr>
                <a:defRPr/>
              </a:pPr>
              <a:t>‹#›</a:t>
            </a:fld>
            <a:endParaRPr lang="ru-RU" altLang="ru-RU"/>
          </a:p>
        </p:txBody>
      </p:sp>
    </p:spTree>
    <p:extLst>
      <p:ext uri="{BB962C8B-B14F-4D97-AF65-F5344CB8AC3E}">
        <p14:creationId xmlns:p14="http://schemas.microsoft.com/office/powerpoint/2010/main" val="27272346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17"/>
          <p:cNvSpPr>
            <a:spLocks noGrp="1" noChangeArrowheads="1"/>
          </p:cNvSpPr>
          <p:nvPr>
            <p:ph type="dt" sz="half" idx="10"/>
          </p:nvPr>
        </p:nvSpPr>
        <p:spPr>
          <a:ln/>
        </p:spPr>
        <p:txBody>
          <a:bodyPr/>
          <a:lstStyle>
            <a:lvl1pPr>
              <a:defRPr/>
            </a:lvl1pPr>
          </a:lstStyle>
          <a:p>
            <a:pPr>
              <a:defRPr/>
            </a:pPr>
            <a:fld id="{FE1C5D5D-A2B5-4D69-A413-7320CFA8E190}" type="datetime1">
              <a:rPr lang="ru-RU" altLang="ru-RU"/>
              <a:pPr>
                <a:defRPr/>
              </a:pPr>
              <a:t>09.03.2015</a:t>
            </a:fld>
            <a:endParaRPr lang="ru-RU" altLang="ru-RU"/>
          </a:p>
        </p:txBody>
      </p:sp>
      <p:sp>
        <p:nvSpPr>
          <p:cNvPr id="5"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6" name="Rectangle 19"/>
          <p:cNvSpPr>
            <a:spLocks noGrp="1" noChangeArrowheads="1"/>
          </p:cNvSpPr>
          <p:nvPr>
            <p:ph type="sldNum" sz="quarter" idx="12"/>
          </p:nvPr>
        </p:nvSpPr>
        <p:spPr>
          <a:ln/>
        </p:spPr>
        <p:txBody>
          <a:bodyPr/>
          <a:lstStyle>
            <a:lvl1pPr>
              <a:defRPr/>
            </a:lvl1pPr>
          </a:lstStyle>
          <a:p>
            <a:pPr>
              <a:defRPr/>
            </a:pPr>
            <a:fld id="{945DA011-E930-4BDC-9BBD-0C17AD09469E}" type="slidenum">
              <a:rPr lang="ru-RU" altLang="ru-RU"/>
              <a:pPr>
                <a:defRPr/>
              </a:pPr>
              <a:t>‹#›</a:t>
            </a:fld>
            <a:endParaRPr lang="ru-RU" altLang="ru-RU"/>
          </a:p>
        </p:txBody>
      </p:sp>
    </p:spTree>
    <p:extLst>
      <p:ext uri="{BB962C8B-B14F-4D97-AF65-F5344CB8AC3E}">
        <p14:creationId xmlns:p14="http://schemas.microsoft.com/office/powerpoint/2010/main" val="3559633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1066800" y="1981200"/>
            <a:ext cx="36957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914900" y="1981200"/>
            <a:ext cx="36957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17"/>
          <p:cNvSpPr>
            <a:spLocks noGrp="1" noChangeArrowheads="1"/>
          </p:cNvSpPr>
          <p:nvPr>
            <p:ph type="dt" sz="half" idx="10"/>
          </p:nvPr>
        </p:nvSpPr>
        <p:spPr>
          <a:ln/>
        </p:spPr>
        <p:txBody>
          <a:bodyPr/>
          <a:lstStyle>
            <a:lvl1pPr>
              <a:defRPr/>
            </a:lvl1pPr>
          </a:lstStyle>
          <a:p>
            <a:pPr>
              <a:defRPr/>
            </a:pPr>
            <a:fld id="{13D13E2E-DB56-4FFE-A32D-6CFBD3ED9699}" type="datetime1">
              <a:rPr lang="ru-RU" altLang="ru-RU"/>
              <a:pPr>
                <a:defRPr/>
              </a:pPr>
              <a:t>09.03.2015</a:t>
            </a:fld>
            <a:endParaRPr lang="ru-RU" altLang="ru-RU"/>
          </a:p>
        </p:txBody>
      </p:sp>
      <p:sp>
        <p:nvSpPr>
          <p:cNvPr id="6"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7" name="Rectangle 19"/>
          <p:cNvSpPr>
            <a:spLocks noGrp="1" noChangeArrowheads="1"/>
          </p:cNvSpPr>
          <p:nvPr>
            <p:ph type="sldNum" sz="quarter" idx="12"/>
          </p:nvPr>
        </p:nvSpPr>
        <p:spPr>
          <a:ln/>
        </p:spPr>
        <p:txBody>
          <a:bodyPr/>
          <a:lstStyle>
            <a:lvl1pPr>
              <a:defRPr/>
            </a:lvl1pPr>
          </a:lstStyle>
          <a:p>
            <a:pPr>
              <a:defRPr/>
            </a:pPr>
            <a:fld id="{32973A06-D50F-4249-ADC0-92233E2C83B3}" type="slidenum">
              <a:rPr lang="ru-RU" altLang="ru-RU"/>
              <a:pPr>
                <a:defRPr/>
              </a:pPr>
              <a:t>‹#›</a:t>
            </a:fld>
            <a:endParaRPr lang="ru-RU" altLang="ru-RU"/>
          </a:p>
        </p:txBody>
      </p:sp>
    </p:spTree>
    <p:extLst>
      <p:ext uri="{BB962C8B-B14F-4D97-AF65-F5344CB8AC3E}">
        <p14:creationId xmlns:p14="http://schemas.microsoft.com/office/powerpoint/2010/main" val="4855825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17"/>
          <p:cNvSpPr>
            <a:spLocks noGrp="1" noChangeArrowheads="1"/>
          </p:cNvSpPr>
          <p:nvPr>
            <p:ph type="dt" sz="half" idx="10"/>
          </p:nvPr>
        </p:nvSpPr>
        <p:spPr>
          <a:ln/>
        </p:spPr>
        <p:txBody>
          <a:bodyPr/>
          <a:lstStyle>
            <a:lvl1pPr>
              <a:defRPr/>
            </a:lvl1pPr>
          </a:lstStyle>
          <a:p>
            <a:pPr>
              <a:defRPr/>
            </a:pPr>
            <a:fld id="{087717FD-0E0D-430D-AE25-CF021519157F}" type="datetime1">
              <a:rPr lang="ru-RU" altLang="ru-RU"/>
              <a:pPr>
                <a:defRPr/>
              </a:pPr>
              <a:t>09.03.2015</a:t>
            </a:fld>
            <a:endParaRPr lang="ru-RU" altLang="ru-RU"/>
          </a:p>
        </p:txBody>
      </p:sp>
      <p:sp>
        <p:nvSpPr>
          <p:cNvPr id="8"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9" name="Rectangle 19"/>
          <p:cNvSpPr>
            <a:spLocks noGrp="1" noChangeArrowheads="1"/>
          </p:cNvSpPr>
          <p:nvPr>
            <p:ph type="sldNum" sz="quarter" idx="12"/>
          </p:nvPr>
        </p:nvSpPr>
        <p:spPr>
          <a:ln/>
        </p:spPr>
        <p:txBody>
          <a:bodyPr/>
          <a:lstStyle>
            <a:lvl1pPr>
              <a:defRPr/>
            </a:lvl1pPr>
          </a:lstStyle>
          <a:p>
            <a:pPr>
              <a:defRPr/>
            </a:pPr>
            <a:fld id="{23153D7E-1A31-4183-BA21-1C3EFE19F229}" type="slidenum">
              <a:rPr lang="ru-RU" altLang="ru-RU"/>
              <a:pPr>
                <a:defRPr/>
              </a:pPr>
              <a:t>‹#›</a:t>
            </a:fld>
            <a:endParaRPr lang="ru-RU" altLang="ru-RU"/>
          </a:p>
        </p:txBody>
      </p:sp>
    </p:spTree>
    <p:extLst>
      <p:ext uri="{BB962C8B-B14F-4D97-AF65-F5344CB8AC3E}">
        <p14:creationId xmlns:p14="http://schemas.microsoft.com/office/powerpoint/2010/main" val="27955302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17"/>
          <p:cNvSpPr>
            <a:spLocks noGrp="1" noChangeArrowheads="1"/>
          </p:cNvSpPr>
          <p:nvPr>
            <p:ph type="dt" sz="half" idx="10"/>
          </p:nvPr>
        </p:nvSpPr>
        <p:spPr>
          <a:ln/>
        </p:spPr>
        <p:txBody>
          <a:bodyPr/>
          <a:lstStyle>
            <a:lvl1pPr>
              <a:defRPr/>
            </a:lvl1pPr>
          </a:lstStyle>
          <a:p>
            <a:pPr>
              <a:defRPr/>
            </a:pPr>
            <a:fld id="{C483414E-78E1-48AA-938A-AD9E1320630E}" type="datetime1">
              <a:rPr lang="ru-RU" altLang="ru-RU"/>
              <a:pPr>
                <a:defRPr/>
              </a:pPr>
              <a:t>09.03.2015</a:t>
            </a:fld>
            <a:endParaRPr lang="ru-RU" altLang="ru-RU"/>
          </a:p>
        </p:txBody>
      </p:sp>
      <p:sp>
        <p:nvSpPr>
          <p:cNvPr id="4"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5" name="Rectangle 19"/>
          <p:cNvSpPr>
            <a:spLocks noGrp="1" noChangeArrowheads="1"/>
          </p:cNvSpPr>
          <p:nvPr>
            <p:ph type="sldNum" sz="quarter" idx="12"/>
          </p:nvPr>
        </p:nvSpPr>
        <p:spPr>
          <a:ln/>
        </p:spPr>
        <p:txBody>
          <a:bodyPr/>
          <a:lstStyle>
            <a:lvl1pPr>
              <a:defRPr/>
            </a:lvl1pPr>
          </a:lstStyle>
          <a:p>
            <a:pPr>
              <a:defRPr/>
            </a:pPr>
            <a:fld id="{DD619CF1-1D6F-460D-BE79-7E2402FB7C6A}" type="slidenum">
              <a:rPr lang="ru-RU" altLang="ru-RU"/>
              <a:pPr>
                <a:defRPr/>
              </a:pPr>
              <a:t>‹#›</a:t>
            </a:fld>
            <a:endParaRPr lang="ru-RU" altLang="ru-RU"/>
          </a:p>
        </p:txBody>
      </p:sp>
    </p:spTree>
    <p:extLst>
      <p:ext uri="{BB962C8B-B14F-4D97-AF65-F5344CB8AC3E}">
        <p14:creationId xmlns:p14="http://schemas.microsoft.com/office/powerpoint/2010/main" val="2925302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17"/>
          <p:cNvSpPr>
            <a:spLocks noGrp="1" noChangeArrowheads="1"/>
          </p:cNvSpPr>
          <p:nvPr>
            <p:ph type="dt" sz="half" idx="10"/>
          </p:nvPr>
        </p:nvSpPr>
        <p:spPr>
          <a:ln/>
        </p:spPr>
        <p:txBody>
          <a:bodyPr/>
          <a:lstStyle>
            <a:lvl1pPr>
              <a:defRPr/>
            </a:lvl1pPr>
          </a:lstStyle>
          <a:p>
            <a:pPr>
              <a:defRPr/>
            </a:pPr>
            <a:fld id="{BA3CF16C-4296-4757-99B9-8F6E4782566F}" type="datetime1">
              <a:rPr lang="ru-RU" altLang="ru-RU"/>
              <a:pPr>
                <a:defRPr/>
              </a:pPr>
              <a:t>09.03.2015</a:t>
            </a:fld>
            <a:endParaRPr lang="ru-RU" altLang="ru-RU"/>
          </a:p>
        </p:txBody>
      </p:sp>
      <p:sp>
        <p:nvSpPr>
          <p:cNvPr id="3"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4" name="Rectangle 19"/>
          <p:cNvSpPr>
            <a:spLocks noGrp="1" noChangeArrowheads="1"/>
          </p:cNvSpPr>
          <p:nvPr>
            <p:ph type="sldNum" sz="quarter" idx="12"/>
          </p:nvPr>
        </p:nvSpPr>
        <p:spPr>
          <a:ln/>
        </p:spPr>
        <p:txBody>
          <a:bodyPr/>
          <a:lstStyle>
            <a:lvl1pPr>
              <a:defRPr/>
            </a:lvl1pPr>
          </a:lstStyle>
          <a:p>
            <a:pPr>
              <a:defRPr/>
            </a:pPr>
            <a:fld id="{AD3994BC-2096-41C6-925C-F4DC585344CC}" type="slidenum">
              <a:rPr lang="ru-RU" altLang="ru-RU"/>
              <a:pPr>
                <a:defRPr/>
              </a:pPr>
              <a:t>‹#›</a:t>
            </a:fld>
            <a:endParaRPr lang="ru-RU" altLang="ru-RU"/>
          </a:p>
        </p:txBody>
      </p:sp>
    </p:spTree>
    <p:extLst>
      <p:ext uri="{BB962C8B-B14F-4D97-AF65-F5344CB8AC3E}">
        <p14:creationId xmlns:p14="http://schemas.microsoft.com/office/powerpoint/2010/main" val="101952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17"/>
          <p:cNvSpPr>
            <a:spLocks noGrp="1" noChangeArrowheads="1"/>
          </p:cNvSpPr>
          <p:nvPr>
            <p:ph type="dt" sz="half" idx="10"/>
          </p:nvPr>
        </p:nvSpPr>
        <p:spPr>
          <a:ln/>
        </p:spPr>
        <p:txBody>
          <a:bodyPr/>
          <a:lstStyle>
            <a:lvl1pPr>
              <a:defRPr/>
            </a:lvl1pPr>
          </a:lstStyle>
          <a:p>
            <a:pPr>
              <a:defRPr/>
            </a:pPr>
            <a:fld id="{99C74FF4-CF71-4AC8-A3A4-61B3BFFDF875}" type="datetime1">
              <a:rPr lang="ru-RU" altLang="ru-RU"/>
              <a:pPr>
                <a:defRPr/>
              </a:pPr>
              <a:t>09.03.2015</a:t>
            </a:fld>
            <a:endParaRPr lang="ru-RU" altLang="ru-RU"/>
          </a:p>
        </p:txBody>
      </p:sp>
      <p:sp>
        <p:nvSpPr>
          <p:cNvPr id="6"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7" name="Rectangle 19"/>
          <p:cNvSpPr>
            <a:spLocks noGrp="1" noChangeArrowheads="1"/>
          </p:cNvSpPr>
          <p:nvPr>
            <p:ph type="sldNum" sz="quarter" idx="12"/>
          </p:nvPr>
        </p:nvSpPr>
        <p:spPr>
          <a:ln/>
        </p:spPr>
        <p:txBody>
          <a:bodyPr/>
          <a:lstStyle>
            <a:lvl1pPr>
              <a:defRPr/>
            </a:lvl1pPr>
          </a:lstStyle>
          <a:p>
            <a:pPr>
              <a:defRPr/>
            </a:pPr>
            <a:fld id="{A5E1DA75-D31D-430B-8067-44FF920A589D}" type="slidenum">
              <a:rPr lang="ru-RU" altLang="ru-RU"/>
              <a:pPr>
                <a:defRPr/>
              </a:pPr>
              <a:t>‹#›</a:t>
            </a:fld>
            <a:endParaRPr lang="ru-RU" altLang="ru-RU"/>
          </a:p>
        </p:txBody>
      </p:sp>
    </p:spTree>
    <p:extLst>
      <p:ext uri="{BB962C8B-B14F-4D97-AF65-F5344CB8AC3E}">
        <p14:creationId xmlns:p14="http://schemas.microsoft.com/office/powerpoint/2010/main" val="35620397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17"/>
          <p:cNvSpPr>
            <a:spLocks noGrp="1" noChangeArrowheads="1"/>
          </p:cNvSpPr>
          <p:nvPr>
            <p:ph type="dt" sz="half" idx="10"/>
          </p:nvPr>
        </p:nvSpPr>
        <p:spPr>
          <a:ln/>
        </p:spPr>
        <p:txBody>
          <a:bodyPr/>
          <a:lstStyle>
            <a:lvl1pPr>
              <a:defRPr/>
            </a:lvl1pPr>
          </a:lstStyle>
          <a:p>
            <a:pPr>
              <a:defRPr/>
            </a:pPr>
            <a:fld id="{F76EBC1C-5AD2-4022-9F53-4BAE8A47C85A}" type="datetime1">
              <a:rPr lang="ru-RU" altLang="ru-RU"/>
              <a:pPr>
                <a:defRPr/>
              </a:pPr>
              <a:t>09.03.2015</a:t>
            </a:fld>
            <a:endParaRPr lang="ru-RU" altLang="ru-RU"/>
          </a:p>
        </p:txBody>
      </p:sp>
      <p:sp>
        <p:nvSpPr>
          <p:cNvPr id="6"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7" name="Rectangle 19"/>
          <p:cNvSpPr>
            <a:spLocks noGrp="1" noChangeArrowheads="1"/>
          </p:cNvSpPr>
          <p:nvPr>
            <p:ph type="sldNum" sz="quarter" idx="12"/>
          </p:nvPr>
        </p:nvSpPr>
        <p:spPr>
          <a:ln/>
        </p:spPr>
        <p:txBody>
          <a:bodyPr/>
          <a:lstStyle>
            <a:lvl1pPr>
              <a:defRPr/>
            </a:lvl1pPr>
          </a:lstStyle>
          <a:p>
            <a:pPr>
              <a:defRPr/>
            </a:pPr>
            <a:fld id="{06A84B9E-2C34-4114-A037-9BAEB6B591E9}" type="slidenum">
              <a:rPr lang="ru-RU" altLang="ru-RU"/>
              <a:pPr>
                <a:defRPr/>
              </a:pPr>
              <a:t>‹#›</a:t>
            </a:fld>
            <a:endParaRPr lang="ru-RU" altLang="ru-RU"/>
          </a:p>
        </p:txBody>
      </p:sp>
    </p:spTree>
    <p:extLst>
      <p:ext uri="{BB962C8B-B14F-4D97-AF65-F5344CB8AC3E}">
        <p14:creationId xmlns:p14="http://schemas.microsoft.com/office/powerpoint/2010/main" val="38316412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7"/>
          <p:cNvSpPr>
            <a:spLocks noGrp="1" noChangeArrowheads="1"/>
          </p:cNvSpPr>
          <p:nvPr>
            <p:ph type="dt" sz="half" idx="10"/>
          </p:nvPr>
        </p:nvSpPr>
        <p:spPr>
          <a:ln/>
        </p:spPr>
        <p:txBody>
          <a:bodyPr/>
          <a:lstStyle>
            <a:lvl1pPr>
              <a:defRPr/>
            </a:lvl1pPr>
          </a:lstStyle>
          <a:p>
            <a:pPr>
              <a:defRPr/>
            </a:pPr>
            <a:fld id="{B480718D-E263-465D-A50E-95603FA7C54D}" type="datetime1">
              <a:rPr lang="ru-RU" altLang="ru-RU"/>
              <a:pPr>
                <a:defRPr/>
              </a:pPr>
              <a:t>09.03.2015</a:t>
            </a:fld>
            <a:endParaRPr lang="ru-RU" altLang="ru-RU"/>
          </a:p>
        </p:txBody>
      </p:sp>
      <p:sp>
        <p:nvSpPr>
          <p:cNvPr id="5"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6" name="Rectangle 19"/>
          <p:cNvSpPr>
            <a:spLocks noGrp="1" noChangeArrowheads="1"/>
          </p:cNvSpPr>
          <p:nvPr>
            <p:ph type="sldNum" sz="quarter" idx="12"/>
          </p:nvPr>
        </p:nvSpPr>
        <p:spPr>
          <a:ln/>
        </p:spPr>
        <p:txBody>
          <a:bodyPr/>
          <a:lstStyle>
            <a:lvl1pPr>
              <a:defRPr/>
            </a:lvl1pPr>
          </a:lstStyle>
          <a:p>
            <a:pPr>
              <a:defRPr/>
            </a:pPr>
            <a:fld id="{F1A4B18D-5C56-44E0-BEF5-D706B68AA163}" type="slidenum">
              <a:rPr lang="ru-RU" altLang="ru-RU"/>
              <a:pPr>
                <a:defRPr/>
              </a:pPr>
              <a:t>‹#›</a:t>
            </a:fld>
            <a:endParaRPr lang="ru-RU" altLang="ru-RU"/>
          </a:p>
        </p:txBody>
      </p:sp>
    </p:spTree>
    <p:extLst>
      <p:ext uri="{BB962C8B-B14F-4D97-AF65-F5344CB8AC3E}">
        <p14:creationId xmlns:p14="http://schemas.microsoft.com/office/powerpoint/2010/main" val="41117909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24650" y="304800"/>
            <a:ext cx="1885950" cy="57912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1066800" y="304800"/>
            <a:ext cx="5505450" cy="57912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7"/>
          <p:cNvSpPr>
            <a:spLocks noGrp="1" noChangeArrowheads="1"/>
          </p:cNvSpPr>
          <p:nvPr>
            <p:ph type="dt" sz="half" idx="10"/>
          </p:nvPr>
        </p:nvSpPr>
        <p:spPr>
          <a:ln/>
        </p:spPr>
        <p:txBody>
          <a:bodyPr/>
          <a:lstStyle>
            <a:lvl1pPr>
              <a:defRPr/>
            </a:lvl1pPr>
          </a:lstStyle>
          <a:p>
            <a:pPr>
              <a:defRPr/>
            </a:pPr>
            <a:fld id="{FD853114-6D27-4EBE-A979-1870256C5E3C}" type="datetime1">
              <a:rPr lang="ru-RU" altLang="ru-RU"/>
              <a:pPr>
                <a:defRPr/>
              </a:pPr>
              <a:t>09.03.2015</a:t>
            </a:fld>
            <a:endParaRPr lang="ru-RU" altLang="ru-RU"/>
          </a:p>
        </p:txBody>
      </p:sp>
      <p:sp>
        <p:nvSpPr>
          <p:cNvPr id="5"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6" name="Rectangle 19"/>
          <p:cNvSpPr>
            <a:spLocks noGrp="1" noChangeArrowheads="1"/>
          </p:cNvSpPr>
          <p:nvPr>
            <p:ph type="sldNum" sz="quarter" idx="12"/>
          </p:nvPr>
        </p:nvSpPr>
        <p:spPr>
          <a:ln/>
        </p:spPr>
        <p:txBody>
          <a:bodyPr/>
          <a:lstStyle>
            <a:lvl1pPr>
              <a:defRPr/>
            </a:lvl1pPr>
          </a:lstStyle>
          <a:p>
            <a:pPr>
              <a:defRPr/>
            </a:pPr>
            <a:fld id="{DA2ADFCD-A6F0-4892-ABB9-0CD44F26B173}" type="slidenum">
              <a:rPr lang="ru-RU" altLang="ru-RU"/>
              <a:pPr>
                <a:defRPr/>
              </a:pPr>
              <a:t>‹#›</a:t>
            </a:fld>
            <a:endParaRPr lang="ru-RU" altLang="ru-RU"/>
          </a:p>
        </p:txBody>
      </p:sp>
    </p:spTree>
    <p:extLst>
      <p:ext uri="{BB962C8B-B14F-4D97-AF65-F5344CB8AC3E}">
        <p14:creationId xmlns:p14="http://schemas.microsoft.com/office/powerpoint/2010/main" val="25184216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304800"/>
            <a:ext cx="7543800" cy="1431925"/>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1066800" y="1981200"/>
            <a:ext cx="36957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914900" y="1981200"/>
            <a:ext cx="36957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17"/>
          <p:cNvSpPr>
            <a:spLocks noGrp="1" noChangeArrowheads="1"/>
          </p:cNvSpPr>
          <p:nvPr>
            <p:ph type="dt" sz="half" idx="10"/>
          </p:nvPr>
        </p:nvSpPr>
        <p:spPr>
          <a:ln/>
        </p:spPr>
        <p:txBody>
          <a:bodyPr/>
          <a:lstStyle>
            <a:lvl1pPr>
              <a:defRPr/>
            </a:lvl1pPr>
          </a:lstStyle>
          <a:p>
            <a:pPr>
              <a:defRPr/>
            </a:pPr>
            <a:fld id="{56DEDFDD-0F97-44EB-839A-E2549404635C}" type="datetime1">
              <a:rPr lang="ru-RU" altLang="ru-RU"/>
              <a:pPr>
                <a:defRPr/>
              </a:pPr>
              <a:t>09.03.2015</a:t>
            </a:fld>
            <a:endParaRPr lang="ru-RU" altLang="ru-RU"/>
          </a:p>
        </p:txBody>
      </p:sp>
      <p:sp>
        <p:nvSpPr>
          <p:cNvPr id="6"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7" name="Rectangle 19"/>
          <p:cNvSpPr>
            <a:spLocks noGrp="1" noChangeArrowheads="1"/>
          </p:cNvSpPr>
          <p:nvPr>
            <p:ph type="sldNum" sz="quarter" idx="12"/>
          </p:nvPr>
        </p:nvSpPr>
        <p:spPr>
          <a:ln/>
        </p:spPr>
        <p:txBody>
          <a:bodyPr/>
          <a:lstStyle>
            <a:lvl1pPr>
              <a:defRPr/>
            </a:lvl1pPr>
          </a:lstStyle>
          <a:p>
            <a:pPr>
              <a:defRPr/>
            </a:pPr>
            <a:fld id="{4D06F7E4-A8E5-483B-8B7B-C488D83ADC1E}" type="slidenum">
              <a:rPr lang="ru-RU" altLang="ru-RU"/>
              <a:pPr>
                <a:defRPr/>
              </a:pPr>
              <a:t>‹#›</a:t>
            </a:fld>
            <a:endParaRPr lang="ru-RU" altLang="ru-RU"/>
          </a:p>
        </p:txBody>
      </p:sp>
    </p:spTree>
    <p:extLst>
      <p:ext uri="{BB962C8B-B14F-4D97-AF65-F5344CB8AC3E}">
        <p14:creationId xmlns:p14="http://schemas.microsoft.com/office/powerpoint/2010/main" val="384214531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6350"/>
            <a:ext cx="9140825" cy="6851650"/>
            <a:chOff x="0" y="4"/>
            <a:chExt cx="5758" cy="4316"/>
          </a:xfrm>
        </p:grpSpPr>
        <p:sp>
          <p:nvSpPr>
            <p:cNvPr id="1032" name="Freeform 3"/>
            <p:cNvSpPr>
              <a:spLocks/>
            </p:cNvSpPr>
            <p:nvPr/>
          </p:nvSpPr>
          <p:spPr bwMode="hidden">
            <a:xfrm>
              <a:off x="558" y="1161"/>
              <a:ext cx="5200" cy="3159"/>
            </a:xfrm>
            <a:custGeom>
              <a:avLst/>
              <a:gdLst>
                <a:gd name="T0" fmla="*/ 0 w 5184"/>
                <a:gd name="T1" fmla="*/ 3159 h 3159"/>
                <a:gd name="T2" fmla="*/ 5264 w 5184"/>
                <a:gd name="T3" fmla="*/ 3159 h 3159"/>
                <a:gd name="T4" fmla="*/ 5264 w 5184"/>
                <a:gd name="T5" fmla="*/ 0 h 3159"/>
                <a:gd name="T6" fmla="*/ 0 w 5184"/>
                <a:gd name="T7" fmla="*/ 0 h 3159"/>
                <a:gd name="T8" fmla="*/ 0 w 5184"/>
                <a:gd name="T9" fmla="*/ 3159 h 3159"/>
                <a:gd name="T10" fmla="*/ 0 w 5184"/>
                <a:gd name="T11" fmla="*/ 3159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184" h="3159">
                  <a:moveTo>
                    <a:pt x="0" y="3159"/>
                  </a:moveTo>
                  <a:lnTo>
                    <a:pt x="5184" y="3159"/>
                  </a:lnTo>
                  <a:lnTo>
                    <a:pt x="5184" y="0"/>
                  </a:lnTo>
                  <a:lnTo>
                    <a:pt x="0" y="0"/>
                  </a:lnTo>
                  <a:lnTo>
                    <a:pt x="0" y="3159"/>
                  </a:lnTo>
                  <a:close/>
                </a:path>
              </a:pathLst>
            </a:cu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033" name="Freeform 4"/>
            <p:cNvSpPr>
              <a:spLocks/>
            </p:cNvSpPr>
            <p:nvPr/>
          </p:nvSpPr>
          <p:spPr bwMode="hidden">
            <a:xfrm>
              <a:off x="0" y="1161"/>
              <a:ext cx="558" cy="3159"/>
            </a:xfrm>
            <a:custGeom>
              <a:avLst/>
              <a:gdLst>
                <a:gd name="T0" fmla="*/ 0 w 556"/>
                <a:gd name="T1" fmla="*/ 0 h 3159"/>
                <a:gd name="T2" fmla="*/ 0 w 556"/>
                <a:gd name="T3" fmla="*/ 3159 h 3159"/>
                <a:gd name="T4" fmla="*/ 566 w 556"/>
                <a:gd name="T5" fmla="*/ 3159 h 3159"/>
                <a:gd name="T6" fmla="*/ 566 w 556"/>
                <a:gd name="T7" fmla="*/ 0 h 3159"/>
                <a:gd name="T8" fmla="*/ 0 w 556"/>
                <a:gd name="T9" fmla="*/ 0 h 3159"/>
                <a:gd name="T10" fmla="*/ 0 w 556"/>
                <a:gd name="T11" fmla="*/ 0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6" h="3159">
                  <a:moveTo>
                    <a:pt x="0" y="0"/>
                  </a:moveTo>
                  <a:lnTo>
                    <a:pt x="0" y="3159"/>
                  </a:lnTo>
                  <a:lnTo>
                    <a:pt x="556" y="3159"/>
                  </a:lnTo>
                  <a:lnTo>
                    <a:pt x="556" y="0"/>
                  </a:lnTo>
                  <a:lnTo>
                    <a:pt x="0"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nvGrpSpPr>
            <p:cNvPr id="1034" name="Group 5"/>
            <p:cNvGrpSpPr>
              <a:grpSpLocks/>
            </p:cNvGrpSpPr>
            <p:nvPr userDrawn="1"/>
          </p:nvGrpSpPr>
          <p:grpSpPr bwMode="auto">
            <a:xfrm>
              <a:off x="0" y="4"/>
              <a:ext cx="5758" cy="4316"/>
              <a:chOff x="0" y="4"/>
              <a:chExt cx="5758" cy="4316"/>
            </a:xfrm>
          </p:grpSpPr>
          <p:sp>
            <p:nvSpPr>
              <p:cNvPr id="1035" name="Freeform 6"/>
              <p:cNvSpPr>
                <a:spLocks/>
              </p:cNvSpPr>
              <p:nvPr/>
            </p:nvSpPr>
            <p:spPr bwMode="ltGray">
              <a:xfrm>
                <a:off x="552" y="4"/>
                <a:ext cx="12" cy="695"/>
              </a:xfrm>
              <a:custGeom>
                <a:avLst/>
                <a:gdLst>
                  <a:gd name="T0" fmla="*/ 12 w 12"/>
                  <a:gd name="T1" fmla="*/ 0 h 695"/>
                  <a:gd name="T2" fmla="*/ 0 w 12"/>
                  <a:gd name="T3" fmla="*/ 0 h 695"/>
                  <a:gd name="T4" fmla="*/ 0 w 12"/>
                  <a:gd name="T5" fmla="*/ 695 h 695"/>
                  <a:gd name="T6" fmla="*/ 12 w 12"/>
                  <a:gd name="T7" fmla="*/ 695 h 695"/>
                  <a:gd name="T8" fmla="*/ 12 w 12"/>
                  <a:gd name="T9" fmla="*/ 0 h 695"/>
                  <a:gd name="T10" fmla="*/ 12 w 12"/>
                  <a:gd name="T11" fmla="*/ 0 h 69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695">
                    <a:moveTo>
                      <a:pt x="12" y="0"/>
                    </a:moveTo>
                    <a:lnTo>
                      <a:pt x="0" y="0"/>
                    </a:lnTo>
                    <a:lnTo>
                      <a:pt x="0" y="695"/>
                    </a:lnTo>
                    <a:lnTo>
                      <a:pt x="12" y="695"/>
                    </a:lnTo>
                    <a:lnTo>
                      <a:pt x="12"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036" name="Freeform 7"/>
              <p:cNvSpPr>
                <a:spLocks/>
              </p:cNvSpPr>
              <p:nvPr/>
            </p:nvSpPr>
            <p:spPr bwMode="ltGray">
              <a:xfrm>
                <a:off x="552" y="1623"/>
                <a:ext cx="12" cy="2697"/>
              </a:xfrm>
              <a:custGeom>
                <a:avLst/>
                <a:gdLst>
                  <a:gd name="T0" fmla="*/ 0 w 12"/>
                  <a:gd name="T1" fmla="*/ 2697 h 2697"/>
                  <a:gd name="T2" fmla="*/ 12 w 12"/>
                  <a:gd name="T3" fmla="*/ 2697 h 2697"/>
                  <a:gd name="T4" fmla="*/ 12 w 12"/>
                  <a:gd name="T5" fmla="*/ 0 h 2697"/>
                  <a:gd name="T6" fmla="*/ 0 w 12"/>
                  <a:gd name="T7" fmla="*/ 0 h 2697"/>
                  <a:gd name="T8" fmla="*/ 0 w 12"/>
                  <a:gd name="T9" fmla="*/ 2697 h 2697"/>
                  <a:gd name="T10" fmla="*/ 0 w 12"/>
                  <a:gd name="T11" fmla="*/ 2697 h 269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697">
                    <a:moveTo>
                      <a:pt x="0" y="2697"/>
                    </a:moveTo>
                    <a:lnTo>
                      <a:pt x="12" y="2697"/>
                    </a:lnTo>
                    <a:lnTo>
                      <a:pt x="12" y="0"/>
                    </a:lnTo>
                    <a:lnTo>
                      <a:pt x="0" y="0"/>
                    </a:lnTo>
                    <a:lnTo>
                      <a:pt x="0" y="2697"/>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037" name="Freeform 8"/>
              <p:cNvSpPr>
                <a:spLocks/>
              </p:cNvSpPr>
              <p:nvPr/>
            </p:nvSpPr>
            <p:spPr bwMode="ltGray">
              <a:xfrm>
                <a:off x="1019" y="1155"/>
                <a:ext cx="4739" cy="12"/>
              </a:xfrm>
              <a:custGeom>
                <a:avLst/>
                <a:gdLst>
                  <a:gd name="T0" fmla="*/ 4799 w 4724"/>
                  <a:gd name="T1" fmla="*/ 0 h 12"/>
                  <a:gd name="T2" fmla="*/ 0 w 4724"/>
                  <a:gd name="T3" fmla="*/ 0 h 12"/>
                  <a:gd name="T4" fmla="*/ 0 w 4724"/>
                  <a:gd name="T5" fmla="*/ 12 h 12"/>
                  <a:gd name="T6" fmla="*/ 4799 w 4724"/>
                  <a:gd name="T7" fmla="*/ 12 h 12"/>
                  <a:gd name="T8" fmla="*/ 4799 w 4724"/>
                  <a:gd name="T9" fmla="*/ 0 h 12"/>
                  <a:gd name="T10" fmla="*/ 4799 w 4724"/>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24" h="12">
                    <a:moveTo>
                      <a:pt x="4724" y="0"/>
                    </a:moveTo>
                    <a:lnTo>
                      <a:pt x="0" y="0"/>
                    </a:lnTo>
                    <a:lnTo>
                      <a:pt x="0" y="12"/>
                    </a:lnTo>
                    <a:lnTo>
                      <a:pt x="4724" y="12"/>
                    </a:lnTo>
                    <a:lnTo>
                      <a:pt x="4724" y="0"/>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038" name="Freeform 9"/>
              <p:cNvSpPr>
                <a:spLocks/>
              </p:cNvSpPr>
              <p:nvPr/>
            </p:nvSpPr>
            <p:spPr bwMode="ltGray">
              <a:xfrm>
                <a:off x="552" y="1371"/>
                <a:ext cx="12" cy="252"/>
              </a:xfrm>
              <a:custGeom>
                <a:avLst/>
                <a:gdLst>
                  <a:gd name="T0" fmla="*/ 0 w 12"/>
                  <a:gd name="T1" fmla="*/ 252 h 252"/>
                  <a:gd name="T2" fmla="*/ 12 w 12"/>
                  <a:gd name="T3" fmla="*/ 252 h 252"/>
                  <a:gd name="T4" fmla="*/ 12 w 12"/>
                  <a:gd name="T5" fmla="*/ 0 h 252"/>
                  <a:gd name="T6" fmla="*/ 0 w 12"/>
                  <a:gd name="T7" fmla="*/ 0 h 252"/>
                  <a:gd name="T8" fmla="*/ 0 w 12"/>
                  <a:gd name="T9" fmla="*/ 252 h 252"/>
                  <a:gd name="T10" fmla="*/ 0 w 12"/>
                  <a:gd name="T11" fmla="*/ 252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0" y="252"/>
                    </a:moveTo>
                    <a:lnTo>
                      <a:pt x="12" y="252"/>
                    </a:lnTo>
                    <a:lnTo>
                      <a:pt x="12" y="0"/>
                    </a:lnTo>
                    <a:lnTo>
                      <a:pt x="0" y="0"/>
                    </a:lnTo>
                    <a:lnTo>
                      <a:pt x="0" y="252"/>
                    </a:ln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039" name="Freeform 10"/>
              <p:cNvSpPr>
                <a:spLocks/>
              </p:cNvSpPr>
              <p:nvPr/>
            </p:nvSpPr>
            <p:spPr bwMode="ltGray">
              <a:xfrm>
                <a:off x="552" y="699"/>
                <a:ext cx="12" cy="252"/>
              </a:xfrm>
              <a:custGeom>
                <a:avLst/>
                <a:gdLst>
                  <a:gd name="T0" fmla="*/ 12 w 12"/>
                  <a:gd name="T1" fmla="*/ 0 h 252"/>
                  <a:gd name="T2" fmla="*/ 0 w 12"/>
                  <a:gd name="T3" fmla="*/ 0 h 252"/>
                  <a:gd name="T4" fmla="*/ 0 w 12"/>
                  <a:gd name="T5" fmla="*/ 252 h 252"/>
                  <a:gd name="T6" fmla="*/ 12 w 12"/>
                  <a:gd name="T7" fmla="*/ 252 h 252"/>
                  <a:gd name="T8" fmla="*/ 12 w 12"/>
                  <a:gd name="T9" fmla="*/ 0 h 252"/>
                  <a:gd name="T10" fmla="*/ 12 w 12"/>
                  <a:gd name="T11" fmla="*/ 0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12" y="0"/>
                    </a:moveTo>
                    <a:lnTo>
                      <a:pt x="0" y="0"/>
                    </a:lnTo>
                    <a:lnTo>
                      <a:pt x="0" y="252"/>
                    </a:lnTo>
                    <a:lnTo>
                      <a:pt x="12" y="252"/>
                    </a:lnTo>
                    <a:lnTo>
                      <a:pt x="12" y="0"/>
                    </a:lnTo>
                    <a:close/>
                  </a:path>
                </a:pathLst>
              </a:custGeom>
              <a:gradFill rotWithShape="0">
                <a:gsLst>
                  <a:gs pos="0">
                    <a:schemeClr val="bg2"/>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4155" name="Freeform 11"/>
              <p:cNvSpPr>
                <a:spLocks/>
              </p:cNvSpPr>
              <p:nvPr/>
            </p:nvSpPr>
            <p:spPr bwMode="ltGray">
              <a:xfrm>
                <a:off x="552" y="951"/>
                <a:ext cx="12" cy="420"/>
              </a:xfrm>
              <a:custGeom>
                <a:avLst/>
                <a:gdLst>
                  <a:gd name="T0" fmla="*/ 0 w 12"/>
                  <a:gd name="T1" fmla="*/ 0 h 420"/>
                  <a:gd name="T2" fmla="*/ 0 w 12"/>
                  <a:gd name="T3" fmla="*/ 420 h 420"/>
                  <a:gd name="T4" fmla="*/ 12 w 12"/>
                  <a:gd name="T5" fmla="*/ 420 h 420"/>
                  <a:gd name="T6" fmla="*/ 12 w 12"/>
                  <a:gd name="T7" fmla="*/ 0 h 420"/>
                  <a:gd name="T8" fmla="*/ 0 w 12"/>
                  <a:gd name="T9" fmla="*/ 0 h 420"/>
                  <a:gd name="T10" fmla="*/ 0 w 12"/>
                  <a:gd name="T11" fmla="*/ 0 h 420"/>
                </a:gdLst>
                <a:ahLst/>
                <a:cxnLst>
                  <a:cxn ang="0">
                    <a:pos x="T0" y="T1"/>
                  </a:cxn>
                  <a:cxn ang="0">
                    <a:pos x="T2" y="T3"/>
                  </a:cxn>
                  <a:cxn ang="0">
                    <a:pos x="T4" y="T5"/>
                  </a:cxn>
                  <a:cxn ang="0">
                    <a:pos x="T6" y="T7"/>
                  </a:cxn>
                  <a:cxn ang="0">
                    <a:pos x="T8" y="T9"/>
                  </a:cxn>
                  <a:cxn ang="0">
                    <a:pos x="T10" y="T11"/>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a:p>
            </p:txBody>
          </p:sp>
          <p:sp>
            <p:nvSpPr>
              <p:cNvPr id="1041" name="Freeform 12"/>
              <p:cNvSpPr>
                <a:spLocks/>
              </p:cNvSpPr>
              <p:nvPr/>
            </p:nvSpPr>
            <p:spPr bwMode="ltGray">
              <a:xfrm>
                <a:off x="0" y="1155"/>
                <a:ext cx="351" cy="12"/>
              </a:xfrm>
              <a:custGeom>
                <a:avLst/>
                <a:gdLst>
                  <a:gd name="T0" fmla="*/ 0 w 251"/>
                  <a:gd name="T1" fmla="*/ 0 h 12"/>
                  <a:gd name="T2" fmla="*/ 0 w 251"/>
                  <a:gd name="T3" fmla="*/ 12 h 12"/>
                  <a:gd name="T4" fmla="*/ 1344 w 251"/>
                  <a:gd name="T5" fmla="*/ 12 h 12"/>
                  <a:gd name="T6" fmla="*/ 1344 w 251"/>
                  <a:gd name="T7" fmla="*/ 0 h 12"/>
                  <a:gd name="T8" fmla="*/ 0 w 251"/>
                  <a:gd name="T9" fmla="*/ 0 h 12"/>
                  <a:gd name="T10" fmla="*/ 0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0" y="0"/>
                    </a:moveTo>
                    <a:lnTo>
                      <a:pt x="0" y="12"/>
                    </a:lnTo>
                    <a:lnTo>
                      <a:pt x="251" y="12"/>
                    </a:lnTo>
                    <a:lnTo>
                      <a:pt x="251" y="0"/>
                    </a:lnTo>
                    <a:lnTo>
                      <a:pt x="0" y="0"/>
                    </a:ln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042" name="Freeform 13"/>
              <p:cNvSpPr>
                <a:spLocks/>
              </p:cNvSpPr>
              <p:nvPr/>
            </p:nvSpPr>
            <p:spPr bwMode="ltGray">
              <a:xfrm>
                <a:off x="767" y="1155"/>
                <a:ext cx="252" cy="12"/>
              </a:xfrm>
              <a:custGeom>
                <a:avLst/>
                <a:gdLst>
                  <a:gd name="T0" fmla="*/ 256 w 251"/>
                  <a:gd name="T1" fmla="*/ 0 h 12"/>
                  <a:gd name="T2" fmla="*/ 0 w 251"/>
                  <a:gd name="T3" fmla="*/ 0 h 12"/>
                  <a:gd name="T4" fmla="*/ 0 w 251"/>
                  <a:gd name="T5" fmla="*/ 12 h 12"/>
                  <a:gd name="T6" fmla="*/ 256 w 251"/>
                  <a:gd name="T7" fmla="*/ 12 h 12"/>
                  <a:gd name="T8" fmla="*/ 256 w 251"/>
                  <a:gd name="T9" fmla="*/ 0 h 12"/>
                  <a:gd name="T10" fmla="*/ 256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251" y="0"/>
                    </a:moveTo>
                    <a:lnTo>
                      <a:pt x="0" y="0"/>
                    </a:lnTo>
                    <a:lnTo>
                      <a:pt x="0" y="12"/>
                    </a:lnTo>
                    <a:lnTo>
                      <a:pt x="251" y="12"/>
                    </a:lnTo>
                    <a:lnTo>
                      <a:pt x="251" y="0"/>
                    </a:lnTo>
                    <a:close/>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4158" name="Freeform 14"/>
              <p:cNvSpPr>
                <a:spLocks/>
              </p:cNvSpPr>
              <p:nvPr/>
            </p:nvSpPr>
            <p:spPr bwMode="ltGray">
              <a:xfrm>
                <a:off x="348" y="1155"/>
                <a:ext cx="419" cy="12"/>
              </a:xfrm>
              <a:custGeom>
                <a:avLst/>
                <a:gdLst>
                  <a:gd name="T0" fmla="*/ 0 w 418"/>
                  <a:gd name="T1" fmla="*/ 0 h 12"/>
                  <a:gd name="T2" fmla="*/ 0 w 418"/>
                  <a:gd name="T3" fmla="*/ 12 h 12"/>
                  <a:gd name="T4" fmla="*/ 418 w 418"/>
                  <a:gd name="T5" fmla="*/ 12 h 12"/>
                  <a:gd name="T6" fmla="*/ 418 w 418"/>
                  <a:gd name="T7" fmla="*/ 0 h 12"/>
                  <a:gd name="T8" fmla="*/ 0 w 418"/>
                  <a:gd name="T9" fmla="*/ 0 h 12"/>
                  <a:gd name="T10" fmla="*/ 0 w 418"/>
                  <a:gd name="T11" fmla="*/ 0 h 12"/>
                </a:gdLst>
                <a:ahLst/>
                <a:cxnLst>
                  <a:cxn ang="0">
                    <a:pos x="T0" y="T1"/>
                  </a:cxn>
                  <a:cxn ang="0">
                    <a:pos x="T2" y="T3"/>
                  </a:cxn>
                  <a:cxn ang="0">
                    <a:pos x="T4" y="T5"/>
                  </a:cxn>
                  <a:cxn ang="0">
                    <a:pos x="T6" y="T7"/>
                  </a:cxn>
                  <a:cxn ang="0">
                    <a:pos x="T8" y="T9"/>
                  </a:cxn>
                  <a:cxn ang="0">
                    <a:pos x="T10" y="T11"/>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a:p>
            </p:txBody>
          </p:sp>
        </p:grpSp>
      </p:grpSp>
      <p:sp>
        <p:nvSpPr>
          <p:cNvPr id="134159" name="Rectangle 15"/>
          <p:cNvSpPr>
            <a:spLocks noGrp="1" noChangeArrowheads="1"/>
          </p:cNvSpPr>
          <p:nvPr>
            <p:ph type="title"/>
          </p:nvPr>
        </p:nvSpPr>
        <p:spPr bwMode="auto">
          <a:xfrm>
            <a:off x="1066800" y="304800"/>
            <a:ext cx="7543800"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p>
        </p:txBody>
      </p:sp>
      <p:sp>
        <p:nvSpPr>
          <p:cNvPr id="134160" name="Rectangle 16"/>
          <p:cNvSpPr>
            <a:spLocks noGrp="1" noChangeArrowheads="1"/>
          </p:cNvSpPr>
          <p:nvPr>
            <p:ph type="body" idx="1"/>
          </p:nvPr>
        </p:nvSpPr>
        <p:spPr bwMode="auto">
          <a:xfrm>
            <a:off x="1066800" y="1981200"/>
            <a:ext cx="75438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134161" name="Rectangle 17"/>
          <p:cNvSpPr>
            <a:spLocks noGrp="1" noChangeArrowheads="1"/>
          </p:cNvSpPr>
          <p:nvPr>
            <p:ph type="dt" sz="half" idx="2"/>
          </p:nvPr>
        </p:nvSpPr>
        <p:spPr bwMode="auto">
          <a:xfrm>
            <a:off x="1066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effectLst>
                  <a:outerShdw blurRad="38100" dist="38100" dir="2700000" algn="tl">
                    <a:srgbClr val="000000"/>
                  </a:outerShdw>
                </a:effectLst>
              </a:defRPr>
            </a:lvl1pPr>
          </a:lstStyle>
          <a:p>
            <a:pPr>
              <a:defRPr/>
            </a:pPr>
            <a:fld id="{7CA7ACA3-8307-47D1-B996-1384A05F00AD}" type="datetime1">
              <a:rPr lang="ru-RU" altLang="ru-RU"/>
              <a:pPr>
                <a:defRPr/>
              </a:pPr>
              <a:t>09.03.2015</a:t>
            </a:fld>
            <a:endParaRPr lang="ru-RU" altLang="ru-RU"/>
          </a:p>
        </p:txBody>
      </p:sp>
      <p:sp>
        <p:nvSpPr>
          <p:cNvPr id="134162" name="Rectangle 18"/>
          <p:cNvSpPr>
            <a:spLocks noGrp="1" noChangeArrowheads="1"/>
          </p:cNvSpPr>
          <p:nvPr>
            <p:ph type="ftr" sz="quarter" idx="3"/>
          </p:nvPr>
        </p:nvSpPr>
        <p:spPr bwMode="auto">
          <a:xfrm>
            <a:off x="34290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effectLst>
                  <a:outerShdw blurRad="38100" dist="38100" dir="2700000" algn="tl">
                    <a:srgbClr val="000000"/>
                  </a:outerShdw>
                </a:effectLst>
              </a:defRPr>
            </a:lvl1pPr>
          </a:lstStyle>
          <a:p>
            <a:pPr>
              <a:defRPr/>
            </a:pPr>
            <a:endParaRPr lang="ru-RU" altLang="ru-RU"/>
          </a:p>
        </p:txBody>
      </p:sp>
      <p:sp>
        <p:nvSpPr>
          <p:cNvPr id="134163" name="Rectangle 19"/>
          <p:cNvSpPr>
            <a:spLocks noGrp="1" noChangeArrowheads="1"/>
          </p:cNvSpPr>
          <p:nvPr>
            <p:ph type="sldNum" sz="quarter" idx="4"/>
          </p:nvPr>
        </p:nvSpPr>
        <p:spPr bwMode="auto">
          <a:xfrm>
            <a:off x="67056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effectLst>
                  <a:outerShdw blurRad="38100" dist="38100" dir="2700000" algn="tl">
                    <a:srgbClr val="000000"/>
                  </a:outerShdw>
                </a:effectLst>
              </a:defRPr>
            </a:lvl1pPr>
          </a:lstStyle>
          <a:p>
            <a:pPr>
              <a:defRPr/>
            </a:pPr>
            <a:fld id="{760F7F90-798C-468B-9E1B-E8AFA30E663C}" type="slidenum">
              <a:rPr lang="ru-RU" altLang="ru-RU"/>
              <a:pPr>
                <a:defRPr/>
              </a:pPr>
              <a:t>‹#›</a:t>
            </a:fld>
            <a:endParaRPr lang="ru-RU" altLang="ru-RU"/>
          </a:p>
        </p:txBody>
      </p:sp>
    </p:spTree>
  </p:cSld>
  <p:clrMap bg1="dk2" tx1="lt1" bg2="dk1" tx2="lt2" accent1="accent1" accent2="accent2" accent3="accent3" accent4="accent4" accent5="accent5" accent6="accent6" hlink="hlink" folHlink="folHlink"/>
  <p:sldLayoutIdLst>
    <p:sldLayoutId id="2147483758"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Lst>
  <p:timing>
    <p:tnLst>
      <p:par>
        <p:cTn id="1" dur="indefinite" restart="never" nodeType="tmRoot"/>
      </p:par>
    </p:tnLst>
  </p:timing>
  <p:hf hdr="0" ftr="0"/>
  <p:txStyles>
    <p:titleStyle>
      <a:lvl1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pitchFamily="34" charset="0"/>
        </a:defRPr>
      </a:lvl2pPr>
      <a:lvl3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pitchFamily="34" charset="0"/>
        </a:defRPr>
      </a:lvl3pPr>
      <a:lvl4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pitchFamily="34" charset="0"/>
        </a:defRPr>
      </a:lvl4pPr>
      <a:lvl5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pitchFamily="34" charset="0"/>
        </a:defRPr>
      </a:lvl5pPr>
      <a:lvl6pPr marL="4572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6pPr>
      <a:lvl7pPr marL="9144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7pPr>
      <a:lvl8pPr marL="13716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8pPr>
      <a:lvl9pPr marL="18288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5" Type="http://schemas.openxmlformats.org/officeDocument/2006/relationships/image" Target="../media/image2.png"/><Relationship Id="rId4" Type="http://schemas.openxmlformats.org/officeDocument/2006/relationships/hyperlink" Target="http://www.vvsu.ru/news/shownews.asp?ID=35557"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www.vvsu.ru/news/shownews.asp?ID=35557"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www.vvsu.ru/news/shownews.asp?ID=35557"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hyperlink" Target="http://www.vvsu.ru/news/shownews.asp?ID=35557"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hyperlink" Target="http://www.vvsu.ru/news/shownews.asp?ID=35557"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2.xml.rels><?xml version="1.0" encoding="UTF-8" standalone="yes"?>
<Relationships xmlns="http://schemas.openxmlformats.org/package/2006/relationships"><Relationship Id="rId3" Type="http://schemas.openxmlformats.org/officeDocument/2006/relationships/hyperlink" Target="http://www.consultant.ru/document/cons_doc_LAW_165036/?frame=1#p224" TargetMode="External"/><Relationship Id="rId2" Type="http://schemas.openxmlformats.org/officeDocument/2006/relationships/hyperlink" Target="http://www.consultant.ru/document/cons_doc_LAW_165036/?frame=1#p290" TargetMode="Externa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8" Type="http://schemas.openxmlformats.org/officeDocument/2006/relationships/hyperlink" Target="http://www.consultant.ru/document/cons_doc_LAW_105864/?dst=100069" TargetMode="External"/><Relationship Id="rId3" Type="http://schemas.openxmlformats.org/officeDocument/2006/relationships/hyperlink" Target="http://www.consultant.ru/document/cons_doc_LAW_155134/" TargetMode="External"/><Relationship Id="rId7" Type="http://schemas.openxmlformats.org/officeDocument/2006/relationships/hyperlink" Target="http://www.consultant.ru/document/cons_doc_LAW_105864/?dst=100068" TargetMode="External"/><Relationship Id="rId2" Type="http://schemas.openxmlformats.org/officeDocument/2006/relationships/hyperlink" Target="http://www.consultant.ru/document/cons_doc_LAW_171922/" TargetMode="External"/><Relationship Id="rId1" Type="http://schemas.openxmlformats.org/officeDocument/2006/relationships/slideLayout" Target="../slideLayouts/slideLayout1.xml"/><Relationship Id="rId6" Type="http://schemas.openxmlformats.org/officeDocument/2006/relationships/hyperlink" Target="http://www.consultant.ru/document/cons_doc_LAW_107380/" TargetMode="External"/><Relationship Id="rId5" Type="http://schemas.openxmlformats.org/officeDocument/2006/relationships/hyperlink" Target="http://www.consultant.ru/document/cons_doc_LAW_122147/" TargetMode="External"/><Relationship Id="rId4" Type="http://schemas.openxmlformats.org/officeDocument/2006/relationships/hyperlink" Target="http://www.consultant.ru/document/cons_doc_LAW_138986/" TargetMode="External"/></Relationships>
</file>

<file path=ppt/slides/_rels/slide82.xml.rels><?xml version="1.0" encoding="UTF-8" standalone="yes"?>
<Relationships xmlns="http://schemas.openxmlformats.org/package/2006/relationships"><Relationship Id="rId2" Type="http://schemas.openxmlformats.org/officeDocument/2006/relationships/hyperlink" Target="http://www.consultant.ru/document/cons_doc_LAW_171922/?dst=100007" TargetMode="Externa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3568" y="3140968"/>
            <a:ext cx="7727777" cy="1431925"/>
          </a:xfrm>
        </p:spPr>
        <p:txBody>
          <a:bodyPr/>
          <a:lstStyle/>
          <a:p>
            <a:pPr algn="ctr" eaLnBrk="1" hangingPunct="1">
              <a:defRPr/>
            </a:pPr>
            <a:r>
              <a:rPr lang="ru-RU" altLang="ru-RU" sz="3300" dirty="0">
                <a:effectLst/>
                <a:cs typeface="Calibri" pitchFamily="34" charset="0"/>
              </a:rPr>
              <a:t>Тема </a:t>
            </a:r>
            <a:r>
              <a:rPr lang="ru-RU" altLang="ru-RU" sz="3300" dirty="0" smtClean="0">
                <a:effectLst/>
                <a:cs typeface="Calibri" pitchFamily="34" charset="0"/>
              </a:rPr>
              <a:t>5. </a:t>
            </a:r>
            <a:r>
              <a:rPr lang="ru-RU" sz="3600" dirty="0"/>
              <a:t>Страховые платежи в государственные социальные внебюджетные фонды</a:t>
            </a:r>
            <a:endParaRPr lang="ru-RU" altLang="ru-RU" sz="3300" dirty="0">
              <a:effectLst/>
              <a:cs typeface="Calibri" pitchFamily="34" charset="0"/>
            </a:endParaRPr>
          </a:p>
        </p:txBody>
      </p:sp>
      <p:sp>
        <p:nvSpPr>
          <p:cNvPr id="3075" name="Text Box 5"/>
          <p:cNvSpPr txBox="1">
            <a:spLocks noChangeArrowheads="1"/>
          </p:cNvSpPr>
          <p:nvPr/>
        </p:nvSpPr>
        <p:spPr bwMode="auto">
          <a:xfrm>
            <a:off x="551423" y="476672"/>
            <a:ext cx="8413065"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defRPr>
            </a:lvl1pPr>
            <a:lvl2pPr marL="742950" indent="-285750" eaLnBrk="0" hangingPunct="0">
              <a:spcBef>
                <a:spcPct val="20000"/>
              </a:spcBef>
              <a:buClr>
                <a:schemeClr val="tx1"/>
              </a:buClr>
              <a:buChar char="–"/>
              <a:defRPr sz="2800">
                <a:solidFill>
                  <a:schemeClr val="tx1"/>
                </a:solidFill>
                <a:latin typeface="Tahoma" pitchFamily="34"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defRPr>
            </a:lvl3pPr>
            <a:lvl4pPr marL="1600200" indent="-228600" eaLnBrk="0" hangingPunct="0">
              <a:spcBef>
                <a:spcPct val="20000"/>
              </a:spcBef>
              <a:buClr>
                <a:schemeClr val="tx1"/>
              </a:buClr>
              <a:buChar char="–"/>
              <a:defRPr sz="2000">
                <a:solidFill>
                  <a:schemeClr val="tx1"/>
                </a:solidFill>
                <a:latin typeface="Tahoma" pitchFamily="34"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ru-RU" altLang="ru-RU" sz="2800" dirty="0" smtClean="0"/>
              <a:t>Целевые бюджетные и внебюджетные фонды</a:t>
            </a:r>
            <a:endParaRPr lang="ru-RU" altLang="ru-RU" sz="2800" dirty="0"/>
          </a:p>
          <a:p>
            <a:pPr eaLnBrk="1" hangingPunct="1">
              <a:spcBef>
                <a:spcPct val="0"/>
              </a:spcBef>
              <a:buClrTx/>
              <a:buSzTx/>
              <a:buFontTx/>
              <a:buNone/>
            </a:pPr>
            <a:r>
              <a:rPr lang="ru-RU" sz="2400" dirty="0" smtClean="0"/>
              <a:t>080100.62 </a:t>
            </a:r>
            <a:r>
              <a:rPr lang="ru-RU" altLang="ru-RU" sz="2400" dirty="0" smtClean="0"/>
              <a:t>Экономика</a:t>
            </a:r>
            <a:endParaRPr lang="ru-RU" altLang="ru-RU" sz="2400" dirty="0"/>
          </a:p>
          <a:p>
            <a:pPr eaLnBrk="1" hangingPunct="1">
              <a:spcBef>
                <a:spcPct val="0"/>
              </a:spcBef>
              <a:buClrTx/>
              <a:buSzTx/>
              <a:buFontTx/>
              <a:buNone/>
            </a:pPr>
            <a:r>
              <a:rPr lang="ru-RU" altLang="ru-RU" sz="2400" dirty="0" smtClean="0"/>
              <a:t>кафедра Международного бизнеса и финансов</a:t>
            </a:r>
            <a:endParaRPr lang="ru-RU" altLang="ru-RU" sz="2400" dirty="0"/>
          </a:p>
          <a:p>
            <a:pPr eaLnBrk="1" hangingPunct="1">
              <a:spcBef>
                <a:spcPct val="0"/>
              </a:spcBef>
              <a:buClrTx/>
              <a:buSzTx/>
              <a:buFontTx/>
              <a:buNone/>
            </a:pPr>
            <a:endParaRPr lang="ru-RU" altLang="ru-RU" sz="2400" dirty="0"/>
          </a:p>
          <a:p>
            <a:pPr algn="ctr" eaLnBrk="1" hangingPunct="1">
              <a:spcBef>
                <a:spcPct val="0"/>
              </a:spcBef>
              <a:buClrTx/>
              <a:buSzTx/>
              <a:buFontTx/>
              <a:buNone/>
            </a:pPr>
            <a:r>
              <a:rPr lang="ru-RU" altLang="ru-RU" sz="2800" dirty="0" smtClean="0"/>
              <a:t>Илья Александрович Бедрачук, канд. </a:t>
            </a:r>
            <a:r>
              <a:rPr lang="ru-RU" altLang="ru-RU" sz="2800" dirty="0"/>
              <a:t>экон. </a:t>
            </a:r>
            <a:r>
              <a:rPr lang="ru-RU" altLang="ru-RU" sz="2800" dirty="0" smtClean="0"/>
              <a:t>наук</a:t>
            </a:r>
            <a:endParaRPr lang="ru-RU" altLang="ru-RU" sz="2800" dirty="0"/>
          </a:p>
        </p:txBody>
      </p:sp>
      <p:grpSp>
        <p:nvGrpSpPr>
          <p:cNvPr id="3076" name="Group 8"/>
          <p:cNvGrpSpPr>
            <a:grpSpLocks/>
          </p:cNvGrpSpPr>
          <p:nvPr/>
        </p:nvGrpSpPr>
        <p:grpSpPr bwMode="auto">
          <a:xfrm>
            <a:off x="7964488" y="6308725"/>
            <a:ext cx="1071562" cy="447675"/>
            <a:chOff x="2694" y="3797"/>
            <a:chExt cx="1322" cy="545"/>
          </a:xfrm>
        </p:grpSpPr>
        <p:sp>
          <p:nvSpPr>
            <p:cNvPr id="3077" name="Text Box 9"/>
            <p:cNvSpPr txBox="1">
              <a:spLocks noChangeArrowheads="1"/>
            </p:cNvSpPr>
            <p:nvPr/>
          </p:nvSpPr>
          <p:spPr bwMode="auto">
            <a:xfrm>
              <a:off x="2976" y="3896"/>
              <a:ext cx="1040" cy="446"/>
            </a:xfrm>
            <a:prstGeom prst="rect">
              <a:avLst/>
            </a:prstGeom>
            <a:noFill/>
            <a:ln>
              <a:noFill/>
            </a:ln>
            <a:effectLst/>
            <a:extLst>
              <a:ext uri="{909E8E84-426E-40DD-AFC4-6F175D3DCCD1}">
                <a14:hiddenFill xmlns:a14="http://schemas.microsoft.com/office/drawing/2010/main">
                  <a:solidFill>
                    <a:srgbClr val="66CC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000099"/>
                    </a:outerShdw>
                  </a:effectLst>
                </a14:hiddenEffects>
              </a:ext>
            </a:extLst>
          </p:spPr>
          <p:txBody>
            <a:bodyPr wrap="non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defRPr>
              </a:lvl1pPr>
              <a:lvl2pPr marL="742950" indent="-285750" eaLnBrk="0" hangingPunct="0">
                <a:spcBef>
                  <a:spcPct val="20000"/>
                </a:spcBef>
                <a:buClr>
                  <a:schemeClr val="tx1"/>
                </a:buClr>
                <a:buChar char="–"/>
                <a:defRPr sz="2800">
                  <a:solidFill>
                    <a:schemeClr val="tx1"/>
                  </a:solidFill>
                  <a:latin typeface="Tahoma" pitchFamily="34"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defRPr>
              </a:lvl3pPr>
              <a:lvl4pPr marL="1600200" indent="-228600" eaLnBrk="0" hangingPunct="0">
                <a:spcBef>
                  <a:spcPct val="20000"/>
                </a:spcBef>
                <a:buClr>
                  <a:schemeClr val="tx1"/>
                </a:buClr>
                <a:buChar char="–"/>
                <a:defRPr sz="2000">
                  <a:solidFill>
                    <a:schemeClr val="tx1"/>
                  </a:solidFill>
                  <a:latin typeface="Tahoma" pitchFamily="34"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ru-RU" altLang="ru-RU" sz="1800">
                  <a:solidFill>
                    <a:srgbClr val="FFFFFF"/>
                  </a:solidFill>
                  <a:latin typeface="Monotype Corsiva" pitchFamily="66" charset="0"/>
                </a:rPr>
                <a:t>ВГУЭС</a:t>
              </a:r>
              <a:endParaRPr lang="ru-RU" altLang="ru-RU" sz="1800"/>
            </a:p>
          </p:txBody>
        </p:sp>
        <p:pic>
          <p:nvPicPr>
            <p:cNvPr id="3078" name="Picture 10" descr="rspp">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l="66698"/>
            <a:stretch>
              <a:fillRect/>
            </a:stretch>
          </p:blipFill>
          <p:spPr bwMode="auto">
            <a:xfrm>
              <a:off x="2694" y="3797"/>
              <a:ext cx="276" cy="530"/>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pic>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Дата 3"/>
          <p:cNvSpPr>
            <a:spLocks noGrp="1"/>
          </p:cNvSpPr>
          <p:nvPr>
            <p:ph type="dt" sz="quarter" idx="10"/>
          </p:nvPr>
        </p:nvSpPr>
        <p:spPr/>
        <p:txBody>
          <a:bodyPr/>
          <a:lstStyle/>
          <a:p>
            <a:pPr>
              <a:defRPr/>
            </a:pPr>
            <a:fld id="{00F9ADE3-A4AD-4F67-8828-A39C84D95D3C}" type="datetime1">
              <a:rPr lang="ru-RU" altLang="ru-RU"/>
              <a:pPr>
                <a:defRPr/>
              </a:pPr>
              <a:t>09.03.2015</a:t>
            </a:fld>
            <a:endParaRPr lang="ru-RU" altLang="ru-RU"/>
          </a:p>
        </p:txBody>
      </p:sp>
      <p:sp>
        <p:nvSpPr>
          <p:cNvPr id="9" name="Номер слайда 5"/>
          <p:cNvSpPr>
            <a:spLocks noGrp="1"/>
          </p:cNvSpPr>
          <p:nvPr>
            <p:ph type="sldNum" sz="quarter" idx="12"/>
          </p:nvPr>
        </p:nvSpPr>
        <p:spPr/>
        <p:txBody>
          <a:bodyPr/>
          <a:lstStyle/>
          <a:p>
            <a:pPr>
              <a:defRPr/>
            </a:pPr>
            <a:fld id="{E92B271F-2AD5-4467-9190-253E5857C666}" type="slidenum">
              <a:rPr lang="ru-RU" altLang="ru-RU"/>
              <a:pPr>
                <a:defRPr/>
              </a:pPr>
              <a:t>2</a:t>
            </a:fld>
            <a:endParaRPr lang="ru-RU" altLang="ru-RU"/>
          </a:p>
        </p:txBody>
      </p:sp>
      <p:sp>
        <p:nvSpPr>
          <p:cNvPr id="47106" name="Rectangle 2"/>
          <p:cNvSpPr>
            <a:spLocks noGrp="1" noChangeArrowheads="1"/>
          </p:cNvSpPr>
          <p:nvPr>
            <p:ph type="title"/>
          </p:nvPr>
        </p:nvSpPr>
        <p:spPr/>
        <p:txBody>
          <a:bodyPr/>
          <a:lstStyle/>
          <a:p>
            <a:pPr algn="ctr" eaLnBrk="1" hangingPunct="1">
              <a:defRPr/>
            </a:pPr>
            <a:r>
              <a:rPr lang="ru-RU" altLang="ru-RU" dirty="0" smtClean="0"/>
              <a:t>Содержание лекции</a:t>
            </a:r>
          </a:p>
        </p:txBody>
      </p:sp>
      <p:sp>
        <p:nvSpPr>
          <p:cNvPr id="47107" name="Rectangle 3"/>
          <p:cNvSpPr>
            <a:spLocks noGrp="1" noChangeArrowheads="1"/>
          </p:cNvSpPr>
          <p:nvPr>
            <p:ph type="body" idx="1"/>
          </p:nvPr>
        </p:nvSpPr>
        <p:spPr>
          <a:xfrm>
            <a:off x="1066800" y="1736725"/>
            <a:ext cx="7543800" cy="3890962"/>
          </a:xfrm>
        </p:spPr>
        <p:txBody>
          <a:bodyPr/>
          <a:lstStyle/>
          <a:p>
            <a:pPr marL="609600" indent="-609600" eaLnBrk="1" hangingPunct="1">
              <a:lnSpc>
                <a:spcPct val="90000"/>
              </a:lnSpc>
              <a:buFont typeface="Wingdings" pitchFamily="2" charset="2"/>
              <a:buAutoNum type="arabicPeriod"/>
              <a:defRPr/>
            </a:pPr>
            <a:r>
              <a:rPr lang="ru-RU" dirty="0" smtClean="0">
                <a:solidFill>
                  <a:srgbClr val="FFFF00"/>
                </a:solidFill>
                <a:effectLst/>
                <a:cs typeface="Times New Roman" pitchFamily="18" charset="0"/>
              </a:rPr>
              <a:t>Общие сведения о страховых взносах</a:t>
            </a:r>
          </a:p>
          <a:p>
            <a:pPr marL="609600" indent="-609600" eaLnBrk="1" hangingPunct="1">
              <a:lnSpc>
                <a:spcPct val="90000"/>
              </a:lnSpc>
              <a:buFont typeface="Wingdings" pitchFamily="2" charset="2"/>
              <a:buAutoNum type="arabicPeriod"/>
              <a:defRPr/>
            </a:pPr>
            <a:r>
              <a:rPr lang="ru-RU" dirty="0" smtClean="0">
                <a:solidFill>
                  <a:srgbClr val="FFFF00"/>
                </a:solidFill>
                <a:effectLst/>
                <a:cs typeface="Times New Roman" pitchFamily="18" charset="0"/>
              </a:rPr>
              <a:t>Объекты </a:t>
            </a:r>
            <a:r>
              <a:rPr lang="ru-RU" dirty="0">
                <a:solidFill>
                  <a:srgbClr val="FFFF00"/>
                </a:solidFill>
                <a:effectLst/>
                <a:cs typeface="Times New Roman" pitchFamily="18" charset="0"/>
              </a:rPr>
              <a:t>обложения страховыми </a:t>
            </a:r>
            <a:r>
              <a:rPr lang="ru-RU" dirty="0" smtClean="0">
                <a:solidFill>
                  <a:srgbClr val="FFFF00"/>
                </a:solidFill>
                <a:effectLst/>
                <a:cs typeface="Times New Roman" pitchFamily="18" charset="0"/>
              </a:rPr>
              <a:t>взносами</a:t>
            </a:r>
          </a:p>
          <a:p>
            <a:pPr marL="609600" indent="-609600" eaLnBrk="1" hangingPunct="1">
              <a:lnSpc>
                <a:spcPct val="90000"/>
              </a:lnSpc>
              <a:buFont typeface="Wingdings" pitchFamily="2" charset="2"/>
              <a:buAutoNum type="arabicPeriod"/>
              <a:defRPr/>
            </a:pPr>
            <a:r>
              <a:rPr lang="ru-RU" dirty="0" smtClean="0">
                <a:solidFill>
                  <a:srgbClr val="FFFF00"/>
                </a:solidFill>
                <a:effectLst/>
                <a:cs typeface="Times New Roman" pitchFamily="18" charset="0"/>
              </a:rPr>
              <a:t>База </a:t>
            </a:r>
            <a:r>
              <a:rPr lang="ru-RU" dirty="0">
                <a:solidFill>
                  <a:srgbClr val="FFFF00"/>
                </a:solidFill>
                <a:effectLst/>
                <a:cs typeface="Times New Roman" pitchFamily="18" charset="0"/>
              </a:rPr>
              <a:t>для начисления и тарифы страховых платежей</a:t>
            </a:r>
          </a:p>
        </p:txBody>
      </p:sp>
      <p:grpSp>
        <p:nvGrpSpPr>
          <p:cNvPr id="5126" name="Group 6"/>
          <p:cNvGrpSpPr>
            <a:grpSpLocks/>
          </p:cNvGrpSpPr>
          <p:nvPr/>
        </p:nvGrpSpPr>
        <p:grpSpPr bwMode="auto">
          <a:xfrm>
            <a:off x="7884368" y="6340475"/>
            <a:ext cx="1071562" cy="447675"/>
            <a:chOff x="2694" y="3797"/>
            <a:chExt cx="1322" cy="545"/>
          </a:xfrm>
        </p:grpSpPr>
        <p:sp>
          <p:nvSpPr>
            <p:cNvPr id="5127" name="Text Box 7"/>
            <p:cNvSpPr txBox="1">
              <a:spLocks noChangeArrowheads="1"/>
            </p:cNvSpPr>
            <p:nvPr/>
          </p:nvSpPr>
          <p:spPr bwMode="auto">
            <a:xfrm>
              <a:off x="2976" y="3896"/>
              <a:ext cx="1040" cy="446"/>
            </a:xfrm>
            <a:prstGeom prst="rect">
              <a:avLst/>
            </a:prstGeom>
            <a:noFill/>
            <a:ln>
              <a:noFill/>
            </a:ln>
            <a:effectLst/>
            <a:extLst>
              <a:ext uri="{909E8E84-426E-40DD-AFC4-6F175D3DCCD1}">
                <a14:hiddenFill xmlns:a14="http://schemas.microsoft.com/office/drawing/2010/main">
                  <a:solidFill>
                    <a:srgbClr val="66CC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000099"/>
                    </a:outerShdw>
                  </a:effectLst>
                </a14:hiddenEffects>
              </a:ext>
            </a:extLst>
          </p:spPr>
          <p:txBody>
            <a:bodyPr wrap="non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defRPr>
              </a:lvl1pPr>
              <a:lvl2pPr marL="742950" indent="-285750" eaLnBrk="0" hangingPunct="0">
                <a:spcBef>
                  <a:spcPct val="20000"/>
                </a:spcBef>
                <a:buClr>
                  <a:schemeClr val="tx1"/>
                </a:buClr>
                <a:buChar char="–"/>
                <a:defRPr sz="2800">
                  <a:solidFill>
                    <a:schemeClr val="tx1"/>
                  </a:solidFill>
                  <a:latin typeface="Tahoma" pitchFamily="34"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defRPr>
              </a:lvl3pPr>
              <a:lvl4pPr marL="1600200" indent="-228600" eaLnBrk="0" hangingPunct="0">
                <a:spcBef>
                  <a:spcPct val="20000"/>
                </a:spcBef>
                <a:buClr>
                  <a:schemeClr val="tx1"/>
                </a:buClr>
                <a:buChar char="–"/>
                <a:defRPr sz="2000">
                  <a:solidFill>
                    <a:schemeClr val="tx1"/>
                  </a:solidFill>
                  <a:latin typeface="Tahoma" pitchFamily="34"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ru-RU" altLang="ru-RU" sz="1800">
                  <a:solidFill>
                    <a:srgbClr val="FFFFFF"/>
                  </a:solidFill>
                  <a:latin typeface="Monotype Corsiva" pitchFamily="66" charset="0"/>
                </a:rPr>
                <a:t>ВГУЭС</a:t>
              </a:r>
              <a:endParaRPr lang="ru-RU" altLang="ru-RU" sz="1800"/>
            </a:p>
          </p:txBody>
        </p:sp>
        <p:pic>
          <p:nvPicPr>
            <p:cNvPr id="5128" name="Picture 8" descr="rspp">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l="66698"/>
            <a:stretch>
              <a:fillRect/>
            </a:stretch>
          </p:blipFill>
          <p:spPr bwMode="auto">
            <a:xfrm>
              <a:off x="2694" y="3797"/>
              <a:ext cx="276" cy="530"/>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404664"/>
            <a:ext cx="8064896" cy="6001643"/>
          </a:xfrm>
          <a:prstGeom prst="rect">
            <a:avLst/>
          </a:prstGeom>
        </p:spPr>
        <p:txBody>
          <a:bodyPr wrap="square">
            <a:spAutoFit/>
          </a:bodyPr>
          <a:lstStyle/>
          <a:p>
            <a:pPr algn="ctr"/>
            <a:r>
              <a:rPr lang="ru-RU" sz="3200" b="1" dirty="0"/>
              <a:t>Страховые взносы неразрывно связаны с </a:t>
            </a:r>
            <a:r>
              <a:rPr lang="ru-RU" sz="3200" b="1" dirty="0">
                <a:solidFill>
                  <a:srgbClr val="FFFF00"/>
                </a:solidFill>
              </a:rPr>
              <a:t>обязательным социальным страхованием</a:t>
            </a:r>
            <a:r>
              <a:rPr lang="ru-RU" sz="3200" b="1" dirty="0"/>
              <a:t>. Их уплата обеспечивает право граждан на получение финансовой поддержки при выходе на пенсию, при беременности, в случае рождения ребенка, болезни, а также предоставляет право получения бесплатной медицинской </a:t>
            </a:r>
            <a:r>
              <a:rPr lang="ru-RU" sz="3200" b="1" dirty="0" smtClean="0"/>
              <a:t>помощи.</a:t>
            </a:r>
            <a:r>
              <a:rPr lang="ru-RU" sz="3200" b="1" dirty="0"/>
              <a:t/>
            </a:r>
            <a:br>
              <a:rPr lang="ru-RU" sz="3200" b="1" dirty="0"/>
            </a:br>
            <a:endParaRPr lang="ru-RU" sz="3200" b="1" dirty="0"/>
          </a:p>
        </p:txBody>
      </p:sp>
    </p:spTree>
    <p:extLst>
      <p:ext uri="{BB962C8B-B14F-4D97-AF65-F5344CB8AC3E}">
        <p14:creationId xmlns:p14="http://schemas.microsoft.com/office/powerpoint/2010/main" val="36216219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Дата 3"/>
          <p:cNvSpPr>
            <a:spLocks noGrp="1"/>
          </p:cNvSpPr>
          <p:nvPr>
            <p:ph type="dt" sz="quarter" idx="10"/>
          </p:nvPr>
        </p:nvSpPr>
        <p:spPr/>
        <p:txBody>
          <a:bodyPr/>
          <a:lstStyle/>
          <a:p>
            <a:pPr>
              <a:defRPr/>
            </a:pPr>
            <a:fld id="{7E1A49BF-F72D-4780-AB77-6F58836778EE}" type="datetime1">
              <a:rPr lang="ru-RU" altLang="ru-RU"/>
              <a:pPr>
                <a:defRPr/>
              </a:pPr>
              <a:t>09.03.2015</a:t>
            </a:fld>
            <a:endParaRPr lang="ru-RU" altLang="ru-RU"/>
          </a:p>
        </p:txBody>
      </p:sp>
      <p:sp>
        <p:nvSpPr>
          <p:cNvPr id="9" name="Номер слайда 5"/>
          <p:cNvSpPr>
            <a:spLocks noGrp="1"/>
          </p:cNvSpPr>
          <p:nvPr>
            <p:ph type="sldNum" sz="quarter" idx="12"/>
          </p:nvPr>
        </p:nvSpPr>
        <p:spPr/>
        <p:txBody>
          <a:bodyPr/>
          <a:lstStyle/>
          <a:p>
            <a:pPr>
              <a:defRPr/>
            </a:pPr>
            <a:fld id="{9EBDE491-BCD7-4B2F-902B-3AAE8A8A8A9E}" type="slidenum">
              <a:rPr lang="ru-RU" altLang="ru-RU"/>
              <a:pPr>
                <a:defRPr/>
              </a:pPr>
              <a:t>4</a:t>
            </a:fld>
            <a:endParaRPr lang="ru-RU" altLang="ru-RU"/>
          </a:p>
        </p:txBody>
      </p:sp>
      <p:sp>
        <p:nvSpPr>
          <p:cNvPr id="54274" name="Rectangle 2"/>
          <p:cNvSpPr>
            <a:spLocks noGrp="1" noChangeArrowheads="1"/>
          </p:cNvSpPr>
          <p:nvPr>
            <p:ph type="title"/>
          </p:nvPr>
        </p:nvSpPr>
        <p:spPr/>
        <p:txBody>
          <a:bodyPr/>
          <a:lstStyle/>
          <a:p>
            <a:pPr algn="ctr" eaLnBrk="1" hangingPunct="1">
              <a:defRPr/>
            </a:pPr>
            <a:r>
              <a:rPr lang="ru-RU" altLang="ru-RU" dirty="0" smtClean="0"/>
              <a:t>Вопрос 1</a:t>
            </a:r>
          </a:p>
        </p:txBody>
      </p:sp>
      <p:sp>
        <p:nvSpPr>
          <p:cNvPr id="7173" name="Rectangle 3"/>
          <p:cNvSpPr>
            <a:spLocks noGrp="1" noChangeArrowheads="1"/>
          </p:cNvSpPr>
          <p:nvPr>
            <p:ph type="body" idx="1"/>
          </p:nvPr>
        </p:nvSpPr>
        <p:spPr>
          <a:xfrm>
            <a:off x="1066800" y="2204864"/>
            <a:ext cx="7543800" cy="2519362"/>
          </a:xfrm>
        </p:spPr>
        <p:txBody>
          <a:bodyPr/>
          <a:lstStyle/>
          <a:p>
            <a:pPr marL="0" indent="0" algn="ctr" eaLnBrk="1" hangingPunct="1">
              <a:lnSpc>
                <a:spcPct val="90000"/>
              </a:lnSpc>
              <a:buClr>
                <a:srgbClr val="FFFFCC"/>
              </a:buClr>
              <a:buNone/>
            </a:pPr>
            <a:r>
              <a:rPr lang="ru-RU" sz="4000" dirty="0" smtClean="0">
                <a:effectLst/>
                <a:cs typeface="Times New Roman" pitchFamily="18" charset="0"/>
              </a:rPr>
              <a:t>Общие </a:t>
            </a:r>
            <a:r>
              <a:rPr lang="ru-RU" sz="4000" dirty="0">
                <a:effectLst/>
                <a:cs typeface="Times New Roman" pitchFamily="18" charset="0"/>
              </a:rPr>
              <a:t>сведения о страховых </a:t>
            </a:r>
            <a:r>
              <a:rPr lang="ru-RU" sz="4000" dirty="0" smtClean="0">
                <a:effectLst/>
                <a:cs typeface="Times New Roman" pitchFamily="18" charset="0"/>
              </a:rPr>
              <a:t>взносах</a:t>
            </a:r>
            <a:endParaRPr lang="ru-RU" sz="4000" dirty="0">
              <a:effectLst/>
              <a:cs typeface="Times New Roman" pitchFamily="18" charset="0"/>
            </a:endParaRPr>
          </a:p>
        </p:txBody>
      </p:sp>
      <p:grpSp>
        <p:nvGrpSpPr>
          <p:cNvPr id="7174" name="Group 4"/>
          <p:cNvGrpSpPr>
            <a:grpSpLocks/>
          </p:cNvGrpSpPr>
          <p:nvPr/>
        </p:nvGrpSpPr>
        <p:grpSpPr bwMode="auto">
          <a:xfrm>
            <a:off x="7964488" y="6308725"/>
            <a:ext cx="1071562" cy="447675"/>
            <a:chOff x="2694" y="3797"/>
            <a:chExt cx="1322" cy="545"/>
          </a:xfrm>
        </p:grpSpPr>
        <p:sp>
          <p:nvSpPr>
            <p:cNvPr id="7175" name="Text Box 5"/>
            <p:cNvSpPr txBox="1">
              <a:spLocks noChangeArrowheads="1"/>
            </p:cNvSpPr>
            <p:nvPr/>
          </p:nvSpPr>
          <p:spPr bwMode="auto">
            <a:xfrm>
              <a:off x="2976" y="3896"/>
              <a:ext cx="1040" cy="446"/>
            </a:xfrm>
            <a:prstGeom prst="rect">
              <a:avLst/>
            </a:prstGeom>
            <a:noFill/>
            <a:ln>
              <a:noFill/>
            </a:ln>
            <a:effectLst/>
            <a:extLst>
              <a:ext uri="{909E8E84-426E-40DD-AFC4-6F175D3DCCD1}">
                <a14:hiddenFill xmlns:a14="http://schemas.microsoft.com/office/drawing/2010/main">
                  <a:solidFill>
                    <a:srgbClr val="66CC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000099"/>
                    </a:outerShdw>
                  </a:effectLst>
                </a14:hiddenEffects>
              </a:ext>
            </a:extLst>
          </p:spPr>
          <p:txBody>
            <a:bodyPr wrap="non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defRPr>
              </a:lvl1pPr>
              <a:lvl2pPr marL="742950" indent="-285750" eaLnBrk="0" hangingPunct="0">
                <a:spcBef>
                  <a:spcPct val="20000"/>
                </a:spcBef>
                <a:buClr>
                  <a:schemeClr val="tx1"/>
                </a:buClr>
                <a:buChar char="–"/>
                <a:defRPr sz="2800">
                  <a:solidFill>
                    <a:schemeClr val="tx1"/>
                  </a:solidFill>
                  <a:latin typeface="Tahoma" pitchFamily="34"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defRPr>
              </a:lvl3pPr>
              <a:lvl4pPr marL="1600200" indent="-228600" eaLnBrk="0" hangingPunct="0">
                <a:spcBef>
                  <a:spcPct val="20000"/>
                </a:spcBef>
                <a:buClr>
                  <a:schemeClr val="tx1"/>
                </a:buClr>
                <a:buChar char="–"/>
                <a:defRPr sz="2000">
                  <a:solidFill>
                    <a:schemeClr val="tx1"/>
                  </a:solidFill>
                  <a:latin typeface="Tahoma" pitchFamily="34"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ru-RU" altLang="ru-RU" sz="1800">
                  <a:solidFill>
                    <a:srgbClr val="FFFFFF"/>
                  </a:solidFill>
                  <a:latin typeface="Monotype Corsiva" pitchFamily="66" charset="0"/>
                </a:rPr>
                <a:t>ВГУЭС</a:t>
              </a:r>
              <a:endParaRPr lang="ru-RU" altLang="ru-RU" sz="1800"/>
            </a:p>
          </p:txBody>
        </p:sp>
        <p:pic>
          <p:nvPicPr>
            <p:cNvPr id="7176" name="Picture 6" descr="rspp">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l="66698"/>
            <a:stretch>
              <a:fillRect/>
            </a:stretch>
          </p:blipFill>
          <p:spPr bwMode="auto">
            <a:xfrm>
              <a:off x="2694" y="3797"/>
              <a:ext cx="276" cy="530"/>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404664"/>
            <a:ext cx="8064896" cy="5509200"/>
          </a:xfrm>
          <a:prstGeom prst="rect">
            <a:avLst/>
          </a:prstGeom>
        </p:spPr>
        <p:txBody>
          <a:bodyPr wrap="square">
            <a:spAutoFit/>
          </a:bodyPr>
          <a:lstStyle/>
          <a:p>
            <a:pPr algn="ctr"/>
            <a:endParaRPr lang="ru-RU" sz="3200" b="1" dirty="0"/>
          </a:p>
          <a:p>
            <a:pPr algn="ctr"/>
            <a:r>
              <a:rPr lang="ru-RU" sz="3200" b="1" dirty="0"/>
              <a:t>Федеральный закон от 24.07.2009 N 212-ФЗ </a:t>
            </a:r>
            <a:r>
              <a:rPr lang="ru-RU" sz="3200" b="1" dirty="0" smtClean="0"/>
              <a:t> </a:t>
            </a:r>
          </a:p>
          <a:p>
            <a:pPr algn="ctr"/>
            <a:r>
              <a:rPr lang="ru-RU" sz="3200" b="1" dirty="0" smtClean="0"/>
              <a:t>«О </a:t>
            </a:r>
            <a:r>
              <a:rPr lang="ru-RU" sz="3200" b="1" dirty="0"/>
              <a:t>страховых взносах в Пенсионный фонд Российской Федерации, Фонд социального страхования Российской Федерации, Федеральный фонд обязательного медицинского </a:t>
            </a:r>
            <a:r>
              <a:rPr lang="ru-RU" sz="3200" b="1" dirty="0" smtClean="0"/>
              <a:t>страхования»</a:t>
            </a:r>
            <a:r>
              <a:rPr lang="ru-RU" sz="3200" b="1" dirty="0"/>
              <a:t/>
            </a:r>
            <a:br>
              <a:rPr lang="ru-RU" sz="3200" b="1" dirty="0"/>
            </a:br>
            <a:endParaRPr lang="ru-RU" sz="3200" b="1" dirty="0"/>
          </a:p>
        </p:txBody>
      </p:sp>
    </p:spTree>
    <p:extLst>
      <p:ext uri="{BB962C8B-B14F-4D97-AF65-F5344CB8AC3E}">
        <p14:creationId xmlns:p14="http://schemas.microsoft.com/office/powerpoint/2010/main" val="36237090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908720"/>
            <a:ext cx="8064896" cy="4031873"/>
          </a:xfrm>
          <a:prstGeom prst="rect">
            <a:avLst/>
          </a:prstGeom>
        </p:spPr>
        <p:txBody>
          <a:bodyPr wrap="square">
            <a:spAutoFit/>
          </a:bodyPr>
          <a:lstStyle/>
          <a:p>
            <a:pPr algn="ctr"/>
            <a:endParaRPr lang="ru-RU" sz="3200" b="1" dirty="0"/>
          </a:p>
          <a:p>
            <a:pPr algn="ctr"/>
            <a:r>
              <a:rPr lang="ru-RU" sz="3200" b="1" dirty="0"/>
              <a:t>Федеральный закон от 24.07.1998 N </a:t>
            </a:r>
            <a:r>
              <a:rPr lang="ru-RU" sz="3200" b="1" dirty="0" smtClean="0"/>
              <a:t>125-ФЗ</a:t>
            </a:r>
          </a:p>
          <a:p>
            <a:pPr algn="ctr"/>
            <a:r>
              <a:rPr lang="ru-RU" sz="3200" b="1" dirty="0" smtClean="0"/>
              <a:t>"</a:t>
            </a:r>
            <a:r>
              <a:rPr lang="ru-RU" sz="3200" b="1" dirty="0"/>
              <a:t>Об обязательном социальном страховании от несчастных случаев на производстве и профессиональных заболеваний"</a:t>
            </a:r>
            <a:br>
              <a:rPr lang="ru-RU" sz="3200" b="1" dirty="0"/>
            </a:br>
            <a:endParaRPr lang="ru-RU" sz="3200" b="1" dirty="0"/>
          </a:p>
        </p:txBody>
      </p:sp>
    </p:spTree>
    <p:extLst>
      <p:ext uri="{BB962C8B-B14F-4D97-AF65-F5344CB8AC3E}">
        <p14:creationId xmlns:p14="http://schemas.microsoft.com/office/powerpoint/2010/main" val="20454870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476672"/>
            <a:ext cx="8352928" cy="5632311"/>
          </a:xfrm>
          <a:prstGeom prst="rect">
            <a:avLst/>
          </a:prstGeom>
        </p:spPr>
        <p:txBody>
          <a:bodyPr wrap="square">
            <a:spAutoFit/>
          </a:bodyPr>
          <a:lstStyle/>
          <a:p>
            <a:r>
              <a:rPr lang="ru-RU" b="1" dirty="0">
                <a:solidFill>
                  <a:srgbClr val="FFFF00"/>
                </a:solidFill>
              </a:rPr>
              <a:t>Страховые взносы </a:t>
            </a:r>
            <a:r>
              <a:rPr lang="ru-RU" b="1" dirty="0"/>
              <a:t>разделены по видам обязательного социального страхования и по государственным внебюджетным фондам, в которые они </a:t>
            </a:r>
            <a:r>
              <a:rPr lang="ru-RU" b="1" dirty="0" smtClean="0"/>
              <a:t>зачисляются:</a:t>
            </a:r>
          </a:p>
          <a:p>
            <a:endParaRPr lang="ru-RU" b="1" dirty="0"/>
          </a:p>
          <a:p>
            <a:r>
              <a:rPr lang="ru-RU" b="1" dirty="0" smtClean="0"/>
              <a:t>1</a:t>
            </a:r>
            <a:r>
              <a:rPr lang="ru-RU" b="1" dirty="0"/>
              <a:t>. Страховые взносы на обязательное пенсионное </a:t>
            </a:r>
            <a:r>
              <a:rPr lang="ru-RU" b="1" dirty="0" smtClean="0"/>
              <a:t>страхование.</a:t>
            </a:r>
            <a:endParaRPr lang="ru-RU" b="1" dirty="0"/>
          </a:p>
          <a:p>
            <a:r>
              <a:rPr lang="ru-RU" b="1" dirty="0" smtClean="0">
                <a:solidFill>
                  <a:srgbClr val="FFFF00"/>
                </a:solidFill>
              </a:rPr>
              <a:t>Пенсионные взносы перечисляются в Пенсионный фонд РФ (ч. 8 ст. 15 Закона N 212-ФЗ).</a:t>
            </a:r>
          </a:p>
          <a:p>
            <a:r>
              <a:rPr lang="ru-RU" b="1" dirty="0" smtClean="0"/>
              <a:t>2</a:t>
            </a:r>
            <a:r>
              <a:rPr lang="ru-RU" b="1" dirty="0"/>
              <a:t>. Страховые взносы на обязательное социальное страхование по временной нетрудоспособности и в связи с </a:t>
            </a:r>
            <a:r>
              <a:rPr lang="ru-RU" b="1" dirty="0" smtClean="0"/>
              <a:t>материнством.</a:t>
            </a:r>
            <a:endParaRPr lang="ru-RU" b="1" dirty="0"/>
          </a:p>
          <a:p>
            <a:r>
              <a:rPr lang="ru-RU" b="1" dirty="0">
                <a:solidFill>
                  <a:srgbClr val="FFFF00"/>
                </a:solidFill>
              </a:rPr>
              <a:t>Их нужно уплачивать в Фонд социального страхования РФ (ч. 8 ст. 15 Закона N 212-ФЗ).</a:t>
            </a:r>
          </a:p>
          <a:p>
            <a:r>
              <a:rPr lang="ru-RU" b="1" dirty="0"/>
              <a:t>3. Страховые взносы на обязательное медицинское </a:t>
            </a:r>
            <a:r>
              <a:rPr lang="ru-RU" b="1" dirty="0" smtClean="0"/>
              <a:t>страхование.</a:t>
            </a:r>
            <a:endParaRPr lang="ru-RU" b="1" dirty="0"/>
          </a:p>
          <a:p>
            <a:r>
              <a:rPr lang="ru-RU" b="1" dirty="0">
                <a:solidFill>
                  <a:srgbClr val="FFFF00"/>
                </a:solidFill>
              </a:rPr>
              <a:t>Эти взносы зачисляются в Федеральный фонд обязательного медицинского страхования (ч. 8 ст. 15 Закона N 212-ФЗ</a:t>
            </a:r>
            <a:r>
              <a:rPr lang="ru-RU" b="1" dirty="0" smtClean="0">
                <a:solidFill>
                  <a:srgbClr val="FFFF00"/>
                </a:solidFill>
              </a:rPr>
              <a:t>).</a:t>
            </a:r>
          </a:p>
          <a:p>
            <a:r>
              <a:rPr lang="ru-RU" b="1" dirty="0" smtClean="0"/>
              <a:t>4. Страховые </a:t>
            </a:r>
            <a:r>
              <a:rPr lang="ru-RU" b="1" dirty="0"/>
              <a:t>взносы на обязательное социальное страхование от несчастных случаев на производстве и профессиональных заболеваний (ч. 2 ст. 1 Закона N 212-ФЗ). </a:t>
            </a:r>
            <a:endParaRPr lang="ru-RU" b="1" dirty="0" smtClean="0"/>
          </a:p>
          <a:p>
            <a:r>
              <a:rPr lang="ru-RU" b="1" dirty="0" smtClean="0">
                <a:solidFill>
                  <a:srgbClr val="FFFF00"/>
                </a:solidFill>
              </a:rPr>
              <a:t>Однако </a:t>
            </a:r>
            <a:r>
              <a:rPr lang="ru-RU" b="1" dirty="0">
                <a:solidFill>
                  <a:srgbClr val="FFFF00"/>
                </a:solidFill>
              </a:rPr>
              <a:t>они уплачиваются в ФСС РФ на основании специального Федерального закона от 24.07.1998 N 125-ФЗ. </a:t>
            </a:r>
            <a:r>
              <a:rPr lang="ru-RU" b="1" dirty="0"/>
              <a:t/>
            </a:r>
            <a:br>
              <a:rPr lang="ru-RU" b="1" dirty="0"/>
            </a:br>
            <a:endParaRPr lang="ru-RU" b="1" dirty="0"/>
          </a:p>
        </p:txBody>
      </p:sp>
    </p:spTree>
    <p:extLst>
      <p:ext uri="{BB962C8B-B14F-4D97-AF65-F5344CB8AC3E}">
        <p14:creationId xmlns:p14="http://schemas.microsoft.com/office/powerpoint/2010/main" val="36442635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404664"/>
            <a:ext cx="8352928" cy="5878532"/>
          </a:xfrm>
          <a:prstGeom prst="rect">
            <a:avLst/>
          </a:prstGeom>
        </p:spPr>
        <p:txBody>
          <a:bodyPr wrap="square">
            <a:spAutoFit/>
          </a:bodyPr>
          <a:lstStyle/>
          <a:p>
            <a:r>
              <a:rPr lang="ru-RU" sz="2400" b="1" dirty="0">
                <a:solidFill>
                  <a:srgbClr val="FFFF00"/>
                </a:solidFill>
              </a:rPr>
              <a:t>Данный Закон устанавливает:</a:t>
            </a:r>
          </a:p>
          <a:p>
            <a:r>
              <a:rPr lang="ru-RU" sz="2400" dirty="0"/>
              <a:t>- круг плательщиков, облагаемый объект и базу, тарифы страховых взносов и т.п.;</a:t>
            </a:r>
          </a:p>
          <a:p>
            <a:r>
              <a:rPr lang="ru-RU" sz="2400" dirty="0"/>
              <a:t>- порядок уплаты страховых взносов и контроль за их уплатой;</a:t>
            </a:r>
          </a:p>
          <a:p>
            <a:r>
              <a:rPr lang="ru-RU" sz="2400" dirty="0"/>
              <a:t>- ответственность за нарушение законодательства о страховых взносах, а также процедуру обжалования актов контролирующих органов и действий (бездействия) их должностных лиц.</a:t>
            </a:r>
          </a:p>
          <a:p>
            <a:endParaRPr lang="ru-RU" sz="2000" dirty="0" smtClean="0"/>
          </a:p>
          <a:p>
            <a:r>
              <a:rPr lang="ru-RU" sz="2000" i="1" dirty="0" smtClean="0"/>
              <a:t>Страховые </a:t>
            </a:r>
            <a:r>
              <a:rPr lang="ru-RU" sz="2000" i="1" dirty="0"/>
              <a:t>взносы не являются налоговыми платежами, поэтому в отношении их исчисления и уплаты нормы Налогового кодекса РФ не применяются. Однако есть и некоторые исключения.</a:t>
            </a:r>
          </a:p>
          <a:p>
            <a:r>
              <a:rPr lang="ru-RU" sz="2000" i="1" dirty="0"/>
              <a:t>Так, понятие сельскохозяйственных товаропроизводителей в целях применения в 2010 - 2014 гг. пониженных тарифов страховых взносов определяется по критериям, которые указаны в ст. 346.2 НК РФ </a:t>
            </a:r>
            <a:endParaRPr lang="ru-RU" sz="2000" b="1" i="1" dirty="0"/>
          </a:p>
        </p:txBody>
      </p:sp>
    </p:spTree>
    <p:extLst>
      <p:ext uri="{BB962C8B-B14F-4D97-AF65-F5344CB8AC3E}">
        <p14:creationId xmlns:p14="http://schemas.microsoft.com/office/powerpoint/2010/main" val="11746528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404664"/>
            <a:ext cx="8352928" cy="5693866"/>
          </a:xfrm>
          <a:prstGeom prst="rect">
            <a:avLst/>
          </a:prstGeom>
        </p:spPr>
        <p:txBody>
          <a:bodyPr wrap="square">
            <a:spAutoFit/>
          </a:bodyPr>
          <a:lstStyle/>
          <a:p>
            <a:r>
              <a:rPr lang="ru-RU" sz="2800" dirty="0"/>
              <a:t>Контроль за уплатой страховых взносов осуществляют ПФР и ФСС РФ, а также их территориальные органы. Причем каждому из названных фондов предоставлен контроль строго за взносами определенного вида (ст. 3 Закона N 212-ФЗ):</a:t>
            </a:r>
          </a:p>
          <a:p>
            <a:r>
              <a:rPr lang="ru-RU" sz="2800" dirty="0"/>
              <a:t>- Пенсионному фонду РФ и его органам - за взносами на обязательное пенсионное страхование и взносами на обязательное медицинское страхование;</a:t>
            </a:r>
          </a:p>
          <a:p>
            <a:r>
              <a:rPr lang="ru-RU" sz="2800" dirty="0"/>
              <a:t>- Фонду социального страхования РФ и его территориальным подразделениям - за взносами по нетрудоспособности и материнству.</a:t>
            </a:r>
          </a:p>
        </p:txBody>
      </p:sp>
    </p:spTree>
    <p:extLst>
      <p:ext uri="{BB962C8B-B14F-4D97-AF65-F5344CB8AC3E}">
        <p14:creationId xmlns:p14="http://schemas.microsoft.com/office/powerpoint/2010/main" val="39882036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2438" y="2276872"/>
            <a:ext cx="7488832" cy="3785652"/>
          </a:xfrm>
          <a:prstGeom prst="rect">
            <a:avLst/>
          </a:prstGeom>
        </p:spPr>
        <p:txBody>
          <a:bodyPr wrap="square">
            <a:spAutoFit/>
          </a:bodyPr>
          <a:lstStyle/>
          <a:p>
            <a:pPr marL="342900" indent="-342900">
              <a:buFont typeface="Wingdings" panose="05000000000000000000" pitchFamily="2" charset="2"/>
              <a:buChar char="Ø"/>
            </a:pPr>
            <a:r>
              <a:rPr lang="ru-RU" sz="2000" dirty="0"/>
              <a:t>Федеральный закон от 15.12.2001 N </a:t>
            </a:r>
            <a:r>
              <a:rPr lang="ru-RU" sz="2000" dirty="0" smtClean="0"/>
              <a:t>167-ФЗ </a:t>
            </a:r>
            <a:r>
              <a:rPr lang="ru-RU" sz="2000" dirty="0"/>
              <a:t>"Об обязательном пенсионном страховании в Российской Федерации" </a:t>
            </a:r>
            <a:endParaRPr lang="ru-RU" sz="2000" dirty="0" smtClean="0"/>
          </a:p>
          <a:p>
            <a:pPr marL="342900" indent="-342900">
              <a:buFont typeface="Wingdings" panose="05000000000000000000" pitchFamily="2" charset="2"/>
              <a:buChar char="Ø"/>
            </a:pPr>
            <a:endParaRPr lang="ru-RU" sz="2000" dirty="0"/>
          </a:p>
          <a:p>
            <a:pPr marL="342900" indent="-342900">
              <a:buFont typeface="Wingdings" panose="05000000000000000000" pitchFamily="2" charset="2"/>
              <a:buChar char="Ø"/>
            </a:pPr>
            <a:r>
              <a:rPr lang="ru-RU" sz="2000" dirty="0"/>
              <a:t>Федеральный закон от 29.12.2006 N 255-ФЗ </a:t>
            </a:r>
            <a:r>
              <a:rPr lang="ru-RU" sz="2000" dirty="0" smtClean="0"/>
              <a:t>"</a:t>
            </a:r>
            <a:r>
              <a:rPr lang="ru-RU" sz="2000" dirty="0"/>
              <a:t>Об обязательном социальном страховании на случай временной нетрудоспособности и в связи с </a:t>
            </a:r>
            <a:r>
              <a:rPr lang="ru-RU" sz="2000" dirty="0" smtClean="0"/>
              <a:t>материнством«</a:t>
            </a:r>
          </a:p>
          <a:p>
            <a:pPr marL="342900" indent="-342900">
              <a:buFont typeface="Wingdings" panose="05000000000000000000" pitchFamily="2" charset="2"/>
              <a:buChar char="Ø"/>
            </a:pPr>
            <a:endParaRPr lang="ru-RU" sz="2000" dirty="0"/>
          </a:p>
          <a:p>
            <a:pPr marL="342900" indent="-342900">
              <a:buFont typeface="Wingdings" panose="05000000000000000000" pitchFamily="2" charset="2"/>
              <a:buChar char="Ø"/>
            </a:pPr>
            <a:r>
              <a:rPr lang="ru-RU" sz="2000" dirty="0"/>
              <a:t>Федеральный закон от 29.11.2010 N </a:t>
            </a:r>
            <a:r>
              <a:rPr lang="ru-RU" sz="2000" dirty="0" smtClean="0"/>
              <a:t>326-ФЗ </a:t>
            </a:r>
            <a:r>
              <a:rPr lang="ru-RU" sz="2000" dirty="0"/>
              <a:t>"Об обязательном медицинском страховании в Российской Федерации" </a:t>
            </a:r>
          </a:p>
        </p:txBody>
      </p:sp>
      <p:sp>
        <p:nvSpPr>
          <p:cNvPr id="3" name="Прямоугольник 2"/>
          <p:cNvSpPr/>
          <p:nvPr/>
        </p:nvSpPr>
        <p:spPr>
          <a:xfrm>
            <a:off x="822438" y="337880"/>
            <a:ext cx="7800947" cy="1938992"/>
          </a:xfrm>
          <a:prstGeom prst="rect">
            <a:avLst/>
          </a:prstGeom>
        </p:spPr>
        <p:txBody>
          <a:bodyPr wrap="square">
            <a:spAutoFit/>
          </a:bodyPr>
          <a:lstStyle/>
          <a:p>
            <a:pPr algn="ctr"/>
            <a:r>
              <a:rPr lang="ru-RU" sz="2000" b="1" dirty="0">
                <a:solidFill>
                  <a:srgbClr val="FFFF00"/>
                </a:solidFill>
              </a:rPr>
              <a:t>Особенности уплаты страховых взносов по каждому виду обязательного социального страхования устанавливаются федеральными законами о конкретных видах обязательного социального страхования.</a:t>
            </a:r>
            <a:br>
              <a:rPr lang="ru-RU" sz="2000" b="1" dirty="0">
                <a:solidFill>
                  <a:srgbClr val="FFFF00"/>
                </a:solidFill>
              </a:rPr>
            </a:br>
            <a:endParaRPr lang="ru-RU" sz="2000" b="1" dirty="0">
              <a:solidFill>
                <a:srgbClr val="FFFF00"/>
              </a:solidFill>
            </a:endParaRPr>
          </a:p>
        </p:txBody>
      </p:sp>
    </p:spTree>
    <p:extLst>
      <p:ext uri="{BB962C8B-B14F-4D97-AF65-F5344CB8AC3E}">
        <p14:creationId xmlns:p14="http://schemas.microsoft.com/office/powerpoint/2010/main" val="35185672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692696"/>
            <a:ext cx="7776864" cy="5693866"/>
          </a:xfrm>
          <a:prstGeom prst="rect">
            <a:avLst/>
          </a:prstGeom>
        </p:spPr>
        <p:txBody>
          <a:bodyPr wrap="square">
            <a:spAutoFit/>
          </a:bodyPr>
          <a:lstStyle/>
          <a:p>
            <a:r>
              <a:rPr lang="ru-RU" sz="2800" b="1" dirty="0" smtClean="0">
                <a:solidFill>
                  <a:srgbClr val="FFFF00"/>
                </a:solidFill>
              </a:rPr>
              <a:t>Страховой </a:t>
            </a:r>
            <a:r>
              <a:rPr lang="ru-RU" sz="2800" b="1" dirty="0">
                <a:solidFill>
                  <a:srgbClr val="FFFF00"/>
                </a:solidFill>
              </a:rPr>
              <a:t>взнос </a:t>
            </a:r>
            <a:r>
              <a:rPr lang="ru-RU" sz="2800" b="1" dirty="0"/>
              <a:t>- обязательный платеж на обязательное социальное </a:t>
            </a:r>
            <a:r>
              <a:rPr lang="ru-RU" sz="2800" b="1" dirty="0" smtClean="0"/>
              <a:t>страхование</a:t>
            </a:r>
          </a:p>
          <a:p>
            <a:endParaRPr lang="ru-RU" sz="2800" b="1" dirty="0"/>
          </a:p>
          <a:p>
            <a:r>
              <a:rPr lang="ru-RU" sz="2800" b="1" dirty="0" smtClean="0">
                <a:solidFill>
                  <a:srgbClr val="FFFF00"/>
                </a:solidFill>
              </a:rPr>
              <a:t>Тариф </a:t>
            </a:r>
            <a:r>
              <a:rPr lang="ru-RU" sz="2800" b="1" dirty="0">
                <a:solidFill>
                  <a:srgbClr val="FFFF00"/>
                </a:solidFill>
              </a:rPr>
              <a:t>страхового взноса </a:t>
            </a:r>
            <a:r>
              <a:rPr lang="ru-RU" sz="2800" b="1" dirty="0"/>
              <a:t>- ставка страхового взноса, установленная на конкретный вид обязательного социального страхования с начисленных выплат и иных вознаграждений в пользу застрахованных </a:t>
            </a:r>
            <a:r>
              <a:rPr lang="ru-RU" sz="2800" b="1" dirty="0" smtClean="0"/>
              <a:t>лиц</a:t>
            </a:r>
            <a:endParaRPr lang="ru-RU" sz="2800" b="1" dirty="0"/>
          </a:p>
          <a:p>
            <a:r>
              <a:rPr lang="ru-RU" sz="2800" b="1" dirty="0"/>
              <a:t/>
            </a:r>
            <a:br>
              <a:rPr lang="ru-RU" sz="2800" b="1" dirty="0"/>
            </a:br>
            <a:endParaRPr lang="ru-RU" sz="2800" b="1" dirty="0"/>
          </a:p>
        </p:txBody>
      </p:sp>
    </p:spTree>
    <p:extLst>
      <p:ext uri="{BB962C8B-B14F-4D97-AF65-F5344CB8AC3E}">
        <p14:creationId xmlns:p14="http://schemas.microsoft.com/office/powerpoint/2010/main" val="41255941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404664"/>
            <a:ext cx="8352928" cy="6001643"/>
          </a:xfrm>
          <a:prstGeom prst="rect">
            <a:avLst/>
          </a:prstGeom>
        </p:spPr>
        <p:txBody>
          <a:bodyPr wrap="square">
            <a:spAutoFit/>
          </a:bodyPr>
          <a:lstStyle/>
          <a:p>
            <a:r>
              <a:rPr lang="ru-RU" sz="2400" b="1" dirty="0" smtClean="0">
                <a:solidFill>
                  <a:srgbClr val="FFFF00"/>
                </a:solidFill>
              </a:rPr>
              <a:t>Плательщиками </a:t>
            </a:r>
            <a:r>
              <a:rPr lang="ru-RU" sz="2400" b="1" dirty="0">
                <a:solidFill>
                  <a:srgbClr val="FFFF00"/>
                </a:solidFill>
              </a:rPr>
              <a:t>страховых взносов </a:t>
            </a:r>
            <a:r>
              <a:rPr lang="ru-RU" sz="2400" b="1" dirty="0"/>
              <a:t>являются </a:t>
            </a:r>
            <a:r>
              <a:rPr lang="ru-RU" sz="2400" b="1" u="sng" dirty="0"/>
              <a:t>страхователи</a:t>
            </a:r>
            <a:r>
              <a:rPr lang="ru-RU" sz="2400" b="1" dirty="0"/>
              <a:t>, определяемые в соответствии с федеральными законами о конкретных видах обязательного социального страхования, к которым относятся:</a:t>
            </a:r>
          </a:p>
          <a:p>
            <a:r>
              <a:rPr lang="ru-RU" sz="2400" b="1" dirty="0"/>
              <a:t>1) лица, производящие выплаты и иные вознаграждения физическим лицам:</a:t>
            </a:r>
          </a:p>
          <a:p>
            <a:r>
              <a:rPr lang="ru-RU" sz="2400" b="1" dirty="0"/>
              <a:t>а) организации;</a:t>
            </a:r>
          </a:p>
          <a:p>
            <a:r>
              <a:rPr lang="ru-RU" sz="2400" b="1" dirty="0"/>
              <a:t>б) индивидуальные предприниматели;</a:t>
            </a:r>
          </a:p>
          <a:p>
            <a:r>
              <a:rPr lang="ru-RU" sz="2400" b="1" dirty="0"/>
              <a:t>в) физические лица, не признаваемые индивидуальными предпринимателями;</a:t>
            </a:r>
          </a:p>
          <a:p>
            <a:r>
              <a:rPr lang="ru-RU" sz="2400" b="1" dirty="0"/>
              <a:t>2) индивидуальные предприниматели, адвокаты, нотариусы, занимающиеся частной практикой, и иные лица, занимающиеся в установленном законодательством Российской Федерации порядке частной </a:t>
            </a:r>
            <a:r>
              <a:rPr lang="ru-RU" sz="2400" b="1" dirty="0" smtClean="0"/>
              <a:t>практикой</a:t>
            </a:r>
            <a:endParaRPr lang="ru-RU" sz="2400" b="1" dirty="0"/>
          </a:p>
        </p:txBody>
      </p:sp>
    </p:spTree>
    <p:extLst>
      <p:ext uri="{BB962C8B-B14F-4D97-AF65-F5344CB8AC3E}">
        <p14:creationId xmlns:p14="http://schemas.microsoft.com/office/powerpoint/2010/main" val="575004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404664"/>
            <a:ext cx="8352928" cy="6001643"/>
          </a:xfrm>
          <a:prstGeom prst="rect">
            <a:avLst/>
          </a:prstGeom>
        </p:spPr>
        <p:txBody>
          <a:bodyPr wrap="square">
            <a:spAutoFit/>
          </a:bodyPr>
          <a:lstStyle/>
          <a:p>
            <a:r>
              <a:rPr lang="ru-RU" sz="2400" dirty="0"/>
              <a:t>Если </a:t>
            </a:r>
            <a:r>
              <a:rPr lang="ru-RU" sz="2400" dirty="0" smtClean="0"/>
              <a:t>субъект одновременно относится и </a:t>
            </a:r>
            <a:r>
              <a:rPr lang="ru-RU" sz="2400" dirty="0"/>
              <a:t>к первой, и ко второй группе плательщиков, страховые взносы </a:t>
            </a:r>
            <a:r>
              <a:rPr lang="ru-RU" sz="2400" dirty="0" smtClean="0"/>
              <a:t>уплачиваются сразу </a:t>
            </a:r>
            <a:r>
              <a:rPr lang="ru-RU" sz="2400" dirty="0"/>
              <a:t>по двум основаниям (ч. 3 ст. 5 Закона N 212-ФЗ).</a:t>
            </a:r>
          </a:p>
          <a:p>
            <a:r>
              <a:rPr lang="ru-RU" sz="2400" dirty="0"/>
              <a:t> </a:t>
            </a:r>
          </a:p>
          <a:p>
            <a:r>
              <a:rPr lang="ru-RU" sz="2400" i="1" dirty="0"/>
              <a:t>Например, индивидуальный предприниматель А.А. Солдатов занимается оптовой торговлей и имеет в своем штате двух работников, нанятых по трудовому договору. Таким образом, А.А. Солдатов должен уплачивать страховые взносы по двум основаниям:</a:t>
            </a:r>
            <a:endParaRPr lang="ru-RU" sz="2400" dirty="0"/>
          </a:p>
          <a:p>
            <a:r>
              <a:rPr lang="ru-RU" sz="2400" i="1" dirty="0"/>
              <a:t>- как индивидуальный предприниматель, который производит выплаты физическим лицам, - за работников;</a:t>
            </a:r>
            <a:endParaRPr lang="ru-RU" sz="2400" dirty="0"/>
          </a:p>
          <a:p>
            <a:r>
              <a:rPr lang="ru-RU" sz="2400" i="1" dirty="0"/>
              <a:t>- как индивидуальный предприниматель, который получает доходы от предпринимательской деятельности, - за себя.</a:t>
            </a:r>
            <a:endParaRPr lang="ru-RU" sz="2400" dirty="0"/>
          </a:p>
        </p:txBody>
      </p:sp>
    </p:spTree>
    <p:extLst>
      <p:ext uri="{BB962C8B-B14F-4D97-AF65-F5344CB8AC3E}">
        <p14:creationId xmlns:p14="http://schemas.microsoft.com/office/powerpoint/2010/main" val="9991217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1196752"/>
            <a:ext cx="8352928" cy="3539430"/>
          </a:xfrm>
          <a:prstGeom prst="rect">
            <a:avLst/>
          </a:prstGeom>
        </p:spPr>
        <p:txBody>
          <a:bodyPr wrap="square">
            <a:spAutoFit/>
          </a:bodyPr>
          <a:lstStyle/>
          <a:p>
            <a:pPr algn="ctr"/>
            <a:r>
              <a:rPr lang="ru-RU" sz="3200" dirty="0"/>
              <a:t>Организации и предприниматели, которые применяют специальные налоговые режимы (ЕСХН, УСН, ЕНВД), также являются плательщиками страховых взносов. Однако некоторые из них уплачивают страховые взносы по пониженным тарифам.</a:t>
            </a:r>
          </a:p>
        </p:txBody>
      </p:sp>
    </p:spTree>
    <p:extLst>
      <p:ext uri="{BB962C8B-B14F-4D97-AF65-F5344CB8AC3E}">
        <p14:creationId xmlns:p14="http://schemas.microsoft.com/office/powerpoint/2010/main" val="26017762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95536" y="476672"/>
            <a:ext cx="8496944" cy="5570756"/>
          </a:xfrm>
          <a:prstGeom prst="rect">
            <a:avLst/>
          </a:prstGeom>
        </p:spPr>
        <p:txBody>
          <a:bodyPr wrap="square">
            <a:spAutoFit/>
          </a:bodyPr>
          <a:lstStyle/>
          <a:p>
            <a:pPr indent="342900" algn="just">
              <a:spcAft>
                <a:spcPts val="0"/>
              </a:spcAft>
            </a:pPr>
            <a:r>
              <a:rPr lang="ru-RU" sz="2400" b="1" dirty="0">
                <a:latin typeface="Calibri" panose="020F0502020204030204" pitchFamily="34" charset="0"/>
                <a:ea typeface="Calibri" panose="020F0502020204030204" pitchFamily="34" charset="0"/>
                <a:cs typeface="Calibri" panose="020F0502020204030204" pitchFamily="34" charset="0"/>
              </a:rPr>
              <a:t>В группу плательщиков страховых взносов, которые выплачивают вознаграждения физическим лицам, входят (п. 1 ч. 1 ст. 5 Закона N 212-ФЗ):</a:t>
            </a:r>
            <a:endParaRPr lang="ru-RU" sz="2400" b="1" dirty="0">
              <a:latin typeface="Calibri" panose="020F0502020204030204" pitchFamily="34" charset="0"/>
              <a:ea typeface="Calibri" panose="020F0502020204030204" pitchFamily="34" charset="0"/>
              <a:cs typeface="Times New Roman" panose="02020603050405020304" pitchFamily="18" charset="0"/>
            </a:endParaRPr>
          </a:p>
          <a:p>
            <a:pPr indent="342900" algn="just">
              <a:spcAft>
                <a:spcPts val="0"/>
              </a:spcAft>
            </a:pPr>
            <a:r>
              <a:rPr lang="ru-RU" sz="2400" b="1" dirty="0">
                <a:solidFill>
                  <a:srgbClr val="FFFF00"/>
                </a:solidFill>
                <a:latin typeface="Calibri" panose="020F0502020204030204" pitchFamily="34" charset="0"/>
                <a:ea typeface="Calibri" panose="020F0502020204030204" pitchFamily="34" charset="0"/>
                <a:cs typeface="Calibri" panose="020F0502020204030204" pitchFamily="34" charset="0"/>
              </a:rPr>
              <a:t>1. Организации.</a:t>
            </a:r>
            <a:endParaRPr lang="ru-RU" sz="2400" b="1" dirty="0">
              <a:solidFill>
                <a:srgbClr val="FFFF00"/>
              </a:solidFill>
              <a:latin typeface="Calibri" panose="020F0502020204030204" pitchFamily="34" charset="0"/>
              <a:ea typeface="Calibri" panose="020F0502020204030204" pitchFamily="34" charset="0"/>
              <a:cs typeface="Times New Roman" panose="02020603050405020304" pitchFamily="18" charset="0"/>
            </a:endParaRPr>
          </a:p>
          <a:p>
            <a:pPr indent="342900" algn="just">
              <a:spcAft>
                <a:spcPts val="0"/>
              </a:spcAft>
            </a:pPr>
            <a:r>
              <a:rPr lang="ru-RU" sz="2000" b="1" dirty="0" smtClean="0">
                <a:latin typeface="Calibri" panose="020F0502020204030204" pitchFamily="34" charset="0"/>
                <a:ea typeface="Calibri" panose="020F0502020204030204" pitchFamily="34" charset="0"/>
                <a:cs typeface="Calibri" panose="020F0502020204030204" pitchFamily="34" charset="0"/>
              </a:rPr>
              <a:t>К </a:t>
            </a:r>
            <a:r>
              <a:rPr lang="ru-RU" sz="2000" b="1" dirty="0">
                <a:latin typeface="Calibri" panose="020F0502020204030204" pitchFamily="34" charset="0"/>
                <a:ea typeface="Calibri" panose="020F0502020204030204" pitchFamily="34" charset="0"/>
                <a:cs typeface="Calibri" panose="020F0502020204030204" pitchFamily="34" charset="0"/>
              </a:rPr>
              <a:t>ним относятся не только российские юридические лица, но и иностранные компании, а также их филиалы и представительства, которые созданы на территории РФ (п. 1 ст. 2 Закона N 212-ФЗ).</a:t>
            </a:r>
            <a:endParaRPr lang="ru-RU" sz="2000" b="1" dirty="0">
              <a:latin typeface="Calibri" panose="020F0502020204030204" pitchFamily="34" charset="0"/>
              <a:ea typeface="Calibri" panose="020F0502020204030204" pitchFamily="34" charset="0"/>
              <a:cs typeface="Times New Roman" panose="02020603050405020304" pitchFamily="18" charset="0"/>
            </a:endParaRPr>
          </a:p>
          <a:p>
            <a:pPr indent="342900" algn="just">
              <a:spcAft>
                <a:spcPts val="0"/>
              </a:spcAft>
            </a:pPr>
            <a:r>
              <a:rPr lang="ru-RU" sz="2000" b="1" dirty="0">
                <a:latin typeface="Calibri" panose="020F0502020204030204" pitchFamily="34" charset="0"/>
                <a:ea typeface="Calibri" panose="020F0502020204030204" pitchFamily="34" charset="0"/>
                <a:cs typeface="Calibri" panose="020F0502020204030204" pitchFamily="34" charset="0"/>
              </a:rPr>
              <a:t>Кроме того, самостоятельно уплачивают страховые взносы и представляют отчетность по ним обособленные подразделения организаций. Но только в том случае, если они соответствуют ряду условий (ч. 11, 14 ст. 15 Закона N 212-ФЗ, Письмо ФСС РФ от 05.05.2010 N 02-03-09/08-894п):</a:t>
            </a:r>
            <a:endParaRPr lang="ru-RU" sz="2000" b="1" dirty="0">
              <a:latin typeface="Calibri" panose="020F0502020204030204" pitchFamily="34" charset="0"/>
              <a:ea typeface="Calibri" panose="020F0502020204030204" pitchFamily="34" charset="0"/>
              <a:cs typeface="Times New Roman" panose="02020603050405020304" pitchFamily="18" charset="0"/>
            </a:endParaRPr>
          </a:p>
          <a:p>
            <a:pPr indent="342900" algn="just">
              <a:spcAft>
                <a:spcPts val="0"/>
              </a:spcAft>
            </a:pPr>
            <a:r>
              <a:rPr lang="ru-RU" sz="2000" b="1" dirty="0">
                <a:latin typeface="Calibri" panose="020F0502020204030204" pitchFamily="34" charset="0"/>
                <a:ea typeface="Calibri" panose="020F0502020204030204" pitchFamily="34" charset="0"/>
                <a:cs typeface="Calibri" panose="020F0502020204030204" pitchFamily="34" charset="0"/>
              </a:rPr>
              <a:t>- имеют отдельный баланс;</a:t>
            </a:r>
            <a:endParaRPr lang="ru-RU" sz="2000" b="1" dirty="0">
              <a:latin typeface="Calibri" panose="020F0502020204030204" pitchFamily="34" charset="0"/>
              <a:ea typeface="Calibri" panose="020F0502020204030204" pitchFamily="34" charset="0"/>
              <a:cs typeface="Times New Roman" panose="02020603050405020304" pitchFamily="18" charset="0"/>
            </a:endParaRPr>
          </a:p>
          <a:p>
            <a:pPr indent="342900" algn="just">
              <a:spcAft>
                <a:spcPts val="0"/>
              </a:spcAft>
            </a:pPr>
            <a:r>
              <a:rPr lang="ru-RU" sz="2000" b="1" dirty="0">
                <a:latin typeface="Calibri" panose="020F0502020204030204" pitchFamily="34" charset="0"/>
                <a:ea typeface="Calibri" panose="020F0502020204030204" pitchFamily="34" charset="0"/>
                <a:cs typeface="Calibri" panose="020F0502020204030204" pitchFamily="34" charset="0"/>
              </a:rPr>
              <a:t>- имеют расчетный счет;</a:t>
            </a:r>
            <a:endParaRPr lang="ru-RU" sz="2000" b="1" dirty="0">
              <a:latin typeface="Calibri" panose="020F0502020204030204" pitchFamily="34" charset="0"/>
              <a:ea typeface="Calibri" panose="020F0502020204030204" pitchFamily="34" charset="0"/>
              <a:cs typeface="Times New Roman" panose="02020603050405020304" pitchFamily="18" charset="0"/>
            </a:endParaRPr>
          </a:p>
          <a:p>
            <a:pPr indent="342900" algn="just">
              <a:spcAft>
                <a:spcPts val="0"/>
              </a:spcAft>
            </a:pPr>
            <a:r>
              <a:rPr lang="ru-RU" sz="2000" b="1" dirty="0">
                <a:latin typeface="Calibri" panose="020F0502020204030204" pitchFamily="34" charset="0"/>
                <a:ea typeface="Calibri" panose="020F0502020204030204" pitchFamily="34" charset="0"/>
                <a:cs typeface="Calibri" panose="020F0502020204030204" pitchFamily="34" charset="0"/>
              </a:rPr>
              <a:t>- сами начисляют выплаты и иные вознаграждения в пользу физических лиц;</a:t>
            </a:r>
            <a:endParaRPr lang="ru-RU" sz="2000" b="1" dirty="0">
              <a:latin typeface="Calibri" panose="020F0502020204030204" pitchFamily="34" charset="0"/>
              <a:ea typeface="Calibri" panose="020F0502020204030204" pitchFamily="34" charset="0"/>
              <a:cs typeface="Times New Roman" panose="02020603050405020304" pitchFamily="18" charset="0"/>
            </a:endParaRPr>
          </a:p>
          <a:p>
            <a:pPr indent="342900" algn="just">
              <a:spcAft>
                <a:spcPts val="0"/>
              </a:spcAft>
            </a:pPr>
            <a:r>
              <a:rPr lang="ru-RU" sz="2000" b="1" dirty="0">
                <a:latin typeface="Calibri" panose="020F0502020204030204" pitchFamily="34" charset="0"/>
                <a:ea typeface="Calibri" panose="020F0502020204030204" pitchFamily="34" charset="0"/>
                <a:cs typeface="Calibri" panose="020F0502020204030204" pitchFamily="34" charset="0"/>
              </a:rPr>
              <a:t>- расположены на территории Российской Федерации.</a:t>
            </a:r>
            <a:endParaRPr lang="ru-RU" sz="20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287725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95536" y="476672"/>
            <a:ext cx="8496944" cy="5693866"/>
          </a:xfrm>
          <a:prstGeom prst="rect">
            <a:avLst/>
          </a:prstGeom>
        </p:spPr>
        <p:txBody>
          <a:bodyPr wrap="square">
            <a:spAutoFit/>
          </a:bodyPr>
          <a:lstStyle/>
          <a:p>
            <a:pPr indent="342900" algn="just">
              <a:spcAft>
                <a:spcPts val="0"/>
              </a:spcAft>
            </a:pPr>
            <a:r>
              <a:rPr lang="ru-RU" sz="2400" b="1" dirty="0">
                <a:latin typeface="Calibri" panose="020F0502020204030204" pitchFamily="34" charset="0"/>
                <a:ea typeface="Calibri" panose="020F0502020204030204" pitchFamily="34" charset="0"/>
                <a:cs typeface="Calibri" panose="020F0502020204030204" pitchFamily="34" charset="0"/>
              </a:rPr>
              <a:t>В группу плательщиков страховых взносов, которые выплачивают вознаграждения физическим лицам, входят (п. 1 ч. 1 ст. 5 Закона N 212-ФЗ):</a:t>
            </a:r>
            <a:endParaRPr lang="ru-RU" sz="2400" b="1" dirty="0">
              <a:latin typeface="Calibri" panose="020F0502020204030204" pitchFamily="34" charset="0"/>
              <a:ea typeface="Calibri" panose="020F0502020204030204" pitchFamily="34" charset="0"/>
              <a:cs typeface="Times New Roman" panose="02020603050405020304" pitchFamily="18" charset="0"/>
            </a:endParaRPr>
          </a:p>
          <a:p>
            <a:r>
              <a:rPr lang="ru-RU" sz="2400" b="1" dirty="0">
                <a:solidFill>
                  <a:srgbClr val="FFFF00"/>
                </a:solidFill>
                <a:latin typeface="Calibri" panose="020F0502020204030204" pitchFamily="34" charset="0"/>
                <a:ea typeface="Calibri" panose="020F0502020204030204" pitchFamily="34" charset="0"/>
                <a:cs typeface="Calibri" panose="020F0502020204030204" pitchFamily="34" charset="0"/>
              </a:rPr>
              <a:t>2. Индивидуальные предприниматели.</a:t>
            </a:r>
          </a:p>
          <a:p>
            <a:r>
              <a:rPr lang="ru-RU" sz="2000" b="1" dirty="0">
                <a:latin typeface="Calibri" panose="020F0502020204030204" pitchFamily="34" charset="0"/>
                <a:ea typeface="Calibri" panose="020F0502020204030204" pitchFamily="34" charset="0"/>
                <a:cs typeface="Calibri" panose="020F0502020204030204" pitchFamily="34" charset="0"/>
              </a:rPr>
              <a:t>Причем таковыми признаются и главы крестьянских (фермерских) хозяйств (п. 3 ст. 2 Закона N 212-ФЗ).</a:t>
            </a:r>
          </a:p>
          <a:p>
            <a:r>
              <a:rPr lang="ru-RU" sz="2000" b="1" dirty="0" smtClean="0">
                <a:latin typeface="Calibri" panose="020F0502020204030204" pitchFamily="34" charset="0"/>
                <a:ea typeface="Calibri" panose="020F0502020204030204" pitchFamily="34" charset="0"/>
                <a:cs typeface="Calibri" panose="020F0502020204030204" pitchFamily="34" charset="0"/>
              </a:rPr>
              <a:t>Индивидуальными </a:t>
            </a:r>
            <a:r>
              <a:rPr lang="ru-RU" sz="2000" b="1" dirty="0">
                <a:latin typeface="Calibri" panose="020F0502020204030204" pitchFamily="34" charset="0"/>
                <a:ea typeface="Calibri" panose="020F0502020204030204" pitchFamily="34" charset="0"/>
                <a:cs typeface="Calibri" panose="020F0502020204030204" pitchFamily="34" charset="0"/>
              </a:rPr>
              <a:t>предпринимателями являются и частные детективы. Это прямо закреплено в п. 4 ст. 1.1 Закона РФ от 11.03.1992 N 2487-1 "О частной детективной и охранной деятельности в Российской Федерации".</a:t>
            </a:r>
          </a:p>
          <a:p>
            <a:r>
              <a:rPr lang="ru-RU" sz="2400" b="1" dirty="0">
                <a:solidFill>
                  <a:srgbClr val="FFFF00"/>
                </a:solidFill>
                <a:latin typeface="Calibri" panose="020F0502020204030204" pitchFamily="34" charset="0"/>
                <a:ea typeface="Calibri" panose="020F0502020204030204" pitchFamily="34" charset="0"/>
                <a:cs typeface="Calibri" panose="020F0502020204030204" pitchFamily="34" charset="0"/>
              </a:rPr>
              <a:t>3. Физические лица, которые не являются предпринимателями.</a:t>
            </a:r>
          </a:p>
          <a:p>
            <a:r>
              <a:rPr lang="ru-RU" sz="2000" b="1" dirty="0" smtClean="0">
                <a:latin typeface="Calibri" panose="020F0502020204030204" pitchFamily="34" charset="0"/>
                <a:ea typeface="Calibri" panose="020F0502020204030204" pitchFamily="34" charset="0"/>
                <a:cs typeface="Calibri" panose="020F0502020204030204" pitchFamily="34" charset="0"/>
              </a:rPr>
              <a:t>Используют труд </a:t>
            </a:r>
            <a:r>
              <a:rPr lang="ru-RU" sz="2000" b="1" dirty="0">
                <a:latin typeface="Calibri" panose="020F0502020204030204" pitchFamily="34" charset="0"/>
                <a:ea typeface="Calibri" panose="020F0502020204030204" pitchFamily="34" charset="0"/>
                <a:cs typeface="Calibri" panose="020F0502020204030204" pitchFamily="34" charset="0"/>
              </a:rPr>
              <a:t>других физических лиц для решения своих бытовых проблем. Например, выполнения работ по ремонту дачи, оказания услуг няни для ребенка, сиделки для больного и т.п.</a:t>
            </a:r>
          </a:p>
          <a:p>
            <a:r>
              <a:rPr lang="ru-RU" sz="2000" b="1" dirty="0">
                <a:latin typeface="Calibri" panose="020F0502020204030204" pitchFamily="34" charset="0"/>
                <a:ea typeface="Calibri" panose="020F0502020204030204" pitchFamily="34" charset="0"/>
                <a:cs typeface="Calibri" panose="020F0502020204030204" pitchFamily="34" charset="0"/>
              </a:rPr>
              <a:t>В целом все указанные плательщики страховых взносов используют наемный труд (по трудовому или гражданско-правовому договору). Поэтому далее для удобства будем именовать их работодателями.</a:t>
            </a:r>
          </a:p>
        </p:txBody>
      </p:sp>
    </p:spTree>
    <p:extLst>
      <p:ext uri="{BB962C8B-B14F-4D97-AF65-F5344CB8AC3E}">
        <p14:creationId xmlns:p14="http://schemas.microsoft.com/office/powerpoint/2010/main" val="232257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260648"/>
            <a:ext cx="8280920" cy="6383286"/>
          </a:xfrm>
          <a:prstGeom prst="rect">
            <a:avLst/>
          </a:prstGeom>
        </p:spPr>
        <p:txBody>
          <a:bodyPr wrap="square">
            <a:spAutoFit/>
          </a:bodyPr>
          <a:lstStyle/>
          <a:p>
            <a:pPr indent="342900" algn="just">
              <a:lnSpc>
                <a:spcPct val="115000"/>
              </a:lnSpc>
              <a:spcAft>
                <a:spcPts val="0"/>
              </a:spcAft>
            </a:pPr>
            <a:r>
              <a:rPr lang="ru-RU" sz="2400" b="1" dirty="0">
                <a:latin typeface="Calibri" panose="020F0502020204030204" pitchFamily="34" charset="0"/>
                <a:ea typeface="Calibri" panose="020F0502020204030204" pitchFamily="34" charset="0"/>
                <a:cs typeface="Calibri" panose="020F0502020204030204" pitchFamily="34" charset="0"/>
              </a:rPr>
              <a:t>Самостоятельную группу плательщиков страховых взносов образуют страхователи, которые не производят выплат физическим лицам. К ним относятся (п. 2 ч. 1 ст. 5 Закона N 212-ФЗ):</a:t>
            </a:r>
          </a:p>
          <a:p>
            <a:pPr marL="342900" indent="-342900" algn="just">
              <a:lnSpc>
                <a:spcPct val="115000"/>
              </a:lnSpc>
              <a:spcAft>
                <a:spcPts val="0"/>
              </a:spcAft>
              <a:buAutoNum type="arabicParenR"/>
            </a:pPr>
            <a:r>
              <a:rPr lang="ru-RU" sz="2400" b="1" dirty="0">
                <a:solidFill>
                  <a:srgbClr val="FFFF00"/>
                </a:solidFill>
                <a:latin typeface="Calibri" panose="020F0502020204030204" pitchFamily="34" charset="0"/>
                <a:ea typeface="Calibri" panose="020F0502020204030204" pitchFamily="34" charset="0"/>
                <a:cs typeface="Calibri" panose="020F0502020204030204" pitchFamily="34" charset="0"/>
              </a:rPr>
              <a:t>индивидуальные предприниматели.</a:t>
            </a:r>
          </a:p>
          <a:p>
            <a:pPr algn="just">
              <a:lnSpc>
                <a:spcPct val="115000"/>
              </a:lnSpc>
              <a:spcAft>
                <a:spcPts val="0"/>
              </a:spcAft>
            </a:pPr>
            <a:r>
              <a:rPr lang="ru-RU" dirty="0" smtClean="0"/>
              <a:t>Страхователями</a:t>
            </a:r>
            <a:r>
              <a:rPr lang="ru-RU" dirty="0"/>
              <a:t>, уплачивающими страховые взносы, признаются в том числе индивидуальные предприниматели - иностранные граждане и лица без гражданства (Письмо Минздравсоцразвития России от 26.01.2010 N 20-1/253427</a:t>
            </a:r>
            <a:r>
              <a:rPr lang="ru-RU" dirty="0" smtClean="0"/>
              <a:t>);</a:t>
            </a:r>
          </a:p>
          <a:p>
            <a:r>
              <a:rPr lang="ru-RU" sz="2400" b="1" dirty="0">
                <a:solidFill>
                  <a:srgbClr val="FFFF00"/>
                </a:solidFill>
                <a:latin typeface="Calibri" panose="020F0502020204030204" pitchFamily="34" charset="0"/>
                <a:ea typeface="Calibri" panose="020F0502020204030204" pitchFamily="34" charset="0"/>
                <a:cs typeface="Calibri" panose="020F0502020204030204" pitchFamily="34" charset="0"/>
              </a:rPr>
              <a:t>2) адвокаты;</a:t>
            </a:r>
          </a:p>
          <a:p>
            <a:r>
              <a:rPr lang="ru-RU" sz="2400" b="1" dirty="0">
                <a:solidFill>
                  <a:srgbClr val="FFFF00"/>
                </a:solidFill>
                <a:latin typeface="Calibri" panose="020F0502020204030204" pitchFamily="34" charset="0"/>
                <a:ea typeface="Calibri" panose="020F0502020204030204" pitchFamily="34" charset="0"/>
                <a:cs typeface="Calibri" panose="020F0502020204030204" pitchFamily="34" charset="0"/>
              </a:rPr>
              <a:t>3) нотариусы, занимающиеся частной практикой;</a:t>
            </a:r>
          </a:p>
          <a:p>
            <a:r>
              <a:rPr lang="ru-RU" sz="2400" b="1" dirty="0">
                <a:solidFill>
                  <a:srgbClr val="FFFF00"/>
                </a:solidFill>
                <a:latin typeface="Calibri" panose="020F0502020204030204" pitchFamily="34" charset="0"/>
                <a:ea typeface="Calibri" panose="020F0502020204030204" pitchFamily="34" charset="0"/>
                <a:cs typeface="Calibri" panose="020F0502020204030204" pitchFamily="34" charset="0"/>
              </a:rPr>
              <a:t>4) иные лица, занимающиеся в установленном законодательством РФ порядке частной практикой.</a:t>
            </a:r>
          </a:p>
          <a:p>
            <a:pPr algn="just">
              <a:lnSpc>
                <a:spcPct val="115000"/>
              </a:lnSpc>
              <a:spcAft>
                <a:spcPts val="0"/>
              </a:spcAft>
            </a:pPr>
            <a:r>
              <a:rPr lang="ru-RU" sz="1600" i="1" dirty="0" smtClean="0"/>
              <a:t>Перечисленные </a:t>
            </a:r>
            <a:r>
              <a:rPr lang="ru-RU" sz="1600" i="1" dirty="0"/>
              <a:t>лица обязаны платить только страховые взносы на ОПС и на ОМС в бюджеты ПФР и ФФОМС. А вот плательщиками взносов по нетрудоспособности и материнству в бюджет ФСС РФ они становятся, только если добровольно вступают в отношения по данному виду страхования. Это следует из ч. 5 ст. 14 Закона N 212-ФЗ</a:t>
            </a:r>
            <a:r>
              <a:rPr lang="ru-RU" sz="1600" i="1" dirty="0" smtClean="0"/>
              <a:t>.</a:t>
            </a:r>
            <a:endParaRPr lang="ru-RU" sz="1600" i="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80667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404664"/>
            <a:ext cx="7920880" cy="6370975"/>
          </a:xfrm>
          <a:prstGeom prst="rect">
            <a:avLst/>
          </a:prstGeom>
        </p:spPr>
        <p:txBody>
          <a:bodyPr wrap="square">
            <a:spAutoFit/>
          </a:bodyPr>
          <a:lstStyle/>
          <a:p>
            <a:pPr indent="342900" algn="just">
              <a:spcAft>
                <a:spcPts val="0"/>
              </a:spcAft>
            </a:pPr>
            <a:r>
              <a:rPr lang="ru-RU" sz="2400" dirty="0"/>
              <a:t>Обязанности плательщиков страховых взносов указаны в ч. 2 ст. 28 Федерального закона от 24.07.2009 N </a:t>
            </a:r>
            <a:r>
              <a:rPr lang="ru-RU" sz="2400" dirty="0" smtClean="0"/>
              <a:t>212-ФЗ:</a:t>
            </a:r>
            <a:endParaRPr lang="ru-RU" sz="2400" dirty="0"/>
          </a:p>
          <a:p>
            <a:pPr indent="342900" algn="just">
              <a:spcAft>
                <a:spcPts val="0"/>
              </a:spcAft>
            </a:pPr>
            <a:r>
              <a:rPr lang="ru-RU" sz="2400" b="1" dirty="0">
                <a:solidFill>
                  <a:srgbClr val="FFFF00"/>
                </a:solidFill>
              </a:rPr>
              <a:t>1. Главной обязанностью всех плательщиков является правильное исчисление страховых взносов и своевременная их уплата в бюджеты внебюджетных фондов (п. 1 ч. 2 ст. 28 Федерального закона от 24.07.2009 N 212-ФЗ).</a:t>
            </a:r>
          </a:p>
          <a:p>
            <a:pPr indent="342900" algn="just">
              <a:spcAft>
                <a:spcPts val="0"/>
              </a:spcAft>
            </a:pPr>
            <a:r>
              <a:rPr lang="ru-RU" sz="2400" dirty="0"/>
              <a:t>Так, если </a:t>
            </a:r>
            <a:r>
              <a:rPr lang="ru-RU" sz="2400" dirty="0" smtClean="0"/>
              <a:t>производятся выплаты </a:t>
            </a:r>
            <a:r>
              <a:rPr lang="ru-RU" sz="2400" dirty="0"/>
              <a:t>физическим лицам, то </a:t>
            </a:r>
            <a:r>
              <a:rPr lang="ru-RU" sz="2400" dirty="0" smtClean="0"/>
              <a:t>по </a:t>
            </a:r>
            <a:r>
              <a:rPr lang="ru-RU" sz="2400" dirty="0"/>
              <a:t>итогам каждого календарного месяца </a:t>
            </a:r>
            <a:r>
              <a:rPr lang="ru-RU" sz="2400" dirty="0" smtClean="0"/>
              <a:t>рассчитываются страховые </a:t>
            </a:r>
            <a:r>
              <a:rPr lang="ru-RU" sz="2400" dirty="0"/>
              <a:t>взносы с выданных вознаграждений. Перечислять взносы в бюджеты ПФР, ФСС РФ и ФФОМС нужно ежемесячно не позднее 15-го числа месяца, следующего за месяцем, за который взносы начислены. Так предусмотрено в ч. 1, 3 - 5 ст. 15 Федерального закона от 24.07.2009 N 212-ФЗ.</a:t>
            </a:r>
          </a:p>
        </p:txBody>
      </p:sp>
    </p:spTree>
    <p:extLst>
      <p:ext uri="{BB962C8B-B14F-4D97-AF65-F5344CB8AC3E}">
        <p14:creationId xmlns:p14="http://schemas.microsoft.com/office/powerpoint/2010/main" val="134892684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404664"/>
            <a:ext cx="7920880" cy="4524315"/>
          </a:xfrm>
          <a:prstGeom prst="rect">
            <a:avLst/>
          </a:prstGeom>
        </p:spPr>
        <p:txBody>
          <a:bodyPr wrap="square">
            <a:spAutoFit/>
          </a:bodyPr>
          <a:lstStyle/>
          <a:p>
            <a:r>
              <a:rPr lang="ru-RU" sz="2400" dirty="0"/>
              <a:t>Индивидуальные предприниматели, адвокаты, частнопрактикующие нотариусы и иные лица, занимающиеся частной практикой, как </a:t>
            </a:r>
            <a:r>
              <a:rPr lang="ru-RU" sz="2400" dirty="0" err="1"/>
              <a:t>самозанятые</a:t>
            </a:r>
            <a:r>
              <a:rPr lang="ru-RU" sz="2400" dirty="0"/>
              <a:t> лица, платят фиксированную сумму страховых взносов (ч. 1 ст. 14, ч. 1 ст. 16 Федерального закона от 24.07.2009 N 212-ФЗ</a:t>
            </a:r>
            <a:r>
              <a:rPr lang="ru-RU" sz="2400" dirty="0" smtClean="0"/>
              <a:t>).</a:t>
            </a:r>
          </a:p>
          <a:p>
            <a:r>
              <a:rPr lang="ru-RU" sz="2400" dirty="0" smtClean="0"/>
              <a:t>При </a:t>
            </a:r>
            <a:r>
              <a:rPr lang="ru-RU" sz="2400" dirty="0"/>
              <a:t>этом они обязаны исчислять и уплачивать только страховые взносы на ОПС и на ОМС, которые по общему правилу должны быть перечислены в бюджеты соответственно ПФР и ФФОМС не позднее 31 декабря текущего года (ч. 1 ст. 14, ч. 2 ст. 16 Федерального закона от 24.07.2009 N 212-ФЗ).</a:t>
            </a:r>
          </a:p>
        </p:txBody>
      </p:sp>
    </p:spTree>
    <p:extLst>
      <p:ext uri="{BB962C8B-B14F-4D97-AF65-F5344CB8AC3E}">
        <p14:creationId xmlns:p14="http://schemas.microsoft.com/office/powerpoint/2010/main" val="293390208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404664"/>
            <a:ext cx="7920880" cy="4893647"/>
          </a:xfrm>
          <a:prstGeom prst="rect">
            <a:avLst/>
          </a:prstGeom>
        </p:spPr>
        <p:txBody>
          <a:bodyPr wrap="square">
            <a:spAutoFit/>
          </a:bodyPr>
          <a:lstStyle/>
          <a:p>
            <a:r>
              <a:rPr lang="ru-RU" sz="2400" b="1" dirty="0">
                <a:solidFill>
                  <a:srgbClr val="FFFF00"/>
                </a:solidFill>
              </a:rPr>
              <a:t>2. В установленных Федеральным законом от 24.07.2009 N 212-ФЗ случаях страхователи обязаны представлять органам ПФР и ФСС РФ документы (их копии), подтверждающие полноту и правильность исчисления и уплаты страховых взносов </a:t>
            </a:r>
            <a:r>
              <a:rPr lang="ru-RU" sz="2400" dirty="0"/>
              <a:t>(п. 4 ч. 2 ст. 28 данного Закона). Право контролирующих органов запросить такие документы в ходе камеральной или выездной проверки установлено </a:t>
            </a:r>
            <a:r>
              <a:rPr lang="ru-RU" sz="2400" dirty="0" err="1"/>
              <a:t>пп</a:t>
            </a:r>
            <a:r>
              <a:rPr lang="ru-RU" sz="2400" dirty="0"/>
              <a:t>. 1 ч. 1 ст. 29, ч. 1 ст. 37 Федерального закона от 24.07.2009 N 212-ФЗ. Срок представления документов - 10 рабочих дней со дня вручения требования (ч. 6 ст. 4, ч. 5 ст. 37 Федерального закона от 24.07.2009 N 212-ФЗ).</a:t>
            </a:r>
          </a:p>
        </p:txBody>
      </p:sp>
    </p:spTree>
    <p:extLst>
      <p:ext uri="{BB962C8B-B14F-4D97-AF65-F5344CB8AC3E}">
        <p14:creationId xmlns:p14="http://schemas.microsoft.com/office/powerpoint/2010/main" val="369424429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332656"/>
            <a:ext cx="8136904" cy="6370975"/>
          </a:xfrm>
          <a:prstGeom prst="rect">
            <a:avLst/>
          </a:prstGeom>
        </p:spPr>
        <p:txBody>
          <a:bodyPr wrap="square">
            <a:spAutoFit/>
          </a:bodyPr>
          <a:lstStyle/>
          <a:p>
            <a:r>
              <a:rPr lang="ru-RU" sz="2400" b="1" dirty="0">
                <a:solidFill>
                  <a:srgbClr val="FFFF00"/>
                </a:solidFill>
              </a:rPr>
              <a:t>3. Плательщики взносов - работодатели обязаны вести учет начисленных выплат и иных вознаграждений в пользу физических лиц, а также исчисленных с них сумм страховых взносов. </a:t>
            </a:r>
            <a:endParaRPr lang="ru-RU" sz="2400" b="1" dirty="0" smtClean="0">
              <a:solidFill>
                <a:srgbClr val="FFFF00"/>
              </a:solidFill>
            </a:endParaRPr>
          </a:p>
          <a:p>
            <a:endParaRPr lang="ru-RU" sz="2400" b="1" dirty="0" smtClean="0">
              <a:solidFill>
                <a:srgbClr val="FFFF00"/>
              </a:solidFill>
            </a:endParaRPr>
          </a:p>
          <a:p>
            <a:r>
              <a:rPr lang="ru-RU" sz="2400" b="1" dirty="0" smtClean="0">
                <a:solidFill>
                  <a:srgbClr val="FFFF00"/>
                </a:solidFill>
              </a:rPr>
              <a:t>4. </a:t>
            </a:r>
            <a:r>
              <a:rPr lang="ru-RU" sz="2400" b="1" dirty="0">
                <a:solidFill>
                  <a:srgbClr val="FFFF00"/>
                </a:solidFill>
              </a:rPr>
              <a:t>Плательщики страховых взносов обязаны представлять в органы контроля отчетность - расчеты по исчисленным и уплаченным страховым взносам (п. 3 ч. 2 ст. 28 Федерального закона от 24.07.2009 N 212-ФЗ).</a:t>
            </a:r>
          </a:p>
          <a:p>
            <a:r>
              <a:rPr lang="ru-RU" i="1" dirty="0"/>
              <a:t>Страхователи, которые производят выплаты физическим лицам, должны представлять расчеты по страховым взносам в территориальные органы ПФР и ФСС РФ по итогам каждого отчетного периода, т.е. по завершении (ч. 2 ст. 10, ч. 9 ст. 15 Федерального закона от 24.07.2009 N 212-ФЗ):</a:t>
            </a:r>
          </a:p>
          <a:p>
            <a:r>
              <a:rPr lang="ru-RU" i="1" dirty="0"/>
              <a:t>- I квартала текущего календарного года;</a:t>
            </a:r>
          </a:p>
          <a:p>
            <a:r>
              <a:rPr lang="ru-RU" i="1" dirty="0"/>
              <a:t>- полугодия;</a:t>
            </a:r>
          </a:p>
          <a:p>
            <a:r>
              <a:rPr lang="ru-RU" i="1" dirty="0"/>
              <a:t>- 9 месяцев года;</a:t>
            </a:r>
          </a:p>
          <a:p>
            <a:r>
              <a:rPr lang="ru-RU" i="1" dirty="0"/>
              <a:t>- календарного года</a:t>
            </a:r>
            <a:r>
              <a:rPr lang="ru-RU" i="1" dirty="0" smtClean="0"/>
              <a:t>.</a:t>
            </a:r>
            <a:endParaRPr lang="ru-RU" i="1" dirty="0"/>
          </a:p>
        </p:txBody>
      </p:sp>
    </p:spTree>
    <p:extLst>
      <p:ext uri="{BB962C8B-B14F-4D97-AF65-F5344CB8AC3E}">
        <p14:creationId xmlns:p14="http://schemas.microsoft.com/office/powerpoint/2010/main" val="190090331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404664"/>
            <a:ext cx="7920880" cy="5324535"/>
          </a:xfrm>
          <a:prstGeom prst="rect">
            <a:avLst/>
          </a:prstGeom>
        </p:spPr>
        <p:txBody>
          <a:bodyPr wrap="square">
            <a:spAutoFit/>
          </a:bodyPr>
          <a:lstStyle/>
          <a:p>
            <a:r>
              <a:rPr lang="ru-RU" sz="2000" b="1" dirty="0">
                <a:solidFill>
                  <a:srgbClr val="FFFF00"/>
                </a:solidFill>
              </a:rPr>
              <a:t>5. Кроме того, работодатели обязаны выдавать застрахованным лицам справки о сумме заработка по форме и в Порядке, которые утверждены Приказом Минтруда России от 30.04.2013 N 182н (п. 3 ч. 2 ст. 4.1 Федерального закона от 29.12.2006 N 255-ФЗ).</a:t>
            </a:r>
          </a:p>
          <a:p>
            <a:r>
              <a:rPr lang="ru-RU" sz="2000" dirty="0"/>
              <a:t>Данная справка выдается за текущий календарный год и за два календарных года, предшествовавшие году прекращения работы или году обращения за справкой. В справке необходимо указать (п. 3 ч. 2 ст. 4.1 Федерального закона от 29.12.2006 N 255-ФЗ):</a:t>
            </a:r>
          </a:p>
          <a:p>
            <a:r>
              <a:rPr lang="ru-RU" sz="2000" dirty="0"/>
              <a:t>а) сумму заработка, на которую начислены страховые взносы;</a:t>
            </a:r>
          </a:p>
          <a:p>
            <a:r>
              <a:rPr lang="ru-RU" sz="2000" dirty="0"/>
              <a:t>б) количество календарных дней, приходящихся на периоды:</a:t>
            </a:r>
          </a:p>
          <a:p>
            <a:r>
              <a:rPr lang="ru-RU" sz="2000" dirty="0"/>
              <a:t>- временной нетрудоспособности;</a:t>
            </a:r>
          </a:p>
          <a:p>
            <a:r>
              <a:rPr lang="ru-RU" sz="2000" dirty="0"/>
              <a:t>- отпуска по беременности и родам;</a:t>
            </a:r>
          </a:p>
          <a:p>
            <a:r>
              <a:rPr lang="ru-RU" sz="2000" dirty="0"/>
              <a:t>- отпуска по уходу за ребенком;</a:t>
            </a:r>
          </a:p>
          <a:p>
            <a:r>
              <a:rPr lang="ru-RU" sz="2000" dirty="0"/>
              <a:t>- освобождения от работы с полным или частичным сохранением заработка, если на сохраняемую заработную плату за данный период страховые взносы не начислялись.</a:t>
            </a:r>
          </a:p>
        </p:txBody>
      </p:sp>
    </p:spTree>
    <p:extLst>
      <p:ext uri="{BB962C8B-B14F-4D97-AF65-F5344CB8AC3E}">
        <p14:creationId xmlns:p14="http://schemas.microsoft.com/office/powerpoint/2010/main" val="387504738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404664"/>
            <a:ext cx="7704856" cy="5401479"/>
          </a:xfrm>
          <a:prstGeom prst="rect">
            <a:avLst/>
          </a:prstGeom>
        </p:spPr>
        <p:txBody>
          <a:bodyPr wrap="square">
            <a:spAutoFit/>
          </a:bodyPr>
          <a:lstStyle/>
          <a:p>
            <a:pPr indent="342900">
              <a:lnSpc>
                <a:spcPct val="115000"/>
              </a:lnSpc>
            </a:pPr>
            <a:r>
              <a:rPr lang="ru-RU" sz="2000" b="1" u="sng" dirty="0"/>
              <a:t>Учет плательщиков страховых взносов осуществляют органы контроля </a:t>
            </a:r>
            <a:r>
              <a:rPr lang="ru-RU" sz="2000" dirty="0"/>
              <a:t>- территориальные отделения ПФР и ФСС РФ - на основании имеющихся у них сведений о страхователях (ч. 1 ст. 6 Закона N 212-ФЗ</a:t>
            </a:r>
            <a:r>
              <a:rPr lang="ru-RU" sz="2000" dirty="0" smtClean="0"/>
              <a:t>).</a:t>
            </a:r>
          </a:p>
          <a:p>
            <a:pPr indent="342900">
              <a:lnSpc>
                <a:spcPct val="115000"/>
              </a:lnSpc>
            </a:pPr>
            <a:r>
              <a:rPr lang="ru-RU" sz="2000" dirty="0"/>
              <a:t>При этом подразделения ПФР ведут учет плательщиков не только по пенсионному страхованию, но и по обязательному медицинскому страхованию</a:t>
            </a:r>
            <a:r>
              <a:rPr lang="ru-RU" sz="2000" dirty="0" smtClean="0"/>
              <a:t>.</a:t>
            </a:r>
          </a:p>
          <a:p>
            <a:pPr indent="342900">
              <a:lnSpc>
                <a:spcPct val="115000"/>
              </a:lnSpc>
            </a:pPr>
            <a:endParaRPr lang="ru-RU" sz="2000" dirty="0" smtClean="0"/>
          </a:p>
          <a:p>
            <a:pPr indent="342900">
              <a:lnSpc>
                <a:spcPct val="115000"/>
              </a:lnSpc>
            </a:pPr>
            <a:r>
              <a:rPr lang="ru-RU" sz="2000" i="1" dirty="0"/>
              <a:t>Постановку на учет в качестве плательщиков страховых взносов на ОМС предпринимателей, адвокатов и частных нотариусов, которые платят только страховые взносы за себя, территориальные органы ПФР осуществляют самостоятельно (ч. 4 ст. 17 Закона N 326-ФЗ). Данные о регистрации они передают в территориальный фонд медицинского страхования в рамках информационного обмена </a:t>
            </a:r>
            <a:r>
              <a:rPr lang="ru-RU" sz="2000" i="1" dirty="0" smtClean="0"/>
              <a:t>.</a:t>
            </a:r>
            <a:endParaRPr lang="ru-RU" sz="2000" i="1" dirty="0"/>
          </a:p>
        </p:txBody>
      </p:sp>
    </p:spTree>
    <p:extLst>
      <p:ext uri="{BB962C8B-B14F-4D97-AF65-F5344CB8AC3E}">
        <p14:creationId xmlns:p14="http://schemas.microsoft.com/office/powerpoint/2010/main" val="2462223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404664"/>
            <a:ext cx="7704856" cy="5632311"/>
          </a:xfrm>
          <a:prstGeom prst="rect">
            <a:avLst/>
          </a:prstGeom>
        </p:spPr>
        <p:txBody>
          <a:bodyPr wrap="square">
            <a:spAutoFit/>
          </a:bodyPr>
          <a:lstStyle/>
          <a:p>
            <a:r>
              <a:rPr lang="ru-RU" sz="2000" dirty="0"/>
              <a:t>Органы ФСС РФ ведут учет плательщиков взносов по нетрудоспособности и материнству</a:t>
            </a:r>
            <a:r>
              <a:rPr lang="ru-RU" sz="2000" dirty="0" smtClean="0"/>
              <a:t>.</a:t>
            </a:r>
          </a:p>
          <a:p>
            <a:endParaRPr lang="ru-RU" sz="2000" dirty="0"/>
          </a:p>
          <a:p>
            <a:r>
              <a:rPr lang="ru-RU" sz="2000" dirty="0"/>
              <a:t>Таким образом, чтобы вас поставили на учет как плательщика страховых взносов, вы должны быть зарегистрированы в качестве страхователя во внебюджетных фондах.</a:t>
            </a:r>
          </a:p>
          <a:p>
            <a:endParaRPr lang="ru-RU" sz="2000" dirty="0" smtClean="0"/>
          </a:p>
          <a:p>
            <a:r>
              <a:rPr lang="ru-RU" sz="2000" dirty="0" smtClean="0"/>
              <a:t>Постановка </a:t>
            </a:r>
            <a:r>
              <a:rPr lang="ru-RU" sz="2000" dirty="0"/>
              <a:t>на учет плательщика взносов проходит в два этапа.</a:t>
            </a:r>
          </a:p>
          <a:p>
            <a:r>
              <a:rPr lang="ru-RU" sz="2000" b="1" u="sng" dirty="0">
                <a:solidFill>
                  <a:srgbClr val="FFFF00"/>
                </a:solidFill>
              </a:rPr>
              <a:t>Первый этап - регистрация в качестве страхователя</a:t>
            </a:r>
            <a:r>
              <a:rPr lang="ru-RU" sz="2000" b="1" u="sng" dirty="0" smtClean="0">
                <a:solidFill>
                  <a:srgbClr val="FFFF00"/>
                </a:solidFill>
              </a:rPr>
              <a:t>.</a:t>
            </a:r>
          </a:p>
          <a:p>
            <a:r>
              <a:rPr lang="ru-RU" sz="2000" i="1" dirty="0">
                <a:solidFill>
                  <a:srgbClr val="FFFF00"/>
                </a:solidFill>
              </a:rPr>
              <a:t>При этом от вновь создаваемых организаций никаких действий не требуется. Регистрацию их в качестве страхователей во всех внебюджетных фондах проводят территориальные органы фондов на основе поступающих от налоговых инспекций данных </a:t>
            </a:r>
            <a:r>
              <a:rPr lang="ru-RU" sz="2000" i="1" dirty="0" smtClean="0">
                <a:solidFill>
                  <a:srgbClr val="FFFF00"/>
                </a:solidFill>
              </a:rPr>
              <a:t>.</a:t>
            </a:r>
          </a:p>
          <a:p>
            <a:r>
              <a:rPr lang="ru-RU" sz="2000" dirty="0"/>
              <a:t>В аналогичном порядке регистрируются в качестве страхователей по ОПС и ОМС индивидуальные предприниматели </a:t>
            </a:r>
            <a:endParaRPr lang="ru-RU" sz="2000" i="1" dirty="0">
              <a:solidFill>
                <a:srgbClr val="FFFF00"/>
              </a:solidFill>
            </a:endParaRPr>
          </a:p>
        </p:txBody>
      </p:sp>
    </p:spTree>
    <p:extLst>
      <p:ext uri="{BB962C8B-B14F-4D97-AF65-F5344CB8AC3E}">
        <p14:creationId xmlns:p14="http://schemas.microsoft.com/office/powerpoint/2010/main" val="410859643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ext uri="{D42A27DB-BD31-4B8C-83A1-F6EECF244321}">
                <p14:modId xmlns:p14="http://schemas.microsoft.com/office/powerpoint/2010/main" val="2029018201"/>
              </p:ext>
            </p:extLst>
          </p:nvPr>
        </p:nvGraphicFramePr>
        <p:xfrm>
          <a:off x="683566" y="1268760"/>
          <a:ext cx="8064897" cy="4981921"/>
        </p:xfrm>
        <a:graphic>
          <a:graphicData uri="http://schemas.openxmlformats.org/drawingml/2006/table">
            <a:tbl>
              <a:tblPr>
                <a:tableStyleId>{2D5ABB26-0587-4C30-8999-92F81FD0307C}</a:tableStyleId>
              </a:tblPr>
              <a:tblGrid>
                <a:gridCol w="2656505"/>
                <a:gridCol w="2704196"/>
                <a:gridCol w="2704196"/>
              </a:tblGrid>
              <a:tr h="641501">
                <a:tc>
                  <a:txBody>
                    <a:bodyPr/>
                    <a:lstStyle/>
                    <a:p>
                      <a:pPr algn="ctr">
                        <a:lnSpc>
                          <a:spcPct val="115000"/>
                        </a:lnSpc>
                        <a:spcAft>
                          <a:spcPts val="0"/>
                        </a:spcAft>
                      </a:pPr>
                      <a:r>
                        <a:rPr lang="ru-RU" sz="1400" b="1" dirty="0">
                          <a:effectLst/>
                        </a:rPr>
                        <a:t>Страхователь</a:t>
                      </a:r>
                      <a:endParaRPr lang="ru-RU"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400" b="1">
                          <a:effectLst/>
                        </a:rPr>
                        <a:t>Срок регистрации в органах ПФР</a:t>
                      </a:r>
                      <a:endParaRPr lang="ru-RU" sz="1400" b="1">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400" b="1">
                          <a:effectLst/>
                        </a:rPr>
                        <a:t>Срок регистрации в органах ФСС РФ</a:t>
                      </a:r>
                      <a:endParaRPr lang="ru-RU" sz="1400" b="1">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87814">
                <a:tc>
                  <a:txBody>
                    <a:bodyPr/>
                    <a:lstStyle/>
                    <a:p>
                      <a:pPr>
                        <a:lnSpc>
                          <a:spcPct val="115000"/>
                        </a:lnSpc>
                        <a:spcAft>
                          <a:spcPts val="0"/>
                        </a:spcAft>
                      </a:pPr>
                      <a:r>
                        <a:rPr lang="ru-RU" sz="1400" b="1">
                          <a:effectLst/>
                        </a:rPr>
                        <a:t>Юридические лица</a:t>
                      </a:r>
                      <a:endParaRPr lang="ru-RU" sz="1400" b="1">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nSpc>
                          <a:spcPct val="115000"/>
                        </a:lnSpc>
                        <a:spcAft>
                          <a:spcPts val="0"/>
                        </a:spcAft>
                      </a:pPr>
                      <a:r>
                        <a:rPr lang="ru-RU" sz="1400" b="1" dirty="0">
                          <a:effectLst/>
                        </a:rPr>
                        <a:t>Не более трех рабочих дней со дня получения сведений из налогового органа</a:t>
                      </a:r>
                      <a:endParaRPr lang="ru-RU"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400" b="1">
                          <a:effectLst/>
                        </a:rPr>
                        <a:t>Не более трех рабочих дней со дня получения сведений из налогового органа</a:t>
                      </a:r>
                      <a:endParaRPr lang="ru-RU" sz="1400" b="1">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73064">
                <a:tc>
                  <a:txBody>
                    <a:bodyPr/>
                    <a:lstStyle/>
                    <a:p>
                      <a:pPr>
                        <a:lnSpc>
                          <a:spcPct val="115000"/>
                        </a:lnSpc>
                        <a:spcAft>
                          <a:spcPts val="0"/>
                        </a:spcAft>
                      </a:pPr>
                      <a:r>
                        <a:rPr lang="ru-RU" sz="1400" b="1">
                          <a:effectLst/>
                        </a:rPr>
                        <a:t>Главы крестьянских (фермерских) хозяйств, индивидуальные предприниматели (лица, приравненные к ним в целях применения Закона N 167-ФЗ)</a:t>
                      </a:r>
                      <a:endParaRPr lang="ru-RU" sz="1400" b="1">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tc>
                <a:tc>
                  <a:txBody>
                    <a:bodyPr/>
                    <a:lstStyle/>
                    <a:p>
                      <a:pPr algn="ctr">
                        <a:lnSpc>
                          <a:spcPct val="115000"/>
                        </a:lnSpc>
                        <a:spcAft>
                          <a:spcPts val="0"/>
                        </a:spcAft>
                      </a:pPr>
                      <a:r>
                        <a:rPr lang="ru-RU" sz="1400" b="1" dirty="0">
                          <a:effectLst/>
                        </a:rPr>
                        <a:t>-</a:t>
                      </a:r>
                      <a:endParaRPr lang="ru-RU"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134126">
                <a:tc>
                  <a:txBody>
                    <a:bodyPr/>
                    <a:lstStyle/>
                    <a:p>
                      <a:pPr>
                        <a:lnSpc>
                          <a:spcPct val="115000"/>
                        </a:lnSpc>
                        <a:spcAft>
                          <a:spcPts val="0"/>
                        </a:spcAft>
                      </a:pPr>
                      <a:r>
                        <a:rPr lang="ru-RU" sz="1400" b="1">
                          <a:effectLst/>
                        </a:rPr>
                        <a:t>Адвокаты и нотариусы, занимающиеся частной практикой</a:t>
                      </a:r>
                      <a:endParaRPr lang="ru-RU" sz="1400" b="1">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400" b="1">
                          <a:effectLst/>
                        </a:rPr>
                        <a:t>Не более трех рабочих дней со дня получения сведений из территориального органа Минюста России</a:t>
                      </a:r>
                      <a:endParaRPr lang="ru-RU" sz="1400" b="1">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400" b="1" dirty="0">
                          <a:effectLst/>
                        </a:rPr>
                        <a:t>-</a:t>
                      </a:r>
                      <a:endParaRPr lang="ru-RU"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4" name="Прямоугольник 3"/>
          <p:cNvSpPr/>
          <p:nvPr/>
        </p:nvSpPr>
        <p:spPr>
          <a:xfrm>
            <a:off x="899592" y="332656"/>
            <a:ext cx="7488832" cy="584775"/>
          </a:xfrm>
          <a:prstGeom prst="rect">
            <a:avLst/>
          </a:prstGeom>
        </p:spPr>
        <p:txBody>
          <a:bodyPr wrap="square">
            <a:spAutoFit/>
          </a:bodyPr>
          <a:lstStyle/>
          <a:p>
            <a:pPr algn="ctr"/>
            <a:r>
              <a:rPr lang="ru-RU" sz="3200" b="1" dirty="0" smtClean="0">
                <a:solidFill>
                  <a:srgbClr val="FFFF00"/>
                </a:solidFill>
                <a:latin typeface="Calibri" panose="020F0502020204030204" pitchFamily="34" charset="0"/>
                <a:ea typeface="Calibri" panose="020F0502020204030204" pitchFamily="34" charset="0"/>
                <a:cs typeface="Calibri" panose="020F0502020204030204" pitchFamily="34" charset="0"/>
              </a:rPr>
              <a:t>Сроки постановки </a:t>
            </a:r>
            <a:r>
              <a:rPr lang="ru-RU" sz="3200" b="1" dirty="0">
                <a:solidFill>
                  <a:srgbClr val="FFFF00"/>
                </a:solidFill>
                <a:latin typeface="Calibri" panose="020F0502020204030204" pitchFamily="34" charset="0"/>
                <a:ea typeface="Calibri" panose="020F0502020204030204" pitchFamily="34" charset="0"/>
                <a:cs typeface="Calibri" panose="020F0502020204030204" pitchFamily="34" charset="0"/>
              </a:rPr>
              <a:t>на учет страхователей</a:t>
            </a:r>
            <a:endParaRPr lang="ru-RU" sz="3200" b="1" dirty="0">
              <a:solidFill>
                <a:srgbClr val="FFFF00"/>
              </a:solidFill>
            </a:endParaRPr>
          </a:p>
        </p:txBody>
      </p:sp>
    </p:spTree>
    <p:extLst>
      <p:ext uri="{BB962C8B-B14F-4D97-AF65-F5344CB8AC3E}">
        <p14:creationId xmlns:p14="http://schemas.microsoft.com/office/powerpoint/2010/main" val="402204619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404664"/>
            <a:ext cx="7704856" cy="5262979"/>
          </a:xfrm>
          <a:prstGeom prst="rect">
            <a:avLst/>
          </a:prstGeom>
        </p:spPr>
        <p:txBody>
          <a:bodyPr wrap="square">
            <a:spAutoFit/>
          </a:bodyPr>
          <a:lstStyle/>
          <a:p>
            <a:r>
              <a:rPr lang="ru-RU" sz="2400" b="1" dirty="0" smtClean="0">
                <a:solidFill>
                  <a:srgbClr val="FFFF00"/>
                </a:solidFill>
              </a:rPr>
              <a:t>В </a:t>
            </a:r>
            <a:r>
              <a:rPr lang="ru-RU" sz="2400" b="1" dirty="0">
                <a:solidFill>
                  <a:srgbClr val="FFFF00"/>
                </a:solidFill>
              </a:rPr>
              <a:t>некоторых случаях </a:t>
            </a:r>
            <a:r>
              <a:rPr lang="ru-RU" sz="2400" b="1" dirty="0"/>
              <a:t>для регистрации в качестве страхователей нужно самостоятельно обратиться во внебюджетные фонды</a:t>
            </a:r>
            <a:r>
              <a:rPr lang="ru-RU" sz="2400" b="1" dirty="0" smtClean="0"/>
              <a:t>.</a:t>
            </a:r>
          </a:p>
          <a:p>
            <a:endParaRPr lang="ru-RU" sz="2400" b="1" dirty="0"/>
          </a:p>
          <a:p>
            <a:r>
              <a:rPr lang="ru-RU" sz="2400" b="1" dirty="0"/>
              <a:t>Например, это необходимо сделать при создании обособленного подразделения </a:t>
            </a:r>
            <a:r>
              <a:rPr lang="ru-RU" sz="2400" b="1" dirty="0" smtClean="0"/>
              <a:t>организации.</a:t>
            </a:r>
          </a:p>
          <a:p>
            <a:endParaRPr lang="ru-RU" sz="2400" b="1" dirty="0" smtClean="0"/>
          </a:p>
          <a:p>
            <a:r>
              <a:rPr lang="ru-RU" sz="2400" b="1" dirty="0"/>
              <a:t>Самостоятельно регистрируется в органах ПФР и ФСС РФ индивидуальный предприниматель, если он принял физическое лицо на работу по трудовому договору </a:t>
            </a:r>
          </a:p>
        </p:txBody>
      </p:sp>
    </p:spTree>
    <p:extLst>
      <p:ext uri="{BB962C8B-B14F-4D97-AF65-F5344CB8AC3E}">
        <p14:creationId xmlns:p14="http://schemas.microsoft.com/office/powerpoint/2010/main" val="17600201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1248982007"/>
              </p:ext>
            </p:extLst>
          </p:nvPr>
        </p:nvGraphicFramePr>
        <p:xfrm>
          <a:off x="683568" y="1412776"/>
          <a:ext cx="7776863" cy="4559808"/>
        </p:xfrm>
        <a:graphic>
          <a:graphicData uri="http://schemas.openxmlformats.org/drawingml/2006/table">
            <a:tbl>
              <a:tblPr>
                <a:tableStyleId>{2D5ABB26-0587-4C30-8999-92F81FD0307C}</a:tableStyleId>
              </a:tblPr>
              <a:tblGrid>
                <a:gridCol w="2880318"/>
                <a:gridCol w="2288928"/>
                <a:gridCol w="2607617"/>
              </a:tblGrid>
              <a:tr h="810063">
                <a:tc>
                  <a:txBody>
                    <a:bodyPr/>
                    <a:lstStyle/>
                    <a:p>
                      <a:pPr algn="ctr">
                        <a:lnSpc>
                          <a:spcPct val="115000"/>
                        </a:lnSpc>
                        <a:spcAft>
                          <a:spcPts val="0"/>
                        </a:spcAft>
                      </a:pPr>
                      <a:r>
                        <a:rPr lang="ru-RU" sz="1400" b="1" dirty="0">
                          <a:effectLst/>
                        </a:rPr>
                        <a:t>Кто подает заявление о регистрации в качестве страхователя</a:t>
                      </a:r>
                      <a:endParaRPr lang="ru-RU"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400" b="1" dirty="0">
                          <a:effectLst/>
                        </a:rPr>
                        <a:t>Сроки подачи заявления в органы ПФР</a:t>
                      </a:r>
                      <a:endParaRPr lang="ru-RU"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400" b="1">
                          <a:effectLst/>
                        </a:rPr>
                        <a:t>Сроки подачи заявления в органы ФСС РФ</a:t>
                      </a:r>
                      <a:endParaRPr lang="ru-RU" sz="1400" b="1">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10063">
                <a:tc>
                  <a:txBody>
                    <a:bodyPr/>
                    <a:lstStyle/>
                    <a:p>
                      <a:pPr>
                        <a:lnSpc>
                          <a:spcPct val="115000"/>
                        </a:lnSpc>
                        <a:spcAft>
                          <a:spcPts val="0"/>
                        </a:spcAft>
                      </a:pPr>
                      <a:r>
                        <a:rPr lang="ru-RU" sz="1400" b="1">
                          <a:effectLst/>
                        </a:rPr>
                        <a:t>Организация при создании обособленного подразделения</a:t>
                      </a:r>
                      <a:endParaRPr lang="ru-RU" sz="1400" b="1">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400" b="1">
                          <a:effectLst/>
                        </a:rPr>
                        <a:t>-</a:t>
                      </a:r>
                      <a:endParaRPr lang="ru-RU" sz="1400" b="1">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400" b="1">
                          <a:effectLst/>
                        </a:rPr>
                        <a:t>Не позднее 30 дней со дня создания обособленного подразделения</a:t>
                      </a:r>
                      <a:endParaRPr lang="ru-RU" sz="1400" b="1">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07998">
                <a:tc>
                  <a:txBody>
                    <a:bodyPr/>
                    <a:lstStyle/>
                    <a:p>
                      <a:pPr>
                        <a:lnSpc>
                          <a:spcPct val="115000"/>
                        </a:lnSpc>
                        <a:spcAft>
                          <a:spcPts val="0"/>
                        </a:spcAft>
                      </a:pPr>
                      <a:r>
                        <a:rPr lang="ru-RU" sz="1400" b="1">
                          <a:effectLst/>
                        </a:rPr>
                        <a:t>Физическое лицо (в том числе индивидуальный предприниматель, глава крестьянского (фермерского) хозяйства, адвокат и частный нотариус) в случае заключения трудового договора с работником или осуществления выплат по гражданско-правовым договорам</a:t>
                      </a:r>
                      <a:endParaRPr lang="ru-RU" sz="1400" b="1">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400" b="1">
                          <a:effectLst/>
                        </a:rPr>
                        <a:t>Не позднее 30 дней со дня заключения первого трудового (гражданско-правового) договора</a:t>
                      </a:r>
                      <a:endParaRPr lang="ru-RU" sz="1400" b="1">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400" b="1" dirty="0">
                          <a:effectLst/>
                        </a:rPr>
                        <a:t>Не позднее 10 дней со дня заключения трудового договора с первым из работников</a:t>
                      </a:r>
                      <a:endParaRPr lang="ru-RU"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3" name="Прямоугольник 2"/>
          <p:cNvSpPr/>
          <p:nvPr/>
        </p:nvSpPr>
        <p:spPr>
          <a:xfrm>
            <a:off x="899592" y="332656"/>
            <a:ext cx="7488832" cy="584775"/>
          </a:xfrm>
          <a:prstGeom prst="rect">
            <a:avLst/>
          </a:prstGeom>
        </p:spPr>
        <p:txBody>
          <a:bodyPr wrap="square">
            <a:spAutoFit/>
          </a:bodyPr>
          <a:lstStyle/>
          <a:p>
            <a:pPr algn="ctr"/>
            <a:r>
              <a:rPr lang="ru-RU" sz="3200" b="1" dirty="0" smtClean="0">
                <a:solidFill>
                  <a:srgbClr val="FFFF00"/>
                </a:solidFill>
                <a:latin typeface="Calibri" panose="020F0502020204030204" pitchFamily="34" charset="0"/>
                <a:ea typeface="Calibri" panose="020F0502020204030204" pitchFamily="34" charset="0"/>
                <a:cs typeface="Calibri" panose="020F0502020204030204" pitchFamily="34" charset="0"/>
              </a:rPr>
              <a:t>Сроки постановки </a:t>
            </a:r>
            <a:r>
              <a:rPr lang="ru-RU" sz="3200" b="1" dirty="0">
                <a:solidFill>
                  <a:srgbClr val="FFFF00"/>
                </a:solidFill>
                <a:latin typeface="Calibri" panose="020F0502020204030204" pitchFamily="34" charset="0"/>
                <a:ea typeface="Calibri" panose="020F0502020204030204" pitchFamily="34" charset="0"/>
                <a:cs typeface="Calibri" panose="020F0502020204030204" pitchFamily="34" charset="0"/>
              </a:rPr>
              <a:t>на учет страхователей</a:t>
            </a:r>
            <a:endParaRPr lang="ru-RU" sz="3200" b="1" dirty="0">
              <a:solidFill>
                <a:srgbClr val="FFFF00"/>
              </a:solidFill>
            </a:endParaRPr>
          </a:p>
        </p:txBody>
      </p:sp>
    </p:spTree>
    <p:extLst>
      <p:ext uri="{BB962C8B-B14F-4D97-AF65-F5344CB8AC3E}">
        <p14:creationId xmlns:p14="http://schemas.microsoft.com/office/powerpoint/2010/main" val="115947553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548680"/>
            <a:ext cx="7920880" cy="4657750"/>
          </a:xfrm>
          <a:prstGeom prst="rect">
            <a:avLst/>
          </a:prstGeom>
        </p:spPr>
        <p:txBody>
          <a:bodyPr wrap="square">
            <a:spAutoFit/>
          </a:bodyPr>
          <a:lstStyle/>
          <a:p>
            <a:pPr indent="342900">
              <a:lnSpc>
                <a:spcPct val="115000"/>
              </a:lnSpc>
            </a:pPr>
            <a:r>
              <a:rPr lang="ru-RU" sz="2000" b="1" dirty="0"/>
              <a:t>Индивидуальные предприниматели самостоятельно регистрируются в качестве страхователей только в следующих случаях:</a:t>
            </a:r>
          </a:p>
          <a:p>
            <a:pPr indent="342900">
              <a:lnSpc>
                <a:spcPct val="115000"/>
              </a:lnSpc>
            </a:pPr>
            <a:r>
              <a:rPr lang="ru-RU" sz="2000" b="1" dirty="0"/>
              <a:t>- </a:t>
            </a:r>
            <a:r>
              <a:rPr lang="ru-RU" sz="2000" b="1" dirty="0">
                <a:solidFill>
                  <a:srgbClr val="FFFF00"/>
                </a:solidFill>
              </a:rPr>
              <a:t>в территориальном отделении ПФР</a:t>
            </a:r>
            <a:r>
              <a:rPr lang="ru-RU" sz="2000" b="1" dirty="0"/>
              <a:t> - если заключили с физическим лицом трудовой или гражданско-правовой договор на выполнение работ (оказание услуг), а также авторский договор (</a:t>
            </a:r>
            <a:r>
              <a:rPr lang="ru-RU" sz="2000" b="1" dirty="0" err="1"/>
              <a:t>абз</a:t>
            </a:r>
            <a:r>
              <a:rPr lang="ru-RU" sz="2000" b="1" dirty="0"/>
              <a:t>. 4 п. 1, п. 3 Порядка N 296п);</a:t>
            </a:r>
          </a:p>
          <a:p>
            <a:pPr indent="342900">
              <a:lnSpc>
                <a:spcPct val="115000"/>
              </a:lnSpc>
            </a:pPr>
            <a:r>
              <a:rPr lang="ru-RU" sz="2000" b="1" dirty="0"/>
              <a:t>- </a:t>
            </a:r>
            <a:r>
              <a:rPr lang="ru-RU" sz="2000" b="1" dirty="0">
                <a:solidFill>
                  <a:srgbClr val="FFFF00"/>
                </a:solidFill>
              </a:rPr>
              <a:t>в территориальном отделении ФСС РФ </a:t>
            </a:r>
            <a:r>
              <a:rPr lang="ru-RU" sz="2000" b="1" dirty="0"/>
              <a:t>- только если заключили с работником трудовой договор (</a:t>
            </a:r>
            <a:r>
              <a:rPr lang="ru-RU" sz="2000" b="1" dirty="0" err="1"/>
              <a:t>пп</a:t>
            </a:r>
            <a:r>
              <a:rPr lang="ru-RU" sz="2000" b="1" dirty="0"/>
              <a:t>. 2 п. 2 Порядка N 959н, </a:t>
            </a:r>
            <a:r>
              <a:rPr lang="ru-RU" sz="2000" b="1" dirty="0" err="1"/>
              <a:t>абз</a:t>
            </a:r>
            <a:r>
              <a:rPr lang="ru-RU" sz="2000" b="1" dirty="0"/>
              <a:t>. 1, 2 п. 1.1 Приложения N 1 к Письму ФСС РФ от 23.08.2011 N 14-03-11/08-9440, Информация ФСС РФ "О регистрации в Фонде социального страхования Российской Федерации").</a:t>
            </a:r>
          </a:p>
        </p:txBody>
      </p:sp>
    </p:spTree>
    <p:extLst>
      <p:ext uri="{BB962C8B-B14F-4D97-AF65-F5344CB8AC3E}">
        <p14:creationId xmlns:p14="http://schemas.microsoft.com/office/powerpoint/2010/main" val="271498032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548680"/>
            <a:ext cx="7920880" cy="5262979"/>
          </a:xfrm>
          <a:prstGeom prst="rect">
            <a:avLst/>
          </a:prstGeom>
        </p:spPr>
        <p:txBody>
          <a:bodyPr wrap="square">
            <a:spAutoFit/>
          </a:bodyPr>
          <a:lstStyle/>
          <a:p>
            <a:r>
              <a:rPr lang="ru-RU" sz="2400" dirty="0"/>
              <a:t>В ФСС РФ предприниматель одновременно регистрируется в качестве страхователя </a:t>
            </a:r>
            <a:r>
              <a:rPr lang="ru-RU" sz="2400" b="1" dirty="0">
                <a:solidFill>
                  <a:srgbClr val="FFFF00"/>
                </a:solidFill>
              </a:rPr>
              <a:t>по двум видам обязательного социального страхования</a:t>
            </a:r>
            <a:r>
              <a:rPr lang="ru-RU" sz="2400" dirty="0"/>
              <a:t> (п. 3 Порядка N 959н, </a:t>
            </a:r>
            <a:r>
              <a:rPr lang="ru-RU" sz="2400" dirty="0" err="1"/>
              <a:t>абз</a:t>
            </a:r>
            <a:r>
              <a:rPr lang="ru-RU" sz="2400" dirty="0"/>
              <a:t>. 1 - 4 п. 1.1 Приложения N 1 к Письму ФСС РФ от 23.08.2011 N 14-03-11/08-9440):</a:t>
            </a:r>
          </a:p>
          <a:p>
            <a:r>
              <a:rPr lang="ru-RU" sz="2400" dirty="0"/>
              <a:t>- на случай временной нетрудоспособности и в связи с материнством;</a:t>
            </a:r>
          </a:p>
          <a:p>
            <a:r>
              <a:rPr lang="ru-RU" sz="2400" dirty="0"/>
              <a:t>- от несчастных случаев на производстве и профзаболеваний.</a:t>
            </a:r>
          </a:p>
          <a:p>
            <a:r>
              <a:rPr lang="ru-RU" sz="2400" dirty="0"/>
              <a:t>Для регистрации вам необходимо в установленный срок подать в орган ПФР или ФСС РФ по месту своего жительства соответствующее заявление с приложением необходимых документов.</a:t>
            </a:r>
          </a:p>
        </p:txBody>
      </p:sp>
    </p:spTree>
    <p:extLst>
      <p:ext uri="{BB962C8B-B14F-4D97-AF65-F5344CB8AC3E}">
        <p14:creationId xmlns:p14="http://schemas.microsoft.com/office/powerpoint/2010/main" val="29075895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548680"/>
            <a:ext cx="7920880" cy="5324535"/>
          </a:xfrm>
          <a:prstGeom prst="rect">
            <a:avLst/>
          </a:prstGeom>
        </p:spPr>
        <p:txBody>
          <a:bodyPr wrap="square">
            <a:spAutoFit/>
          </a:bodyPr>
          <a:lstStyle/>
          <a:p>
            <a:r>
              <a:rPr lang="ru-RU" sz="2400" dirty="0"/>
              <a:t>Ответственность за нарушение срока постановки на учет установлена в законодательстве об обязательном социальном страховании только за несвоевременную регистрацию в органах </a:t>
            </a:r>
            <a:r>
              <a:rPr lang="ru-RU" sz="2400" dirty="0" smtClean="0"/>
              <a:t>ПФР.</a:t>
            </a:r>
          </a:p>
          <a:p>
            <a:endParaRPr lang="ru-RU" sz="2400" dirty="0" smtClean="0"/>
          </a:p>
          <a:p>
            <a:r>
              <a:rPr lang="ru-RU" sz="2000" i="1" dirty="0" smtClean="0"/>
              <a:t>Размер </a:t>
            </a:r>
            <a:r>
              <a:rPr lang="ru-RU" sz="2000" i="1" dirty="0"/>
              <a:t>штрафа зависит от количества дней просрочки:</a:t>
            </a:r>
          </a:p>
          <a:p>
            <a:r>
              <a:rPr lang="ru-RU" sz="2000" i="1" dirty="0"/>
              <a:t>- до 90 дней - штраф 5000 руб.;</a:t>
            </a:r>
          </a:p>
          <a:p>
            <a:r>
              <a:rPr lang="ru-RU" sz="2000" i="1" dirty="0"/>
              <a:t>- более чем на 90 дней - штраф 10 000 руб.</a:t>
            </a:r>
          </a:p>
          <a:p>
            <a:r>
              <a:rPr lang="ru-RU" sz="2000" i="1" dirty="0"/>
              <a:t>В течение 10 рабочих дней после вынесения решения о привлечении к ответственности органы ПФР направляют страхователю требование об уплате штрафа по форме, утвержденной Приказом Минтруда России от 27.11.2013 N 698н. Если штраф не будет уплачен в сроки, указанные в требовании, то органы Фонда вправе его взыскать как в бесспорном (ст. ст. 19, 20 Закона N 212-ФЗ), так и в судебном порядке.</a:t>
            </a:r>
          </a:p>
          <a:p>
            <a:endParaRPr lang="ru-RU" sz="2000" i="1" dirty="0"/>
          </a:p>
        </p:txBody>
      </p:sp>
    </p:spTree>
    <p:extLst>
      <p:ext uri="{BB962C8B-B14F-4D97-AF65-F5344CB8AC3E}">
        <p14:creationId xmlns:p14="http://schemas.microsoft.com/office/powerpoint/2010/main" val="54879252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Дата 3"/>
          <p:cNvSpPr>
            <a:spLocks noGrp="1"/>
          </p:cNvSpPr>
          <p:nvPr>
            <p:ph type="dt" sz="quarter" idx="10"/>
          </p:nvPr>
        </p:nvSpPr>
        <p:spPr/>
        <p:txBody>
          <a:bodyPr/>
          <a:lstStyle/>
          <a:p>
            <a:pPr>
              <a:defRPr/>
            </a:pPr>
            <a:fld id="{7E1A49BF-F72D-4780-AB77-6F58836778EE}" type="datetime1">
              <a:rPr lang="ru-RU" altLang="ru-RU"/>
              <a:pPr>
                <a:defRPr/>
              </a:pPr>
              <a:t>09.03.2015</a:t>
            </a:fld>
            <a:endParaRPr lang="ru-RU" altLang="ru-RU"/>
          </a:p>
        </p:txBody>
      </p:sp>
      <p:sp>
        <p:nvSpPr>
          <p:cNvPr id="9" name="Номер слайда 5"/>
          <p:cNvSpPr>
            <a:spLocks noGrp="1"/>
          </p:cNvSpPr>
          <p:nvPr>
            <p:ph type="sldNum" sz="quarter" idx="12"/>
          </p:nvPr>
        </p:nvSpPr>
        <p:spPr/>
        <p:txBody>
          <a:bodyPr/>
          <a:lstStyle/>
          <a:p>
            <a:pPr>
              <a:defRPr/>
            </a:pPr>
            <a:fld id="{9EBDE491-BCD7-4B2F-902B-3AAE8A8A8A9E}" type="slidenum">
              <a:rPr lang="ru-RU" altLang="ru-RU"/>
              <a:pPr>
                <a:defRPr/>
              </a:pPr>
              <a:t>31</a:t>
            </a:fld>
            <a:endParaRPr lang="ru-RU" altLang="ru-RU"/>
          </a:p>
        </p:txBody>
      </p:sp>
      <p:sp>
        <p:nvSpPr>
          <p:cNvPr id="54274" name="Rectangle 2"/>
          <p:cNvSpPr>
            <a:spLocks noGrp="1" noChangeArrowheads="1"/>
          </p:cNvSpPr>
          <p:nvPr>
            <p:ph type="title"/>
          </p:nvPr>
        </p:nvSpPr>
        <p:spPr/>
        <p:txBody>
          <a:bodyPr/>
          <a:lstStyle/>
          <a:p>
            <a:pPr algn="ctr" eaLnBrk="1" hangingPunct="1">
              <a:defRPr/>
            </a:pPr>
            <a:r>
              <a:rPr lang="ru-RU" altLang="ru-RU" dirty="0" smtClean="0"/>
              <a:t>Вопрос 2</a:t>
            </a:r>
          </a:p>
        </p:txBody>
      </p:sp>
      <p:sp>
        <p:nvSpPr>
          <p:cNvPr id="7173" name="Rectangle 3"/>
          <p:cNvSpPr>
            <a:spLocks noGrp="1" noChangeArrowheads="1"/>
          </p:cNvSpPr>
          <p:nvPr>
            <p:ph type="body" idx="1"/>
          </p:nvPr>
        </p:nvSpPr>
        <p:spPr>
          <a:xfrm>
            <a:off x="1066800" y="2204864"/>
            <a:ext cx="7543800" cy="2519362"/>
          </a:xfrm>
        </p:spPr>
        <p:txBody>
          <a:bodyPr/>
          <a:lstStyle/>
          <a:p>
            <a:pPr marL="0" indent="0" algn="ctr" eaLnBrk="1" hangingPunct="1">
              <a:lnSpc>
                <a:spcPct val="90000"/>
              </a:lnSpc>
              <a:buClr>
                <a:srgbClr val="FFFFCC"/>
              </a:buClr>
              <a:buNone/>
            </a:pPr>
            <a:r>
              <a:rPr lang="ru-RU" sz="4000" dirty="0" smtClean="0">
                <a:effectLst/>
                <a:cs typeface="Times New Roman" pitchFamily="18" charset="0"/>
              </a:rPr>
              <a:t>Объекты обложения страховыми взносами</a:t>
            </a:r>
            <a:endParaRPr lang="ru-RU" sz="4000" dirty="0">
              <a:effectLst/>
              <a:cs typeface="Times New Roman" pitchFamily="18" charset="0"/>
            </a:endParaRPr>
          </a:p>
        </p:txBody>
      </p:sp>
      <p:grpSp>
        <p:nvGrpSpPr>
          <p:cNvPr id="7174" name="Group 4"/>
          <p:cNvGrpSpPr>
            <a:grpSpLocks/>
          </p:cNvGrpSpPr>
          <p:nvPr/>
        </p:nvGrpSpPr>
        <p:grpSpPr bwMode="auto">
          <a:xfrm>
            <a:off x="7964488" y="6308725"/>
            <a:ext cx="1071562" cy="447675"/>
            <a:chOff x="2694" y="3797"/>
            <a:chExt cx="1322" cy="545"/>
          </a:xfrm>
        </p:grpSpPr>
        <p:sp>
          <p:nvSpPr>
            <p:cNvPr id="7175" name="Text Box 5"/>
            <p:cNvSpPr txBox="1">
              <a:spLocks noChangeArrowheads="1"/>
            </p:cNvSpPr>
            <p:nvPr/>
          </p:nvSpPr>
          <p:spPr bwMode="auto">
            <a:xfrm>
              <a:off x="2976" y="3896"/>
              <a:ext cx="1040" cy="446"/>
            </a:xfrm>
            <a:prstGeom prst="rect">
              <a:avLst/>
            </a:prstGeom>
            <a:noFill/>
            <a:ln>
              <a:noFill/>
            </a:ln>
            <a:effectLst/>
            <a:extLst>
              <a:ext uri="{909E8E84-426E-40DD-AFC4-6F175D3DCCD1}">
                <a14:hiddenFill xmlns:a14="http://schemas.microsoft.com/office/drawing/2010/main">
                  <a:solidFill>
                    <a:srgbClr val="66CC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000099"/>
                    </a:outerShdw>
                  </a:effectLst>
                </a14:hiddenEffects>
              </a:ext>
            </a:extLst>
          </p:spPr>
          <p:txBody>
            <a:bodyPr wrap="non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defRPr>
              </a:lvl1pPr>
              <a:lvl2pPr marL="742950" indent="-285750" eaLnBrk="0" hangingPunct="0">
                <a:spcBef>
                  <a:spcPct val="20000"/>
                </a:spcBef>
                <a:buClr>
                  <a:schemeClr val="tx1"/>
                </a:buClr>
                <a:buChar char="–"/>
                <a:defRPr sz="2800">
                  <a:solidFill>
                    <a:schemeClr val="tx1"/>
                  </a:solidFill>
                  <a:latin typeface="Tahoma" pitchFamily="34"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defRPr>
              </a:lvl3pPr>
              <a:lvl4pPr marL="1600200" indent="-228600" eaLnBrk="0" hangingPunct="0">
                <a:spcBef>
                  <a:spcPct val="20000"/>
                </a:spcBef>
                <a:buClr>
                  <a:schemeClr val="tx1"/>
                </a:buClr>
                <a:buChar char="–"/>
                <a:defRPr sz="2000">
                  <a:solidFill>
                    <a:schemeClr val="tx1"/>
                  </a:solidFill>
                  <a:latin typeface="Tahoma" pitchFamily="34"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ru-RU" altLang="ru-RU" sz="1800">
                  <a:solidFill>
                    <a:srgbClr val="FFFFFF"/>
                  </a:solidFill>
                  <a:latin typeface="Monotype Corsiva" pitchFamily="66" charset="0"/>
                </a:rPr>
                <a:t>ВГУЭС</a:t>
              </a:r>
              <a:endParaRPr lang="ru-RU" altLang="ru-RU" sz="1800"/>
            </a:p>
          </p:txBody>
        </p:sp>
        <p:pic>
          <p:nvPicPr>
            <p:cNvPr id="7176" name="Picture 6" descr="rspp">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l="66698"/>
            <a:stretch>
              <a:fillRect/>
            </a:stretch>
          </p:blipFill>
          <p:spPr bwMode="auto">
            <a:xfrm>
              <a:off x="2694" y="3797"/>
              <a:ext cx="276" cy="530"/>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92082936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548680"/>
            <a:ext cx="7920880" cy="4462760"/>
          </a:xfrm>
          <a:prstGeom prst="rect">
            <a:avLst/>
          </a:prstGeom>
        </p:spPr>
        <p:txBody>
          <a:bodyPr wrap="square">
            <a:spAutoFit/>
          </a:bodyPr>
          <a:lstStyle/>
          <a:p>
            <a:r>
              <a:rPr lang="ru-RU" sz="2400" b="1" dirty="0">
                <a:solidFill>
                  <a:srgbClr val="FFFF00"/>
                </a:solidFill>
              </a:rPr>
              <a:t>Объектом обложения страховыми взносами </a:t>
            </a:r>
            <a:r>
              <a:rPr lang="ru-RU" sz="2400" dirty="0"/>
              <a:t>для плательщиков-работодателей являются выплаты и иные вознаграждения в пользу физических лиц в рамках трудовых отношений и гражданско-правовых договоров (ст. 7 Федерального закона от 24.07.2009 N 212-ФЗ).</a:t>
            </a:r>
          </a:p>
          <a:p>
            <a:r>
              <a:rPr lang="ru-RU" sz="2400" dirty="0"/>
              <a:t>Выплаты физическим лицам, облагаемые страховыми взносами, формируют </a:t>
            </a:r>
            <a:r>
              <a:rPr lang="ru-RU" sz="2400" b="1" dirty="0">
                <a:solidFill>
                  <a:srgbClr val="FFFF00"/>
                </a:solidFill>
              </a:rPr>
              <a:t>базу для начисления этих взносов</a:t>
            </a:r>
            <a:r>
              <a:rPr lang="ru-RU" sz="2400" dirty="0"/>
              <a:t>. Но при этом есть и такие выплаты, которые страховыми взносами не облагаются (ст. ст. 7, 9 Закона N 212-ФЗ).</a:t>
            </a:r>
          </a:p>
          <a:p>
            <a:endParaRPr lang="ru-RU" sz="2000" i="1" dirty="0"/>
          </a:p>
        </p:txBody>
      </p:sp>
    </p:spTree>
    <p:extLst>
      <p:ext uri="{BB962C8B-B14F-4D97-AF65-F5344CB8AC3E}">
        <p14:creationId xmlns:p14="http://schemas.microsoft.com/office/powerpoint/2010/main" val="88818463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332656"/>
            <a:ext cx="7920880" cy="5878532"/>
          </a:xfrm>
          <a:prstGeom prst="rect">
            <a:avLst/>
          </a:prstGeom>
        </p:spPr>
        <p:txBody>
          <a:bodyPr wrap="square">
            <a:spAutoFit/>
          </a:bodyPr>
          <a:lstStyle/>
          <a:p>
            <a:r>
              <a:rPr lang="ru-RU" b="1" dirty="0">
                <a:solidFill>
                  <a:srgbClr val="FFFF00"/>
                </a:solidFill>
              </a:rPr>
              <a:t>У организаций и индивидуальных предпринимателей страховыми взносами облагаются вознаграждения физическим </a:t>
            </a:r>
            <a:r>
              <a:rPr lang="ru-RU" b="1" dirty="0" smtClean="0">
                <a:solidFill>
                  <a:srgbClr val="FFFF00"/>
                </a:solidFill>
              </a:rPr>
              <a:t>лицам:</a:t>
            </a:r>
            <a:endParaRPr lang="ru-RU" b="1" dirty="0">
              <a:solidFill>
                <a:srgbClr val="FFFF00"/>
              </a:solidFill>
            </a:endParaRPr>
          </a:p>
          <a:p>
            <a:r>
              <a:rPr lang="ru-RU" dirty="0"/>
              <a:t>а) по трудовым договорам;</a:t>
            </a:r>
          </a:p>
          <a:p>
            <a:r>
              <a:rPr lang="ru-RU" dirty="0"/>
              <a:t>б) иные выплаты, производимые в рамках трудовых </a:t>
            </a:r>
            <a:r>
              <a:rPr lang="ru-RU" dirty="0" smtClean="0"/>
              <a:t>отношений;</a:t>
            </a:r>
          </a:p>
          <a:p>
            <a:r>
              <a:rPr lang="ru-RU" dirty="0" smtClean="0"/>
              <a:t>в) по гражданско-правовым договорам на выполнение работ, оказание услуг;</a:t>
            </a:r>
          </a:p>
          <a:p>
            <a:r>
              <a:rPr lang="ru-RU" i="1" dirty="0" smtClean="0"/>
              <a:t>При </a:t>
            </a:r>
            <a:r>
              <a:rPr lang="ru-RU" i="1" dirty="0"/>
              <a:t>этом если вы заключили такие договоры с предпринимателем, адвокатом или нотариусом, то страховые взносы на выплаты по этим договорам не </a:t>
            </a:r>
            <a:r>
              <a:rPr lang="ru-RU" i="1" dirty="0" smtClean="0"/>
              <a:t>начисляются.</a:t>
            </a:r>
            <a:endParaRPr lang="ru-RU" i="1" dirty="0"/>
          </a:p>
          <a:p>
            <a:r>
              <a:rPr lang="ru-RU" dirty="0"/>
              <a:t>г) по </a:t>
            </a:r>
            <a:r>
              <a:rPr lang="ru-RU" dirty="0" smtClean="0"/>
              <a:t>договорам:</a:t>
            </a:r>
            <a:endParaRPr lang="ru-RU" dirty="0"/>
          </a:p>
          <a:p>
            <a:r>
              <a:rPr lang="ru-RU" dirty="0"/>
              <a:t>- авторского заказа (ст. 1288 ГК РФ);</a:t>
            </a:r>
          </a:p>
          <a:p>
            <a:r>
              <a:rPr lang="ru-RU" dirty="0"/>
              <a:t>- об отчуждении исключительного права на произведения науки, литературы, искусства (ст. 1285 ГК РФ);</a:t>
            </a:r>
          </a:p>
          <a:p>
            <a:r>
              <a:rPr lang="ru-RU" dirty="0"/>
              <a:t>- издательскому лицензионному договору (ст. 1287 ГК РФ);</a:t>
            </a:r>
          </a:p>
          <a:p>
            <a:r>
              <a:rPr lang="ru-RU" dirty="0"/>
              <a:t>- лицензионному договору о предоставлении права использования произведения науки, литературы, искусства (ст. 1286 ГК РФ);</a:t>
            </a:r>
          </a:p>
          <a:p>
            <a:r>
              <a:rPr lang="ru-RU" dirty="0"/>
              <a:t>- по договорам, которые заключены организациями на управление правами на коллективной основе с пользователями, если по ним авторам произведений выплачиваются вознаграждения.</a:t>
            </a:r>
          </a:p>
          <a:p>
            <a:endParaRPr lang="ru-RU" sz="1600" i="1" dirty="0"/>
          </a:p>
        </p:txBody>
      </p:sp>
    </p:spTree>
    <p:extLst>
      <p:ext uri="{BB962C8B-B14F-4D97-AF65-F5344CB8AC3E}">
        <p14:creationId xmlns:p14="http://schemas.microsoft.com/office/powerpoint/2010/main" val="341797054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188640"/>
            <a:ext cx="7920880" cy="6494085"/>
          </a:xfrm>
          <a:prstGeom prst="rect">
            <a:avLst/>
          </a:prstGeom>
        </p:spPr>
        <p:txBody>
          <a:bodyPr wrap="square">
            <a:spAutoFit/>
          </a:bodyPr>
          <a:lstStyle/>
          <a:p>
            <a:r>
              <a:rPr lang="ru-RU" sz="2400" b="1" dirty="0" smtClean="0"/>
              <a:t>На </a:t>
            </a:r>
            <a:r>
              <a:rPr lang="ru-RU" sz="2400" b="1" dirty="0"/>
              <a:t>вознаграждения по гражданско-правовым договорам на выполнение работ (оказание услуг), а также по авторским и лицензионным договорам начисляются не все виды взносов. </a:t>
            </a:r>
            <a:endParaRPr lang="ru-RU" sz="2400" b="1" dirty="0" smtClean="0"/>
          </a:p>
          <a:p>
            <a:endParaRPr lang="ru-RU" sz="2400" b="1" dirty="0"/>
          </a:p>
          <a:p>
            <a:r>
              <a:rPr lang="ru-RU" sz="2400" b="1" dirty="0" smtClean="0"/>
              <a:t>Так</a:t>
            </a:r>
            <a:r>
              <a:rPr lang="ru-RU" sz="2400" b="1" dirty="0"/>
              <a:t>, страховые взносы по нетрудоспособности и материнству в бюджет ФСС РФ по указанным договорам уплачивать не </a:t>
            </a:r>
            <a:r>
              <a:rPr lang="ru-RU" sz="2400" b="1" dirty="0" smtClean="0"/>
              <a:t>нужно.</a:t>
            </a:r>
          </a:p>
          <a:p>
            <a:endParaRPr lang="ru-RU" sz="2400" b="1" dirty="0" smtClean="0"/>
          </a:p>
          <a:p>
            <a:r>
              <a:rPr lang="ru-RU" sz="2000" i="1" dirty="0"/>
              <a:t>Физические лица без статуса предпринимателя уплачивают страховые взносы с тех выплат, которые они производят работающим у них лицам (ч. 2 ст. 7 Закона N 212-ФЗ):</a:t>
            </a:r>
          </a:p>
          <a:p>
            <a:r>
              <a:rPr lang="ru-RU" sz="2000" i="1" dirty="0"/>
              <a:t>а) по трудовым договорам;</a:t>
            </a:r>
          </a:p>
          <a:p>
            <a:r>
              <a:rPr lang="ru-RU" sz="2000" i="1" dirty="0"/>
              <a:t>б) по гражданско-правовым договорам на выполнение работ, оказание услуг. Причем, если такие договоры заключены физическим лицом с предпринимателем, адвокатом или нотариусом, страховые взносы на выплаты по ним не начисляются, поскольку эти лица платят взносы самостоятельно</a:t>
            </a:r>
            <a:r>
              <a:rPr lang="ru-RU" sz="2000" i="1" dirty="0" smtClean="0"/>
              <a:t>.</a:t>
            </a:r>
            <a:endParaRPr lang="ru-RU" sz="2000" i="1" dirty="0"/>
          </a:p>
        </p:txBody>
      </p:sp>
    </p:spTree>
    <p:extLst>
      <p:ext uri="{BB962C8B-B14F-4D97-AF65-F5344CB8AC3E}">
        <p14:creationId xmlns:p14="http://schemas.microsoft.com/office/powerpoint/2010/main" val="227057317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404664"/>
            <a:ext cx="7920880" cy="5940088"/>
          </a:xfrm>
          <a:prstGeom prst="rect">
            <a:avLst/>
          </a:prstGeom>
        </p:spPr>
        <p:txBody>
          <a:bodyPr wrap="square">
            <a:spAutoFit/>
          </a:bodyPr>
          <a:lstStyle/>
          <a:p>
            <a:r>
              <a:rPr lang="ru-RU" sz="2000" i="1" dirty="0">
                <a:solidFill>
                  <a:srgbClr val="FFFF00"/>
                </a:solidFill>
              </a:rPr>
              <a:t>Организация "Альфа" занимается производством мебели. В январе она заключила договор авторского заказа с дизайнером А.И. Ивановым на разработку эскизов новой коллекции мебельных гарнитуров. После передачи А.И. Ивановым организации эскизов и исключительного права на них ему выплачивается вознаграждение.</a:t>
            </a:r>
            <a:endParaRPr lang="ru-RU" sz="2000" dirty="0">
              <a:solidFill>
                <a:srgbClr val="FFFF00"/>
              </a:solidFill>
            </a:endParaRPr>
          </a:p>
          <a:p>
            <a:r>
              <a:rPr lang="ru-RU" sz="2000" i="1" dirty="0">
                <a:solidFill>
                  <a:srgbClr val="FFFF00"/>
                </a:solidFill>
              </a:rPr>
              <a:t>Кроме того, организация "Альфа" заключила договор об оказании юридической помощи с адвокатом А.А. Смирновым.</a:t>
            </a:r>
            <a:endParaRPr lang="ru-RU" sz="2000" dirty="0">
              <a:solidFill>
                <a:srgbClr val="FFFF00"/>
              </a:solidFill>
            </a:endParaRPr>
          </a:p>
          <a:p>
            <a:r>
              <a:rPr lang="ru-RU" sz="2000" i="1" dirty="0">
                <a:solidFill>
                  <a:srgbClr val="FFFF00"/>
                </a:solidFill>
              </a:rPr>
              <a:t>Также ежемесячно организация выплачивает работникам заработную плату по трудовым договорам</a:t>
            </a:r>
            <a:r>
              <a:rPr lang="ru-RU" sz="2000" i="1" dirty="0" smtClean="0">
                <a:solidFill>
                  <a:srgbClr val="FFFF00"/>
                </a:solidFill>
              </a:rPr>
              <a:t>.</a:t>
            </a:r>
          </a:p>
          <a:p>
            <a:endParaRPr lang="ru-RU" sz="2000" dirty="0">
              <a:solidFill>
                <a:srgbClr val="FFFF00"/>
              </a:solidFill>
            </a:endParaRPr>
          </a:p>
          <a:p>
            <a:r>
              <a:rPr lang="ru-RU" sz="2000" i="1" dirty="0">
                <a:solidFill>
                  <a:srgbClr val="FFFF00"/>
                </a:solidFill>
              </a:rPr>
              <a:t>Таким образом, организация должна исчислить и уплатить страховые взносы:</a:t>
            </a:r>
            <a:endParaRPr lang="ru-RU" sz="2000" dirty="0">
              <a:solidFill>
                <a:srgbClr val="FFFF00"/>
              </a:solidFill>
            </a:endParaRPr>
          </a:p>
          <a:p>
            <a:r>
              <a:rPr lang="ru-RU" sz="2000" i="1" dirty="0">
                <a:solidFill>
                  <a:srgbClr val="FFFF00"/>
                </a:solidFill>
              </a:rPr>
              <a:t>- с вознаграждения дизайнеру по договору авторского </a:t>
            </a:r>
            <a:r>
              <a:rPr lang="ru-RU" sz="2000" i="1" dirty="0" smtClean="0">
                <a:solidFill>
                  <a:srgbClr val="FFFF00"/>
                </a:solidFill>
              </a:rPr>
              <a:t>заказа;</a:t>
            </a:r>
            <a:endParaRPr lang="ru-RU" sz="2000" dirty="0">
              <a:solidFill>
                <a:srgbClr val="FFFF00"/>
              </a:solidFill>
            </a:endParaRPr>
          </a:p>
          <a:p>
            <a:r>
              <a:rPr lang="ru-RU" sz="2000" i="1" dirty="0">
                <a:solidFill>
                  <a:srgbClr val="FFFF00"/>
                </a:solidFill>
              </a:rPr>
              <a:t>- с заработной платы в пользу работников</a:t>
            </a:r>
            <a:r>
              <a:rPr lang="ru-RU" sz="2000" i="1" dirty="0" smtClean="0">
                <a:solidFill>
                  <a:srgbClr val="FFFF00"/>
                </a:solidFill>
              </a:rPr>
              <a:t>.</a:t>
            </a:r>
            <a:endParaRPr lang="ru-RU" sz="2000" dirty="0">
              <a:solidFill>
                <a:srgbClr val="FFFF00"/>
              </a:solidFill>
            </a:endParaRPr>
          </a:p>
          <a:p>
            <a:endParaRPr lang="ru-RU" sz="2000" i="1" dirty="0" smtClean="0">
              <a:solidFill>
                <a:srgbClr val="FFFF00"/>
              </a:solidFill>
            </a:endParaRPr>
          </a:p>
          <a:p>
            <a:r>
              <a:rPr lang="ru-RU" sz="2000" i="1" dirty="0" smtClean="0">
                <a:solidFill>
                  <a:srgbClr val="FFFF00"/>
                </a:solidFill>
              </a:rPr>
              <a:t>А </a:t>
            </a:r>
            <a:r>
              <a:rPr lang="ru-RU" sz="2000" i="1" dirty="0">
                <a:solidFill>
                  <a:srgbClr val="FFFF00"/>
                </a:solidFill>
              </a:rPr>
              <a:t>вознаграждение, которое организация выплатила за оказание юридической помощи, страховыми взносами не облагается, так как договор был заключен с адвокатом.</a:t>
            </a:r>
            <a:endParaRPr lang="ru-RU" sz="2000" dirty="0">
              <a:solidFill>
                <a:srgbClr val="FFFF00"/>
              </a:solidFill>
            </a:endParaRPr>
          </a:p>
        </p:txBody>
      </p:sp>
    </p:spTree>
    <p:extLst>
      <p:ext uri="{BB962C8B-B14F-4D97-AF65-F5344CB8AC3E}">
        <p14:creationId xmlns:p14="http://schemas.microsoft.com/office/powerpoint/2010/main" val="181430749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404664"/>
            <a:ext cx="7920880" cy="6247864"/>
          </a:xfrm>
          <a:prstGeom prst="rect">
            <a:avLst/>
          </a:prstGeom>
        </p:spPr>
        <p:txBody>
          <a:bodyPr wrap="square">
            <a:spAutoFit/>
          </a:bodyPr>
          <a:lstStyle/>
          <a:p>
            <a:r>
              <a:rPr lang="ru-RU" sz="2000" dirty="0"/>
              <a:t>При решении вопроса о том, нужно ли вам ту или иную выплату облагать страховыми взносами, необходимо учитывать следующие существенные моменты.</a:t>
            </a:r>
          </a:p>
          <a:p>
            <a:r>
              <a:rPr lang="ru-RU" sz="2000" b="1" dirty="0"/>
              <a:t>1. Взносами облагаются как денежные выплаты, так и </a:t>
            </a:r>
            <a:r>
              <a:rPr lang="ru-RU" sz="2000" b="1" dirty="0" err="1"/>
              <a:t>неденежные</a:t>
            </a:r>
            <a:r>
              <a:rPr lang="ru-RU" sz="2000" b="1" dirty="0"/>
              <a:t> вознаграждения в рамках трудовых отношений и гражданско-правовых договоров на выполнение работ или оказание услуг, а также по авторским и лицензионным договорам (ч. 1 ст. 7, ч. 6 ст. 8 Закона N 212-ФЗ).</a:t>
            </a:r>
          </a:p>
          <a:p>
            <a:r>
              <a:rPr lang="ru-RU" sz="2000" dirty="0"/>
              <a:t> </a:t>
            </a:r>
          </a:p>
          <a:p>
            <a:r>
              <a:rPr lang="ru-RU" sz="2000" i="1" dirty="0">
                <a:solidFill>
                  <a:srgbClr val="FFFF00"/>
                </a:solidFill>
              </a:rPr>
              <a:t>Например, сельскохозяйственная организация часть заработной платы (10% от ее размера в месяц) выдает работникам в натуральной форме в виде продуктов питания. Соответствующие положения содержатся в трудовых договорах и подтверждены письменным согласием работников согласно ч. 2 ст. 131 ТК РФ.</a:t>
            </a:r>
            <a:endParaRPr lang="ru-RU" sz="2000" dirty="0">
              <a:solidFill>
                <a:srgbClr val="FFFF00"/>
              </a:solidFill>
            </a:endParaRPr>
          </a:p>
          <a:p>
            <a:r>
              <a:rPr lang="ru-RU" sz="2000" i="1" dirty="0">
                <a:solidFill>
                  <a:srgbClr val="FFFF00"/>
                </a:solidFill>
              </a:rPr>
              <a:t>Часть заработной платы в виде стоимости полученных сотрудниками продуктов питания облагается страховыми взносами.</a:t>
            </a:r>
            <a:endParaRPr lang="ru-RU" sz="2000" dirty="0">
              <a:solidFill>
                <a:srgbClr val="FFFF00"/>
              </a:solidFill>
            </a:endParaRPr>
          </a:p>
          <a:p>
            <a:r>
              <a:rPr lang="ru-RU" sz="2000" dirty="0"/>
              <a:t> </a:t>
            </a:r>
          </a:p>
        </p:txBody>
      </p:sp>
    </p:spTree>
    <p:extLst>
      <p:ext uri="{BB962C8B-B14F-4D97-AF65-F5344CB8AC3E}">
        <p14:creationId xmlns:p14="http://schemas.microsoft.com/office/powerpoint/2010/main" val="284956518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404664"/>
            <a:ext cx="7920880" cy="5632311"/>
          </a:xfrm>
          <a:prstGeom prst="rect">
            <a:avLst/>
          </a:prstGeom>
        </p:spPr>
        <p:txBody>
          <a:bodyPr wrap="square">
            <a:spAutoFit/>
          </a:bodyPr>
          <a:lstStyle/>
          <a:p>
            <a:r>
              <a:rPr lang="ru-RU" sz="2000" b="1" dirty="0"/>
              <a:t>2. По общему правилу страховые взносы начисляются на все выплаты работникам, которые производятся в рамках трудовых отношений и гражданско-правовых договоров.</a:t>
            </a:r>
          </a:p>
          <a:p>
            <a:r>
              <a:rPr lang="ru-RU" sz="2000" dirty="0"/>
              <a:t>Например, страховые взносы начисляются на суммы оплаты труда (заработную плату, премии, надбавки и т.п.), на средний заработок, выплачиваемый работнику за время нахождения в командировке (ст. 129, ч. 1 и 2 ст. 135, ст. 167 ТК РФ</a:t>
            </a:r>
            <a:r>
              <a:rPr lang="ru-RU" sz="2000" dirty="0" smtClean="0"/>
              <a:t>).</a:t>
            </a:r>
          </a:p>
          <a:p>
            <a:endParaRPr lang="ru-RU" sz="2000" dirty="0"/>
          </a:p>
          <a:p>
            <a:r>
              <a:rPr lang="ru-RU" sz="2000" dirty="0"/>
              <a:t>Минтруд России полагает, что заработная плата и иные выплаты, которые начислены после смерти работника, не облагаются страховыми взносам. Чиновники указывают, что в связи со смертью работника прекращается трудовой договор (п. 6 ч. 1 ст. 83 ТК РФ). Кроме того, данное лицо уже не сможет получить обеспечение по страхованию, т.е. не будет реализована основная цель обязательного социального страхования (Письмо Минтруда России от 20.02.2013 N 17-3/292).</a:t>
            </a:r>
          </a:p>
        </p:txBody>
      </p:sp>
    </p:spTree>
    <p:extLst>
      <p:ext uri="{BB962C8B-B14F-4D97-AF65-F5344CB8AC3E}">
        <p14:creationId xmlns:p14="http://schemas.microsoft.com/office/powerpoint/2010/main" val="290829571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404664"/>
            <a:ext cx="7920880" cy="5262979"/>
          </a:xfrm>
          <a:prstGeom prst="rect">
            <a:avLst/>
          </a:prstGeom>
        </p:spPr>
        <p:txBody>
          <a:bodyPr wrap="square">
            <a:spAutoFit/>
          </a:bodyPr>
          <a:lstStyle/>
          <a:p>
            <a:r>
              <a:rPr lang="ru-RU" sz="2800" dirty="0"/>
              <a:t>Помимо этого Минтруд России указал, что к выплатам в рамках трудовых отношений относятся подотчетные денежные средства, если работник своевременно не представил по ним авансовый отчет и работодатель решил не производить их удержание по правилам ст. 137 ТК </a:t>
            </a:r>
            <a:r>
              <a:rPr lang="ru-RU" sz="2800" dirty="0" smtClean="0"/>
              <a:t>РФ. </a:t>
            </a:r>
            <a:r>
              <a:rPr lang="ru-RU" sz="2800" dirty="0"/>
              <a:t>Из разъяснений чиновников следует, что при названных условиях соответствующие суммы облагаются страховыми взносами в общеустановленном порядке (Письмо Минтруда России от 12.12.2014 N 17-3/В-609).</a:t>
            </a:r>
          </a:p>
        </p:txBody>
      </p:sp>
    </p:spTree>
    <p:extLst>
      <p:ext uri="{BB962C8B-B14F-4D97-AF65-F5344CB8AC3E}">
        <p14:creationId xmlns:p14="http://schemas.microsoft.com/office/powerpoint/2010/main" val="302817800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404664"/>
            <a:ext cx="7920880" cy="5632311"/>
          </a:xfrm>
          <a:prstGeom prst="rect">
            <a:avLst/>
          </a:prstGeom>
        </p:spPr>
        <p:txBody>
          <a:bodyPr wrap="square">
            <a:spAutoFit/>
          </a:bodyPr>
          <a:lstStyle/>
          <a:p>
            <a:r>
              <a:rPr lang="ru-RU" sz="2000" b="1" dirty="0"/>
              <a:t>3. Выплаты в рамках трудовых отношений облагаются страховыми взносами независимо от того, учтете вы их в расходах по налогу на прибыль или нет.</a:t>
            </a:r>
          </a:p>
          <a:p>
            <a:r>
              <a:rPr lang="ru-RU" sz="2000" dirty="0"/>
              <a:t>Такого мнения придерживается Минфин России в Письмах от 07.06.2011 N 03-03-06/1/325, от 08.04.2010 N 03-03-06/1/244, от 15.03.2010 N 03-03-06/1/136, от 11.02.2010 N 03-03-05/25, а также </a:t>
            </a:r>
            <a:r>
              <a:rPr lang="ru-RU" sz="2000" dirty="0" err="1"/>
              <a:t>Минздравсоцразвития</a:t>
            </a:r>
            <a:r>
              <a:rPr lang="ru-RU" sz="2000" dirty="0"/>
              <a:t> России в Письме от 01.03.2010 N 426-19</a:t>
            </a:r>
            <a:r>
              <a:rPr lang="ru-RU" sz="2000" dirty="0" smtClean="0"/>
              <a:t>.</a:t>
            </a:r>
            <a:endParaRPr lang="en-US" sz="2000" dirty="0" smtClean="0"/>
          </a:p>
          <a:p>
            <a:r>
              <a:rPr lang="ru-RU" sz="2000" dirty="0" smtClean="0"/>
              <a:t>Даже </a:t>
            </a:r>
            <a:r>
              <a:rPr lang="ru-RU" sz="2000" dirty="0"/>
              <a:t>если вознаграждение вы осуществили за счет чистой прибыли организации или фондов специального назначения, оно облагается страховыми взносами</a:t>
            </a:r>
            <a:r>
              <a:rPr lang="ru-RU" sz="2000" dirty="0" smtClean="0"/>
              <a:t>.</a:t>
            </a:r>
            <a:endParaRPr lang="en-US" sz="2000" dirty="0" smtClean="0"/>
          </a:p>
          <a:p>
            <a:endParaRPr lang="ru-RU" sz="2000" dirty="0"/>
          </a:p>
          <a:p>
            <a:r>
              <a:rPr lang="ru-RU" sz="2000" b="1" dirty="0"/>
              <a:t>4. Вознаграждение по договору авторского заказа и отдельным лицензионным договорам облагается страховыми взносами, если организация или индивидуальный предприниматель выплачивают его автору </a:t>
            </a:r>
            <a:r>
              <a:rPr lang="ru-RU" sz="2000" dirty="0"/>
              <a:t>(ч. 1 ст. 7 Закона N 212-ФЗ, п. 3 ст. 1228, </a:t>
            </a:r>
            <a:r>
              <a:rPr lang="ru-RU" sz="2000" dirty="0" err="1"/>
              <a:t>абз</a:t>
            </a:r>
            <a:r>
              <a:rPr lang="ru-RU" sz="2000" dirty="0"/>
              <a:t>. 1 п. 1 ст. 1229, п. 1 ст. 1233 ГК РФ).</a:t>
            </a:r>
          </a:p>
        </p:txBody>
      </p:sp>
    </p:spTree>
    <p:extLst>
      <p:ext uri="{BB962C8B-B14F-4D97-AF65-F5344CB8AC3E}">
        <p14:creationId xmlns:p14="http://schemas.microsoft.com/office/powerpoint/2010/main" val="79054647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13551" y="476672"/>
            <a:ext cx="8208912" cy="5632311"/>
          </a:xfrm>
          <a:prstGeom prst="rect">
            <a:avLst/>
          </a:prstGeom>
        </p:spPr>
        <p:txBody>
          <a:bodyPr wrap="square">
            <a:spAutoFit/>
          </a:bodyPr>
          <a:lstStyle/>
          <a:p>
            <a:r>
              <a:rPr lang="ru-RU" b="1" dirty="0"/>
              <a:t>5. В отдельных случаях организация должна исчислить и уплатить страховые взносы по вознаграждениям в пользу лиц, застрахованных по конкретным видам обязательного социального страхования, независимо от основания такого вознаграждения. </a:t>
            </a:r>
            <a:r>
              <a:rPr lang="ru-RU" dirty="0"/>
              <a:t>Это следует из последнего предложения ч. 1 ст. 7 Закона N 212-ФЗ.</a:t>
            </a:r>
          </a:p>
          <a:p>
            <a:r>
              <a:rPr lang="ru-RU" dirty="0"/>
              <a:t>Например, члены производственного кооператива, которые принимают трудовое участие в его деятельности, вправе получать плату за свой труд (ст. 1, п. 1 ст. 8 Федерального закона от 08.05.1996 N 41-ФЗ "О производственных кооперативах"). При этом отношения основаны на членстве в кооперативе и регулируются его уставом, а не трудовым договором (п. 1 ст. 19 Федерального закона от 08.05.1996 N 41-ФЗ). Однако в силу рассматриваемой оговорки в ч. 1 ст. 7 Федерального закона от 24.07.2009 N 212-ФЗ на выплаты членам производственных кооперативов должны начисляться страховые взносы, поскольку они являются застрахованными лицами (п. 3 ст. 19 Федерального закона от 08.05.1996 N 41-ФЗ, п. 4 ч. 1 ст. 2 Федерального закона от 29.12.2006 N 255-ФЗ, </a:t>
            </a:r>
            <a:r>
              <a:rPr lang="ru-RU" dirty="0" err="1"/>
              <a:t>пп</a:t>
            </a:r>
            <a:r>
              <a:rPr lang="ru-RU" dirty="0"/>
              <a:t>. "ж" п. 5 ст. 10 Федерального закона от 29.11.2010 N 326-ФЗ, Письмо </a:t>
            </a:r>
            <a:r>
              <a:rPr lang="ru-RU" dirty="0" err="1"/>
              <a:t>Минздравсоцразвития</a:t>
            </a:r>
            <a:r>
              <a:rPr lang="ru-RU" dirty="0"/>
              <a:t> России от 11.02.2010 N 286-19).</a:t>
            </a:r>
          </a:p>
          <a:p>
            <a:r>
              <a:rPr lang="ru-RU" dirty="0"/>
              <a:t> </a:t>
            </a:r>
          </a:p>
        </p:txBody>
      </p:sp>
    </p:spTree>
    <p:extLst>
      <p:ext uri="{BB962C8B-B14F-4D97-AF65-F5344CB8AC3E}">
        <p14:creationId xmlns:p14="http://schemas.microsoft.com/office/powerpoint/2010/main" val="183305358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620688"/>
            <a:ext cx="8352928" cy="5632311"/>
          </a:xfrm>
          <a:prstGeom prst="rect">
            <a:avLst/>
          </a:prstGeom>
        </p:spPr>
        <p:txBody>
          <a:bodyPr wrap="square">
            <a:spAutoFit/>
          </a:bodyPr>
          <a:lstStyle/>
          <a:p>
            <a:r>
              <a:rPr lang="ru-RU" sz="2000" b="1" dirty="0"/>
              <a:t>Страховые взносы уплачиваются только за застрахованных лиц. К таковым относятся физические лица, на которых распространяется обязательное социальное страхование (</a:t>
            </a:r>
            <a:r>
              <a:rPr lang="ru-RU" sz="2000" b="1" dirty="0" err="1"/>
              <a:t>абз</a:t>
            </a:r>
            <a:r>
              <a:rPr lang="ru-RU" sz="2000" b="1" dirty="0"/>
              <a:t>. 4 п. 2 ст. 6 Федерального закона от 16.07.1999 N 165-ФЗ).</a:t>
            </a:r>
          </a:p>
          <a:p>
            <a:r>
              <a:rPr lang="ru-RU" sz="2000" b="1" dirty="0">
                <a:solidFill>
                  <a:srgbClr val="FFFF00"/>
                </a:solidFill>
              </a:rPr>
              <a:t>При этом круг застрахованных лиц установлен законодательством по каждому виду обязательного социального страхования:</a:t>
            </a:r>
          </a:p>
          <a:p>
            <a:r>
              <a:rPr lang="ru-RU" sz="2000" b="1" dirty="0"/>
              <a:t>- по ОПС - п. 1 ст. 7 Закона N 167-ФЗ;</a:t>
            </a:r>
          </a:p>
          <a:p>
            <a:r>
              <a:rPr lang="ru-RU" sz="2000" b="1" dirty="0"/>
              <a:t>- по страхованию на случай временной нетрудоспособности и в связи с материнством - ч. 1, 2 ст. 2 Закона N 255-ФЗ;</a:t>
            </a:r>
          </a:p>
          <a:p>
            <a:r>
              <a:rPr lang="ru-RU" sz="2000" b="1" dirty="0"/>
              <a:t>- по ОМС - ст. 10 Закона N 326-ФЗ.</a:t>
            </a:r>
          </a:p>
          <a:p>
            <a:r>
              <a:rPr lang="ru-RU" sz="2000" b="1" dirty="0"/>
              <a:t>Основной частью застрахованных лиц являются работающие по трудовым и гражданско-правовым договорам. При этом застрахованными могут быть как российские граждане, так и иностранцы и лица без гражданства, если они постоянно или временно проживают в России.</a:t>
            </a:r>
          </a:p>
        </p:txBody>
      </p:sp>
    </p:spTree>
    <p:extLst>
      <p:ext uri="{BB962C8B-B14F-4D97-AF65-F5344CB8AC3E}">
        <p14:creationId xmlns:p14="http://schemas.microsoft.com/office/powerpoint/2010/main" val="309385806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620688"/>
            <a:ext cx="8352928" cy="5940088"/>
          </a:xfrm>
          <a:prstGeom prst="rect">
            <a:avLst/>
          </a:prstGeom>
        </p:spPr>
        <p:txBody>
          <a:bodyPr wrap="square">
            <a:spAutoFit/>
          </a:bodyPr>
          <a:lstStyle/>
          <a:p>
            <a:r>
              <a:rPr lang="ru-RU" sz="2000" dirty="0"/>
              <a:t>В число застрахованных включаются также иностранцы и лица без гражданства, которые имеют статус временно пребывающих на территории РФ, если они одновременно соответствуют следующим критериям (п. 1 ст. 7 Закона N 167-ФЗ):</a:t>
            </a:r>
          </a:p>
          <a:p>
            <a:r>
              <a:rPr lang="ru-RU" sz="2000" b="1" dirty="0"/>
              <a:t>а) заключили:</a:t>
            </a:r>
          </a:p>
          <a:p>
            <a:r>
              <a:rPr lang="ru-RU" sz="2000" b="1" dirty="0"/>
              <a:t>- трудовой договор на неопределенный срок</a:t>
            </a:r>
          </a:p>
          <a:p>
            <a:r>
              <a:rPr lang="ru-RU" sz="2000" b="1" dirty="0"/>
              <a:t>либо</a:t>
            </a:r>
          </a:p>
          <a:p>
            <a:r>
              <a:rPr lang="ru-RU" sz="2000" b="1" dirty="0"/>
              <a:t>- срочные трудовые договоры (один или несколько), продолжительность которых в общей сложности не меньше шести месяцев в течение календарного года.</a:t>
            </a:r>
          </a:p>
          <a:p>
            <a:r>
              <a:rPr lang="ru-RU" sz="2000" i="1" dirty="0"/>
              <a:t>Обращаем внимание на то, что с 1 января 2015 г. иностранцы и лица без гражданства, временно пребывающие в РФ, признаются застрахованными в системе ОПС независимо от продолжительности заключенных с ними трудовых или срочных трудовых договоров</a:t>
            </a:r>
            <a:r>
              <a:rPr lang="ru-RU" sz="2000" i="1" dirty="0" smtClean="0"/>
              <a:t>.</a:t>
            </a:r>
            <a:endParaRPr lang="en-US" sz="2000" i="1" dirty="0" smtClean="0"/>
          </a:p>
          <a:p>
            <a:r>
              <a:rPr lang="ru-RU" sz="2000" b="1" dirty="0"/>
              <a:t>б) не относятся при этом к числу высококвалифицированных специалистов.</a:t>
            </a:r>
          </a:p>
          <a:p>
            <a:r>
              <a:rPr lang="ru-RU" sz="2000" dirty="0"/>
              <a:t>Работодатели в отношении указанных лиц должны уплачивать страховые взносы в бюджет ПФР (ч. 2 ст. 22.1 Закона N 167-ФЗ).</a:t>
            </a:r>
          </a:p>
          <a:p>
            <a:endParaRPr lang="ru-RU" sz="2000" dirty="0"/>
          </a:p>
        </p:txBody>
      </p:sp>
    </p:spTree>
    <p:extLst>
      <p:ext uri="{BB962C8B-B14F-4D97-AF65-F5344CB8AC3E}">
        <p14:creationId xmlns:p14="http://schemas.microsoft.com/office/powerpoint/2010/main" val="304753794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620688"/>
            <a:ext cx="8352928" cy="5324535"/>
          </a:xfrm>
          <a:prstGeom prst="rect">
            <a:avLst/>
          </a:prstGeom>
        </p:spPr>
        <p:txBody>
          <a:bodyPr wrap="square">
            <a:spAutoFit/>
          </a:bodyPr>
          <a:lstStyle/>
          <a:p>
            <a:r>
              <a:rPr lang="ru-RU" sz="2000" dirty="0"/>
              <a:t>Отметим также, что отдельные категории физических лиц являются застрахованными только по отдельным видам обязательного социального страхования. Поэтому с вознаграждений в их пользу организация уплачивает только соответствующие виды взносов</a:t>
            </a:r>
            <a:r>
              <a:rPr lang="ru-RU" sz="2000" dirty="0" smtClean="0"/>
              <a:t>.</a:t>
            </a:r>
            <a:endParaRPr lang="en-US" sz="2000" dirty="0" smtClean="0"/>
          </a:p>
          <a:p>
            <a:endParaRPr lang="ru-RU" sz="2000" dirty="0"/>
          </a:p>
          <a:p>
            <a:r>
              <a:rPr lang="ru-RU" sz="2000" dirty="0"/>
              <a:t>1. Все три вида обязательного социального страхования - пенсионное, по временной нетрудоспособности и медицинское - распространяются на:</a:t>
            </a:r>
          </a:p>
          <a:p>
            <a:r>
              <a:rPr lang="ru-RU" sz="2000" b="1" dirty="0">
                <a:solidFill>
                  <a:srgbClr val="FFFF00"/>
                </a:solidFill>
              </a:rPr>
              <a:t>- граждан РФ, а также постоянно и временно проживающих на территории РФ иностранных граждан и лиц без гражданства, которые работают по трудовому договору (</a:t>
            </a:r>
            <a:r>
              <a:rPr lang="ru-RU" sz="2000" b="1" dirty="0" err="1">
                <a:solidFill>
                  <a:srgbClr val="FFFF00"/>
                </a:solidFill>
              </a:rPr>
              <a:t>абз</a:t>
            </a:r>
            <a:r>
              <a:rPr lang="ru-RU" sz="2000" b="1" dirty="0">
                <a:solidFill>
                  <a:srgbClr val="FFFF00"/>
                </a:solidFill>
              </a:rPr>
              <a:t>. 2 п. 1 ст. 7 Закона N 167-ФЗ, п. 1 ч. 1 ст. 2 Закона N 255-ФЗ, п. 1 ст. 10 Закона N 326-ФЗ);</a:t>
            </a:r>
          </a:p>
          <a:p>
            <a:r>
              <a:rPr lang="ru-RU" sz="2000" b="1" dirty="0">
                <a:solidFill>
                  <a:srgbClr val="FFFF00"/>
                </a:solidFill>
              </a:rPr>
              <a:t>- священнослужителей (</a:t>
            </a:r>
            <a:r>
              <a:rPr lang="ru-RU" sz="2000" b="1" dirty="0" err="1">
                <a:solidFill>
                  <a:srgbClr val="FFFF00"/>
                </a:solidFill>
              </a:rPr>
              <a:t>абз</a:t>
            </a:r>
            <a:r>
              <a:rPr lang="ru-RU" sz="2000" b="1" dirty="0">
                <a:solidFill>
                  <a:srgbClr val="FFFF00"/>
                </a:solidFill>
              </a:rPr>
              <a:t>. 7 п. 1 ст. 7 Закона N 167-ФЗ, п. 5 ч. 1 ст. 2 Закона N 255-ФЗ, </a:t>
            </a:r>
            <a:r>
              <a:rPr lang="ru-RU" sz="2000" b="1" dirty="0" err="1">
                <a:solidFill>
                  <a:srgbClr val="FFFF00"/>
                </a:solidFill>
              </a:rPr>
              <a:t>пп</a:t>
            </a:r>
            <a:r>
              <a:rPr lang="ru-RU" sz="2000" b="1" dirty="0">
                <a:solidFill>
                  <a:srgbClr val="FFFF00"/>
                </a:solidFill>
              </a:rPr>
              <a:t>. "ж" п. 5 ст. 10 Закона N 326-ФЗ).</a:t>
            </a:r>
          </a:p>
          <a:p>
            <a:endParaRPr lang="ru-RU" sz="2000" dirty="0"/>
          </a:p>
        </p:txBody>
      </p:sp>
    </p:spTree>
    <p:extLst>
      <p:ext uri="{BB962C8B-B14F-4D97-AF65-F5344CB8AC3E}">
        <p14:creationId xmlns:p14="http://schemas.microsoft.com/office/powerpoint/2010/main" val="241601852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260648"/>
            <a:ext cx="8352928" cy="6247864"/>
          </a:xfrm>
          <a:prstGeom prst="rect">
            <a:avLst/>
          </a:prstGeom>
        </p:spPr>
        <p:txBody>
          <a:bodyPr wrap="square">
            <a:spAutoFit/>
          </a:bodyPr>
          <a:lstStyle/>
          <a:p>
            <a:r>
              <a:rPr lang="ru-RU" sz="2000" dirty="0"/>
              <a:t>2. Застрахованными только по обязательному пенсионному и медицинскому страхованию являются:</a:t>
            </a:r>
          </a:p>
          <a:p>
            <a:r>
              <a:rPr lang="ru-RU" sz="2000" b="1" dirty="0">
                <a:solidFill>
                  <a:srgbClr val="FFFF00"/>
                </a:solidFill>
              </a:rPr>
              <a:t>- граждане РФ, а также постоянно и временно проживающие на территории РФ иностранные граждане и лица без гражданства, с которыми заключены гражданско-правовые договоры на выполнение работ (оказание услуг), а также авторские и лицензионные договоры (</a:t>
            </a:r>
            <a:r>
              <a:rPr lang="ru-RU" sz="2000" b="1" dirty="0" err="1">
                <a:solidFill>
                  <a:srgbClr val="FFFF00"/>
                </a:solidFill>
              </a:rPr>
              <a:t>абз</a:t>
            </a:r>
            <a:r>
              <a:rPr lang="ru-RU" sz="2000" b="1" dirty="0">
                <a:solidFill>
                  <a:srgbClr val="FFFF00"/>
                </a:solidFill>
              </a:rPr>
              <a:t>. 2 п. 1 ст. 7 Закона N 167-ФЗ, п. 1 ст. 10 Закона N 326-ФЗ);</a:t>
            </a:r>
          </a:p>
          <a:p>
            <a:r>
              <a:rPr lang="ru-RU" sz="2000" b="1" dirty="0">
                <a:solidFill>
                  <a:srgbClr val="FFFF00"/>
                </a:solidFill>
              </a:rPr>
              <a:t>- физические лица - члены крестьянских (фермерских) хозяйств (</a:t>
            </a:r>
            <a:r>
              <a:rPr lang="ru-RU" sz="2000" b="1" dirty="0" err="1">
                <a:solidFill>
                  <a:srgbClr val="FFFF00"/>
                </a:solidFill>
              </a:rPr>
              <a:t>абз</a:t>
            </a:r>
            <a:r>
              <a:rPr lang="ru-RU" sz="2000" b="1" dirty="0">
                <a:solidFill>
                  <a:srgbClr val="FFFF00"/>
                </a:solidFill>
              </a:rPr>
              <a:t>. 4 п. 1 ст. 7 Закона N 167-ФЗ, п. 3 ст. 10 Закона N 326-ФЗ);</a:t>
            </a:r>
          </a:p>
          <a:p>
            <a:r>
              <a:rPr lang="ru-RU" sz="2000" b="1" dirty="0">
                <a:solidFill>
                  <a:srgbClr val="FFFF00"/>
                </a:solidFill>
              </a:rPr>
              <a:t>- физические лица - члены родовых, семейных общин малочисленных народов Севера, Сибири и Дальнего Востока (</a:t>
            </a:r>
            <a:r>
              <a:rPr lang="ru-RU" sz="2000" b="1" dirty="0" err="1">
                <a:solidFill>
                  <a:srgbClr val="FFFF00"/>
                </a:solidFill>
              </a:rPr>
              <a:t>абз</a:t>
            </a:r>
            <a:r>
              <a:rPr lang="ru-RU" sz="2000" b="1" dirty="0">
                <a:solidFill>
                  <a:srgbClr val="FFFF00"/>
                </a:solidFill>
              </a:rPr>
              <a:t>. 6 п. 1 ст. 7 Закона N 167-ФЗ, п. 4 ст. 10 Закона N 326-ФЗ).</a:t>
            </a:r>
          </a:p>
          <a:p>
            <a:r>
              <a:rPr lang="ru-RU" sz="2000" dirty="0"/>
              <a:t>Соответственно, с вознаграждений таким лицам вы должны уплатить только пенсионные взносы и страховые взносы на ОМС. А взносы по нетрудоспособности и материнству перечислять за таких лиц не нужно (п. 2 ч. 3 ст. 9 Закона N 212-ФЗ, ч. 3 ст. 2 Закона N 255-ФЗ</a:t>
            </a:r>
            <a:r>
              <a:rPr lang="ru-RU" sz="2000" dirty="0" smtClean="0"/>
              <a:t>).</a:t>
            </a:r>
            <a:endParaRPr lang="ru-RU" sz="2000" dirty="0"/>
          </a:p>
        </p:txBody>
      </p:sp>
    </p:spTree>
    <p:extLst>
      <p:ext uri="{BB962C8B-B14F-4D97-AF65-F5344CB8AC3E}">
        <p14:creationId xmlns:p14="http://schemas.microsoft.com/office/powerpoint/2010/main" val="294343734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332656"/>
            <a:ext cx="8525350" cy="6192688"/>
          </a:xfrm>
          <a:prstGeom prst="rect">
            <a:avLst/>
          </a:prstGeom>
        </p:spPr>
        <p:txBody>
          <a:bodyPr wrap="square">
            <a:spAutoFit/>
          </a:bodyPr>
          <a:lstStyle/>
          <a:p>
            <a:r>
              <a:rPr lang="ru-RU" sz="2000" dirty="0"/>
              <a:t>3. Только по двум видам обязательного социального страхования - по временной нетрудоспособности и медицинскому - застрахованы:</a:t>
            </a:r>
          </a:p>
          <a:p>
            <a:r>
              <a:rPr lang="ru-RU" sz="2000" b="1" dirty="0">
                <a:solidFill>
                  <a:srgbClr val="FFFF00"/>
                </a:solidFill>
              </a:rPr>
              <a:t>- государственные гражданские и муниципальные служащие (п. 2 ч. 1 ст. 2 Закона N 255-ФЗ, </a:t>
            </a:r>
            <a:r>
              <a:rPr lang="ru-RU" sz="2000" b="1" dirty="0" err="1">
                <a:solidFill>
                  <a:srgbClr val="FFFF00"/>
                </a:solidFill>
              </a:rPr>
              <a:t>пп</a:t>
            </a:r>
            <a:r>
              <a:rPr lang="ru-RU" sz="2000" b="1" dirty="0">
                <a:solidFill>
                  <a:srgbClr val="FFFF00"/>
                </a:solidFill>
              </a:rPr>
              <a:t>. "ж" п. 5 ст. 10 Закона N 326-ФЗ);</a:t>
            </a:r>
          </a:p>
          <a:p>
            <a:r>
              <a:rPr lang="ru-RU" sz="2000" b="1" dirty="0" smtClean="0">
                <a:solidFill>
                  <a:srgbClr val="FFFF00"/>
                </a:solidFill>
              </a:rPr>
              <a:t>- лица</a:t>
            </a:r>
            <a:r>
              <a:rPr lang="ru-RU" sz="2000" b="1" dirty="0">
                <a:solidFill>
                  <a:srgbClr val="FFFF00"/>
                </a:solidFill>
              </a:rPr>
              <a:t>, которые замещают государственные должности РФ и ее субъектов, а также муниципальные должности (п. 3 ч. 1 ст. 2 Закона N 255-ФЗ, </a:t>
            </a:r>
            <a:r>
              <a:rPr lang="ru-RU" sz="2000" b="1" dirty="0" err="1">
                <a:solidFill>
                  <a:srgbClr val="FFFF00"/>
                </a:solidFill>
              </a:rPr>
              <a:t>пп</a:t>
            </a:r>
            <a:r>
              <a:rPr lang="ru-RU" sz="2000" b="1" dirty="0">
                <a:solidFill>
                  <a:srgbClr val="FFFF00"/>
                </a:solidFill>
              </a:rPr>
              <a:t>. "ж" п. 5 ст. 10 Закона N 326-ФЗ</a:t>
            </a:r>
            <a:r>
              <a:rPr lang="ru-RU" sz="2000" b="1" dirty="0" smtClean="0">
                <a:solidFill>
                  <a:srgbClr val="FFFF00"/>
                </a:solidFill>
              </a:rPr>
              <a:t>).</a:t>
            </a:r>
            <a:endParaRPr lang="en-US" sz="2000" b="1" dirty="0" smtClean="0">
              <a:solidFill>
                <a:srgbClr val="FFFF00"/>
              </a:solidFill>
            </a:endParaRPr>
          </a:p>
          <a:p>
            <a:r>
              <a:rPr lang="ru-RU" sz="2000" dirty="0" smtClean="0"/>
              <a:t>Выплаты </a:t>
            </a:r>
            <a:r>
              <a:rPr lang="ru-RU" sz="2000" dirty="0"/>
              <a:t>в пользу перечисленных лиц облагаются взносами по нетрудоспособности и материнству, а также страховыми взносами на ОМС. А пенсионные взносы на них не начисляются</a:t>
            </a:r>
            <a:r>
              <a:rPr lang="ru-RU" sz="2000" dirty="0" smtClean="0"/>
              <a:t>.</a:t>
            </a:r>
            <a:endParaRPr lang="en-US" sz="2000" dirty="0" smtClean="0"/>
          </a:p>
          <a:p>
            <a:endParaRPr lang="en-US" sz="2000" dirty="0" smtClean="0"/>
          </a:p>
          <a:p>
            <a:r>
              <a:rPr lang="ru-RU" sz="1600" i="1" dirty="0"/>
              <a:t>Например, к данной категории относятся судьи федеральных судов. Они замещают государственные должности Российской Федерации (см. Сводный перечень государственных должностей Российской Федерации, утвержденный Указом Президента РФ от 11.01.1995 N 32). Пенсионное страхование на них не распространяется, так как они подлежат пенсионному обеспечению в соответствии с Федеральным законом от 15.12.2001 N 166-ФЗ "О государственном пенсионном обеспечении в Российской Федерации". Поэтому с выплат судьям федеральных судов уплачиваются только страховые взносы по нетрудоспособности и материнству, а также страховые взносы на ОМС. А пенсионные взносы не взимаются (п. 1 ч. 3 ст. 9 Закона N 212-ФЗ</a:t>
            </a:r>
            <a:r>
              <a:rPr lang="ru-RU" sz="1600" i="1" dirty="0" smtClean="0"/>
              <a:t>).</a:t>
            </a:r>
            <a:endParaRPr lang="ru-RU" sz="1600" i="1" dirty="0"/>
          </a:p>
        </p:txBody>
      </p:sp>
    </p:spTree>
    <p:extLst>
      <p:ext uri="{BB962C8B-B14F-4D97-AF65-F5344CB8AC3E}">
        <p14:creationId xmlns:p14="http://schemas.microsoft.com/office/powerpoint/2010/main" val="426745161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45913" y="620688"/>
            <a:ext cx="8525350" cy="6001643"/>
          </a:xfrm>
          <a:prstGeom prst="rect">
            <a:avLst/>
          </a:prstGeom>
        </p:spPr>
        <p:txBody>
          <a:bodyPr wrap="square">
            <a:spAutoFit/>
          </a:bodyPr>
          <a:lstStyle/>
          <a:p>
            <a:r>
              <a:rPr lang="ru-RU" sz="2000" dirty="0"/>
              <a:t>4. Обязательное пенсионное страхование распространяется на иностранных граждан и лиц без гражданства, которые одновременно соответствуют следующим критериям (п. 1 ст. 7 Закона N 167-ФЗ):</a:t>
            </a:r>
          </a:p>
          <a:p>
            <a:r>
              <a:rPr lang="ru-RU" sz="2000" b="1" dirty="0">
                <a:solidFill>
                  <a:srgbClr val="FFFF00"/>
                </a:solidFill>
              </a:rPr>
              <a:t>а) имеют статус временно пребывающих на территории РФ;</a:t>
            </a:r>
          </a:p>
          <a:p>
            <a:r>
              <a:rPr lang="ru-RU" sz="2000" b="1" dirty="0">
                <a:solidFill>
                  <a:srgbClr val="FFFF00"/>
                </a:solidFill>
              </a:rPr>
              <a:t>б) заключили:</a:t>
            </a:r>
          </a:p>
          <a:p>
            <a:r>
              <a:rPr lang="ru-RU" sz="2000" b="1" dirty="0">
                <a:solidFill>
                  <a:srgbClr val="FFFF00"/>
                </a:solidFill>
              </a:rPr>
              <a:t>- трудовой договор на неопределенный срок</a:t>
            </a:r>
          </a:p>
          <a:p>
            <a:r>
              <a:rPr lang="ru-RU" sz="2000" b="1" dirty="0">
                <a:solidFill>
                  <a:srgbClr val="FFFF00"/>
                </a:solidFill>
              </a:rPr>
              <a:t>либо</a:t>
            </a:r>
          </a:p>
          <a:p>
            <a:r>
              <a:rPr lang="ru-RU" sz="2000" b="1" dirty="0" smtClean="0">
                <a:solidFill>
                  <a:srgbClr val="FFFF00"/>
                </a:solidFill>
              </a:rPr>
              <a:t>- срочные </a:t>
            </a:r>
            <a:r>
              <a:rPr lang="ru-RU" sz="2000" b="1" dirty="0">
                <a:solidFill>
                  <a:srgbClr val="FFFF00"/>
                </a:solidFill>
              </a:rPr>
              <a:t>трудовые договоры (один или несколько), общая продолжительность которых в течение календарного года не меньше шести месяцев</a:t>
            </a:r>
            <a:r>
              <a:rPr lang="ru-RU" sz="2000" b="1" dirty="0" smtClean="0">
                <a:solidFill>
                  <a:srgbClr val="FFFF00"/>
                </a:solidFill>
              </a:rPr>
              <a:t>.</a:t>
            </a:r>
            <a:endParaRPr lang="en-US" sz="2000" b="1" dirty="0" smtClean="0">
              <a:solidFill>
                <a:srgbClr val="FFFF00"/>
              </a:solidFill>
            </a:endParaRPr>
          </a:p>
          <a:p>
            <a:r>
              <a:rPr lang="ru-RU" sz="2000" b="1" dirty="0">
                <a:solidFill>
                  <a:srgbClr val="FFFF00"/>
                </a:solidFill>
              </a:rPr>
              <a:t>в) не относятся к числу высококвалифицированных специалистов.</a:t>
            </a:r>
          </a:p>
          <a:p>
            <a:r>
              <a:rPr lang="ru-RU" i="1" dirty="0"/>
              <a:t>Страховые взносы за указанных лиц уплачиваются только в бюджет ПФР. Взносы по нетрудоспособности и материнству, а также страховые взносы на ОМС за них платить не требуется.</a:t>
            </a:r>
          </a:p>
          <a:p>
            <a:r>
              <a:rPr lang="ru-RU" i="1" dirty="0"/>
              <a:t>С 1 января 2015 г. временно пребывающие на территории РФ иностранные лица (лица без гражданства) подлежат обязательному социальному страхованию на случай временной нетрудоспособности и в связи с материнством (ч. 1 ст. 2 Закона N 255-ФЗ, п. 1 ст. 2, ст. 4 Федерального закона от 01.12.2014 N 407-ФЗ</a:t>
            </a:r>
            <a:r>
              <a:rPr lang="ru-RU" i="1" dirty="0" smtClean="0"/>
              <a:t>).</a:t>
            </a:r>
            <a:endParaRPr lang="ru-RU" i="1" dirty="0"/>
          </a:p>
        </p:txBody>
      </p:sp>
    </p:spTree>
    <p:extLst>
      <p:ext uri="{BB962C8B-B14F-4D97-AF65-F5344CB8AC3E}">
        <p14:creationId xmlns:p14="http://schemas.microsoft.com/office/powerpoint/2010/main" val="291246247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1142372193"/>
              </p:ext>
            </p:extLst>
          </p:nvPr>
        </p:nvGraphicFramePr>
        <p:xfrm>
          <a:off x="539552" y="476672"/>
          <a:ext cx="7920879" cy="5859082"/>
        </p:xfrm>
        <a:graphic>
          <a:graphicData uri="http://schemas.openxmlformats.org/drawingml/2006/table">
            <a:tbl>
              <a:tblPr>
                <a:tableStyleId>{2D5ABB26-0587-4C30-8999-92F81FD0307C}</a:tableStyleId>
              </a:tblPr>
              <a:tblGrid>
                <a:gridCol w="2609067"/>
                <a:gridCol w="2655906"/>
                <a:gridCol w="2655906"/>
              </a:tblGrid>
              <a:tr h="194788">
                <a:tc gridSpan="3">
                  <a:txBody>
                    <a:bodyPr/>
                    <a:lstStyle/>
                    <a:p>
                      <a:pPr algn="ctr">
                        <a:lnSpc>
                          <a:spcPct val="115000"/>
                        </a:lnSpc>
                        <a:spcAft>
                          <a:spcPts val="0"/>
                        </a:spcAft>
                      </a:pPr>
                      <a:r>
                        <a:rPr lang="ru-RU" sz="1200" b="1" dirty="0">
                          <a:solidFill>
                            <a:srgbClr val="FFFF00"/>
                          </a:solidFill>
                          <a:effectLst/>
                        </a:rPr>
                        <a:t>Застрахованные лица</a:t>
                      </a:r>
                      <a:endParaRPr lang="ru-RU" sz="1200" b="1" dirty="0">
                        <a:solidFill>
                          <a:srgbClr val="FFFF00"/>
                        </a:solidFill>
                        <a:effectLst/>
                        <a:latin typeface="Calibri"/>
                        <a:ea typeface="Calibri"/>
                        <a:cs typeface="Times New Roman"/>
                      </a:endParaRPr>
                    </a:p>
                  </a:txBody>
                  <a:tcPr marL="23765" marR="23765" marT="39097" marB="390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r>
              <a:tr h="684142">
                <a:tc>
                  <a:txBody>
                    <a:bodyPr/>
                    <a:lstStyle/>
                    <a:p>
                      <a:pPr algn="ctr">
                        <a:lnSpc>
                          <a:spcPct val="115000"/>
                        </a:lnSpc>
                        <a:spcAft>
                          <a:spcPts val="0"/>
                        </a:spcAft>
                      </a:pPr>
                      <a:r>
                        <a:rPr lang="ru-RU" sz="1200" b="1">
                          <a:solidFill>
                            <a:srgbClr val="FFFF00"/>
                          </a:solidFill>
                          <a:effectLst/>
                        </a:rPr>
                        <a:t>по ОПС (выплаты данным лицам облагаются пенсионными взносами)</a:t>
                      </a:r>
                      <a:endParaRPr lang="ru-RU" sz="1200" b="1">
                        <a:solidFill>
                          <a:srgbClr val="FFFF00"/>
                        </a:solidFill>
                        <a:effectLst/>
                        <a:latin typeface="Calibri"/>
                        <a:ea typeface="Calibri"/>
                        <a:cs typeface="Times New Roman"/>
                      </a:endParaRPr>
                    </a:p>
                  </a:txBody>
                  <a:tcPr marL="23765" marR="23765" marT="39097" marB="390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b="1" dirty="0">
                          <a:solidFill>
                            <a:srgbClr val="FFFF00"/>
                          </a:solidFill>
                          <a:effectLst/>
                        </a:rPr>
                        <a:t>по обязательному страхованию по </a:t>
                      </a:r>
                      <a:r>
                        <a:rPr lang="ru-RU" sz="1200" b="1" dirty="0" err="1">
                          <a:solidFill>
                            <a:srgbClr val="FFFF00"/>
                          </a:solidFill>
                          <a:effectLst/>
                        </a:rPr>
                        <a:t>ВНиМ</a:t>
                      </a:r>
                      <a:r>
                        <a:rPr lang="ru-RU" sz="1200" b="1" dirty="0">
                          <a:solidFill>
                            <a:srgbClr val="FFFF00"/>
                          </a:solidFill>
                          <a:effectLst/>
                        </a:rPr>
                        <a:t> (выплаты данным лицам облагаются взносами по </a:t>
                      </a:r>
                      <a:r>
                        <a:rPr lang="ru-RU" sz="1200" b="1" dirty="0" err="1">
                          <a:solidFill>
                            <a:srgbClr val="FFFF00"/>
                          </a:solidFill>
                          <a:effectLst/>
                        </a:rPr>
                        <a:t>ВНиМ</a:t>
                      </a:r>
                      <a:r>
                        <a:rPr lang="ru-RU" sz="1200" b="1" dirty="0">
                          <a:solidFill>
                            <a:srgbClr val="FFFF00"/>
                          </a:solidFill>
                          <a:effectLst/>
                        </a:rPr>
                        <a:t>)</a:t>
                      </a:r>
                      <a:endParaRPr lang="ru-RU" sz="1200" b="1" dirty="0">
                        <a:solidFill>
                          <a:srgbClr val="FFFF00"/>
                        </a:solidFill>
                        <a:effectLst/>
                        <a:latin typeface="Calibri"/>
                        <a:ea typeface="Calibri"/>
                        <a:cs typeface="Times New Roman"/>
                      </a:endParaRPr>
                    </a:p>
                  </a:txBody>
                  <a:tcPr marL="23765" marR="23765" marT="39097" marB="390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b="1" dirty="0">
                          <a:solidFill>
                            <a:srgbClr val="FFFF00"/>
                          </a:solidFill>
                          <a:effectLst/>
                        </a:rPr>
                        <a:t>по ОМС (выплаты данным лицам облагаются страховыми взносами на ОМС)</a:t>
                      </a:r>
                      <a:endParaRPr lang="ru-RU" sz="1200" b="1" dirty="0">
                        <a:solidFill>
                          <a:srgbClr val="FFFF00"/>
                        </a:solidFill>
                        <a:effectLst/>
                        <a:latin typeface="Calibri"/>
                        <a:ea typeface="Calibri"/>
                        <a:cs typeface="Times New Roman"/>
                      </a:endParaRPr>
                    </a:p>
                  </a:txBody>
                  <a:tcPr marL="23765" marR="23765" marT="39097" marB="390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98263">
                <a:tc>
                  <a:txBody>
                    <a:bodyPr/>
                    <a:lstStyle/>
                    <a:p>
                      <a:pPr>
                        <a:lnSpc>
                          <a:spcPct val="115000"/>
                        </a:lnSpc>
                        <a:spcAft>
                          <a:spcPts val="0"/>
                        </a:spcAft>
                      </a:pPr>
                      <a:r>
                        <a:rPr lang="ru-RU" sz="1050" b="1" dirty="0">
                          <a:effectLst/>
                        </a:rPr>
                        <a:t>Лица, работающие по трудовым договорам и </a:t>
                      </a:r>
                      <a:r>
                        <a:rPr lang="ru-RU" sz="1050" b="1" dirty="0" smtClean="0">
                          <a:effectLst/>
                        </a:rPr>
                        <a:t>являющиеся:</a:t>
                      </a:r>
                      <a:endParaRPr lang="ru-RU" sz="1050" b="1" dirty="0">
                        <a:effectLst/>
                      </a:endParaRPr>
                    </a:p>
                    <a:p>
                      <a:pPr>
                        <a:lnSpc>
                          <a:spcPct val="115000"/>
                        </a:lnSpc>
                        <a:spcAft>
                          <a:spcPts val="0"/>
                        </a:spcAft>
                      </a:pPr>
                      <a:r>
                        <a:rPr lang="ru-RU" sz="1050" b="1" dirty="0">
                          <a:effectLst/>
                        </a:rPr>
                        <a:t>- гражданами РФ;</a:t>
                      </a:r>
                    </a:p>
                    <a:p>
                      <a:pPr>
                        <a:lnSpc>
                          <a:spcPct val="115000"/>
                        </a:lnSpc>
                        <a:spcAft>
                          <a:spcPts val="0"/>
                        </a:spcAft>
                      </a:pPr>
                      <a:r>
                        <a:rPr lang="ru-RU" sz="1050" b="1" dirty="0">
                          <a:effectLst/>
                        </a:rPr>
                        <a:t>- иностранными гражданами или лицами без гражданства, которые постоянно или временно проживают на территории РФ</a:t>
                      </a:r>
                      <a:endParaRPr lang="ru-RU" sz="1050" b="1" dirty="0">
                        <a:effectLst/>
                        <a:latin typeface="Calibri"/>
                        <a:ea typeface="Calibri"/>
                        <a:cs typeface="Times New Roman"/>
                      </a:endParaRPr>
                    </a:p>
                  </a:txBody>
                  <a:tcPr marL="23765" marR="23765" marT="39097" marB="390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050" b="1" dirty="0">
                          <a:effectLst/>
                        </a:rPr>
                        <a:t>Лица, работающие по трудовым договорам и </a:t>
                      </a:r>
                      <a:r>
                        <a:rPr lang="ru-RU" sz="1050" b="1" dirty="0" smtClean="0">
                          <a:effectLst/>
                        </a:rPr>
                        <a:t>являющиеся:</a:t>
                      </a:r>
                      <a:endParaRPr lang="ru-RU" sz="1050" b="1" dirty="0">
                        <a:effectLst/>
                      </a:endParaRPr>
                    </a:p>
                    <a:p>
                      <a:pPr>
                        <a:lnSpc>
                          <a:spcPct val="115000"/>
                        </a:lnSpc>
                        <a:spcAft>
                          <a:spcPts val="0"/>
                        </a:spcAft>
                      </a:pPr>
                      <a:r>
                        <a:rPr lang="ru-RU" sz="1050" b="1" dirty="0">
                          <a:effectLst/>
                        </a:rPr>
                        <a:t>- гражданами РФ;</a:t>
                      </a:r>
                    </a:p>
                    <a:p>
                      <a:pPr>
                        <a:lnSpc>
                          <a:spcPct val="115000"/>
                        </a:lnSpc>
                        <a:spcAft>
                          <a:spcPts val="0"/>
                        </a:spcAft>
                      </a:pPr>
                      <a:r>
                        <a:rPr lang="ru-RU" sz="1050" b="1" dirty="0">
                          <a:effectLst/>
                        </a:rPr>
                        <a:t>- иностранными гражданами или лицами без гражданства, которые постоянно или временно проживают на территории РФ</a:t>
                      </a:r>
                      <a:endParaRPr lang="ru-RU" sz="1050" b="1" dirty="0">
                        <a:effectLst/>
                        <a:latin typeface="Calibri"/>
                        <a:ea typeface="Calibri"/>
                        <a:cs typeface="Times New Roman"/>
                      </a:endParaRPr>
                    </a:p>
                  </a:txBody>
                  <a:tcPr marL="23765" marR="23765" marT="39097" marB="390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050" b="1" dirty="0">
                          <a:effectLst/>
                        </a:rPr>
                        <a:t>Лица, работающие по трудовым договорам и </a:t>
                      </a:r>
                      <a:r>
                        <a:rPr lang="ru-RU" sz="1050" b="1" dirty="0" smtClean="0">
                          <a:effectLst/>
                        </a:rPr>
                        <a:t>являющиеся:</a:t>
                      </a:r>
                      <a:endParaRPr lang="ru-RU" sz="1050" b="1" dirty="0">
                        <a:effectLst/>
                      </a:endParaRPr>
                    </a:p>
                    <a:p>
                      <a:pPr>
                        <a:lnSpc>
                          <a:spcPct val="115000"/>
                        </a:lnSpc>
                        <a:spcAft>
                          <a:spcPts val="0"/>
                        </a:spcAft>
                      </a:pPr>
                      <a:r>
                        <a:rPr lang="ru-RU" sz="1050" b="1" dirty="0">
                          <a:effectLst/>
                        </a:rPr>
                        <a:t>- гражданами РФ;</a:t>
                      </a:r>
                    </a:p>
                    <a:p>
                      <a:pPr>
                        <a:lnSpc>
                          <a:spcPct val="115000"/>
                        </a:lnSpc>
                        <a:spcAft>
                          <a:spcPts val="0"/>
                        </a:spcAft>
                      </a:pPr>
                      <a:r>
                        <a:rPr lang="ru-RU" sz="1050" b="1" dirty="0">
                          <a:effectLst/>
                        </a:rPr>
                        <a:t>- иностранными гражданами или лицами без гражданства, которые постоянно или временно проживают на территории РФ</a:t>
                      </a:r>
                      <a:endParaRPr lang="ru-RU" sz="1050" b="1" dirty="0">
                        <a:effectLst/>
                        <a:latin typeface="Calibri"/>
                        <a:ea typeface="Calibri"/>
                        <a:cs typeface="Times New Roman"/>
                      </a:endParaRPr>
                    </a:p>
                  </a:txBody>
                  <a:tcPr marL="23765" marR="23765" marT="39097" marB="390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052614">
                <a:tc>
                  <a:txBody>
                    <a:bodyPr/>
                    <a:lstStyle/>
                    <a:p>
                      <a:pPr>
                        <a:lnSpc>
                          <a:spcPct val="115000"/>
                        </a:lnSpc>
                        <a:spcAft>
                          <a:spcPts val="0"/>
                        </a:spcAft>
                      </a:pPr>
                      <a:r>
                        <a:rPr lang="ru-RU" sz="1050" b="1">
                          <a:effectLst/>
                        </a:rPr>
                        <a:t>Иностранные граждане и лица без гражданства, которые одновременно соответствуют следующим критериям:</a:t>
                      </a:r>
                    </a:p>
                    <a:p>
                      <a:pPr>
                        <a:lnSpc>
                          <a:spcPct val="115000"/>
                        </a:lnSpc>
                        <a:spcAft>
                          <a:spcPts val="0"/>
                        </a:spcAft>
                      </a:pPr>
                      <a:r>
                        <a:rPr lang="ru-RU" sz="1050" b="1">
                          <a:effectLst/>
                        </a:rPr>
                        <a:t>а) имеют статус временно пребывающих на территории РФ;</a:t>
                      </a:r>
                      <a:endParaRPr lang="ru-RU" sz="1050" b="1">
                        <a:effectLst/>
                        <a:latin typeface="Calibri"/>
                        <a:ea typeface="Calibri"/>
                        <a:cs typeface="Times New Roman"/>
                      </a:endParaRPr>
                    </a:p>
                  </a:txBody>
                  <a:tcPr marL="23765" marR="23765" marT="39097" marB="390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a:effectLst/>
                        </a:rPr>
                        <a:t>-</a:t>
                      </a:r>
                      <a:endParaRPr lang="ru-RU" sz="1050" b="1">
                        <a:effectLst/>
                        <a:latin typeface="Calibri"/>
                        <a:ea typeface="Calibri"/>
                        <a:cs typeface="Times New Roman"/>
                      </a:endParaRPr>
                    </a:p>
                  </a:txBody>
                  <a:tcPr marL="23765" marR="23765" marT="39097" marB="390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a:effectLst/>
                        </a:rPr>
                        <a:t>-</a:t>
                      </a:r>
                      <a:endParaRPr lang="ru-RU" sz="1050" b="1">
                        <a:effectLst/>
                        <a:latin typeface="Calibri"/>
                        <a:ea typeface="Calibri"/>
                        <a:cs typeface="Times New Roman"/>
                      </a:endParaRPr>
                    </a:p>
                  </a:txBody>
                  <a:tcPr marL="23765" marR="23765" marT="39097" marB="390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66736">
                <a:tc>
                  <a:txBody>
                    <a:bodyPr/>
                    <a:lstStyle/>
                    <a:p>
                      <a:pPr>
                        <a:lnSpc>
                          <a:spcPct val="115000"/>
                        </a:lnSpc>
                        <a:spcAft>
                          <a:spcPts val="0"/>
                        </a:spcAft>
                      </a:pPr>
                      <a:r>
                        <a:rPr lang="ru-RU" sz="1050" b="1">
                          <a:effectLst/>
                        </a:rPr>
                        <a:t>б) заключили:</a:t>
                      </a:r>
                    </a:p>
                    <a:p>
                      <a:pPr>
                        <a:lnSpc>
                          <a:spcPct val="115000"/>
                        </a:lnSpc>
                        <a:spcAft>
                          <a:spcPts val="0"/>
                        </a:spcAft>
                      </a:pPr>
                      <a:r>
                        <a:rPr lang="ru-RU" sz="1050" b="1">
                          <a:effectLst/>
                        </a:rPr>
                        <a:t>- трудовой договор на неопределенный срок либо</a:t>
                      </a:r>
                    </a:p>
                    <a:p>
                      <a:pPr>
                        <a:lnSpc>
                          <a:spcPct val="115000"/>
                        </a:lnSpc>
                        <a:spcAft>
                          <a:spcPts val="0"/>
                        </a:spcAft>
                      </a:pPr>
                      <a:r>
                        <a:rPr lang="ru-RU" sz="1050" b="1">
                          <a:effectLst/>
                        </a:rPr>
                        <a:t>- срочные трудовые договоры (один или несколько), общая продолжительность которых в течение календарного года не менее шести месяцев;</a:t>
                      </a:r>
                    </a:p>
                    <a:p>
                      <a:pPr>
                        <a:lnSpc>
                          <a:spcPct val="115000"/>
                        </a:lnSpc>
                        <a:spcAft>
                          <a:spcPts val="0"/>
                        </a:spcAft>
                      </a:pPr>
                      <a:r>
                        <a:rPr lang="ru-RU" sz="1050" b="1">
                          <a:effectLst/>
                        </a:rPr>
                        <a:t>в) не относятся к категории высококвалифицированных специалистов</a:t>
                      </a:r>
                      <a:endParaRPr lang="ru-RU" sz="1050" b="1">
                        <a:effectLst/>
                        <a:latin typeface="Calibri"/>
                        <a:ea typeface="Calibri"/>
                        <a:cs typeface="Times New Roman"/>
                      </a:endParaRPr>
                    </a:p>
                  </a:txBody>
                  <a:tcPr marL="23765" marR="23765" marT="39097" marB="390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a:effectLst/>
                        </a:rPr>
                        <a:t> </a:t>
                      </a:r>
                      <a:endParaRPr lang="ru-RU" sz="1050" b="1">
                        <a:effectLst/>
                        <a:latin typeface="Calibri"/>
                        <a:ea typeface="Calibri"/>
                        <a:cs typeface="Times New Roman"/>
                      </a:endParaRPr>
                    </a:p>
                  </a:txBody>
                  <a:tcPr marL="23765" marR="23765" marT="39097" marB="390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dirty="0">
                          <a:effectLst/>
                        </a:rPr>
                        <a:t> </a:t>
                      </a:r>
                      <a:endParaRPr lang="ru-RU" sz="1050" b="1" dirty="0">
                        <a:effectLst/>
                        <a:latin typeface="Calibri"/>
                        <a:ea typeface="Calibri"/>
                        <a:cs typeface="Times New Roman"/>
                      </a:endParaRPr>
                    </a:p>
                  </a:txBody>
                  <a:tcPr marL="23765" marR="23765" marT="39097" marB="390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19416050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1322286181"/>
              </p:ext>
            </p:extLst>
          </p:nvPr>
        </p:nvGraphicFramePr>
        <p:xfrm>
          <a:off x="539552" y="476672"/>
          <a:ext cx="7920879" cy="6081091"/>
        </p:xfrm>
        <a:graphic>
          <a:graphicData uri="http://schemas.openxmlformats.org/drawingml/2006/table">
            <a:tbl>
              <a:tblPr>
                <a:tableStyleId>{2D5ABB26-0587-4C30-8999-92F81FD0307C}</a:tableStyleId>
              </a:tblPr>
              <a:tblGrid>
                <a:gridCol w="2609067"/>
                <a:gridCol w="2655906"/>
                <a:gridCol w="2655906"/>
              </a:tblGrid>
              <a:tr h="194788">
                <a:tc gridSpan="3">
                  <a:txBody>
                    <a:bodyPr/>
                    <a:lstStyle/>
                    <a:p>
                      <a:pPr algn="ctr">
                        <a:lnSpc>
                          <a:spcPct val="115000"/>
                        </a:lnSpc>
                        <a:spcAft>
                          <a:spcPts val="0"/>
                        </a:spcAft>
                      </a:pPr>
                      <a:r>
                        <a:rPr lang="ru-RU" sz="1200" b="1" dirty="0">
                          <a:solidFill>
                            <a:srgbClr val="FFFF00"/>
                          </a:solidFill>
                          <a:effectLst/>
                        </a:rPr>
                        <a:t>Застрахованные лица</a:t>
                      </a:r>
                      <a:endParaRPr lang="ru-RU" sz="1200" b="1" dirty="0">
                        <a:solidFill>
                          <a:srgbClr val="FFFF00"/>
                        </a:solidFill>
                        <a:effectLst/>
                        <a:latin typeface="Calibri"/>
                        <a:ea typeface="Calibri"/>
                        <a:cs typeface="Times New Roman"/>
                      </a:endParaRPr>
                    </a:p>
                  </a:txBody>
                  <a:tcPr marL="23765" marR="23765" marT="39097" marB="390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r>
              <a:tr h="684142">
                <a:tc>
                  <a:txBody>
                    <a:bodyPr/>
                    <a:lstStyle/>
                    <a:p>
                      <a:pPr algn="ctr">
                        <a:lnSpc>
                          <a:spcPct val="115000"/>
                        </a:lnSpc>
                        <a:spcAft>
                          <a:spcPts val="0"/>
                        </a:spcAft>
                      </a:pPr>
                      <a:r>
                        <a:rPr lang="ru-RU" sz="1200" b="1">
                          <a:solidFill>
                            <a:srgbClr val="FFFF00"/>
                          </a:solidFill>
                          <a:effectLst/>
                        </a:rPr>
                        <a:t>по ОПС (выплаты данным лицам облагаются пенсионными взносами)</a:t>
                      </a:r>
                      <a:endParaRPr lang="ru-RU" sz="1200" b="1">
                        <a:solidFill>
                          <a:srgbClr val="FFFF00"/>
                        </a:solidFill>
                        <a:effectLst/>
                        <a:latin typeface="Calibri"/>
                        <a:ea typeface="Calibri"/>
                        <a:cs typeface="Times New Roman"/>
                      </a:endParaRPr>
                    </a:p>
                  </a:txBody>
                  <a:tcPr marL="23765" marR="23765" marT="39097" marB="390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b="1" dirty="0">
                          <a:solidFill>
                            <a:srgbClr val="FFFF00"/>
                          </a:solidFill>
                          <a:effectLst/>
                        </a:rPr>
                        <a:t>по обязательному страхованию по </a:t>
                      </a:r>
                      <a:r>
                        <a:rPr lang="ru-RU" sz="1200" b="1" dirty="0" err="1">
                          <a:solidFill>
                            <a:srgbClr val="FFFF00"/>
                          </a:solidFill>
                          <a:effectLst/>
                        </a:rPr>
                        <a:t>ВНиМ</a:t>
                      </a:r>
                      <a:r>
                        <a:rPr lang="ru-RU" sz="1200" b="1" dirty="0">
                          <a:solidFill>
                            <a:srgbClr val="FFFF00"/>
                          </a:solidFill>
                          <a:effectLst/>
                        </a:rPr>
                        <a:t> (выплаты данным лицам облагаются взносами по </a:t>
                      </a:r>
                      <a:r>
                        <a:rPr lang="ru-RU" sz="1200" b="1" dirty="0" err="1">
                          <a:solidFill>
                            <a:srgbClr val="FFFF00"/>
                          </a:solidFill>
                          <a:effectLst/>
                        </a:rPr>
                        <a:t>ВНиМ</a:t>
                      </a:r>
                      <a:r>
                        <a:rPr lang="ru-RU" sz="1200" b="1" dirty="0">
                          <a:solidFill>
                            <a:srgbClr val="FFFF00"/>
                          </a:solidFill>
                          <a:effectLst/>
                        </a:rPr>
                        <a:t>)</a:t>
                      </a:r>
                      <a:endParaRPr lang="ru-RU" sz="1200" b="1" dirty="0">
                        <a:solidFill>
                          <a:srgbClr val="FFFF00"/>
                        </a:solidFill>
                        <a:effectLst/>
                        <a:latin typeface="Calibri"/>
                        <a:ea typeface="Calibri"/>
                        <a:cs typeface="Times New Roman"/>
                      </a:endParaRPr>
                    </a:p>
                  </a:txBody>
                  <a:tcPr marL="23765" marR="23765" marT="39097" marB="390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b="1" dirty="0">
                          <a:solidFill>
                            <a:srgbClr val="FFFF00"/>
                          </a:solidFill>
                          <a:effectLst/>
                        </a:rPr>
                        <a:t>по ОМС (выплаты данным лицам облагаются страховыми взносами на ОМС)</a:t>
                      </a:r>
                      <a:endParaRPr lang="ru-RU" sz="1200" b="1" dirty="0">
                        <a:solidFill>
                          <a:srgbClr val="FFFF00"/>
                        </a:solidFill>
                        <a:effectLst/>
                        <a:latin typeface="Calibri"/>
                        <a:ea typeface="Calibri"/>
                        <a:cs typeface="Times New Roman"/>
                      </a:endParaRPr>
                    </a:p>
                  </a:txBody>
                  <a:tcPr marL="23765" marR="23765" marT="39097" marB="390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98263">
                <a:tc>
                  <a:txBody>
                    <a:bodyPr/>
                    <a:lstStyle/>
                    <a:p>
                      <a:pPr>
                        <a:lnSpc>
                          <a:spcPct val="115000"/>
                        </a:lnSpc>
                        <a:spcAft>
                          <a:spcPts val="0"/>
                        </a:spcAft>
                      </a:pPr>
                      <a:r>
                        <a:rPr lang="ru-RU" sz="1050" b="1" kern="1200" dirty="0">
                          <a:solidFill>
                            <a:schemeClr val="tx1"/>
                          </a:solidFill>
                          <a:effectLst/>
                          <a:latin typeface="+mn-lt"/>
                          <a:ea typeface="+mn-ea"/>
                          <a:cs typeface="+mn-cs"/>
                        </a:rPr>
                        <a:t>Физические лица, с которыми заключены гражданско-правовые договоры на выполнение работ (оказание услуг), авторские или лицензионные договоры и которые являются:</a:t>
                      </a:r>
                    </a:p>
                    <a:p>
                      <a:pPr>
                        <a:lnSpc>
                          <a:spcPct val="115000"/>
                        </a:lnSpc>
                        <a:spcAft>
                          <a:spcPts val="0"/>
                        </a:spcAft>
                      </a:pPr>
                      <a:r>
                        <a:rPr lang="ru-RU" sz="1050" b="1" kern="1200" dirty="0">
                          <a:solidFill>
                            <a:schemeClr val="tx1"/>
                          </a:solidFill>
                          <a:effectLst/>
                          <a:latin typeface="+mn-lt"/>
                          <a:ea typeface="+mn-ea"/>
                          <a:cs typeface="+mn-cs"/>
                        </a:rPr>
                        <a:t>- гражданами РФ;</a:t>
                      </a:r>
                    </a:p>
                    <a:p>
                      <a:pPr>
                        <a:lnSpc>
                          <a:spcPct val="115000"/>
                        </a:lnSpc>
                        <a:spcAft>
                          <a:spcPts val="0"/>
                        </a:spcAft>
                      </a:pPr>
                      <a:r>
                        <a:rPr lang="ru-RU" sz="1050" b="1" kern="1200" dirty="0">
                          <a:solidFill>
                            <a:schemeClr val="tx1"/>
                          </a:solidFill>
                          <a:effectLst/>
                          <a:latin typeface="+mn-lt"/>
                          <a:ea typeface="+mn-ea"/>
                          <a:cs typeface="+mn-cs"/>
                        </a:rPr>
                        <a:t>- постоянно или временно проживающими на территории РФ иностранными гражданами и лицами без гражданства</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kern="1200" dirty="0">
                          <a:solidFill>
                            <a:schemeClr val="tx1"/>
                          </a:solidFill>
                          <a:effectLst/>
                          <a:latin typeface="+mn-lt"/>
                          <a:ea typeface="+mn-ea"/>
                          <a:cs typeface="+mn-cs"/>
                        </a:rPr>
                        <a:t>-</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050" b="1" kern="1200">
                          <a:solidFill>
                            <a:schemeClr val="tx1"/>
                          </a:solidFill>
                          <a:effectLst/>
                          <a:latin typeface="+mn-lt"/>
                          <a:ea typeface="+mn-ea"/>
                          <a:cs typeface="+mn-cs"/>
                        </a:rPr>
                        <a:t>Физические лица, с которыми заключены гражданско-правовые договоры на выполнение работ (оказание услуг), авторские или лицензионные договоры и которые являются:</a:t>
                      </a:r>
                    </a:p>
                    <a:p>
                      <a:pPr>
                        <a:lnSpc>
                          <a:spcPct val="115000"/>
                        </a:lnSpc>
                        <a:spcAft>
                          <a:spcPts val="0"/>
                        </a:spcAft>
                      </a:pPr>
                      <a:r>
                        <a:rPr lang="ru-RU" sz="1050" b="1" kern="1200">
                          <a:solidFill>
                            <a:schemeClr val="tx1"/>
                          </a:solidFill>
                          <a:effectLst/>
                          <a:latin typeface="+mn-lt"/>
                          <a:ea typeface="+mn-ea"/>
                          <a:cs typeface="+mn-cs"/>
                        </a:rPr>
                        <a:t>- гражданами РФ;</a:t>
                      </a:r>
                    </a:p>
                    <a:p>
                      <a:pPr>
                        <a:lnSpc>
                          <a:spcPct val="115000"/>
                        </a:lnSpc>
                        <a:spcAft>
                          <a:spcPts val="0"/>
                        </a:spcAft>
                      </a:pPr>
                      <a:r>
                        <a:rPr lang="ru-RU" sz="1050" b="1" kern="1200">
                          <a:solidFill>
                            <a:schemeClr val="tx1"/>
                          </a:solidFill>
                          <a:effectLst/>
                          <a:latin typeface="+mn-lt"/>
                          <a:ea typeface="+mn-ea"/>
                          <a:cs typeface="+mn-cs"/>
                        </a:rPr>
                        <a:t>- постоянно или временно проживающими на территории РФ иностранными гражданами и лицами без гражданства</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052614">
                <a:tc>
                  <a:txBody>
                    <a:bodyPr/>
                    <a:lstStyle/>
                    <a:p>
                      <a:pPr>
                        <a:lnSpc>
                          <a:spcPct val="115000"/>
                        </a:lnSpc>
                        <a:spcAft>
                          <a:spcPts val="0"/>
                        </a:spcAft>
                      </a:pPr>
                      <a:r>
                        <a:rPr lang="ru-RU" sz="1050" b="1" kern="1200" dirty="0">
                          <a:solidFill>
                            <a:schemeClr val="tx1"/>
                          </a:solidFill>
                          <a:effectLst/>
                          <a:latin typeface="+mn-lt"/>
                          <a:ea typeface="+mn-ea"/>
                          <a:cs typeface="+mn-cs"/>
                        </a:rPr>
                        <a:t>Члены крестьянских (фермерских) </a:t>
                      </a:r>
                      <a:r>
                        <a:rPr lang="ru-RU" sz="1050" b="1" kern="1200" dirty="0" smtClean="0">
                          <a:solidFill>
                            <a:schemeClr val="tx1"/>
                          </a:solidFill>
                          <a:effectLst/>
                          <a:latin typeface="+mn-lt"/>
                          <a:ea typeface="+mn-ea"/>
                          <a:cs typeface="+mn-cs"/>
                        </a:rPr>
                        <a:t>хозяйств</a:t>
                      </a:r>
                      <a:endParaRPr lang="ru-RU" sz="1050" b="1" kern="1200" dirty="0">
                        <a:solidFill>
                          <a:schemeClr val="tx1"/>
                        </a:solidFill>
                        <a:effectLst/>
                        <a:latin typeface="+mn-lt"/>
                        <a:ea typeface="+mn-ea"/>
                        <a:cs typeface="+mn-cs"/>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kern="1200">
                          <a:solidFill>
                            <a:schemeClr val="tx1"/>
                          </a:solidFill>
                          <a:effectLst/>
                          <a:latin typeface="+mn-lt"/>
                          <a:ea typeface="+mn-ea"/>
                          <a:cs typeface="+mn-cs"/>
                        </a:rPr>
                        <a:t>-</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050" b="1" kern="1200" dirty="0">
                          <a:solidFill>
                            <a:schemeClr val="tx1"/>
                          </a:solidFill>
                          <a:effectLst/>
                          <a:latin typeface="+mn-lt"/>
                          <a:ea typeface="+mn-ea"/>
                          <a:cs typeface="+mn-cs"/>
                        </a:rPr>
                        <a:t>Члены крестьянских (фермерских) </a:t>
                      </a:r>
                      <a:r>
                        <a:rPr lang="ru-RU" sz="1050" b="1" kern="1200" dirty="0" smtClean="0">
                          <a:solidFill>
                            <a:schemeClr val="tx1"/>
                          </a:solidFill>
                          <a:effectLst/>
                          <a:latin typeface="+mn-lt"/>
                          <a:ea typeface="+mn-ea"/>
                          <a:cs typeface="+mn-cs"/>
                        </a:rPr>
                        <a:t>хозяйств</a:t>
                      </a:r>
                      <a:endParaRPr lang="ru-RU" sz="1050" b="1" kern="1200" dirty="0">
                        <a:solidFill>
                          <a:schemeClr val="tx1"/>
                        </a:solidFill>
                        <a:effectLst/>
                        <a:latin typeface="+mn-lt"/>
                        <a:ea typeface="+mn-ea"/>
                        <a:cs typeface="+mn-cs"/>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66736">
                <a:tc>
                  <a:txBody>
                    <a:bodyPr/>
                    <a:lstStyle/>
                    <a:p>
                      <a:pPr>
                        <a:lnSpc>
                          <a:spcPct val="115000"/>
                        </a:lnSpc>
                        <a:spcAft>
                          <a:spcPts val="0"/>
                        </a:spcAft>
                      </a:pPr>
                      <a:r>
                        <a:rPr lang="ru-RU" sz="1050" b="1" kern="1200">
                          <a:solidFill>
                            <a:schemeClr val="tx1"/>
                          </a:solidFill>
                          <a:effectLst/>
                          <a:latin typeface="+mn-lt"/>
                          <a:ea typeface="+mn-ea"/>
                          <a:cs typeface="+mn-cs"/>
                        </a:rPr>
                        <a:t>Члены родовых, семейных общин малочисленных народов Севера</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kern="1200">
                          <a:solidFill>
                            <a:schemeClr val="tx1"/>
                          </a:solidFill>
                          <a:effectLst/>
                          <a:latin typeface="+mn-lt"/>
                          <a:ea typeface="+mn-ea"/>
                          <a:cs typeface="+mn-cs"/>
                        </a:rPr>
                        <a:t>-</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050" b="1" kern="1200" dirty="0">
                          <a:solidFill>
                            <a:schemeClr val="tx1"/>
                          </a:solidFill>
                          <a:effectLst/>
                          <a:latin typeface="+mn-lt"/>
                          <a:ea typeface="+mn-ea"/>
                          <a:cs typeface="+mn-cs"/>
                        </a:rPr>
                        <a:t>Члены родовых, семейных общин малочисленных народов Севера</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54038236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1940872130"/>
              </p:ext>
            </p:extLst>
          </p:nvPr>
        </p:nvGraphicFramePr>
        <p:xfrm>
          <a:off x="539552" y="476672"/>
          <a:ext cx="7920879" cy="5225561"/>
        </p:xfrm>
        <a:graphic>
          <a:graphicData uri="http://schemas.openxmlformats.org/drawingml/2006/table">
            <a:tbl>
              <a:tblPr>
                <a:tableStyleId>{2D5ABB26-0587-4C30-8999-92F81FD0307C}</a:tableStyleId>
              </a:tblPr>
              <a:tblGrid>
                <a:gridCol w="2609067"/>
                <a:gridCol w="2655906"/>
                <a:gridCol w="2655906"/>
              </a:tblGrid>
              <a:tr h="194788">
                <a:tc gridSpan="3">
                  <a:txBody>
                    <a:bodyPr/>
                    <a:lstStyle/>
                    <a:p>
                      <a:pPr algn="ctr">
                        <a:lnSpc>
                          <a:spcPct val="115000"/>
                        </a:lnSpc>
                        <a:spcAft>
                          <a:spcPts val="0"/>
                        </a:spcAft>
                      </a:pPr>
                      <a:r>
                        <a:rPr lang="ru-RU" sz="1200" b="1" dirty="0">
                          <a:solidFill>
                            <a:srgbClr val="FFFF00"/>
                          </a:solidFill>
                          <a:effectLst/>
                        </a:rPr>
                        <a:t>Застрахованные лица</a:t>
                      </a:r>
                      <a:endParaRPr lang="ru-RU" sz="1200" b="1" dirty="0">
                        <a:solidFill>
                          <a:srgbClr val="FFFF00"/>
                        </a:solidFill>
                        <a:effectLst/>
                        <a:latin typeface="Calibri"/>
                        <a:ea typeface="Calibri"/>
                        <a:cs typeface="Times New Roman"/>
                      </a:endParaRPr>
                    </a:p>
                  </a:txBody>
                  <a:tcPr marL="23765" marR="23765" marT="39097" marB="390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r>
              <a:tr h="684142">
                <a:tc>
                  <a:txBody>
                    <a:bodyPr/>
                    <a:lstStyle/>
                    <a:p>
                      <a:pPr algn="ctr">
                        <a:lnSpc>
                          <a:spcPct val="115000"/>
                        </a:lnSpc>
                        <a:spcAft>
                          <a:spcPts val="0"/>
                        </a:spcAft>
                      </a:pPr>
                      <a:r>
                        <a:rPr lang="ru-RU" sz="1200" b="1">
                          <a:solidFill>
                            <a:srgbClr val="FFFF00"/>
                          </a:solidFill>
                          <a:effectLst/>
                        </a:rPr>
                        <a:t>по ОПС (выплаты данным лицам облагаются пенсионными взносами)</a:t>
                      </a:r>
                      <a:endParaRPr lang="ru-RU" sz="1200" b="1">
                        <a:solidFill>
                          <a:srgbClr val="FFFF00"/>
                        </a:solidFill>
                        <a:effectLst/>
                        <a:latin typeface="Calibri"/>
                        <a:ea typeface="Calibri"/>
                        <a:cs typeface="Times New Roman"/>
                      </a:endParaRPr>
                    </a:p>
                  </a:txBody>
                  <a:tcPr marL="23765" marR="23765" marT="39097" marB="390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b="1" dirty="0">
                          <a:solidFill>
                            <a:srgbClr val="FFFF00"/>
                          </a:solidFill>
                          <a:effectLst/>
                        </a:rPr>
                        <a:t>по обязательному страхованию по </a:t>
                      </a:r>
                      <a:r>
                        <a:rPr lang="ru-RU" sz="1200" b="1" dirty="0" err="1">
                          <a:solidFill>
                            <a:srgbClr val="FFFF00"/>
                          </a:solidFill>
                          <a:effectLst/>
                        </a:rPr>
                        <a:t>ВНиМ</a:t>
                      </a:r>
                      <a:r>
                        <a:rPr lang="ru-RU" sz="1200" b="1" dirty="0">
                          <a:solidFill>
                            <a:srgbClr val="FFFF00"/>
                          </a:solidFill>
                          <a:effectLst/>
                        </a:rPr>
                        <a:t> (выплаты данным лицам облагаются взносами по </a:t>
                      </a:r>
                      <a:r>
                        <a:rPr lang="ru-RU" sz="1200" b="1" dirty="0" err="1">
                          <a:solidFill>
                            <a:srgbClr val="FFFF00"/>
                          </a:solidFill>
                          <a:effectLst/>
                        </a:rPr>
                        <a:t>ВНиМ</a:t>
                      </a:r>
                      <a:r>
                        <a:rPr lang="ru-RU" sz="1200" b="1" dirty="0">
                          <a:solidFill>
                            <a:srgbClr val="FFFF00"/>
                          </a:solidFill>
                          <a:effectLst/>
                        </a:rPr>
                        <a:t>)</a:t>
                      </a:r>
                      <a:endParaRPr lang="ru-RU" sz="1200" b="1" dirty="0">
                        <a:solidFill>
                          <a:srgbClr val="FFFF00"/>
                        </a:solidFill>
                        <a:effectLst/>
                        <a:latin typeface="Calibri"/>
                        <a:ea typeface="Calibri"/>
                        <a:cs typeface="Times New Roman"/>
                      </a:endParaRPr>
                    </a:p>
                  </a:txBody>
                  <a:tcPr marL="23765" marR="23765" marT="39097" marB="390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b="1" dirty="0">
                          <a:solidFill>
                            <a:srgbClr val="FFFF00"/>
                          </a:solidFill>
                          <a:effectLst/>
                        </a:rPr>
                        <a:t>по ОМС (выплаты данным лицам облагаются страховыми взносами на ОМС)</a:t>
                      </a:r>
                      <a:endParaRPr lang="ru-RU" sz="1200" b="1" dirty="0">
                        <a:solidFill>
                          <a:srgbClr val="FFFF00"/>
                        </a:solidFill>
                        <a:effectLst/>
                        <a:latin typeface="Calibri"/>
                        <a:ea typeface="Calibri"/>
                        <a:cs typeface="Times New Roman"/>
                      </a:endParaRPr>
                    </a:p>
                  </a:txBody>
                  <a:tcPr marL="23765" marR="23765" marT="39097" marB="390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98263">
                <a:tc>
                  <a:txBody>
                    <a:bodyPr/>
                    <a:lstStyle/>
                    <a:p>
                      <a:pPr algn="ctr">
                        <a:lnSpc>
                          <a:spcPct val="115000"/>
                        </a:lnSpc>
                        <a:spcAft>
                          <a:spcPts val="0"/>
                        </a:spcAft>
                      </a:pPr>
                      <a:r>
                        <a:rPr lang="ru-RU" sz="1050" b="1" kern="1200" dirty="0">
                          <a:solidFill>
                            <a:schemeClr val="tx1"/>
                          </a:solidFill>
                          <a:effectLst/>
                          <a:latin typeface="+mn-lt"/>
                          <a:ea typeface="+mn-ea"/>
                          <a:cs typeface="+mn-cs"/>
                        </a:rPr>
                        <a:t>-</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050" b="1" kern="1200" dirty="0">
                          <a:solidFill>
                            <a:schemeClr val="tx1"/>
                          </a:solidFill>
                          <a:effectLst/>
                          <a:latin typeface="+mn-lt"/>
                          <a:ea typeface="+mn-ea"/>
                          <a:cs typeface="+mn-cs"/>
                        </a:rPr>
                        <a:t>Государственные гражданские и муниципальные служащие</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050" b="1" kern="1200">
                          <a:solidFill>
                            <a:schemeClr val="tx1"/>
                          </a:solidFill>
                          <a:effectLst/>
                          <a:latin typeface="+mn-lt"/>
                          <a:ea typeface="+mn-ea"/>
                          <a:cs typeface="+mn-cs"/>
                        </a:rPr>
                        <a:t>Государственные гражданские и муниципальные служащие</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052614">
                <a:tc>
                  <a:txBody>
                    <a:bodyPr/>
                    <a:lstStyle/>
                    <a:p>
                      <a:pPr algn="ctr">
                        <a:lnSpc>
                          <a:spcPct val="115000"/>
                        </a:lnSpc>
                        <a:spcAft>
                          <a:spcPts val="0"/>
                        </a:spcAft>
                      </a:pPr>
                      <a:r>
                        <a:rPr lang="ru-RU" sz="1050" b="1" kern="1200">
                          <a:solidFill>
                            <a:schemeClr val="tx1"/>
                          </a:solidFill>
                          <a:effectLst/>
                          <a:latin typeface="+mn-lt"/>
                          <a:ea typeface="+mn-ea"/>
                          <a:cs typeface="+mn-cs"/>
                        </a:rPr>
                        <a:t>-</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050" b="1" kern="1200" dirty="0">
                          <a:solidFill>
                            <a:schemeClr val="tx1"/>
                          </a:solidFill>
                          <a:effectLst/>
                          <a:latin typeface="+mn-lt"/>
                          <a:ea typeface="+mn-ea"/>
                          <a:cs typeface="+mn-cs"/>
                        </a:rPr>
                        <a:t>Лица, которые замещают государственные должности РФ и ее субъектов, а также муниципальные должности</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050" b="1" kern="1200" dirty="0">
                          <a:solidFill>
                            <a:schemeClr val="tx1"/>
                          </a:solidFill>
                          <a:effectLst/>
                          <a:latin typeface="+mn-lt"/>
                          <a:ea typeface="+mn-ea"/>
                          <a:cs typeface="+mn-cs"/>
                        </a:rPr>
                        <a:t>Лица, которые замещают государственные должности РФ и ее субъектов, а также муниципальные должности</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66736">
                <a:tc>
                  <a:txBody>
                    <a:bodyPr/>
                    <a:lstStyle/>
                    <a:p>
                      <a:pPr>
                        <a:lnSpc>
                          <a:spcPct val="115000"/>
                        </a:lnSpc>
                        <a:spcAft>
                          <a:spcPts val="0"/>
                        </a:spcAft>
                      </a:pPr>
                      <a:r>
                        <a:rPr lang="ru-RU" sz="1050" b="1" kern="1200">
                          <a:solidFill>
                            <a:schemeClr val="tx1"/>
                          </a:solidFill>
                          <a:effectLst/>
                          <a:latin typeface="+mn-lt"/>
                          <a:ea typeface="+mn-ea"/>
                          <a:cs typeface="+mn-cs"/>
                        </a:rPr>
                        <a:t>Священнослужители</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050" b="1" kern="1200">
                          <a:solidFill>
                            <a:schemeClr val="tx1"/>
                          </a:solidFill>
                          <a:effectLst/>
                          <a:latin typeface="+mn-lt"/>
                          <a:ea typeface="+mn-ea"/>
                          <a:cs typeface="+mn-cs"/>
                        </a:rPr>
                        <a:t>Священнослужители</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050" b="1" kern="1200" dirty="0">
                          <a:solidFill>
                            <a:schemeClr val="tx1"/>
                          </a:solidFill>
                          <a:effectLst/>
                          <a:latin typeface="+mn-lt"/>
                          <a:ea typeface="+mn-ea"/>
                          <a:cs typeface="+mn-cs"/>
                        </a:rPr>
                        <a:t>Священнослужители</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5315440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548680"/>
            <a:ext cx="7848872" cy="4401205"/>
          </a:xfrm>
          <a:prstGeom prst="rect">
            <a:avLst/>
          </a:prstGeom>
        </p:spPr>
        <p:txBody>
          <a:bodyPr wrap="square">
            <a:spAutoFit/>
          </a:bodyPr>
          <a:lstStyle/>
          <a:p>
            <a:r>
              <a:rPr lang="ru-RU" sz="2800" b="1" dirty="0">
                <a:solidFill>
                  <a:srgbClr val="FFFF00"/>
                </a:solidFill>
              </a:rPr>
              <a:t>Некоторые выплаты работодателей в пользу физических лиц не облагаются страховыми взносами</a:t>
            </a:r>
            <a:r>
              <a:rPr lang="ru-RU" sz="2800" b="1" dirty="0" smtClean="0">
                <a:solidFill>
                  <a:srgbClr val="FFFF00"/>
                </a:solidFill>
              </a:rPr>
              <a:t>.</a:t>
            </a:r>
            <a:endParaRPr lang="ru-RU" sz="2800" b="1" dirty="0">
              <a:solidFill>
                <a:srgbClr val="FFFF00"/>
              </a:solidFill>
            </a:endParaRPr>
          </a:p>
          <a:p>
            <a:r>
              <a:rPr lang="ru-RU" sz="2800" dirty="0"/>
              <a:t>Во-первых, некоторые из них просто не входят в объект обложения страховыми взносами.</a:t>
            </a:r>
          </a:p>
          <a:p>
            <a:r>
              <a:rPr lang="ru-RU" sz="2800" dirty="0"/>
              <a:t>Во-вторых, часть вознаграждений физическим лицам специально освобождена Законом N 212-ФЗ от начисления страховых взносов.</a:t>
            </a:r>
          </a:p>
        </p:txBody>
      </p:sp>
    </p:spTree>
    <p:extLst>
      <p:ext uri="{BB962C8B-B14F-4D97-AF65-F5344CB8AC3E}">
        <p14:creationId xmlns:p14="http://schemas.microsoft.com/office/powerpoint/2010/main" val="119416050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476672"/>
            <a:ext cx="8424936" cy="4985980"/>
          </a:xfrm>
          <a:prstGeom prst="rect">
            <a:avLst/>
          </a:prstGeom>
        </p:spPr>
        <p:txBody>
          <a:bodyPr wrap="square">
            <a:spAutoFit/>
          </a:bodyPr>
          <a:lstStyle/>
          <a:p>
            <a:r>
              <a:rPr lang="ru-RU" sz="2000" b="1" u="sng" dirty="0" smtClean="0">
                <a:solidFill>
                  <a:srgbClr val="FFFF00"/>
                </a:solidFill>
              </a:rPr>
              <a:t>Объектом обложения </a:t>
            </a:r>
            <a:r>
              <a:rPr lang="ru-RU" sz="2000" b="1" u="sng" dirty="0">
                <a:solidFill>
                  <a:srgbClr val="FFFF00"/>
                </a:solidFill>
              </a:rPr>
              <a:t>страховыми взносами не являются:</a:t>
            </a:r>
          </a:p>
          <a:p>
            <a:r>
              <a:rPr lang="ru-RU" sz="2000" dirty="0"/>
              <a:t>1) выплаты физическому лицу, производимые за рамками трудовых отношений или гражданско-правовых договоров на выполнение работ (оказание услуг), а также авторских и лицензионных договоров. Это следует из ч. 1 ст. 7 Закона N 212-ФЗ.</a:t>
            </a:r>
          </a:p>
          <a:p>
            <a:r>
              <a:rPr lang="ru-RU" sz="2000" dirty="0"/>
              <a:t>К таким выплатам, например, относятся:</a:t>
            </a:r>
          </a:p>
          <a:p>
            <a:r>
              <a:rPr lang="ru-RU" sz="2000" dirty="0"/>
              <a:t>- вознаграждения, которые выплачивает адвокатское образование адвокатам за выполнение функций председателя Президиума коллегии адвокатов или его заместителя;</a:t>
            </a:r>
          </a:p>
          <a:p>
            <a:r>
              <a:rPr lang="ru-RU" sz="2000" dirty="0"/>
              <a:t>- материальная помощь членам семьи умершего работника (Письмо </a:t>
            </a:r>
            <a:r>
              <a:rPr lang="ru-RU" sz="2000" dirty="0" err="1"/>
              <a:t>Минздравсоцразвития</a:t>
            </a:r>
            <a:r>
              <a:rPr lang="ru-RU" sz="2000" dirty="0"/>
              <a:t> России от 01.03.2010 N 426-19);</a:t>
            </a:r>
          </a:p>
          <a:p>
            <a:r>
              <a:rPr lang="ru-RU" sz="2000" dirty="0"/>
              <a:t>- выплаты членам совета директоров по решению общего собрания участников общества (акционеров) (Письма </a:t>
            </a:r>
            <a:r>
              <a:rPr lang="ru-RU" sz="2000" dirty="0" err="1"/>
              <a:t>Минздравсоцразвития</a:t>
            </a:r>
            <a:r>
              <a:rPr lang="ru-RU" sz="2000" dirty="0"/>
              <a:t> России от 05.08.2010 N 2519-19 (п. 6), от 07.05.2010 N 1145-19, от 01.03.2010 N 421-19);</a:t>
            </a:r>
          </a:p>
          <a:p>
            <a:endParaRPr lang="ru-RU" sz="2000" dirty="0"/>
          </a:p>
        </p:txBody>
      </p:sp>
    </p:spTree>
    <p:extLst>
      <p:ext uri="{BB962C8B-B14F-4D97-AF65-F5344CB8AC3E}">
        <p14:creationId xmlns:p14="http://schemas.microsoft.com/office/powerpoint/2010/main" val="119416050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332656"/>
            <a:ext cx="8424936" cy="3785652"/>
          </a:xfrm>
          <a:prstGeom prst="rect">
            <a:avLst/>
          </a:prstGeom>
        </p:spPr>
        <p:txBody>
          <a:bodyPr wrap="square">
            <a:spAutoFit/>
          </a:bodyPr>
          <a:lstStyle/>
          <a:p>
            <a:r>
              <a:rPr lang="ru-RU" sz="2000" b="1" u="sng" dirty="0">
                <a:solidFill>
                  <a:srgbClr val="FFFF00"/>
                </a:solidFill>
              </a:rPr>
              <a:t>О</a:t>
            </a:r>
            <a:r>
              <a:rPr lang="ru-RU" sz="2000" b="1" u="sng" dirty="0" smtClean="0">
                <a:solidFill>
                  <a:srgbClr val="FFFF00"/>
                </a:solidFill>
              </a:rPr>
              <a:t>бъектом </a:t>
            </a:r>
            <a:r>
              <a:rPr lang="ru-RU" sz="2000" b="1" u="sng" dirty="0">
                <a:solidFill>
                  <a:srgbClr val="FFFF00"/>
                </a:solidFill>
              </a:rPr>
              <a:t>обложения страховыми взносами не являются:</a:t>
            </a:r>
          </a:p>
          <a:p>
            <a:endParaRPr lang="ru-RU" sz="2000" dirty="0" smtClean="0"/>
          </a:p>
          <a:p>
            <a:r>
              <a:rPr lang="ru-RU" sz="2000" dirty="0" smtClean="0"/>
              <a:t>- </a:t>
            </a:r>
            <a:r>
              <a:rPr lang="ru-RU" sz="2000" dirty="0"/>
              <a:t>кооперативные выплаты пайщикам на основании решения общего собрания потребительского общества (Письмо </a:t>
            </a:r>
            <a:r>
              <a:rPr lang="ru-RU" sz="2000" dirty="0" err="1"/>
              <a:t>Минздравсоцразвития</a:t>
            </a:r>
            <a:r>
              <a:rPr lang="ru-RU" sz="2000" dirty="0"/>
              <a:t> России от 12.08.2010 N 2622-19);</a:t>
            </a:r>
          </a:p>
          <a:p>
            <a:r>
              <a:rPr lang="ru-RU" sz="2000" dirty="0"/>
              <a:t>- оплата труда и иные выплаты, которые начислены после смерти работника. Минтруд России обращает внимание на то, что в связи со смертью работника прекращается трудовой договор. Кроме того, чиновники указывают, что данное лицо уже не сможет получить страховое обеспечение, т.е. не будет реализована главная цель системы обязательного социального страхования (Письмо Минтруда России от 20.02.2013 N 17-3/292);</a:t>
            </a:r>
          </a:p>
        </p:txBody>
      </p:sp>
    </p:spTree>
    <p:extLst>
      <p:ext uri="{BB962C8B-B14F-4D97-AF65-F5344CB8AC3E}">
        <p14:creationId xmlns:p14="http://schemas.microsoft.com/office/powerpoint/2010/main" val="263551160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332656"/>
            <a:ext cx="8424936" cy="6247864"/>
          </a:xfrm>
          <a:prstGeom prst="rect">
            <a:avLst/>
          </a:prstGeom>
        </p:spPr>
        <p:txBody>
          <a:bodyPr wrap="square">
            <a:spAutoFit/>
          </a:bodyPr>
          <a:lstStyle/>
          <a:p>
            <a:r>
              <a:rPr lang="ru-RU" sz="2000" b="1" u="sng" dirty="0">
                <a:solidFill>
                  <a:srgbClr val="FFFF00"/>
                </a:solidFill>
              </a:rPr>
              <a:t>О</a:t>
            </a:r>
            <a:r>
              <a:rPr lang="ru-RU" sz="2000" b="1" u="sng" dirty="0" smtClean="0">
                <a:solidFill>
                  <a:srgbClr val="FFFF00"/>
                </a:solidFill>
              </a:rPr>
              <a:t>бъектом </a:t>
            </a:r>
            <a:r>
              <a:rPr lang="ru-RU" sz="2000" b="1" u="sng" dirty="0">
                <a:solidFill>
                  <a:srgbClr val="FFFF00"/>
                </a:solidFill>
              </a:rPr>
              <a:t>обложения страховыми взносами не являются:</a:t>
            </a:r>
          </a:p>
          <a:p>
            <a:endParaRPr lang="ru-RU" sz="2000" dirty="0" smtClean="0"/>
          </a:p>
          <a:p>
            <a:r>
              <a:rPr lang="ru-RU" sz="2000" dirty="0"/>
              <a:t>2) выплаты и иные вознаграждения, производимые по гражданско-правовым договорам, предметом которых является переход права собственности или вещных прав на имущество (имущественные права), а также по договорам передачи имущества в пользование (ч. 3 ст. 7 Закона N 212-ФЗ). К указанным договорам относятся договоры купли-продажи, аренды, ссуды, займа и т.п. Например, согласно разъяснениям контролирующих органов не облагаются страховыми взносами:</a:t>
            </a:r>
          </a:p>
          <a:p>
            <a:r>
              <a:rPr lang="ru-RU" sz="2000" dirty="0"/>
              <a:t>- суммы процентов, получаемых работником по договору займа (Письмо </a:t>
            </a:r>
            <a:r>
              <a:rPr lang="ru-RU" sz="2000" dirty="0" err="1"/>
              <a:t>Минздравсоцразвития</a:t>
            </a:r>
            <a:r>
              <a:rPr lang="ru-RU" sz="2000" dirty="0"/>
              <a:t> России от 12.08.2010 N 2622-19);</a:t>
            </a:r>
          </a:p>
          <a:p>
            <a:r>
              <a:rPr lang="ru-RU" sz="2000" dirty="0"/>
              <a:t>- материальная выгода от экономии на процентах по договору беспроцентного займа, который предоставлен работнику (Письмо Минтруда России от 17.02.2014 N 17-4/В-54);</a:t>
            </a:r>
          </a:p>
          <a:p>
            <a:r>
              <a:rPr lang="ru-RU" sz="2000" dirty="0"/>
              <a:t>- выплаты по договору ссуды, займа (Письма </a:t>
            </a:r>
            <a:r>
              <a:rPr lang="ru-RU" sz="2000" dirty="0" err="1"/>
              <a:t>Минздравсоцразвития</a:t>
            </a:r>
            <a:r>
              <a:rPr lang="ru-RU" sz="2000" dirty="0"/>
              <a:t> России от 21.05.2010 N 1283-19, от 17.05.2010 N 1212-19, ФСС РФ от 17.11.2011 N 14-03-11/08-13985);</a:t>
            </a:r>
          </a:p>
          <a:p>
            <a:r>
              <a:rPr lang="ru-RU" sz="2000" dirty="0"/>
              <a:t>- передача дара по договору дарения (Письмо </a:t>
            </a:r>
            <a:r>
              <a:rPr lang="ru-RU" sz="2000" dirty="0" err="1"/>
              <a:t>Минздравсоцразвития</a:t>
            </a:r>
            <a:r>
              <a:rPr lang="ru-RU" sz="2000" dirty="0"/>
              <a:t> России от 12.08.2010 N </a:t>
            </a:r>
            <a:r>
              <a:rPr lang="ru-RU" sz="2000" dirty="0" smtClean="0"/>
              <a:t>2622-19).</a:t>
            </a:r>
            <a:endParaRPr lang="ru-RU" sz="2000" dirty="0"/>
          </a:p>
        </p:txBody>
      </p:sp>
    </p:spTree>
    <p:extLst>
      <p:ext uri="{BB962C8B-B14F-4D97-AF65-F5344CB8AC3E}">
        <p14:creationId xmlns:p14="http://schemas.microsoft.com/office/powerpoint/2010/main" val="246695751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332656"/>
            <a:ext cx="8424936" cy="5324535"/>
          </a:xfrm>
          <a:prstGeom prst="rect">
            <a:avLst/>
          </a:prstGeom>
        </p:spPr>
        <p:txBody>
          <a:bodyPr wrap="square">
            <a:spAutoFit/>
          </a:bodyPr>
          <a:lstStyle/>
          <a:p>
            <a:r>
              <a:rPr lang="ru-RU" sz="2000" b="1" u="sng" dirty="0">
                <a:solidFill>
                  <a:srgbClr val="FFFF00"/>
                </a:solidFill>
              </a:rPr>
              <a:t>О</a:t>
            </a:r>
            <a:r>
              <a:rPr lang="ru-RU" sz="2000" b="1" u="sng" dirty="0" smtClean="0">
                <a:solidFill>
                  <a:srgbClr val="FFFF00"/>
                </a:solidFill>
              </a:rPr>
              <a:t>бъектом </a:t>
            </a:r>
            <a:r>
              <a:rPr lang="ru-RU" sz="2000" b="1" u="sng" dirty="0">
                <a:solidFill>
                  <a:srgbClr val="FFFF00"/>
                </a:solidFill>
              </a:rPr>
              <a:t>обложения страховыми взносами не являются:</a:t>
            </a:r>
          </a:p>
          <a:p>
            <a:endParaRPr lang="ru-RU" sz="2000" dirty="0" smtClean="0"/>
          </a:p>
          <a:p>
            <a:r>
              <a:rPr lang="ru-RU" sz="2000" dirty="0"/>
              <a:t>3) выплаты, начисленные иностранному гражданину или лицу без гражданства на основании (ч. 4 ст. 7 Закона N 212-ФЗ):</a:t>
            </a:r>
          </a:p>
          <a:p>
            <a:r>
              <a:rPr lang="ru-RU" sz="2000" dirty="0"/>
              <a:t>- трудового договора, согласно которому местом работы лица является обособленное подразделение российской организации за пределами РФ;</a:t>
            </a:r>
          </a:p>
          <a:p>
            <a:r>
              <a:rPr lang="ru-RU" sz="2000" dirty="0"/>
              <a:t>- гражданско-правового договора на выполнение работ или оказание услуг, исполнение которого происходит за пределами территории РФ.</a:t>
            </a:r>
          </a:p>
          <a:p>
            <a:r>
              <a:rPr lang="ru-RU" sz="2000" dirty="0"/>
              <a:t> </a:t>
            </a:r>
          </a:p>
          <a:p>
            <a:r>
              <a:rPr lang="ru-RU" sz="2000" i="1" dirty="0"/>
              <a:t>Например, организация "Бета" приобрела в Австрии офисное здание, в котором планирует разместить свой филиал. Для проведения работ по озеленению территории, прилегающей к зданию, организация наняла ландшафтного дизайнера - гражданина Австрии. С ним был заключен гражданско-правовой договор. Вознаграждение по нему страховыми взносами не </a:t>
            </a:r>
            <a:r>
              <a:rPr lang="ru-RU" sz="2000" i="1" dirty="0" smtClean="0"/>
              <a:t>облагается</a:t>
            </a:r>
            <a:endParaRPr lang="ru-RU" sz="2000" dirty="0"/>
          </a:p>
        </p:txBody>
      </p:sp>
    </p:spTree>
    <p:extLst>
      <p:ext uri="{BB962C8B-B14F-4D97-AF65-F5344CB8AC3E}">
        <p14:creationId xmlns:p14="http://schemas.microsoft.com/office/powerpoint/2010/main" val="357404962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332656"/>
            <a:ext cx="8424936" cy="3477875"/>
          </a:xfrm>
          <a:prstGeom prst="rect">
            <a:avLst/>
          </a:prstGeom>
        </p:spPr>
        <p:txBody>
          <a:bodyPr wrap="square">
            <a:spAutoFit/>
          </a:bodyPr>
          <a:lstStyle/>
          <a:p>
            <a:r>
              <a:rPr lang="ru-RU" sz="2000" b="1" u="sng" dirty="0">
                <a:solidFill>
                  <a:srgbClr val="FFFF00"/>
                </a:solidFill>
              </a:rPr>
              <a:t>О</a:t>
            </a:r>
            <a:r>
              <a:rPr lang="ru-RU" sz="2000" b="1" u="sng" dirty="0" smtClean="0">
                <a:solidFill>
                  <a:srgbClr val="FFFF00"/>
                </a:solidFill>
              </a:rPr>
              <a:t>бъектом </a:t>
            </a:r>
            <a:r>
              <a:rPr lang="ru-RU" sz="2000" b="1" u="sng" dirty="0">
                <a:solidFill>
                  <a:srgbClr val="FFFF00"/>
                </a:solidFill>
              </a:rPr>
              <a:t>обложения страховыми взносами не являются:</a:t>
            </a:r>
          </a:p>
          <a:p>
            <a:endParaRPr lang="ru-RU" sz="2000" dirty="0" smtClean="0"/>
          </a:p>
          <a:p>
            <a:r>
              <a:rPr lang="ru-RU" sz="2000" dirty="0"/>
              <a:t>4) выплаты на возмещение расходов добровольца, производимые в рамках исполнения гражданско-правового договора, заключенного в соответствии со ст. 7.1 Федерального закона от 11.08.1995 N 135-ФЗ "О благотворительной деятельности и благотворительных организациях" (ч. 5 ст. 7 Закона N 212-ФЗ). Исключение составляют расходы на питание в размере, превышающем нормы суточных, предусмотренные п. 3 ст. 217 НК РФ: они включаются в объект обложения страховыми взносами</a:t>
            </a:r>
            <a:r>
              <a:rPr lang="ru-RU" sz="2000" dirty="0" smtClean="0"/>
              <a:t>.</a:t>
            </a:r>
          </a:p>
          <a:p>
            <a:endParaRPr lang="ru-RU" sz="2000" dirty="0"/>
          </a:p>
        </p:txBody>
      </p:sp>
    </p:spTree>
    <p:extLst>
      <p:ext uri="{BB962C8B-B14F-4D97-AF65-F5344CB8AC3E}">
        <p14:creationId xmlns:p14="http://schemas.microsoft.com/office/powerpoint/2010/main" val="160896135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332656"/>
            <a:ext cx="8424936" cy="5324535"/>
          </a:xfrm>
          <a:prstGeom prst="rect">
            <a:avLst/>
          </a:prstGeom>
        </p:spPr>
        <p:txBody>
          <a:bodyPr wrap="square">
            <a:spAutoFit/>
          </a:bodyPr>
          <a:lstStyle/>
          <a:p>
            <a:r>
              <a:rPr lang="ru-RU" sz="2000" b="1" u="sng" dirty="0">
                <a:solidFill>
                  <a:srgbClr val="FFFF00"/>
                </a:solidFill>
              </a:rPr>
              <a:t>О</a:t>
            </a:r>
            <a:r>
              <a:rPr lang="ru-RU" sz="2000" b="1" u="sng" dirty="0" smtClean="0">
                <a:solidFill>
                  <a:srgbClr val="FFFF00"/>
                </a:solidFill>
              </a:rPr>
              <a:t>бъектом </a:t>
            </a:r>
            <a:r>
              <a:rPr lang="ru-RU" sz="2000" b="1" u="sng" dirty="0">
                <a:solidFill>
                  <a:srgbClr val="FFFF00"/>
                </a:solidFill>
              </a:rPr>
              <a:t>обложения страховыми взносами не являются:</a:t>
            </a:r>
          </a:p>
          <a:p>
            <a:endParaRPr lang="ru-RU" sz="2000" dirty="0" smtClean="0"/>
          </a:p>
          <a:p>
            <a:r>
              <a:rPr lang="ru-RU" sz="2000" dirty="0"/>
              <a:t>5) выплаты, производимые в связи с организацией и проведением XXII Олимпийских зимних игр и XI </a:t>
            </a:r>
            <a:r>
              <a:rPr lang="ru-RU" sz="2000" dirty="0" err="1"/>
              <a:t>Паралимпийских</a:t>
            </a:r>
            <a:r>
              <a:rPr lang="ru-RU" sz="2000" dirty="0"/>
              <a:t> зимних игр 2014 г. в г. Сочи и включающие (ч. 6 ст. 7 Закона N 212-ФЗ):</a:t>
            </a:r>
          </a:p>
          <a:p>
            <a:r>
              <a:rPr lang="ru-RU" sz="2000" dirty="0"/>
              <a:t>а) оплату следующих расходов волонтеров, которая предоставляется им в связи с исполнением гражданско-правовых договоров, заключенных в соответствии с Федеральным законом от 01.12.2007 N 310-ФЗ:</a:t>
            </a:r>
          </a:p>
          <a:p>
            <a:r>
              <a:rPr lang="ru-RU" sz="2000" dirty="0"/>
              <a:t>- расходов на оформление и выдачу виз, приглашений и иных аналогичных документов;</a:t>
            </a:r>
          </a:p>
          <a:p>
            <a:r>
              <a:rPr lang="ru-RU" sz="2000" dirty="0"/>
              <a:t>- стоимости проезда, проживания, питания, обучения;</a:t>
            </a:r>
          </a:p>
          <a:p>
            <a:r>
              <a:rPr lang="ru-RU" sz="2000" dirty="0"/>
              <a:t>- стоимости услуг связи, транспортного обеспечения;</a:t>
            </a:r>
          </a:p>
          <a:p>
            <a:r>
              <a:rPr lang="ru-RU" sz="2000" dirty="0"/>
              <a:t>- стоимости лингвистического сопровождения;</a:t>
            </a:r>
          </a:p>
          <a:p>
            <a:r>
              <a:rPr lang="ru-RU" sz="2000" dirty="0"/>
              <a:t>- стоимости сувенирных изделий, содержащих символику XXII Олимпийских зимних игр и XI </a:t>
            </a:r>
            <a:r>
              <a:rPr lang="ru-RU" sz="2000" dirty="0" err="1"/>
              <a:t>Паралимпийских</a:t>
            </a:r>
            <a:r>
              <a:rPr lang="ru-RU" sz="2000" dirty="0"/>
              <a:t> зимних игр 2014 г. в г. Сочи</a:t>
            </a:r>
            <a:r>
              <a:rPr lang="ru-RU" sz="2000" dirty="0" smtClean="0"/>
              <a:t>;</a:t>
            </a:r>
            <a:endParaRPr lang="ru-RU" sz="2000" dirty="0"/>
          </a:p>
        </p:txBody>
      </p:sp>
    </p:spTree>
    <p:extLst>
      <p:ext uri="{BB962C8B-B14F-4D97-AF65-F5344CB8AC3E}">
        <p14:creationId xmlns:p14="http://schemas.microsoft.com/office/powerpoint/2010/main" val="168536441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332656"/>
            <a:ext cx="8424936" cy="2862322"/>
          </a:xfrm>
          <a:prstGeom prst="rect">
            <a:avLst/>
          </a:prstGeom>
        </p:spPr>
        <p:txBody>
          <a:bodyPr wrap="square">
            <a:spAutoFit/>
          </a:bodyPr>
          <a:lstStyle/>
          <a:p>
            <a:r>
              <a:rPr lang="ru-RU" sz="2000" b="1" u="sng" dirty="0">
                <a:solidFill>
                  <a:srgbClr val="FFFF00"/>
                </a:solidFill>
              </a:rPr>
              <a:t>О</a:t>
            </a:r>
            <a:r>
              <a:rPr lang="ru-RU" sz="2000" b="1" u="sng" dirty="0" smtClean="0">
                <a:solidFill>
                  <a:srgbClr val="FFFF00"/>
                </a:solidFill>
              </a:rPr>
              <a:t>бъектом </a:t>
            </a:r>
            <a:r>
              <a:rPr lang="ru-RU" sz="2000" b="1" u="sng" dirty="0">
                <a:solidFill>
                  <a:srgbClr val="FFFF00"/>
                </a:solidFill>
              </a:rPr>
              <a:t>обложения страховыми взносами не являются:</a:t>
            </a:r>
          </a:p>
          <a:p>
            <a:endParaRPr lang="ru-RU" sz="2000" dirty="0" smtClean="0"/>
          </a:p>
          <a:p>
            <a:r>
              <a:rPr lang="ru-RU" sz="2000" dirty="0"/>
              <a:t>б) суммы страховых премий (страховых взносов) по договорам страхования, заключенным в пользу указанных лиц. В том числе к ним относятся страховые премии (страховые взносы) по видам страхования, установленным соглашением, которое заключено Международным олимпийским комитетом с Олимпийским комитетом России и г. Сочи на проведение XXII Олимпийских зимних игр и XI </a:t>
            </a:r>
            <a:r>
              <a:rPr lang="ru-RU" sz="2000" dirty="0" err="1"/>
              <a:t>Паралимпийских</a:t>
            </a:r>
            <a:r>
              <a:rPr lang="ru-RU" sz="2000" dirty="0"/>
              <a:t> зимних игр 2014 г. в г. Сочи.</a:t>
            </a:r>
          </a:p>
        </p:txBody>
      </p:sp>
    </p:spTree>
    <p:extLst>
      <p:ext uri="{BB962C8B-B14F-4D97-AF65-F5344CB8AC3E}">
        <p14:creationId xmlns:p14="http://schemas.microsoft.com/office/powerpoint/2010/main" val="376207583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332656"/>
            <a:ext cx="8424936" cy="5324535"/>
          </a:xfrm>
          <a:prstGeom prst="rect">
            <a:avLst/>
          </a:prstGeom>
        </p:spPr>
        <p:txBody>
          <a:bodyPr wrap="square">
            <a:spAutoFit/>
          </a:bodyPr>
          <a:lstStyle/>
          <a:p>
            <a:r>
              <a:rPr lang="ru-RU" sz="2000" b="1" u="sng" dirty="0">
                <a:solidFill>
                  <a:srgbClr val="FFFF00"/>
                </a:solidFill>
              </a:rPr>
              <a:t>О</a:t>
            </a:r>
            <a:r>
              <a:rPr lang="ru-RU" sz="2000" b="1" u="sng" dirty="0" smtClean="0">
                <a:solidFill>
                  <a:srgbClr val="FFFF00"/>
                </a:solidFill>
              </a:rPr>
              <a:t>бъектом </a:t>
            </a:r>
            <a:r>
              <a:rPr lang="ru-RU" sz="2000" b="1" u="sng" dirty="0">
                <a:solidFill>
                  <a:srgbClr val="FFFF00"/>
                </a:solidFill>
              </a:rPr>
              <a:t>обложения страховыми взносами не являются:</a:t>
            </a:r>
          </a:p>
          <a:p>
            <a:endParaRPr lang="ru-RU" sz="2000" dirty="0" smtClean="0"/>
          </a:p>
          <a:p>
            <a:r>
              <a:rPr lang="ru-RU" sz="2000" dirty="0"/>
              <a:t>6) с 1 января 2011 г. по 31 декабря 2013 г. - выплаты, которые производились в связи с подготовкой и проведением XXVII Всемирной летней универсиады 2013 г. в г. Казани и </a:t>
            </a:r>
            <a:r>
              <a:rPr lang="ru-RU" sz="2000" dirty="0" smtClean="0"/>
              <a:t>включают:</a:t>
            </a:r>
            <a:endParaRPr lang="ru-RU" sz="2000" dirty="0"/>
          </a:p>
          <a:p>
            <a:r>
              <a:rPr lang="ru-RU" sz="2000" dirty="0"/>
              <a:t>а) оплату следующих расходов волонтеров, которая предоставляется им в связи с исполнением гражданско-правовых договоров, заключаемых с автономной некоммерческой организацией "Исполнительная дирекция XXVII Всемирной летней универсиады 2013 года в г. Казани":</a:t>
            </a:r>
          </a:p>
          <a:p>
            <a:r>
              <a:rPr lang="ru-RU" sz="2000" dirty="0"/>
              <a:t>- расходов на оформление и выдачу виз, приглашений и иных аналогичных документов;</a:t>
            </a:r>
          </a:p>
          <a:p>
            <a:r>
              <a:rPr lang="ru-RU" sz="2000" dirty="0"/>
              <a:t>- стоимости проезда, проживания, питания, обучения, услуг связи, транспортного обеспечения;</a:t>
            </a:r>
          </a:p>
          <a:p>
            <a:r>
              <a:rPr lang="ru-RU" sz="2000" dirty="0"/>
              <a:t>- стоимости лингвистического сопровождения;</a:t>
            </a:r>
          </a:p>
          <a:p>
            <a:r>
              <a:rPr lang="ru-RU" sz="2000" dirty="0"/>
              <a:t>- сувенирных изделий, содержащих символику XXVII Всемирной летней универсиады 2013 г. в г. Казани</a:t>
            </a:r>
            <a:r>
              <a:rPr lang="ru-RU" sz="2000" dirty="0" smtClean="0"/>
              <a:t>;</a:t>
            </a:r>
            <a:endParaRPr lang="ru-RU" sz="2000" dirty="0"/>
          </a:p>
        </p:txBody>
      </p:sp>
    </p:spTree>
    <p:extLst>
      <p:ext uri="{BB962C8B-B14F-4D97-AF65-F5344CB8AC3E}">
        <p14:creationId xmlns:p14="http://schemas.microsoft.com/office/powerpoint/2010/main" val="360215215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332656"/>
            <a:ext cx="8424936" cy="4401205"/>
          </a:xfrm>
          <a:prstGeom prst="rect">
            <a:avLst/>
          </a:prstGeom>
        </p:spPr>
        <p:txBody>
          <a:bodyPr wrap="square">
            <a:spAutoFit/>
          </a:bodyPr>
          <a:lstStyle/>
          <a:p>
            <a:r>
              <a:rPr lang="ru-RU" sz="2000" b="1" u="sng" dirty="0">
                <a:solidFill>
                  <a:srgbClr val="FFFF00"/>
                </a:solidFill>
              </a:rPr>
              <a:t>О</a:t>
            </a:r>
            <a:r>
              <a:rPr lang="ru-RU" sz="2000" b="1" u="sng" dirty="0" smtClean="0">
                <a:solidFill>
                  <a:srgbClr val="FFFF00"/>
                </a:solidFill>
              </a:rPr>
              <a:t>бъектом </a:t>
            </a:r>
            <a:r>
              <a:rPr lang="ru-RU" sz="2000" b="1" u="sng" dirty="0">
                <a:solidFill>
                  <a:srgbClr val="FFFF00"/>
                </a:solidFill>
              </a:rPr>
              <a:t>обложения страховыми взносами не являются:</a:t>
            </a:r>
          </a:p>
          <a:p>
            <a:endParaRPr lang="ru-RU" sz="2000" dirty="0" smtClean="0"/>
          </a:p>
          <a:p>
            <a:r>
              <a:rPr lang="ru-RU" sz="2000" dirty="0"/>
              <a:t>6) с 1 января 2011 г. по 31 декабря 2013 г. - выплаты, которые производились в связи с подготовкой и проведением XXVII Всемирной летней универсиады 2013 г. в г. Казани и </a:t>
            </a:r>
            <a:r>
              <a:rPr lang="ru-RU" sz="2000" dirty="0" smtClean="0"/>
              <a:t>включают:</a:t>
            </a:r>
            <a:endParaRPr lang="ru-RU" sz="2000" dirty="0"/>
          </a:p>
          <a:p>
            <a:r>
              <a:rPr lang="ru-RU" sz="2000" dirty="0" smtClean="0"/>
              <a:t>б</a:t>
            </a:r>
            <a:r>
              <a:rPr lang="ru-RU" sz="2000" dirty="0"/>
              <a:t>) суммы страховых премий (страховых взносов) по договорам страхования, заключенным в пользу указанных лиц. В том числе к ним относятся страховые премии (страховые взносы) по видам страхования, установленным договором об основных компетенциях, который заключен Международной федерацией студенческого спорта с Российским студенческим спортивным союзом, Правительством Республики Татарстан и мэрией г. Казани на проведение XXVII Всемирной летней универсиады 2013 г. в г. Казани;</a:t>
            </a:r>
          </a:p>
        </p:txBody>
      </p:sp>
    </p:spTree>
    <p:extLst>
      <p:ext uri="{BB962C8B-B14F-4D97-AF65-F5344CB8AC3E}">
        <p14:creationId xmlns:p14="http://schemas.microsoft.com/office/powerpoint/2010/main" val="259687715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332656"/>
            <a:ext cx="8424936" cy="4093428"/>
          </a:xfrm>
          <a:prstGeom prst="rect">
            <a:avLst/>
          </a:prstGeom>
        </p:spPr>
        <p:txBody>
          <a:bodyPr wrap="square">
            <a:spAutoFit/>
          </a:bodyPr>
          <a:lstStyle/>
          <a:p>
            <a:r>
              <a:rPr lang="ru-RU" sz="2000" b="1" u="sng" dirty="0">
                <a:solidFill>
                  <a:srgbClr val="FFFF00"/>
                </a:solidFill>
              </a:rPr>
              <a:t>О</a:t>
            </a:r>
            <a:r>
              <a:rPr lang="ru-RU" sz="2000" b="1" u="sng" dirty="0" smtClean="0">
                <a:solidFill>
                  <a:srgbClr val="FFFF00"/>
                </a:solidFill>
              </a:rPr>
              <a:t>бъектом </a:t>
            </a:r>
            <a:r>
              <a:rPr lang="ru-RU" sz="2000" b="1" u="sng" dirty="0">
                <a:solidFill>
                  <a:srgbClr val="FFFF00"/>
                </a:solidFill>
              </a:rPr>
              <a:t>обложения страховыми взносами не являются:</a:t>
            </a:r>
          </a:p>
          <a:p>
            <a:endParaRPr lang="ru-RU" sz="2000" dirty="0" smtClean="0"/>
          </a:p>
          <a:p>
            <a:r>
              <a:rPr lang="ru-RU" sz="2000" dirty="0"/>
              <a:t>7) с 7 июня 2013 г. - выплаты, производимые в связи с подготовкой и проведением в РФ чемпионата мира по футболу FIFA 2018 г. и Кубка конфедераций FIFA 2017 г</a:t>
            </a:r>
            <a:r>
              <a:rPr lang="ru-RU" sz="2000" dirty="0" smtClean="0"/>
              <a:t>.:</a:t>
            </a:r>
            <a:endParaRPr lang="ru-RU" sz="2000" dirty="0"/>
          </a:p>
          <a:p>
            <a:r>
              <a:rPr lang="ru-RU" sz="2000" dirty="0"/>
              <a:t>а) выплаты иностранным гражданам и лицам без гражданства по трудовым договорам и гражданско-правовым договорам на выполнение работ, оказание услуг, которые заключаются с FIFA ((</a:t>
            </a:r>
            <a:r>
              <a:rPr lang="ru-RU" sz="2000" dirty="0" err="1"/>
              <a:t>Federation</a:t>
            </a:r>
            <a:r>
              <a:rPr lang="ru-RU" sz="2000" dirty="0"/>
              <a:t> </a:t>
            </a:r>
            <a:r>
              <a:rPr lang="ru-RU" sz="2000" dirty="0" err="1"/>
              <a:t>Internationale</a:t>
            </a:r>
            <a:r>
              <a:rPr lang="ru-RU" sz="2000" dirty="0"/>
              <a:t> </a:t>
            </a:r>
            <a:r>
              <a:rPr lang="ru-RU" sz="2000" dirty="0" err="1"/>
              <a:t>de</a:t>
            </a:r>
            <a:r>
              <a:rPr lang="ru-RU" sz="2000" dirty="0"/>
              <a:t> </a:t>
            </a:r>
            <a:r>
              <a:rPr lang="ru-RU" sz="2000" dirty="0" err="1"/>
              <a:t>Football</a:t>
            </a:r>
            <a:r>
              <a:rPr lang="ru-RU" sz="2000" dirty="0"/>
              <a:t> </a:t>
            </a:r>
            <a:r>
              <a:rPr lang="ru-RU" sz="2000" dirty="0" err="1"/>
              <a:t>Association</a:t>
            </a:r>
            <a:r>
              <a:rPr lang="ru-RU" sz="2000" dirty="0"/>
              <a:t>), дочерними организациями FIFA, Организационным комитетом "Россия-2018", дочерними организациями Организационного комитета "Россия-2018";</a:t>
            </a:r>
          </a:p>
          <a:p>
            <a:r>
              <a:rPr lang="ru-RU" sz="2000" dirty="0" smtClean="0"/>
              <a:t>б</a:t>
            </a:r>
            <a:endParaRPr lang="ru-RU" sz="2000" dirty="0"/>
          </a:p>
        </p:txBody>
      </p:sp>
    </p:spTree>
    <p:extLst>
      <p:ext uri="{BB962C8B-B14F-4D97-AF65-F5344CB8AC3E}">
        <p14:creationId xmlns:p14="http://schemas.microsoft.com/office/powerpoint/2010/main" val="153499321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3658" y="188640"/>
            <a:ext cx="8424936" cy="6555641"/>
          </a:xfrm>
          <a:prstGeom prst="rect">
            <a:avLst/>
          </a:prstGeom>
        </p:spPr>
        <p:txBody>
          <a:bodyPr wrap="square">
            <a:spAutoFit/>
          </a:bodyPr>
          <a:lstStyle/>
          <a:p>
            <a:r>
              <a:rPr lang="ru-RU" sz="2000" b="1" u="sng" dirty="0">
                <a:solidFill>
                  <a:srgbClr val="FFFF00"/>
                </a:solidFill>
              </a:rPr>
              <a:t>О</a:t>
            </a:r>
            <a:r>
              <a:rPr lang="ru-RU" sz="2000" b="1" u="sng" dirty="0" smtClean="0">
                <a:solidFill>
                  <a:srgbClr val="FFFF00"/>
                </a:solidFill>
              </a:rPr>
              <a:t>бъектом </a:t>
            </a:r>
            <a:r>
              <a:rPr lang="ru-RU" sz="2000" b="1" u="sng" dirty="0">
                <a:solidFill>
                  <a:srgbClr val="FFFF00"/>
                </a:solidFill>
              </a:rPr>
              <a:t>обложения страховыми взносами не являются:</a:t>
            </a:r>
          </a:p>
          <a:p>
            <a:endParaRPr lang="ru-RU" sz="2000" dirty="0" smtClean="0"/>
          </a:p>
          <a:p>
            <a:r>
              <a:rPr lang="ru-RU" sz="2000" dirty="0"/>
              <a:t>7) с 7 июня 2013 г. - выплаты, производимые в связи с подготовкой и проведением в РФ чемпионата мира по футболу FIFA 2018 г. и Кубка конфедераций FIFA 2017 г</a:t>
            </a:r>
            <a:r>
              <a:rPr lang="ru-RU" sz="2000" dirty="0" smtClean="0"/>
              <a:t>.:</a:t>
            </a:r>
            <a:endParaRPr lang="ru-RU" sz="2000" dirty="0"/>
          </a:p>
          <a:p>
            <a:r>
              <a:rPr lang="ru-RU" sz="2000" dirty="0" smtClean="0"/>
              <a:t>б</a:t>
            </a:r>
            <a:r>
              <a:rPr lang="ru-RU" sz="2000" dirty="0"/>
              <a:t>) выплаты волонтерам по гражданско-правовым договорам, которые заключены с FIFA, дочерними организациями FIFA, Организационным комитетом "Россия-2018" и предметом деятельности которых является участие в мероприятиях, предусмотренных Федеральным законом от 07.06.2013 N 108-ФЗ, на возмещение (оплата) следующих расходов, связанных с исполнением указанных договоров:</a:t>
            </a:r>
          </a:p>
          <a:p>
            <a:r>
              <a:rPr lang="ru-RU" sz="2000" dirty="0"/>
              <a:t>- расходов на оформление и выдачу виз, приглашений и иных аналогичных документов;</a:t>
            </a:r>
          </a:p>
          <a:p>
            <a:r>
              <a:rPr lang="ru-RU" sz="2000" dirty="0"/>
              <a:t>- стоимости проезда, проживания, питания, спортивной экипировки, обучения;</a:t>
            </a:r>
          </a:p>
          <a:p>
            <a:r>
              <a:rPr lang="ru-RU" sz="2000" dirty="0"/>
              <a:t>- стоимости услуг связи, транспортного обеспечения, лингвистического сопровождения;</a:t>
            </a:r>
          </a:p>
          <a:p>
            <a:r>
              <a:rPr lang="ru-RU" sz="2000" dirty="0"/>
              <a:t>- стоимости сувенирных изделий, содержащих символику чемпионата мира по футболу FIFA 2018 г., Кубка конфедераций FIFA 2017 г.</a:t>
            </a:r>
          </a:p>
        </p:txBody>
      </p:sp>
    </p:spTree>
    <p:extLst>
      <p:ext uri="{BB962C8B-B14F-4D97-AF65-F5344CB8AC3E}">
        <p14:creationId xmlns:p14="http://schemas.microsoft.com/office/powerpoint/2010/main" val="383689774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692696"/>
            <a:ext cx="7920880" cy="4401205"/>
          </a:xfrm>
          <a:prstGeom prst="rect">
            <a:avLst/>
          </a:prstGeom>
        </p:spPr>
        <p:txBody>
          <a:bodyPr wrap="square">
            <a:spAutoFit/>
          </a:bodyPr>
          <a:lstStyle/>
          <a:p>
            <a:r>
              <a:rPr lang="ru-RU" sz="2000" b="1" dirty="0" smtClean="0">
                <a:solidFill>
                  <a:srgbClr val="FFFF00"/>
                </a:solidFill>
              </a:rPr>
              <a:t>Вознаграждения </a:t>
            </a:r>
            <a:r>
              <a:rPr lang="ru-RU" sz="2000" b="1" dirty="0">
                <a:solidFill>
                  <a:srgbClr val="FFFF00"/>
                </a:solidFill>
              </a:rPr>
              <a:t>физическим лицам, которые прямо освобождены от обложения страховыми взносами. Их перечень приведен в ст. 9 Закона N 212-ФЗ</a:t>
            </a:r>
            <a:r>
              <a:rPr lang="ru-RU" sz="2000" b="1" dirty="0" smtClean="0">
                <a:solidFill>
                  <a:srgbClr val="FFFF00"/>
                </a:solidFill>
              </a:rPr>
              <a:t>.</a:t>
            </a:r>
          </a:p>
          <a:p>
            <a:r>
              <a:rPr lang="ru-RU" sz="2000" b="1" dirty="0" smtClean="0"/>
              <a:t>К </a:t>
            </a:r>
            <a:r>
              <a:rPr lang="ru-RU" sz="2000" b="1" dirty="0"/>
              <a:t>ним, в частности, относятся:</a:t>
            </a:r>
          </a:p>
          <a:p>
            <a:r>
              <a:rPr lang="ru-RU" sz="2000" dirty="0"/>
              <a:t>- государственные пособия, в том числе пособия по временной нетрудоспособности, по беременности и родам, по уходу за ребенком (п. 1 ч. 1 ст. 9 Закона N 212-ФЗ);</a:t>
            </a:r>
          </a:p>
          <a:p>
            <a:r>
              <a:rPr lang="ru-RU" sz="2000" dirty="0"/>
              <a:t>- командировочные расходы, в том числе суточные (ч. 2 ст. 9 Закона N 212-ФЗ);</a:t>
            </a:r>
          </a:p>
          <a:p>
            <a:r>
              <a:rPr lang="ru-RU" sz="2000" dirty="0"/>
              <a:t>- расходы членов совета директоров или членов другого аналогичного органа компании в связи с прибытием для участия в его заседании (ч. 2 ст. 9 Закона N 212-ФЗ);</a:t>
            </a:r>
          </a:p>
          <a:p>
            <a:r>
              <a:rPr lang="ru-RU" sz="2000" dirty="0"/>
              <a:t>- компенсации, связанные с исполнением работником трудовых обязанностей (</a:t>
            </a:r>
            <a:r>
              <a:rPr lang="ru-RU" sz="2000" dirty="0" err="1"/>
              <a:t>пп</a:t>
            </a:r>
            <a:r>
              <a:rPr lang="ru-RU" sz="2000" dirty="0"/>
              <a:t>. "и" п. 2 ч. 1 ст. 9 Закона N 212-ФЗ).</a:t>
            </a:r>
          </a:p>
        </p:txBody>
      </p:sp>
    </p:spTree>
    <p:extLst>
      <p:ext uri="{BB962C8B-B14F-4D97-AF65-F5344CB8AC3E}">
        <p14:creationId xmlns:p14="http://schemas.microsoft.com/office/powerpoint/2010/main" val="120522095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692696"/>
            <a:ext cx="7920880" cy="3785652"/>
          </a:xfrm>
          <a:prstGeom prst="rect">
            <a:avLst/>
          </a:prstGeom>
        </p:spPr>
        <p:txBody>
          <a:bodyPr wrap="square">
            <a:spAutoFit/>
          </a:bodyPr>
          <a:lstStyle/>
          <a:p>
            <a:r>
              <a:rPr lang="ru-RU" sz="2000" i="1" dirty="0"/>
              <a:t>Примечание</a:t>
            </a:r>
            <a:endParaRPr lang="ru-RU" sz="2000" dirty="0"/>
          </a:p>
          <a:p>
            <a:r>
              <a:rPr lang="ru-RU" sz="2000" i="1" dirty="0"/>
              <a:t>Данное освобождение не распространяется, а, следовательно, страховые взносы </a:t>
            </a:r>
            <a:r>
              <a:rPr lang="ru-RU" sz="2000" b="1" i="1" dirty="0">
                <a:solidFill>
                  <a:srgbClr val="FFFF00"/>
                </a:solidFill>
              </a:rPr>
              <a:t>начисляются</a:t>
            </a:r>
            <a:r>
              <a:rPr lang="ru-RU" sz="2000" i="1" dirty="0"/>
              <a:t>:</a:t>
            </a:r>
            <a:endParaRPr lang="ru-RU" sz="2000" dirty="0"/>
          </a:p>
          <a:p>
            <a:r>
              <a:rPr lang="ru-RU" sz="2000" i="1" dirty="0"/>
              <a:t>- на денежные выплаты за работу с тяжелыми, вредными и (или) опасными условиями труда (кроме возмещения стоимости молока и иных равноценных пищевых продуктов);</a:t>
            </a:r>
            <a:endParaRPr lang="ru-RU" sz="2000" dirty="0"/>
          </a:p>
          <a:p>
            <a:r>
              <a:rPr lang="ru-RU" sz="2000" i="1" dirty="0"/>
              <a:t>- на суммы в иностранной валюте взамен суточных, которые выплачивают российские судоходные компании членам экипажей судов заграничного плавания;</a:t>
            </a:r>
            <a:endParaRPr lang="ru-RU" sz="2000" dirty="0"/>
          </a:p>
          <a:p>
            <a:r>
              <a:rPr lang="ru-RU" sz="2000" i="1" dirty="0"/>
              <a:t>- на выплаты в иностранной валюте, которые компании производят личному составу экипажей российских воздушных судов, которые совершают международные рейсы.</a:t>
            </a:r>
            <a:endParaRPr lang="ru-RU" sz="2000" dirty="0"/>
          </a:p>
        </p:txBody>
      </p:sp>
    </p:spTree>
    <p:extLst>
      <p:ext uri="{BB962C8B-B14F-4D97-AF65-F5344CB8AC3E}">
        <p14:creationId xmlns:p14="http://schemas.microsoft.com/office/powerpoint/2010/main" val="254264990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404664"/>
            <a:ext cx="7920880" cy="6247864"/>
          </a:xfrm>
          <a:prstGeom prst="rect">
            <a:avLst/>
          </a:prstGeom>
        </p:spPr>
        <p:txBody>
          <a:bodyPr wrap="square">
            <a:spAutoFit/>
          </a:bodyPr>
          <a:lstStyle/>
          <a:p>
            <a:r>
              <a:rPr lang="ru-RU" sz="2000" b="1" dirty="0" smtClean="0">
                <a:solidFill>
                  <a:srgbClr val="FFFF00"/>
                </a:solidFill>
              </a:rPr>
              <a:t>Вознаграждения </a:t>
            </a:r>
            <a:r>
              <a:rPr lang="ru-RU" sz="2000" b="1" dirty="0">
                <a:solidFill>
                  <a:srgbClr val="FFFF00"/>
                </a:solidFill>
              </a:rPr>
              <a:t>физическим лицам, которые прямо освобождены от обложения страховыми взносами. Их перечень приведен в ст. 9 Закона N 212-ФЗ</a:t>
            </a:r>
            <a:r>
              <a:rPr lang="ru-RU" sz="2000" b="1" dirty="0" smtClean="0">
                <a:solidFill>
                  <a:srgbClr val="FFFF00"/>
                </a:solidFill>
              </a:rPr>
              <a:t>.</a:t>
            </a:r>
          </a:p>
          <a:p>
            <a:r>
              <a:rPr lang="ru-RU" sz="2000" b="1" dirty="0" smtClean="0"/>
              <a:t>К </a:t>
            </a:r>
            <a:r>
              <a:rPr lang="ru-RU" sz="2000" b="1" dirty="0"/>
              <a:t>ним, в частности, относятся:</a:t>
            </a:r>
          </a:p>
          <a:p>
            <a:r>
              <a:rPr lang="ru-RU" sz="2000" dirty="0"/>
              <a:t>- компенсации расходов физического лица, понесенных им в связи с выполнением работ, оказанием услуг по договорам гражданско-правового характера (</a:t>
            </a:r>
            <a:r>
              <a:rPr lang="ru-RU" sz="2000" dirty="0" err="1"/>
              <a:t>пп</a:t>
            </a:r>
            <a:r>
              <a:rPr lang="ru-RU" sz="2000" dirty="0"/>
              <a:t>. "ж" п. 2 ч. 1 ст. 9 Закона N 212-ФЗ);</a:t>
            </a:r>
          </a:p>
          <a:p>
            <a:r>
              <a:rPr lang="ru-RU" sz="2000" dirty="0"/>
              <a:t>- возмещение расходов работника по уплате процентов по кредиту на приобретение или строительство жилья (п. 13 ч. 1 ст. 9 Закона N 212-ФЗ);</a:t>
            </a:r>
          </a:p>
          <a:p>
            <a:r>
              <a:rPr lang="ru-RU" sz="2000" dirty="0"/>
              <a:t>- установленные законодательством компенсации, связанные с увольнением работников, за исключением компенсации за неиспользованный отпуск (</a:t>
            </a:r>
            <a:r>
              <a:rPr lang="ru-RU" sz="2000" dirty="0" err="1"/>
              <a:t>пп</a:t>
            </a:r>
            <a:r>
              <a:rPr lang="ru-RU" sz="2000" dirty="0"/>
              <a:t>. "д" п. 2 ч. 1 ст. 9 Закона N 212-ФЗ);</a:t>
            </a:r>
          </a:p>
          <a:p>
            <a:r>
              <a:rPr lang="ru-RU" sz="2000" dirty="0"/>
              <a:t>- компенсации, связанные с возмещением расходов на профессиональную подготовку, переподготовку и повышение квалификации работников, если такие компенсации предусмотрены законодательством (</a:t>
            </a:r>
            <a:r>
              <a:rPr lang="ru-RU" sz="2000" dirty="0" err="1"/>
              <a:t>пп</a:t>
            </a:r>
            <a:r>
              <a:rPr lang="ru-RU" sz="2000" dirty="0"/>
              <a:t>. "е" п. 2 ч. 1 ст. 9 Закона N 212-ФЗ</a:t>
            </a:r>
            <a:r>
              <a:rPr lang="ru-RU" sz="2000" dirty="0" smtClean="0"/>
              <a:t>);</a:t>
            </a:r>
            <a:endParaRPr lang="ru-RU" sz="2000" dirty="0"/>
          </a:p>
        </p:txBody>
      </p:sp>
    </p:spTree>
    <p:extLst>
      <p:ext uri="{BB962C8B-B14F-4D97-AF65-F5344CB8AC3E}">
        <p14:creationId xmlns:p14="http://schemas.microsoft.com/office/powerpoint/2010/main" val="315370797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404664"/>
            <a:ext cx="7920880" cy="5016758"/>
          </a:xfrm>
          <a:prstGeom prst="rect">
            <a:avLst/>
          </a:prstGeom>
        </p:spPr>
        <p:txBody>
          <a:bodyPr wrap="square">
            <a:spAutoFit/>
          </a:bodyPr>
          <a:lstStyle/>
          <a:p>
            <a:r>
              <a:rPr lang="ru-RU" sz="2000" b="1" dirty="0" smtClean="0">
                <a:solidFill>
                  <a:srgbClr val="FFFF00"/>
                </a:solidFill>
              </a:rPr>
              <a:t>Вознаграждения </a:t>
            </a:r>
            <a:r>
              <a:rPr lang="ru-RU" sz="2000" b="1" dirty="0">
                <a:solidFill>
                  <a:srgbClr val="FFFF00"/>
                </a:solidFill>
              </a:rPr>
              <a:t>физическим лицам, которые прямо освобождены от обложения страховыми взносами. Их перечень приведен в ст. 9 Закона N 212-ФЗ</a:t>
            </a:r>
            <a:r>
              <a:rPr lang="ru-RU" sz="2000" b="1" dirty="0" smtClean="0">
                <a:solidFill>
                  <a:srgbClr val="FFFF00"/>
                </a:solidFill>
              </a:rPr>
              <a:t>.</a:t>
            </a:r>
          </a:p>
          <a:p>
            <a:r>
              <a:rPr lang="ru-RU" sz="2000" b="1" dirty="0" smtClean="0"/>
              <a:t>К </a:t>
            </a:r>
            <a:r>
              <a:rPr lang="ru-RU" sz="2000" b="1" dirty="0"/>
              <a:t>ним, в частности, относятся:</a:t>
            </a:r>
          </a:p>
          <a:p>
            <a:r>
              <a:rPr lang="ru-RU" sz="2000" dirty="0"/>
              <a:t>- единовременная материальная помощь работникам при рождении ребенка, если она выплачивается в течение первого года его жизни и не превышает 50 000 руб. на одного ребенка (</a:t>
            </a:r>
            <a:r>
              <a:rPr lang="ru-RU" sz="2000" dirty="0" err="1"/>
              <a:t>пп</a:t>
            </a:r>
            <a:r>
              <a:rPr lang="ru-RU" sz="2000" dirty="0"/>
              <a:t>. "в" п. 3 ч. 1 ст. 9 Закона N 212-ФЗ);</a:t>
            </a:r>
          </a:p>
          <a:p>
            <a:r>
              <a:rPr lang="ru-RU" sz="2000" dirty="0"/>
              <a:t>- материальная помощь работникам в пределах 4000 руб. на одно лицо за календарный год (п. 11 ч. 1 ст. 9 Закона N 212-ФЗ);</a:t>
            </a:r>
          </a:p>
          <a:p>
            <a:r>
              <a:rPr lang="ru-RU" sz="2000" dirty="0"/>
              <a:t>- все виды выплат и вознаграждений по гражданско-правовым договорам, в том числе по договорам авторского заказа, в пользу иностранных граждан и лиц без гражданства, временно пребывающих на территории РФ (п. 15 ч. 1 ст. 9 Закона N 212-ФЗ);</a:t>
            </a:r>
          </a:p>
        </p:txBody>
      </p:sp>
    </p:spTree>
    <p:extLst>
      <p:ext uri="{BB962C8B-B14F-4D97-AF65-F5344CB8AC3E}">
        <p14:creationId xmlns:p14="http://schemas.microsoft.com/office/powerpoint/2010/main" val="384263368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404664"/>
            <a:ext cx="7920880" cy="4401205"/>
          </a:xfrm>
          <a:prstGeom prst="rect">
            <a:avLst/>
          </a:prstGeom>
        </p:spPr>
        <p:txBody>
          <a:bodyPr wrap="square">
            <a:spAutoFit/>
          </a:bodyPr>
          <a:lstStyle/>
          <a:p>
            <a:r>
              <a:rPr lang="ru-RU" sz="2000" b="1" dirty="0" smtClean="0">
                <a:solidFill>
                  <a:srgbClr val="FFFF00"/>
                </a:solidFill>
              </a:rPr>
              <a:t>Вознаграждения </a:t>
            </a:r>
            <a:r>
              <a:rPr lang="ru-RU" sz="2000" b="1" dirty="0">
                <a:solidFill>
                  <a:srgbClr val="FFFF00"/>
                </a:solidFill>
              </a:rPr>
              <a:t>физическим лицам, которые прямо освобождены от обложения страховыми взносами. Их перечень приведен в ст. 9 Закона N 212-ФЗ</a:t>
            </a:r>
            <a:r>
              <a:rPr lang="ru-RU" sz="2000" b="1" dirty="0" smtClean="0">
                <a:solidFill>
                  <a:srgbClr val="FFFF00"/>
                </a:solidFill>
              </a:rPr>
              <a:t>.</a:t>
            </a:r>
          </a:p>
          <a:p>
            <a:r>
              <a:rPr lang="ru-RU" sz="2000" b="1" dirty="0" smtClean="0"/>
              <a:t>К </a:t>
            </a:r>
            <a:r>
              <a:rPr lang="ru-RU" sz="2000" b="1" dirty="0"/>
              <a:t>ним, в частности, относятся:</a:t>
            </a:r>
          </a:p>
          <a:p>
            <a:r>
              <a:rPr lang="ru-RU" sz="2000" dirty="0"/>
              <a:t>- выплаты и вознаграждения по трудовым договорам в пользу следующих иностранных граждан и лиц без гражданства, временно пребывающих на территории РФ (п. 15 ч. 1 ст. 9 Закона N 212-ФЗ, п. 1 ст. 7 Закона N 167-ФЗ):</a:t>
            </a:r>
          </a:p>
          <a:p>
            <a:r>
              <a:rPr lang="ru-RU" sz="2000" dirty="0"/>
              <a:t>а) высококвалифицированных специалистов;</a:t>
            </a:r>
          </a:p>
          <a:p>
            <a:r>
              <a:rPr lang="ru-RU" sz="2000" dirty="0"/>
              <a:t>б) лиц, не являющихся высококвалифицированными специалистами и работающих по срочному трудовому договору, если общая продолжительность заключенных ними срочных трудовых договоров менее шести месяцев в течение календарного года.</a:t>
            </a:r>
          </a:p>
        </p:txBody>
      </p:sp>
    </p:spTree>
    <p:extLst>
      <p:ext uri="{BB962C8B-B14F-4D97-AF65-F5344CB8AC3E}">
        <p14:creationId xmlns:p14="http://schemas.microsoft.com/office/powerpoint/2010/main" val="2076796970"/>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620688"/>
            <a:ext cx="7920880" cy="3416320"/>
          </a:xfrm>
          <a:prstGeom prst="rect">
            <a:avLst/>
          </a:prstGeom>
        </p:spPr>
        <p:txBody>
          <a:bodyPr wrap="square">
            <a:spAutoFit/>
          </a:bodyPr>
          <a:lstStyle/>
          <a:p>
            <a:pPr algn="ctr"/>
            <a:r>
              <a:rPr lang="ru-RU" sz="2400" b="1" dirty="0" smtClean="0"/>
              <a:t>ВЫПЛАТЫ</a:t>
            </a:r>
            <a:r>
              <a:rPr lang="ru-RU" sz="2400" b="1" dirty="0"/>
              <a:t>, КОТОРЫЕ НЕ ОБЛАГАЮТСЯ</a:t>
            </a:r>
          </a:p>
          <a:p>
            <a:pPr algn="ctr"/>
            <a:r>
              <a:rPr lang="ru-RU" sz="2400" b="1" dirty="0"/>
              <a:t>СТРАХОВЫМИ ВЗНОСАМИ В БЮДЖЕТ ПФР</a:t>
            </a:r>
          </a:p>
          <a:p>
            <a:r>
              <a:rPr lang="ru-RU" sz="2400" dirty="0"/>
              <a:t> </a:t>
            </a:r>
          </a:p>
          <a:p>
            <a:r>
              <a:rPr lang="ru-RU" dirty="0"/>
              <a:t>Страховые взносы на обязательное пенсионное страхование не начисляются на следующие виды выплат (п. 1 ч. 3 ст. 9 Закона N 212-ФЗ):</a:t>
            </a:r>
          </a:p>
          <a:p>
            <a:r>
              <a:rPr lang="ru-RU" dirty="0"/>
              <a:t>1) на денежное содержание и иные выплаты в пользу:</a:t>
            </a:r>
          </a:p>
          <a:p>
            <a:r>
              <a:rPr lang="ru-RU" dirty="0"/>
              <a:t>- прокуроров;</a:t>
            </a:r>
          </a:p>
          <a:p>
            <a:r>
              <a:rPr lang="ru-RU" dirty="0"/>
              <a:t>- следователей;</a:t>
            </a:r>
          </a:p>
          <a:p>
            <a:r>
              <a:rPr lang="ru-RU" dirty="0"/>
              <a:t>- судей федеральных судов;</a:t>
            </a:r>
          </a:p>
          <a:p>
            <a:r>
              <a:rPr lang="ru-RU" dirty="0"/>
              <a:t>- мировых судей.</a:t>
            </a:r>
          </a:p>
        </p:txBody>
      </p:sp>
    </p:spTree>
    <p:extLst>
      <p:ext uri="{BB962C8B-B14F-4D97-AF65-F5344CB8AC3E}">
        <p14:creationId xmlns:p14="http://schemas.microsoft.com/office/powerpoint/2010/main" val="4176271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620688"/>
            <a:ext cx="7920880" cy="5632311"/>
          </a:xfrm>
          <a:prstGeom prst="rect">
            <a:avLst/>
          </a:prstGeom>
        </p:spPr>
        <p:txBody>
          <a:bodyPr wrap="square">
            <a:spAutoFit/>
          </a:bodyPr>
          <a:lstStyle/>
          <a:p>
            <a:pPr algn="ctr"/>
            <a:r>
              <a:rPr lang="ru-RU" sz="2400" b="1" dirty="0" smtClean="0"/>
              <a:t>ВЫПЛАТЫ</a:t>
            </a:r>
            <a:r>
              <a:rPr lang="ru-RU" sz="2400" b="1" dirty="0"/>
              <a:t>, КОТОРЫЕ НЕ ОБЛАГАЮТСЯ</a:t>
            </a:r>
          </a:p>
          <a:p>
            <a:pPr algn="ctr"/>
            <a:r>
              <a:rPr lang="ru-RU" sz="2400" b="1" dirty="0"/>
              <a:t>СТРАХОВЫМИ ВЗНОСАМИ В БЮДЖЕТ ПФР</a:t>
            </a:r>
          </a:p>
          <a:p>
            <a:r>
              <a:rPr lang="ru-RU" sz="2400" dirty="0"/>
              <a:t> </a:t>
            </a:r>
          </a:p>
          <a:p>
            <a:r>
              <a:rPr lang="ru-RU" dirty="0"/>
              <a:t>2) на вознаграждения за деятельность в студенческом отряде, который включен в федеральный или региональный реестр молодежных и детских объединений, пользующихся государственной поддержкой. Такие суммы не включаются в базу для начисления страховых взносов на обязательное пенсионное страхование, если они выплачены:</a:t>
            </a:r>
          </a:p>
          <a:p>
            <a:r>
              <a:rPr lang="ru-RU" dirty="0"/>
              <a:t>- в пользу лиц, обучающихся в профессиональных образовательных организациях, образовательных организациях высшего образования по очной форме обучения;</a:t>
            </a:r>
          </a:p>
          <a:p>
            <a:r>
              <a:rPr lang="ru-RU" dirty="0"/>
              <a:t>- на основании трудовых или гражданско-правовых договоров, предметом которых является выполнение работ и (или) оказание услуг.</a:t>
            </a:r>
          </a:p>
          <a:p>
            <a:r>
              <a:rPr lang="ru-RU" dirty="0"/>
              <a:t>Если страхователь осуществляет такие выплаты, он обязан ежеквартально представлять в территориальные органы ПФР документы, подтверждающие (ч. 9.1 ст. 15 Закона N 212-ФЗ):</a:t>
            </a:r>
          </a:p>
          <a:p>
            <a:r>
              <a:rPr lang="ru-RU" dirty="0"/>
              <a:t>- членство в студенческом отряде лиц, в пользу которых они произведены;</a:t>
            </a:r>
          </a:p>
          <a:p>
            <a:r>
              <a:rPr lang="ru-RU" dirty="0"/>
              <a:t>- форму обучения этих лиц в период членства в студенческом отряде.</a:t>
            </a:r>
          </a:p>
        </p:txBody>
      </p:sp>
    </p:spTree>
    <p:extLst>
      <p:ext uri="{BB962C8B-B14F-4D97-AF65-F5344CB8AC3E}">
        <p14:creationId xmlns:p14="http://schemas.microsoft.com/office/powerpoint/2010/main" val="248486977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620688"/>
            <a:ext cx="7920880" cy="4524315"/>
          </a:xfrm>
          <a:prstGeom prst="rect">
            <a:avLst/>
          </a:prstGeom>
        </p:spPr>
        <p:txBody>
          <a:bodyPr wrap="square">
            <a:spAutoFit/>
          </a:bodyPr>
          <a:lstStyle/>
          <a:p>
            <a:pPr algn="ctr"/>
            <a:r>
              <a:rPr lang="ru-RU" sz="2400" b="1" dirty="0"/>
              <a:t>ВЫПЛАТЫ, КОТОРЫЕ НЕ ОБЛАГАЮТСЯ</a:t>
            </a:r>
            <a:endParaRPr lang="ru-RU" sz="2400" dirty="0"/>
          </a:p>
          <a:p>
            <a:r>
              <a:rPr lang="ru-RU" sz="2400" b="1" dirty="0"/>
              <a:t>СТРАХОВЫМИ ВЗНОСАМИ В БЮДЖЕТ ФСС РФ</a:t>
            </a:r>
            <a:endParaRPr lang="ru-RU" sz="2400" dirty="0"/>
          </a:p>
          <a:p>
            <a:r>
              <a:rPr lang="ru-RU" sz="2400" dirty="0"/>
              <a:t> </a:t>
            </a:r>
          </a:p>
          <a:p>
            <a:r>
              <a:rPr lang="ru-RU" dirty="0" smtClean="0"/>
              <a:t>Страховыми </a:t>
            </a:r>
            <a:r>
              <a:rPr lang="ru-RU" dirty="0"/>
              <a:t>взносами по нетрудоспособности и материнству в ФСС РФ не облагаются любые вознаграждения, которые вы выплачиваете физическим лицам по гражданско-правовым договорам, в том числе по авторским, лицензионным, договорам об отчуждении исключительных прав. </a:t>
            </a:r>
            <a:endParaRPr lang="ru-RU" dirty="0" smtClean="0"/>
          </a:p>
          <a:p>
            <a:endParaRPr lang="ru-RU" dirty="0"/>
          </a:p>
          <a:p>
            <a:r>
              <a:rPr lang="ru-RU" i="1" dirty="0"/>
              <a:t>Например, организация "Гамма" (заказчик) заключила договор подряда с М.В. Дороховым (подрядчик). Вознаграждение по данному договору не облагается взносами по нетрудоспособности и материнству. Организация должна начислить на него только страховые взносы на ОПС и ОМС (ч. 1 ст. 7, п. 2 ч. 3 ст. 9 Закона N 212-ФЗ).</a:t>
            </a:r>
            <a:endParaRPr lang="ru-RU" dirty="0"/>
          </a:p>
          <a:p>
            <a:endParaRPr lang="ru-RU" dirty="0"/>
          </a:p>
        </p:txBody>
      </p:sp>
    </p:spTree>
    <p:extLst>
      <p:ext uri="{BB962C8B-B14F-4D97-AF65-F5344CB8AC3E}">
        <p14:creationId xmlns:p14="http://schemas.microsoft.com/office/powerpoint/2010/main" val="296747344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1120676"/>
            <a:ext cx="7920880" cy="5539978"/>
          </a:xfrm>
          <a:prstGeom prst="rect">
            <a:avLst/>
          </a:prstGeom>
        </p:spPr>
        <p:txBody>
          <a:bodyPr wrap="square">
            <a:spAutoFit/>
          </a:bodyPr>
          <a:lstStyle/>
          <a:p>
            <a:r>
              <a:rPr lang="ru-RU" sz="2000" dirty="0"/>
              <a:t>Выполнение работы по трудовому договору предполагает (ч. 2 ст. 21, ч. 2 ст. 22, ст. 57 ТК РФ):</a:t>
            </a:r>
          </a:p>
          <a:p>
            <a:r>
              <a:rPr lang="ru-RU" sz="2000" dirty="0"/>
              <a:t>- обязанность работника соблюдать внутренний трудовой распорядок (режим работы, время отдыха, подчинение распоряжениям руководства и т.д.);</a:t>
            </a:r>
          </a:p>
          <a:p>
            <a:r>
              <a:rPr lang="ru-RU" sz="2000" dirty="0"/>
              <a:t>- выполнение работником определенных функций, а не конкретной разовой работы;</a:t>
            </a:r>
          </a:p>
          <a:p>
            <a:r>
              <a:rPr lang="ru-RU" sz="2000" dirty="0"/>
              <a:t>- регулярную оплату процесса труда, а не его конечного результата;</a:t>
            </a:r>
          </a:p>
          <a:p>
            <a:r>
              <a:rPr lang="ru-RU" sz="2000" dirty="0"/>
              <a:t>- обеспечение работнику соответствующих условий труда;</a:t>
            </a:r>
          </a:p>
          <a:p>
            <a:r>
              <a:rPr lang="ru-RU" sz="2000" dirty="0"/>
              <a:t>- предоставление социальных гарантий и компенсаций.</a:t>
            </a:r>
          </a:p>
          <a:p>
            <a:r>
              <a:rPr lang="ru-RU" sz="2000" dirty="0"/>
              <a:t>Если соглашение, которое вы заключили с исполнителем работ, отвечает нескольким из перечисленных выше признаков, значит, ваши отношения с физическим лицом носят трудовой характер и должны быть оформлены трудовым договором. Соответственно, на выплаты по этому договору нужно начислять взносы, подлежащие уплате в бюджет ФСС РФ.</a:t>
            </a:r>
          </a:p>
          <a:p>
            <a:endParaRPr lang="ru-RU" sz="1600" dirty="0"/>
          </a:p>
        </p:txBody>
      </p:sp>
      <p:sp>
        <p:nvSpPr>
          <p:cNvPr id="3" name="Прямоугольник 2"/>
          <p:cNvSpPr/>
          <p:nvPr/>
        </p:nvSpPr>
        <p:spPr>
          <a:xfrm>
            <a:off x="755576" y="191420"/>
            <a:ext cx="7704856" cy="707886"/>
          </a:xfrm>
          <a:prstGeom prst="rect">
            <a:avLst/>
          </a:prstGeom>
        </p:spPr>
        <p:txBody>
          <a:bodyPr wrap="square">
            <a:spAutoFit/>
          </a:bodyPr>
          <a:lstStyle/>
          <a:p>
            <a:pPr algn="ctr"/>
            <a:r>
              <a:rPr lang="ru-RU" sz="2000" b="1" dirty="0">
                <a:solidFill>
                  <a:srgbClr val="FFFF00"/>
                </a:solidFill>
              </a:rPr>
              <a:t>П</a:t>
            </a:r>
            <a:r>
              <a:rPr lang="ru-RU" sz="2000" b="1" dirty="0" smtClean="0">
                <a:solidFill>
                  <a:srgbClr val="FFFF00"/>
                </a:solidFill>
              </a:rPr>
              <a:t>о </a:t>
            </a:r>
            <a:r>
              <a:rPr lang="ru-RU" sz="2000" b="1" dirty="0">
                <a:solidFill>
                  <a:srgbClr val="FFFF00"/>
                </a:solidFill>
              </a:rPr>
              <a:t>каким критериям нужно разграничивать трудовой и гражданско-правовой договоры?</a:t>
            </a:r>
          </a:p>
        </p:txBody>
      </p:sp>
    </p:spTree>
    <p:extLst>
      <p:ext uri="{BB962C8B-B14F-4D97-AF65-F5344CB8AC3E}">
        <p14:creationId xmlns:p14="http://schemas.microsoft.com/office/powerpoint/2010/main" val="425726869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Дата 3"/>
          <p:cNvSpPr>
            <a:spLocks noGrp="1"/>
          </p:cNvSpPr>
          <p:nvPr>
            <p:ph type="dt" sz="quarter" idx="10"/>
          </p:nvPr>
        </p:nvSpPr>
        <p:spPr/>
        <p:txBody>
          <a:bodyPr/>
          <a:lstStyle/>
          <a:p>
            <a:pPr>
              <a:defRPr/>
            </a:pPr>
            <a:fld id="{7E1A49BF-F72D-4780-AB77-6F58836778EE}" type="datetime1">
              <a:rPr lang="ru-RU" altLang="ru-RU"/>
              <a:pPr>
                <a:defRPr/>
              </a:pPr>
              <a:t>09.03.2015</a:t>
            </a:fld>
            <a:endParaRPr lang="ru-RU" altLang="ru-RU"/>
          </a:p>
        </p:txBody>
      </p:sp>
      <p:sp>
        <p:nvSpPr>
          <p:cNvPr id="9" name="Номер слайда 5"/>
          <p:cNvSpPr>
            <a:spLocks noGrp="1"/>
          </p:cNvSpPr>
          <p:nvPr>
            <p:ph type="sldNum" sz="quarter" idx="12"/>
          </p:nvPr>
        </p:nvSpPr>
        <p:spPr/>
        <p:txBody>
          <a:bodyPr/>
          <a:lstStyle/>
          <a:p>
            <a:pPr>
              <a:defRPr/>
            </a:pPr>
            <a:fld id="{9EBDE491-BCD7-4B2F-902B-3AAE8A8A8A9E}" type="slidenum">
              <a:rPr lang="ru-RU" altLang="ru-RU"/>
              <a:pPr>
                <a:defRPr/>
              </a:pPr>
              <a:t>71</a:t>
            </a:fld>
            <a:endParaRPr lang="ru-RU" altLang="ru-RU"/>
          </a:p>
        </p:txBody>
      </p:sp>
      <p:sp>
        <p:nvSpPr>
          <p:cNvPr id="54274" name="Rectangle 2"/>
          <p:cNvSpPr>
            <a:spLocks noGrp="1" noChangeArrowheads="1"/>
          </p:cNvSpPr>
          <p:nvPr>
            <p:ph type="title"/>
          </p:nvPr>
        </p:nvSpPr>
        <p:spPr/>
        <p:txBody>
          <a:bodyPr/>
          <a:lstStyle/>
          <a:p>
            <a:pPr algn="ctr" eaLnBrk="1" hangingPunct="1">
              <a:defRPr/>
            </a:pPr>
            <a:r>
              <a:rPr lang="ru-RU" altLang="ru-RU" dirty="0" smtClean="0"/>
              <a:t>Вопрос 3</a:t>
            </a:r>
          </a:p>
        </p:txBody>
      </p:sp>
      <p:sp>
        <p:nvSpPr>
          <p:cNvPr id="7173" name="Rectangle 3"/>
          <p:cNvSpPr>
            <a:spLocks noGrp="1" noChangeArrowheads="1"/>
          </p:cNvSpPr>
          <p:nvPr>
            <p:ph type="body" idx="1"/>
          </p:nvPr>
        </p:nvSpPr>
        <p:spPr>
          <a:xfrm>
            <a:off x="1066800" y="2204864"/>
            <a:ext cx="7543800" cy="2519362"/>
          </a:xfrm>
        </p:spPr>
        <p:txBody>
          <a:bodyPr/>
          <a:lstStyle/>
          <a:p>
            <a:pPr marL="0" indent="0" algn="ctr" eaLnBrk="1" hangingPunct="1">
              <a:lnSpc>
                <a:spcPct val="90000"/>
              </a:lnSpc>
              <a:buClr>
                <a:srgbClr val="FFFFCC"/>
              </a:buClr>
              <a:buNone/>
            </a:pPr>
            <a:r>
              <a:rPr lang="ru-RU" sz="4000" dirty="0" smtClean="0">
                <a:effectLst/>
                <a:cs typeface="Times New Roman" pitchFamily="18" charset="0"/>
              </a:rPr>
              <a:t>База для начисления и тарифы страховых платежей</a:t>
            </a:r>
            <a:endParaRPr lang="ru-RU" sz="4000" dirty="0">
              <a:effectLst/>
              <a:cs typeface="Times New Roman" pitchFamily="18" charset="0"/>
            </a:endParaRPr>
          </a:p>
        </p:txBody>
      </p:sp>
      <p:grpSp>
        <p:nvGrpSpPr>
          <p:cNvPr id="7174" name="Group 4"/>
          <p:cNvGrpSpPr>
            <a:grpSpLocks/>
          </p:cNvGrpSpPr>
          <p:nvPr/>
        </p:nvGrpSpPr>
        <p:grpSpPr bwMode="auto">
          <a:xfrm>
            <a:off x="7964488" y="6308725"/>
            <a:ext cx="1071562" cy="447675"/>
            <a:chOff x="2694" y="3797"/>
            <a:chExt cx="1322" cy="545"/>
          </a:xfrm>
        </p:grpSpPr>
        <p:sp>
          <p:nvSpPr>
            <p:cNvPr id="7175" name="Text Box 5"/>
            <p:cNvSpPr txBox="1">
              <a:spLocks noChangeArrowheads="1"/>
            </p:cNvSpPr>
            <p:nvPr/>
          </p:nvSpPr>
          <p:spPr bwMode="auto">
            <a:xfrm>
              <a:off x="2976" y="3896"/>
              <a:ext cx="1040" cy="446"/>
            </a:xfrm>
            <a:prstGeom prst="rect">
              <a:avLst/>
            </a:prstGeom>
            <a:noFill/>
            <a:ln>
              <a:noFill/>
            </a:ln>
            <a:effectLst/>
            <a:extLst>
              <a:ext uri="{909E8E84-426E-40DD-AFC4-6F175D3DCCD1}">
                <a14:hiddenFill xmlns:a14="http://schemas.microsoft.com/office/drawing/2010/main">
                  <a:solidFill>
                    <a:srgbClr val="66CC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000099"/>
                    </a:outerShdw>
                  </a:effectLst>
                </a14:hiddenEffects>
              </a:ext>
            </a:extLst>
          </p:spPr>
          <p:txBody>
            <a:bodyPr wrap="non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defRPr>
              </a:lvl1pPr>
              <a:lvl2pPr marL="742950" indent="-285750" eaLnBrk="0" hangingPunct="0">
                <a:spcBef>
                  <a:spcPct val="20000"/>
                </a:spcBef>
                <a:buClr>
                  <a:schemeClr val="tx1"/>
                </a:buClr>
                <a:buChar char="–"/>
                <a:defRPr sz="2800">
                  <a:solidFill>
                    <a:schemeClr val="tx1"/>
                  </a:solidFill>
                  <a:latin typeface="Tahoma" pitchFamily="34"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defRPr>
              </a:lvl3pPr>
              <a:lvl4pPr marL="1600200" indent="-228600" eaLnBrk="0" hangingPunct="0">
                <a:spcBef>
                  <a:spcPct val="20000"/>
                </a:spcBef>
                <a:buClr>
                  <a:schemeClr val="tx1"/>
                </a:buClr>
                <a:buChar char="–"/>
                <a:defRPr sz="2000">
                  <a:solidFill>
                    <a:schemeClr val="tx1"/>
                  </a:solidFill>
                  <a:latin typeface="Tahoma" pitchFamily="34"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ru-RU" altLang="ru-RU" sz="1800">
                  <a:solidFill>
                    <a:srgbClr val="FFFFFF"/>
                  </a:solidFill>
                  <a:latin typeface="Monotype Corsiva" pitchFamily="66" charset="0"/>
                </a:rPr>
                <a:t>ВГУЭС</a:t>
              </a:r>
              <a:endParaRPr lang="ru-RU" altLang="ru-RU" sz="1800"/>
            </a:p>
          </p:txBody>
        </p:sp>
        <p:pic>
          <p:nvPicPr>
            <p:cNvPr id="7176" name="Picture 6" descr="rspp">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l="66698"/>
            <a:stretch>
              <a:fillRect/>
            </a:stretch>
          </p:blipFill>
          <p:spPr bwMode="auto">
            <a:xfrm>
              <a:off x="2694" y="3797"/>
              <a:ext cx="276" cy="530"/>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59648403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620688"/>
            <a:ext cx="7704856" cy="4401205"/>
          </a:xfrm>
          <a:prstGeom prst="rect">
            <a:avLst/>
          </a:prstGeom>
        </p:spPr>
        <p:txBody>
          <a:bodyPr wrap="square">
            <a:spAutoFit/>
          </a:bodyPr>
          <a:lstStyle/>
          <a:p>
            <a:r>
              <a:rPr lang="ru-RU" sz="2800" dirty="0">
                <a:solidFill>
                  <a:srgbClr val="FFFF00"/>
                </a:solidFill>
              </a:rPr>
              <a:t>База для начисления страховых взносов </a:t>
            </a:r>
            <a:r>
              <a:rPr lang="ru-RU" sz="2800" dirty="0"/>
              <a:t>для плательщиков страховых взносов, определяется как сумма выплат и иных вознаграждений, являющихся объектом обложения, начисленных плательщиками страховых взносов за </a:t>
            </a:r>
            <a:r>
              <a:rPr lang="ru-RU" sz="2800" dirty="0">
                <a:hlinkClick r:id="rId2" tooltip="Ссылка на текущий документ"/>
              </a:rPr>
              <a:t>расчетный период</a:t>
            </a:r>
            <a:r>
              <a:rPr lang="ru-RU" sz="2800" dirty="0"/>
              <a:t> в пользу физических лиц, за исключением сумм, указанных в </a:t>
            </a:r>
            <a:r>
              <a:rPr lang="ru-RU" sz="2800" dirty="0">
                <a:hlinkClick r:id="rId3" tooltip="Ссылка на текущий документ"/>
              </a:rPr>
              <a:t>статье 9</a:t>
            </a:r>
            <a:r>
              <a:rPr lang="ru-RU" sz="2800" dirty="0"/>
              <a:t> Федерального закона от 24.07.2009 N </a:t>
            </a:r>
            <a:r>
              <a:rPr lang="ru-RU" sz="2800" dirty="0" smtClean="0"/>
              <a:t>212-ФЗ.</a:t>
            </a:r>
            <a:r>
              <a:rPr lang="ru-RU" sz="2800" dirty="0"/>
              <a:t/>
            </a:r>
            <a:br>
              <a:rPr lang="ru-RU" sz="2800" dirty="0"/>
            </a:br>
            <a:endParaRPr lang="ru-RU" sz="2800" dirty="0"/>
          </a:p>
        </p:txBody>
      </p:sp>
    </p:spTree>
    <p:extLst>
      <p:ext uri="{BB962C8B-B14F-4D97-AF65-F5344CB8AC3E}">
        <p14:creationId xmlns:p14="http://schemas.microsoft.com/office/powerpoint/2010/main" val="3286663535"/>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548680"/>
            <a:ext cx="7848872" cy="5324535"/>
          </a:xfrm>
          <a:prstGeom prst="rect">
            <a:avLst/>
          </a:prstGeom>
        </p:spPr>
        <p:txBody>
          <a:bodyPr wrap="square">
            <a:spAutoFit/>
          </a:bodyPr>
          <a:lstStyle/>
          <a:p>
            <a:r>
              <a:rPr lang="ru-RU" b="1" dirty="0"/>
              <a:t> </a:t>
            </a:r>
          </a:p>
          <a:p>
            <a:r>
              <a:rPr lang="ru-RU" sz="2400" b="1" dirty="0" smtClean="0">
                <a:solidFill>
                  <a:srgbClr val="FFFF00"/>
                </a:solidFill>
              </a:rPr>
              <a:t>БАЗА </a:t>
            </a:r>
            <a:r>
              <a:rPr lang="ru-RU" sz="2400" b="1" dirty="0">
                <a:solidFill>
                  <a:srgbClr val="FFFF00"/>
                </a:solidFill>
              </a:rPr>
              <a:t>ДЛЯ НАЧИСЛЕНИЯ СТРАХОВЫХ ВЗНОСОВ</a:t>
            </a:r>
          </a:p>
          <a:p>
            <a:r>
              <a:rPr lang="ru-RU" b="1" dirty="0"/>
              <a:t> </a:t>
            </a:r>
          </a:p>
          <a:p>
            <a:r>
              <a:rPr lang="ru-RU" sz="2000" b="1" dirty="0"/>
              <a:t>У работодателей базу для начисления страховых взносов образует сумма выплат физическому лицу, которые облагаются страховыми взносами. Именно на величину базы начисляются страховые взносы.</a:t>
            </a:r>
          </a:p>
          <a:p>
            <a:r>
              <a:rPr lang="ru-RU" sz="2000" b="1" dirty="0"/>
              <a:t>Базу для исчисления страховых взносов нужно определять по каждому физическому лицу отдельно. Рассчитывают ее за каждый календарный месяц нарастающим итогом с начала года (ч. 3 ст. 8 Закона N 212-ФЗ).</a:t>
            </a:r>
          </a:p>
          <a:p>
            <a:r>
              <a:rPr lang="ru-RU" sz="2000" b="1" dirty="0"/>
              <a:t>Чтобы рассчитать базу, вам нужно из общей суммы всех выплат физическому лицу, которые входят в объект обложения взносами, вычесть вознаграждения, которые освобождаются от обложения страховыми взносами (ч. 1, 2 ст. 8 Закона N 212-ФЗ).</a:t>
            </a:r>
          </a:p>
        </p:txBody>
      </p:sp>
    </p:spTree>
    <p:extLst>
      <p:ext uri="{BB962C8B-B14F-4D97-AF65-F5344CB8AC3E}">
        <p14:creationId xmlns:p14="http://schemas.microsoft.com/office/powerpoint/2010/main" val="1242787311"/>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476672"/>
            <a:ext cx="7776864" cy="5632311"/>
          </a:xfrm>
          <a:prstGeom prst="rect">
            <a:avLst/>
          </a:prstGeom>
        </p:spPr>
        <p:txBody>
          <a:bodyPr wrap="square">
            <a:spAutoFit/>
          </a:bodyPr>
          <a:lstStyle/>
          <a:p>
            <a:r>
              <a:rPr lang="ru-RU" sz="2400" b="1" dirty="0"/>
              <a:t> </a:t>
            </a:r>
          </a:p>
          <a:p>
            <a:r>
              <a:rPr lang="ru-RU" sz="2400" b="1" dirty="0">
                <a:solidFill>
                  <a:srgbClr val="FFFF00"/>
                </a:solidFill>
              </a:rPr>
              <a:t>Однако следует учитывать следующее:</a:t>
            </a:r>
          </a:p>
          <a:p>
            <a:r>
              <a:rPr lang="ru-RU" sz="2400" b="1" dirty="0"/>
              <a:t>1) некоторые вознаграждения могут не облагаться страховыми взносами какого-либо вида, например страховыми взносами на ОПС или взносами по нетрудоспособности и материнству (п. п. 1 и 2 ч. 3 ст. 9 Закона N 212-ФЗ).</a:t>
            </a:r>
          </a:p>
          <a:p>
            <a:r>
              <a:rPr lang="ru-RU" sz="2400" b="1" dirty="0"/>
              <a:t>  </a:t>
            </a:r>
            <a:r>
              <a:rPr lang="ru-RU" sz="2400" b="1" dirty="0" smtClean="0"/>
              <a:t>2) </a:t>
            </a:r>
            <a:r>
              <a:rPr lang="ru-RU" sz="2400" b="1" dirty="0"/>
              <a:t>страховые взносы в бюджет каждого из фондов (ПФР, ФСС РФ, ФФОМС) исчисляются отдельно (ч. 1 ст. 15 Закона N 212-ФЗ);</a:t>
            </a:r>
          </a:p>
          <a:p>
            <a:r>
              <a:rPr lang="ru-RU" sz="2400" b="1" dirty="0"/>
              <a:t>3) выплаты (вознаграждения) по авторским и лицензионным договорам включаются в базу для начисления страховых взносов за вычетом расходов (ч. 7 ст. 8 Закона N 212-ФЗ).</a:t>
            </a:r>
          </a:p>
        </p:txBody>
      </p:sp>
    </p:spTree>
    <p:extLst>
      <p:ext uri="{BB962C8B-B14F-4D97-AF65-F5344CB8AC3E}">
        <p14:creationId xmlns:p14="http://schemas.microsoft.com/office/powerpoint/2010/main" val="1242787311"/>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188640"/>
            <a:ext cx="7488832" cy="1200329"/>
          </a:xfrm>
          <a:prstGeom prst="rect">
            <a:avLst/>
          </a:prstGeom>
        </p:spPr>
        <p:txBody>
          <a:bodyPr wrap="square">
            <a:spAutoFit/>
          </a:bodyPr>
          <a:lstStyle/>
          <a:p>
            <a:pPr algn="ctr"/>
            <a:r>
              <a:rPr lang="en-US" sz="2400" b="1" dirty="0">
                <a:solidFill>
                  <a:srgbClr val="FFFF00"/>
                </a:solidFill>
              </a:rPr>
              <a:t>C</a:t>
            </a:r>
            <a:r>
              <a:rPr lang="ru-RU" sz="2400" b="1" dirty="0" smtClean="0">
                <a:solidFill>
                  <a:srgbClr val="FFFF00"/>
                </a:solidFill>
              </a:rPr>
              <a:t>хема </a:t>
            </a:r>
            <a:r>
              <a:rPr lang="ru-RU" sz="2400" b="1" dirty="0">
                <a:solidFill>
                  <a:srgbClr val="FFFF00"/>
                </a:solidFill>
              </a:rPr>
              <a:t>расчета базы для исчисления страховых взносов по каждому виду обязательного социального страхования</a:t>
            </a:r>
          </a:p>
        </p:txBody>
      </p:sp>
      <p:sp>
        <p:nvSpPr>
          <p:cNvPr id="3" name="Скругленный прямоугольник 2"/>
          <p:cNvSpPr/>
          <p:nvPr/>
        </p:nvSpPr>
        <p:spPr>
          <a:xfrm>
            <a:off x="323528" y="1924308"/>
            <a:ext cx="1944216" cy="193673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База по страховым взносам на ОПС</a:t>
            </a:r>
            <a:endParaRPr lang="ru-RU" dirty="0"/>
          </a:p>
        </p:txBody>
      </p:sp>
      <p:sp>
        <p:nvSpPr>
          <p:cNvPr id="4" name="Скругленный прямоугольник 3"/>
          <p:cNvSpPr/>
          <p:nvPr/>
        </p:nvSpPr>
        <p:spPr>
          <a:xfrm>
            <a:off x="3059832" y="1924308"/>
            <a:ext cx="2520280" cy="193673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Сумма </a:t>
            </a:r>
            <a:r>
              <a:rPr lang="ru-RU" dirty="0"/>
              <a:t>всех вознаграждений физическому </a:t>
            </a:r>
            <a:r>
              <a:rPr lang="ru-RU" dirty="0" smtClean="0"/>
              <a:t>лицу составляющих</a:t>
            </a:r>
          </a:p>
          <a:p>
            <a:pPr algn="ctr"/>
            <a:r>
              <a:rPr lang="ru-RU" dirty="0"/>
              <a:t>объект обложения</a:t>
            </a:r>
            <a:r>
              <a:rPr lang="ru-RU" dirty="0" smtClean="0"/>
              <a:t> </a:t>
            </a:r>
            <a:endParaRPr lang="ru-RU" dirty="0"/>
          </a:p>
        </p:txBody>
      </p:sp>
      <p:sp>
        <p:nvSpPr>
          <p:cNvPr id="7" name="Скругленный прямоугольник 6"/>
          <p:cNvSpPr/>
          <p:nvPr/>
        </p:nvSpPr>
        <p:spPr>
          <a:xfrm>
            <a:off x="6156176" y="1924308"/>
            <a:ext cx="2520280" cy="193673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Сумма выплат, не облагаемых взносами </a:t>
            </a:r>
            <a:r>
              <a:rPr lang="ru-RU" dirty="0" smtClean="0"/>
              <a:t>на все </a:t>
            </a:r>
            <a:r>
              <a:rPr lang="ru-RU" dirty="0"/>
              <a:t>виды </a:t>
            </a:r>
            <a:r>
              <a:rPr lang="ru-RU" dirty="0" smtClean="0"/>
              <a:t>обязательного </a:t>
            </a:r>
            <a:r>
              <a:rPr lang="ru-RU" dirty="0"/>
              <a:t>социального страхования </a:t>
            </a:r>
          </a:p>
        </p:txBody>
      </p:sp>
      <p:sp>
        <p:nvSpPr>
          <p:cNvPr id="8" name="Скругленный прямоугольник 7"/>
          <p:cNvSpPr/>
          <p:nvPr/>
        </p:nvSpPr>
        <p:spPr>
          <a:xfrm>
            <a:off x="3059832" y="4437112"/>
            <a:ext cx="2520280" cy="193673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Сумма выплат, не облагаемых взносами </a:t>
            </a:r>
            <a:r>
              <a:rPr lang="ru-RU" dirty="0" smtClean="0"/>
              <a:t>на ОПС</a:t>
            </a:r>
            <a:endParaRPr lang="ru-RU" dirty="0"/>
          </a:p>
        </p:txBody>
      </p:sp>
      <p:sp>
        <p:nvSpPr>
          <p:cNvPr id="9" name="TextBox 8"/>
          <p:cNvSpPr txBox="1"/>
          <p:nvPr/>
        </p:nvSpPr>
        <p:spPr>
          <a:xfrm>
            <a:off x="2364197" y="2547993"/>
            <a:ext cx="562975" cy="646331"/>
          </a:xfrm>
          <a:prstGeom prst="rect">
            <a:avLst/>
          </a:prstGeom>
          <a:noFill/>
        </p:spPr>
        <p:txBody>
          <a:bodyPr wrap="none" rtlCol="0">
            <a:spAutoFit/>
          </a:bodyPr>
          <a:lstStyle/>
          <a:p>
            <a:r>
              <a:rPr lang="ru-RU" sz="3600" b="1" dirty="0" smtClean="0"/>
              <a:t>=</a:t>
            </a:r>
            <a:endParaRPr lang="ru-RU" sz="3600" b="1" dirty="0"/>
          </a:p>
        </p:txBody>
      </p:sp>
      <p:sp>
        <p:nvSpPr>
          <p:cNvPr id="10" name="TextBox 9"/>
          <p:cNvSpPr txBox="1"/>
          <p:nvPr/>
        </p:nvSpPr>
        <p:spPr>
          <a:xfrm>
            <a:off x="5652120" y="2547993"/>
            <a:ext cx="383438" cy="646331"/>
          </a:xfrm>
          <a:prstGeom prst="rect">
            <a:avLst/>
          </a:prstGeom>
          <a:noFill/>
        </p:spPr>
        <p:txBody>
          <a:bodyPr wrap="none" rtlCol="0">
            <a:spAutoFit/>
          </a:bodyPr>
          <a:lstStyle/>
          <a:p>
            <a:r>
              <a:rPr lang="en-US" sz="3600" b="1" dirty="0" smtClean="0"/>
              <a:t>-</a:t>
            </a:r>
            <a:endParaRPr lang="ru-RU" sz="3600" b="1" dirty="0"/>
          </a:p>
        </p:txBody>
      </p:sp>
      <p:sp>
        <p:nvSpPr>
          <p:cNvPr id="11" name="TextBox 10"/>
          <p:cNvSpPr txBox="1"/>
          <p:nvPr/>
        </p:nvSpPr>
        <p:spPr>
          <a:xfrm>
            <a:off x="8747632" y="2547993"/>
            <a:ext cx="383438" cy="646331"/>
          </a:xfrm>
          <a:prstGeom prst="rect">
            <a:avLst/>
          </a:prstGeom>
          <a:noFill/>
        </p:spPr>
        <p:txBody>
          <a:bodyPr wrap="none" rtlCol="0">
            <a:spAutoFit/>
          </a:bodyPr>
          <a:lstStyle/>
          <a:p>
            <a:r>
              <a:rPr lang="en-US" sz="3600" b="1" dirty="0" smtClean="0"/>
              <a:t>-</a:t>
            </a:r>
            <a:endParaRPr lang="ru-RU" sz="3600" b="1" dirty="0"/>
          </a:p>
        </p:txBody>
      </p:sp>
      <p:sp>
        <p:nvSpPr>
          <p:cNvPr id="12" name="TextBox 11"/>
          <p:cNvSpPr txBox="1"/>
          <p:nvPr/>
        </p:nvSpPr>
        <p:spPr>
          <a:xfrm>
            <a:off x="2540139" y="5157192"/>
            <a:ext cx="383438" cy="646331"/>
          </a:xfrm>
          <a:prstGeom prst="rect">
            <a:avLst/>
          </a:prstGeom>
          <a:noFill/>
        </p:spPr>
        <p:txBody>
          <a:bodyPr wrap="none" rtlCol="0">
            <a:spAutoFit/>
          </a:bodyPr>
          <a:lstStyle/>
          <a:p>
            <a:r>
              <a:rPr lang="en-US" sz="3600" b="1" dirty="0" smtClean="0"/>
              <a:t>-</a:t>
            </a:r>
            <a:endParaRPr lang="ru-RU" sz="3600" b="1" dirty="0"/>
          </a:p>
        </p:txBody>
      </p:sp>
    </p:spTree>
    <p:extLst>
      <p:ext uri="{BB962C8B-B14F-4D97-AF65-F5344CB8AC3E}">
        <p14:creationId xmlns:p14="http://schemas.microsoft.com/office/powerpoint/2010/main" val="41762712"/>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188640"/>
            <a:ext cx="7488832" cy="1200329"/>
          </a:xfrm>
          <a:prstGeom prst="rect">
            <a:avLst/>
          </a:prstGeom>
        </p:spPr>
        <p:txBody>
          <a:bodyPr wrap="square">
            <a:spAutoFit/>
          </a:bodyPr>
          <a:lstStyle/>
          <a:p>
            <a:pPr algn="ctr"/>
            <a:r>
              <a:rPr lang="en-US" sz="2400" b="1" dirty="0">
                <a:solidFill>
                  <a:srgbClr val="FFFF00"/>
                </a:solidFill>
              </a:rPr>
              <a:t>C</a:t>
            </a:r>
            <a:r>
              <a:rPr lang="ru-RU" sz="2400" b="1" dirty="0" smtClean="0">
                <a:solidFill>
                  <a:srgbClr val="FFFF00"/>
                </a:solidFill>
              </a:rPr>
              <a:t>хема </a:t>
            </a:r>
            <a:r>
              <a:rPr lang="ru-RU" sz="2400" b="1" dirty="0">
                <a:solidFill>
                  <a:srgbClr val="FFFF00"/>
                </a:solidFill>
              </a:rPr>
              <a:t>расчета базы для исчисления страховых взносов по каждому виду обязательного социального страхования</a:t>
            </a:r>
          </a:p>
        </p:txBody>
      </p:sp>
      <p:sp>
        <p:nvSpPr>
          <p:cNvPr id="3" name="Скругленный прямоугольник 2"/>
          <p:cNvSpPr/>
          <p:nvPr/>
        </p:nvSpPr>
        <p:spPr>
          <a:xfrm>
            <a:off x="323528" y="1924308"/>
            <a:ext cx="1944216" cy="193673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База по страховым взносам на О</a:t>
            </a:r>
            <a:r>
              <a:rPr lang="en-US" dirty="0" smtClean="0"/>
              <a:t>C</a:t>
            </a:r>
            <a:r>
              <a:rPr lang="ru-RU" dirty="0" smtClean="0"/>
              <a:t>С</a:t>
            </a:r>
            <a:r>
              <a:rPr lang="en-US" dirty="0" smtClean="0"/>
              <a:t> </a:t>
            </a:r>
            <a:r>
              <a:rPr lang="ru-RU" dirty="0" smtClean="0"/>
              <a:t>в связи с </a:t>
            </a:r>
            <a:r>
              <a:rPr lang="ru-RU" dirty="0" err="1" smtClean="0"/>
              <a:t>ВНиМ</a:t>
            </a:r>
            <a:endParaRPr lang="ru-RU" dirty="0"/>
          </a:p>
        </p:txBody>
      </p:sp>
      <p:sp>
        <p:nvSpPr>
          <p:cNvPr id="4" name="Скругленный прямоугольник 3"/>
          <p:cNvSpPr/>
          <p:nvPr/>
        </p:nvSpPr>
        <p:spPr>
          <a:xfrm>
            <a:off x="3059832" y="1924308"/>
            <a:ext cx="2520280" cy="193673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Сумма </a:t>
            </a:r>
            <a:r>
              <a:rPr lang="ru-RU" dirty="0"/>
              <a:t>всех вознаграждений физическому </a:t>
            </a:r>
            <a:r>
              <a:rPr lang="ru-RU" dirty="0" smtClean="0"/>
              <a:t>лицу составляющих</a:t>
            </a:r>
          </a:p>
          <a:p>
            <a:pPr algn="ctr"/>
            <a:r>
              <a:rPr lang="ru-RU" dirty="0"/>
              <a:t>объект обложения</a:t>
            </a:r>
            <a:r>
              <a:rPr lang="ru-RU" dirty="0" smtClean="0"/>
              <a:t> </a:t>
            </a:r>
            <a:endParaRPr lang="ru-RU" dirty="0"/>
          </a:p>
        </p:txBody>
      </p:sp>
      <p:sp>
        <p:nvSpPr>
          <p:cNvPr id="7" name="Скругленный прямоугольник 6"/>
          <p:cNvSpPr/>
          <p:nvPr/>
        </p:nvSpPr>
        <p:spPr>
          <a:xfrm>
            <a:off x="6156176" y="1924308"/>
            <a:ext cx="2520280" cy="193673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Сумма выплат, не облагаемых взносами </a:t>
            </a:r>
            <a:r>
              <a:rPr lang="ru-RU" dirty="0" smtClean="0"/>
              <a:t>на все </a:t>
            </a:r>
            <a:r>
              <a:rPr lang="ru-RU" dirty="0"/>
              <a:t>виды </a:t>
            </a:r>
            <a:r>
              <a:rPr lang="ru-RU" dirty="0" smtClean="0"/>
              <a:t>обязательного </a:t>
            </a:r>
            <a:r>
              <a:rPr lang="ru-RU" dirty="0"/>
              <a:t>социального страхования </a:t>
            </a:r>
          </a:p>
        </p:txBody>
      </p:sp>
      <p:sp>
        <p:nvSpPr>
          <p:cNvPr id="8" name="Скругленный прямоугольник 7"/>
          <p:cNvSpPr/>
          <p:nvPr/>
        </p:nvSpPr>
        <p:spPr>
          <a:xfrm>
            <a:off x="3059832" y="4437112"/>
            <a:ext cx="2520280" cy="193673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Сумма выплат, не облагаемых взносами </a:t>
            </a:r>
            <a:r>
              <a:rPr lang="ru-RU" dirty="0" smtClean="0"/>
              <a:t>на </a:t>
            </a:r>
            <a:r>
              <a:rPr lang="ru-RU" dirty="0"/>
              <a:t>О</a:t>
            </a:r>
            <a:r>
              <a:rPr lang="en-US" dirty="0"/>
              <a:t>C</a:t>
            </a:r>
            <a:r>
              <a:rPr lang="ru-RU" dirty="0"/>
              <a:t>С</a:t>
            </a:r>
            <a:r>
              <a:rPr lang="en-US" dirty="0"/>
              <a:t> </a:t>
            </a:r>
            <a:r>
              <a:rPr lang="ru-RU" dirty="0"/>
              <a:t>в связи с </a:t>
            </a:r>
            <a:r>
              <a:rPr lang="ru-RU" dirty="0" err="1"/>
              <a:t>ВНиМ</a:t>
            </a:r>
            <a:endParaRPr lang="ru-RU" dirty="0"/>
          </a:p>
        </p:txBody>
      </p:sp>
      <p:sp>
        <p:nvSpPr>
          <p:cNvPr id="9" name="TextBox 8"/>
          <p:cNvSpPr txBox="1"/>
          <p:nvPr/>
        </p:nvSpPr>
        <p:spPr>
          <a:xfrm>
            <a:off x="2364197" y="2547993"/>
            <a:ext cx="562975" cy="646331"/>
          </a:xfrm>
          <a:prstGeom prst="rect">
            <a:avLst/>
          </a:prstGeom>
          <a:noFill/>
        </p:spPr>
        <p:txBody>
          <a:bodyPr wrap="none" rtlCol="0">
            <a:spAutoFit/>
          </a:bodyPr>
          <a:lstStyle/>
          <a:p>
            <a:r>
              <a:rPr lang="ru-RU" sz="3600" b="1" dirty="0" smtClean="0"/>
              <a:t>=</a:t>
            </a:r>
            <a:endParaRPr lang="ru-RU" sz="3600" b="1" dirty="0"/>
          </a:p>
        </p:txBody>
      </p:sp>
      <p:sp>
        <p:nvSpPr>
          <p:cNvPr id="10" name="TextBox 9"/>
          <p:cNvSpPr txBox="1"/>
          <p:nvPr/>
        </p:nvSpPr>
        <p:spPr>
          <a:xfrm>
            <a:off x="5652120" y="2547993"/>
            <a:ext cx="383438" cy="646331"/>
          </a:xfrm>
          <a:prstGeom prst="rect">
            <a:avLst/>
          </a:prstGeom>
          <a:noFill/>
        </p:spPr>
        <p:txBody>
          <a:bodyPr wrap="none" rtlCol="0">
            <a:spAutoFit/>
          </a:bodyPr>
          <a:lstStyle/>
          <a:p>
            <a:r>
              <a:rPr lang="en-US" sz="3600" b="1" dirty="0" smtClean="0"/>
              <a:t>-</a:t>
            </a:r>
            <a:endParaRPr lang="ru-RU" sz="3600" b="1" dirty="0"/>
          </a:p>
        </p:txBody>
      </p:sp>
      <p:sp>
        <p:nvSpPr>
          <p:cNvPr id="11" name="TextBox 10"/>
          <p:cNvSpPr txBox="1"/>
          <p:nvPr/>
        </p:nvSpPr>
        <p:spPr>
          <a:xfrm>
            <a:off x="8747632" y="2547993"/>
            <a:ext cx="383438" cy="646331"/>
          </a:xfrm>
          <a:prstGeom prst="rect">
            <a:avLst/>
          </a:prstGeom>
          <a:noFill/>
        </p:spPr>
        <p:txBody>
          <a:bodyPr wrap="none" rtlCol="0">
            <a:spAutoFit/>
          </a:bodyPr>
          <a:lstStyle/>
          <a:p>
            <a:r>
              <a:rPr lang="en-US" sz="3600" b="1" dirty="0" smtClean="0"/>
              <a:t>-</a:t>
            </a:r>
            <a:endParaRPr lang="ru-RU" sz="3600" b="1" dirty="0"/>
          </a:p>
        </p:txBody>
      </p:sp>
      <p:sp>
        <p:nvSpPr>
          <p:cNvPr id="12" name="TextBox 11"/>
          <p:cNvSpPr txBox="1"/>
          <p:nvPr/>
        </p:nvSpPr>
        <p:spPr>
          <a:xfrm>
            <a:off x="2540139" y="5157192"/>
            <a:ext cx="383438" cy="646331"/>
          </a:xfrm>
          <a:prstGeom prst="rect">
            <a:avLst/>
          </a:prstGeom>
          <a:noFill/>
        </p:spPr>
        <p:txBody>
          <a:bodyPr wrap="none" rtlCol="0">
            <a:spAutoFit/>
          </a:bodyPr>
          <a:lstStyle/>
          <a:p>
            <a:r>
              <a:rPr lang="en-US" sz="3600" b="1" dirty="0" smtClean="0"/>
              <a:t>-</a:t>
            </a:r>
            <a:endParaRPr lang="ru-RU" sz="3600" b="1" dirty="0"/>
          </a:p>
        </p:txBody>
      </p:sp>
    </p:spTree>
    <p:extLst>
      <p:ext uri="{BB962C8B-B14F-4D97-AF65-F5344CB8AC3E}">
        <p14:creationId xmlns:p14="http://schemas.microsoft.com/office/powerpoint/2010/main" val="2395340422"/>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188640"/>
            <a:ext cx="7488832" cy="1200329"/>
          </a:xfrm>
          <a:prstGeom prst="rect">
            <a:avLst/>
          </a:prstGeom>
        </p:spPr>
        <p:txBody>
          <a:bodyPr wrap="square">
            <a:spAutoFit/>
          </a:bodyPr>
          <a:lstStyle/>
          <a:p>
            <a:pPr algn="ctr"/>
            <a:r>
              <a:rPr lang="en-US" sz="2400" b="1" dirty="0">
                <a:solidFill>
                  <a:srgbClr val="FFFF00"/>
                </a:solidFill>
              </a:rPr>
              <a:t>C</a:t>
            </a:r>
            <a:r>
              <a:rPr lang="ru-RU" sz="2400" b="1" dirty="0" smtClean="0">
                <a:solidFill>
                  <a:srgbClr val="FFFF00"/>
                </a:solidFill>
              </a:rPr>
              <a:t>хема </a:t>
            </a:r>
            <a:r>
              <a:rPr lang="ru-RU" sz="2400" b="1" dirty="0">
                <a:solidFill>
                  <a:srgbClr val="FFFF00"/>
                </a:solidFill>
              </a:rPr>
              <a:t>расчета базы для исчисления страховых взносов по каждому виду обязательного социального страхования</a:t>
            </a:r>
          </a:p>
        </p:txBody>
      </p:sp>
      <p:sp>
        <p:nvSpPr>
          <p:cNvPr id="3" name="Скругленный прямоугольник 2"/>
          <p:cNvSpPr/>
          <p:nvPr/>
        </p:nvSpPr>
        <p:spPr>
          <a:xfrm>
            <a:off x="323528" y="1924308"/>
            <a:ext cx="1944216" cy="193673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База по страховым взносам на ОМС</a:t>
            </a:r>
            <a:endParaRPr lang="ru-RU" dirty="0"/>
          </a:p>
        </p:txBody>
      </p:sp>
      <p:sp>
        <p:nvSpPr>
          <p:cNvPr id="4" name="Скругленный прямоугольник 3"/>
          <p:cNvSpPr/>
          <p:nvPr/>
        </p:nvSpPr>
        <p:spPr>
          <a:xfrm>
            <a:off x="3059832" y="1924308"/>
            <a:ext cx="2520280" cy="193673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Сумма </a:t>
            </a:r>
            <a:r>
              <a:rPr lang="ru-RU" dirty="0"/>
              <a:t>всех вознаграждений физическому </a:t>
            </a:r>
            <a:r>
              <a:rPr lang="ru-RU" dirty="0" smtClean="0"/>
              <a:t>лицу составляющих</a:t>
            </a:r>
          </a:p>
          <a:p>
            <a:pPr algn="ctr"/>
            <a:r>
              <a:rPr lang="ru-RU" dirty="0"/>
              <a:t>объект обложения</a:t>
            </a:r>
            <a:r>
              <a:rPr lang="ru-RU" dirty="0" smtClean="0"/>
              <a:t> </a:t>
            </a:r>
            <a:endParaRPr lang="ru-RU" dirty="0"/>
          </a:p>
        </p:txBody>
      </p:sp>
      <p:sp>
        <p:nvSpPr>
          <p:cNvPr id="7" name="Скругленный прямоугольник 6"/>
          <p:cNvSpPr/>
          <p:nvPr/>
        </p:nvSpPr>
        <p:spPr>
          <a:xfrm>
            <a:off x="6156176" y="1924308"/>
            <a:ext cx="2520280" cy="193673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Сумма выплат, не облагаемых взносами </a:t>
            </a:r>
            <a:r>
              <a:rPr lang="ru-RU" dirty="0" smtClean="0"/>
              <a:t>на все </a:t>
            </a:r>
            <a:r>
              <a:rPr lang="ru-RU" dirty="0"/>
              <a:t>виды </a:t>
            </a:r>
            <a:r>
              <a:rPr lang="ru-RU" dirty="0" smtClean="0"/>
              <a:t>обязательного </a:t>
            </a:r>
            <a:r>
              <a:rPr lang="ru-RU" dirty="0"/>
              <a:t>социального страхования </a:t>
            </a:r>
          </a:p>
        </p:txBody>
      </p:sp>
      <p:sp>
        <p:nvSpPr>
          <p:cNvPr id="9" name="TextBox 8"/>
          <p:cNvSpPr txBox="1"/>
          <p:nvPr/>
        </p:nvSpPr>
        <p:spPr>
          <a:xfrm>
            <a:off x="2364197" y="2547993"/>
            <a:ext cx="562975" cy="646331"/>
          </a:xfrm>
          <a:prstGeom prst="rect">
            <a:avLst/>
          </a:prstGeom>
          <a:noFill/>
        </p:spPr>
        <p:txBody>
          <a:bodyPr wrap="none" rtlCol="0">
            <a:spAutoFit/>
          </a:bodyPr>
          <a:lstStyle/>
          <a:p>
            <a:r>
              <a:rPr lang="ru-RU" sz="3600" b="1" dirty="0" smtClean="0"/>
              <a:t>=</a:t>
            </a:r>
            <a:endParaRPr lang="ru-RU" sz="3600" b="1" dirty="0"/>
          </a:p>
        </p:txBody>
      </p:sp>
      <p:sp>
        <p:nvSpPr>
          <p:cNvPr id="10" name="TextBox 9"/>
          <p:cNvSpPr txBox="1"/>
          <p:nvPr/>
        </p:nvSpPr>
        <p:spPr>
          <a:xfrm>
            <a:off x="5652120" y="2547993"/>
            <a:ext cx="383438" cy="646331"/>
          </a:xfrm>
          <a:prstGeom prst="rect">
            <a:avLst/>
          </a:prstGeom>
          <a:noFill/>
        </p:spPr>
        <p:txBody>
          <a:bodyPr wrap="none" rtlCol="0">
            <a:spAutoFit/>
          </a:bodyPr>
          <a:lstStyle/>
          <a:p>
            <a:r>
              <a:rPr lang="en-US" sz="3600" b="1" dirty="0" smtClean="0"/>
              <a:t>-</a:t>
            </a:r>
            <a:endParaRPr lang="ru-RU" sz="3600" b="1" dirty="0"/>
          </a:p>
        </p:txBody>
      </p:sp>
    </p:spTree>
    <p:extLst>
      <p:ext uri="{BB962C8B-B14F-4D97-AF65-F5344CB8AC3E}">
        <p14:creationId xmlns:p14="http://schemas.microsoft.com/office/powerpoint/2010/main" val="4086863109"/>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620688"/>
            <a:ext cx="8208912" cy="5632311"/>
          </a:xfrm>
          <a:prstGeom prst="rect">
            <a:avLst/>
          </a:prstGeom>
        </p:spPr>
        <p:txBody>
          <a:bodyPr wrap="square">
            <a:spAutoFit/>
          </a:bodyPr>
          <a:lstStyle/>
          <a:p>
            <a:r>
              <a:rPr lang="ru-RU" sz="2000" b="1" dirty="0"/>
              <a:t>При расчете базы не имеет значения, в какой форме выплачено вознаграждение - в денежной или натуральной</a:t>
            </a:r>
            <a:r>
              <a:rPr lang="ru-RU" sz="2000" b="1" dirty="0" smtClean="0"/>
              <a:t>.</a:t>
            </a:r>
          </a:p>
          <a:p>
            <a:endParaRPr lang="ru-RU" sz="2000" b="1" dirty="0"/>
          </a:p>
          <a:p>
            <a:r>
              <a:rPr lang="ru-RU" sz="2000" b="1" dirty="0"/>
              <a:t>Базу по выплатам в натуральной форме вам нужно определять как стоимость товаров (работ, услуг), которые вы выдали физическому лицу. Эта стоимость определяется на день выплаты и исчисляется исходя из цены, которую стороны определили в договоре. Например, если в пользу работников товары (работы, услуги) были приобретены, то их стоимость определяет закупочная цена</a:t>
            </a:r>
            <a:r>
              <a:rPr lang="ru-RU" sz="2000" b="1" dirty="0" smtClean="0"/>
              <a:t>.</a:t>
            </a:r>
          </a:p>
          <a:p>
            <a:endParaRPr lang="ru-RU" sz="2000" b="1" dirty="0"/>
          </a:p>
          <a:p>
            <a:r>
              <a:rPr lang="ru-RU" sz="2000" b="1" dirty="0"/>
              <a:t>А при государственном регулировании цен (тарифов) на выдаваемые работникам товары (работы, услуги) их стоимость определяется исходя из государственных регулируемых розничных цен. В стоимости также учитываются НДС и акцизы (для подакцизных товаров) (п. 6 ст. 8 Закона N 212-ФЗ).</a:t>
            </a:r>
          </a:p>
        </p:txBody>
      </p:sp>
    </p:spTree>
    <p:extLst>
      <p:ext uri="{BB962C8B-B14F-4D97-AF65-F5344CB8AC3E}">
        <p14:creationId xmlns:p14="http://schemas.microsoft.com/office/powerpoint/2010/main" val="3076824021"/>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620689"/>
            <a:ext cx="7848872" cy="4893647"/>
          </a:xfrm>
          <a:prstGeom prst="rect">
            <a:avLst/>
          </a:prstGeom>
        </p:spPr>
        <p:txBody>
          <a:bodyPr wrap="square">
            <a:spAutoFit/>
          </a:bodyPr>
          <a:lstStyle/>
          <a:p>
            <a:pPr algn="ctr"/>
            <a:r>
              <a:rPr lang="ru-RU" sz="2400" b="1" dirty="0" smtClean="0">
                <a:solidFill>
                  <a:srgbClr val="FFFF00"/>
                </a:solidFill>
              </a:rPr>
              <a:t>МОМЕНТ </a:t>
            </a:r>
            <a:r>
              <a:rPr lang="ru-RU" sz="2400" b="1" dirty="0">
                <a:solidFill>
                  <a:srgbClr val="FFFF00"/>
                </a:solidFill>
              </a:rPr>
              <a:t>ВКЛЮЧЕНИЯ ВЫПЛАТ И ВОЗНАГРАЖДЕНИЙ В БАЗУ</a:t>
            </a:r>
            <a:endParaRPr lang="ru-RU" sz="2400" dirty="0">
              <a:solidFill>
                <a:srgbClr val="FFFF00"/>
              </a:solidFill>
            </a:endParaRPr>
          </a:p>
          <a:p>
            <a:pPr algn="ctr"/>
            <a:r>
              <a:rPr lang="ru-RU" sz="2400" dirty="0"/>
              <a:t> </a:t>
            </a:r>
          </a:p>
          <a:p>
            <a:pPr algn="ctr"/>
            <a:r>
              <a:rPr lang="ru-RU" sz="2400" dirty="0"/>
              <a:t>Организации и индивидуальные предприниматели, которые выплачивают вознаграждения физическим лицам, включают их в базу по страховым взносам на дату начисления вознаграждения (п. 1 ст. 11 Закона N 212-ФЗ</a:t>
            </a:r>
            <a:r>
              <a:rPr lang="ru-RU" sz="2400" dirty="0" smtClean="0"/>
              <a:t>).</a:t>
            </a:r>
          </a:p>
          <a:p>
            <a:pPr algn="ctr"/>
            <a:endParaRPr lang="ru-RU" sz="2400" dirty="0"/>
          </a:p>
          <a:p>
            <a:pPr algn="ctr"/>
            <a:r>
              <a:rPr lang="ru-RU" sz="2400" dirty="0"/>
              <a:t>Физические лица, которые не являются предпринимателями, вознаграждения в пользу физических лиц учитывают в базе в тот день, когда их выплачивают (п. 2 ст. 11 Закона N 212-ФЗ).</a:t>
            </a:r>
          </a:p>
        </p:txBody>
      </p:sp>
    </p:spTree>
    <p:extLst>
      <p:ext uri="{BB962C8B-B14F-4D97-AF65-F5344CB8AC3E}">
        <p14:creationId xmlns:p14="http://schemas.microsoft.com/office/powerpoint/2010/main" val="4195596900"/>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332656"/>
            <a:ext cx="8064896" cy="1938992"/>
          </a:xfrm>
          <a:prstGeom prst="rect">
            <a:avLst/>
          </a:prstGeom>
        </p:spPr>
        <p:txBody>
          <a:bodyPr wrap="square">
            <a:spAutoFit/>
          </a:bodyPr>
          <a:lstStyle/>
          <a:p>
            <a:pPr algn="ctr"/>
            <a:r>
              <a:rPr lang="ru-RU" sz="2400" b="1" dirty="0" smtClean="0">
                <a:solidFill>
                  <a:srgbClr val="FFFF00"/>
                </a:solidFill>
              </a:rPr>
              <a:t>ПРЕДЕЛЬНАЯ </a:t>
            </a:r>
            <a:r>
              <a:rPr lang="ru-RU" sz="2400" b="1" dirty="0">
                <a:solidFill>
                  <a:srgbClr val="FFFF00"/>
                </a:solidFill>
              </a:rPr>
              <a:t>СУММА ВЫПЛАТ И ИНЫХ ВОЗНАГРАЖДЕНИЙ</a:t>
            </a:r>
            <a:endParaRPr lang="ru-RU" sz="2400" dirty="0">
              <a:solidFill>
                <a:srgbClr val="FFFF00"/>
              </a:solidFill>
            </a:endParaRPr>
          </a:p>
          <a:p>
            <a:pPr algn="ctr"/>
            <a:r>
              <a:rPr lang="ru-RU" sz="2400" b="1" dirty="0">
                <a:solidFill>
                  <a:srgbClr val="FFFF00"/>
                </a:solidFill>
              </a:rPr>
              <a:t>ДЛЯ НАЧИСЛЕНИЯ СТРАХОВЫХ ВЗНОСОВ И ЕЕ ИНДЕКСАЦИЯ</a:t>
            </a:r>
            <a:endParaRPr lang="ru-RU" sz="2400" dirty="0">
              <a:solidFill>
                <a:srgbClr val="FFFF00"/>
              </a:solidFill>
            </a:endParaRPr>
          </a:p>
          <a:p>
            <a:r>
              <a:rPr lang="ru-RU" sz="2400" dirty="0">
                <a:solidFill>
                  <a:srgbClr val="FFFF00"/>
                </a:solidFill>
              </a:rPr>
              <a:t> </a:t>
            </a:r>
          </a:p>
        </p:txBody>
      </p:sp>
      <p:sp>
        <p:nvSpPr>
          <p:cNvPr id="3" name="Прямоугольник 2"/>
          <p:cNvSpPr/>
          <p:nvPr/>
        </p:nvSpPr>
        <p:spPr>
          <a:xfrm>
            <a:off x="395536" y="2060848"/>
            <a:ext cx="8496944" cy="4431983"/>
          </a:xfrm>
          <a:prstGeom prst="rect">
            <a:avLst/>
          </a:prstGeom>
        </p:spPr>
        <p:txBody>
          <a:bodyPr wrap="square">
            <a:spAutoFit/>
          </a:bodyPr>
          <a:lstStyle/>
          <a:p>
            <a:pPr algn="ctr"/>
            <a:r>
              <a:rPr lang="ru-RU" sz="2400" dirty="0"/>
              <a:t>С 1 января 2015 г. размер предельной величины базы для начисления страховых взносов предусматривается отдельно для страховых взносов по </a:t>
            </a:r>
            <a:r>
              <a:rPr lang="ru-RU" sz="2400" dirty="0" err="1"/>
              <a:t>ВНиМ</a:t>
            </a:r>
            <a:r>
              <a:rPr lang="ru-RU" sz="2400" dirty="0"/>
              <a:t> и на </a:t>
            </a:r>
            <a:r>
              <a:rPr lang="ru-RU" sz="2400" dirty="0" smtClean="0"/>
              <a:t>ОПС.</a:t>
            </a:r>
          </a:p>
          <a:p>
            <a:pPr algn="ctr"/>
            <a:r>
              <a:rPr lang="ru-RU" sz="2400" dirty="0" smtClean="0"/>
              <a:t>Для </a:t>
            </a:r>
            <a:r>
              <a:rPr lang="ru-RU" sz="2400" dirty="0"/>
              <a:t>начисления страховых взносов на ОМС предельная величина базы не </a:t>
            </a:r>
            <a:r>
              <a:rPr lang="ru-RU" sz="2400" dirty="0" smtClean="0"/>
              <a:t>предусмотрена.</a:t>
            </a:r>
          </a:p>
          <a:p>
            <a:pPr algn="ctr"/>
            <a:r>
              <a:rPr lang="ru-RU" b="1" i="1" dirty="0"/>
              <a:t>Таким образом, с 1 января 2015 г. с начисленных нарастающим итогом с начала года выплат, не превышающих установленную предельную величину базы, нужно начислить и уплатить взносы в бюджеты ПФР и ФСС РФ. Кроме того, страховые взносы в бюджет ПФР уплачиваются с выплат, превышающих установленный лимит базы, по пониженному тарифу (п. 1 ч. 1.1 ст. 58.2 Закона N 212-ФЗ). Страховые взносы в ФФОМС начисляются на всю сумму выплат в пользу физического лица.</a:t>
            </a:r>
          </a:p>
          <a:p>
            <a:pPr algn="ctr"/>
            <a:r>
              <a:rPr lang="ru-RU" b="1" i="1" dirty="0" smtClean="0"/>
              <a:t> </a:t>
            </a:r>
            <a:endParaRPr lang="ru-RU" b="1" i="1" dirty="0"/>
          </a:p>
        </p:txBody>
      </p:sp>
    </p:spTree>
    <p:extLst>
      <p:ext uri="{BB962C8B-B14F-4D97-AF65-F5344CB8AC3E}">
        <p14:creationId xmlns:p14="http://schemas.microsoft.com/office/powerpoint/2010/main" val="4195596900"/>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2737781039"/>
              </p:ext>
            </p:extLst>
          </p:nvPr>
        </p:nvGraphicFramePr>
        <p:xfrm>
          <a:off x="611560" y="1628800"/>
          <a:ext cx="7992887" cy="4938304"/>
        </p:xfrm>
        <a:graphic>
          <a:graphicData uri="http://schemas.openxmlformats.org/drawingml/2006/table">
            <a:tbl>
              <a:tblPr/>
              <a:tblGrid>
                <a:gridCol w="585149"/>
                <a:gridCol w="1863123"/>
                <a:gridCol w="2520280"/>
                <a:gridCol w="3024335"/>
              </a:tblGrid>
              <a:tr h="553384">
                <a:tc>
                  <a:txBody>
                    <a:bodyPr/>
                    <a:lstStyle/>
                    <a:p>
                      <a:pPr marL="0" marR="0" algn="ctr"/>
                      <a:r>
                        <a:rPr lang="ru-RU" sz="1400" b="1" dirty="0">
                          <a:effectLst/>
                        </a:rPr>
                        <a:t>Год</a:t>
                      </a:r>
                    </a:p>
                  </a:txBody>
                  <a:tcPr marL="32400" marR="32400" marT="16200" marB="1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r>
                        <a:rPr lang="ru-RU" sz="1400" b="1" dirty="0">
                          <a:effectLst/>
                        </a:rPr>
                        <a:t>Коэффициент индексации базы (с 1 января соответствующего года)</a:t>
                      </a:r>
                    </a:p>
                  </a:txBody>
                  <a:tcPr marL="32400" marR="32400" marT="16200" marB="1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r>
                        <a:rPr lang="ru-RU" sz="1400" b="1" dirty="0">
                          <a:effectLst/>
                        </a:rPr>
                        <a:t>База для начисления страховых взносов с учетом ее индексации (в отношении каждого физического лица)</a:t>
                      </a:r>
                    </a:p>
                  </a:txBody>
                  <a:tcPr marL="32400" marR="32400" marT="16200" marB="1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r>
                        <a:rPr lang="ru-RU" sz="1400" b="1" dirty="0">
                          <a:effectLst/>
                        </a:rPr>
                        <a:t>Основание</a:t>
                      </a:r>
                    </a:p>
                  </a:txBody>
                  <a:tcPr marL="32400" marR="32400" marT="16200" marB="1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57144">
                <a:tc>
                  <a:txBody>
                    <a:bodyPr/>
                    <a:lstStyle/>
                    <a:p>
                      <a:pPr marL="0" algn="l"/>
                      <a:r>
                        <a:rPr lang="ru-RU" sz="1400" b="1">
                          <a:effectLst/>
                        </a:rPr>
                        <a:t>2015</a:t>
                      </a:r>
                    </a:p>
                  </a:txBody>
                  <a:tcPr marL="32400" marR="32400" marT="16200" marB="1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a:r>
                        <a:rPr lang="ru-RU" sz="1400" b="1" dirty="0">
                          <a:effectLst/>
                        </a:rPr>
                        <a:t>1,073</a:t>
                      </a:r>
                    </a:p>
                  </a:txBody>
                  <a:tcPr marL="32400" marR="32400" marT="16200" marB="1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a:r>
                        <a:rPr lang="ru-RU" sz="1400" b="1" dirty="0">
                          <a:effectLst/>
                        </a:rPr>
                        <a:t>670 000 рублей</a:t>
                      </a:r>
                    </a:p>
                  </a:txBody>
                  <a:tcPr marL="32400" marR="32400" marT="16200" marB="1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a:r>
                        <a:rPr lang="ru-RU" sz="1400" b="1" dirty="0">
                          <a:effectLst/>
                          <a:hlinkClick r:id="rId2"/>
                        </a:rPr>
                        <a:t>Постановление</a:t>
                      </a:r>
                      <a:r>
                        <a:rPr lang="ru-RU" sz="1400" b="1" dirty="0">
                          <a:effectLst/>
                        </a:rPr>
                        <a:t> Правительства РФ от 04.12.2014 N 1316</a:t>
                      </a:r>
                    </a:p>
                  </a:txBody>
                  <a:tcPr marL="32400" marR="32400" marT="16200" marB="1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57144">
                <a:tc>
                  <a:txBody>
                    <a:bodyPr/>
                    <a:lstStyle/>
                    <a:p>
                      <a:pPr marL="0" algn="l"/>
                      <a:r>
                        <a:rPr lang="ru-RU" sz="1400" b="1">
                          <a:effectLst/>
                        </a:rPr>
                        <a:t>2014</a:t>
                      </a:r>
                    </a:p>
                  </a:txBody>
                  <a:tcPr marL="32400" marR="32400" marT="16200" marB="1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a:r>
                        <a:rPr lang="ru-RU" sz="1400" b="1" dirty="0">
                          <a:effectLst/>
                        </a:rPr>
                        <a:t>1,098</a:t>
                      </a:r>
                    </a:p>
                  </a:txBody>
                  <a:tcPr marL="32400" marR="32400" marT="16200" marB="1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a:r>
                        <a:rPr lang="ru-RU" sz="1400" b="1" dirty="0">
                          <a:effectLst/>
                        </a:rPr>
                        <a:t>624 000 рублей</a:t>
                      </a:r>
                    </a:p>
                  </a:txBody>
                  <a:tcPr marL="32400" marR="32400" marT="16200" marB="1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a:r>
                        <a:rPr lang="ru-RU" sz="1400" b="1" dirty="0">
                          <a:effectLst/>
                          <a:hlinkClick r:id="rId3"/>
                        </a:rPr>
                        <a:t>Постановление</a:t>
                      </a:r>
                      <a:r>
                        <a:rPr lang="ru-RU" sz="1400" b="1" dirty="0">
                          <a:effectLst/>
                        </a:rPr>
                        <a:t> Правительства РФ от 30.11.2013 N 1101</a:t>
                      </a:r>
                    </a:p>
                  </a:txBody>
                  <a:tcPr marL="32400" marR="32400" marT="16200" marB="1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57144">
                <a:tc>
                  <a:txBody>
                    <a:bodyPr/>
                    <a:lstStyle/>
                    <a:p>
                      <a:pPr marL="0" algn="l"/>
                      <a:r>
                        <a:rPr lang="ru-RU" sz="1400" b="1">
                          <a:effectLst/>
                        </a:rPr>
                        <a:t>2013</a:t>
                      </a:r>
                    </a:p>
                  </a:txBody>
                  <a:tcPr marL="32400" marR="32400" marT="16200" marB="1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a:r>
                        <a:rPr lang="ru-RU" sz="1400" b="1" dirty="0">
                          <a:effectLst/>
                        </a:rPr>
                        <a:t>1,11</a:t>
                      </a:r>
                    </a:p>
                  </a:txBody>
                  <a:tcPr marL="32400" marR="32400" marT="16200" marB="1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a:r>
                        <a:rPr lang="ru-RU" sz="1400" b="1">
                          <a:effectLst/>
                        </a:rPr>
                        <a:t>568 000 рублей</a:t>
                      </a:r>
                    </a:p>
                  </a:txBody>
                  <a:tcPr marL="32400" marR="32400" marT="16200" marB="1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a:r>
                        <a:rPr lang="ru-RU" sz="1400" b="1" dirty="0">
                          <a:effectLst/>
                          <a:hlinkClick r:id="rId4"/>
                        </a:rPr>
                        <a:t>Постановление</a:t>
                      </a:r>
                      <a:r>
                        <a:rPr lang="ru-RU" sz="1400" b="1" dirty="0">
                          <a:effectLst/>
                        </a:rPr>
                        <a:t> Правительства РФ от 10.12.2012 N 1276</a:t>
                      </a:r>
                    </a:p>
                  </a:txBody>
                  <a:tcPr marL="32400" marR="32400" marT="16200" marB="1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57144">
                <a:tc>
                  <a:txBody>
                    <a:bodyPr/>
                    <a:lstStyle/>
                    <a:p>
                      <a:pPr marL="0" algn="l"/>
                      <a:r>
                        <a:rPr lang="ru-RU" sz="1400" b="1">
                          <a:effectLst/>
                        </a:rPr>
                        <a:t>2012</a:t>
                      </a:r>
                    </a:p>
                  </a:txBody>
                  <a:tcPr marL="32400" marR="32400" marT="16200" marB="1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a:r>
                        <a:rPr lang="ru-RU" sz="1400" b="1" dirty="0">
                          <a:effectLst/>
                        </a:rPr>
                        <a:t>1,1048</a:t>
                      </a:r>
                    </a:p>
                  </a:txBody>
                  <a:tcPr marL="32400" marR="32400" marT="16200" marB="1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a:r>
                        <a:rPr lang="ru-RU" sz="1400" b="1">
                          <a:effectLst/>
                        </a:rPr>
                        <a:t>512 000 рублей</a:t>
                      </a:r>
                    </a:p>
                  </a:txBody>
                  <a:tcPr marL="32400" marR="32400" marT="16200" marB="1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a:r>
                        <a:rPr lang="ru-RU" sz="1400" b="1" dirty="0">
                          <a:effectLst/>
                          <a:hlinkClick r:id="rId5"/>
                        </a:rPr>
                        <a:t>Постановление</a:t>
                      </a:r>
                      <a:r>
                        <a:rPr lang="ru-RU" sz="1400" b="1" dirty="0">
                          <a:effectLst/>
                        </a:rPr>
                        <a:t> Правительства РФ от 24.11.2011 N 974</a:t>
                      </a:r>
                    </a:p>
                  </a:txBody>
                  <a:tcPr marL="32400" marR="32400" marT="16200" marB="1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57144">
                <a:tc>
                  <a:txBody>
                    <a:bodyPr/>
                    <a:lstStyle/>
                    <a:p>
                      <a:pPr marL="0" algn="l"/>
                      <a:r>
                        <a:rPr lang="ru-RU" sz="1400" b="1">
                          <a:effectLst/>
                        </a:rPr>
                        <a:t>2011</a:t>
                      </a:r>
                    </a:p>
                  </a:txBody>
                  <a:tcPr marL="32400" marR="32400" marT="16200" marB="1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a:r>
                        <a:rPr lang="ru-RU" sz="1400" b="1" dirty="0">
                          <a:effectLst/>
                        </a:rPr>
                        <a:t>1,1164</a:t>
                      </a:r>
                    </a:p>
                  </a:txBody>
                  <a:tcPr marL="32400" marR="32400" marT="16200" marB="1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a:r>
                        <a:rPr lang="ru-RU" sz="1400" b="1">
                          <a:effectLst/>
                        </a:rPr>
                        <a:t>463 000 рублей</a:t>
                      </a:r>
                    </a:p>
                  </a:txBody>
                  <a:tcPr marL="32400" marR="32400" marT="16200" marB="1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a:r>
                        <a:rPr lang="ru-RU" sz="1400" b="1" dirty="0">
                          <a:effectLst/>
                          <a:hlinkClick r:id="rId6"/>
                        </a:rPr>
                        <a:t>Постановление</a:t>
                      </a:r>
                      <a:r>
                        <a:rPr lang="ru-RU" sz="1400" b="1" dirty="0">
                          <a:effectLst/>
                        </a:rPr>
                        <a:t> Правительства РФ от 27.11.2010 N 933</a:t>
                      </a:r>
                    </a:p>
                  </a:txBody>
                  <a:tcPr marL="32400" marR="32400" marT="16200" marB="1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53384">
                <a:tc>
                  <a:txBody>
                    <a:bodyPr/>
                    <a:lstStyle/>
                    <a:p>
                      <a:pPr marL="0" algn="l"/>
                      <a:r>
                        <a:rPr lang="ru-RU" sz="1400" b="1">
                          <a:effectLst/>
                        </a:rPr>
                        <a:t>2010</a:t>
                      </a:r>
                    </a:p>
                  </a:txBody>
                  <a:tcPr marL="32400" marR="32400" marT="16200" marB="1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a:r>
                        <a:rPr lang="ru-RU" sz="1400" b="1" dirty="0">
                          <a:effectLst/>
                        </a:rPr>
                        <a:t>Не установлен</a:t>
                      </a:r>
                    </a:p>
                  </a:txBody>
                  <a:tcPr marL="32400" marR="32400" marT="16200" marB="1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a:r>
                        <a:rPr lang="ru-RU" sz="1400" b="1" dirty="0">
                          <a:effectLst/>
                        </a:rPr>
                        <a:t>415 000 рублей</a:t>
                      </a:r>
                    </a:p>
                  </a:txBody>
                  <a:tcPr marL="32400" marR="32400" marT="16200" marB="1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a:r>
                        <a:rPr lang="ru-RU" sz="1400" b="1" dirty="0">
                          <a:effectLst/>
                          <a:hlinkClick r:id="rId7"/>
                        </a:rPr>
                        <a:t>ч. 4</a:t>
                      </a:r>
                      <a:r>
                        <a:rPr lang="ru-RU" sz="1400" b="1" dirty="0">
                          <a:effectLst/>
                        </a:rPr>
                        <a:t> и </a:t>
                      </a:r>
                      <a:r>
                        <a:rPr lang="ru-RU" sz="1400" b="1" dirty="0">
                          <a:effectLst/>
                          <a:hlinkClick r:id="rId8"/>
                        </a:rPr>
                        <a:t>ч. 5</a:t>
                      </a:r>
                      <a:r>
                        <a:rPr lang="ru-RU" sz="1400" b="1" dirty="0">
                          <a:effectLst/>
                        </a:rPr>
                        <a:t> ст. 8 Федерального закона от 24.07.2009 N 212-ФЗ</a:t>
                      </a:r>
                    </a:p>
                  </a:txBody>
                  <a:tcPr marL="32400" marR="32400" marT="16200" marB="1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4" name="Прямоугольник 3"/>
          <p:cNvSpPr/>
          <p:nvPr/>
        </p:nvSpPr>
        <p:spPr>
          <a:xfrm>
            <a:off x="395536" y="188640"/>
            <a:ext cx="8568952" cy="1477328"/>
          </a:xfrm>
          <a:prstGeom prst="rect">
            <a:avLst/>
          </a:prstGeom>
        </p:spPr>
        <p:txBody>
          <a:bodyPr wrap="square">
            <a:spAutoFit/>
          </a:bodyPr>
          <a:lstStyle/>
          <a:p>
            <a:pPr algn="ctr"/>
            <a:r>
              <a:rPr lang="ru-RU" b="1" dirty="0">
                <a:solidFill>
                  <a:srgbClr val="FFFF00"/>
                </a:solidFill>
              </a:rPr>
              <a:t>Предельная величина базы для начисления страховых взносов на обязательное социальное страхование на случай временной нетрудоспособности и в связи с материнством, уплачиваемых в ФСС РФ</a:t>
            </a:r>
            <a:r>
              <a:rPr lang="ru-RU" dirty="0">
                <a:solidFill>
                  <a:srgbClr val="FFFF00"/>
                </a:solidFill>
              </a:rPr>
              <a:t/>
            </a:r>
            <a:br>
              <a:rPr lang="ru-RU" dirty="0">
                <a:solidFill>
                  <a:srgbClr val="FFFF00"/>
                </a:solidFill>
              </a:rPr>
            </a:br>
            <a:endParaRPr lang="ru-RU" dirty="0">
              <a:solidFill>
                <a:srgbClr val="FFFF00"/>
              </a:solidFill>
            </a:endParaRPr>
          </a:p>
        </p:txBody>
      </p:sp>
    </p:spTree>
    <p:extLst>
      <p:ext uri="{BB962C8B-B14F-4D97-AF65-F5344CB8AC3E}">
        <p14:creationId xmlns:p14="http://schemas.microsoft.com/office/powerpoint/2010/main" val="3135591073"/>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ext uri="{D42A27DB-BD31-4B8C-83A1-F6EECF244321}">
                <p14:modId xmlns:p14="http://schemas.microsoft.com/office/powerpoint/2010/main" val="538792607"/>
              </p:ext>
            </p:extLst>
          </p:nvPr>
        </p:nvGraphicFramePr>
        <p:xfrm>
          <a:off x="774513" y="4221088"/>
          <a:ext cx="6908800" cy="1727200"/>
        </p:xfrm>
        <a:graphic>
          <a:graphicData uri="http://schemas.openxmlformats.org/drawingml/2006/table">
            <a:tbl>
              <a:tblPr/>
              <a:tblGrid>
                <a:gridCol w="2286000"/>
                <a:gridCol w="660400"/>
                <a:gridCol w="660400"/>
                <a:gridCol w="660400"/>
                <a:gridCol w="660400"/>
                <a:gridCol w="660400"/>
                <a:gridCol w="660400"/>
                <a:gridCol w="660400"/>
              </a:tblGrid>
              <a:tr h="0">
                <a:tc>
                  <a:txBody>
                    <a:bodyPr/>
                    <a:lstStyle/>
                    <a:p>
                      <a:pPr marL="0" marR="0"/>
                      <a:endParaRPr lang="ru-RU" dirty="0">
                        <a:effectLst/>
                      </a:endParaRPr>
                    </a:p>
                  </a:txBody>
                  <a:tcPr marL="50800" marR="50800" marT="88900" marB="889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r>
                        <a:rPr lang="ru-RU">
                          <a:effectLst/>
                        </a:rPr>
                        <a:t>2015 год</a:t>
                      </a:r>
                    </a:p>
                  </a:txBody>
                  <a:tcPr marL="50800" marR="50800" marT="88900" marB="889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r>
                        <a:rPr lang="ru-RU">
                          <a:effectLst/>
                        </a:rPr>
                        <a:t>2016 год</a:t>
                      </a:r>
                    </a:p>
                  </a:txBody>
                  <a:tcPr marL="50800" marR="50800" marT="88900" marB="889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r>
                        <a:rPr lang="ru-RU">
                          <a:effectLst/>
                        </a:rPr>
                        <a:t>2017 год</a:t>
                      </a:r>
                    </a:p>
                  </a:txBody>
                  <a:tcPr marL="50800" marR="50800" marT="88900" marB="889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r>
                        <a:rPr lang="ru-RU">
                          <a:effectLst/>
                        </a:rPr>
                        <a:t>2018 год</a:t>
                      </a:r>
                    </a:p>
                  </a:txBody>
                  <a:tcPr marL="50800" marR="50800" marT="88900" marB="889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r>
                        <a:rPr lang="ru-RU">
                          <a:effectLst/>
                        </a:rPr>
                        <a:t>2019 год</a:t>
                      </a:r>
                    </a:p>
                  </a:txBody>
                  <a:tcPr marL="50800" marR="50800" marT="88900" marB="889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r>
                        <a:rPr lang="ru-RU">
                          <a:effectLst/>
                        </a:rPr>
                        <a:t>2020 год</a:t>
                      </a:r>
                    </a:p>
                  </a:txBody>
                  <a:tcPr marL="50800" marR="50800" marT="88900" marB="889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r>
                        <a:rPr lang="ru-RU">
                          <a:effectLst/>
                        </a:rPr>
                        <a:t>2021 год</a:t>
                      </a:r>
                    </a:p>
                  </a:txBody>
                  <a:tcPr marL="50800" marR="50800" marT="88900" marB="889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marL="0" algn="l"/>
                      <a:r>
                        <a:rPr lang="ru-RU" dirty="0">
                          <a:effectLst/>
                        </a:rPr>
                        <a:t>Размер повышающих коэффициентов</a:t>
                      </a:r>
                    </a:p>
                  </a:txBody>
                  <a:tcPr marL="50800" marR="50800" marT="88900" marB="889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r>
                        <a:rPr lang="ru-RU">
                          <a:effectLst/>
                        </a:rPr>
                        <a:t>1,7</a:t>
                      </a:r>
                    </a:p>
                  </a:txBody>
                  <a:tcPr marL="50800" marR="50800" marT="88900" marB="889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r>
                        <a:rPr lang="ru-RU">
                          <a:effectLst/>
                        </a:rPr>
                        <a:t>1,8</a:t>
                      </a:r>
                    </a:p>
                  </a:txBody>
                  <a:tcPr marL="50800" marR="50800" marT="88900" marB="889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r>
                        <a:rPr lang="ru-RU">
                          <a:effectLst/>
                        </a:rPr>
                        <a:t>1,9</a:t>
                      </a:r>
                    </a:p>
                  </a:txBody>
                  <a:tcPr marL="50800" marR="50800" marT="88900" marB="889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r>
                        <a:rPr lang="ru-RU">
                          <a:effectLst/>
                        </a:rPr>
                        <a:t>2,0</a:t>
                      </a:r>
                    </a:p>
                  </a:txBody>
                  <a:tcPr marL="50800" marR="50800" marT="88900" marB="889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r>
                        <a:rPr lang="ru-RU">
                          <a:effectLst/>
                        </a:rPr>
                        <a:t>2,1</a:t>
                      </a:r>
                    </a:p>
                  </a:txBody>
                  <a:tcPr marL="50800" marR="50800" marT="88900" marB="889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r>
                        <a:rPr lang="ru-RU">
                          <a:effectLst/>
                        </a:rPr>
                        <a:t>2,2</a:t>
                      </a:r>
                    </a:p>
                  </a:txBody>
                  <a:tcPr marL="50800" marR="50800" marT="88900" marB="889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r>
                        <a:rPr lang="ru-RU" dirty="0">
                          <a:effectLst/>
                        </a:rPr>
                        <a:t>2,3.</a:t>
                      </a:r>
                    </a:p>
                  </a:txBody>
                  <a:tcPr marL="50800" marR="50800" marT="88900" marB="889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4" name="Rectangle 1"/>
          <p:cNvSpPr>
            <a:spLocks noChangeArrowheads="1"/>
          </p:cNvSpPr>
          <p:nvPr/>
        </p:nvSpPr>
        <p:spPr bwMode="auto">
          <a:xfrm>
            <a:off x="755576" y="574743"/>
            <a:ext cx="7416824" cy="3116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38088" rIns="0" bIns="0" numCol="1" anchor="ctr" anchorCtr="0" compatLnSpc="1">
            <a:prstTxWarp prst="textNoShape">
              <a:avLst/>
            </a:prstTxWarp>
            <a:spAutoFit/>
          </a:bodyPr>
          <a:lstStyle/>
          <a:p>
            <a:pPr lvl="0" eaLnBrk="0" hangingPunct="0"/>
            <a:r>
              <a:rPr kumimoji="0" lang="ru-RU" altLang="ru-RU" sz="2000" b="1" i="0" u="none" strike="noStrike" cap="none" normalizeH="0" baseline="0" dirty="0" smtClean="0">
                <a:ln>
                  <a:noFill/>
                </a:ln>
                <a:solidFill>
                  <a:schemeClr val="tx1"/>
                </a:solidFill>
                <a:effectLst/>
                <a:latin typeface="Arial" panose="020B0604020202020204" pitchFamily="34" charset="0"/>
              </a:rPr>
              <a:t>Для плательщиков страховых взносов, </a:t>
            </a:r>
            <a:r>
              <a:rPr lang="ru-RU" sz="2000" b="1" dirty="0" smtClean="0"/>
              <a:t>производящих </a:t>
            </a:r>
            <a:r>
              <a:rPr lang="ru-RU" sz="2000" b="1" dirty="0"/>
              <a:t>выплаты физическим лицам</a:t>
            </a:r>
            <a:r>
              <a:rPr kumimoji="0" lang="ru-RU" altLang="ru-RU" sz="2000" b="1" i="0" u="none" strike="noStrike" cap="none" normalizeH="0" baseline="0" dirty="0" smtClean="0">
                <a:ln>
                  <a:noFill/>
                </a:ln>
                <a:solidFill>
                  <a:schemeClr val="tx1"/>
                </a:solidFill>
                <a:effectLst/>
                <a:latin typeface="Arial" panose="020B0604020202020204" pitchFamily="34" charset="0"/>
              </a:rPr>
              <a:t>, на период 2015 - 2021 годов </a:t>
            </a:r>
            <a:r>
              <a:rPr kumimoji="0" lang="ru-RU" altLang="ru-RU" sz="2000" b="1" i="0" u="sng" strike="noStrike" cap="none" normalizeH="0" baseline="0" dirty="0" smtClean="0">
                <a:ln>
                  <a:noFill/>
                </a:ln>
                <a:solidFill>
                  <a:srgbClr val="FD7200"/>
                </a:solidFill>
                <a:effectLst/>
                <a:latin typeface="Arial" panose="020B0604020202020204" pitchFamily="34" charset="0"/>
                <a:hlinkClick r:id="rId2"/>
              </a:rPr>
              <a:t>предельная величина</a:t>
            </a:r>
            <a:r>
              <a:rPr kumimoji="0" lang="ru-RU" altLang="ru-RU" sz="2000" b="1" i="0" u="none" strike="noStrike" cap="none" normalizeH="0" baseline="0" dirty="0" smtClean="0">
                <a:ln>
                  <a:noFill/>
                </a:ln>
                <a:solidFill>
                  <a:schemeClr val="tx1"/>
                </a:solidFill>
                <a:effectLst/>
                <a:latin typeface="Arial" panose="020B0604020202020204" pitchFamily="34" charset="0"/>
              </a:rPr>
              <a:t> базы для начисления страховых взносов на обязательное пенсионное страхование, уплачиваемых в Пенсионный фонд РФ, ежегодно устанавливается Правительством РФ с учетом определенного на соответствующий год размера средней заработной платы в </a:t>
            </a:r>
            <a:r>
              <a:rPr lang="ru-RU" altLang="ru-RU" sz="2000" b="1" dirty="0">
                <a:latin typeface="Arial" panose="020B0604020202020204" pitchFamily="34" charset="0"/>
              </a:rPr>
              <a:t>РФ </a:t>
            </a:r>
            <a:r>
              <a:rPr kumimoji="0" lang="ru-RU" altLang="ru-RU" sz="2000" b="1" i="0" u="none" strike="noStrike" cap="none" normalizeH="0" baseline="0" dirty="0" smtClean="0">
                <a:ln>
                  <a:noFill/>
                </a:ln>
                <a:solidFill>
                  <a:schemeClr val="tx1"/>
                </a:solidFill>
                <a:effectLst/>
                <a:latin typeface="Arial" panose="020B0604020202020204" pitchFamily="34" charset="0"/>
              </a:rPr>
              <a:t>, увеличенного в двенадцать раз, и следующих применяемых к нему повышающих коэффициентов на соответствующий финансовый год:</a:t>
            </a:r>
          </a:p>
        </p:txBody>
      </p:sp>
    </p:spTree>
    <p:extLst>
      <p:ext uri="{BB962C8B-B14F-4D97-AF65-F5344CB8AC3E}">
        <p14:creationId xmlns:p14="http://schemas.microsoft.com/office/powerpoint/2010/main" val="1412103787"/>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692696"/>
            <a:ext cx="8208912" cy="3785652"/>
          </a:xfrm>
          <a:prstGeom prst="rect">
            <a:avLst/>
          </a:prstGeom>
        </p:spPr>
        <p:txBody>
          <a:bodyPr wrap="square">
            <a:spAutoFit/>
          </a:bodyPr>
          <a:lstStyle/>
          <a:p>
            <a:r>
              <a:rPr lang="ru-RU" sz="2400" b="1" dirty="0">
                <a:solidFill>
                  <a:srgbClr val="FFFF00"/>
                </a:solidFill>
              </a:rPr>
              <a:t>Предельная величина базы </a:t>
            </a:r>
            <a:r>
              <a:rPr lang="ru-RU" sz="2400" dirty="0"/>
              <a:t>для начисления страховых взносов с учетом ежегодной индексации устанавливается Правительством </a:t>
            </a:r>
            <a:r>
              <a:rPr lang="ru-RU" sz="2400" dirty="0" smtClean="0"/>
              <a:t>РФ. </a:t>
            </a:r>
            <a:r>
              <a:rPr lang="ru-RU" sz="2400" dirty="0"/>
              <a:t>В 2015 г. ее величина составляет:</a:t>
            </a:r>
          </a:p>
          <a:p>
            <a:r>
              <a:rPr lang="ru-RU" sz="2400" dirty="0"/>
              <a:t>- для начисления страховых взносов по </a:t>
            </a:r>
            <a:r>
              <a:rPr lang="ru-RU" sz="2400" dirty="0" err="1"/>
              <a:t>ВНиМ</a:t>
            </a:r>
            <a:r>
              <a:rPr lang="ru-RU" sz="2400" dirty="0"/>
              <a:t> - 670 000 руб. (ч. 4, 5 ст. 8 Закона N 212-ФЗ, Постановление Правительства РФ от 04.12.2014 N 1316);</a:t>
            </a:r>
          </a:p>
          <a:p>
            <a:r>
              <a:rPr lang="ru-RU" sz="2400" dirty="0"/>
              <a:t>- для начисления страховых взносов на ОПС - 711 000 руб. (ч. 5.1 ст. 8 Закона N 212-ФЗ, Постановление Правительства РФ от 04.12.2014 N 1316).</a:t>
            </a:r>
          </a:p>
        </p:txBody>
      </p:sp>
    </p:spTree>
    <p:extLst>
      <p:ext uri="{BB962C8B-B14F-4D97-AF65-F5344CB8AC3E}">
        <p14:creationId xmlns:p14="http://schemas.microsoft.com/office/powerpoint/2010/main" val="3977549985"/>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3345775493"/>
              </p:ext>
            </p:extLst>
          </p:nvPr>
        </p:nvGraphicFramePr>
        <p:xfrm>
          <a:off x="755576" y="966089"/>
          <a:ext cx="7704856" cy="4805172"/>
        </p:xfrm>
        <a:graphic>
          <a:graphicData uri="http://schemas.openxmlformats.org/drawingml/2006/table">
            <a:tbl>
              <a:tblPr>
                <a:tableStyleId>{2D5ABB26-0587-4C30-8999-92F81FD0307C}</a:tableStyleId>
              </a:tblPr>
              <a:tblGrid>
                <a:gridCol w="1926214"/>
                <a:gridCol w="1926214"/>
                <a:gridCol w="1926214"/>
                <a:gridCol w="1926214"/>
              </a:tblGrid>
              <a:tr h="506049">
                <a:tc rowSpan="2">
                  <a:txBody>
                    <a:bodyPr/>
                    <a:lstStyle/>
                    <a:p>
                      <a:pPr algn="ctr">
                        <a:lnSpc>
                          <a:spcPct val="115000"/>
                        </a:lnSpc>
                        <a:spcAft>
                          <a:spcPts val="0"/>
                        </a:spcAft>
                      </a:pPr>
                      <a:r>
                        <a:rPr lang="ru-RU" sz="1800" b="1" dirty="0">
                          <a:effectLst/>
                        </a:rPr>
                        <a:t>База для начисления страховых взносов</a:t>
                      </a:r>
                      <a:endParaRPr lang="ru-RU" sz="1800" b="1" dirty="0">
                        <a:effectLst/>
                        <a:latin typeface="Calibri"/>
                        <a:ea typeface="Calibri"/>
                        <a:cs typeface="Times New Roman"/>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lnSpc>
                          <a:spcPct val="115000"/>
                        </a:lnSpc>
                        <a:spcAft>
                          <a:spcPts val="0"/>
                        </a:spcAft>
                      </a:pPr>
                      <a:r>
                        <a:rPr lang="ru-RU" sz="1800" b="1" dirty="0">
                          <a:effectLst/>
                        </a:rPr>
                        <a:t>Тарифы страховых </a:t>
                      </a:r>
                      <a:r>
                        <a:rPr lang="ru-RU" sz="1800" b="1" dirty="0" smtClean="0">
                          <a:effectLst/>
                        </a:rPr>
                        <a:t>взносов с 2015 года</a:t>
                      </a:r>
                      <a:endParaRPr lang="ru-RU" sz="1800" b="1" dirty="0">
                        <a:effectLst/>
                        <a:latin typeface="Calibri"/>
                        <a:ea typeface="Calibri"/>
                        <a:cs typeface="Times New Roman"/>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r>
              <a:tr h="630820">
                <a:tc vMerge="1">
                  <a:txBody>
                    <a:bodyPr/>
                    <a:lstStyle/>
                    <a:p>
                      <a:endParaRPr lang="ru-RU"/>
                    </a:p>
                  </a:txBody>
                  <a:tcPr/>
                </a:tc>
                <a:tc>
                  <a:txBody>
                    <a:bodyPr/>
                    <a:lstStyle/>
                    <a:p>
                      <a:pPr algn="ctr">
                        <a:lnSpc>
                          <a:spcPct val="115000"/>
                        </a:lnSpc>
                        <a:spcAft>
                          <a:spcPts val="0"/>
                        </a:spcAft>
                      </a:pPr>
                      <a:r>
                        <a:rPr lang="ru-RU" sz="1800" b="1">
                          <a:effectLst/>
                        </a:rPr>
                        <a:t>ПФР</a:t>
                      </a:r>
                      <a:endParaRPr lang="ru-RU" sz="1800" b="1">
                        <a:effectLst/>
                        <a:latin typeface="Calibri"/>
                        <a:ea typeface="Calibri"/>
                        <a:cs typeface="Times New Roman"/>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800" b="1">
                          <a:effectLst/>
                        </a:rPr>
                        <a:t>ФСС РФ</a:t>
                      </a:r>
                      <a:endParaRPr lang="ru-RU" sz="1800" b="1">
                        <a:effectLst/>
                        <a:latin typeface="Calibri"/>
                        <a:ea typeface="Calibri"/>
                        <a:cs typeface="Times New Roman"/>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800" b="1">
                          <a:effectLst/>
                        </a:rPr>
                        <a:t>ФФОМС</a:t>
                      </a:r>
                      <a:endParaRPr lang="ru-RU" sz="1800" b="1">
                        <a:effectLst/>
                        <a:latin typeface="Calibri"/>
                        <a:ea typeface="Calibri"/>
                        <a:cs typeface="Times New Roman"/>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452280">
                <a:tc>
                  <a:txBody>
                    <a:bodyPr/>
                    <a:lstStyle/>
                    <a:p>
                      <a:pPr>
                        <a:lnSpc>
                          <a:spcPct val="115000"/>
                        </a:lnSpc>
                        <a:spcAft>
                          <a:spcPts val="0"/>
                        </a:spcAft>
                      </a:pPr>
                      <a:r>
                        <a:rPr lang="ru-RU" sz="1800" b="1">
                          <a:effectLst/>
                        </a:rPr>
                        <a:t>В пределах установленной предельной величины базы</a:t>
                      </a:r>
                      <a:endParaRPr lang="ru-RU" sz="1800" b="1">
                        <a:effectLst/>
                        <a:latin typeface="Calibri"/>
                        <a:ea typeface="Calibri"/>
                        <a:cs typeface="Times New Roman"/>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800" b="1">
                          <a:effectLst/>
                        </a:rPr>
                        <a:t>22%</a:t>
                      </a:r>
                      <a:endParaRPr lang="ru-RU" sz="1800" b="1">
                        <a:effectLst/>
                        <a:latin typeface="Calibri"/>
                        <a:ea typeface="Calibri"/>
                        <a:cs typeface="Times New Roman"/>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800" b="1">
                          <a:effectLst/>
                        </a:rPr>
                        <a:t>2,9%</a:t>
                      </a:r>
                      <a:endParaRPr lang="ru-RU" sz="1800" b="1">
                        <a:effectLst/>
                        <a:latin typeface="Calibri"/>
                        <a:ea typeface="Calibri"/>
                        <a:cs typeface="Times New Roman"/>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lnSpc>
                          <a:spcPct val="115000"/>
                        </a:lnSpc>
                        <a:spcAft>
                          <a:spcPts val="0"/>
                        </a:spcAft>
                      </a:pPr>
                      <a:r>
                        <a:rPr lang="ru-RU" sz="1800" b="1">
                          <a:effectLst/>
                        </a:rPr>
                        <a:t>5,1%</a:t>
                      </a:r>
                      <a:endParaRPr lang="ru-RU" sz="1800" b="1">
                        <a:effectLst/>
                        <a:latin typeface="Calibri"/>
                        <a:ea typeface="Calibri"/>
                        <a:cs typeface="Times New Roman"/>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452280">
                <a:tc>
                  <a:txBody>
                    <a:bodyPr/>
                    <a:lstStyle/>
                    <a:p>
                      <a:pPr>
                        <a:lnSpc>
                          <a:spcPct val="115000"/>
                        </a:lnSpc>
                        <a:spcAft>
                          <a:spcPts val="0"/>
                        </a:spcAft>
                      </a:pPr>
                      <a:r>
                        <a:rPr lang="ru-RU" sz="1800" b="1">
                          <a:effectLst/>
                        </a:rPr>
                        <a:t>Свыше установленной предельной величины базы</a:t>
                      </a:r>
                      <a:endParaRPr lang="ru-RU" sz="1800" b="1">
                        <a:effectLst/>
                        <a:latin typeface="Calibri"/>
                        <a:ea typeface="Calibri"/>
                        <a:cs typeface="Times New Roman"/>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800" b="1">
                          <a:effectLst/>
                        </a:rPr>
                        <a:t>10%</a:t>
                      </a:r>
                      <a:endParaRPr lang="ru-RU" sz="1800" b="1">
                        <a:effectLst/>
                        <a:latin typeface="Calibri"/>
                        <a:ea typeface="Calibri"/>
                        <a:cs typeface="Times New Roman"/>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800" b="1" dirty="0">
                          <a:effectLst/>
                        </a:rPr>
                        <a:t>0</a:t>
                      </a:r>
                      <a:r>
                        <a:rPr lang="ru-RU" sz="1800" b="1" dirty="0" smtClean="0">
                          <a:effectLst/>
                        </a:rPr>
                        <a:t>%</a:t>
                      </a:r>
                      <a:endParaRPr lang="ru-RU" sz="1800" b="1" dirty="0">
                        <a:effectLst/>
                        <a:latin typeface="Calibri"/>
                        <a:ea typeface="Calibri"/>
                        <a:cs typeface="Times New Roman"/>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tc>
              </a:tr>
            </a:tbl>
          </a:graphicData>
        </a:graphic>
      </p:graphicFrame>
      <p:sp>
        <p:nvSpPr>
          <p:cNvPr id="3" name="Rectangle 1"/>
          <p:cNvSpPr>
            <a:spLocks noChangeArrowheads="1"/>
          </p:cNvSpPr>
          <p:nvPr/>
        </p:nvSpPr>
        <p:spPr bwMode="auto">
          <a:xfrm>
            <a:off x="1778000" y="29114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altLang="ru-RU" sz="18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3977549985"/>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345288"/>
            <a:ext cx="7776864" cy="646331"/>
          </a:xfrm>
          <a:prstGeom prst="rect">
            <a:avLst/>
          </a:prstGeom>
        </p:spPr>
        <p:txBody>
          <a:bodyPr wrap="square">
            <a:spAutoFit/>
          </a:bodyPr>
          <a:lstStyle/>
          <a:p>
            <a:pPr algn="ctr"/>
            <a:r>
              <a:rPr lang="ru-RU" b="1" dirty="0">
                <a:solidFill>
                  <a:srgbClr val="FFFF00"/>
                </a:solidFill>
              </a:rPr>
              <a:t>РАСЧЕТ БАЗЫ ДЛЯ НАЧИСЛЕНИЯ СТРАХОВЫХ ВЗНОСОВ</a:t>
            </a:r>
          </a:p>
          <a:p>
            <a:pPr algn="ctr"/>
            <a:r>
              <a:rPr lang="ru-RU" b="1" dirty="0">
                <a:solidFill>
                  <a:srgbClr val="FFFF00"/>
                </a:solidFill>
              </a:rPr>
              <a:t>ПО АВТОРСКИМ И ЛИЦЕНЗИОННЫМ ДОГОВОРАМ</a:t>
            </a:r>
          </a:p>
        </p:txBody>
      </p:sp>
      <p:sp>
        <p:nvSpPr>
          <p:cNvPr id="3" name="Прямоугольник 2"/>
          <p:cNvSpPr/>
          <p:nvPr/>
        </p:nvSpPr>
        <p:spPr>
          <a:xfrm>
            <a:off x="683568" y="1196752"/>
            <a:ext cx="7920880" cy="5078313"/>
          </a:xfrm>
          <a:prstGeom prst="rect">
            <a:avLst/>
          </a:prstGeom>
        </p:spPr>
        <p:txBody>
          <a:bodyPr wrap="square">
            <a:spAutoFit/>
          </a:bodyPr>
          <a:lstStyle/>
          <a:p>
            <a:r>
              <a:rPr lang="ru-RU" dirty="0"/>
              <a:t>В случаях, когда организация или предприниматель выплачивают вознаграждение по авторскому или лицензионному договору, предусмотрен особый порядок определения базы по страховым взносам.</a:t>
            </a:r>
          </a:p>
          <a:p>
            <a:r>
              <a:rPr lang="ru-RU" dirty="0" smtClean="0"/>
              <a:t>Под </a:t>
            </a:r>
            <a:r>
              <a:rPr lang="ru-RU" dirty="0"/>
              <a:t>авторскими и лицензионными мы подразумеваем следующие договоры:</a:t>
            </a:r>
          </a:p>
          <a:p>
            <a:r>
              <a:rPr lang="ru-RU" dirty="0"/>
              <a:t>- договор авторского заказа (ст. 1288 ГК РФ);</a:t>
            </a:r>
          </a:p>
          <a:p>
            <a:r>
              <a:rPr lang="ru-RU" dirty="0"/>
              <a:t>- договор об отчуждении исключительного права на произведения науки, литературы, искусства (ст. 1285 ГК РФ);</a:t>
            </a:r>
          </a:p>
          <a:p>
            <a:r>
              <a:rPr lang="ru-RU" dirty="0"/>
              <a:t>- издательский лицензионный договор (ст. 1287 ГК РФ);</a:t>
            </a:r>
          </a:p>
          <a:p>
            <a:r>
              <a:rPr lang="ru-RU" dirty="0" smtClean="0"/>
              <a:t>- лицензионный </a:t>
            </a:r>
            <a:r>
              <a:rPr lang="ru-RU" dirty="0"/>
              <a:t>договор о предоставлении права использования произведения науки, литературы, искусства (ст. 1286 ГК РФ</a:t>
            </a:r>
            <a:r>
              <a:rPr lang="ru-RU" dirty="0" smtClean="0"/>
              <a:t>).</a:t>
            </a:r>
          </a:p>
          <a:p>
            <a:endParaRPr lang="ru-RU" dirty="0"/>
          </a:p>
          <a:p>
            <a:r>
              <a:rPr lang="ru-RU" dirty="0"/>
              <a:t>В отношении выплат по таким договорам базу нужно рассчитать только по пенсионным взносам и страховым взносам на ОМС. А взносы по нетрудоспособности и материнству с вознаграждений по авторским и лицензионным договорам не платятся. Поэтому и базу по ним определять не нужно (п. 2 ч. 3 ст. 9 Закона N 212-ФЗ).</a:t>
            </a:r>
          </a:p>
        </p:txBody>
      </p:sp>
    </p:spTree>
    <p:extLst>
      <p:ext uri="{BB962C8B-B14F-4D97-AF65-F5344CB8AC3E}">
        <p14:creationId xmlns:p14="http://schemas.microsoft.com/office/powerpoint/2010/main" val="4195596900"/>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404664"/>
            <a:ext cx="7632848" cy="923330"/>
          </a:xfrm>
          <a:prstGeom prst="rect">
            <a:avLst/>
          </a:prstGeom>
        </p:spPr>
        <p:txBody>
          <a:bodyPr wrap="square">
            <a:spAutoFit/>
          </a:bodyPr>
          <a:lstStyle/>
          <a:p>
            <a:r>
              <a:rPr lang="ru-RU" dirty="0"/>
              <a:t>Для того чтобы рассчитать базу, нужно из доходов, которые вы выплатили физическому лицу по договору, вычесть сумму его расходов </a:t>
            </a:r>
          </a:p>
        </p:txBody>
      </p:sp>
      <p:sp>
        <p:nvSpPr>
          <p:cNvPr id="3" name="Скругленный прямоугольник 2"/>
          <p:cNvSpPr/>
          <p:nvPr/>
        </p:nvSpPr>
        <p:spPr>
          <a:xfrm>
            <a:off x="355088" y="1758772"/>
            <a:ext cx="1944216" cy="22247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База для начисления </a:t>
            </a:r>
            <a:r>
              <a:rPr lang="ru-RU" dirty="0" smtClean="0"/>
              <a:t>страховых </a:t>
            </a:r>
            <a:r>
              <a:rPr lang="ru-RU" dirty="0"/>
              <a:t>взносов по авторским и лицензионным договорам </a:t>
            </a:r>
          </a:p>
        </p:txBody>
      </p:sp>
      <p:sp>
        <p:nvSpPr>
          <p:cNvPr id="4" name="Скругленный прямоугольник 3"/>
          <p:cNvSpPr/>
          <p:nvPr/>
        </p:nvSpPr>
        <p:spPr>
          <a:xfrm>
            <a:off x="3091392" y="1758772"/>
            <a:ext cx="2520280" cy="22247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Вознаграждение </a:t>
            </a:r>
            <a:r>
              <a:rPr lang="ru-RU" dirty="0"/>
              <a:t>по договору </a:t>
            </a:r>
          </a:p>
        </p:txBody>
      </p:sp>
      <p:sp>
        <p:nvSpPr>
          <p:cNvPr id="5" name="Скругленный прямоугольник 4"/>
          <p:cNvSpPr/>
          <p:nvPr/>
        </p:nvSpPr>
        <p:spPr>
          <a:xfrm>
            <a:off x="6187736" y="1758772"/>
            <a:ext cx="2520280" cy="22247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Расходы, </a:t>
            </a:r>
            <a:r>
              <a:rPr lang="ru-RU" dirty="0" smtClean="0"/>
              <a:t>связанные </a:t>
            </a:r>
            <a:r>
              <a:rPr lang="ru-RU" dirty="0"/>
              <a:t>с исполнением </a:t>
            </a:r>
            <a:r>
              <a:rPr lang="ru-RU" dirty="0" smtClean="0"/>
              <a:t>договора</a:t>
            </a:r>
            <a:endParaRPr lang="ru-RU" dirty="0"/>
          </a:p>
        </p:txBody>
      </p:sp>
      <p:sp>
        <p:nvSpPr>
          <p:cNvPr id="6" name="TextBox 5"/>
          <p:cNvSpPr txBox="1"/>
          <p:nvPr/>
        </p:nvSpPr>
        <p:spPr>
          <a:xfrm>
            <a:off x="2424849" y="2492896"/>
            <a:ext cx="562975" cy="646331"/>
          </a:xfrm>
          <a:prstGeom prst="rect">
            <a:avLst/>
          </a:prstGeom>
          <a:noFill/>
        </p:spPr>
        <p:txBody>
          <a:bodyPr wrap="none" rtlCol="0">
            <a:spAutoFit/>
          </a:bodyPr>
          <a:lstStyle/>
          <a:p>
            <a:r>
              <a:rPr lang="ru-RU" sz="3600" b="1" dirty="0" smtClean="0"/>
              <a:t>=</a:t>
            </a:r>
            <a:endParaRPr lang="ru-RU" sz="3600" b="1" dirty="0"/>
          </a:p>
        </p:txBody>
      </p:sp>
      <p:sp>
        <p:nvSpPr>
          <p:cNvPr id="7" name="TextBox 6"/>
          <p:cNvSpPr txBox="1"/>
          <p:nvPr/>
        </p:nvSpPr>
        <p:spPr>
          <a:xfrm>
            <a:off x="5700730" y="2492896"/>
            <a:ext cx="383438" cy="646331"/>
          </a:xfrm>
          <a:prstGeom prst="rect">
            <a:avLst/>
          </a:prstGeom>
          <a:noFill/>
        </p:spPr>
        <p:txBody>
          <a:bodyPr wrap="none" rtlCol="0">
            <a:spAutoFit/>
          </a:bodyPr>
          <a:lstStyle/>
          <a:p>
            <a:r>
              <a:rPr lang="en-US" sz="3600" b="1" dirty="0" smtClean="0"/>
              <a:t>-</a:t>
            </a:r>
            <a:endParaRPr lang="ru-RU" sz="3600" b="1" dirty="0"/>
          </a:p>
        </p:txBody>
      </p:sp>
    </p:spTree>
    <p:extLst>
      <p:ext uri="{BB962C8B-B14F-4D97-AF65-F5344CB8AC3E}">
        <p14:creationId xmlns:p14="http://schemas.microsoft.com/office/powerpoint/2010/main" val="228356209"/>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620688"/>
            <a:ext cx="8136904" cy="5632311"/>
          </a:xfrm>
          <a:prstGeom prst="rect">
            <a:avLst/>
          </a:prstGeom>
        </p:spPr>
        <p:txBody>
          <a:bodyPr wrap="square">
            <a:spAutoFit/>
          </a:bodyPr>
          <a:lstStyle/>
          <a:p>
            <a:r>
              <a:rPr lang="ru-RU" sz="2400" b="1" dirty="0">
                <a:solidFill>
                  <a:srgbClr val="FFFF00"/>
                </a:solidFill>
              </a:rPr>
              <a:t>При этом по общему правилу расходы должны быть:</a:t>
            </a:r>
          </a:p>
          <a:p>
            <a:r>
              <a:rPr lang="ru-RU" sz="2400" b="1" dirty="0">
                <a:solidFill>
                  <a:srgbClr val="FFFF00"/>
                </a:solidFill>
              </a:rPr>
              <a:t>1) непосредственно связаны с извлечением доходов по договору;</a:t>
            </a:r>
          </a:p>
          <a:p>
            <a:r>
              <a:rPr lang="ru-RU" sz="2400" b="1" dirty="0">
                <a:solidFill>
                  <a:srgbClr val="FFFF00"/>
                </a:solidFill>
              </a:rPr>
              <a:t>2) документально подтверждены</a:t>
            </a:r>
            <a:r>
              <a:rPr lang="ru-RU" sz="2400" b="1" dirty="0" smtClean="0">
                <a:solidFill>
                  <a:srgbClr val="FFFF00"/>
                </a:solidFill>
              </a:rPr>
              <a:t>.</a:t>
            </a:r>
          </a:p>
          <a:p>
            <a:endParaRPr lang="ru-RU" sz="2400" dirty="0"/>
          </a:p>
          <a:p>
            <a:r>
              <a:rPr lang="ru-RU" sz="2400" dirty="0"/>
              <a:t>Если у физического лица нет документов, подтверждающих расходы, доход нужно уменьшить на нормативы затрат. Они закреплены в ч. 7 ст. 8 Закона N 212-ФЗ. В зависимости от предмета договора нормативы затрат составляют от 20% до 40% начисленного вознаграждения. Например, норматив затрат при создании фоторабот для печати, произведений архитектуры и дизайна равен 30% от вознаграждения.</a:t>
            </a:r>
          </a:p>
        </p:txBody>
      </p:sp>
    </p:spTree>
    <p:extLst>
      <p:ext uri="{BB962C8B-B14F-4D97-AF65-F5344CB8AC3E}">
        <p14:creationId xmlns:p14="http://schemas.microsoft.com/office/powerpoint/2010/main" val="228356209"/>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620688"/>
            <a:ext cx="8136904" cy="5078313"/>
          </a:xfrm>
          <a:prstGeom prst="rect">
            <a:avLst/>
          </a:prstGeom>
        </p:spPr>
        <p:txBody>
          <a:bodyPr wrap="square">
            <a:spAutoFit/>
          </a:bodyPr>
          <a:lstStyle/>
          <a:p>
            <a:r>
              <a:rPr lang="ru-RU" i="1" dirty="0"/>
              <a:t>Допустим, по договору авторского заказа организация начислила И.И. Наумовой гонорар за научную статью в размере 5000 руб. Документы, подтверждающие расходы, И.И. Наумова не представила. Поэтому организация при расчете базы для исчисления страховых взносов уменьшила полученные И.И. Наумовой доходы на 20%. В итоге база по страховым взносам составила 4000 руб. (5000 руб. - (5000 руб. x 20%)).</a:t>
            </a:r>
          </a:p>
          <a:p>
            <a:r>
              <a:rPr lang="ru-RU" i="1" dirty="0"/>
              <a:t> </a:t>
            </a:r>
          </a:p>
          <a:p>
            <a:r>
              <a:rPr lang="ru-RU" i="1" dirty="0"/>
              <a:t>Отметим, что если расходы по исполнению авторского или лицензионного договора подтверждены документами (в том числе частично), то при расчете базы по страховым взносам нельзя одновременно применять нормативы затрат (ч. 8 ст. 8 Закона N 212-ФЗ).</a:t>
            </a:r>
          </a:p>
          <a:p>
            <a:r>
              <a:rPr lang="ru-RU" i="1" dirty="0"/>
              <a:t> </a:t>
            </a:r>
          </a:p>
          <a:p>
            <a:r>
              <a:rPr lang="ru-RU" i="1" dirty="0"/>
              <a:t>Воспользуемся условиями приведенного выше примера. Но условимся, что И.И. Наумова представила организации документы, подтверждающие ее расходы на сумму 1500 руб. Поэтому организация учтет при расчете базы именно эту сумму. В данном случае база будет равна 3500 руб. (5000 руб. - 1500 руб.). Дополнительно учесть норматив затрат (20%) нельзя.</a:t>
            </a:r>
          </a:p>
        </p:txBody>
      </p:sp>
    </p:spTree>
    <p:extLst>
      <p:ext uri="{BB962C8B-B14F-4D97-AF65-F5344CB8AC3E}">
        <p14:creationId xmlns:p14="http://schemas.microsoft.com/office/powerpoint/2010/main" val="96297985"/>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620688"/>
            <a:ext cx="8136904" cy="5262979"/>
          </a:xfrm>
          <a:prstGeom prst="rect">
            <a:avLst/>
          </a:prstGeom>
        </p:spPr>
        <p:txBody>
          <a:bodyPr wrap="square">
            <a:spAutoFit/>
          </a:bodyPr>
          <a:lstStyle/>
          <a:p>
            <a:pPr algn="ctr"/>
            <a:r>
              <a:rPr lang="ru-RU" sz="2400" b="1" dirty="0" smtClean="0">
                <a:solidFill>
                  <a:srgbClr val="FFFF00"/>
                </a:solidFill>
              </a:rPr>
              <a:t>ТАРИФЫ </a:t>
            </a:r>
            <a:r>
              <a:rPr lang="ru-RU" sz="2400" b="1" dirty="0">
                <a:solidFill>
                  <a:srgbClr val="FFFF00"/>
                </a:solidFill>
              </a:rPr>
              <a:t>(СТАВКИ) СТРАХОВЫХ </a:t>
            </a:r>
            <a:r>
              <a:rPr lang="ru-RU" sz="2400" b="1" dirty="0" smtClean="0">
                <a:solidFill>
                  <a:srgbClr val="FFFF00"/>
                </a:solidFill>
              </a:rPr>
              <a:t>ВЗНОСОВ НА </a:t>
            </a:r>
            <a:r>
              <a:rPr lang="ru-RU" sz="2400" b="1" dirty="0">
                <a:solidFill>
                  <a:srgbClr val="FFFF00"/>
                </a:solidFill>
              </a:rPr>
              <a:t>ОБЯЗАТЕЛЬНОЕ СОЦИАЛЬНОЕ СТРАХОВАНИЕ</a:t>
            </a:r>
          </a:p>
          <a:p>
            <a:r>
              <a:rPr lang="ru-RU" sz="2400" dirty="0"/>
              <a:t> </a:t>
            </a:r>
          </a:p>
          <a:p>
            <a:r>
              <a:rPr lang="ru-RU" sz="2400" dirty="0"/>
              <a:t>Страховой тариф - это размер страхового взноса на единицу измерения базы для начисления страховых взносов (п. 1 ст. 12 Федерального закона от 24.07.2009 N 212-ФЗ). Иными словами, тариф - это ставка для начисления страховых взносов к уплате</a:t>
            </a:r>
            <a:r>
              <a:rPr lang="ru-RU" sz="2400" dirty="0" smtClean="0"/>
              <a:t>.</a:t>
            </a:r>
          </a:p>
          <a:p>
            <a:endParaRPr lang="ru-RU" sz="2400" dirty="0"/>
          </a:p>
          <a:p>
            <a:r>
              <a:rPr lang="ru-RU" sz="2400" dirty="0"/>
              <a:t>Тарифы установлены отдельно для каждого вида взносов и различаются в зависимости от бюджета, в который они перечисляются. Взносы уплачиваются в бюджеты ПФР, ФСС РФ и ФФОМС (ч. 8 ст. 15 Закона N 212-ФЗ).</a:t>
            </a:r>
          </a:p>
        </p:txBody>
      </p:sp>
    </p:spTree>
    <p:extLst>
      <p:ext uri="{BB962C8B-B14F-4D97-AF65-F5344CB8AC3E}">
        <p14:creationId xmlns:p14="http://schemas.microsoft.com/office/powerpoint/2010/main" val="4003963730"/>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620688"/>
            <a:ext cx="8136904" cy="5262979"/>
          </a:xfrm>
          <a:prstGeom prst="rect">
            <a:avLst/>
          </a:prstGeom>
        </p:spPr>
        <p:txBody>
          <a:bodyPr wrap="square">
            <a:spAutoFit/>
          </a:bodyPr>
          <a:lstStyle/>
          <a:p>
            <a:pPr algn="ctr"/>
            <a:r>
              <a:rPr lang="ru-RU" sz="2400" b="1" dirty="0" smtClean="0">
                <a:solidFill>
                  <a:srgbClr val="FFFF00"/>
                </a:solidFill>
              </a:rPr>
              <a:t>ТАРИФЫ </a:t>
            </a:r>
            <a:r>
              <a:rPr lang="ru-RU" sz="2400" b="1" dirty="0">
                <a:solidFill>
                  <a:srgbClr val="FFFF00"/>
                </a:solidFill>
              </a:rPr>
              <a:t>(СТАВКИ) СТРАХОВЫХ </a:t>
            </a:r>
            <a:r>
              <a:rPr lang="ru-RU" sz="2400" b="1" dirty="0" smtClean="0">
                <a:solidFill>
                  <a:srgbClr val="FFFF00"/>
                </a:solidFill>
              </a:rPr>
              <a:t>ВЗНОСОВ НА </a:t>
            </a:r>
            <a:r>
              <a:rPr lang="ru-RU" sz="2400" b="1" dirty="0">
                <a:solidFill>
                  <a:srgbClr val="FFFF00"/>
                </a:solidFill>
              </a:rPr>
              <a:t>ОБЯЗАТЕЛЬНОЕ СОЦИАЛЬНОЕ СТРАХОВАНИЕ</a:t>
            </a:r>
          </a:p>
          <a:p>
            <a:r>
              <a:rPr lang="ru-RU" sz="2400" dirty="0"/>
              <a:t> </a:t>
            </a:r>
          </a:p>
          <a:p>
            <a:r>
              <a:rPr lang="ru-RU" sz="2400" dirty="0"/>
              <a:t>Страховой тариф - это размер страхового взноса на единицу измерения базы для начисления страховых взносов (п. 1 ст. 12 Федерального закона от 24.07.2009 N 212-ФЗ). Иными словами, тариф - это ставка для начисления страховых взносов к уплате</a:t>
            </a:r>
            <a:r>
              <a:rPr lang="ru-RU" sz="2400" dirty="0" smtClean="0"/>
              <a:t>.</a:t>
            </a:r>
          </a:p>
          <a:p>
            <a:endParaRPr lang="ru-RU" sz="2400" dirty="0"/>
          </a:p>
          <a:p>
            <a:r>
              <a:rPr lang="ru-RU" sz="2400" dirty="0"/>
              <a:t>Тарифы установлены отдельно для каждого вида взносов и различаются в зависимости от бюджета, в который они перечисляются. Взносы уплачиваются в бюджеты ПФР, ФСС РФ и ФФОМС (ч. 8 ст. 15 Закона N 212-ФЗ).</a:t>
            </a:r>
          </a:p>
        </p:txBody>
      </p:sp>
    </p:spTree>
    <p:extLst>
      <p:ext uri="{BB962C8B-B14F-4D97-AF65-F5344CB8AC3E}">
        <p14:creationId xmlns:p14="http://schemas.microsoft.com/office/powerpoint/2010/main" val="2720877950"/>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ext uri="{D42A27DB-BD31-4B8C-83A1-F6EECF244321}">
                <p14:modId xmlns:p14="http://schemas.microsoft.com/office/powerpoint/2010/main" val="3247664283"/>
              </p:ext>
            </p:extLst>
          </p:nvPr>
        </p:nvGraphicFramePr>
        <p:xfrm>
          <a:off x="827586" y="476672"/>
          <a:ext cx="7560840" cy="6223766"/>
        </p:xfrm>
        <a:graphic>
          <a:graphicData uri="http://schemas.openxmlformats.org/drawingml/2006/table">
            <a:tbl>
              <a:tblPr>
                <a:tableStyleId>{2D5ABB26-0587-4C30-8999-92F81FD0307C}</a:tableStyleId>
              </a:tblPr>
              <a:tblGrid>
                <a:gridCol w="1260140"/>
                <a:gridCol w="1260140"/>
                <a:gridCol w="1260140"/>
                <a:gridCol w="1260140"/>
                <a:gridCol w="1260140"/>
                <a:gridCol w="1260140"/>
              </a:tblGrid>
              <a:tr h="218144">
                <a:tc rowSpan="3">
                  <a:txBody>
                    <a:bodyPr/>
                    <a:lstStyle/>
                    <a:p>
                      <a:pPr algn="ctr">
                        <a:lnSpc>
                          <a:spcPct val="115000"/>
                        </a:lnSpc>
                        <a:spcAft>
                          <a:spcPts val="0"/>
                        </a:spcAft>
                      </a:pPr>
                      <a:r>
                        <a:rPr lang="ru-RU" sz="1100" b="1" dirty="0">
                          <a:effectLst/>
                        </a:rPr>
                        <a:t>База для начисления страховых взносов</a:t>
                      </a:r>
                      <a:endParaRPr lang="ru-RU" sz="1100" b="1" dirty="0">
                        <a:effectLst/>
                        <a:latin typeface="Calibri"/>
                        <a:ea typeface="Calibri"/>
                        <a:cs typeface="Times New Roman"/>
                      </a:endParaRPr>
                    </a:p>
                  </a:txBody>
                  <a:tcPr marL="18797" marR="18797" marT="30925" marB="30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algn="ctr">
                        <a:lnSpc>
                          <a:spcPct val="115000"/>
                        </a:lnSpc>
                        <a:spcAft>
                          <a:spcPts val="0"/>
                        </a:spcAft>
                      </a:pPr>
                      <a:r>
                        <a:rPr lang="ru-RU" sz="1100" b="1" dirty="0">
                          <a:effectLst/>
                        </a:rPr>
                        <a:t>Тариф страхового </a:t>
                      </a:r>
                      <a:r>
                        <a:rPr lang="ru-RU" sz="1100" b="1" dirty="0" smtClean="0">
                          <a:effectLst/>
                        </a:rPr>
                        <a:t>взноса до 2015 года</a:t>
                      </a:r>
                      <a:endParaRPr lang="ru-RU" sz="1100" b="1" dirty="0">
                        <a:effectLst/>
                        <a:latin typeface="Calibri"/>
                        <a:ea typeface="Calibri"/>
                        <a:cs typeface="Times New Roman"/>
                      </a:endParaRPr>
                    </a:p>
                  </a:txBody>
                  <a:tcPr marL="18797" marR="18797" marT="30925" marB="30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218144">
                <a:tc vMerge="1">
                  <a:txBody>
                    <a:bodyPr/>
                    <a:lstStyle/>
                    <a:p>
                      <a:endParaRPr lang="ru-RU"/>
                    </a:p>
                  </a:txBody>
                  <a:tcPr/>
                </a:tc>
                <a:tc gridSpan="3">
                  <a:txBody>
                    <a:bodyPr/>
                    <a:lstStyle/>
                    <a:p>
                      <a:pPr algn="ctr">
                        <a:lnSpc>
                          <a:spcPct val="115000"/>
                        </a:lnSpc>
                        <a:spcAft>
                          <a:spcPts val="0"/>
                        </a:spcAft>
                      </a:pPr>
                      <a:r>
                        <a:rPr lang="ru-RU" sz="1100" b="1">
                          <a:effectLst/>
                        </a:rPr>
                        <a:t>Пенсионный фонд РФ</a:t>
                      </a:r>
                      <a:endParaRPr lang="ru-RU" sz="1100" b="1">
                        <a:effectLst/>
                        <a:latin typeface="Calibri"/>
                        <a:ea typeface="Calibri"/>
                        <a:cs typeface="Times New Roman"/>
                      </a:endParaRPr>
                    </a:p>
                  </a:txBody>
                  <a:tcPr marL="18797" marR="18797" marT="30925" marB="30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rowSpan="2">
                  <a:txBody>
                    <a:bodyPr/>
                    <a:lstStyle/>
                    <a:p>
                      <a:pPr algn="ctr">
                        <a:lnSpc>
                          <a:spcPct val="115000"/>
                        </a:lnSpc>
                        <a:spcAft>
                          <a:spcPts val="0"/>
                        </a:spcAft>
                      </a:pPr>
                      <a:r>
                        <a:rPr lang="ru-RU" sz="1100" b="1">
                          <a:effectLst/>
                        </a:rPr>
                        <a:t>Фонд социального страхования РФ</a:t>
                      </a:r>
                      <a:endParaRPr lang="ru-RU" sz="1100" b="1">
                        <a:effectLst/>
                        <a:latin typeface="Calibri"/>
                        <a:ea typeface="Calibri"/>
                        <a:cs typeface="Times New Roman"/>
                      </a:endParaRPr>
                    </a:p>
                  </a:txBody>
                  <a:tcPr marL="18797" marR="18797" marT="30925" marB="30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lnSpc>
                          <a:spcPct val="115000"/>
                        </a:lnSpc>
                        <a:spcAft>
                          <a:spcPts val="0"/>
                        </a:spcAft>
                      </a:pPr>
                      <a:r>
                        <a:rPr lang="ru-RU" sz="1100" b="1">
                          <a:effectLst/>
                        </a:rPr>
                        <a:t>Федеральный фонд обязательного медицинского страхования</a:t>
                      </a:r>
                      <a:endParaRPr lang="ru-RU" sz="1100" b="1">
                        <a:effectLst/>
                        <a:latin typeface="Calibri"/>
                        <a:ea typeface="Calibri"/>
                        <a:cs typeface="Times New Roman"/>
                      </a:endParaRPr>
                    </a:p>
                  </a:txBody>
                  <a:tcPr marL="18797" marR="18797" marT="30925" marB="30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1422">
                <a:tc vMerge="1">
                  <a:txBody>
                    <a:bodyPr/>
                    <a:lstStyle/>
                    <a:p>
                      <a:endParaRPr lang="ru-RU"/>
                    </a:p>
                  </a:txBody>
                  <a:tcPr/>
                </a:tc>
                <a:tc>
                  <a:txBody>
                    <a:bodyPr/>
                    <a:lstStyle/>
                    <a:p>
                      <a:pPr algn="ctr">
                        <a:lnSpc>
                          <a:spcPct val="115000"/>
                        </a:lnSpc>
                        <a:spcAft>
                          <a:spcPts val="0"/>
                        </a:spcAft>
                      </a:pPr>
                      <a:r>
                        <a:rPr lang="ru-RU" sz="1100" b="1">
                          <a:effectLst/>
                        </a:rPr>
                        <a:t>категория застрахованных лиц</a:t>
                      </a:r>
                      <a:endParaRPr lang="ru-RU" sz="1100" b="1">
                        <a:effectLst/>
                        <a:latin typeface="Calibri"/>
                        <a:ea typeface="Calibri"/>
                        <a:cs typeface="Times New Roman"/>
                      </a:endParaRPr>
                    </a:p>
                  </a:txBody>
                  <a:tcPr marL="18797" marR="18797" marT="30925" marB="30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b="1" dirty="0">
                          <a:effectLst/>
                        </a:rPr>
                        <a:t>на страховую часть </a:t>
                      </a:r>
                      <a:r>
                        <a:rPr lang="ru-RU" sz="1100" b="1" dirty="0" smtClean="0">
                          <a:effectLst/>
                        </a:rPr>
                        <a:t>пенсии</a:t>
                      </a:r>
                      <a:endParaRPr lang="ru-RU" sz="1100" b="1" dirty="0">
                        <a:effectLst/>
                        <a:latin typeface="Calibri"/>
                        <a:ea typeface="Calibri"/>
                        <a:cs typeface="Times New Roman"/>
                      </a:endParaRPr>
                    </a:p>
                  </a:txBody>
                  <a:tcPr marL="18797" marR="18797" marT="30925" marB="30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b="1" dirty="0">
                          <a:effectLst/>
                        </a:rPr>
                        <a:t>на накопительную часть </a:t>
                      </a:r>
                      <a:r>
                        <a:rPr lang="ru-RU" sz="1100" b="1" dirty="0" smtClean="0">
                          <a:effectLst/>
                        </a:rPr>
                        <a:t>пенсии</a:t>
                      </a:r>
                      <a:endParaRPr lang="ru-RU" sz="1100" b="1" dirty="0">
                        <a:effectLst/>
                        <a:latin typeface="Calibri"/>
                        <a:ea typeface="Calibri"/>
                        <a:cs typeface="Times New Roman"/>
                      </a:endParaRPr>
                    </a:p>
                  </a:txBody>
                  <a:tcPr marL="18797" marR="18797" marT="30925" marB="30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r>
              <a:tr h="1261935">
                <a:tc rowSpan="2">
                  <a:txBody>
                    <a:bodyPr/>
                    <a:lstStyle/>
                    <a:p>
                      <a:pPr>
                        <a:lnSpc>
                          <a:spcPct val="115000"/>
                        </a:lnSpc>
                        <a:spcAft>
                          <a:spcPts val="0"/>
                        </a:spcAft>
                      </a:pPr>
                      <a:r>
                        <a:rPr lang="ru-RU" sz="1100" b="1" dirty="0">
                          <a:effectLst/>
                        </a:rPr>
                        <a:t>Не превышающая предельную величину базы для начисления взносов (в 2014 г. - 624 000 руб</a:t>
                      </a:r>
                      <a:r>
                        <a:rPr lang="ru-RU" sz="1100" b="1" dirty="0" smtClean="0">
                          <a:effectLst/>
                        </a:rPr>
                        <a:t>.)</a:t>
                      </a:r>
                      <a:endParaRPr lang="ru-RU" sz="1100" b="1" dirty="0">
                        <a:effectLst/>
                        <a:latin typeface="Calibri"/>
                        <a:ea typeface="Calibri"/>
                        <a:cs typeface="Times New Roman"/>
                      </a:endParaRPr>
                    </a:p>
                    <a:p>
                      <a:pPr>
                        <a:lnSpc>
                          <a:spcPct val="115000"/>
                        </a:lnSpc>
                        <a:spcAft>
                          <a:spcPts val="0"/>
                        </a:spcAft>
                      </a:pPr>
                      <a:r>
                        <a:rPr lang="ru-RU" sz="1100" b="1" dirty="0">
                          <a:effectLst/>
                        </a:rPr>
                        <a:t> </a:t>
                      </a:r>
                      <a:endParaRPr lang="ru-RU" sz="1100" b="1" dirty="0">
                        <a:effectLst/>
                        <a:latin typeface="Calibri"/>
                        <a:ea typeface="Calibri"/>
                        <a:cs typeface="Times New Roman"/>
                      </a:endParaRPr>
                    </a:p>
                  </a:txBody>
                  <a:tcPr marL="18797" marR="18797" marT="30925" marB="30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100" b="1">
                          <a:effectLst/>
                        </a:rPr>
                        <a:t>Для лиц 1966 года рождения и старше</a:t>
                      </a:r>
                      <a:endParaRPr lang="ru-RU" sz="1100" b="1">
                        <a:effectLst/>
                        <a:latin typeface="Calibri"/>
                        <a:ea typeface="Calibri"/>
                        <a:cs typeface="Times New Roman"/>
                      </a:endParaRPr>
                    </a:p>
                  </a:txBody>
                  <a:tcPr marL="18797" marR="18797" marT="30925" marB="30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b="1">
                          <a:effectLst/>
                        </a:rPr>
                        <a:t>22%</a:t>
                      </a:r>
                    </a:p>
                    <a:p>
                      <a:pPr>
                        <a:lnSpc>
                          <a:spcPct val="115000"/>
                        </a:lnSpc>
                        <a:spcAft>
                          <a:spcPts val="0"/>
                        </a:spcAft>
                      </a:pPr>
                      <a:r>
                        <a:rPr lang="ru-RU" sz="1100" b="1">
                          <a:effectLst/>
                        </a:rPr>
                        <a:t>(из них:</a:t>
                      </a:r>
                    </a:p>
                    <a:p>
                      <a:pPr>
                        <a:lnSpc>
                          <a:spcPct val="115000"/>
                        </a:lnSpc>
                        <a:spcAft>
                          <a:spcPts val="0"/>
                        </a:spcAft>
                      </a:pPr>
                      <a:r>
                        <a:rPr lang="ru-RU" sz="1100" b="1">
                          <a:effectLst/>
                        </a:rPr>
                        <a:t>6,0% - солидарная часть тарифа страховых взносов;</a:t>
                      </a:r>
                    </a:p>
                    <a:p>
                      <a:pPr>
                        <a:lnSpc>
                          <a:spcPct val="115000"/>
                        </a:lnSpc>
                        <a:spcAft>
                          <a:spcPts val="0"/>
                        </a:spcAft>
                      </a:pPr>
                      <a:r>
                        <a:rPr lang="ru-RU" sz="1100" b="1">
                          <a:effectLst/>
                        </a:rPr>
                        <a:t>16,0% - индивидуальная часть тарифа страховых взносов)</a:t>
                      </a:r>
                      <a:endParaRPr lang="ru-RU" sz="1100" b="1">
                        <a:effectLst/>
                        <a:latin typeface="Calibri"/>
                        <a:ea typeface="Calibri"/>
                        <a:cs typeface="Times New Roman"/>
                      </a:endParaRPr>
                    </a:p>
                  </a:txBody>
                  <a:tcPr marL="18797" marR="18797" marT="30925" marB="30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b="1">
                          <a:effectLst/>
                        </a:rPr>
                        <a:t>-</a:t>
                      </a:r>
                      <a:endParaRPr lang="ru-RU" sz="1100" b="1">
                        <a:effectLst/>
                        <a:latin typeface="Calibri"/>
                        <a:ea typeface="Calibri"/>
                        <a:cs typeface="Times New Roman"/>
                      </a:endParaRPr>
                    </a:p>
                  </a:txBody>
                  <a:tcPr marL="18797" marR="18797" marT="30925" marB="30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b="1">
                          <a:effectLst/>
                        </a:rPr>
                        <a:t>2,9%</a:t>
                      </a:r>
                      <a:endParaRPr lang="ru-RU" sz="1100" b="1">
                        <a:effectLst/>
                        <a:latin typeface="Calibri"/>
                        <a:ea typeface="Calibri"/>
                        <a:cs typeface="Times New Roman"/>
                      </a:endParaRPr>
                    </a:p>
                  </a:txBody>
                  <a:tcPr marL="18797" marR="18797" marT="30925" marB="30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b="1">
                          <a:effectLst/>
                        </a:rPr>
                        <a:t>5,1%</a:t>
                      </a:r>
                      <a:endParaRPr lang="ru-RU" sz="1100" b="1">
                        <a:effectLst/>
                        <a:latin typeface="Calibri"/>
                        <a:ea typeface="Calibri"/>
                        <a:cs typeface="Times New Roman"/>
                      </a:endParaRPr>
                    </a:p>
                  </a:txBody>
                  <a:tcPr marL="18797" marR="18797" marT="30925" marB="30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61935">
                <a:tc vMerge="1">
                  <a:txBody>
                    <a:bodyPr/>
                    <a:lstStyle/>
                    <a:p>
                      <a:pPr>
                        <a:lnSpc>
                          <a:spcPct val="115000"/>
                        </a:lnSpc>
                        <a:spcAft>
                          <a:spcPts val="0"/>
                        </a:spcAft>
                      </a:pPr>
                      <a:endParaRPr lang="ru-RU" sz="1100" b="1" dirty="0">
                        <a:effectLst/>
                        <a:latin typeface="Calibri"/>
                        <a:ea typeface="Calibri"/>
                        <a:cs typeface="Times New Roman"/>
                      </a:endParaRPr>
                    </a:p>
                  </a:txBody>
                  <a:tcPr marL="18797" marR="18797" marT="30925" marB="30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100" b="1">
                          <a:effectLst/>
                        </a:rPr>
                        <a:t>Для лиц 1967 года рождения и моложе (при выборе варианта пенсионного обеспечения 0% на финансирование накопительной части трудовой пенсии)</a:t>
                      </a:r>
                      <a:endParaRPr lang="ru-RU" sz="1100" b="1">
                        <a:effectLst/>
                        <a:latin typeface="Calibri"/>
                        <a:ea typeface="Calibri"/>
                        <a:cs typeface="Times New Roman"/>
                      </a:endParaRPr>
                    </a:p>
                  </a:txBody>
                  <a:tcPr marL="18797" marR="18797" marT="30925" marB="30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b="1">
                          <a:effectLst/>
                        </a:rPr>
                        <a:t>22%</a:t>
                      </a:r>
                    </a:p>
                    <a:p>
                      <a:pPr>
                        <a:lnSpc>
                          <a:spcPct val="115000"/>
                        </a:lnSpc>
                        <a:spcAft>
                          <a:spcPts val="0"/>
                        </a:spcAft>
                      </a:pPr>
                      <a:r>
                        <a:rPr lang="ru-RU" sz="1100" b="1">
                          <a:effectLst/>
                        </a:rPr>
                        <a:t>(из них:</a:t>
                      </a:r>
                    </a:p>
                    <a:p>
                      <a:pPr>
                        <a:lnSpc>
                          <a:spcPct val="115000"/>
                        </a:lnSpc>
                        <a:spcAft>
                          <a:spcPts val="0"/>
                        </a:spcAft>
                      </a:pPr>
                      <a:r>
                        <a:rPr lang="ru-RU" sz="1100" b="1">
                          <a:effectLst/>
                        </a:rPr>
                        <a:t>6,0% - солидарная часть тарифа страховых взносов;</a:t>
                      </a:r>
                    </a:p>
                    <a:p>
                      <a:pPr>
                        <a:lnSpc>
                          <a:spcPct val="115000"/>
                        </a:lnSpc>
                        <a:spcAft>
                          <a:spcPts val="0"/>
                        </a:spcAft>
                      </a:pPr>
                      <a:r>
                        <a:rPr lang="ru-RU" sz="1100" b="1">
                          <a:effectLst/>
                        </a:rPr>
                        <a:t>16,0% - индивидуальная часть тарифа страховых взносов)</a:t>
                      </a:r>
                      <a:endParaRPr lang="ru-RU" sz="1100" b="1">
                        <a:effectLst/>
                        <a:latin typeface="Calibri"/>
                        <a:ea typeface="Calibri"/>
                        <a:cs typeface="Times New Roman"/>
                      </a:endParaRPr>
                    </a:p>
                  </a:txBody>
                  <a:tcPr marL="18797" marR="18797" marT="30925" marB="30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b="1">
                          <a:effectLst/>
                        </a:rPr>
                        <a:t>0%</a:t>
                      </a:r>
                      <a:endParaRPr lang="ru-RU" sz="1100" b="1">
                        <a:effectLst/>
                        <a:latin typeface="Calibri"/>
                        <a:ea typeface="Calibri"/>
                        <a:cs typeface="Times New Roman"/>
                      </a:endParaRPr>
                    </a:p>
                  </a:txBody>
                  <a:tcPr marL="18797" marR="18797" marT="30925" marB="30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100" b="1">
                          <a:effectLst/>
                        </a:rPr>
                        <a:t> </a:t>
                      </a:r>
                      <a:endParaRPr lang="ru-RU" sz="1100" b="1">
                        <a:effectLst/>
                        <a:latin typeface="Calibri"/>
                        <a:ea typeface="Calibri"/>
                        <a:cs typeface="Times New Roman"/>
                      </a:endParaRPr>
                    </a:p>
                  </a:txBody>
                  <a:tcPr marL="18797" marR="18797" marT="30925" marB="30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100" b="1" dirty="0">
                          <a:effectLst/>
                        </a:rPr>
                        <a:t> </a:t>
                      </a:r>
                      <a:endParaRPr lang="ru-RU" sz="1100" b="1" dirty="0">
                        <a:effectLst/>
                        <a:latin typeface="Calibri"/>
                        <a:ea typeface="Calibri"/>
                        <a:cs typeface="Times New Roman"/>
                      </a:endParaRPr>
                    </a:p>
                  </a:txBody>
                  <a:tcPr marL="18797" marR="18797" marT="30925" marB="30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4" name="Rectangle 1"/>
          <p:cNvSpPr>
            <a:spLocks noChangeArrowheads="1"/>
          </p:cNvSpPr>
          <p:nvPr/>
        </p:nvSpPr>
        <p:spPr bwMode="auto">
          <a:xfrm>
            <a:off x="2778125" y="19812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altLang="ru-RU" sz="18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748981516"/>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ext uri="{D42A27DB-BD31-4B8C-83A1-F6EECF244321}">
                <p14:modId xmlns:p14="http://schemas.microsoft.com/office/powerpoint/2010/main" val="763513926"/>
              </p:ext>
            </p:extLst>
          </p:nvPr>
        </p:nvGraphicFramePr>
        <p:xfrm>
          <a:off x="827586" y="476672"/>
          <a:ext cx="7560840" cy="5900044"/>
        </p:xfrm>
        <a:graphic>
          <a:graphicData uri="http://schemas.openxmlformats.org/drawingml/2006/table">
            <a:tbl>
              <a:tblPr>
                <a:tableStyleId>{2D5ABB26-0587-4C30-8999-92F81FD0307C}</a:tableStyleId>
              </a:tblPr>
              <a:tblGrid>
                <a:gridCol w="1260140"/>
                <a:gridCol w="1260140"/>
                <a:gridCol w="1260140"/>
                <a:gridCol w="1260140"/>
                <a:gridCol w="1260140"/>
                <a:gridCol w="1260140"/>
              </a:tblGrid>
              <a:tr h="218144">
                <a:tc rowSpan="3">
                  <a:txBody>
                    <a:bodyPr/>
                    <a:lstStyle/>
                    <a:p>
                      <a:pPr algn="ctr">
                        <a:lnSpc>
                          <a:spcPct val="115000"/>
                        </a:lnSpc>
                        <a:spcAft>
                          <a:spcPts val="0"/>
                        </a:spcAft>
                      </a:pPr>
                      <a:r>
                        <a:rPr lang="ru-RU" sz="1100" b="1" dirty="0">
                          <a:effectLst/>
                        </a:rPr>
                        <a:t>База для начисления страховых взносов</a:t>
                      </a:r>
                      <a:endParaRPr lang="ru-RU" sz="1100" b="1" dirty="0">
                        <a:effectLst/>
                        <a:latin typeface="Calibri"/>
                        <a:ea typeface="Calibri"/>
                        <a:cs typeface="Times New Roman"/>
                      </a:endParaRPr>
                    </a:p>
                  </a:txBody>
                  <a:tcPr marL="18797" marR="18797" marT="30925" marB="30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algn="ctr">
                        <a:lnSpc>
                          <a:spcPct val="115000"/>
                        </a:lnSpc>
                        <a:spcAft>
                          <a:spcPts val="0"/>
                        </a:spcAft>
                      </a:pPr>
                      <a:r>
                        <a:rPr lang="ru-RU" sz="1100" b="1" dirty="0" smtClean="0">
                          <a:effectLst/>
                        </a:rPr>
                        <a:t>Тариф страхового взноса до 2015 года</a:t>
                      </a:r>
                      <a:endParaRPr lang="ru-RU" sz="1100" b="1" dirty="0">
                        <a:effectLst/>
                        <a:latin typeface="Calibri"/>
                        <a:ea typeface="Calibri"/>
                        <a:cs typeface="Times New Roman"/>
                      </a:endParaRPr>
                    </a:p>
                  </a:txBody>
                  <a:tcPr marL="18797" marR="18797" marT="30925" marB="30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218144">
                <a:tc vMerge="1">
                  <a:txBody>
                    <a:bodyPr/>
                    <a:lstStyle/>
                    <a:p>
                      <a:endParaRPr lang="ru-RU"/>
                    </a:p>
                  </a:txBody>
                  <a:tcPr/>
                </a:tc>
                <a:tc gridSpan="3">
                  <a:txBody>
                    <a:bodyPr/>
                    <a:lstStyle/>
                    <a:p>
                      <a:pPr algn="ctr">
                        <a:lnSpc>
                          <a:spcPct val="115000"/>
                        </a:lnSpc>
                        <a:spcAft>
                          <a:spcPts val="0"/>
                        </a:spcAft>
                      </a:pPr>
                      <a:r>
                        <a:rPr lang="ru-RU" sz="1100" b="1">
                          <a:effectLst/>
                        </a:rPr>
                        <a:t>Пенсионный фонд РФ</a:t>
                      </a:r>
                      <a:endParaRPr lang="ru-RU" sz="1100" b="1">
                        <a:effectLst/>
                        <a:latin typeface="Calibri"/>
                        <a:ea typeface="Calibri"/>
                        <a:cs typeface="Times New Roman"/>
                      </a:endParaRPr>
                    </a:p>
                  </a:txBody>
                  <a:tcPr marL="18797" marR="18797" marT="30925" marB="30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rowSpan="2">
                  <a:txBody>
                    <a:bodyPr/>
                    <a:lstStyle/>
                    <a:p>
                      <a:pPr algn="ctr">
                        <a:lnSpc>
                          <a:spcPct val="115000"/>
                        </a:lnSpc>
                        <a:spcAft>
                          <a:spcPts val="0"/>
                        </a:spcAft>
                      </a:pPr>
                      <a:r>
                        <a:rPr lang="ru-RU" sz="1100" b="1">
                          <a:effectLst/>
                        </a:rPr>
                        <a:t>Фонд социального страхования РФ</a:t>
                      </a:r>
                      <a:endParaRPr lang="ru-RU" sz="1100" b="1">
                        <a:effectLst/>
                        <a:latin typeface="Calibri"/>
                        <a:ea typeface="Calibri"/>
                        <a:cs typeface="Times New Roman"/>
                      </a:endParaRPr>
                    </a:p>
                  </a:txBody>
                  <a:tcPr marL="18797" marR="18797" marT="30925" marB="30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lnSpc>
                          <a:spcPct val="115000"/>
                        </a:lnSpc>
                        <a:spcAft>
                          <a:spcPts val="0"/>
                        </a:spcAft>
                      </a:pPr>
                      <a:r>
                        <a:rPr lang="ru-RU" sz="1100" b="1">
                          <a:effectLst/>
                        </a:rPr>
                        <a:t>Федеральный фонд обязательного медицинского страхования</a:t>
                      </a:r>
                      <a:endParaRPr lang="ru-RU" sz="1100" b="1">
                        <a:effectLst/>
                        <a:latin typeface="Calibri"/>
                        <a:ea typeface="Calibri"/>
                        <a:cs typeface="Times New Roman"/>
                      </a:endParaRPr>
                    </a:p>
                  </a:txBody>
                  <a:tcPr marL="18797" marR="18797" marT="30925" marB="30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1422">
                <a:tc vMerge="1">
                  <a:txBody>
                    <a:bodyPr/>
                    <a:lstStyle/>
                    <a:p>
                      <a:endParaRPr lang="ru-RU"/>
                    </a:p>
                  </a:txBody>
                  <a:tcPr/>
                </a:tc>
                <a:tc>
                  <a:txBody>
                    <a:bodyPr/>
                    <a:lstStyle/>
                    <a:p>
                      <a:pPr algn="ctr">
                        <a:lnSpc>
                          <a:spcPct val="115000"/>
                        </a:lnSpc>
                        <a:spcAft>
                          <a:spcPts val="0"/>
                        </a:spcAft>
                      </a:pPr>
                      <a:r>
                        <a:rPr lang="ru-RU" sz="1100" b="1">
                          <a:effectLst/>
                        </a:rPr>
                        <a:t>категория застрахованных лиц</a:t>
                      </a:r>
                      <a:endParaRPr lang="ru-RU" sz="1100" b="1">
                        <a:effectLst/>
                        <a:latin typeface="Calibri"/>
                        <a:ea typeface="Calibri"/>
                        <a:cs typeface="Times New Roman"/>
                      </a:endParaRPr>
                    </a:p>
                  </a:txBody>
                  <a:tcPr marL="18797" marR="18797" marT="30925" marB="30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b="1" dirty="0">
                          <a:effectLst/>
                        </a:rPr>
                        <a:t>на страховую часть </a:t>
                      </a:r>
                      <a:r>
                        <a:rPr lang="ru-RU" sz="1100" b="1" dirty="0" smtClean="0">
                          <a:effectLst/>
                        </a:rPr>
                        <a:t>пенсии</a:t>
                      </a:r>
                      <a:endParaRPr lang="ru-RU" sz="1100" b="1" dirty="0">
                        <a:effectLst/>
                        <a:latin typeface="Calibri"/>
                        <a:ea typeface="Calibri"/>
                        <a:cs typeface="Times New Roman"/>
                      </a:endParaRPr>
                    </a:p>
                  </a:txBody>
                  <a:tcPr marL="18797" marR="18797" marT="30925" marB="30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b="1" dirty="0">
                          <a:effectLst/>
                        </a:rPr>
                        <a:t>на накопительную часть </a:t>
                      </a:r>
                      <a:r>
                        <a:rPr lang="ru-RU" sz="1100" b="1" dirty="0" smtClean="0">
                          <a:effectLst/>
                        </a:rPr>
                        <a:t>пенсии</a:t>
                      </a:r>
                      <a:endParaRPr lang="ru-RU" sz="1100" b="1" dirty="0">
                        <a:effectLst/>
                        <a:latin typeface="Calibri"/>
                        <a:ea typeface="Calibri"/>
                        <a:cs typeface="Times New Roman"/>
                      </a:endParaRPr>
                    </a:p>
                  </a:txBody>
                  <a:tcPr marL="18797" marR="18797" marT="30925" marB="30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r>
              <a:tr h="1261935">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ru-RU" sz="1100" b="1" dirty="0">
                          <a:effectLst/>
                        </a:rPr>
                        <a:t> </a:t>
                      </a:r>
                      <a:r>
                        <a:rPr lang="ru-RU" sz="1100" b="1" dirty="0" smtClean="0">
                          <a:effectLst/>
                        </a:rPr>
                        <a:t>Не превышающая предельную величину базы для начисления взносов (в 2014 г. - 624 000 руб.)</a:t>
                      </a:r>
                      <a:endParaRPr lang="ru-RU" sz="1100" b="1" dirty="0" smtClean="0">
                        <a:effectLst/>
                        <a:latin typeface="Calibri"/>
                        <a:ea typeface="Calibri"/>
                        <a:cs typeface="Times New Roman"/>
                      </a:endParaRPr>
                    </a:p>
                    <a:p>
                      <a:pPr>
                        <a:lnSpc>
                          <a:spcPct val="115000"/>
                        </a:lnSpc>
                        <a:spcAft>
                          <a:spcPts val="0"/>
                        </a:spcAft>
                      </a:pPr>
                      <a:endParaRPr lang="ru-RU" sz="1100" b="1" dirty="0">
                        <a:effectLst/>
                        <a:latin typeface="Calibri"/>
                        <a:ea typeface="Calibri"/>
                        <a:cs typeface="Times New Roman"/>
                      </a:endParaRPr>
                    </a:p>
                  </a:txBody>
                  <a:tcPr marL="18797" marR="18797" marT="30925" marB="30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100" b="1">
                          <a:effectLst/>
                        </a:rPr>
                        <a:t>Для лиц 1967 года рождения и моложе (при выборе варианта пенсионного обеспечения 6% на финансирование накопительной части трудовой пенсии)</a:t>
                      </a:r>
                      <a:endParaRPr lang="ru-RU" sz="1100" b="1">
                        <a:effectLst/>
                        <a:latin typeface="Calibri"/>
                        <a:ea typeface="Calibri"/>
                        <a:cs typeface="Times New Roman"/>
                      </a:endParaRPr>
                    </a:p>
                  </a:txBody>
                  <a:tcPr marL="18797" marR="18797" marT="30925" marB="30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b="1">
                          <a:effectLst/>
                        </a:rPr>
                        <a:t>16%</a:t>
                      </a:r>
                    </a:p>
                    <a:p>
                      <a:pPr>
                        <a:lnSpc>
                          <a:spcPct val="115000"/>
                        </a:lnSpc>
                        <a:spcAft>
                          <a:spcPts val="0"/>
                        </a:spcAft>
                      </a:pPr>
                      <a:r>
                        <a:rPr lang="ru-RU" sz="1100" b="1">
                          <a:effectLst/>
                        </a:rPr>
                        <a:t>(из них:</a:t>
                      </a:r>
                    </a:p>
                    <a:p>
                      <a:pPr>
                        <a:lnSpc>
                          <a:spcPct val="115000"/>
                        </a:lnSpc>
                        <a:spcAft>
                          <a:spcPts val="0"/>
                        </a:spcAft>
                      </a:pPr>
                      <a:r>
                        <a:rPr lang="ru-RU" sz="1100" b="1">
                          <a:effectLst/>
                        </a:rPr>
                        <a:t>6,0% - солидарная часть тарифа страховых взносов;</a:t>
                      </a:r>
                    </a:p>
                    <a:p>
                      <a:pPr>
                        <a:lnSpc>
                          <a:spcPct val="115000"/>
                        </a:lnSpc>
                        <a:spcAft>
                          <a:spcPts val="0"/>
                        </a:spcAft>
                      </a:pPr>
                      <a:r>
                        <a:rPr lang="ru-RU" sz="1100" b="1">
                          <a:effectLst/>
                        </a:rPr>
                        <a:t>10,0% - индивидуальная часть тарифа страховых взносов)</a:t>
                      </a:r>
                      <a:endParaRPr lang="ru-RU" sz="1100" b="1">
                        <a:effectLst/>
                        <a:latin typeface="Calibri"/>
                        <a:ea typeface="Calibri"/>
                        <a:cs typeface="Times New Roman"/>
                      </a:endParaRPr>
                    </a:p>
                  </a:txBody>
                  <a:tcPr marL="18797" marR="18797" marT="30925" marB="30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b="1">
                          <a:effectLst/>
                        </a:rPr>
                        <a:t>6%</a:t>
                      </a:r>
                    </a:p>
                    <a:p>
                      <a:pPr>
                        <a:lnSpc>
                          <a:spcPct val="115000"/>
                        </a:lnSpc>
                        <a:spcAft>
                          <a:spcPts val="0"/>
                        </a:spcAft>
                      </a:pPr>
                      <a:r>
                        <a:rPr lang="ru-RU" sz="1100" b="1">
                          <a:effectLst/>
                        </a:rPr>
                        <a:t>(индивидуальная часть тарифа страховых взносов)</a:t>
                      </a:r>
                      <a:endParaRPr lang="ru-RU" sz="1100" b="1">
                        <a:effectLst/>
                        <a:latin typeface="Calibri"/>
                        <a:ea typeface="Calibri"/>
                        <a:cs typeface="Times New Roman"/>
                      </a:endParaRPr>
                    </a:p>
                  </a:txBody>
                  <a:tcPr marL="18797" marR="18797" marT="30925" marB="30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100" b="1">
                          <a:effectLst/>
                        </a:rPr>
                        <a:t> </a:t>
                      </a:r>
                      <a:endParaRPr lang="ru-RU" sz="1100" b="1">
                        <a:effectLst/>
                        <a:latin typeface="Calibri"/>
                        <a:ea typeface="Calibri"/>
                        <a:cs typeface="Times New Roman"/>
                      </a:endParaRPr>
                    </a:p>
                  </a:txBody>
                  <a:tcPr marL="18797" marR="18797" marT="30925" marB="30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100" b="1" dirty="0">
                          <a:effectLst/>
                        </a:rPr>
                        <a:t> </a:t>
                      </a:r>
                      <a:endParaRPr lang="ru-RU" sz="1100" b="1" dirty="0">
                        <a:effectLst/>
                        <a:latin typeface="Calibri"/>
                        <a:ea typeface="Calibri"/>
                        <a:cs typeface="Times New Roman"/>
                      </a:endParaRPr>
                    </a:p>
                  </a:txBody>
                  <a:tcPr marL="18797" marR="18797" marT="30925" marB="30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09566">
                <a:tc rowSpan="2">
                  <a:txBody>
                    <a:bodyPr/>
                    <a:lstStyle/>
                    <a:p>
                      <a:pPr>
                        <a:lnSpc>
                          <a:spcPct val="115000"/>
                        </a:lnSpc>
                        <a:spcAft>
                          <a:spcPts val="0"/>
                        </a:spcAft>
                      </a:pPr>
                      <a:r>
                        <a:rPr lang="ru-RU" sz="1100" b="1" dirty="0">
                          <a:effectLst/>
                        </a:rPr>
                        <a:t>Свыше предельной величины базы для начисления страховых взносов (в 2014 г. - 624 000 руб</a:t>
                      </a:r>
                      <a:r>
                        <a:rPr lang="ru-RU" sz="1100" b="1" dirty="0" smtClean="0">
                          <a:effectLst/>
                        </a:rPr>
                        <a:t>.)</a:t>
                      </a:r>
                      <a:endParaRPr lang="ru-RU" sz="1100" b="1" dirty="0">
                        <a:effectLst/>
                        <a:latin typeface="Calibri"/>
                        <a:ea typeface="Calibri"/>
                        <a:cs typeface="Times New Roman"/>
                      </a:endParaRPr>
                    </a:p>
                  </a:txBody>
                  <a:tcPr marL="18797" marR="18797" marT="30925" marB="30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100" b="1" dirty="0">
                          <a:effectLst/>
                        </a:rPr>
                        <a:t>Для лиц 1966 года рождения и старше</a:t>
                      </a:r>
                      <a:endParaRPr lang="ru-RU" sz="1100" b="1" dirty="0">
                        <a:effectLst/>
                        <a:latin typeface="Calibri"/>
                        <a:ea typeface="Calibri"/>
                        <a:cs typeface="Times New Roman"/>
                      </a:endParaRPr>
                    </a:p>
                  </a:txBody>
                  <a:tcPr marL="18797" marR="18797" marT="30925" marB="30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b="1" dirty="0">
                          <a:effectLst/>
                        </a:rPr>
                        <a:t>10%</a:t>
                      </a:r>
                    </a:p>
                    <a:p>
                      <a:pPr>
                        <a:lnSpc>
                          <a:spcPct val="115000"/>
                        </a:lnSpc>
                        <a:spcAft>
                          <a:spcPts val="0"/>
                        </a:spcAft>
                      </a:pPr>
                      <a:r>
                        <a:rPr lang="ru-RU" sz="1100" b="1" dirty="0">
                          <a:effectLst/>
                        </a:rPr>
                        <a:t>(солидарная часть тарифа страховых взносов)</a:t>
                      </a:r>
                      <a:endParaRPr lang="ru-RU" sz="1100" b="1" dirty="0">
                        <a:effectLst/>
                        <a:latin typeface="Calibri"/>
                        <a:ea typeface="Calibri"/>
                        <a:cs typeface="Times New Roman"/>
                      </a:endParaRPr>
                    </a:p>
                  </a:txBody>
                  <a:tcPr marL="18797" marR="18797" marT="30925" marB="30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b="1">
                          <a:effectLst/>
                        </a:rPr>
                        <a:t>-</a:t>
                      </a:r>
                      <a:endParaRPr lang="ru-RU" sz="1100" b="1">
                        <a:effectLst/>
                        <a:latin typeface="Calibri"/>
                        <a:ea typeface="Calibri"/>
                        <a:cs typeface="Times New Roman"/>
                      </a:endParaRPr>
                    </a:p>
                  </a:txBody>
                  <a:tcPr marL="18797" marR="18797" marT="30925" marB="30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lnSpc>
                          <a:spcPct val="115000"/>
                        </a:lnSpc>
                        <a:spcAft>
                          <a:spcPts val="0"/>
                        </a:spcAft>
                      </a:pPr>
                      <a:r>
                        <a:rPr lang="ru-RU" sz="1100" b="1">
                          <a:effectLst/>
                        </a:rPr>
                        <a:t>0%</a:t>
                      </a:r>
                      <a:endParaRPr lang="ru-RU" sz="1100" b="1">
                        <a:effectLst/>
                        <a:latin typeface="Calibri"/>
                        <a:ea typeface="Calibri"/>
                        <a:cs typeface="Times New Roman"/>
                      </a:endParaRPr>
                    </a:p>
                  </a:txBody>
                  <a:tcPr marL="18797" marR="18797" marT="30925" marB="30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lnSpc>
                          <a:spcPct val="115000"/>
                        </a:lnSpc>
                        <a:spcAft>
                          <a:spcPts val="0"/>
                        </a:spcAft>
                      </a:pPr>
                      <a:r>
                        <a:rPr lang="ru-RU" sz="1100" b="1">
                          <a:effectLst/>
                        </a:rPr>
                        <a:t>0%</a:t>
                      </a:r>
                      <a:endParaRPr lang="ru-RU" sz="1100" b="1">
                        <a:effectLst/>
                        <a:latin typeface="Calibri"/>
                        <a:ea typeface="Calibri"/>
                        <a:cs typeface="Times New Roman"/>
                      </a:endParaRPr>
                    </a:p>
                  </a:txBody>
                  <a:tcPr marL="18797" marR="18797" marT="30925" marB="30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09566">
                <a:tc vMerge="1">
                  <a:txBody>
                    <a:bodyPr/>
                    <a:lstStyle/>
                    <a:p>
                      <a:endParaRPr lang="ru-RU"/>
                    </a:p>
                  </a:txBody>
                  <a:tcPr/>
                </a:tc>
                <a:tc>
                  <a:txBody>
                    <a:bodyPr/>
                    <a:lstStyle/>
                    <a:p>
                      <a:pPr>
                        <a:lnSpc>
                          <a:spcPct val="115000"/>
                        </a:lnSpc>
                        <a:spcAft>
                          <a:spcPts val="0"/>
                        </a:spcAft>
                      </a:pPr>
                      <a:r>
                        <a:rPr lang="ru-RU" sz="1100" b="1">
                          <a:effectLst/>
                        </a:rPr>
                        <a:t>Для лиц 1967 года рождения и моложе</a:t>
                      </a:r>
                      <a:endParaRPr lang="ru-RU" sz="1100" b="1">
                        <a:effectLst/>
                        <a:latin typeface="Calibri"/>
                        <a:ea typeface="Calibri"/>
                        <a:cs typeface="Times New Roman"/>
                      </a:endParaRPr>
                    </a:p>
                  </a:txBody>
                  <a:tcPr marL="18797" marR="18797" marT="30925" marB="30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b="1" dirty="0">
                          <a:effectLst/>
                        </a:rPr>
                        <a:t>10%</a:t>
                      </a:r>
                    </a:p>
                    <a:p>
                      <a:pPr>
                        <a:lnSpc>
                          <a:spcPct val="115000"/>
                        </a:lnSpc>
                        <a:spcAft>
                          <a:spcPts val="0"/>
                        </a:spcAft>
                      </a:pPr>
                      <a:r>
                        <a:rPr lang="ru-RU" sz="1100" b="1" dirty="0">
                          <a:effectLst/>
                        </a:rPr>
                        <a:t>(солидарная часть тарифа страховых взносов)</a:t>
                      </a:r>
                      <a:endParaRPr lang="ru-RU" sz="1100" b="1" dirty="0">
                        <a:effectLst/>
                        <a:latin typeface="Calibri"/>
                        <a:ea typeface="Calibri"/>
                        <a:cs typeface="Times New Roman"/>
                      </a:endParaRPr>
                    </a:p>
                  </a:txBody>
                  <a:tcPr marL="18797" marR="18797" marT="30925" marB="30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b="1" dirty="0">
                          <a:effectLst/>
                        </a:rPr>
                        <a:t>0%</a:t>
                      </a:r>
                      <a:endParaRPr lang="ru-RU" sz="1100" b="1" dirty="0">
                        <a:effectLst/>
                        <a:latin typeface="Calibri"/>
                        <a:ea typeface="Calibri"/>
                        <a:cs typeface="Times New Roman"/>
                      </a:endParaRPr>
                    </a:p>
                  </a:txBody>
                  <a:tcPr marL="18797" marR="18797" marT="30925" marB="30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r>
            </a:tbl>
          </a:graphicData>
        </a:graphic>
      </p:graphicFrame>
      <p:sp>
        <p:nvSpPr>
          <p:cNvPr id="4" name="Rectangle 1"/>
          <p:cNvSpPr>
            <a:spLocks noChangeArrowheads="1"/>
          </p:cNvSpPr>
          <p:nvPr/>
        </p:nvSpPr>
        <p:spPr bwMode="auto">
          <a:xfrm>
            <a:off x="2778125" y="19812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altLang="ru-RU" sz="18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1730590314"/>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827584" y="332656"/>
            <a:ext cx="7344816" cy="707886"/>
          </a:xfrm>
          <a:prstGeom prst="rect">
            <a:avLst/>
          </a:prstGeom>
        </p:spPr>
        <p:txBody>
          <a:bodyPr wrap="square">
            <a:spAutoFit/>
          </a:bodyPr>
          <a:lstStyle/>
          <a:p>
            <a:pPr algn="ctr"/>
            <a:r>
              <a:rPr lang="ru-RU" sz="2000" b="1" dirty="0">
                <a:solidFill>
                  <a:srgbClr val="FFFF00"/>
                </a:solidFill>
              </a:rPr>
              <a:t>ПОНИЖЕННЫЕ СТРАХОВЫЕ ТАРИФЫ (СТАВКИ)</a:t>
            </a:r>
          </a:p>
          <a:p>
            <a:pPr algn="ctr"/>
            <a:r>
              <a:rPr lang="ru-RU" sz="2000" b="1" dirty="0">
                <a:solidFill>
                  <a:srgbClr val="FFFF00"/>
                </a:solidFill>
              </a:rPr>
              <a:t>ДЛЯ ОТДЕЛЬНЫХ КАТЕГОРИЙ ПЛАТЕЛЬЩИКОВ</a:t>
            </a:r>
          </a:p>
        </p:txBody>
      </p:sp>
      <p:sp>
        <p:nvSpPr>
          <p:cNvPr id="4" name="Прямоугольник 3"/>
          <p:cNvSpPr/>
          <p:nvPr/>
        </p:nvSpPr>
        <p:spPr>
          <a:xfrm>
            <a:off x="817240" y="1196752"/>
            <a:ext cx="7848872" cy="4524315"/>
          </a:xfrm>
          <a:prstGeom prst="rect">
            <a:avLst/>
          </a:prstGeom>
        </p:spPr>
        <p:txBody>
          <a:bodyPr wrap="square">
            <a:spAutoFit/>
          </a:bodyPr>
          <a:lstStyle/>
          <a:p>
            <a:r>
              <a:rPr lang="ru-RU" b="1" dirty="0"/>
              <a:t>Категории лиц, для которых установлены пониженные страховые тарифы, определены в Федеральном законе от 24.07.2009 N 212-ФЗ. К ним относятся, например, следующие плательщики страховых взносов (ч. 1 ст. 58, ст. 58.1 данного Закона):</a:t>
            </a:r>
          </a:p>
          <a:p>
            <a:r>
              <a:rPr lang="ru-RU" b="1" dirty="0"/>
              <a:t>- сельскохозяйственные товаропроизводители;</a:t>
            </a:r>
          </a:p>
          <a:p>
            <a:r>
              <a:rPr lang="ru-RU" b="1" dirty="0"/>
              <a:t>- организации народных художественных промыслов;</a:t>
            </a:r>
          </a:p>
          <a:p>
            <a:r>
              <a:rPr lang="ru-RU" b="1" dirty="0"/>
              <a:t>- семейные (родовые) общины коренных малочисленных народов Севера, занимающиеся традиционными отраслями хозяйствования;</a:t>
            </a:r>
          </a:p>
          <a:p>
            <a:r>
              <a:rPr lang="ru-RU" b="1" dirty="0"/>
              <a:t>- организации и индивидуальные предприниматели, которые применяют ЕСХН;</a:t>
            </a:r>
          </a:p>
          <a:p>
            <a:r>
              <a:rPr lang="ru-RU" b="1" dirty="0"/>
              <a:t>- организации, предприниматели и граждане, которые выплачивают вознаграждения инвалидам I, II или III группы, в отношении таких выплат;</a:t>
            </a:r>
          </a:p>
          <a:p>
            <a:r>
              <a:rPr lang="ru-RU" b="1" dirty="0"/>
              <a:t>- общественные организации инвалидов;</a:t>
            </a:r>
          </a:p>
        </p:txBody>
      </p:sp>
    </p:spTree>
    <p:extLst>
      <p:ext uri="{BB962C8B-B14F-4D97-AF65-F5344CB8AC3E}">
        <p14:creationId xmlns:p14="http://schemas.microsoft.com/office/powerpoint/2010/main" val="1093024770"/>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827584" y="332656"/>
            <a:ext cx="7344816" cy="707886"/>
          </a:xfrm>
          <a:prstGeom prst="rect">
            <a:avLst/>
          </a:prstGeom>
        </p:spPr>
        <p:txBody>
          <a:bodyPr wrap="square">
            <a:spAutoFit/>
          </a:bodyPr>
          <a:lstStyle/>
          <a:p>
            <a:pPr algn="ctr"/>
            <a:r>
              <a:rPr lang="ru-RU" sz="2000" b="1" dirty="0">
                <a:solidFill>
                  <a:srgbClr val="FFFF00"/>
                </a:solidFill>
              </a:rPr>
              <a:t>ПОНИЖЕННЫЕ СТРАХОВЫЕ ТАРИФЫ (СТАВКИ)</a:t>
            </a:r>
          </a:p>
          <a:p>
            <a:pPr algn="ctr"/>
            <a:r>
              <a:rPr lang="ru-RU" sz="2000" b="1" dirty="0">
                <a:solidFill>
                  <a:srgbClr val="FFFF00"/>
                </a:solidFill>
              </a:rPr>
              <a:t>ДЛЯ ОТДЕЛЬНЫХ КАТЕГОРИЙ ПЛАТЕЛЬЩИКОВ</a:t>
            </a:r>
          </a:p>
        </p:txBody>
      </p:sp>
      <p:sp>
        <p:nvSpPr>
          <p:cNvPr id="4" name="Прямоугольник 3"/>
          <p:cNvSpPr/>
          <p:nvPr/>
        </p:nvSpPr>
        <p:spPr>
          <a:xfrm>
            <a:off x="817240" y="1196752"/>
            <a:ext cx="7848872" cy="4801314"/>
          </a:xfrm>
          <a:prstGeom prst="rect">
            <a:avLst/>
          </a:prstGeom>
        </p:spPr>
        <p:txBody>
          <a:bodyPr wrap="square">
            <a:spAutoFit/>
          </a:bodyPr>
          <a:lstStyle/>
          <a:p>
            <a:r>
              <a:rPr lang="ru-RU" b="1" dirty="0" smtClean="0"/>
              <a:t>- </a:t>
            </a:r>
            <a:r>
              <a:rPr lang="ru-RU" b="1" dirty="0"/>
              <a:t>организации, уставный капитал которых полностью состоит из вкладов общественных организаций инвалидов, если соблюдены требования о численности инвалидов и доле их заработной платы в фонде оплаты труда;</a:t>
            </a:r>
          </a:p>
          <a:p>
            <a:r>
              <a:rPr lang="ru-RU" b="1" dirty="0"/>
              <a:t>- учреждения, которые созданы для достижения социально значимых целей, а также для оказания правовой и иной помощи инвалидам, детям-инвалидам и их родителям, если единственным собственником имущества учреждения является общественная организация инвалидов;</a:t>
            </a:r>
          </a:p>
          <a:p>
            <a:r>
              <a:rPr lang="ru-RU" b="1" dirty="0"/>
              <a:t>- резиденты технико-внедренческих, промышленно-производственных и туристско-рекреационных особых экономических зон (далее - ОЭЗ);</a:t>
            </a:r>
          </a:p>
          <a:p>
            <a:r>
              <a:rPr lang="ru-RU" b="1" dirty="0"/>
              <a:t>- хозяйственные общества и хозяйственные партнерства, учредители, участники которых - бюджетные научные учреждения, автономные научные учреждения либо образовательные организации высшего образования, являющиеся бюджетными или автономными учреждениями;</a:t>
            </a:r>
          </a:p>
        </p:txBody>
      </p:sp>
    </p:spTree>
    <p:extLst>
      <p:ext uri="{BB962C8B-B14F-4D97-AF65-F5344CB8AC3E}">
        <p14:creationId xmlns:p14="http://schemas.microsoft.com/office/powerpoint/2010/main" val="788457066"/>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827584" y="332656"/>
            <a:ext cx="7344816" cy="707886"/>
          </a:xfrm>
          <a:prstGeom prst="rect">
            <a:avLst/>
          </a:prstGeom>
        </p:spPr>
        <p:txBody>
          <a:bodyPr wrap="square">
            <a:spAutoFit/>
          </a:bodyPr>
          <a:lstStyle/>
          <a:p>
            <a:pPr algn="ctr"/>
            <a:r>
              <a:rPr lang="ru-RU" sz="2000" b="1" dirty="0">
                <a:solidFill>
                  <a:srgbClr val="FFFF00"/>
                </a:solidFill>
              </a:rPr>
              <a:t>ПОНИЖЕННЫЕ СТРАХОВЫЕ ТАРИФЫ (СТАВКИ)</a:t>
            </a:r>
          </a:p>
          <a:p>
            <a:pPr algn="ctr"/>
            <a:r>
              <a:rPr lang="ru-RU" sz="2000" b="1" dirty="0">
                <a:solidFill>
                  <a:srgbClr val="FFFF00"/>
                </a:solidFill>
              </a:rPr>
              <a:t>ДЛЯ ОТДЕЛЬНЫХ КАТЕГОРИЙ ПЛАТЕЛЬЩИКОВ</a:t>
            </a:r>
          </a:p>
        </p:txBody>
      </p:sp>
      <p:sp>
        <p:nvSpPr>
          <p:cNvPr id="4" name="Прямоугольник 3"/>
          <p:cNvSpPr/>
          <p:nvPr/>
        </p:nvSpPr>
        <p:spPr>
          <a:xfrm>
            <a:off x="539552" y="1040542"/>
            <a:ext cx="8198568" cy="5632311"/>
          </a:xfrm>
          <a:prstGeom prst="rect">
            <a:avLst/>
          </a:prstGeom>
        </p:spPr>
        <p:txBody>
          <a:bodyPr wrap="square">
            <a:spAutoFit/>
          </a:bodyPr>
          <a:lstStyle/>
          <a:p>
            <a:r>
              <a:rPr lang="ru-RU" b="1" dirty="0"/>
              <a:t>- организации, осуществляющие деятельность в сфере информационных технологий (IT-компании);</a:t>
            </a:r>
          </a:p>
          <a:p>
            <a:r>
              <a:rPr lang="ru-RU" b="1" dirty="0"/>
              <a:t>- организации и индивидуальные предприниматели, которые осуществляют деятельность в области средств массовой информации;</a:t>
            </a:r>
          </a:p>
          <a:p>
            <a:r>
              <a:rPr lang="ru-RU" b="1" dirty="0"/>
              <a:t>- страхователи, которые применяют УСН и основной вид деятельности которых указан в п. 8 ч. 1 ст. 58 Закона N 212-ФЗ;</a:t>
            </a:r>
          </a:p>
          <a:p>
            <a:r>
              <a:rPr lang="ru-RU" b="1" dirty="0"/>
              <a:t>- некоммерческие организации, применяющие УСН и осуществляющие в соответствии с учредительными документами деятельность, указанную в п. 11 ч. 1 ст. 58 Закона N 212-ФЗ;</a:t>
            </a:r>
          </a:p>
          <a:p>
            <a:r>
              <a:rPr lang="ru-RU" b="1" dirty="0"/>
              <a:t>- благотворительные организации, применяющие УСН;</a:t>
            </a:r>
          </a:p>
          <a:p>
            <a:r>
              <a:rPr lang="ru-RU" b="1" dirty="0"/>
              <a:t>- аптечные организации, уплачивающие ЕНВД, и индивидуальные предприниматели, имеющие лицензию на фармацевтическую деятельность и уплачивающие ЕНВД;</a:t>
            </a:r>
          </a:p>
          <a:p>
            <a:r>
              <a:rPr lang="ru-RU" b="1" dirty="0"/>
              <a:t>- страхователи, производящие выплаты и иные вознаграждения членам экипажей судов, зарегистрированных в Российском международном реестре судов;</a:t>
            </a:r>
          </a:p>
          <a:p>
            <a:r>
              <a:rPr lang="ru-RU" b="1" dirty="0"/>
              <a:t>- организации - участники проекта по осуществлению исследований, разработок и коммерциализации их результатов в инновационном центре "</a:t>
            </a:r>
            <a:r>
              <a:rPr lang="ru-RU" b="1" dirty="0" err="1"/>
              <a:t>Сколково</a:t>
            </a:r>
            <a:r>
              <a:rPr lang="ru-RU" b="1" dirty="0"/>
              <a:t>".</a:t>
            </a:r>
          </a:p>
        </p:txBody>
      </p:sp>
    </p:spTree>
    <p:extLst>
      <p:ext uri="{BB962C8B-B14F-4D97-AF65-F5344CB8AC3E}">
        <p14:creationId xmlns:p14="http://schemas.microsoft.com/office/powerpoint/2010/main" val="25315535"/>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ext uri="{D42A27DB-BD31-4B8C-83A1-F6EECF244321}">
                <p14:modId xmlns:p14="http://schemas.microsoft.com/office/powerpoint/2010/main" val="3179907200"/>
              </p:ext>
            </p:extLst>
          </p:nvPr>
        </p:nvGraphicFramePr>
        <p:xfrm>
          <a:off x="395536" y="1340768"/>
          <a:ext cx="8352928" cy="5047333"/>
        </p:xfrm>
        <a:graphic>
          <a:graphicData uri="http://schemas.openxmlformats.org/drawingml/2006/table">
            <a:tbl>
              <a:tblPr>
                <a:tableStyleId>{2D5ABB26-0587-4C30-8999-92F81FD0307C}</a:tableStyleId>
              </a:tblPr>
              <a:tblGrid>
                <a:gridCol w="2160240"/>
                <a:gridCol w="2232248"/>
                <a:gridCol w="1440160"/>
                <a:gridCol w="1152128"/>
                <a:gridCol w="1368152"/>
              </a:tblGrid>
              <a:tr h="219864">
                <a:tc gridSpan="3">
                  <a:txBody>
                    <a:bodyPr/>
                    <a:lstStyle/>
                    <a:p>
                      <a:pPr algn="ctr">
                        <a:lnSpc>
                          <a:spcPct val="115000"/>
                        </a:lnSpc>
                        <a:spcAft>
                          <a:spcPts val="0"/>
                        </a:spcAft>
                      </a:pPr>
                      <a:r>
                        <a:rPr lang="ru-RU" sz="1050" b="1" dirty="0">
                          <a:effectLst/>
                        </a:rPr>
                        <a:t>Пенсионный фонд РФ</a:t>
                      </a:r>
                      <a:endParaRPr lang="ru-RU" sz="1050" b="1" dirty="0">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rowSpan="2">
                  <a:txBody>
                    <a:bodyPr/>
                    <a:lstStyle/>
                    <a:p>
                      <a:pPr algn="ctr">
                        <a:lnSpc>
                          <a:spcPct val="115000"/>
                        </a:lnSpc>
                        <a:spcAft>
                          <a:spcPts val="0"/>
                        </a:spcAft>
                      </a:pPr>
                      <a:r>
                        <a:rPr lang="ru-RU" sz="1050" b="1">
                          <a:effectLst/>
                        </a:rPr>
                        <a:t>Фонд социального страхования РФ</a:t>
                      </a:r>
                      <a:endParaRPr lang="ru-RU" sz="1050" b="1">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lnSpc>
                          <a:spcPct val="115000"/>
                        </a:lnSpc>
                        <a:spcAft>
                          <a:spcPts val="0"/>
                        </a:spcAft>
                      </a:pPr>
                      <a:r>
                        <a:rPr lang="ru-RU" sz="1050" b="1">
                          <a:effectLst/>
                        </a:rPr>
                        <a:t>Федеральный фонд обязательного медицинского страхования</a:t>
                      </a:r>
                      <a:endParaRPr lang="ru-RU" sz="1050" b="1">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89016">
                <a:tc>
                  <a:txBody>
                    <a:bodyPr/>
                    <a:lstStyle/>
                    <a:p>
                      <a:pPr algn="ctr">
                        <a:lnSpc>
                          <a:spcPct val="115000"/>
                        </a:lnSpc>
                        <a:spcAft>
                          <a:spcPts val="0"/>
                        </a:spcAft>
                      </a:pPr>
                      <a:r>
                        <a:rPr lang="ru-RU" sz="1050" b="1">
                          <a:effectLst/>
                        </a:rPr>
                        <a:t>категория застрахованных лиц</a:t>
                      </a:r>
                      <a:endParaRPr lang="ru-RU" sz="1050" b="1">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dirty="0">
                          <a:effectLst/>
                        </a:rPr>
                        <a:t>на страховую часть </a:t>
                      </a:r>
                      <a:r>
                        <a:rPr lang="ru-RU" sz="1050" b="1" dirty="0" smtClean="0">
                          <a:effectLst/>
                        </a:rPr>
                        <a:t>пенсии</a:t>
                      </a:r>
                      <a:endParaRPr lang="ru-RU" sz="1050" b="1" dirty="0">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i="1" dirty="0">
                          <a:effectLst/>
                        </a:rPr>
                        <a:t>на накопительную часть </a:t>
                      </a:r>
                      <a:r>
                        <a:rPr lang="ru-RU" sz="1050" b="1" i="1" dirty="0" smtClean="0">
                          <a:effectLst/>
                        </a:rPr>
                        <a:t>пенсии</a:t>
                      </a:r>
                      <a:endParaRPr lang="ru-RU" sz="1050" b="1" i="1" dirty="0">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r>
              <a:tr h="1271886">
                <a:tc>
                  <a:txBody>
                    <a:bodyPr/>
                    <a:lstStyle/>
                    <a:p>
                      <a:pPr>
                        <a:lnSpc>
                          <a:spcPct val="115000"/>
                        </a:lnSpc>
                        <a:spcAft>
                          <a:spcPts val="0"/>
                        </a:spcAft>
                      </a:pPr>
                      <a:r>
                        <a:rPr lang="ru-RU" sz="1050" b="1">
                          <a:effectLst/>
                        </a:rPr>
                        <a:t>Для лиц 1966 года рождения и старше</a:t>
                      </a:r>
                      <a:endParaRPr lang="ru-RU" sz="1050" b="1">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a:effectLst/>
                        </a:rPr>
                        <a:t>21,0%</a:t>
                      </a:r>
                    </a:p>
                    <a:p>
                      <a:pPr>
                        <a:lnSpc>
                          <a:spcPct val="115000"/>
                        </a:lnSpc>
                        <a:spcAft>
                          <a:spcPts val="0"/>
                        </a:spcAft>
                      </a:pPr>
                      <a:r>
                        <a:rPr lang="ru-RU" sz="1050" b="1">
                          <a:effectLst/>
                        </a:rPr>
                        <a:t>(из них:</a:t>
                      </a:r>
                    </a:p>
                    <a:p>
                      <a:pPr>
                        <a:lnSpc>
                          <a:spcPct val="115000"/>
                        </a:lnSpc>
                        <a:spcAft>
                          <a:spcPts val="0"/>
                        </a:spcAft>
                      </a:pPr>
                      <a:r>
                        <a:rPr lang="ru-RU" sz="1050" b="1">
                          <a:effectLst/>
                        </a:rPr>
                        <a:t>5,0% - солидарная часть тарифа страховых взносов;</a:t>
                      </a:r>
                    </a:p>
                    <a:p>
                      <a:pPr>
                        <a:lnSpc>
                          <a:spcPct val="115000"/>
                        </a:lnSpc>
                        <a:spcAft>
                          <a:spcPts val="0"/>
                        </a:spcAft>
                      </a:pPr>
                      <a:r>
                        <a:rPr lang="ru-RU" sz="1050" b="1">
                          <a:effectLst/>
                        </a:rPr>
                        <a:t>16,0% - индивидуальная часть тарифа страховых взносов)</a:t>
                      </a:r>
                      <a:endParaRPr lang="ru-RU" sz="1050" b="1">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a:effectLst/>
                        </a:rPr>
                        <a:t>-</a:t>
                      </a:r>
                      <a:endParaRPr lang="ru-RU" sz="1050" b="1">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a:effectLst/>
                        </a:rPr>
                        <a:t>2,4%</a:t>
                      </a:r>
                      <a:endParaRPr lang="ru-RU" sz="1050" b="1">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a:effectLst/>
                        </a:rPr>
                        <a:t>3,7%</a:t>
                      </a:r>
                      <a:endParaRPr lang="ru-RU" sz="1050" b="1">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71886">
                <a:tc>
                  <a:txBody>
                    <a:bodyPr/>
                    <a:lstStyle/>
                    <a:p>
                      <a:pPr>
                        <a:lnSpc>
                          <a:spcPct val="115000"/>
                        </a:lnSpc>
                        <a:spcAft>
                          <a:spcPts val="0"/>
                        </a:spcAft>
                      </a:pPr>
                      <a:r>
                        <a:rPr lang="ru-RU" sz="1050" b="1">
                          <a:effectLst/>
                        </a:rPr>
                        <a:t>Для лиц 1967 года рождения и моложе (при выборе варианта пенсионного обеспечения 0% на финансирование накопительной части трудовой пенсии)</a:t>
                      </a:r>
                      <a:endParaRPr lang="ru-RU" sz="1050" b="1">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a:effectLst/>
                        </a:rPr>
                        <a:t>21,0%</a:t>
                      </a:r>
                    </a:p>
                    <a:p>
                      <a:pPr>
                        <a:lnSpc>
                          <a:spcPct val="115000"/>
                        </a:lnSpc>
                        <a:spcAft>
                          <a:spcPts val="0"/>
                        </a:spcAft>
                      </a:pPr>
                      <a:r>
                        <a:rPr lang="ru-RU" sz="1050" b="1">
                          <a:effectLst/>
                        </a:rPr>
                        <a:t>(из них:</a:t>
                      </a:r>
                    </a:p>
                    <a:p>
                      <a:pPr>
                        <a:lnSpc>
                          <a:spcPct val="115000"/>
                        </a:lnSpc>
                        <a:spcAft>
                          <a:spcPts val="0"/>
                        </a:spcAft>
                      </a:pPr>
                      <a:r>
                        <a:rPr lang="ru-RU" sz="1050" b="1">
                          <a:effectLst/>
                        </a:rPr>
                        <a:t>5,0% - солидарная часть тарифа страховых взносов;</a:t>
                      </a:r>
                    </a:p>
                    <a:p>
                      <a:pPr>
                        <a:lnSpc>
                          <a:spcPct val="115000"/>
                        </a:lnSpc>
                        <a:spcAft>
                          <a:spcPts val="0"/>
                        </a:spcAft>
                      </a:pPr>
                      <a:r>
                        <a:rPr lang="ru-RU" sz="1050" b="1">
                          <a:effectLst/>
                        </a:rPr>
                        <a:t>16,0% - индивидуальная часть тарифа страховых взносов)</a:t>
                      </a:r>
                      <a:endParaRPr lang="ru-RU" sz="1050" b="1">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a:effectLst/>
                        </a:rPr>
                        <a:t>0%</a:t>
                      </a:r>
                    </a:p>
                    <a:p>
                      <a:pPr>
                        <a:lnSpc>
                          <a:spcPct val="115000"/>
                        </a:lnSpc>
                        <a:spcAft>
                          <a:spcPts val="0"/>
                        </a:spcAft>
                      </a:pPr>
                      <a:r>
                        <a:rPr lang="ru-RU" sz="1050" b="1">
                          <a:effectLst/>
                        </a:rPr>
                        <a:t>(индивидуальная часть тарифа страховых взносов)</a:t>
                      </a:r>
                      <a:endParaRPr lang="ru-RU" sz="1050" b="1">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050" b="1">
                          <a:effectLst/>
                        </a:rPr>
                        <a:t> </a:t>
                      </a:r>
                      <a:endParaRPr lang="ru-RU" sz="1050" b="1">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050" b="1" dirty="0">
                          <a:effectLst/>
                        </a:rPr>
                        <a:t> </a:t>
                      </a:r>
                      <a:endParaRPr lang="ru-RU" sz="1050" b="1" dirty="0">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71886">
                <a:tc>
                  <a:txBody>
                    <a:bodyPr/>
                    <a:lstStyle/>
                    <a:p>
                      <a:pPr>
                        <a:lnSpc>
                          <a:spcPct val="115000"/>
                        </a:lnSpc>
                        <a:spcAft>
                          <a:spcPts val="0"/>
                        </a:spcAft>
                      </a:pPr>
                      <a:r>
                        <a:rPr lang="ru-RU" sz="1050" b="1">
                          <a:effectLst/>
                        </a:rPr>
                        <a:t>Для лиц 1967 года рождения и моложе (при выборе варианта пенсионного обеспечения 6% на финансирование накопительной части трудовой пенсии)</a:t>
                      </a:r>
                      <a:endParaRPr lang="ru-RU" sz="1050" b="1">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a:effectLst/>
                        </a:rPr>
                        <a:t>15,0%</a:t>
                      </a:r>
                    </a:p>
                    <a:p>
                      <a:pPr>
                        <a:lnSpc>
                          <a:spcPct val="115000"/>
                        </a:lnSpc>
                        <a:spcAft>
                          <a:spcPts val="0"/>
                        </a:spcAft>
                      </a:pPr>
                      <a:r>
                        <a:rPr lang="ru-RU" sz="1050" b="1">
                          <a:effectLst/>
                        </a:rPr>
                        <a:t>(из них:</a:t>
                      </a:r>
                    </a:p>
                    <a:p>
                      <a:pPr>
                        <a:lnSpc>
                          <a:spcPct val="115000"/>
                        </a:lnSpc>
                        <a:spcAft>
                          <a:spcPts val="0"/>
                        </a:spcAft>
                      </a:pPr>
                      <a:r>
                        <a:rPr lang="ru-RU" sz="1050" b="1">
                          <a:effectLst/>
                        </a:rPr>
                        <a:t>5,0% - солидарная часть тарифа страховых взносов;</a:t>
                      </a:r>
                    </a:p>
                    <a:p>
                      <a:pPr>
                        <a:lnSpc>
                          <a:spcPct val="115000"/>
                        </a:lnSpc>
                        <a:spcAft>
                          <a:spcPts val="0"/>
                        </a:spcAft>
                      </a:pPr>
                      <a:r>
                        <a:rPr lang="ru-RU" sz="1050" b="1">
                          <a:effectLst/>
                        </a:rPr>
                        <a:t>10,0% - индивидуальная часть тарифа страховых взносов)</a:t>
                      </a:r>
                      <a:endParaRPr lang="ru-RU" sz="1050" b="1">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a:effectLst/>
                        </a:rPr>
                        <a:t>6%</a:t>
                      </a:r>
                    </a:p>
                    <a:p>
                      <a:pPr>
                        <a:lnSpc>
                          <a:spcPct val="115000"/>
                        </a:lnSpc>
                        <a:spcAft>
                          <a:spcPts val="0"/>
                        </a:spcAft>
                      </a:pPr>
                      <a:r>
                        <a:rPr lang="ru-RU" sz="1050" b="1">
                          <a:effectLst/>
                        </a:rPr>
                        <a:t>(индивидуальная часть тарифа страховых взносов)</a:t>
                      </a:r>
                      <a:endParaRPr lang="ru-RU" sz="1050" b="1">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050" b="1">
                          <a:effectLst/>
                        </a:rPr>
                        <a:t> </a:t>
                      </a:r>
                      <a:endParaRPr lang="ru-RU" sz="1050" b="1">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050" b="1" dirty="0">
                          <a:effectLst/>
                        </a:rPr>
                        <a:t> </a:t>
                      </a:r>
                      <a:endParaRPr lang="ru-RU" sz="1050" b="1" dirty="0">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4" name="Прямоугольник 3"/>
          <p:cNvSpPr/>
          <p:nvPr/>
        </p:nvSpPr>
        <p:spPr>
          <a:xfrm>
            <a:off x="971600" y="188640"/>
            <a:ext cx="7488832" cy="954107"/>
          </a:xfrm>
          <a:prstGeom prst="rect">
            <a:avLst/>
          </a:prstGeom>
        </p:spPr>
        <p:txBody>
          <a:bodyPr wrap="square">
            <a:spAutoFit/>
          </a:bodyPr>
          <a:lstStyle/>
          <a:p>
            <a:pPr algn="ctr"/>
            <a:r>
              <a:rPr lang="ru-RU" sz="1400" b="1" dirty="0">
                <a:solidFill>
                  <a:srgbClr val="FFFF00"/>
                </a:solidFill>
              </a:rPr>
              <a:t>ПОНИЖЕННЫЕ СТРАХОВЫЕ ТАРИФЫ (СТАВКИ)</a:t>
            </a:r>
            <a:endParaRPr lang="ru-RU" sz="1400" dirty="0">
              <a:solidFill>
                <a:srgbClr val="FFFF00"/>
              </a:solidFill>
            </a:endParaRPr>
          </a:p>
          <a:p>
            <a:pPr algn="ctr"/>
            <a:r>
              <a:rPr lang="ru-RU" sz="1400" b="1" dirty="0">
                <a:solidFill>
                  <a:srgbClr val="FFFF00"/>
                </a:solidFill>
              </a:rPr>
              <a:t>ДЛЯ СЕЛЬСКОХОЗЯЙСТВЕННЫХ ТОВАРОПРОИЗВОДИТЕЛЕЙ,</a:t>
            </a:r>
            <a:endParaRPr lang="ru-RU" sz="1400" dirty="0">
              <a:solidFill>
                <a:srgbClr val="FFFF00"/>
              </a:solidFill>
            </a:endParaRPr>
          </a:p>
          <a:p>
            <a:pPr algn="ctr"/>
            <a:r>
              <a:rPr lang="ru-RU" sz="1400" b="1" dirty="0">
                <a:solidFill>
                  <a:srgbClr val="FFFF00"/>
                </a:solidFill>
              </a:rPr>
              <a:t>ОРГАНИЗАЦИЙ НАРОДНЫХ ХУДОЖЕСТВЕННЫХ ПРОМЫСЛОВ</a:t>
            </a:r>
            <a:endParaRPr lang="ru-RU" sz="1400" dirty="0">
              <a:solidFill>
                <a:srgbClr val="FFFF00"/>
              </a:solidFill>
            </a:endParaRPr>
          </a:p>
          <a:p>
            <a:pPr algn="ctr"/>
            <a:r>
              <a:rPr lang="ru-RU" sz="1400" b="1" dirty="0">
                <a:solidFill>
                  <a:srgbClr val="FFFF00"/>
                </a:solidFill>
              </a:rPr>
              <a:t>И ОБЩИН НАРОДОВ СЕВЕРА, СИБИРИ И ДАЛЬНЕГО ВОСТОКА</a:t>
            </a:r>
            <a:endParaRPr lang="ru-RU" sz="1400" dirty="0">
              <a:solidFill>
                <a:srgbClr val="FFFF00"/>
              </a:solidFill>
            </a:endParaRPr>
          </a:p>
        </p:txBody>
      </p:sp>
    </p:spTree>
    <p:extLst>
      <p:ext uri="{BB962C8B-B14F-4D97-AF65-F5344CB8AC3E}">
        <p14:creationId xmlns:p14="http://schemas.microsoft.com/office/powerpoint/2010/main" val="3153219240"/>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332656"/>
            <a:ext cx="8280920" cy="1058303"/>
          </a:xfrm>
          <a:prstGeom prst="rect">
            <a:avLst/>
          </a:prstGeom>
        </p:spPr>
        <p:txBody>
          <a:bodyPr wrap="square">
            <a:spAutoFit/>
          </a:bodyPr>
          <a:lstStyle/>
          <a:p>
            <a:pPr algn="ctr">
              <a:lnSpc>
                <a:spcPct val="115000"/>
              </a:lnSpc>
              <a:spcAft>
                <a:spcPts val="0"/>
              </a:spcAft>
            </a:pPr>
            <a:r>
              <a:rPr lang="ru-RU" sz="1400" b="1" dirty="0">
                <a:solidFill>
                  <a:srgbClr val="FFFF00"/>
                </a:solidFill>
              </a:rPr>
              <a:t>ПОНИЖЕННЫЕ СТРАХОВЫЕ ТАРИФЫ (СТАВКИ)</a:t>
            </a:r>
          </a:p>
          <a:p>
            <a:pPr algn="ctr">
              <a:lnSpc>
                <a:spcPct val="115000"/>
              </a:lnSpc>
              <a:spcAft>
                <a:spcPts val="0"/>
              </a:spcAft>
            </a:pPr>
            <a:r>
              <a:rPr lang="ru-RU" sz="1400" b="1" dirty="0">
                <a:solidFill>
                  <a:srgbClr val="FFFF00"/>
                </a:solidFill>
              </a:rPr>
              <a:t>ДЛЯ ОБЩЕСТВЕННЫХ ОРГАНИЗАЦИЙ</a:t>
            </a:r>
          </a:p>
          <a:p>
            <a:pPr algn="ctr">
              <a:lnSpc>
                <a:spcPct val="115000"/>
              </a:lnSpc>
              <a:spcAft>
                <a:spcPts val="0"/>
              </a:spcAft>
            </a:pPr>
            <a:r>
              <a:rPr lang="ru-RU" sz="1400" b="1" dirty="0">
                <a:solidFill>
                  <a:srgbClr val="FFFF00"/>
                </a:solidFill>
              </a:rPr>
              <a:t>ИНВАЛИДОВ И ИНЫХ ПЛАТЕЛЬЩИКОВ, СОЗДАННЫХ С УЧАСТИЕМ</a:t>
            </a:r>
          </a:p>
          <a:p>
            <a:pPr algn="ctr">
              <a:lnSpc>
                <a:spcPct val="115000"/>
              </a:lnSpc>
              <a:spcAft>
                <a:spcPts val="0"/>
              </a:spcAft>
            </a:pPr>
            <a:r>
              <a:rPr lang="ru-RU" sz="1400" b="1" dirty="0">
                <a:solidFill>
                  <a:srgbClr val="FFFF00"/>
                </a:solidFill>
              </a:rPr>
              <a:t>ТАКИХ ОРГАНИЗАЦИЙ ИЛИ ИСПОЛЬЗУЮЩИХ ТРУД ИНВАЛИДОВ</a:t>
            </a:r>
          </a:p>
        </p:txBody>
      </p:sp>
      <p:graphicFrame>
        <p:nvGraphicFramePr>
          <p:cNvPr id="3" name="Таблица 2"/>
          <p:cNvGraphicFramePr>
            <a:graphicFrameLocks noGrp="1"/>
          </p:cNvGraphicFramePr>
          <p:nvPr>
            <p:extLst>
              <p:ext uri="{D42A27DB-BD31-4B8C-83A1-F6EECF244321}">
                <p14:modId xmlns:p14="http://schemas.microsoft.com/office/powerpoint/2010/main" val="1298351769"/>
              </p:ext>
            </p:extLst>
          </p:nvPr>
        </p:nvGraphicFramePr>
        <p:xfrm>
          <a:off x="323528" y="1556792"/>
          <a:ext cx="8352928" cy="5034887"/>
        </p:xfrm>
        <a:graphic>
          <a:graphicData uri="http://schemas.openxmlformats.org/drawingml/2006/table">
            <a:tbl>
              <a:tblPr>
                <a:tableStyleId>{2D5ABB26-0587-4C30-8999-92F81FD0307C}</a:tableStyleId>
              </a:tblPr>
              <a:tblGrid>
                <a:gridCol w="2160240"/>
                <a:gridCol w="2232248"/>
                <a:gridCol w="1440160"/>
                <a:gridCol w="1152128"/>
                <a:gridCol w="1368152"/>
              </a:tblGrid>
              <a:tr h="219864">
                <a:tc gridSpan="3">
                  <a:txBody>
                    <a:bodyPr/>
                    <a:lstStyle/>
                    <a:p>
                      <a:pPr algn="ctr">
                        <a:lnSpc>
                          <a:spcPct val="115000"/>
                        </a:lnSpc>
                        <a:spcAft>
                          <a:spcPts val="0"/>
                        </a:spcAft>
                      </a:pPr>
                      <a:r>
                        <a:rPr lang="ru-RU" sz="1050" b="1" dirty="0">
                          <a:effectLst/>
                        </a:rPr>
                        <a:t>Пенсионный фонд РФ</a:t>
                      </a:r>
                      <a:endParaRPr lang="ru-RU" sz="1050" b="1" dirty="0">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rowSpan="2">
                  <a:txBody>
                    <a:bodyPr/>
                    <a:lstStyle/>
                    <a:p>
                      <a:pPr algn="ctr">
                        <a:lnSpc>
                          <a:spcPct val="115000"/>
                        </a:lnSpc>
                        <a:spcAft>
                          <a:spcPts val="0"/>
                        </a:spcAft>
                      </a:pPr>
                      <a:r>
                        <a:rPr lang="ru-RU" sz="1050" b="1">
                          <a:effectLst/>
                        </a:rPr>
                        <a:t>Фонд социального страхования РФ</a:t>
                      </a:r>
                      <a:endParaRPr lang="ru-RU" sz="1050" b="1">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lnSpc>
                          <a:spcPct val="115000"/>
                        </a:lnSpc>
                        <a:spcAft>
                          <a:spcPts val="0"/>
                        </a:spcAft>
                      </a:pPr>
                      <a:r>
                        <a:rPr lang="ru-RU" sz="1050" b="1">
                          <a:effectLst/>
                        </a:rPr>
                        <a:t>Федеральный фонд обязательного медицинского страхования</a:t>
                      </a:r>
                      <a:endParaRPr lang="ru-RU" sz="1050" b="1">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89016">
                <a:tc>
                  <a:txBody>
                    <a:bodyPr/>
                    <a:lstStyle/>
                    <a:p>
                      <a:pPr algn="ctr">
                        <a:lnSpc>
                          <a:spcPct val="115000"/>
                        </a:lnSpc>
                        <a:spcAft>
                          <a:spcPts val="0"/>
                        </a:spcAft>
                      </a:pPr>
                      <a:r>
                        <a:rPr lang="ru-RU" sz="1050" b="1">
                          <a:effectLst/>
                        </a:rPr>
                        <a:t>категория застрахованных лиц</a:t>
                      </a:r>
                      <a:endParaRPr lang="ru-RU" sz="1050" b="1">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dirty="0">
                          <a:effectLst/>
                        </a:rPr>
                        <a:t>на страховую часть </a:t>
                      </a:r>
                      <a:r>
                        <a:rPr lang="ru-RU" sz="1050" b="1" dirty="0" smtClean="0">
                          <a:effectLst/>
                        </a:rPr>
                        <a:t>пенсии</a:t>
                      </a:r>
                      <a:endParaRPr lang="ru-RU" sz="1050" b="1" dirty="0">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i="1" dirty="0">
                          <a:effectLst/>
                        </a:rPr>
                        <a:t>на накопительную часть </a:t>
                      </a:r>
                      <a:r>
                        <a:rPr lang="ru-RU" sz="1050" b="1" i="1" dirty="0" smtClean="0">
                          <a:effectLst/>
                        </a:rPr>
                        <a:t>пенсии</a:t>
                      </a:r>
                      <a:endParaRPr lang="ru-RU" sz="1050" b="1" i="1" dirty="0">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r>
              <a:tr h="1271886">
                <a:tc>
                  <a:txBody>
                    <a:bodyPr/>
                    <a:lstStyle/>
                    <a:p>
                      <a:pPr>
                        <a:lnSpc>
                          <a:spcPct val="115000"/>
                        </a:lnSpc>
                        <a:spcAft>
                          <a:spcPts val="0"/>
                        </a:spcAft>
                      </a:pPr>
                      <a:r>
                        <a:rPr lang="ru-RU" sz="1050" b="1">
                          <a:effectLst/>
                        </a:rPr>
                        <a:t>Для лиц 1966 года рождения и старше</a:t>
                      </a:r>
                      <a:endParaRPr lang="ru-RU" sz="1050" b="1">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dirty="0">
                          <a:effectLst/>
                        </a:rPr>
                        <a:t>21,0%</a:t>
                      </a:r>
                    </a:p>
                    <a:p>
                      <a:pPr algn="ctr">
                        <a:lnSpc>
                          <a:spcPct val="115000"/>
                        </a:lnSpc>
                        <a:spcAft>
                          <a:spcPts val="0"/>
                        </a:spcAft>
                      </a:pPr>
                      <a:r>
                        <a:rPr lang="ru-RU" sz="1050" b="1" dirty="0">
                          <a:effectLst/>
                        </a:rPr>
                        <a:t>(из них:</a:t>
                      </a:r>
                    </a:p>
                    <a:p>
                      <a:pPr algn="ctr">
                        <a:lnSpc>
                          <a:spcPct val="115000"/>
                        </a:lnSpc>
                        <a:spcAft>
                          <a:spcPts val="0"/>
                        </a:spcAft>
                      </a:pPr>
                      <a:r>
                        <a:rPr lang="ru-RU" sz="1050" b="1" dirty="0">
                          <a:effectLst/>
                        </a:rPr>
                        <a:t>5,0% - солидарная часть тарифа страховых взносов;</a:t>
                      </a:r>
                    </a:p>
                    <a:p>
                      <a:pPr algn="ctr">
                        <a:lnSpc>
                          <a:spcPct val="115000"/>
                        </a:lnSpc>
                        <a:spcAft>
                          <a:spcPts val="0"/>
                        </a:spcAft>
                      </a:pPr>
                      <a:r>
                        <a:rPr lang="ru-RU" sz="1050" b="1" dirty="0">
                          <a:effectLst/>
                        </a:rPr>
                        <a:t>16,0% - индивидуальная часть тарифа страховых взносов)</a:t>
                      </a:r>
                      <a:endParaRPr lang="ru-RU" sz="1050" b="1" dirty="0">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a:effectLst/>
                        </a:rPr>
                        <a:t>-</a:t>
                      </a:r>
                      <a:endParaRPr lang="ru-RU" sz="1050" b="1">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a:effectLst/>
                        </a:rPr>
                        <a:t>2,4%</a:t>
                      </a:r>
                      <a:endParaRPr lang="ru-RU" sz="1050" b="1">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a:effectLst/>
                        </a:rPr>
                        <a:t>3,7%</a:t>
                      </a:r>
                      <a:endParaRPr lang="ru-RU" sz="1050" b="1">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71886">
                <a:tc>
                  <a:txBody>
                    <a:bodyPr/>
                    <a:lstStyle/>
                    <a:p>
                      <a:pPr>
                        <a:lnSpc>
                          <a:spcPct val="115000"/>
                        </a:lnSpc>
                        <a:spcAft>
                          <a:spcPts val="0"/>
                        </a:spcAft>
                      </a:pPr>
                      <a:r>
                        <a:rPr lang="ru-RU" sz="1050" b="1" dirty="0">
                          <a:effectLst/>
                        </a:rPr>
                        <a:t>Для лиц 1967 года рождения и моложе (при выборе варианта пенсионного обеспечения 0% на финансирование накопительной части трудовой пенсии)</a:t>
                      </a:r>
                      <a:endParaRPr lang="ru-RU" sz="1050" b="1" dirty="0">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a:effectLst/>
                        </a:rPr>
                        <a:t>21,0%</a:t>
                      </a:r>
                    </a:p>
                    <a:p>
                      <a:pPr algn="ctr">
                        <a:lnSpc>
                          <a:spcPct val="115000"/>
                        </a:lnSpc>
                        <a:spcAft>
                          <a:spcPts val="0"/>
                        </a:spcAft>
                      </a:pPr>
                      <a:r>
                        <a:rPr lang="ru-RU" sz="1050" b="1">
                          <a:effectLst/>
                        </a:rPr>
                        <a:t>(из них:</a:t>
                      </a:r>
                    </a:p>
                    <a:p>
                      <a:pPr algn="ctr">
                        <a:lnSpc>
                          <a:spcPct val="115000"/>
                        </a:lnSpc>
                        <a:spcAft>
                          <a:spcPts val="0"/>
                        </a:spcAft>
                      </a:pPr>
                      <a:r>
                        <a:rPr lang="ru-RU" sz="1050" b="1">
                          <a:effectLst/>
                        </a:rPr>
                        <a:t>5,0% - солидарная часть тарифа страховых взносов;</a:t>
                      </a:r>
                    </a:p>
                    <a:p>
                      <a:pPr algn="ctr">
                        <a:lnSpc>
                          <a:spcPct val="115000"/>
                        </a:lnSpc>
                        <a:spcAft>
                          <a:spcPts val="0"/>
                        </a:spcAft>
                      </a:pPr>
                      <a:r>
                        <a:rPr lang="ru-RU" sz="1050" b="1">
                          <a:effectLst/>
                        </a:rPr>
                        <a:t>16,0% - индивидуальная часть тарифа страховых взносов)</a:t>
                      </a:r>
                      <a:endParaRPr lang="ru-RU" sz="1050" b="1">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dirty="0">
                          <a:effectLst/>
                        </a:rPr>
                        <a:t>0%</a:t>
                      </a:r>
                    </a:p>
                    <a:p>
                      <a:pPr algn="ctr">
                        <a:lnSpc>
                          <a:spcPct val="115000"/>
                        </a:lnSpc>
                        <a:spcAft>
                          <a:spcPts val="0"/>
                        </a:spcAft>
                      </a:pPr>
                      <a:r>
                        <a:rPr lang="ru-RU" sz="1050" b="1" dirty="0">
                          <a:effectLst/>
                        </a:rPr>
                        <a:t>(индивидуальная часть тарифа страховых взносов)</a:t>
                      </a:r>
                      <a:endParaRPr lang="ru-RU" sz="1050" b="1" dirty="0">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dirty="0">
                          <a:effectLst/>
                        </a:rPr>
                        <a:t> </a:t>
                      </a:r>
                      <a:endParaRPr lang="ru-RU" sz="1050" b="1" dirty="0">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dirty="0">
                          <a:effectLst/>
                        </a:rPr>
                        <a:t> </a:t>
                      </a:r>
                      <a:endParaRPr lang="ru-RU" sz="1050" b="1" dirty="0">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71886">
                <a:tc>
                  <a:txBody>
                    <a:bodyPr/>
                    <a:lstStyle/>
                    <a:p>
                      <a:pPr>
                        <a:lnSpc>
                          <a:spcPct val="115000"/>
                        </a:lnSpc>
                        <a:spcAft>
                          <a:spcPts val="0"/>
                        </a:spcAft>
                      </a:pPr>
                      <a:r>
                        <a:rPr lang="ru-RU" sz="1050" b="1">
                          <a:effectLst/>
                        </a:rPr>
                        <a:t>Для лиц 1967 года рождения и моложе (при выборе варианта пенсионного обеспечения 6% на финансирование накопительной части трудовой пенсии)</a:t>
                      </a:r>
                      <a:endParaRPr lang="ru-RU" sz="1050" b="1">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a:effectLst/>
                        </a:rPr>
                        <a:t>15,0%</a:t>
                      </a:r>
                    </a:p>
                    <a:p>
                      <a:pPr algn="ctr">
                        <a:lnSpc>
                          <a:spcPct val="115000"/>
                        </a:lnSpc>
                        <a:spcAft>
                          <a:spcPts val="0"/>
                        </a:spcAft>
                      </a:pPr>
                      <a:r>
                        <a:rPr lang="ru-RU" sz="1050" b="1">
                          <a:effectLst/>
                        </a:rPr>
                        <a:t>(из них:</a:t>
                      </a:r>
                    </a:p>
                    <a:p>
                      <a:pPr algn="ctr">
                        <a:lnSpc>
                          <a:spcPct val="115000"/>
                        </a:lnSpc>
                        <a:spcAft>
                          <a:spcPts val="0"/>
                        </a:spcAft>
                      </a:pPr>
                      <a:r>
                        <a:rPr lang="ru-RU" sz="1050" b="1">
                          <a:effectLst/>
                        </a:rPr>
                        <a:t>5,0% - солидарная часть тарифа страховых взносов;</a:t>
                      </a:r>
                    </a:p>
                    <a:p>
                      <a:pPr algn="ctr">
                        <a:lnSpc>
                          <a:spcPct val="115000"/>
                        </a:lnSpc>
                        <a:spcAft>
                          <a:spcPts val="0"/>
                        </a:spcAft>
                      </a:pPr>
                      <a:r>
                        <a:rPr lang="ru-RU" sz="1050" b="1">
                          <a:effectLst/>
                        </a:rPr>
                        <a:t>10,0% - индивидуальная часть тарифа страховых взносов)</a:t>
                      </a:r>
                      <a:endParaRPr lang="ru-RU" sz="1050" b="1">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a:effectLst/>
                        </a:rPr>
                        <a:t>6%</a:t>
                      </a:r>
                    </a:p>
                    <a:p>
                      <a:pPr algn="ctr">
                        <a:lnSpc>
                          <a:spcPct val="115000"/>
                        </a:lnSpc>
                        <a:spcAft>
                          <a:spcPts val="0"/>
                        </a:spcAft>
                      </a:pPr>
                      <a:r>
                        <a:rPr lang="ru-RU" sz="1050" b="1">
                          <a:effectLst/>
                        </a:rPr>
                        <a:t>(индивидуальная часть тарифа страховых взносов)</a:t>
                      </a:r>
                      <a:endParaRPr lang="ru-RU" sz="1050" b="1">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a:effectLst/>
                        </a:rPr>
                        <a:t> </a:t>
                      </a:r>
                      <a:endParaRPr lang="ru-RU" sz="1050" b="1">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dirty="0">
                          <a:effectLst/>
                        </a:rPr>
                        <a:t> </a:t>
                      </a:r>
                      <a:endParaRPr lang="ru-RU" sz="1050" b="1" dirty="0">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153219240"/>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332656"/>
            <a:ext cx="8280920" cy="738664"/>
          </a:xfrm>
          <a:prstGeom prst="rect">
            <a:avLst/>
          </a:prstGeom>
        </p:spPr>
        <p:txBody>
          <a:bodyPr wrap="square">
            <a:spAutoFit/>
          </a:bodyPr>
          <a:lstStyle/>
          <a:p>
            <a:pPr algn="ctr"/>
            <a:r>
              <a:rPr lang="ru-RU" sz="1400" b="1" dirty="0">
                <a:solidFill>
                  <a:srgbClr val="FFFF00"/>
                </a:solidFill>
              </a:rPr>
              <a:t>ПОНИЖЕННЫЕ СТРАХОВЫЕ ТАРИФЫ (СТАВКИ) ДЛЯ РЕЗИДЕНТОВ</a:t>
            </a:r>
          </a:p>
          <a:p>
            <a:pPr algn="ctr"/>
            <a:r>
              <a:rPr lang="ru-RU" sz="1400" b="1" dirty="0">
                <a:solidFill>
                  <a:srgbClr val="FFFF00"/>
                </a:solidFill>
              </a:rPr>
              <a:t>ТЕХНИКО-ВНЕДРЕНЧЕСКИХ, ПРОМЫШЛЕННО-ПРОИЗВОДСТВЕННЫХ</a:t>
            </a:r>
          </a:p>
          <a:p>
            <a:pPr algn="ctr"/>
            <a:r>
              <a:rPr lang="ru-RU" sz="1400" b="1" dirty="0">
                <a:solidFill>
                  <a:srgbClr val="FFFF00"/>
                </a:solidFill>
              </a:rPr>
              <a:t>И ТУРИСТСКО-РЕКРЕАЦИОННЫХ ОСОБЫХ ЭКОНОМИЧЕСКИХ ЗОН</a:t>
            </a:r>
          </a:p>
        </p:txBody>
      </p:sp>
      <p:graphicFrame>
        <p:nvGraphicFramePr>
          <p:cNvPr id="3" name="Таблица 2"/>
          <p:cNvGraphicFramePr>
            <a:graphicFrameLocks noGrp="1"/>
          </p:cNvGraphicFramePr>
          <p:nvPr>
            <p:extLst>
              <p:ext uri="{D42A27DB-BD31-4B8C-83A1-F6EECF244321}">
                <p14:modId xmlns:p14="http://schemas.microsoft.com/office/powerpoint/2010/main" val="3963407053"/>
              </p:ext>
            </p:extLst>
          </p:nvPr>
        </p:nvGraphicFramePr>
        <p:xfrm>
          <a:off x="323528" y="1340768"/>
          <a:ext cx="8352928" cy="5118479"/>
        </p:xfrm>
        <a:graphic>
          <a:graphicData uri="http://schemas.openxmlformats.org/drawingml/2006/table">
            <a:tbl>
              <a:tblPr>
                <a:tableStyleId>{2D5ABB26-0587-4C30-8999-92F81FD0307C}</a:tableStyleId>
              </a:tblPr>
              <a:tblGrid>
                <a:gridCol w="2160240"/>
                <a:gridCol w="2232248"/>
                <a:gridCol w="1440160"/>
                <a:gridCol w="1152128"/>
                <a:gridCol w="1368152"/>
              </a:tblGrid>
              <a:tr h="219864">
                <a:tc gridSpan="3">
                  <a:txBody>
                    <a:bodyPr/>
                    <a:lstStyle/>
                    <a:p>
                      <a:pPr algn="ctr">
                        <a:lnSpc>
                          <a:spcPct val="115000"/>
                        </a:lnSpc>
                        <a:spcAft>
                          <a:spcPts val="0"/>
                        </a:spcAft>
                      </a:pPr>
                      <a:r>
                        <a:rPr lang="ru-RU" sz="1050" b="1" dirty="0">
                          <a:effectLst/>
                        </a:rPr>
                        <a:t>Пенсионный фонд РФ</a:t>
                      </a:r>
                      <a:endParaRPr lang="ru-RU" sz="1050" b="1" dirty="0">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rowSpan="2">
                  <a:txBody>
                    <a:bodyPr/>
                    <a:lstStyle/>
                    <a:p>
                      <a:pPr algn="ctr">
                        <a:lnSpc>
                          <a:spcPct val="115000"/>
                        </a:lnSpc>
                        <a:spcAft>
                          <a:spcPts val="0"/>
                        </a:spcAft>
                      </a:pPr>
                      <a:r>
                        <a:rPr lang="ru-RU" sz="1050" b="1">
                          <a:effectLst/>
                        </a:rPr>
                        <a:t>Фонд социального страхования РФ</a:t>
                      </a:r>
                      <a:endParaRPr lang="ru-RU" sz="1050" b="1">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lnSpc>
                          <a:spcPct val="115000"/>
                        </a:lnSpc>
                        <a:spcAft>
                          <a:spcPts val="0"/>
                        </a:spcAft>
                      </a:pPr>
                      <a:r>
                        <a:rPr lang="ru-RU" sz="1050" b="1">
                          <a:effectLst/>
                        </a:rPr>
                        <a:t>Федеральный фонд обязательного медицинского страхования</a:t>
                      </a:r>
                      <a:endParaRPr lang="ru-RU" sz="1050" b="1">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89016">
                <a:tc>
                  <a:txBody>
                    <a:bodyPr/>
                    <a:lstStyle/>
                    <a:p>
                      <a:pPr algn="ctr">
                        <a:lnSpc>
                          <a:spcPct val="115000"/>
                        </a:lnSpc>
                        <a:spcAft>
                          <a:spcPts val="0"/>
                        </a:spcAft>
                      </a:pPr>
                      <a:r>
                        <a:rPr lang="ru-RU" sz="1050" b="1">
                          <a:effectLst/>
                        </a:rPr>
                        <a:t>категория застрахованных лиц</a:t>
                      </a:r>
                      <a:endParaRPr lang="ru-RU" sz="1050" b="1">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dirty="0">
                          <a:effectLst/>
                        </a:rPr>
                        <a:t>на страховую часть </a:t>
                      </a:r>
                      <a:r>
                        <a:rPr lang="ru-RU" sz="1050" b="1" dirty="0" smtClean="0">
                          <a:effectLst/>
                        </a:rPr>
                        <a:t>пенсии</a:t>
                      </a:r>
                      <a:endParaRPr lang="ru-RU" sz="1050" b="1" dirty="0">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i="1" dirty="0">
                          <a:effectLst/>
                        </a:rPr>
                        <a:t>на накопительную часть </a:t>
                      </a:r>
                      <a:r>
                        <a:rPr lang="ru-RU" sz="1050" b="1" i="1" dirty="0" smtClean="0">
                          <a:effectLst/>
                        </a:rPr>
                        <a:t>пенсии</a:t>
                      </a:r>
                      <a:endParaRPr lang="ru-RU" sz="1050" b="1" i="1" dirty="0">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r>
              <a:tr h="1271886">
                <a:tc>
                  <a:txBody>
                    <a:bodyPr/>
                    <a:lstStyle/>
                    <a:p>
                      <a:pPr>
                        <a:lnSpc>
                          <a:spcPct val="115000"/>
                        </a:lnSpc>
                        <a:spcAft>
                          <a:spcPts val="0"/>
                        </a:spcAft>
                      </a:pPr>
                      <a:r>
                        <a:rPr lang="ru-RU" sz="1050" b="1" kern="1200" dirty="0">
                          <a:solidFill>
                            <a:schemeClr val="tx1"/>
                          </a:solidFill>
                          <a:effectLst/>
                          <a:latin typeface="+mn-lt"/>
                          <a:ea typeface="+mn-ea"/>
                          <a:cs typeface="+mn-cs"/>
                        </a:rPr>
                        <a:t>Для лиц 1966 года рождения и старше</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kern="1200" dirty="0">
                          <a:solidFill>
                            <a:schemeClr val="tx1"/>
                          </a:solidFill>
                          <a:effectLst/>
                          <a:latin typeface="+mn-lt"/>
                          <a:ea typeface="+mn-ea"/>
                          <a:cs typeface="+mn-cs"/>
                        </a:rPr>
                        <a:t>8,0%</a:t>
                      </a:r>
                    </a:p>
                    <a:p>
                      <a:pPr algn="ctr">
                        <a:lnSpc>
                          <a:spcPct val="115000"/>
                        </a:lnSpc>
                        <a:spcAft>
                          <a:spcPts val="0"/>
                        </a:spcAft>
                      </a:pPr>
                      <a:r>
                        <a:rPr lang="ru-RU" sz="1050" b="1" kern="1200" dirty="0">
                          <a:solidFill>
                            <a:schemeClr val="tx1"/>
                          </a:solidFill>
                          <a:effectLst/>
                          <a:latin typeface="+mn-lt"/>
                          <a:ea typeface="+mn-ea"/>
                          <a:cs typeface="+mn-cs"/>
                        </a:rPr>
                        <a:t>(индивидуальная часть тарифа страховых взносов)</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kern="1200" dirty="0">
                          <a:solidFill>
                            <a:schemeClr val="tx1"/>
                          </a:solidFill>
                          <a:effectLst/>
                          <a:latin typeface="+mn-lt"/>
                          <a:ea typeface="+mn-ea"/>
                          <a:cs typeface="+mn-cs"/>
                        </a:rPr>
                        <a:t>-</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kern="1200">
                          <a:solidFill>
                            <a:schemeClr val="tx1"/>
                          </a:solidFill>
                          <a:effectLst/>
                          <a:latin typeface="+mn-lt"/>
                          <a:ea typeface="+mn-ea"/>
                          <a:cs typeface="+mn-cs"/>
                        </a:rPr>
                        <a:t>2,0%</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kern="1200">
                          <a:solidFill>
                            <a:schemeClr val="tx1"/>
                          </a:solidFill>
                          <a:effectLst/>
                          <a:latin typeface="+mn-lt"/>
                          <a:ea typeface="+mn-ea"/>
                          <a:cs typeface="+mn-cs"/>
                        </a:rPr>
                        <a:t>4,0%</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71886">
                <a:tc>
                  <a:txBody>
                    <a:bodyPr/>
                    <a:lstStyle/>
                    <a:p>
                      <a:pPr>
                        <a:lnSpc>
                          <a:spcPct val="115000"/>
                        </a:lnSpc>
                        <a:spcAft>
                          <a:spcPts val="0"/>
                        </a:spcAft>
                      </a:pPr>
                      <a:r>
                        <a:rPr lang="ru-RU" sz="1050" b="1" kern="1200">
                          <a:solidFill>
                            <a:schemeClr val="tx1"/>
                          </a:solidFill>
                          <a:effectLst/>
                          <a:latin typeface="+mn-lt"/>
                          <a:ea typeface="+mn-ea"/>
                          <a:cs typeface="+mn-cs"/>
                        </a:rPr>
                        <a:t>Для лиц 1967 года рождения и моложе (при выборе варианта пенсионного обеспечения 0% на финансирование накопительной части трудовой пенсии)</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kern="1200">
                          <a:solidFill>
                            <a:schemeClr val="tx1"/>
                          </a:solidFill>
                          <a:effectLst/>
                          <a:latin typeface="+mn-lt"/>
                          <a:ea typeface="+mn-ea"/>
                          <a:cs typeface="+mn-cs"/>
                        </a:rPr>
                        <a:t>8,0%</a:t>
                      </a:r>
                    </a:p>
                    <a:p>
                      <a:pPr algn="ctr">
                        <a:lnSpc>
                          <a:spcPct val="115000"/>
                        </a:lnSpc>
                        <a:spcAft>
                          <a:spcPts val="0"/>
                        </a:spcAft>
                      </a:pPr>
                      <a:r>
                        <a:rPr lang="ru-RU" sz="1050" b="1" kern="1200">
                          <a:solidFill>
                            <a:schemeClr val="tx1"/>
                          </a:solidFill>
                          <a:effectLst/>
                          <a:latin typeface="+mn-lt"/>
                          <a:ea typeface="+mn-ea"/>
                          <a:cs typeface="+mn-cs"/>
                        </a:rPr>
                        <a:t>(индивидуальная часть тарифа страховых взносов)</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kern="1200" dirty="0">
                          <a:solidFill>
                            <a:schemeClr val="tx1"/>
                          </a:solidFill>
                          <a:effectLst/>
                          <a:latin typeface="+mn-lt"/>
                          <a:ea typeface="+mn-ea"/>
                          <a:cs typeface="+mn-cs"/>
                        </a:rPr>
                        <a:t>0%</a:t>
                      </a:r>
                    </a:p>
                    <a:p>
                      <a:pPr algn="ctr">
                        <a:lnSpc>
                          <a:spcPct val="115000"/>
                        </a:lnSpc>
                        <a:spcAft>
                          <a:spcPts val="0"/>
                        </a:spcAft>
                      </a:pPr>
                      <a:r>
                        <a:rPr lang="ru-RU" sz="1050" b="1" kern="1200" dirty="0">
                          <a:solidFill>
                            <a:schemeClr val="tx1"/>
                          </a:solidFill>
                          <a:effectLst/>
                          <a:latin typeface="+mn-lt"/>
                          <a:ea typeface="+mn-ea"/>
                          <a:cs typeface="+mn-cs"/>
                        </a:rPr>
                        <a:t>(индивидуальная часть тарифа страховых взносов)</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kern="1200" dirty="0">
                          <a:solidFill>
                            <a:schemeClr val="tx1"/>
                          </a:solidFill>
                          <a:effectLst/>
                          <a:latin typeface="+mn-lt"/>
                          <a:ea typeface="+mn-ea"/>
                          <a:cs typeface="+mn-cs"/>
                        </a:rPr>
                        <a:t> </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kern="1200">
                          <a:solidFill>
                            <a:schemeClr val="tx1"/>
                          </a:solidFill>
                          <a:effectLst/>
                          <a:latin typeface="+mn-lt"/>
                          <a:ea typeface="+mn-ea"/>
                          <a:cs typeface="+mn-cs"/>
                        </a:rPr>
                        <a:t> </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71886">
                <a:tc>
                  <a:txBody>
                    <a:bodyPr/>
                    <a:lstStyle/>
                    <a:p>
                      <a:pPr>
                        <a:lnSpc>
                          <a:spcPct val="115000"/>
                        </a:lnSpc>
                        <a:spcAft>
                          <a:spcPts val="0"/>
                        </a:spcAft>
                      </a:pPr>
                      <a:r>
                        <a:rPr lang="ru-RU" sz="1050" b="1" kern="1200">
                          <a:solidFill>
                            <a:schemeClr val="tx1"/>
                          </a:solidFill>
                          <a:effectLst/>
                          <a:latin typeface="+mn-lt"/>
                          <a:ea typeface="+mn-ea"/>
                          <a:cs typeface="+mn-cs"/>
                        </a:rPr>
                        <a:t>Для лиц 1967 года рождения и моложе (при выборе варианта пенсионного обеспечения 6% на финансирование накопительной части трудовой пенсии)</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kern="1200">
                          <a:solidFill>
                            <a:schemeClr val="tx1"/>
                          </a:solidFill>
                          <a:effectLst/>
                          <a:latin typeface="+mn-lt"/>
                          <a:ea typeface="+mn-ea"/>
                          <a:cs typeface="+mn-cs"/>
                        </a:rPr>
                        <a:t>2,0%</a:t>
                      </a:r>
                    </a:p>
                    <a:p>
                      <a:pPr algn="ctr">
                        <a:lnSpc>
                          <a:spcPct val="115000"/>
                        </a:lnSpc>
                        <a:spcAft>
                          <a:spcPts val="0"/>
                        </a:spcAft>
                      </a:pPr>
                      <a:r>
                        <a:rPr lang="ru-RU" sz="1050" b="1" kern="1200">
                          <a:solidFill>
                            <a:schemeClr val="tx1"/>
                          </a:solidFill>
                          <a:effectLst/>
                          <a:latin typeface="+mn-lt"/>
                          <a:ea typeface="+mn-ea"/>
                          <a:cs typeface="+mn-cs"/>
                        </a:rPr>
                        <a:t>(индивидуальная часть тарифа страховых взносов)</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kern="1200">
                          <a:solidFill>
                            <a:schemeClr val="tx1"/>
                          </a:solidFill>
                          <a:effectLst/>
                          <a:latin typeface="+mn-lt"/>
                          <a:ea typeface="+mn-ea"/>
                          <a:cs typeface="+mn-cs"/>
                        </a:rPr>
                        <a:t>6,0%</a:t>
                      </a:r>
                    </a:p>
                    <a:p>
                      <a:pPr algn="ctr">
                        <a:lnSpc>
                          <a:spcPct val="115000"/>
                        </a:lnSpc>
                        <a:spcAft>
                          <a:spcPts val="0"/>
                        </a:spcAft>
                      </a:pPr>
                      <a:r>
                        <a:rPr lang="ru-RU" sz="1050" b="1" kern="1200">
                          <a:solidFill>
                            <a:schemeClr val="tx1"/>
                          </a:solidFill>
                          <a:effectLst/>
                          <a:latin typeface="+mn-lt"/>
                          <a:ea typeface="+mn-ea"/>
                          <a:cs typeface="+mn-cs"/>
                        </a:rPr>
                        <a:t>(индивидуальная часть тарифа страховых взносов)</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kern="1200" dirty="0">
                          <a:solidFill>
                            <a:schemeClr val="tx1"/>
                          </a:solidFill>
                          <a:effectLst/>
                          <a:latin typeface="+mn-lt"/>
                          <a:ea typeface="+mn-ea"/>
                          <a:cs typeface="+mn-cs"/>
                        </a:rPr>
                        <a:t> </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kern="1200" dirty="0">
                          <a:solidFill>
                            <a:schemeClr val="tx1"/>
                          </a:solidFill>
                          <a:effectLst/>
                          <a:latin typeface="+mn-lt"/>
                          <a:ea typeface="+mn-ea"/>
                          <a:cs typeface="+mn-cs"/>
                        </a:rPr>
                        <a:t> </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703552814"/>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332656"/>
            <a:ext cx="8280920" cy="954107"/>
          </a:xfrm>
          <a:prstGeom prst="rect">
            <a:avLst/>
          </a:prstGeom>
        </p:spPr>
        <p:txBody>
          <a:bodyPr wrap="square">
            <a:spAutoFit/>
          </a:bodyPr>
          <a:lstStyle/>
          <a:p>
            <a:pPr algn="ctr"/>
            <a:r>
              <a:rPr lang="ru-RU" sz="1400" b="1" dirty="0">
                <a:solidFill>
                  <a:srgbClr val="FFFF00"/>
                </a:solidFill>
              </a:rPr>
              <a:t>ПОНИЖЕННЫЕ СТРАХОВЫЕ ТАРИФЫ (СТАВКИ)</a:t>
            </a:r>
          </a:p>
          <a:p>
            <a:pPr algn="ctr"/>
            <a:r>
              <a:rPr lang="ru-RU" sz="1400" b="1" dirty="0">
                <a:solidFill>
                  <a:srgbClr val="FFFF00"/>
                </a:solidFill>
              </a:rPr>
              <a:t>ДЛЯ ХОЗЯЙСТВЕННЫХ ОБЩЕСТВ (ХОЗЯЙСТВЕННЫХ ПАРТНЕРСТВ), УЧРЕДИТЕЛИ (УЧАСТНИКИ) КОТОРЫХ - БЮДЖЕТНЫЕ НАУЧНЫЕ УЧРЕЖДЕНИЯ, АВТОНОМНЫЕ НАУЧНЫЕ УЧРЕЖДЕНИЯ, ОРГАНИЗАЦИИ ВЫСШЕГО ОБРАЗОВАНИЯ</a:t>
            </a:r>
          </a:p>
        </p:txBody>
      </p:sp>
      <p:graphicFrame>
        <p:nvGraphicFramePr>
          <p:cNvPr id="3" name="Таблица 2"/>
          <p:cNvGraphicFramePr>
            <a:graphicFrameLocks noGrp="1"/>
          </p:cNvGraphicFramePr>
          <p:nvPr>
            <p:extLst>
              <p:ext uri="{D42A27DB-BD31-4B8C-83A1-F6EECF244321}">
                <p14:modId xmlns:p14="http://schemas.microsoft.com/office/powerpoint/2010/main" val="1427895054"/>
              </p:ext>
            </p:extLst>
          </p:nvPr>
        </p:nvGraphicFramePr>
        <p:xfrm>
          <a:off x="323528" y="1340768"/>
          <a:ext cx="8352928" cy="5155689"/>
        </p:xfrm>
        <a:graphic>
          <a:graphicData uri="http://schemas.openxmlformats.org/drawingml/2006/table">
            <a:tbl>
              <a:tblPr>
                <a:tableStyleId>{2D5ABB26-0587-4C30-8999-92F81FD0307C}</a:tableStyleId>
              </a:tblPr>
              <a:tblGrid>
                <a:gridCol w="2160240"/>
                <a:gridCol w="2232248"/>
                <a:gridCol w="1440160"/>
                <a:gridCol w="1152128"/>
                <a:gridCol w="1368152"/>
              </a:tblGrid>
              <a:tr h="219864">
                <a:tc gridSpan="3">
                  <a:txBody>
                    <a:bodyPr/>
                    <a:lstStyle/>
                    <a:p>
                      <a:pPr algn="ctr">
                        <a:lnSpc>
                          <a:spcPct val="115000"/>
                        </a:lnSpc>
                        <a:spcAft>
                          <a:spcPts val="0"/>
                        </a:spcAft>
                      </a:pPr>
                      <a:r>
                        <a:rPr lang="ru-RU" sz="1050" b="1" dirty="0">
                          <a:effectLst/>
                        </a:rPr>
                        <a:t>Пенсионный фонд РФ</a:t>
                      </a:r>
                      <a:endParaRPr lang="ru-RU" sz="1050" b="1" dirty="0">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rowSpan="2">
                  <a:txBody>
                    <a:bodyPr/>
                    <a:lstStyle/>
                    <a:p>
                      <a:pPr algn="ctr">
                        <a:lnSpc>
                          <a:spcPct val="115000"/>
                        </a:lnSpc>
                        <a:spcAft>
                          <a:spcPts val="0"/>
                        </a:spcAft>
                      </a:pPr>
                      <a:r>
                        <a:rPr lang="ru-RU" sz="1050" b="1">
                          <a:effectLst/>
                        </a:rPr>
                        <a:t>Фонд социального страхования РФ</a:t>
                      </a:r>
                      <a:endParaRPr lang="ru-RU" sz="1050" b="1">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lnSpc>
                          <a:spcPct val="115000"/>
                        </a:lnSpc>
                        <a:spcAft>
                          <a:spcPts val="0"/>
                        </a:spcAft>
                      </a:pPr>
                      <a:r>
                        <a:rPr lang="ru-RU" sz="1050" b="1">
                          <a:effectLst/>
                        </a:rPr>
                        <a:t>Федеральный фонд обязательного медицинского страхования</a:t>
                      </a:r>
                      <a:endParaRPr lang="ru-RU" sz="1050" b="1">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89016">
                <a:tc>
                  <a:txBody>
                    <a:bodyPr/>
                    <a:lstStyle/>
                    <a:p>
                      <a:pPr algn="ctr">
                        <a:lnSpc>
                          <a:spcPct val="115000"/>
                        </a:lnSpc>
                        <a:spcAft>
                          <a:spcPts val="0"/>
                        </a:spcAft>
                      </a:pPr>
                      <a:r>
                        <a:rPr lang="ru-RU" sz="1050" b="1">
                          <a:effectLst/>
                        </a:rPr>
                        <a:t>категория застрахованных лиц</a:t>
                      </a:r>
                      <a:endParaRPr lang="ru-RU" sz="1050" b="1">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dirty="0">
                          <a:effectLst/>
                        </a:rPr>
                        <a:t>на страховую часть </a:t>
                      </a:r>
                      <a:r>
                        <a:rPr lang="ru-RU" sz="1050" b="1" dirty="0" smtClean="0">
                          <a:effectLst/>
                        </a:rPr>
                        <a:t>пенсии</a:t>
                      </a:r>
                      <a:endParaRPr lang="ru-RU" sz="1050" b="1" dirty="0">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i="1" dirty="0">
                          <a:effectLst/>
                        </a:rPr>
                        <a:t>на накопительную часть </a:t>
                      </a:r>
                      <a:r>
                        <a:rPr lang="ru-RU" sz="1050" b="1" i="1" dirty="0" smtClean="0">
                          <a:effectLst/>
                        </a:rPr>
                        <a:t>пенсии</a:t>
                      </a:r>
                      <a:endParaRPr lang="ru-RU" sz="1050" b="1" i="1" dirty="0">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r>
              <a:tr h="1271886">
                <a:tc>
                  <a:txBody>
                    <a:bodyPr/>
                    <a:lstStyle/>
                    <a:p>
                      <a:pPr>
                        <a:lnSpc>
                          <a:spcPct val="115000"/>
                        </a:lnSpc>
                        <a:spcAft>
                          <a:spcPts val="0"/>
                        </a:spcAft>
                      </a:pPr>
                      <a:r>
                        <a:rPr lang="ru-RU" sz="1050" b="1" kern="1200" dirty="0">
                          <a:solidFill>
                            <a:schemeClr val="tx1"/>
                          </a:solidFill>
                          <a:effectLst/>
                          <a:latin typeface="+mn-lt"/>
                          <a:ea typeface="+mn-ea"/>
                          <a:cs typeface="+mn-cs"/>
                        </a:rPr>
                        <a:t>Для лиц 1966 года рождения и старше</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kern="1200" dirty="0">
                          <a:solidFill>
                            <a:schemeClr val="tx1"/>
                          </a:solidFill>
                          <a:effectLst/>
                          <a:latin typeface="+mn-lt"/>
                          <a:ea typeface="+mn-ea"/>
                          <a:cs typeface="+mn-cs"/>
                        </a:rPr>
                        <a:t>8,0%</a:t>
                      </a:r>
                    </a:p>
                    <a:p>
                      <a:pPr algn="ctr">
                        <a:lnSpc>
                          <a:spcPct val="115000"/>
                        </a:lnSpc>
                        <a:spcAft>
                          <a:spcPts val="0"/>
                        </a:spcAft>
                      </a:pPr>
                      <a:r>
                        <a:rPr lang="ru-RU" sz="1050" b="1" kern="1200" dirty="0">
                          <a:solidFill>
                            <a:schemeClr val="tx1"/>
                          </a:solidFill>
                          <a:effectLst/>
                          <a:latin typeface="+mn-lt"/>
                          <a:ea typeface="+mn-ea"/>
                          <a:cs typeface="+mn-cs"/>
                        </a:rPr>
                        <a:t>(индивидуальная часть тарифа страховых взносов)</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kern="1200" dirty="0">
                          <a:solidFill>
                            <a:schemeClr val="tx1"/>
                          </a:solidFill>
                          <a:effectLst/>
                          <a:latin typeface="+mn-lt"/>
                          <a:ea typeface="+mn-ea"/>
                          <a:cs typeface="+mn-cs"/>
                        </a:rPr>
                        <a:t>-</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kern="1200">
                          <a:solidFill>
                            <a:schemeClr val="tx1"/>
                          </a:solidFill>
                          <a:effectLst/>
                          <a:latin typeface="+mn-lt"/>
                          <a:ea typeface="+mn-ea"/>
                          <a:cs typeface="+mn-cs"/>
                        </a:rPr>
                        <a:t>2,0%</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kern="1200">
                          <a:solidFill>
                            <a:schemeClr val="tx1"/>
                          </a:solidFill>
                          <a:effectLst/>
                          <a:latin typeface="+mn-lt"/>
                          <a:ea typeface="+mn-ea"/>
                          <a:cs typeface="+mn-cs"/>
                        </a:rPr>
                        <a:t>4,0%</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71886">
                <a:tc>
                  <a:txBody>
                    <a:bodyPr/>
                    <a:lstStyle/>
                    <a:p>
                      <a:pPr>
                        <a:lnSpc>
                          <a:spcPct val="115000"/>
                        </a:lnSpc>
                        <a:spcAft>
                          <a:spcPts val="0"/>
                        </a:spcAft>
                      </a:pPr>
                      <a:r>
                        <a:rPr lang="ru-RU" sz="1050" b="1" kern="1200">
                          <a:solidFill>
                            <a:schemeClr val="tx1"/>
                          </a:solidFill>
                          <a:effectLst/>
                          <a:latin typeface="+mn-lt"/>
                          <a:ea typeface="+mn-ea"/>
                          <a:cs typeface="+mn-cs"/>
                        </a:rPr>
                        <a:t>Для лиц 1967 года рождения и моложе (при выборе варианта пенсионного обеспечения 0% на финансирование накопительной части трудовой пенсии)</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kern="1200">
                          <a:solidFill>
                            <a:schemeClr val="tx1"/>
                          </a:solidFill>
                          <a:effectLst/>
                          <a:latin typeface="+mn-lt"/>
                          <a:ea typeface="+mn-ea"/>
                          <a:cs typeface="+mn-cs"/>
                        </a:rPr>
                        <a:t>8,0%</a:t>
                      </a:r>
                    </a:p>
                    <a:p>
                      <a:pPr algn="ctr">
                        <a:lnSpc>
                          <a:spcPct val="115000"/>
                        </a:lnSpc>
                        <a:spcAft>
                          <a:spcPts val="0"/>
                        </a:spcAft>
                      </a:pPr>
                      <a:r>
                        <a:rPr lang="ru-RU" sz="1050" b="1" kern="1200">
                          <a:solidFill>
                            <a:schemeClr val="tx1"/>
                          </a:solidFill>
                          <a:effectLst/>
                          <a:latin typeface="+mn-lt"/>
                          <a:ea typeface="+mn-ea"/>
                          <a:cs typeface="+mn-cs"/>
                        </a:rPr>
                        <a:t>(индивидуальная часть тарифа страховых взносов)</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kern="1200" dirty="0">
                          <a:solidFill>
                            <a:schemeClr val="tx1"/>
                          </a:solidFill>
                          <a:effectLst/>
                          <a:latin typeface="+mn-lt"/>
                          <a:ea typeface="+mn-ea"/>
                          <a:cs typeface="+mn-cs"/>
                        </a:rPr>
                        <a:t>0%</a:t>
                      </a:r>
                    </a:p>
                    <a:p>
                      <a:pPr algn="ctr">
                        <a:lnSpc>
                          <a:spcPct val="115000"/>
                        </a:lnSpc>
                        <a:spcAft>
                          <a:spcPts val="0"/>
                        </a:spcAft>
                      </a:pPr>
                      <a:r>
                        <a:rPr lang="ru-RU" sz="1050" b="1" kern="1200" dirty="0">
                          <a:solidFill>
                            <a:schemeClr val="tx1"/>
                          </a:solidFill>
                          <a:effectLst/>
                          <a:latin typeface="+mn-lt"/>
                          <a:ea typeface="+mn-ea"/>
                          <a:cs typeface="+mn-cs"/>
                        </a:rPr>
                        <a:t>(индивидуальная часть тарифа страховых взносов)</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kern="1200" dirty="0">
                          <a:solidFill>
                            <a:schemeClr val="tx1"/>
                          </a:solidFill>
                          <a:effectLst/>
                          <a:latin typeface="+mn-lt"/>
                          <a:ea typeface="+mn-ea"/>
                          <a:cs typeface="+mn-cs"/>
                        </a:rPr>
                        <a:t> </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kern="1200">
                          <a:solidFill>
                            <a:schemeClr val="tx1"/>
                          </a:solidFill>
                          <a:effectLst/>
                          <a:latin typeface="+mn-lt"/>
                          <a:ea typeface="+mn-ea"/>
                          <a:cs typeface="+mn-cs"/>
                        </a:rPr>
                        <a:t> </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71886">
                <a:tc>
                  <a:txBody>
                    <a:bodyPr/>
                    <a:lstStyle/>
                    <a:p>
                      <a:pPr>
                        <a:lnSpc>
                          <a:spcPct val="115000"/>
                        </a:lnSpc>
                        <a:spcAft>
                          <a:spcPts val="0"/>
                        </a:spcAft>
                      </a:pPr>
                      <a:r>
                        <a:rPr lang="ru-RU" sz="1050" b="1" kern="1200">
                          <a:solidFill>
                            <a:schemeClr val="tx1"/>
                          </a:solidFill>
                          <a:effectLst/>
                          <a:latin typeface="+mn-lt"/>
                          <a:ea typeface="+mn-ea"/>
                          <a:cs typeface="+mn-cs"/>
                        </a:rPr>
                        <a:t>Для лиц 1967 года рождения и моложе (при выборе варианта пенсионного обеспечения 6% на финансирование накопительной части трудовой пенсии)</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kern="1200">
                          <a:solidFill>
                            <a:schemeClr val="tx1"/>
                          </a:solidFill>
                          <a:effectLst/>
                          <a:latin typeface="+mn-lt"/>
                          <a:ea typeface="+mn-ea"/>
                          <a:cs typeface="+mn-cs"/>
                        </a:rPr>
                        <a:t>2,0%</a:t>
                      </a:r>
                    </a:p>
                    <a:p>
                      <a:pPr algn="ctr">
                        <a:lnSpc>
                          <a:spcPct val="115000"/>
                        </a:lnSpc>
                        <a:spcAft>
                          <a:spcPts val="0"/>
                        </a:spcAft>
                      </a:pPr>
                      <a:r>
                        <a:rPr lang="ru-RU" sz="1050" b="1" kern="1200">
                          <a:solidFill>
                            <a:schemeClr val="tx1"/>
                          </a:solidFill>
                          <a:effectLst/>
                          <a:latin typeface="+mn-lt"/>
                          <a:ea typeface="+mn-ea"/>
                          <a:cs typeface="+mn-cs"/>
                        </a:rPr>
                        <a:t>(индивидуальная часть тарифа страховых взносов)</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kern="1200">
                          <a:solidFill>
                            <a:schemeClr val="tx1"/>
                          </a:solidFill>
                          <a:effectLst/>
                          <a:latin typeface="+mn-lt"/>
                          <a:ea typeface="+mn-ea"/>
                          <a:cs typeface="+mn-cs"/>
                        </a:rPr>
                        <a:t>6,0%</a:t>
                      </a:r>
                    </a:p>
                    <a:p>
                      <a:pPr algn="ctr">
                        <a:lnSpc>
                          <a:spcPct val="115000"/>
                        </a:lnSpc>
                        <a:spcAft>
                          <a:spcPts val="0"/>
                        </a:spcAft>
                      </a:pPr>
                      <a:r>
                        <a:rPr lang="ru-RU" sz="1050" b="1" kern="1200">
                          <a:solidFill>
                            <a:schemeClr val="tx1"/>
                          </a:solidFill>
                          <a:effectLst/>
                          <a:latin typeface="+mn-lt"/>
                          <a:ea typeface="+mn-ea"/>
                          <a:cs typeface="+mn-cs"/>
                        </a:rPr>
                        <a:t>(индивидуальная часть тарифа страховых взносов)</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kern="1200" dirty="0">
                          <a:solidFill>
                            <a:schemeClr val="tx1"/>
                          </a:solidFill>
                          <a:effectLst/>
                          <a:latin typeface="+mn-lt"/>
                          <a:ea typeface="+mn-ea"/>
                          <a:cs typeface="+mn-cs"/>
                        </a:rPr>
                        <a:t> </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kern="1200" dirty="0">
                          <a:solidFill>
                            <a:schemeClr val="tx1"/>
                          </a:solidFill>
                          <a:effectLst/>
                          <a:latin typeface="+mn-lt"/>
                          <a:ea typeface="+mn-ea"/>
                          <a:cs typeface="+mn-cs"/>
                        </a:rPr>
                        <a:t> </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928787811"/>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332656"/>
            <a:ext cx="8280920" cy="738664"/>
          </a:xfrm>
          <a:prstGeom prst="rect">
            <a:avLst/>
          </a:prstGeom>
        </p:spPr>
        <p:txBody>
          <a:bodyPr wrap="square">
            <a:spAutoFit/>
          </a:bodyPr>
          <a:lstStyle/>
          <a:p>
            <a:pPr algn="ctr"/>
            <a:r>
              <a:rPr lang="ru-RU" sz="1400" b="1" dirty="0">
                <a:solidFill>
                  <a:srgbClr val="FFFF00"/>
                </a:solidFill>
              </a:rPr>
              <a:t>ПОНИЖЕННЫЕ СТРАХОВЫЕ ТАРИФЫ (СТАВКИ)</a:t>
            </a:r>
          </a:p>
          <a:p>
            <a:pPr algn="ctr"/>
            <a:r>
              <a:rPr lang="ru-RU" sz="1400" b="1" dirty="0" smtClean="0">
                <a:solidFill>
                  <a:srgbClr val="FFFF00"/>
                </a:solidFill>
              </a:rPr>
              <a:t>ДЛЯ ОРГАНИЗАЦИЙ И </a:t>
            </a:r>
            <a:r>
              <a:rPr lang="ru-RU" sz="1400" b="1" dirty="0">
                <a:solidFill>
                  <a:srgbClr val="FFFF00"/>
                </a:solidFill>
              </a:rPr>
              <a:t>ИНДИВИДУАЛЬНЫХ ПРЕДПРИНИМАТЕЛЕЙ,</a:t>
            </a:r>
          </a:p>
          <a:p>
            <a:pPr algn="ctr"/>
            <a:r>
              <a:rPr lang="ru-RU" sz="1400" b="1" dirty="0">
                <a:solidFill>
                  <a:srgbClr val="FFFF00"/>
                </a:solidFill>
              </a:rPr>
              <a:t>ОСУЩЕСТВЛЯЮЩИХ ПРОИЗВОДСТВО И РАСПРОСТРАНЕНИЕ СМИ</a:t>
            </a:r>
          </a:p>
        </p:txBody>
      </p:sp>
      <p:graphicFrame>
        <p:nvGraphicFramePr>
          <p:cNvPr id="3" name="Таблица 2"/>
          <p:cNvGraphicFramePr>
            <a:graphicFrameLocks noGrp="1"/>
          </p:cNvGraphicFramePr>
          <p:nvPr>
            <p:extLst>
              <p:ext uri="{D42A27DB-BD31-4B8C-83A1-F6EECF244321}">
                <p14:modId xmlns:p14="http://schemas.microsoft.com/office/powerpoint/2010/main" val="4257142789"/>
              </p:ext>
            </p:extLst>
          </p:nvPr>
        </p:nvGraphicFramePr>
        <p:xfrm>
          <a:off x="323528" y="1340768"/>
          <a:ext cx="8352928" cy="5301504"/>
        </p:xfrm>
        <a:graphic>
          <a:graphicData uri="http://schemas.openxmlformats.org/drawingml/2006/table">
            <a:tbl>
              <a:tblPr>
                <a:tableStyleId>{2D5ABB26-0587-4C30-8999-92F81FD0307C}</a:tableStyleId>
              </a:tblPr>
              <a:tblGrid>
                <a:gridCol w="2160240"/>
                <a:gridCol w="2232248"/>
                <a:gridCol w="1440160"/>
                <a:gridCol w="1152128"/>
                <a:gridCol w="1368152"/>
              </a:tblGrid>
              <a:tr h="219864">
                <a:tc gridSpan="3">
                  <a:txBody>
                    <a:bodyPr/>
                    <a:lstStyle/>
                    <a:p>
                      <a:pPr algn="ctr">
                        <a:lnSpc>
                          <a:spcPct val="115000"/>
                        </a:lnSpc>
                        <a:spcAft>
                          <a:spcPts val="0"/>
                        </a:spcAft>
                      </a:pPr>
                      <a:r>
                        <a:rPr lang="ru-RU" sz="1050" b="1" dirty="0">
                          <a:effectLst/>
                        </a:rPr>
                        <a:t>Пенсионный фонд РФ</a:t>
                      </a:r>
                      <a:endParaRPr lang="ru-RU" sz="1050" b="1" dirty="0">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rowSpan="2">
                  <a:txBody>
                    <a:bodyPr/>
                    <a:lstStyle/>
                    <a:p>
                      <a:pPr algn="ctr">
                        <a:lnSpc>
                          <a:spcPct val="115000"/>
                        </a:lnSpc>
                        <a:spcAft>
                          <a:spcPts val="0"/>
                        </a:spcAft>
                      </a:pPr>
                      <a:r>
                        <a:rPr lang="ru-RU" sz="1050" b="1">
                          <a:effectLst/>
                        </a:rPr>
                        <a:t>Фонд социального страхования РФ</a:t>
                      </a:r>
                      <a:endParaRPr lang="ru-RU" sz="1050" b="1">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lnSpc>
                          <a:spcPct val="115000"/>
                        </a:lnSpc>
                        <a:spcAft>
                          <a:spcPts val="0"/>
                        </a:spcAft>
                      </a:pPr>
                      <a:r>
                        <a:rPr lang="ru-RU" sz="1050" b="1">
                          <a:effectLst/>
                        </a:rPr>
                        <a:t>Федеральный фонд обязательного медицинского страхования</a:t>
                      </a:r>
                      <a:endParaRPr lang="ru-RU" sz="1050" b="1">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89016">
                <a:tc>
                  <a:txBody>
                    <a:bodyPr/>
                    <a:lstStyle/>
                    <a:p>
                      <a:pPr algn="ctr">
                        <a:lnSpc>
                          <a:spcPct val="115000"/>
                        </a:lnSpc>
                        <a:spcAft>
                          <a:spcPts val="0"/>
                        </a:spcAft>
                      </a:pPr>
                      <a:r>
                        <a:rPr lang="ru-RU" sz="1050" b="1">
                          <a:effectLst/>
                        </a:rPr>
                        <a:t>категория застрахованных лиц</a:t>
                      </a:r>
                      <a:endParaRPr lang="ru-RU" sz="1050" b="1">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dirty="0">
                          <a:effectLst/>
                        </a:rPr>
                        <a:t>на страховую часть </a:t>
                      </a:r>
                      <a:r>
                        <a:rPr lang="ru-RU" sz="1050" b="1" dirty="0" smtClean="0">
                          <a:effectLst/>
                        </a:rPr>
                        <a:t>пенсии</a:t>
                      </a:r>
                      <a:endParaRPr lang="ru-RU" sz="1050" b="1" dirty="0">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i="1" dirty="0">
                          <a:effectLst/>
                        </a:rPr>
                        <a:t>на накопительную часть </a:t>
                      </a:r>
                      <a:r>
                        <a:rPr lang="ru-RU" sz="1050" b="1" i="1" dirty="0" smtClean="0">
                          <a:effectLst/>
                        </a:rPr>
                        <a:t>пенсии</a:t>
                      </a:r>
                      <a:endParaRPr lang="ru-RU" sz="1050" b="1" i="1" dirty="0">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r>
              <a:tr h="1271886">
                <a:tc>
                  <a:txBody>
                    <a:bodyPr/>
                    <a:lstStyle/>
                    <a:p>
                      <a:pPr>
                        <a:lnSpc>
                          <a:spcPct val="115000"/>
                        </a:lnSpc>
                        <a:spcAft>
                          <a:spcPts val="0"/>
                        </a:spcAft>
                      </a:pPr>
                      <a:r>
                        <a:rPr lang="ru-RU" sz="1050" b="1" kern="1200" dirty="0">
                          <a:solidFill>
                            <a:schemeClr val="tx1"/>
                          </a:solidFill>
                          <a:effectLst/>
                          <a:latin typeface="+mn-lt"/>
                          <a:ea typeface="+mn-ea"/>
                          <a:cs typeface="+mn-cs"/>
                        </a:rPr>
                        <a:t>Для лиц 1966 года рождения и старше</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kern="1200" dirty="0">
                          <a:solidFill>
                            <a:schemeClr val="tx1"/>
                          </a:solidFill>
                          <a:effectLst/>
                          <a:latin typeface="+mn-lt"/>
                          <a:ea typeface="+mn-ea"/>
                          <a:cs typeface="+mn-cs"/>
                        </a:rPr>
                        <a:t>23,2%</a:t>
                      </a:r>
                    </a:p>
                    <a:p>
                      <a:pPr algn="ctr">
                        <a:lnSpc>
                          <a:spcPct val="115000"/>
                        </a:lnSpc>
                        <a:spcAft>
                          <a:spcPts val="0"/>
                        </a:spcAft>
                      </a:pPr>
                      <a:r>
                        <a:rPr lang="ru-RU" sz="1050" b="1" kern="1200" dirty="0">
                          <a:solidFill>
                            <a:schemeClr val="tx1"/>
                          </a:solidFill>
                          <a:effectLst/>
                          <a:latin typeface="+mn-lt"/>
                          <a:ea typeface="+mn-ea"/>
                          <a:cs typeface="+mn-cs"/>
                        </a:rPr>
                        <a:t>(из них:</a:t>
                      </a:r>
                    </a:p>
                    <a:p>
                      <a:pPr algn="ctr">
                        <a:lnSpc>
                          <a:spcPct val="115000"/>
                        </a:lnSpc>
                        <a:spcAft>
                          <a:spcPts val="0"/>
                        </a:spcAft>
                      </a:pPr>
                      <a:r>
                        <a:rPr lang="ru-RU" sz="1050" b="1" kern="1200" dirty="0">
                          <a:solidFill>
                            <a:schemeClr val="tx1"/>
                          </a:solidFill>
                          <a:effectLst/>
                          <a:latin typeface="+mn-lt"/>
                          <a:ea typeface="+mn-ea"/>
                          <a:cs typeface="+mn-cs"/>
                        </a:rPr>
                        <a:t>7,2% - солидарная часть тарифа страховых взносов;</a:t>
                      </a:r>
                    </a:p>
                    <a:p>
                      <a:pPr algn="ctr">
                        <a:lnSpc>
                          <a:spcPct val="115000"/>
                        </a:lnSpc>
                        <a:spcAft>
                          <a:spcPts val="0"/>
                        </a:spcAft>
                      </a:pPr>
                      <a:r>
                        <a:rPr lang="ru-RU" sz="1050" b="1" kern="1200" dirty="0">
                          <a:solidFill>
                            <a:schemeClr val="tx1"/>
                          </a:solidFill>
                          <a:effectLst/>
                          <a:latin typeface="+mn-lt"/>
                          <a:ea typeface="+mn-ea"/>
                          <a:cs typeface="+mn-cs"/>
                        </a:rPr>
                        <a:t>16,0% - индивидуальная часть тарифа страховых взносов)</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kern="1200">
                          <a:solidFill>
                            <a:schemeClr val="tx1"/>
                          </a:solidFill>
                          <a:effectLst/>
                          <a:latin typeface="+mn-lt"/>
                          <a:ea typeface="+mn-ea"/>
                          <a:cs typeface="+mn-cs"/>
                        </a:rPr>
                        <a:t>-</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kern="1200">
                          <a:solidFill>
                            <a:schemeClr val="tx1"/>
                          </a:solidFill>
                          <a:effectLst/>
                          <a:latin typeface="+mn-lt"/>
                          <a:ea typeface="+mn-ea"/>
                          <a:cs typeface="+mn-cs"/>
                        </a:rPr>
                        <a:t>2,9%</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kern="1200">
                          <a:solidFill>
                            <a:schemeClr val="tx1"/>
                          </a:solidFill>
                          <a:effectLst/>
                          <a:latin typeface="+mn-lt"/>
                          <a:ea typeface="+mn-ea"/>
                          <a:cs typeface="+mn-cs"/>
                        </a:rPr>
                        <a:t>3,9%</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71886">
                <a:tc>
                  <a:txBody>
                    <a:bodyPr/>
                    <a:lstStyle/>
                    <a:p>
                      <a:pPr>
                        <a:lnSpc>
                          <a:spcPct val="115000"/>
                        </a:lnSpc>
                        <a:spcAft>
                          <a:spcPts val="0"/>
                        </a:spcAft>
                      </a:pPr>
                      <a:r>
                        <a:rPr lang="ru-RU" sz="1050" b="1" kern="1200">
                          <a:solidFill>
                            <a:schemeClr val="tx1"/>
                          </a:solidFill>
                          <a:effectLst/>
                          <a:latin typeface="+mn-lt"/>
                          <a:ea typeface="+mn-ea"/>
                          <a:cs typeface="+mn-cs"/>
                        </a:rPr>
                        <a:t>Для лиц 1967 года рождения и моложе (при выборе варианта пенсионного обеспечения 0% на финансирование накопительной части трудовой пенсии)</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kern="1200">
                          <a:solidFill>
                            <a:schemeClr val="tx1"/>
                          </a:solidFill>
                          <a:effectLst/>
                          <a:latin typeface="+mn-lt"/>
                          <a:ea typeface="+mn-ea"/>
                          <a:cs typeface="+mn-cs"/>
                        </a:rPr>
                        <a:t>23,2%</a:t>
                      </a:r>
                    </a:p>
                    <a:p>
                      <a:pPr algn="ctr">
                        <a:lnSpc>
                          <a:spcPct val="115000"/>
                        </a:lnSpc>
                        <a:spcAft>
                          <a:spcPts val="0"/>
                        </a:spcAft>
                      </a:pPr>
                      <a:r>
                        <a:rPr lang="ru-RU" sz="1050" b="1" kern="1200">
                          <a:solidFill>
                            <a:schemeClr val="tx1"/>
                          </a:solidFill>
                          <a:effectLst/>
                          <a:latin typeface="+mn-lt"/>
                          <a:ea typeface="+mn-ea"/>
                          <a:cs typeface="+mn-cs"/>
                        </a:rPr>
                        <a:t>(из них:</a:t>
                      </a:r>
                    </a:p>
                    <a:p>
                      <a:pPr algn="ctr">
                        <a:lnSpc>
                          <a:spcPct val="115000"/>
                        </a:lnSpc>
                        <a:spcAft>
                          <a:spcPts val="0"/>
                        </a:spcAft>
                      </a:pPr>
                      <a:r>
                        <a:rPr lang="ru-RU" sz="1050" b="1" kern="1200">
                          <a:solidFill>
                            <a:schemeClr val="tx1"/>
                          </a:solidFill>
                          <a:effectLst/>
                          <a:latin typeface="+mn-lt"/>
                          <a:ea typeface="+mn-ea"/>
                          <a:cs typeface="+mn-cs"/>
                        </a:rPr>
                        <a:t>7,2% - солидарная часть тарифа страховых взносов;</a:t>
                      </a:r>
                    </a:p>
                    <a:p>
                      <a:pPr algn="ctr">
                        <a:lnSpc>
                          <a:spcPct val="115000"/>
                        </a:lnSpc>
                        <a:spcAft>
                          <a:spcPts val="0"/>
                        </a:spcAft>
                      </a:pPr>
                      <a:r>
                        <a:rPr lang="ru-RU" sz="1050" b="1" kern="1200">
                          <a:solidFill>
                            <a:schemeClr val="tx1"/>
                          </a:solidFill>
                          <a:effectLst/>
                          <a:latin typeface="+mn-lt"/>
                          <a:ea typeface="+mn-ea"/>
                          <a:cs typeface="+mn-cs"/>
                        </a:rPr>
                        <a:t>16,0% - индивидуальная часть тарифа страховых взносов)</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kern="1200" dirty="0">
                          <a:solidFill>
                            <a:schemeClr val="tx1"/>
                          </a:solidFill>
                          <a:effectLst/>
                          <a:latin typeface="+mn-lt"/>
                          <a:ea typeface="+mn-ea"/>
                          <a:cs typeface="+mn-cs"/>
                        </a:rPr>
                        <a:t>0%</a:t>
                      </a:r>
                    </a:p>
                    <a:p>
                      <a:pPr algn="ctr">
                        <a:lnSpc>
                          <a:spcPct val="115000"/>
                        </a:lnSpc>
                        <a:spcAft>
                          <a:spcPts val="0"/>
                        </a:spcAft>
                      </a:pPr>
                      <a:r>
                        <a:rPr lang="ru-RU" sz="1050" b="1" kern="1200" dirty="0">
                          <a:solidFill>
                            <a:schemeClr val="tx1"/>
                          </a:solidFill>
                          <a:effectLst/>
                          <a:latin typeface="+mn-lt"/>
                          <a:ea typeface="+mn-ea"/>
                          <a:cs typeface="+mn-cs"/>
                        </a:rPr>
                        <a:t>(индивидуальная часть тарифа страховых взносов)</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kern="1200" dirty="0">
                          <a:solidFill>
                            <a:schemeClr val="tx1"/>
                          </a:solidFill>
                          <a:effectLst/>
                          <a:latin typeface="+mn-lt"/>
                          <a:ea typeface="+mn-ea"/>
                          <a:cs typeface="+mn-cs"/>
                        </a:rPr>
                        <a:t> </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kern="1200">
                          <a:solidFill>
                            <a:schemeClr val="tx1"/>
                          </a:solidFill>
                          <a:effectLst/>
                          <a:latin typeface="+mn-lt"/>
                          <a:ea typeface="+mn-ea"/>
                          <a:cs typeface="+mn-cs"/>
                        </a:rPr>
                        <a:t> </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71886">
                <a:tc>
                  <a:txBody>
                    <a:bodyPr/>
                    <a:lstStyle/>
                    <a:p>
                      <a:pPr>
                        <a:lnSpc>
                          <a:spcPct val="115000"/>
                        </a:lnSpc>
                        <a:spcAft>
                          <a:spcPts val="0"/>
                        </a:spcAft>
                      </a:pPr>
                      <a:r>
                        <a:rPr lang="ru-RU" sz="1050" b="1" kern="1200">
                          <a:solidFill>
                            <a:schemeClr val="tx1"/>
                          </a:solidFill>
                          <a:effectLst/>
                          <a:latin typeface="+mn-lt"/>
                          <a:ea typeface="+mn-ea"/>
                          <a:cs typeface="+mn-cs"/>
                        </a:rPr>
                        <a:t>Для лиц 1967 года рождения и моложе (при выборе варианта пенсионного обеспечения 6% на финансирование накопительной части трудовой пенсии)</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kern="1200">
                          <a:solidFill>
                            <a:schemeClr val="tx1"/>
                          </a:solidFill>
                          <a:effectLst/>
                          <a:latin typeface="+mn-lt"/>
                          <a:ea typeface="+mn-ea"/>
                          <a:cs typeface="+mn-cs"/>
                        </a:rPr>
                        <a:t>17,2%</a:t>
                      </a:r>
                    </a:p>
                    <a:p>
                      <a:pPr algn="ctr">
                        <a:lnSpc>
                          <a:spcPct val="115000"/>
                        </a:lnSpc>
                        <a:spcAft>
                          <a:spcPts val="0"/>
                        </a:spcAft>
                      </a:pPr>
                      <a:r>
                        <a:rPr lang="ru-RU" sz="1050" b="1" kern="1200">
                          <a:solidFill>
                            <a:schemeClr val="tx1"/>
                          </a:solidFill>
                          <a:effectLst/>
                          <a:latin typeface="+mn-lt"/>
                          <a:ea typeface="+mn-ea"/>
                          <a:cs typeface="+mn-cs"/>
                        </a:rPr>
                        <a:t>(из них:</a:t>
                      </a:r>
                    </a:p>
                    <a:p>
                      <a:pPr algn="ctr">
                        <a:lnSpc>
                          <a:spcPct val="115000"/>
                        </a:lnSpc>
                        <a:spcAft>
                          <a:spcPts val="0"/>
                        </a:spcAft>
                      </a:pPr>
                      <a:r>
                        <a:rPr lang="ru-RU" sz="1050" b="1" kern="1200">
                          <a:solidFill>
                            <a:schemeClr val="tx1"/>
                          </a:solidFill>
                          <a:effectLst/>
                          <a:latin typeface="+mn-lt"/>
                          <a:ea typeface="+mn-ea"/>
                          <a:cs typeface="+mn-cs"/>
                        </a:rPr>
                        <a:t>7,2% - солидарная часть тарифа страховых взносов;</a:t>
                      </a:r>
                    </a:p>
                    <a:p>
                      <a:pPr algn="ctr">
                        <a:lnSpc>
                          <a:spcPct val="115000"/>
                        </a:lnSpc>
                        <a:spcAft>
                          <a:spcPts val="0"/>
                        </a:spcAft>
                      </a:pPr>
                      <a:r>
                        <a:rPr lang="ru-RU" sz="1050" b="1" kern="1200">
                          <a:solidFill>
                            <a:schemeClr val="tx1"/>
                          </a:solidFill>
                          <a:effectLst/>
                          <a:latin typeface="+mn-lt"/>
                          <a:ea typeface="+mn-ea"/>
                          <a:cs typeface="+mn-cs"/>
                        </a:rPr>
                        <a:t>10,0% - индивидуальная часть тарифа страховых взносов)</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kern="1200">
                          <a:solidFill>
                            <a:schemeClr val="tx1"/>
                          </a:solidFill>
                          <a:effectLst/>
                          <a:latin typeface="+mn-lt"/>
                          <a:ea typeface="+mn-ea"/>
                          <a:cs typeface="+mn-cs"/>
                        </a:rPr>
                        <a:t>6,0%</a:t>
                      </a:r>
                    </a:p>
                    <a:p>
                      <a:pPr algn="ctr">
                        <a:lnSpc>
                          <a:spcPct val="115000"/>
                        </a:lnSpc>
                        <a:spcAft>
                          <a:spcPts val="0"/>
                        </a:spcAft>
                      </a:pPr>
                      <a:r>
                        <a:rPr lang="ru-RU" sz="1050" b="1" kern="1200">
                          <a:solidFill>
                            <a:schemeClr val="tx1"/>
                          </a:solidFill>
                          <a:effectLst/>
                          <a:latin typeface="+mn-lt"/>
                          <a:ea typeface="+mn-ea"/>
                          <a:cs typeface="+mn-cs"/>
                        </a:rPr>
                        <a:t>(индивидуальная часть тарифа страховых взносов)</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kern="1200" dirty="0">
                          <a:solidFill>
                            <a:schemeClr val="tx1"/>
                          </a:solidFill>
                          <a:effectLst/>
                          <a:latin typeface="+mn-lt"/>
                          <a:ea typeface="+mn-ea"/>
                          <a:cs typeface="+mn-cs"/>
                        </a:rPr>
                        <a:t> </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kern="1200" dirty="0">
                          <a:solidFill>
                            <a:schemeClr val="tx1"/>
                          </a:solidFill>
                          <a:effectLst/>
                          <a:latin typeface="+mn-lt"/>
                          <a:ea typeface="+mn-ea"/>
                          <a:cs typeface="+mn-cs"/>
                        </a:rPr>
                        <a:t> </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708019584"/>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332656"/>
            <a:ext cx="8280920" cy="954107"/>
          </a:xfrm>
          <a:prstGeom prst="rect">
            <a:avLst/>
          </a:prstGeom>
        </p:spPr>
        <p:txBody>
          <a:bodyPr wrap="square">
            <a:spAutoFit/>
          </a:bodyPr>
          <a:lstStyle/>
          <a:p>
            <a:pPr algn="ctr"/>
            <a:r>
              <a:rPr lang="ru-RU" sz="1400" b="1" dirty="0">
                <a:solidFill>
                  <a:srgbClr val="FFFF00"/>
                </a:solidFill>
              </a:rPr>
              <a:t>ПОНИЖЕННЫЕ СТРАХОВЫЕ ТАРИФЫ (СТАВКИ)</a:t>
            </a:r>
          </a:p>
          <a:p>
            <a:pPr algn="ctr"/>
            <a:r>
              <a:rPr lang="ru-RU" sz="1400" b="1" dirty="0" smtClean="0">
                <a:solidFill>
                  <a:srgbClr val="FFFF00"/>
                </a:solidFill>
              </a:rPr>
              <a:t>ДЛЯ </a:t>
            </a:r>
            <a:r>
              <a:rPr lang="ru-RU" sz="1400" b="1" dirty="0">
                <a:solidFill>
                  <a:srgbClr val="FFFF00"/>
                </a:solidFill>
              </a:rPr>
              <a:t>СТРАХОВАТЕЛЕЙ, ПРИМЕНЯЮЩИХ УСН,</a:t>
            </a:r>
          </a:p>
          <a:p>
            <a:pPr algn="ctr"/>
            <a:r>
              <a:rPr lang="ru-RU" sz="1400" b="1" dirty="0">
                <a:solidFill>
                  <a:srgbClr val="FFFF00"/>
                </a:solidFill>
              </a:rPr>
              <a:t>ОСНОВНОЙ ВИД ДЕЯТЕЛЬНОСТИ КОТОРЫХ УКАЗАН</a:t>
            </a:r>
          </a:p>
          <a:p>
            <a:pPr algn="ctr"/>
            <a:r>
              <a:rPr lang="ru-RU" sz="1400" b="1" dirty="0">
                <a:solidFill>
                  <a:srgbClr val="FFFF00"/>
                </a:solidFill>
              </a:rPr>
              <a:t>В П. 8 Ч. 1 СТ. 58 ЗАКОНА N 212-ФЗ</a:t>
            </a:r>
          </a:p>
        </p:txBody>
      </p:sp>
      <p:graphicFrame>
        <p:nvGraphicFramePr>
          <p:cNvPr id="3" name="Таблица 2"/>
          <p:cNvGraphicFramePr>
            <a:graphicFrameLocks noGrp="1"/>
          </p:cNvGraphicFramePr>
          <p:nvPr>
            <p:extLst>
              <p:ext uri="{D42A27DB-BD31-4B8C-83A1-F6EECF244321}">
                <p14:modId xmlns:p14="http://schemas.microsoft.com/office/powerpoint/2010/main" val="2355520907"/>
              </p:ext>
            </p:extLst>
          </p:nvPr>
        </p:nvGraphicFramePr>
        <p:xfrm>
          <a:off x="323528" y="1340768"/>
          <a:ext cx="8352928" cy="5301504"/>
        </p:xfrm>
        <a:graphic>
          <a:graphicData uri="http://schemas.openxmlformats.org/drawingml/2006/table">
            <a:tbl>
              <a:tblPr>
                <a:tableStyleId>{2D5ABB26-0587-4C30-8999-92F81FD0307C}</a:tableStyleId>
              </a:tblPr>
              <a:tblGrid>
                <a:gridCol w="2160240"/>
                <a:gridCol w="2232248"/>
                <a:gridCol w="1440160"/>
                <a:gridCol w="1152128"/>
                <a:gridCol w="1368152"/>
              </a:tblGrid>
              <a:tr h="219864">
                <a:tc gridSpan="3">
                  <a:txBody>
                    <a:bodyPr/>
                    <a:lstStyle/>
                    <a:p>
                      <a:pPr algn="ctr">
                        <a:lnSpc>
                          <a:spcPct val="115000"/>
                        </a:lnSpc>
                        <a:spcAft>
                          <a:spcPts val="0"/>
                        </a:spcAft>
                      </a:pPr>
                      <a:r>
                        <a:rPr lang="ru-RU" sz="1050" b="1" dirty="0">
                          <a:effectLst/>
                        </a:rPr>
                        <a:t>Пенсионный фонд РФ</a:t>
                      </a:r>
                      <a:endParaRPr lang="ru-RU" sz="1050" b="1" dirty="0">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rowSpan="2">
                  <a:txBody>
                    <a:bodyPr/>
                    <a:lstStyle/>
                    <a:p>
                      <a:pPr algn="ctr">
                        <a:lnSpc>
                          <a:spcPct val="115000"/>
                        </a:lnSpc>
                        <a:spcAft>
                          <a:spcPts val="0"/>
                        </a:spcAft>
                      </a:pPr>
                      <a:r>
                        <a:rPr lang="ru-RU" sz="1050" b="1">
                          <a:effectLst/>
                        </a:rPr>
                        <a:t>Фонд социального страхования РФ</a:t>
                      </a:r>
                      <a:endParaRPr lang="ru-RU" sz="1050" b="1">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lnSpc>
                          <a:spcPct val="115000"/>
                        </a:lnSpc>
                        <a:spcAft>
                          <a:spcPts val="0"/>
                        </a:spcAft>
                      </a:pPr>
                      <a:r>
                        <a:rPr lang="ru-RU" sz="1050" b="1">
                          <a:effectLst/>
                        </a:rPr>
                        <a:t>Федеральный фонд обязательного медицинского страхования</a:t>
                      </a:r>
                      <a:endParaRPr lang="ru-RU" sz="1050" b="1">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89016">
                <a:tc>
                  <a:txBody>
                    <a:bodyPr/>
                    <a:lstStyle/>
                    <a:p>
                      <a:pPr algn="ctr">
                        <a:lnSpc>
                          <a:spcPct val="115000"/>
                        </a:lnSpc>
                        <a:spcAft>
                          <a:spcPts val="0"/>
                        </a:spcAft>
                      </a:pPr>
                      <a:r>
                        <a:rPr lang="ru-RU" sz="1050" b="1">
                          <a:effectLst/>
                        </a:rPr>
                        <a:t>категория застрахованных лиц</a:t>
                      </a:r>
                      <a:endParaRPr lang="ru-RU" sz="1050" b="1">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dirty="0">
                          <a:effectLst/>
                        </a:rPr>
                        <a:t>на страховую часть </a:t>
                      </a:r>
                      <a:r>
                        <a:rPr lang="ru-RU" sz="1050" b="1" dirty="0" smtClean="0">
                          <a:effectLst/>
                        </a:rPr>
                        <a:t>пенсии</a:t>
                      </a:r>
                      <a:endParaRPr lang="ru-RU" sz="1050" b="1" dirty="0">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i="1" dirty="0">
                          <a:effectLst/>
                        </a:rPr>
                        <a:t>на накопительную часть </a:t>
                      </a:r>
                      <a:r>
                        <a:rPr lang="ru-RU" sz="1050" b="1" i="1" dirty="0" smtClean="0">
                          <a:effectLst/>
                        </a:rPr>
                        <a:t>пенсии</a:t>
                      </a:r>
                      <a:endParaRPr lang="ru-RU" sz="1050" b="1" i="1" dirty="0">
                        <a:effectLst/>
                        <a:latin typeface="Calibri"/>
                        <a:ea typeface="Calibri"/>
                        <a:cs typeface="Times New Roman"/>
                      </a:endParaRPr>
                    </a:p>
                  </a:txBody>
                  <a:tcPr marL="22904" marR="22904" marT="37681" marB="376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r>
              <a:tr h="1271886">
                <a:tc>
                  <a:txBody>
                    <a:bodyPr/>
                    <a:lstStyle/>
                    <a:p>
                      <a:pPr>
                        <a:lnSpc>
                          <a:spcPct val="115000"/>
                        </a:lnSpc>
                        <a:spcAft>
                          <a:spcPts val="0"/>
                        </a:spcAft>
                      </a:pPr>
                      <a:r>
                        <a:rPr lang="ru-RU" sz="1050" b="1" kern="1200" dirty="0">
                          <a:solidFill>
                            <a:schemeClr val="tx1"/>
                          </a:solidFill>
                          <a:effectLst/>
                          <a:latin typeface="+mn-lt"/>
                          <a:ea typeface="+mn-ea"/>
                          <a:cs typeface="+mn-cs"/>
                        </a:rPr>
                        <a:t>Для лиц 1966 года рождения и старше</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kern="1200" dirty="0">
                          <a:solidFill>
                            <a:schemeClr val="tx1"/>
                          </a:solidFill>
                          <a:effectLst/>
                          <a:latin typeface="+mn-lt"/>
                          <a:ea typeface="+mn-ea"/>
                          <a:cs typeface="+mn-cs"/>
                        </a:rPr>
                        <a:t>20,0%</a:t>
                      </a:r>
                    </a:p>
                    <a:p>
                      <a:pPr algn="ctr">
                        <a:lnSpc>
                          <a:spcPct val="115000"/>
                        </a:lnSpc>
                        <a:spcAft>
                          <a:spcPts val="0"/>
                        </a:spcAft>
                      </a:pPr>
                      <a:r>
                        <a:rPr lang="ru-RU" sz="1050" b="1" kern="1200" dirty="0">
                          <a:solidFill>
                            <a:schemeClr val="tx1"/>
                          </a:solidFill>
                          <a:effectLst/>
                          <a:latin typeface="+mn-lt"/>
                          <a:ea typeface="+mn-ea"/>
                          <a:cs typeface="+mn-cs"/>
                        </a:rPr>
                        <a:t>(из них:</a:t>
                      </a:r>
                    </a:p>
                    <a:p>
                      <a:pPr algn="ctr">
                        <a:lnSpc>
                          <a:spcPct val="115000"/>
                        </a:lnSpc>
                        <a:spcAft>
                          <a:spcPts val="0"/>
                        </a:spcAft>
                      </a:pPr>
                      <a:r>
                        <a:rPr lang="ru-RU" sz="1050" b="1" kern="1200" dirty="0">
                          <a:solidFill>
                            <a:schemeClr val="tx1"/>
                          </a:solidFill>
                          <a:effectLst/>
                          <a:latin typeface="+mn-lt"/>
                          <a:ea typeface="+mn-ea"/>
                          <a:cs typeface="+mn-cs"/>
                        </a:rPr>
                        <a:t>4,0% - солидарная часть тарифа страховых взносов;</a:t>
                      </a:r>
                    </a:p>
                    <a:p>
                      <a:pPr algn="ctr">
                        <a:lnSpc>
                          <a:spcPct val="115000"/>
                        </a:lnSpc>
                        <a:spcAft>
                          <a:spcPts val="0"/>
                        </a:spcAft>
                      </a:pPr>
                      <a:r>
                        <a:rPr lang="ru-RU" sz="1050" b="1" kern="1200" dirty="0">
                          <a:solidFill>
                            <a:schemeClr val="tx1"/>
                          </a:solidFill>
                          <a:effectLst/>
                          <a:latin typeface="+mn-lt"/>
                          <a:ea typeface="+mn-ea"/>
                          <a:cs typeface="+mn-cs"/>
                        </a:rPr>
                        <a:t>16,0% - индивидуальная часть тарифа страховых взносов)</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kern="1200">
                          <a:solidFill>
                            <a:schemeClr val="tx1"/>
                          </a:solidFill>
                          <a:effectLst/>
                          <a:latin typeface="+mn-lt"/>
                          <a:ea typeface="+mn-ea"/>
                          <a:cs typeface="+mn-cs"/>
                        </a:rPr>
                        <a:t>-</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kern="1200">
                          <a:solidFill>
                            <a:schemeClr val="tx1"/>
                          </a:solidFill>
                          <a:effectLst/>
                          <a:latin typeface="+mn-lt"/>
                          <a:ea typeface="+mn-ea"/>
                          <a:cs typeface="+mn-cs"/>
                        </a:rPr>
                        <a:t>0%</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kern="1200">
                          <a:solidFill>
                            <a:schemeClr val="tx1"/>
                          </a:solidFill>
                          <a:effectLst/>
                          <a:latin typeface="+mn-lt"/>
                          <a:ea typeface="+mn-ea"/>
                          <a:cs typeface="+mn-cs"/>
                        </a:rPr>
                        <a:t>0%</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71886">
                <a:tc>
                  <a:txBody>
                    <a:bodyPr/>
                    <a:lstStyle/>
                    <a:p>
                      <a:pPr>
                        <a:lnSpc>
                          <a:spcPct val="115000"/>
                        </a:lnSpc>
                        <a:spcAft>
                          <a:spcPts val="0"/>
                        </a:spcAft>
                      </a:pPr>
                      <a:r>
                        <a:rPr lang="ru-RU" sz="1050" b="1" kern="1200">
                          <a:solidFill>
                            <a:schemeClr val="tx1"/>
                          </a:solidFill>
                          <a:effectLst/>
                          <a:latin typeface="+mn-lt"/>
                          <a:ea typeface="+mn-ea"/>
                          <a:cs typeface="+mn-cs"/>
                        </a:rPr>
                        <a:t>Для лиц 1967 года рождения и моложе (при выборе варианта пенсионного обеспечения 0% на финансирование накопительной части трудовой пенсии)</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kern="1200" dirty="0">
                          <a:solidFill>
                            <a:schemeClr val="tx1"/>
                          </a:solidFill>
                          <a:effectLst/>
                          <a:latin typeface="+mn-lt"/>
                          <a:ea typeface="+mn-ea"/>
                          <a:cs typeface="+mn-cs"/>
                        </a:rPr>
                        <a:t>20,0%</a:t>
                      </a:r>
                    </a:p>
                    <a:p>
                      <a:pPr algn="ctr">
                        <a:lnSpc>
                          <a:spcPct val="115000"/>
                        </a:lnSpc>
                        <a:spcAft>
                          <a:spcPts val="0"/>
                        </a:spcAft>
                      </a:pPr>
                      <a:r>
                        <a:rPr lang="ru-RU" sz="1050" b="1" kern="1200" dirty="0">
                          <a:solidFill>
                            <a:schemeClr val="tx1"/>
                          </a:solidFill>
                          <a:effectLst/>
                          <a:latin typeface="+mn-lt"/>
                          <a:ea typeface="+mn-ea"/>
                          <a:cs typeface="+mn-cs"/>
                        </a:rPr>
                        <a:t>(из них:</a:t>
                      </a:r>
                    </a:p>
                    <a:p>
                      <a:pPr algn="ctr">
                        <a:lnSpc>
                          <a:spcPct val="115000"/>
                        </a:lnSpc>
                        <a:spcAft>
                          <a:spcPts val="0"/>
                        </a:spcAft>
                      </a:pPr>
                      <a:r>
                        <a:rPr lang="ru-RU" sz="1050" b="1" kern="1200" dirty="0">
                          <a:solidFill>
                            <a:schemeClr val="tx1"/>
                          </a:solidFill>
                          <a:effectLst/>
                          <a:latin typeface="+mn-lt"/>
                          <a:ea typeface="+mn-ea"/>
                          <a:cs typeface="+mn-cs"/>
                        </a:rPr>
                        <a:t>4,0% - солидарная часть тарифа страховых взносов;</a:t>
                      </a:r>
                    </a:p>
                    <a:p>
                      <a:pPr algn="ctr">
                        <a:lnSpc>
                          <a:spcPct val="115000"/>
                        </a:lnSpc>
                        <a:spcAft>
                          <a:spcPts val="0"/>
                        </a:spcAft>
                      </a:pPr>
                      <a:r>
                        <a:rPr lang="ru-RU" sz="1050" b="1" kern="1200" dirty="0">
                          <a:solidFill>
                            <a:schemeClr val="tx1"/>
                          </a:solidFill>
                          <a:effectLst/>
                          <a:latin typeface="+mn-lt"/>
                          <a:ea typeface="+mn-ea"/>
                          <a:cs typeface="+mn-cs"/>
                        </a:rPr>
                        <a:t>16,0% - индивидуальная часть тарифа страховых взносов)</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kern="1200" dirty="0">
                          <a:solidFill>
                            <a:schemeClr val="tx1"/>
                          </a:solidFill>
                          <a:effectLst/>
                          <a:latin typeface="+mn-lt"/>
                          <a:ea typeface="+mn-ea"/>
                          <a:cs typeface="+mn-cs"/>
                        </a:rPr>
                        <a:t>0%</a:t>
                      </a:r>
                    </a:p>
                    <a:p>
                      <a:pPr algn="ctr">
                        <a:lnSpc>
                          <a:spcPct val="115000"/>
                        </a:lnSpc>
                        <a:spcAft>
                          <a:spcPts val="0"/>
                        </a:spcAft>
                      </a:pPr>
                      <a:r>
                        <a:rPr lang="ru-RU" sz="1050" b="1" kern="1200" dirty="0">
                          <a:solidFill>
                            <a:schemeClr val="tx1"/>
                          </a:solidFill>
                          <a:effectLst/>
                          <a:latin typeface="+mn-lt"/>
                          <a:ea typeface="+mn-ea"/>
                          <a:cs typeface="+mn-cs"/>
                        </a:rPr>
                        <a:t>(индивидуальная часть тарифа страховых взносов)</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kern="1200" dirty="0">
                          <a:solidFill>
                            <a:schemeClr val="tx1"/>
                          </a:solidFill>
                          <a:effectLst/>
                          <a:latin typeface="+mn-lt"/>
                          <a:ea typeface="+mn-ea"/>
                          <a:cs typeface="+mn-cs"/>
                        </a:rPr>
                        <a:t> </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kern="1200">
                          <a:solidFill>
                            <a:schemeClr val="tx1"/>
                          </a:solidFill>
                          <a:effectLst/>
                          <a:latin typeface="+mn-lt"/>
                          <a:ea typeface="+mn-ea"/>
                          <a:cs typeface="+mn-cs"/>
                        </a:rPr>
                        <a:t> </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71886">
                <a:tc>
                  <a:txBody>
                    <a:bodyPr/>
                    <a:lstStyle/>
                    <a:p>
                      <a:pPr>
                        <a:lnSpc>
                          <a:spcPct val="115000"/>
                        </a:lnSpc>
                        <a:spcAft>
                          <a:spcPts val="0"/>
                        </a:spcAft>
                      </a:pPr>
                      <a:r>
                        <a:rPr lang="ru-RU" sz="1050" b="1" kern="1200">
                          <a:solidFill>
                            <a:schemeClr val="tx1"/>
                          </a:solidFill>
                          <a:effectLst/>
                          <a:latin typeface="+mn-lt"/>
                          <a:ea typeface="+mn-ea"/>
                          <a:cs typeface="+mn-cs"/>
                        </a:rPr>
                        <a:t>Для лиц 1967 года рождения и моложе (при выборе варианта пенсионного обеспечения 6% на финансирование накопительной части трудовой пенсии)</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kern="1200">
                          <a:solidFill>
                            <a:schemeClr val="tx1"/>
                          </a:solidFill>
                          <a:effectLst/>
                          <a:latin typeface="+mn-lt"/>
                          <a:ea typeface="+mn-ea"/>
                          <a:cs typeface="+mn-cs"/>
                        </a:rPr>
                        <a:t>14,0%</a:t>
                      </a:r>
                    </a:p>
                    <a:p>
                      <a:pPr algn="ctr">
                        <a:lnSpc>
                          <a:spcPct val="115000"/>
                        </a:lnSpc>
                        <a:spcAft>
                          <a:spcPts val="0"/>
                        </a:spcAft>
                      </a:pPr>
                      <a:r>
                        <a:rPr lang="ru-RU" sz="1050" b="1" kern="1200">
                          <a:solidFill>
                            <a:schemeClr val="tx1"/>
                          </a:solidFill>
                          <a:effectLst/>
                          <a:latin typeface="+mn-lt"/>
                          <a:ea typeface="+mn-ea"/>
                          <a:cs typeface="+mn-cs"/>
                        </a:rPr>
                        <a:t>(из них:</a:t>
                      </a:r>
                    </a:p>
                    <a:p>
                      <a:pPr algn="ctr">
                        <a:lnSpc>
                          <a:spcPct val="115000"/>
                        </a:lnSpc>
                        <a:spcAft>
                          <a:spcPts val="0"/>
                        </a:spcAft>
                      </a:pPr>
                      <a:r>
                        <a:rPr lang="ru-RU" sz="1050" b="1" kern="1200">
                          <a:solidFill>
                            <a:schemeClr val="tx1"/>
                          </a:solidFill>
                          <a:effectLst/>
                          <a:latin typeface="+mn-lt"/>
                          <a:ea typeface="+mn-ea"/>
                          <a:cs typeface="+mn-cs"/>
                        </a:rPr>
                        <a:t>4,0% - солидарная часть тарифа страховых взносов;</a:t>
                      </a:r>
                    </a:p>
                    <a:p>
                      <a:pPr algn="ctr">
                        <a:lnSpc>
                          <a:spcPct val="115000"/>
                        </a:lnSpc>
                        <a:spcAft>
                          <a:spcPts val="0"/>
                        </a:spcAft>
                      </a:pPr>
                      <a:r>
                        <a:rPr lang="ru-RU" sz="1050" b="1" kern="1200">
                          <a:solidFill>
                            <a:schemeClr val="tx1"/>
                          </a:solidFill>
                          <a:effectLst/>
                          <a:latin typeface="+mn-lt"/>
                          <a:ea typeface="+mn-ea"/>
                          <a:cs typeface="+mn-cs"/>
                        </a:rPr>
                        <a:t>10,0% - индивидуальная часть тарифа страховых взносов)</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kern="1200">
                          <a:solidFill>
                            <a:schemeClr val="tx1"/>
                          </a:solidFill>
                          <a:effectLst/>
                          <a:latin typeface="+mn-lt"/>
                          <a:ea typeface="+mn-ea"/>
                          <a:cs typeface="+mn-cs"/>
                        </a:rPr>
                        <a:t>6,0%</a:t>
                      </a:r>
                    </a:p>
                    <a:p>
                      <a:pPr algn="ctr">
                        <a:lnSpc>
                          <a:spcPct val="115000"/>
                        </a:lnSpc>
                        <a:spcAft>
                          <a:spcPts val="0"/>
                        </a:spcAft>
                      </a:pPr>
                      <a:r>
                        <a:rPr lang="ru-RU" sz="1050" b="1" kern="1200">
                          <a:solidFill>
                            <a:schemeClr val="tx1"/>
                          </a:solidFill>
                          <a:effectLst/>
                          <a:latin typeface="+mn-lt"/>
                          <a:ea typeface="+mn-ea"/>
                          <a:cs typeface="+mn-cs"/>
                        </a:rPr>
                        <a:t>(индивидуальная часть тарифа страховых взносов)</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kern="1200" dirty="0">
                          <a:solidFill>
                            <a:schemeClr val="tx1"/>
                          </a:solidFill>
                          <a:effectLst/>
                          <a:latin typeface="+mn-lt"/>
                          <a:ea typeface="+mn-ea"/>
                          <a:cs typeface="+mn-cs"/>
                        </a:rPr>
                        <a:t> </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50" b="1" kern="1200" dirty="0">
                          <a:solidFill>
                            <a:schemeClr val="tx1"/>
                          </a:solidFill>
                          <a:effectLst/>
                          <a:latin typeface="+mn-lt"/>
                          <a:ea typeface="+mn-ea"/>
                          <a:cs typeface="+mn-cs"/>
                        </a:rPr>
                        <a:t> </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551131808"/>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3217161918"/>
              </p:ext>
            </p:extLst>
          </p:nvPr>
        </p:nvGraphicFramePr>
        <p:xfrm>
          <a:off x="251520" y="620688"/>
          <a:ext cx="8496945" cy="6079288"/>
        </p:xfrm>
        <a:graphic>
          <a:graphicData uri="http://schemas.openxmlformats.org/drawingml/2006/table">
            <a:tbl>
              <a:tblPr>
                <a:tableStyleId>{2D5ABB26-0587-4C30-8999-92F81FD0307C}</a:tableStyleId>
              </a:tblPr>
              <a:tblGrid>
                <a:gridCol w="2083389"/>
                <a:gridCol w="2083389"/>
                <a:gridCol w="1123389"/>
                <a:gridCol w="542481"/>
                <a:gridCol w="2664297"/>
              </a:tblGrid>
              <a:tr h="352221">
                <a:tc>
                  <a:txBody>
                    <a:bodyPr/>
                    <a:lstStyle/>
                    <a:p>
                      <a:pPr algn="ctr">
                        <a:lnSpc>
                          <a:spcPct val="115000"/>
                        </a:lnSpc>
                        <a:spcAft>
                          <a:spcPts val="0"/>
                        </a:spcAft>
                      </a:pPr>
                      <a:r>
                        <a:rPr lang="ru-RU" sz="1000" b="1" dirty="0">
                          <a:effectLst/>
                        </a:rPr>
                        <a:t>Ситуация</a:t>
                      </a:r>
                      <a:endParaRPr lang="ru-RU"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17855" marR="17855" marT="29374" marB="2937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lnSpc>
                          <a:spcPct val="115000"/>
                        </a:lnSpc>
                        <a:spcAft>
                          <a:spcPts val="0"/>
                        </a:spcAft>
                      </a:pPr>
                      <a:r>
                        <a:rPr lang="ru-RU" sz="1000" b="1">
                          <a:effectLst/>
                        </a:rPr>
                        <a:t>Размеры дополнительных тарифов в 2015 г.</a:t>
                      </a:r>
                      <a:endParaRPr lang="ru-RU" sz="1000" b="1">
                        <a:effectLst/>
                        <a:latin typeface="Calibri" panose="020F0502020204030204" pitchFamily="34" charset="0"/>
                        <a:ea typeface="Calibri" panose="020F0502020204030204" pitchFamily="34" charset="0"/>
                        <a:cs typeface="Times New Roman" panose="02020603050405020304" pitchFamily="18" charset="0"/>
                      </a:endParaRPr>
                    </a:p>
                  </a:txBody>
                  <a:tcPr marL="17855" marR="17855" marT="29374" marB="2937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a:txBody>
                    <a:bodyPr/>
                    <a:lstStyle/>
                    <a:p>
                      <a:pPr algn="ctr">
                        <a:lnSpc>
                          <a:spcPct val="115000"/>
                        </a:lnSpc>
                        <a:spcAft>
                          <a:spcPts val="0"/>
                        </a:spcAft>
                      </a:pPr>
                      <a:r>
                        <a:rPr lang="ru-RU" sz="1000" b="1">
                          <a:effectLst/>
                        </a:rPr>
                        <a:t>Основание для применения соответствующих тарифов</a:t>
                      </a:r>
                      <a:endParaRPr lang="ru-RU" sz="1000" b="1">
                        <a:effectLst/>
                        <a:latin typeface="Calibri" panose="020F0502020204030204" pitchFamily="34" charset="0"/>
                        <a:ea typeface="Calibri" panose="020F0502020204030204" pitchFamily="34" charset="0"/>
                        <a:cs typeface="Times New Roman" panose="02020603050405020304" pitchFamily="18" charset="0"/>
                      </a:endParaRPr>
                    </a:p>
                  </a:txBody>
                  <a:tcPr marL="17855" marR="17855" marT="29374" marB="2937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0337">
                <a:tc rowSpan="8">
                  <a:txBody>
                    <a:bodyPr/>
                    <a:lstStyle/>
                    <a:p>
                      <a:pPr>
                        <a:lnSpc>
                          <a:spcPct val="115000"/>
                        </a:lnSpc>
                        <a:spcAft>
                          <a:spcPts val="0"/>
                        </a:spcAft>
                      </a:pPr>
                      <a:r>
                        <a:rPr lang="ru-RU" sz="1000" b="1" kern="1200" dirty="0">
                          <a:solidFill>
                            <a:schemeClr val="tx1"/>
                          </a:solidFill>
                          <a:effectLst/>
                          <a:latin typeface="+mn-lt"/>
                          <a:ea typeface="+mn-ea"/>
                          <a:cs typeface="+mn-cs"/>
                        </a:rPr>
                        <a:t>1. У страхователя имеются результаты специальной оценки условий труда, проведенной в порядке, установленном законодательством РФ</a:t>
                      </a:r>
                    </a:p>
                  </a:txBody>
                  <a:tcPr marL="17855" marR="17855" marT="29374" marB="2937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b="1">
                          <a:effectLst/>
                        </a:rPr>
                        <a:t>Класс условий труда</a:t>
                      </a:r>
                      <a:endParaRPr lang="ru-RU" sz="1000" b="1">
                        <a:effectLst/>
                        <a:latin typeface="Calibri" panose="020F0502020204030204" pitchFamily="34" charset="0"/>
                        <a:ea typeface="Calibri" panose="020F0502020204030204" pitchFamily="34" charset="0"/>
                        <a:cs typeface="Times New Roman" panose="02020603050405020304" pitchFamily="18" charset="0"/>
                      </a:endParaRPr>
                    </a:p>
                  </a:txBody>
                  <a:tcPr marL="17855" marR="17855" marT="29374" marB="2937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b="1">
                          <a:effectLst/>
                        </a:rPr>
                        <a:t>Подкласс условий труда</a:t>
                      </a:r>
                      <a:endParaRPr lang="ru-RU" sz="1000" b="1">
                        <a:effectLst/>
                        <a:latin typeface="Calibri" panose="020F0502020204030204" pitchFamily="34" charset="0"/>
                        <a:ea typeface="Calibri" panose="020F0502020204030204" pitchFamily="34" charset="0"/>
                        <a:cs typeface="Times New Roman" panose="02020603050405020304" pitchFamily="18" charset="0"/>
                      </a:endParaRPr>
                    </a:p>
                  </a:txBody>
                  <a:tcPr marL="17855" marR="17855" marT="29374" marB="2937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b="1">
                          <a:effectLst/>
                        </a:rPr>
                        <a:t>Дополнительный тариф</a:t>
                      </a:r>
                      <a:endParaRPr lang="ru-RU" sz="1000" b="1">
                        <a:effectLst/>
                        <a:latin typeface="Calibri" panose="020F0502020204030204" pitchFamily="34" charset="0"/>
                        <a:ea typeface="Calibri" panose="020F0502020204030204" pitchFamily="34" charset="0"/>
                        <a:cs typeface="Times New Roman" panose="02020603050405020304" pitchFamily="18" charset="0"/>
                      </a:endParaRPr>
                    </a:p>
                  </a:txBody>
                  <a:tcPr marL="17855" marR="17855" marT="29374" marB="2937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8">
                  <a:txBody>
                    <a:bodyPr/>
                    <a:lstStyle/>
                    <a:p>
                      <a:pPr>
                        <a:lnSpc>
                          <a:spcPct val="115000"/>
                        </a:lnSpc>
                        <a:spcAft>
                          <a:spcPts val="0"/>
                        </a:spcAft>
                      </a:pPr>
                      <a:r>
                        <a:rPr lang="ru-RU" sz="1000" b="1">
                          <a:effectLst/>
                        </a:rPr>
                        <a:t>Часть 2.1 ст. 58.3 Федерального закона от 24.07.2009 N 212-ФЗ, п. 2.1 ст. 33.2 Федерального закона от 15.12.2001 N 167-ФЗ</a:t>
                      </a:r>
                      <a:endParaRPr lang="ru-RU" sz="1000" b="1">
                        <a:effectLst/>
                        <a:latin typeface="Calibri" panose="020F0502020204030204" pitchFamily="34" charset="0"/>
                        <a:ea typeface="Calibri" panose="020F0502020204030204" pitchFamily="34" charset="0"/>
                        <a:cs typeface="Times New Roman" panose="02020603050405020304" pitchFamily="18" charset="0"/>
                      </a:endParaRPr>
                    </a:p>
                  </a:txBody>
                  <a:tcPr marL="17855" marR="17855" marT="29374" marB="2937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40427">
                <a:tc vMerge="1">
                  <a:txBody>
                    <a:bodyPr/>
                    <a:lstStyle/>
                    <a:p>
                      <a:endParaRPr lang="ru-RU"/>
                    </a:p>
                  </a:txBody>
                  <a:tcPr/>
                </a:tc>
                <a:tc>
                  <a:txBody>
                    <a:bodyPr/>
                    <a:lstStyle/>
                    <a:p>
                      <a:pPr>
                        <a:lnSpc>
                          <a:spcPct val="115000"/>
                        </a:lnSpc>
                        <a:spcAft>
                          <a:spcPts val="0"/>
                        </a:spcAft>
                      </a:pPr>
                      <a:r>
                        <a:rPr lang="ru-RU" sz="1000" b="1">
                          <a:effectLst/>
                        </a:rPr>
                        <a:t>Опасный</a:t>
                      </a:r>
                      <a:endParaRPr lang="ru-RU" sz="1000" b="1">
                        <a:effectLst/>
                        <a:latin typeface="Calibri" panose="020F0502020204030204" pitchFamily="34" charset="0"/>
                        <a:ea typeface="Calibri" panose="020F0502020204030204" pitchFamily="34" charset="0"/>
                        <a:cs typeface="Times New Roman" panose="02020603050405020304" pitchFamily="18" charset="0"/>
                      </a:endParaRPr>
                    </a:p>
                  </a:txBody>
                  <a:tcPr marL="17855" marR="17855" marT="29374" marB="2937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b="1">
                          <a:effectLst/>
                        </a:rPr>
                        <a:t>4</a:t>
                      </a:r>
                      <a:endParaRPr lang="ru-RU" sz="1000" b="1">
                        <a:effectLst/>
                        <a:latin typeface="Calibri" panose="020F0502020204030204" pitchFamily="34" charset="0"/>
                        <a:ea typeface="Calibri" panose="020F0502020204030204" pitchFamily="34" charset="0"/>
                        <a:cs typeface="Times New Roman" panose="02020603050405020304" pitchFamily="18" charset="0"/>
                      </a:endParaRPr>
                    </a:p>
                  </a:txBody>
                  <a:tcPr marL="17855" marR="17855" marT="29374" marB="2937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b="1">
                          <a:effectLst/>
                        </a:rPr>
                        <a:t>8,0%</a:t>
                      </a:r>
                      <a:endParaRPr lang="ru-RU" sz="1000" b="1">
                        <a:effectLst/>
                        <a:latin typeface="Calibri" panose="020F0502020204030204" pitchFamily="34" charset="0"/>
                        <a:ea typeface="Calibri" panose="020F0502020204030204" pitchFamily="34" charset="0"/>
                        <a:cs typeface="Times New Roman" panose="02020603050405020304" pitchFamily="18" charset="0"/>
                      </a:endParaRPr>
                    </a:p>
                  </a:txBody>
                  <a:tcPr marL="17855" marR="17855" marT="29374" marB="2937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tc>
              </a:tr>
              <a:tr h="140427">
                <a:tc vMerge="1">
                  <a:txBody>
                    <a:bodyPr/>
                    <a:lstStyle/>
                    <a:p>
                      <a:endParaRPr lang="ru-RU"/>
                    </a:p>
                  </a:txBody>
                  <a:tcPr/>
                </a:tc>
                <a:tc rowSpan="4">
                  <a:txBody>
                    <a:bodyPr/>
                    <a:lstStyle/>
                    <a:p>
                      <a:pPr>
                        <a:lnSpc>
                          <a:spcPct val="115000"/>
                        </a:lnSpc>
                        <a:spcAft>
                          <a:spcPts val="0"/>
                        </a:spcAft>
                      </a:pPr>
                      <a:r>
                        <a:rPr lang="ru-RU" sz="1000" b="1">
                          <a:effectLst/>
                        </a:rPr>
                        <a:t>Вредный</a:t>
                      </a:r>
                      <a:endParaRPr lang="ru-RU" sz="1000" b="1">
                        <a:effectLst/>
                        <a:latin typeface="Calibri" panose="020F0502020204030204" pitchFamily="34" charset="0"/>
                        <a:ea typeface="Calibri" panose="020F0502020204030204" pitchFamily="34" charset="0"/>
                        <a:cs typeface="Times New Roman" panose="02020603050405020304" pitchFamily="18" charset="0"/>
                      </a:endParaRPr>
                    </a:p>
                  </a:txBody>
                  <a:tcPr marL="17855" marR="17855" marT="29374" marB="2937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b="1">
                          <a:effectLst/>
                        </a:rPr>
                        <a:t>3.4</a:t>
                      </a:r>
                      <a:endParaRPr lang="ru-RU" sz="1000" b="1">
                        <a:effectLst/>
                        <a:latin typeface="Calibri" panose="020F0502020204030204" pitchFamily="34" charset="0"/>
                        <a:ea typeface="Calibri" panose="020F0502020204030204" pitchFamily="34" charset="0"/>
                        <a:cs typeface="Times New Roman" panose="02020603050405020304" pitchFamily="18" charset="0"/>
                      </a:endParaRPr>
                    </a:p>
                  </a:txBody>
                  <a:tcPr marL="17855" marR="17855" marT="29374" marB="2937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b="1">
                          <a:effectLst/>
                        </a:rPr>
                        <a:t>7,0%</a:t>
                      </a:r>
                      <a:endParaRPr lang="ru-RU" sz="1000" b="1">
                        <a:effectLst/>
                        <a:latin typeface="Calibri" panose="020F0502020204030204" pitchFamily="34" charset="0"/>
                        <a:ea typeface="Calibri" panose="020F0502020204030204" pitchFamily="34" charset="0"/>
                        <a:cs typeface="Times New Roman" panose="02020603050405020304" pitchFamily="18" charset="0"/>
                      </a:endParaRPr>
                    </a:p>
                  </a:txBody>
                  <a:tcPr marL="17855" marR="17855" marT="29374" marB="2937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tc>
              </a:tr>
              <a:tr h="140427">
                <a:tc vMerge="1">
                  <a:txBody>
                    <a:bodyPr/>
                    <a:lstStyle/>
                    <a:p>
                      <a:endParaRPr lang="ru-RU"/>
                    </a:p>
                  </a:txBody>
                  <a:tcPr/>
                </a:tc>
                <a:tc vMerge="1">
                  <a:txBody>
                    <a:bodyPr/>
                    <a:lstStyle/>
                    <a:p>
                      <a:endParaRPr lang="ru-RU"/>
                    </a:p>
                  </a:txBody>
                  <a:tcPr/>
                </a:tc>
                <a:tc>
                  <a:txBody>
                    <a:bodyPr/>
                    <a:lstStyle/>
                    <a:p>
                      <a:pPr algn="ctr">
                        <a:lnSpc>
                          <a:spcPct val="115000"/>
                        </a:lnSpc>
                        <a:spcAft>
                          <a:spcPts val="0"/>
                        </a:spcAft>
                      </a:pPr>
                      <a:r>
                        <a:rPr lang="ru-RU" sz="1000" b="1">
                          <a:effectLst/>
                        </a:rPr>
                        <a:t>3.3</a:t>
                      </a:r>
                      <a:endParaRPr lang="ru-RU" sz="1000" b="1">
                        <a:effectLst/>
                        <a:latin typeface="Calibri" panose="020F0502020204030204" pitchFamily="34" charset="0"/>
                        <a:ea typeface="Calibri" panose="020F0502020204030204" pitchFamily="34" charset="0"/>
                        <a:cs typeface="Times New Roman" panose="02020603050405020304" pitchFamily="18" charset="0"/>
                      </a:endParaRPr>
                    </a:p>
                  </a:txBody>
                  <a:tcPr marL="17855" marR="17855" marT="29374" marB="2937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b="1">
                          <a:effectLst/>
                        </a:rPr>
                        <a:t>6,0%</a:t>
                      </a:r>
                      <a:endParaRPr lang="ru-RU" sz="1000" b="1">
                        <a:effectLst/>
                        <a:latin typeface="Calibri" panose="020F0502020204030204" pitchFamily="34" charset="0"/>
                        <a:ea typeface="Calibri" panose="020F0502020204030204" pitchFamily="34" charset="0"/>
                        <a:cs typeface="Times New Roman" panose="02020603050405020304" pitchFamily="18" charset="0"/>
                      </a:endParaRPr>
                    </a:p>
                  </a:txBody>
                  <a:tcPr marL="17855" marR="17855" marT="29374" marB="2937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tc>
              </a:tr>
              <a:tr h="140427">
                <a:tc vMerge="1">
                  <a:txBody>
                    <a:bodyPr/>
                    <a:lstStyle/>
                    <a:p>
                      <a:endParaRPr lang="ru-RU"/>
                    </a:p>
                  </a:txBody>
                  <a:tcPr/>
                </a:tc>
                <a:tc vMerge="1">
                  <a:txBody>
                    <a:bodyPr/>
                    <a:lstStyle/>
                    <a:p>
                      <a:endParaRPr lang="ru-RU"/>
                    </a:p>
                  </a:txBody>
                  <a:tcPr/>
                </a:tc>
                <a:tc>
                  <a:txBody>
                    <a:bodyPr/>
                    <a:lstStyle/>
                    <a:p>
                      <a:pPr algn="ctr">
                        <a:lnSpc>
                          <a:spcPct val="115000"/>
                        </a:lnSpc>
                        <a:spcAft>
                          <a:spcPts val="0"/>
                        </a:spcAft>
                      </a:pPr>
                      <a:r>
                        <a:rPr lang="ru-RU" sz="1000" b="1">
                          <a:effectLst/>
                        </a:rPr>
                        <a:t>3.2</a:t>
                      </a:r>
                      <a:endParaRPr lang="ru-RU" sz="1000" b="1">
                        <a:effectLst/>
                        <a:latin typeface="Calibri" panose="020F0502020204030204" pitchFamily="34" charset="0"/>
                        <a:ea typeface="Calibri" panose="020F0502020204030204" pitchFamily="34" charset="0"/>
                        <a:cs typeface="Times New Roman" panose="02020603050405020304" pitchFamily="18" charset="0"/>
                      </a:endParaRPr>
                    </a:p>
                  </a:txBody>
                  <a:tcPr marL="17855" marR="17855" marT="29374" marB="2937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b="1">
                          <a:effectLst/>
                        </a:rPr>
                        <a:t>4,0%</a:t>
                      </a:r>
                      <a:endParaRPr lang="ru-RU" sz="1000" b="1">
                        <a:effectLst/>
                        <a:latin typeface="Calibri" panose="020F0502020204030204" pitchFamily="34" charset="0"/>
                        <a:ea typeface="Calibri" panose="020F0502020204030204" pitchFamily="34" charset="0"/>
                        <a:cs typeface="Times New Roman" panose="02020603050405020304" pitchFamily="18" charset="0"/>
                      </a:endParaRPr>
                    </a:p>
                  </a:txBody>
                  <a:tcPr marL="17855" marR="17855" marT="29374" marB="2937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tc>
              </a:tr>
              <a:tr h="140427">
                <a:tc vMerge="1">
                  <a:txBody>
                    <a:bodyPr/>
                    <a:lstStyle/>
                    <a:p>
                      <a:endParaRPr lang="ru-RU"/>
                    </a:p>
                  </a:txBody>
                  <a:tcPr/>
                </a:tc>
                <a:tc vMerge="1">
                  <a:txBody>
                    <a:bodyPr/>
                    <a:lstStyle/>
                    <a:p>
                      <a:endParaRPr lang="ru-RU"/>
                    </a:p>
                  </a:txBody>
                  <a:tcPr/>
                </a:tc>
                <a:tc>
                  <a:txBody>
                    <a:bodyPr/>
                    <a:lstStyle/>
                    <a:p>
                      <a:pPr algn="ctr">
                        <a:lnSpc>
                          <a:spcPct val="115000"/>
                        </a:lnSpc>
                        <a:spcAft>
                          <a:spcPts val="0"/>
                        </a:spcAft>
                      </a:pPr>
                      <a:r>
                        <a:rPr lang="ru-RU" sz="1000" b="1">
                          <a:effectLst/>
                        </a:rPr>
                        <a:t>3.1</a:t>
                      </a:r>
                      <a:endParaRPr lang="ru-RU" sz="1000" b="1">
                        <a:effectLst/>
                        <a:latin typeface="Calibri" panose="020F0502020204030204" pitchFamily="34" charset="0"/>
                        <a:ea typeface="Calibri" panose="020F0502020204030204" pitchFamily="34" charset="0"/>
                        <a:cs typeface="Times New Roman" panose="02020603050405020304" pitchFamily="18" charset="0"/>
                      </a:endParaRPr>
                    </a:p>
                  </a:txBody>
                  <a:tcPr marL="17855" marR="17855" marT="29374" marB="2937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b="1">
                          <a:effectLst/>
                        </a:rPr>
                        <a:t>2,0%</a:t>
                      </a:r>
                      <a:endParaRPr lang="ru-RU" sz="1000" b="1">
                        <a:effectLst/>
                        <a:latin typeface="Calibri" panose="020F0502020204030204" pitchFamily="34" charset="0"/>
                        <a:ea typeface="Calibri" panose="020F0502020204030204" pitchFamily="34" charset="0"/>
                        <a:cs typeface="Times New Roman" panose="02020603050405020304" pitchFamily="18" charset="0"/>
                      </a:endParaRPr>
                    </a:p>
                  </a:txBody>
                  <a:tcPr marL="17855" marR="17855" marT="29374" marB="2937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tc>
              </a:tr>
              <a:tr h="140427">
                <a:tc vMerge="1">
                  <a:txBody>
                    <a:bodyPr/>
                    <a:lstStyle/>
                    <a:p>
                      <a:endParaRPr lang="ru-RU"/>
                    </a:p>
                  </a:txBody>
                  <a:tcPr/>
                </a:tc>
                <a:tc>
                  <a:txBody>
                    <a:bodyPr/>
                    <a:lstStyle/>
                    <a:p>
                      <a:pPr>
                        <a:lnSpc>
                          <a:spcPct val="115000"/>
                        </a:lnSpc>
                        <a:spcAft>
                          <a:spcPts val="0"/>
                        </a:spcAft>
                      </a:pPr>
                      <a:r>
                        <a:rPr lang="ru-RU" sz="1000" b="1">
                          <a:effectLst/>
                        </a:rPr>
                        <a:t>Допустимый</a:t>
                      </a:r>
                      <a:endParaRPr lang="ru-RU" sz="1000" b="1">
                        <a:effectLst/>
                        <a:latin typeface="Calibri" panose="020F0502020204030204" pitchFamily="34" charset="0"/>
                        <a:ea typeface="Calibri" panose="020F0502020204030204" pitchFamily="34" charset="0"/>
                        <a:cs typeface="Times New Roman" panose="02020603050405020304" pitchFamily="18" charset="0"/>
                      </a:endParaRPr>
                    </a:p>
                  </a:txBody>
                  <a:tcPr marL="17855" marR="17855" marT="29374" marB="2937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b="1">
                          <a:effectLst/>
                        </a:rPr>
                        <a:t>2</a:t>
                      </a:r>
                      <a:endParaRPr lang="ru-RU" sz="1000" b="1">
                        <a:effectLst/>
                        <a:latin typeface="Calibri" panose="020F0502020204030204" pitchFamily="34" charset="0"/>
                        <a:ea typeface="Calibri" panose="020F0502020204030204" pitchFamily="34" charset="0"/>
                        <a:cs typeface="Times New Roman" panose="02020603050405020304" pitchFamily="18" charset="0"/>
                      </a:endParaRPr>
                    </a:p>
                  </a:txBody>
                  <a:tcPr marL="17855" marR="17855" marT="29374" marB="2937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b="1">
                          <a:effectLst/>
                        </a:rPr>
                        <a:t>0,0%</a:t>
                      </a:r>
                      <a:endParaRPr lang="ru-RU" sz="1000" b="1">
                        <a:effectLst/>
                        <a:latin typeface="Calibri" panose="020F0502020204030204" pitchFamily="34" charset="0"/>
                        <a:ea typeface="Calibri" panose="020F0502020204030204" pitchFamily="34" charset="0"/>
                        <a:cs typeface="Times New Roman" panose="02020603050405020304" pitchFamily="18" charset="0"/>
                      </a:endParaRPr>
                    </a:p>
                  </a:txBody>
                  <a:tcPr marL="17855" marR="17855" marT="29374" marB="2937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tc>
              </a:tr>
              <a:tr h="140427">
                <a:tc vMerge="1">
                  <a:txBody>
                    <a:bodyPr/>
                    <a:lstStyle/>
                    <a:p>
                      <a:endParaRPr lang="ru-RU"/>
                    </a:p>
                  </a:txBody>
                  <a:tcPr/>
                </a:tc>
                <a:tc>
                  <a:txBody>
                    <a:bodyPr/>
                    <a:lstStyle/>
                    <a:p>
                      <a:pPr>
                        <a:lnSpc>
                          <a:spcPct val="115000"/>
                        </a:lnSpc>
                        <a:spcAft>
                          <a:spcPts val="0"/>
                        </a:spcAft>
                      </a:pPr>
                      <a:r>
                        <a:rPr lang="ru-RU" sz="1000" b="1">
                          <a:effectLst/>
                        </a:rPr>
                        <a:t>Оптимальный</a:t>
                      </a:r>
                      <a:endParaRPr lang="ru-RU" sz="1000" b="1">
                        <a:effectLst/>
                        <a:latin typeface="Calibri" panose="020F0502020204030204" pitchFamily="34" charset="0"/>
                        <a:ea typeface="Calibri" panose="020F0502020204030204" pitchFamily="34" charset="0"/>
                        <a:cs typeface="Times New Roman" panose="02020603050405020304" pitchFamily="18" charset="0"/>
                      </a:endParaRPr>
                    </a:p>
                  </a:txBody>
                  <a:tcPr marL="17855" marR="17855" marT="29374" marB="2937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b="1">
                          <a:effectLst/>
                        </a:rPr>
                        <a:t>1</a:t>
                      </a:r>
                      <a:endParaRPr lang="ru-RU" sz="1000" b="1">
                        <a:effectLst/>
                        <a:latin typeface="Calibri" panose="020F0502020204030204" pitchFamily="34" charset="0"/>
                        <a:ea typeface="Calibri" panose="020F0502020204030204" pitchFamily="34" charset="0"/>
                        <a:cs typeface="Times New Roman" panose="02020603050405020304" pitchFamily="18" charset="0"/>
                      </a:endParaRPr>
                    </a:p>
                  </a:txBody>
                  <a:tcPr marL="17855" marR="17855" marT="29374" marB="2937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b="1">
                          <a:effectLst/>
                        </a:rPr>
                        <a:t>0,0%</a:t>
                      </a:r>
                      <a:endParaRPr lang="ru-RU" sz="1000" b="1">
                        <a:effectLst/>
                        <a:latin typeface="Calibri" panose="020F0502020204030204" pitchFamily="34" charset="0"/>
                        <a:ea typeface="Calibri" panose="020F0502020204030204" pitchFamily="34" charset="0"/>
                        <a:cs typeface="Times New Roman" panose="02020603050405020304" pitchFamily="18" charset="0"/>
                      </a:endParaRPr>
                    </a:p>
                  </a:txBody>
                  <a:tcPr marL="17855" marR="17855" marT="29374" marB="2937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tc>
              </a:tr>
              <a:tr h="814759">
                <a:tc>
                  <a:txBody>
                    <a:bodyPr/>
                    <a:lstStyle/>
                    <a:p>
                      <a:pPr>
                        <a:lnSpc>
                          <a:spcPct val="115000"/>
                        </a:lnSpc>
                        <a:spcAft>
                          <a:spcPts val="0"/>
                        </a:spcAft>
                      </a:pPr>
                      <a:r>
                        <a:rPr lang="ru-RU" sz="1000" b="1" kern="1200" dirty="0">
                          <a:solidFill>
                            <a:schemeClr val="tx1"/>
                          </a:solidFill>
                          <a:effectLst/>
                          <a:latin typeface="+mn-lt"/>
                          <a:ea typeface="+mn-ea"/>
                          <a:cs typeface="+mn-cs"/>
                        </a:rPr>
                        <a:t>2. У страхователя есть актуальные результаты проведенной до 1 января 2014 г. </a:t>
                      </a:r>
                      <a:r>
                        <a:rPr lang="ru-RU" sz="1000" b="1" kern="1200" dirty="0" smtClean="0">
                          <a:solidFill>
                            <a:schemeClr val="tx1"/>
                          </a:solidFill>
                          <a:effectLst/>
                          <a:latin typeface="+mn-lt"/>
                          <a:ea typeface="+mn-ea"/>
                          <a:cs typeface="+mn-cs"/>
                        </a:rPr>
                        <a:t>аттестации </a:t>
                      </a:r>
                      <a:r>
                        <a:rPr lang="ru-RU" sz="1000" b="1" kern="1200" dirty="0">
                          <a:solidFill>
                            <a:schemeClr val="tx1"/>
                          </a:solidFill>
                          <a:effectLst/>
                          <a:latin typeface="+mn-lt"/>
                          <a:ea typeface="+mn-ea"/>
                          <a:cs typeface="+mn-cs"/>
                        </a:rPr>
                        <a:t>рабочих мест, согласно которым условия труда признаны вредными и (или) опасными</a:t>
                      </a:r>
                    </a:p>
                  </a:txBody>
                  <a:tcPr marL="17855" marR="17855" marT="29374" marB="2937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nSpc>
                          <a:spcPct val="115000"/>
                        </a:lnSpc>
                        <a:spcAft>
                          <a:spcPts val="0"/>
                        </a:spcAft>
                      </a:pPr>
                      <a:r>
                        <a:rPr lang="ru-RU" sz="1000" b="1">
                          <a:effectLst/>
                        </a:rPr>
                        <a:t>Размер дополнительных тарифов определяется согласно ч. 2.1 ст. 58.3 Федерального закона от 24.07.2009 N 212-ФЗ, п. 2.1 ст. 33.2 Федерального закона от 15.12.2001 N 167-ФЗ. Значения дополнительных тарифов, установленные этими нормами, см. в предыдущей строке таблицы</a:t>
                      </a:r>
                      <a:endParaRPr lang="ru-RU" sz="1000" b="1">
                        <a:effectLst/>
                        <a:latin typeface="Calibri" panose="020F0502020204030204" pitchFamily="34" charset="0"/>
                        <a:ea typeface="Calibri" panose="020F0502020204030204" pitchFamily="34" charset="0"/>
                        <a:cs typeface="Times New Roman" panose="02020603050405020304" pitchFamily="18" charset="0"/>
                      </a:endParaRPr>
                    </a:p>
                  </a:txBody>
                  <a:tcPr marL="17855" marR="17855" marT="29374" marB="2937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a:txBody>
                    <a:bodyPr/>
                    <a:lstStyle/>
                    <a:p>
                      <a:pPr>
                        <a:lnSpc>
                          <a:spcPct val="115000"/>
                        </a:lnSpc>
                        <a:spcAft>
                          <a:spcPts val="0"/>
                        </a:spcAft>
                      </a:pPr>
                      <a:r>
                        <a:rPr lang="ru-RU" sz="1000" b="1" dirty="0">
                          <a:effectLst/>
                        </a:rPr>
                        <a:t>Часть 5 ст. 15 Федерального закона от 28.12.2013 N 421-ФЗ, ч. 1 ст. 28 Федерального закона от 28.12.2013 N 426-ФЗ "О специальной оценке условий труда", Письмо Минтруда России от 13.03.2014 N </a:t>
                      </a:r>
                      <a:r>
                        <a:rPr lang="ru-RU" sz="1000" b="1" dirty="0" smtClean="0">
                          <a:effectLst/>
                        </a:rPr>
                        <a:t>17-3/В-113</a:t>
                      </a:r>
                      <a:endParaRPr lang="ru-RU"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17855" marR="17855" marT="29374" marB="2937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34819">
                <a:tc rowSpan="2">
                  <a:txBody>
                    <a:bodyPr/>
                    <a:lstStyle/>
                    <a:p>
                      <a:pPr>
                        <a:lnSpc>
                          <a:spcPct val="115000"/>
                        </a:lnSpc>
                        <a:spcAft>
                          <a:spcPts val="0"/>
                        </a:spcAft>
                      </a:pPr>
                      <a:r>
                        <a:rPr lang="ru-RU" sz="1000" b="1" dirty="0">
                          <a:effectLst/>
                        </a:rPr>
                        <a:t>3. У страхователя отсутствуют результаты специальной оценки условий труда или аттестации рабочих мест по условиям труда либо до 1 января 2014 г. страхователь провел аттестацию рабочих мест, по результатам которой условия труда признаны допустимыми или </a:t>
                      </a:r>
                      <a:r>
                        <a:rPr lang="ru-RU" sz="1000" b="1" dirty="0" smtClean="0">
                          <a:effectLst/>
                        </a:rPr>
                        <a:t>оптимальными</a:t>
                      </a:r>
                      <a:endParaRPr lang="ru-RU"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17855" marR="17855" marT="29374" marB="2937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nSpc>
                          <a:spcPct val="115000"/>
                        </a:lnSpc>
                        <a:spcAft>
                          <a:spcPts val="0"/>
                        </a:spcAft>
                      </a:pPr>
                      <a:r>
                        <a:rPr lang="ru-RU" sz="1000" b="1">
                          <a:effectLst/>
                        </a:rPr>
                        <a:t>9,0% - в отношении выплат и иных вознаграждений в пользу физических лиц, занятых на работах, поименованных в п. 1 ч. 1 ст. 30 Федерального закона от 28.12.2013 N 400-ФЗ</a:t>
                      </a:r>
                      <a:endParaRPr lang="ru-RU" sz="1000" b="1">
                        <a:effectLst/>
                        <a:latin typeface="Calibri" panose="020F0502020204030204" pitchFamily="34" charset="0"/>
                        <a:ea typeface="Calibri" panose="020F0502020204030204" pitchFamily="34" charset="0"/>
                        <a:cs typeface="Times New Roman" panose="02020603050405020304" pitchFamily="18" charset="0"/>
                      </a:endParaRPr>
                    </a:p>
                  </a:txBody>
                  <a:tcPr marL="17855" marR="17855" marT="29374" marB="2937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a:txBody>
                    <a:bodyPr/>
                    <a:lstStyle/>
                    <a:p>
                      <a:pPr>
                        <a:lnSpc>
                          <a:spcPct val="115000"/>
                        </a:lnSpc>
                        <a:spcAft>
                          <a:spcPts val="0"/>
                        </a:spcAft>
                      </a:pPr>
                      <a:r>
                        <a:rPr lang="ru-RU" sz="1000" b="1" dirty="0">
                          <a:effectLst/>
                        </a:rPr>
                        <a:t>Часть 1 ст. 58.3 Федерального закона от 24.07.2009 N 212-ФЗ, п. 1 ст. 33.2 Федерального закона от 15.12.2001 N 167-ФЗ, Письмо Минтруда России от 13.03.2014 N 17-3/В-113 (п. п. 3.5, 4</a:t>
                      </a:r>
                      <a:r>
                        <a:rPr lang="ru-RU" sz="1000" b="1" dirty="0" smtClean="0">
                          <a:effectLst/>
                        </a:rPr>
                        <a:t>)</a:t>
                      </a:r>
                      <a:endParaRPr lang="ru-RU"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17855" marR="17855" marT="29374" marB="2937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34819">
                <a:tc vMerge="1">
                  <a:txBody>
                    <a:bodyPr/>
                    <a:lstStyle/>
                    <a:p>
                      <a:endParaRPr lang="ru-RU"/>
                    </a:p>
                  </a:txBody>
                  <a:tcPr/>
                </a:tc>
                <a:tc gridSpan="3">
                  <a:txBody>
                    <a:bodyPr/>
                    <a:lstStyle/>
                    <a:p>
                      <a:pPr>
                        <a:lnSpc>
                          <a:spcPct val="115000"/>
                        </a:lnSpc>
                        <a:spcAft>
                          <a:spcPts val="0"/>
                        </a:spcAft>
                      </a:pPr>
                      <a:r>
                        <a:rPr lang="ru-RU" sz="1000" b="1">
                          <a:effectLst/>
                        </a:rPr>
                        <a:t>6,0% - в отношении выплат и иных вознаграждений в пользу физических лиц, занятых на работах, поименованных в п. п. 2 - 18 ч. 1 ст. 30 Федерального закона от 28.12.2013 N 400-ФЗ</a:t>
                      </a:r>
                      <a:endParaRPr lang="ru-RU" sz="1000" b="1">
                        <a:effectLst/>
                        <a:latin typeface="Calibri" panose="020F0502020204030204" pitchFamily="34" charset="0"/>
                        <a:ea typeface="Calibri" panose="020F0502020204030204" pitchFamily="34" charset="0"/>
                        <a:cs typeface="Times New Roman" panose="02020603050405020304" pitchFamily="18" charset="0"/>
                      </a:endParaRPr>
                    </a:p>
                  </a:txBody>
                  <a:tcPr marL="17855" marR="17855" marT="29374" marB="2937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a:txBody>
                    <a:bodyPr/>
                    <a:lstStyle/>
                    <a:p>
                      <a:pPr>
                        <a:lnSpc>
                          <a:spcPct val="115000"/>
                        </a:lnSpc>
                        <a:spcAft>
                          <a:spcPts val="0"/>
                        </a:spcAft>
                      </a:pPr>
                      <a:r>
                        <a:rPr lang="ru-RU" sz="1000" b="1" dirty="0">
                          <a:effectLst/>
                        </a:rPr>
                        <a:t>Часть 2 ст. 58.3 Федерального закона от 24.07.2009 N 212-ФЗ, п. 2 ст. 33.2 Федерального закона от 15.12.2001 N 167-ФЗ, Письмо Минтруда России от 13.03.2014 N 17-3/В-113 (п. п. 3.5, 4</a:t>
                      </a:r>
                      <a:r>
                        <a:rPr lang="ru-RU" sz="1000" b="1" dirty="0" smtClean="0">
                          <a:effectLst/>
                        </a:rPr>
                        <a:t>)</a:t>
                      </a:r>
                      <a:endParaRPr lang="ru-RU"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17855" marR="17855" marT="29374" marB="2937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3" name="Прямоугольник 2"/>
          <p:cNvSpPr/>
          <p:nvPr/>
        </p:nvSpPr>
        <p:spPr>
          <a:xfrm>
            <a:off x="1475656" y="188640"/>
            <a:ext cx="6552728" cy="307777"/>
          </a:xfrm>
          <a:prstGeom prst="rect">
            <a:avLst/>
          </a:prstGeom>
        </p:spPr>
        <p:txBody>
          <a:bodyPr wrap="square">
            <a:spAutoFit/>
          </a:bodyPr>
          <a:lstStyle/>
          <a:p>
            <a:r>
              <a:rPr lang="ru-RU" sz="1400" b="1" dirty="0">
                <a:solidFill>
                  <a:srgbClr val="FFFF00"/>
                </a:solidFill>
              </a:rPr>
              <a:t>ДОПОЛНИТЕЛЬНЫЕ ТАРИФЫ СТРАХОВЫХ ВЗНОСОВ В ПФР</a:t>
            </a:r>
          </a:p>
        </p:txBody>
      </p:sp>
    </p:spTree>
    <p:extLst>
      <p:ext uri="{BB962C8B-B14F-4D97-AF65-F5344CB8AC3E}">
        <p14:creationId xmlns:p14="http://schemas.microsoft.com/office/powerpoint/2010/main" val="3153219240"/>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47564" y="188640"/>
            <a:ext cx="7488832" cy="1791260"/>
          </a:xfrm>
          <a:prstGeom prst="rect">
            <a:avLst/>
          </a:prstGeom>
        </p:spPr>
        <p:txBody>
          <a:bodyPr wrap="square">
            <a:spAutoFit/>
          </a:bodyPr>
          <a:lstStyle/>
          <a:p>
            <a:pPr algn="ctr">
              <a:lnSpc>
                <a:spcPct val="115000"/>
              </a:lnSpc>
              <a:spcAft>
                <a:spcPts val="0"/>
              </a:spcAft>
            </a:pPr>
            <a:r>
              <a:rPr lang="ru-RU" sz="2400" b="1" dirty="0">
                <a:solidFill>
                  <a:srgbClr val="FFFF00"/>
                </a:solidFill>
                <a:latin typeface="Calibri" panose="020F0502020204030204" pitchFamily="34" charset="0"/>
                <a:ea typeface="Calibri" panose="020F0502020204030204" pitchFamily="34" charset="0"/>
                <a:cs typeface="Calibri" panose="020F0502020204030204" pitchFamily="34" charset="0"/>
              </a:rPr>
              <a:t>ПОРЯДОК ИСЧИСЛЕНИЯ И УПЛАТЫ СТРАХОВЫХ </a:t>
            </a:r>
            <a:r>
              <a:rPr lang="ru-RU" sz="2400" b="1" dirty="0" smtClean="0">
                <a:solidFill>
                  <a:srgbClr val="FFFF00"/>
                </a:solidFill>
                <a:latin typeface="Calibri" panose="020F0502020204030204" pitchFamily="34" charset="0"/>
                <a:ea typeface="Calibri" panose="020F0502020204030204" pitchFamily="34" charset="0"/>
                <a:cs typeface="Calibri" panose="020F0502020204030204" pitchFamily="34" charset="0"/>
              </a:rPr>
              <a:t>ВЗНОСОВ ИНДИВИДУАЛЬНЫМИ </a:t>
            </a:r>
            <a:r>
              <a:rPr lang="ru-RU" sz="2400" b="1" dirty="0">
                <a:solidFill>
                  <a:srgbClr val="FFFF00"/>
                </a:solidFill>
                <a:latin typeface="Calibri" panose="020F0502020204030204" pitchFamily="34" charset="0"/>
                <a:ea typeface="Calibri" panose="020F0502020204030204" pitchFamily="34" charset="0"/>
                <a:cs typeface="Calibri" panose="020F0502020204030204" pitchFamily="34" charset="0"/>
              </a:rPr>
              <a:t>ПРЕДПРИНИМАТЕЛЯМИ, </a:t>
            </a:r>
            <a:r>
              <a:rPr lang="ru-RU" sz="2400" b="1" dirty="0" smtClean="0">
                <a:solidFill>
                  <a:srgbClr val="FFFF00"/>
                </a:solidFill>
                <a:latin typeface="Calibri" panose="020F0502020204030204" pitchFamily="34" charset="0"/>
                <a:ea typeface="Calibri" panose="020F0502020204030204" pitchFamily="34" charset="0"/>
                <a:cs typeface="Calibri" panose="020F0502020204030204" pitchFamily="34" charset="0"/>
              </a:rPr>
              <a:t>АДВОКАТАМИ И </a:t>
            </a:r>
            <a:r>
              <a:rPr lang="ru-RU" sz="2400" b="1" dirty="0">
                <a:solidFill>
                  <a:srgbClr val="FFFF00"/>
                </a:solidFill>
                <a:latin typeface="Calibri" panose="020F0502020204030204" pitchFamily="34" charset="0"/>
                <a:ea typeface="Calibri" panose="020F0502020204030204" pitchFamily="34" charset="0"/>
                <a:cs typeface="Calibri" panose="020F0502020204030204" pitchFamily="34" charset="0"/>
              </a:rPr>
              <a:t>НОТАРИУСАМИ</a:t>
            </a:r>
            <a:endParaRPr lang="ru-RU" sz="2400" dirty="0">
              <a:solidFill>
                <a:srgbClr val="FFFF00"/>
              </a:solidFill>
            </a:endParaRPr>
          </a:p>
        </p:txBody>
      </p:sp>
      <p:sp>
        <p:nvSpPr>
          <p:cNvPr id="4" name="Прямоугольник 3"/>
          <p:cNvSpPr/>
          <p:nvPr/>
        </p:nvSpPr>
        <p:spPr>
          <a:xfrm>
            <a:off x="755576" y="2204864"/>
            <a:ext cx="7776864" cy="3241978"/>
          </a:xfrm>
          <a:prstGeom prst="rect">
            <a:avLst/>
          </a:prstGeom>
        </p:spPr>
        <p:txBody>
          <a:bodyPr wrap="square">
            <a:spAutoFit/>
          </a:bodyPr>
          <a:lstStyle/>
          <a:p>
            <a:pPr indent="342900">
              <a:lnSpc>
                <a:spcPct val="115000"/>
              </a:lnSpc>
              <a:spcAft>
                <a:spcPts val="0"/>
              </a:spcAft>
            </a:pPr>
            <a:r>
              <a:rPr lang="ru-RU" sz="2000" b="1" dirty="0">
                <a:latin typeface="+mn-lt"/>
              </a:rPr>
              <a:t>Индивидуальные предприниматели, адвокаты, частнопрактикующие нотариусы и иные лица, занимающиеся частной практикой, уплачивают страховые взносы за себя в бюджеты ПФР и ФФОМС (ч. 1 ст. 14 Закона N 212-ФЗ). Порядок определения фиксированного размера страховых взносов в бюджет ПФР закреплен в ч. 1.1 ст. 14 Закона N 212-ФЗ, порядок расчета суммы страховых взносов в бюджет ФФОМС - в ч. 1.2 ст. 14 Закона N 212-ФЗ.</a:t>
            </a:r>
          </a:p>
        </p:txBody>
      </p:sp>
    </p:spTree>
    <p:extLst>
      <p:ext uri="{BB962C8B-B14F-4D97-AF65-F5344CB8AC3E}">
        <p14:creationId xmlns:p14="http://schemas.microsoft.com/office/powerpoint/2010/main" val="2898540232"/>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620688"/>
            <a:ext cx="7776864" cy="4693593"/>
          </a:xfrm>
          <a:prstGeom prst="rect">
            <a:avLst/>
          </a:prstGeom>
        </p:spPr>
        <p:txBody>
          <a:bodyPr wrap="square">
            <a:spAutoFit/>
          </a:bodyPr>
          <a:lstStyle/>
          <a:p>
            <a:pPr indent="342900">
              <a:lnSpc>
                <a:spcPct val="115000"/>
              </a:lnSpc>
              <a:spcAft>
                <a:spcPts val="0"/>
              </a:spcAft>
            </a:pPr>
            <a:r>
              <a:rPr lang="ru-RU" sz="2000" b="1" dirty="0">
                <a:latin typeface="+mn-lt"/>
              </a:rPr>
              <a:t>Сумма страховых взносов в ПФР зависит от величины годового дохода плательщика взносов в расчетном периоде и определяется следующим образом (ч. 1.1 ст. 14 Закона N 212-ФЗ).</a:t>
            </a:r>
          </a:p>
          <a:p>
            <a:pPr indent="342900">
              <a:lnSpc>
                <a:spcPct val="115000"/>
              </a:lnSpc>
              <a:spcAft>
                <a:spcPts val="0"/>
              </a:spcAft>
            </a:pPr>
            <a:r>
              <a:rPr lang="ru-RU" sz="2000" b="1" dirty="0">
                <a:solidFill>
                  <a:srgbClr val="FFFF00"/>
                </a:solidFill>
                <a:latin typeface="+mn-lt"/>
              </a:rPr>
              <a:t>1. Если годовой доход не превышает 300 000 руб. (</a:t>
            </a:r>
            <a:r>
              <a:rPr lang="ru-RU" sz="2000" b="1" dirty="0" err="1">
                <a:solidFill>
                  <a:srgbClr val="FFFF00"/>
                </a:solidFill>
                <a:latin typeface="+mn-lt"/>
              </a:rPr>
              <a:t>пп</a:t>
            </a:r>
            <a:r>
              <a:rPr lang="ru-RU" sz="2000" b="1" dirty="0">
                <a:solidFill>
                  <a:srgbClr val="FFFF00"/>
                </a:solidFill>
                <a:latin typeface="+mn-lt"/>
              </a:rPr>
              <a:t>. 1 ч. 1.1 ст. 14 Закона N 212-ФЗ):</a:t>
            </a:r>
          </a:p>
          <a:p>
            <a:pPr indent="342900">
              <a:lnSpc>
                <a:spcPct val="115000"/>
              </a:lnSpc>
              <a:spcAft>
                <a:spcPts val="0"/>
              </a:spcAft>
            </a:pPr>
            <a:r>
              <a:rPr lang="ru-RU" sz="2000" b="1" dirty="0">
                <a:latin typeface="+mn-lt"/>
              </a:rPr>
              <a:t> </a:t>
            </a:r>
            <a:r>
              <a:rPr lang="ru-RU" sz="2000" b="1" dirty="0" smtClean="0">
                <a:latin typeface="+mn-lt"/>
              </a:rPr>
              <a:t>СВПФР </a:t>
            </a:r>
            <a:r>
              <a:rPr lang="ru-RU" sz="2000" b="1" dirty="0">
                <a:latin typeface="+mn-lt"/>
              </a:rPr>
              <a:t>= МРОТ x ТСВ x 12,</a:t>
            </a:r>
          </a:p>
          <a:p>
            <a:pPr indent="342900">
              <a:lnSpc>
                <a:spcPct val="115000"/>
              </a:lnSpc>
              <a:spcAft>
                <a:spcPts val="0"/>
              </a:spcAft>
            </a:pPr>
            <a:r>
              <a:rPr lang="ru-RU" sz="2000" b="1" dirty="0">
                <a:latin typeface="+mn-lt"/>
              </a:rPr>
              <a:t> </a:t>
            </a:r>
            <a:r>
              <a:rPr lang="ru-RU" sz="2000" b="1" dirty="0" smtClean="0">
                <a:latin typeface="+mn-lt"/>
              </a:rPr>
              <a:t>где </a:t>
            </a:r>
            <a:r>
              <a:rPr lang="ru-RU" sz="2000" b="1" dirty="0">
                <a:latin typeface="+mn-lt"/>
              </a:rPr>
              <a:t>СВПФР - сумма страховых взносов в бюджет ПФР;</a:t>
            </a:r>
          </a:p>
          <a:p>
            <a:pPr indent="342900">
              <a:lnSpc>
                <a:spcPct val="115000"/>
              </a:lnSpc>
              <a:spcAft>
                <a:spcPts val="0"/>
              </a:spcAft>
            </a:pPr>
            <a:r>
              <a:rPr lang="ru-RU" sz="2000" b="1" dirty="0">
                <a:latin typeface="+mn-lt"/>
              </a:rPr>
              <a:t>МРОТ - минимальный размер оплаты труда на 1 января года, за который уплачиваются страховые взносы;</a:t>
            </a:r>
          </a:p>
          <a:p>
            <a:pPr indent="342900">
              <a:lnSpc>
                <a:spcPct val="115000"/>
              </a:lnSpc>
              <a:spcAft>
                <a:spcPts val="0"/>
              </a:spcAft>
            </a:pPr>
            <a:r>
              <a:rPr lang="ru-RU" sz="2000" b="1" dirty="0">
                <a:latin typeface="+mn-lt"/>
              </a:rPr>
              <a:t>ТСВ - тариф страховых взносов в бюджет ПФР.</a:t>
            </a:r>
          </a:p>
        </p:txBody>
      </p:sp>
    </p:spTree>
    <p:extLst>
      <p:ext uri="{BB962C8B-B14F-4D97-AF65-F5344CB8AC3E}">
        <p14:creationId xmlns:p14="http://schemas.microsoft.com/office/powerpoint/2010/main" val="3514105520"/>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692696"/>
            <a:ext cx="7776864" cy="5909310"/>
          </a:xfrm>
          <a:prstGeom prst="rect">
            <a:avLst/>
          </a:prstGeom>
        </p:spPr>
        <p:txBody>
          <a:bodyPr wrap="square">
            <a:spAutoFit/>
          </a:bodyPr>
          <a:lstStyle/>
          <a:p>
            <a:r>
              <a:rPr lang="ru-RU" sz="2000" b="1" dirty="0">
                <a:solidFill>
                  <a:srgbClr val="FFFF00"/>
                </a:solidFill>
                <a:latin typeface="+mn-lt"/>
              </a:rPr>
              <a:t>2. Если годовой доход превышает 300 000 руб. (</a:t>
            </a:r>
            <a:r>
              <a:rPr lang="ru-RU" sz="2000" b="1" dirty="0" err="1">
                <a:solidFill>
                  <a:srgbClr val="FFFF00"/>
                </a:solidFill>
                <a:latin typeface="+mn-lt"/>
              </a:rPr>
              <a:t>пп</a:t>
            </a:r>
            <a:r>
              <a:rPr lang="ru-RU" sz="2000" b="1" dirty="0">
                <a:solidFill>
                  <a:srgbClr val="FFFF00"/>
                </a:solidFill>
                <a:latin typeface="+mn-lt"/>
              </a:rPr>
              <a:t>. 2 ч. 1.1 ст. 14 Закона N 212-ФЗ):</a:t>
            </a:r>
          </a:p>
          <a:p>
            <a:r>
              <a:rPr lang="ru-RU" sz="2000" b="1" dirty="0">
                <a:latin typeface="+mn-lt"/>
              </a:rPr>
              <a:t> </a:t>
            </a:r>
            <a:r>
              <a:rPr lang="ru-RU" sz="2000" b="1" dirty="0" smtClean="0">
                <a:latin typeface="+mn-lt"/>
              </a:rPr>
              <a:t>СВПФР </a:t>
            </a:r>
            <a:r>
              <a:rPr lang="ru-RU" sz="2000" b="1" dirty="0">
                <a:latin typeface="+mn-lt"/>
              </a:rPr>
              <a:t>= МРОТ x ТСВ x 12 + (ГД - 300 000 руб.) x 1%,</a:t>
            </a:r>
          </a:p>
          <a:p>
            <a:r>
              <a:rPr lang="ru-RU" sz="2000" b="1" dirty="0">
                <a:latin typeface="+mn-lt"/>
              </a:rPr>
              <a:t> </a:t>
            </a:r>
            <a:r>
              <a:rPr lang="ru-RU" sz="2000" b="1" dirty="0" smtClean="0">
                <a:latin typeface="+mn-lt"/>
              </a:rPr>
              <a:t>где </a:t>
            </a:r>
            <a:r>
              <a:rPr lang="ru-RU" sz="2000" b="1" dirty="0">
                <a:latin typeface="+mn-lt"/>
              </a:rPr>
              <a:t>СВПФР - сумма страховых взносов в бюджет ПФР;</a:t>
            </a:r>
          </a:p>
          <a:p>
            <a:r>
              <a:rPr lang="ru-RU" sz="2000" b="1" dirty="0">
                <a:latin typeface="+mn-lt"/>
              </a:rPr>
              <a:t>МРОТ - минимальный размер оплаты труда на 1 января года, за который уплачиваются страховые взносы;</a:t>
            </a:r>
          </a:p>
          <a:p>
            <a:r>
              <a:rPr lang="ru-RU" sz="2000" b="1" dirty="0">
                <a:latin typeface="+mn-lt"/>
              </a:rPr>
              <a:t>ТСВ - тариф страховых взносов в бюджет ПФР;</a:t>
            </a:r>
          </a:p>
          <a:p>
            <a:r>
              <a:rPr lang="ru-RU" sz="2000" b="1" dirty="0">
                <a:latin typeface="+mn-lt"/>
              </a:rPr>
              <a:t>ГД - сумма годового дохода плательщика</a:t>
            </a:r>
            <a:r>
              <a:rPr lang="ru-RU" sz="2000" b="1" dirty="0" smtClean="0">
                <a:latin typeface="+mn-lt"/>
              </a:rPr>
              <a:t>.</a:t>
            </a:r>
          </a:p>
          <a:p>
            <a:endParaRPr lang="ru-RU" sz="2000" b="1" dirty="0">
              <a:latin typeface="+mn-lt"/>
            </a:endParaRPr>
          </a:p>
          <a:p>
            <a:r>
              <a:rPr lang="ru-RU" sz="2000" b="1" dirty="0">
                <a:latin typeface="+mn-lt"/>
              </a:rPr>
              <a:t>Однако в этом случае сумма страховых взносов не может превышать величину, рассчитываемую следующим образом:</a:t>
            </a:r>
          </a:p>
          <a:p>
            <a:r>
              <a:rPr lang="ru-RU" sz="2000" b="1" dirty="0">
                <a:latin typeface="+mn-lt"/>
              </a:rPr>
              <a:t> </a:t>
            </a:r>
            <a:r>
              <a:rPr lang="ru-RU" sz="2000" b="1" dirty="0" smtClean="0">
                <a:latin typeface="+mn-lt"/>
              </a:rPr>
              <a:t>МДСВПФР </a:t>
            </a:r>
            <a:r>
              <a:rPr lang="ru-RU" sz="2000" b="1" dirty="0">
                <a:latin typeface="+mn-lt"/>
              </a:rPr>
              <a:t>= 8 x МРОТ x ТСВ x 12,</a:t>
            </a:r>
          </a:p>
          <a:p>
            <a:r>
              <a:rPr lang="ru-RU" sz="2000" b="1" dirty="0">
                <a:latin typeface="+mn-lt"/>
              </a:rPr>
              <a:t> </a:t>
            </a:r>
            <a:r>
              <a:rPr lang="ru-RU" sz="2000" b="1" dirty="0" smtClean="0">
                <a:latin typeface="+mn-lt"/>
              </a:rPr>
              <a:t>МДСВПФР </a:t>
            </a:r>
            <a:r>
              <a:rPr lang="ru-RU" sz="2000" b="1" dirty="0">
                <a:latin typeface="+mn-lt"/>
              </a:rPr>
              <a:t>- максимально допустимая сумма страховых взносов в бюджет ПФР;</a:t>
            </a:r>
          </a:p>
          <a:p>
            <a:r>
              <a:rPr lang="ru-RU" sz="2000" b="1" dirty="0">
                <a:latin typeface="+mn-lt"/>
              </a:rPr>
              <a:t>МРОТ - минимальный размер оплаты труда на 1 января года, за который уплачиваются страховые взносы</a:t>
            </a:r>
            <a:r>
              <a:rPr lang="ru-RU" sz="2000" b="1" dirty="0" smtClean="0">
                <a:latin typeface="+mn-lt"/>
              </a:rPr>
              <a:t>;</a:t>
            </a:r>
          </a:p>
          <a:p>
            <a:r>
              <a:rPr lang="ru-RU" sz="2000" b="1" dirty="0">
                <a:latin typeface="+mn-lt"/>
              </a:rPr>
              <a:t>ТСВ - тариф страховых взносов в бюджет ПФР.</a:t>
            </a:r>
          </a:p>
          <a:p>
            <a:endParaRPr lang="ru-RU" sz="2000" b="1" dirty="0">
              <a:latin typeface="+mn-lt"/>
            </a:endParaRPr>
          </a:p>
        </p:txBody>
      </p:sp>
    </p:spTree>
    <p:extLst>
      <p:ext uri="{BB962C8B-B14F-4D97-AF65-F5344CB8AC3E}">
        <p14:creationId xmlns:p14="http://schemas.microsoft.com/office/powerpoint/2010/main" val="1017092605"/>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692696"/>
            <a:ext cx="7776864" cy="4524315"/>
          </a:xfrm>
          <a:prstGeom prst="rect">
            <a:avLst/>
          </a:prstGeom>
        </p:spPr>
        <p:txBody>
          <a:bodyPr wrap="square">
            <a:spAutoFit/>
          </a:bodyPr>
          <a:lstStyle/>
          <a:p>
            <a:r>
              <a:rPr lang="ru-RU" sz="2400" b="1" dirty="0">
                <a:solidFill>
                  <a:srgbClr val="FFFF00"/>
                </a:solidFill>
              </a:rPr>
              <a:t>Сумма, которую нужно уплатить в бюджет ФФОМС, рассчитывается в следующем порядке (ч. 1.2 ст. 14 Закона N 212-ФЗ):</a:t>
            </a:r>
          </a:p>
          <a:p>
            <a:r>
              <a:rPr lang="ru-RU" sz="2400" b="1" dirty="0"/>
              <a:t> </a:t>
            </a:r>
            <a:r>
              <a:rPr lang="ru-RU" sz="2400" b="1" dirty="0" smtClean="0"/>
              <a:t>СВФФОМС </a:t>
            </a:r>
            <a:r>
              <a:rPr lang="ru-RU" sz="2400" b="1" dirty="0"/>
              <a:t>= МРОТ x ТСВ x 12,</a:t>
            </a:r>
          </a:p>
          <a:p>
            <a:r>
              <a:rPr lang="ru-RU" sz="2400" b="1" dirty="0"/>
              <a:t> </a:t>
            </a:r>
            <a:r>
              <a:rPr lang="ru-RU" sz="2400" b="1" dirty="0" smtClean="0"/>
              <a:t>где </a:t>
            </a:r>
            <a:r>
              <a:rPr lang="ru-RU" sz="2400" b="1" dirty="0"/>
              <a:t>СВФФОМС - сумма страховых взносов в бюджет ФФОМС;</a:t>
            </a:r>
          </a:p>
          <a:p>
            <a:r>
              <a:rPr lang="ru-RU" sz="2400" b="1" dirty="0"/>
              <a:t>МРОТ - минимальный размер оплаты труда на 1 января года, за который уплачиваются страховые взносы;</a:t>
            </a:r>
          </a:p>
          <a:p>
            <a:r>
              <a:rPr lang="ru-RU" sz="2400" b="1" dirty="0"/>
              <a:t>ТСВ - тариф страховых взносов в бюджет ФФОМС.</a:t>
            </a:r>
          </a:p>
          <a:p>
            <a:endParaRPr lang="ru-RU" sz="2400" b="1" dirty="0">
              <a:latin typeface="+mn-lt"/>
            </a:endParaRPr>
          </a:p>
        </p:txBody>
      </p:sp>
    </p:spTree>
    <p:extLst>
      <p:ext uri="{BB962C8B-B14F-4D97-AF65-F5344CB8AC3E}">
        <p14:creationId xmlns:p14="http://schemas.microsoft.com/office/powerpoint/2010/main" val="323281022"/>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92696"/>
            <a:ext cx="8136904" cy="5475473"/>
          </a:xfrm>
          <a:prstGeom prst="rect">
            <a:avLst/>
          </a:prstGeom>
        </p:spPr>
        <p:txBody>
          <a:bodyPr wrap="square">
            <a:spAutoFit/>
          </a:bodyPr>
          <a:lstStyle/>
          <a:p>
            <a:pPr indent="342900">
              <a:lnSpc>
                <a:spcPct val="115000"/>
              </a:lnSpc>
            </a:pPr>
            <a:r>
              <a:rPr lang="ru-RU" b="1" dirty="0"/>
              <a:t>Таким образом, суммы страховых взносов для </a:t>
            </a:r>
            <a:r>
              <a:rPr lang="ru-RU" b="1" dirty="0" err="1"/>
              <a:t>самозанятых</a:t>
            </a:r>
            <a:r>
              <a:rPr lang="ru-RU" b="1" dirty="0"/>
              <a:t> лиц, которые нужно уплатить в 2015 г., рассчитываются следующим образом (ч. 1.1 ст. 14 Закона N 212-ФЗ).</a:t>
            </a:r>
          </a:p>
          <a:p>
            <a:pPr indent="342900">
              <a:lnSpc>
                <a:spcPct val="115000"/>
              </a:lnSpc>
            </a:pPr>
            <a:r>
              <a:rPr lang="ru-RU" b="1" dirty="0"/>
              <a:t>1. Если годовой доход не превышает 300 000 руб., то в бюджет ПФР </a:t>
            </a:r>
            <a:r>
              <a:rPr lang="ru-RU" b="1" dirty="0" err="1"/>
              <a:t>самозанятое</a:t>
            </a:r>
            <a:r>
              <a:rPr lang="ru-RU" b="1" dirty="0"/>
              <a:t> лицо уплачивает 18 610,8 руб. (5965 руб. x 26% x 12).</a:t>
            </a:r>
          </a:p>
          <a:p>
            <a:pPr indent="342900">
              <a:lnSpc>
                <a:spcPct val="115000"/>
              </a:lnSpc>
            </a:pPr>
            <a:r>
              <a:rPr lang="ru-RU" b="1" dirty="0"/>
              <a:t>2. Если годовой доход превышает 300 000 руб., то помимо указанной суммы страховых взносов (18 610,8 руб.) </a:t>
            </a:r>
            <a:r>
              <a:rPr lang="ru-RU" b="1" dirty="0" err="1"/>
              <a:t>самозанятое</a:t>
            </a:r>
            <a:r>
              <a:rPr lang="ru-RU" b="1" dirty="0"/>
              <a:t> лицо уплачивает 1% суммы дохода, которая превышает 300 000 руб.</a:t>
            </a:r>
          </a:p>
          <a:p>
            <a:pPr indent="342900">
              <a:lnSpc>
                <a:spcPct val="115000"/>
              </a:lnSpc>
            </a:pPr>
            <a:r>
              <a:rPr lang="ru-RU" b="1" dirty="0"/>
              <a:t>При этом сумма страховых взносов на ОПС не может быть более 148 886,4 руб. (8 x 5965 руб. x 26% x 12).</a:t>
            </a:r>
          </a:p>
          <a:p>
            <a:pPr indent="342900">
              <a:lnSpc>
                <a:spcPct val="115000"/>
              </a:lnSpc>
            </a:pPr>
            <a:r>
              <a:rPr lang="ru-RU" b="1" dirty="0"/>
              <a:t> </a:t>
            </a:r>
          </a:p>
          <a:p>
            <a:pPr indent="342900">
              <a:lnSpc>
                <a:spcPct val="115000"/>
              </a:lnSpc>
            </a:pPr>
            <a:r>
              <a:rPr lang="ru-RU" i="1" dirty="0"/>
              <a:t>Например, за 2015 г. доход индивидуального предпринимателя И.И. Иванова составляет 400 000 руб. Таким образом, </a:t>
            </a:r>
            <a:r>
              <a:rPr lang="ru-RU" i="1" dirty="0" err="1"/>
              <a:t>самозанятое</a:t>
            </a:r>
            <a:r>
              <a:rPr lang="ru-RU" i="1" dirty="0"/>
              <a:t> лицо уплачивает в бюджет ПФР 19 610,8 руб. (5965 руб. x 26% x 12 + (400 000 руб. - 300 000 руб.) x 1%).</a:t>
            </a:r>
          </a:p>
        </p:txBody>
      </p:sp>
    </p:spTree>
    <p:extLst>
      <p:ext uri="{BB962C8B-B14F-4D97-AF65-F5344CB8AC3E}">
        <p14:creationId xmlns:p14="http://schemas.microsoft.com/office/powerpoint/2010/main" val="559680831"/>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92696"/>
            <a:ext cx="8136904" cy="2585323"/>
          </a:xfrm>
          <a:prstGeom prst="rect">
            <a:avLst/>
          </a:prstGeom>
        </p:spPr>
        <p:txBody>
          <a:bodyPr wrap="square">
            <a:spAutoFit/>
          </a:bodyPr>
          <a:lstStyle/>
          <a:p>
            <a:r>
              <a:rPr lang="ru-RU" b="1" dirty="0" smtClean="0"/>
              <a:t>В </a:t>
            </a:r>
            <a:r>
              <a:rPr lang="ru-RU" b="1" dirty="0"/>
              <a:t>бюджет ФФОМС </a:t>
            </a:r>
            <a:r>
              <a:rPr lang="ru-RU" b="1" dirty="0" err="1"/>
              <a:t>самозанятые</a:t>
            </a:r>
            <a:r>
              <a:rPr lang="ru-RU" b="1" dirty="0"/>
              <a:t> лица уплачивают 3650,58 руб. (5965 руб. x 5,1% x 12).</a:t>
            </a:r>
          </a:p>
          <a:p>
            <a:r>
              <a:rPr lang="ru-RU" b="1" dirty="0"/>
              <a:t>Таким образом, минимальная общая сумма страховых взносов в бюджеты ПФР и ФФОМС за 2015 г. (если годовой доход не превышает 300 000 руб.) составляет 22 261,38 руб. (18 610,8 руб. + 3650,58 руб.).</a:t>
            </a:r>
          </a:p>
          <a:p>
            <a:r>
              <a:rPr lang="ru-RU" b="1" dirty="0"/>
              <a:t>Максимально возможный размер взносов в 2015 г. составляет 152 536,98 руб. (148 886,4 руб. + 3650,58 руб.).</a:t>
            </a:r>
          </a:p>
          <a:p>
            <a:r>
              <a:rPr lang="ru-RU" dirty="0"/>
              <a:t> </a:t>
            </a:r>
          </a:p>
        </p:txBody>
      </p:sp>
    </p:spTree>
    <p:extLst>
      <p:ext uri="{BB962C8B-B14F-4D97-AF65-F5344CB8AC3E}">
        <p14:creationId xmlns:p14="http://schemas.microsoft.com/office/powerpoint/2010/main" val="4155132018"/>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Прямоугольник 3"/>
          <p:cNvSpPr>
            <a:spLocks noChangeArrowheads="1"/>
          </p:cNvSpPr>
          <p:nvPr/>
        </p:nvSpPr>
        <p:spPr bwMode="auto">
          <a:xfrm>
            <a:off x="542925" y="115888"/>
            <a:ext cx="8137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lgn="ctr" eaLnBrk="1" hangingPunct="1"/>
            <a:r>
              <a:rPr lang="ru-RU" altLang="ru-RU" sz="2400" b="1" dirty="0">
                <a:solidFill>
                  <a:srgbClr val="FFFF00"/>
                </a:solidFill>
              </a:rPr>
              <a:t>Тест </a:t>
            </a:r>
            <a:r>
              <a:rPr lang="ru-RU" altLang="ru-RU" sz="2400" b="1" dirty="0" smtClean="0">
                <a:solidFill>
                  <a:srgbClr val="FFFF00"/>
                </a:solidFill>
              </a:rPr>
              <a:t>1 к </a:t>
            </a:r>
            <a:r>
              <a:rPr lang="ru-RU" altLang="ru-RU" sz="2400" b="1" dirty="0">
                <a:solidFill>
                  <a:srgbClr val="FFFF00"/>
                </a:solidFill>
              </a:rPr>
              <a:t>лекции </a:t>
            </a:r>
            <a:r>
              <a:rPr lang="ru-RU" altLang="ru-RU" sz="2400" b="1" dirty="0" smtClean="0">
                <a:solidFill>
                  <a:srgbClr val="FFFF00"/>
                </a:solidFill>
              </a:rPr>
              <a:t>5</a:t>
            </a:r>
            <a:endParaRPr lang="ru-RU" altLang="ru-RU" sz="2400" dirty="0"/>
          </a:p>
        </p:txBody>
      </p:sp>
      <p:sp>
        <p:nvSpPr>
          <p:cNvPr id="83971" name="Прямоугольник 4"/>
          <p:cNvSpPr>
            <a:spLocks noChangeArrowheads="1"/>
          </p:cNvSpPr>
          <p:nvPr/>
        </p:nvSpPr>
        <p:spPr bwMode="auto">
          <a:xfrm>
            <a:off x="597477" y="692696"/>
            <a:ext cx="7850188"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lgn="just" eaLnBrk="1" hangingPunct="1"/>
            <a:r>
              <a:rPr lang="ru-RU" altLang="ru-RU" sz="2100" b="1" dirty="0">
                <a:solidFill>
                  <a:srgbClr val="FFFF00"/>
                </a:solidFill>
                <a:latin typeface="Times New Roman" panose="02020603050405020304" pitchFamily="18" charset="0"/>
                <a:cs typeface="Times New Roman" panose="02020603050405020304" pitchFamily="18" charset="0"/>
              </a:rPr>
              <a:t>1 </a:t>
            </a:r>
            <a:r>
              <a:rPr lang="ru-RU" sz="2100" b="1" dirty="0">
                <a:solidFill>
                  <a:srgbClr val="FFFF00"/>
                </a:solidFill>
                <a:latin typeface="Times New Roman" panose="02020603050405020304" pitchFamily="18" charset="0"/>
                <a:cs typeface="Times New Roman" panose="02020603050405020304" pitchFamily="18" charset="0"/>
              </a:rPr>
              <a:t>Страховые взносы на обязательное социальное страхование от несчастных случаев на производстве и профессиональных заболеваний </a:t>
            </a:r>
            <a:r>
              <a:rPr lang="ru-RU" sz="2100" b="1" dirty="0" smtClean="0">
                <a:solidFill>
                  <a:srgbClr val="FFFF00"/>
                </a:solidFill>
                <a:latin typeface="Times New Roman" panose="02020603050405020304" pitchFamily="18" charset="0"/>
                <a:cs typeface="Times New Roman" panose="02020603050405020304" pitchFamily="18" charset="0"/>
              </a:rPr>
              <a:t>регулирует</a:t>
            </a:r>
            <a:r>
              <a:rPr lang="ru-RU" altLang="ru-RU" sz="2100" b="1" dirty="0" smtClean="0">
                <a:solidFill>
                  <a:srgbClr val="FFFF00"/>
                </a:solidFill>
                <a:latin typeface="Times New Roman" panose="02020603050405020304" pitchFamily="18" charset="0"/>
                <a:cs typeface="Times New Roman" panose="02020603050405020304" pitchFamily="18" charset="0"/>
              </a:rPr>
              <a:t>:</a:t>
            </a:r>
            <a:endParaRPr lang="ru-RU" altLang="ru-RU" sz="2100" b="1" dirty="0">
              <a:solidFill>
                <a:srgbClr val="FFFF00"/>
              </a:solidFill>
              <a:latin typeface="Times New Roman" panose="02020603050405020304" pitchFamily="18" charset="0"/>
              <a:cs typeface="Times New Roman" panose="02020603050405020304" pitchFamily="18" charset="0"/>
            </a:endParaRPr>
          </a:p>
          <a:p>
            <a:pPr algn="just" eaLnBrk="1" hangingPunct="1"/>
            <a:r>
              <a:rPr lang="ru-RU" altLang="ru-RU" sz="2100" b="1" dirty="0">
                <a:latin typeface="Times New Roman" panose="02020603050405020304" pitchFamily="18" charset="0"/>
                <a:cs typeface="Times New Roman" panose="02020603050405020304" pitchFamily="18" charset="0"/>
              </a:rPr>
              <a:t>А) </a:t>
            </a:r>
            <a:r>
              <a:rPr lang="ru-RU" altLang="ru-RU" sz="2100" b="1" dirty="0" smtClean="0">
                <a:latin typeface="Times New Roman" panose="02020603050405020304" pitchFamily="18" charset="0"/>
                <a:cs typeface="Times New Roman" panose="02020603050405020304" pitchFamily="18" charset="0"/>
              </a:rPr>
              <a:t>Федеральный закон № 212-ФЗ</a:t>
            </a:r>
            <a:endParaRPr lang="ru-RU" altLang="ru-RU" sz="2100" b="1" dirty="0">
              <a:latin typeface="Times New Roman" panose="02020603050405020304" pitchFamily="18" charset="0"/>
              <a:cs typeface="Times New Roman" panose="02020603050405020304" pitchFamily="18" charset="0"/>
            </a:endParaRPr>
          </a:p>
          <a:p>
            <a:pPr algn="just" eaLnBrk="1" hangingPunct="1"/>
            <a:r>
              <a:rPr lang="ru-RU" altLang="ru-RU" sz="2100" b="1" dirty="0">
                <a:latin typeface="Times New Roman" panose="02020603050405020304" pitchFamily="18" charset="0"/>
                <a:cs typeface="Times New Roman" panose="02020603050405020304" pitchFamily="18" charset="0"/>
              </a:rPr>
              <a:t>Б) Федеральный закон</a:t>
            </a:r>
            <a:r>
              <a:rPr lang="ru-RU" altLang="ru-RU" sz="2100" b="1" dirty="0" smtClean="0">
                <a:latin typeface="Times New Roman" panose="02020603050405020304" pitchFamily="18" charset="0"/>
                <a:cs typeface="Times New Roman" panose="02020603050405020304" pitchFamily="18" charset="0"/>
              </a:rPr>
              <a:t> </a:t>
            </a:r>
            <a:r>
              <a:rPr lang="ru-RU" altLang="ru-RU" sz="2100" b="1" dirty="0">
                <a:latin typeface="Times New Roman" panose="02020603050405020304" pitchFamily="18" charset="0"/>
                <a:cs typeface="Times New Roman" panose="02020603050405020304" pitchFamily="18" charset="0"/>
              </a:rPr>
              <a:t>№ </a:t>
            </a:r>
            <a:r>
              <a:rPr lang="ru-RU" altLang="ru-RU" sz="2100" b="1" dirty="0" smtClean="0">
                <a:latin typeface="Times New Roman" panose="02020603050405020304" pitchFamily="18" charset="0"/>
                <a:cs typeface="Times New Roman" panose="02020603050405020304" pitchFamily="18" charset="0"/>
              </a:rPr>
              <a:t>125-ФЗ</a:t>
            </a:r>
          </a:p>
          <a:p>
            <a:pPr algn="just" eaLnBrk="1" hangingPunct="1"/>
            <a:r>
              <a:rPr lang="ru-RU" altLang="ru-RU" sz="2100" b="1" dirty="0" smtClean="0">
                <a:latin typeface="Times New Roman" panose="02020603050405020304" pitchFamily="18" charset="0"/>
                <a:cs typeface="Times New Roman" panose="02020603050405020304" pitchFamily="18" charset="0"/>
              </a:rPr>
              <a:t>В) </a:t>
            </a:r>
            <a:r>
              <a:rPr lang="ru-RU" altLang="ru-RU" sz="2100" b="1" dirty="0">
                <a:latin typeface="Times New Roman" panose="02020603050405020304" pitchFamily="18" charset="0"/>
                <a:cs typeface="Times New Roman" panose="02020603050405020304" pitchFamily="18" charset="0"/>
              </a:rPr>
              <a:t>Федеральный закон</a:t>
            </a:r>
            <a:r>
              <a:rPr lang="ru-RU" altLang="ru-RU" sz="2100" b="1" dirty="0" smtClean="0">
                <a:latin typeface="Times New Roman" panose="02020603050405020304" pitchFamily="18" charset="0"/>
                <a:cs typeface="Times New Roman" panose="02020603050405020304" pitchFamily="18" charset="0"/>
              </a:rPr>
              <a:t> № 167-ФЗ</a:t>
            </a:r>
            <a:endParaRPr lang="ru-RU" altLang="ru-RU" sz="2100" b="1" dirty="0">
              <a:latin typeface="Times New Roman" panose="02020603050405020304" pitchFamily="18" charset="0"/>
              <a:cs typeface="Times New Roman" panose="02020603050405020304" pitchFamily="18" charset="0"/>
            </a:endParaRPr>
          </a:p>
          <a:p>
            <a:pPr eaLnBrk="1" hangingPunct="1"/>
            <a:r>
              <a:rPr lang="ru-RU" altLang="ru-RU" sz="2100" b="1" dirty="0">
                <a:solidFill>
                  <a:srgbClr val="FFFF00"/>
                </a:solidFill>
                <a:latin typeface="Times New Roman" panose="02020603050405020304" pitchFamily="18" charset="0"/>
                <a:cs typeface="Times New Roman" panose="02020603050405020304" pitchFamily="18" charset="0"/>
              </a:rPr>
              <a:t>2 </a:t>
            </a:r>
            <a:r>
              <a:rPr lang="ru-RU" altLang="ru-RU" sz="2100" b="1" dirty="0" smtClean="0">
                <a:solidFill>
                  <a:srgbClr val="FFFF00"/>
                </a:solidFill>
                <a:latin typeface="Times New Roman" panose="02020603050405020304" pitchFamily="18" charset="0"/>
                <a:cs typeface="Times New Roman" panose="02020603050405020304" pitchFamily="18" charset="0"/>
              </a:rPr>
              <a:t>Адвокаты в обязательном порядке уплачивают страховые взносы:</a:t>
            </a:r>
            <a:endParaRPr lang="ru-RU" altLang="ru-RU" sz="2100" b="1" dirty="0">
              <a:solidFill>
                <a:srgbClr val="FFFF00"/>
              </a:solidFill>
              <a:latin typeface="Times New Roman" panose="02020603050405020304" pitchFamily="18" charset="0"/>
              <a:cs typeface="Times New Roman" panose="02020603050405020304" pitchFamily="18" charset="0"/>
            </a:endParaRPr>
          </a:p>
          <a:p>
            <a:pPr eaLnBrk="1" hangingPunct="1"/>
            <a:r>
              <a:rPr lang="ru-RU" altLang="ru-RU" sz="2100" b="1" dirty="0">
                <a:latin typeface="Times New Roman" panose="02020603050405020304" pitchFamily="18" charset="0"/>
                <a:cs typeface="Times New Roman" panose="02020603050405020304" pitchFamily="18" charset="0"/>
              </a:rPr>
              <a:t>А) </a:t>
            </a:r>
            <a:r>
              <a:rPr lang="ru-RU" altLang="ru-RU" sz="2100" b="1" dirty="0" smtClean="0">
                <a:latin typeface="Times New Roman" panose="02020603050405020304" pitchFamily="18" charset="0"/>
                <a:cs typeface="Times New Roman" panose="02020603050405020304" pitchFamily="18" charset="0"/>
              </a:rPr>
              <a:t>на ОПС и ОМС</a:t>
            </a:r>
            <a:endParaRPr lang="ru-RU" altLang="ru-RU" sz="2100" b="1" dirty="0">
              <a:latin typeface="Times New Roman" panose="02020603050405020304" pitchFamily="18" charset="0"/>
              <a:cs typeface="Times New Roman" panose="02020603050405020304" pitchFamily="18" charset="0"/>
            </a:endParaRPr>
          </a:p>
          <a:p>
            <a:pPr eaLnBrk="1" hangingPunct="1"/>
            <a:r>
              <a:rPr lang="ru-RU" altLang="ru-RU" sz="2100" b="1" dirty="0">
                <a:latin typeface="Times New Roman" panose="02020603050405020304" pitchFamily="18" charset="0"/>
                <a:cs typeface="Times New Roman" panose="02020603050405020304" pitchFamily="18" charset="0"/>
              </a:rPr>
              <a:t>Б) </a:t>
            </a:r>
            <a:r>
              <a:rPr lang="ru-RU" altLang="ru-RU" sz="2100" b="1" dirty="0" smtClean="0">
                <a:latin typeface="Times New Roman" panose="02020603050405020304" pitchFamily="18" charset="0"/>
                <a:cs typeface="Times New Roman" panose="02020603050405020304" pitchFamily="18" charset="0"/>
              </a:rPr>
              <a:t>на ОПС и ОССВНМ</a:t>
            </a:r>
            <a:endParaRPr lang="ru-RU" altLang="ru-RU" sz="2100" b="1" dirty="0">
              <a:latin typeface="Times New Roman" panose="02020603050405020304" pitchFamily="18" charset="0"/>
              <a:cs typeface="Times New Roman" panose="02020603050405020304" pitchFamily="18" charset="0"/>
            </a:endParaRPr>
          </a:p>
          <a:p>
            <a:pPr eaLnBrk="1" hangingPunct="1"/>
            <a:r>
              <a:rPr lang="ru-RU" altLang="ru-RU" sz="2100" b="1" dirty="0">
                <a:latin typeface="Times New Roman" panose="02020603050405020304" pitchFamily="18" charset="0"/>
                <a:cs typeface="Times New Roman" panose="02020603050405020304" pitchFamily="18" charset="0"/>
              </a:rPr>
              <a:t>В) </a:t>
            </a:r>
            <a:r>
              <a:rPr lang="ru-RU" altLang="ru-RU" sz="2100" b="1" dirty="0" smtClean="0">
                <a:latin typeface="Times New Roman" panose="02020603050405020304" pitchFamily="18" charset="0"/>
                <a:cs typeface="Times New Roman" panose="02020603050405020304" pitchFamily="18" charset="0"/>
              </a:rPr>
              <a:t>на ОПС, ОМС и ОССВНМ</a:t>
            </a:r>
            <a:endParaRPr lang="ru-RU" altLang="ru-RU" sz="2100" b="1" dirty="0">
              <a:latin typeface="Times New Roman" panose="02020603050405020304" pitchFamily="18" charset="0"/>
              <a:cs typeface="Times New Roman" panose="02020603050405020304" pitchFamily="18" charset="0"/>
            </a:endParaRPr>
          </a:p>
          <a:p>
            <a:pPr eaLnBrk="1" hangingPunct="1"/>
            <a:r>
              <a:rPr lang="ru-RU" altLang="ru-RU" sz="2100" b="1" dirty="0">
                <a:solidFill>
                  <a:srgbClr val="FFFF00"/>
                </a:solidFill>
                <a:latin typeface="Times New Roman" panose="02020603050405020304" pitchFamily="18" charset="0"/>
                <a:cs typeface="Times New Roman" panose="02020603050405020304" pitchFamily="18" charset="0"/>
              </a:rPr>
              <a:t>3 </a:t>
            </a:r>
            <a:r>
              <a:rPr lang="ru-RU" altLang="ru-RU" sz="2100" b="1" dirty="0" smtClean="0">
                <a:solidFill>
                  <a:srgbClr val="FFFF00"/>
                </a:solidFill>
                <a:latin typeface="Times New Roman" panose="02020603050405020304" pitchFamily="18" charset="0"/>
                <a:cs typeface="Times New Roman" panose="02020603050405020304" pitchFamily="18" charset="0"/>
              </a:rPr>
              <a:t>Выплаты физическим лицам по договорам гражданско-правого характера не облагаются страховыми взносами:</a:t>
            </a:r>
            <a:endParaRPr lang="ru-RU" altLang="ru-RU" sz="2100" b="1" dirty="0">
              <a:solidFill>
                <a:srgbClr val="FFFF00"/>
              </a:solidFill>
              <a:latin typeface="Times New Roman" panose="02020603050405020304" pitchFamily="18" charset="0"/>
              <a:cs typeface="Times New Roman" panose="02020603050405020304" pitchFamily="18" charset="0"/>
            </a:endParaRPr>
          </a:p>
          <a:p>
            <a:pPr eaLnBrk="1" hangingPunct="1"/>
            <a:r>
              <a:rPr lang="ru-RU" altLang="ru-RU" sz="2100" b="1" dirty="0">
                <a:latin typeface="Times New Roman" panose="02020603050405020304" pitchFamily="18" charset="0"/>
                <a:cs typeface="Times New Roman" panose="02020603050405020304" pitchFamily="18" charset="0"/>
              </a:rPr>
              <a:t>А) на ОПС </a:t>
            </a:r>
          </a:p>
          <a:p>
            <a:pPr eaLnBrk="1" hangingPunct="1"/>
            <a:r>
              <a:rPr lang="ru-RU" altLang="ru-RU" sz="2100" b="1" dirty="0">
                <a:latin typeface="Times New Roman" panose="02020603050405020304" pitchFamily="18" charset="0"/>
                <a:cs typeface="Times New Roman" panose="02020603050405020304" pitchFamily="18" charset="0"/>
              </a:rPr>
              <a:t>Б) на ОССВНМ</a:t>
            </a:r>
          </a:p>
          <a:p>
            <a:pPr eaLnBrk="1" hangingPunct="1"/>
            <a:r>
              <a:rPr lang="ru-RU" altLang="ru-RU" sz="2100" b="1" dirty="0">
                <a:latin typeface="Times New Roman" panose="02020603050405020304" pitchFamily="18" charset="0"/>
                <a:cs typeface="Times New Roman" panose="02020603050405020304" pitchFamily="18" charset="0"/>
              </a:rPr>
              <a:t>В) на ОМС </a:t>
            </a:r>
          </a:p>
        </p:txBody>
      </p:sp>
    </p:spTree>
    <p:extLst>
      <p:ext uri="{BB962C8B-B14F-4D97-AF65-F5344CB8AC3E}">
        <p14:creationId xmlns:p14="http://schemas.microsoft.com/office/powerpoint/2010/main" val="1404492545"/>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quarter" idx="10"/>
          </p:nvPr>
        </p:nvSpPr>
        <p:spPr/>
        <p:txBody>
          <a:bodyPr/>
          <a:lstStyle/>
          <a:p>
            <a:pPr>
              <a:defRPr/>
            </a:pPr>
            <a:fld id="{2DD202FF-01A0-4EBE-AA7D-79C52FDCCD53}" type="datetime1">
              <a:rPr lang="ru-RU" altLang="ru-RU"/>
              <a:pPr>
                <a:defRPr/>
              </a:pPr>
              <a:t>09.03.2015</a:t>
            </a:fld>
            <a:endParaRPr lang="ru-RU" altLang="ru-RU"/>
          </a:p>
        </p:txBody>
      </p:sp>
      <p:sp>
        <p:nvSpPr>
          <p:cNvPr id="5" name="Номер слайда 4"/>
          <p:cNvSpPr>
            <a:spLocks noGrp="1"/>
          </p:cNvSpPr>
          <p:nvPr>
            <p:ph type="sldNum" sz="quarter" idx="12"/>
          </p:nvPr>
        </p:nvSpPr>
        <p:spPr/>
        <p:txBody>
          <a:bodyPr/>
          <a:lstStyle/>
          <a:p>
            <a:pPr>
              <a:defRPr/>
            </a:pPr>
            <a:fld id="{EE6A21AD-4FC4-42AA-9BFD-2D59FE2AF5FD}" type="slidenum">
              <a:rPr lang="ru-RU" altLang="ru-RU"/>
              <a:pPr>
                <a:defRPr/>
              </a:pPr>
              <a:t>110</a:t>
            </a:fld>
            <a:endParaRPr lang="ru-RU" altLang="ru-RU"/>
          </a:p>
        </p:txBody>
      </p:sp>
      <p:sp>
        <p:nvSpPr>
          <p:cNvPr id="6" name="Text Box 4"/>
          <p:cNvSpPr txBox="1">
            <a:spLocks noGrp="1" noChangeArrowheads="1"/>
          </p:cNvSpPr>
          <p:nvPr>
            <p:ph idx="1"/>
          </p:nvPr>
        </p:nvSpPr>
        <p:spPr>
          <a:xfrm>
            <a:off x="1066800" y="2924175"/>
            <a:ext cx="7543800" cy="3171825"/>
          </a:xfrm>
        </p:spPr>
        <p:txBody>
          <a:bodyPr lIns="0" tIns="0" rIns="0" bIns="0"/>
          <a:ls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just" eaLnBrk="1" hangingPunct="1">
              <a:spcBef>
                <a:spcPct val="10000"/>
              </a:spcBef>
              <a:buClr>
                <a:srgbClr val="FF0000"/>
              </a:buClr>
              <a:buSzPct val="120000"/>
              <a:buFont typeface="Symbol" pitchFamily="18" charset="2"/>
              <a:buNone/>
              <a:defRPr/>
            </a:pPr>
            <a:r>
              <a:rPr lang="ru-RU" altLang="ru-RU" sz="1800" b="1" dirty="0"/>
              <a:t>Использование материалов презентации</a:t>
            </a:r>
          </a:p>
          <a:p>
            <a:pPr algn="just" eaLnBrk="1" hangingPunct="1">
              <a:spcBef>
                <a:spcPct val="10000"/>
              </a:spcBef>
              <a:buClr>
                <a:srgbClr val="FF0000"/>
              </a:buClr>
              <a:buSzPct val="120000"/>
              <a:buFont typeface="Symbol" pitchFamily="18" charset="2"/>
              <a:buNone/>
              <a:defRPr/>
            </a:pPr>
            <a:endParaRPr lang="ru-RU" altLang="ru-RU" sz="1200" dirty="0"/>
          </a:p>
          <a:p>
            <a:pPr algn="just" eaLnBrk="1" hangingPunct="1">
              <a:spcBef>
                <a:spcPct val="10000"/>
              </a:spcBef>
              <a:buClr>
                <a:srgbClr val="FF0000"/>
              </a:buClr>
              <a:buSzPct val="120000"/>
              <a:buFont typeface="Symbol" pitchFamily="18" charset="2"/>
              <a:buNone/>
              <a:defRPr/>
            </a:pPr>
            <a:r>
              <a:rPr lang="ru-RU" altLang="ru-RU" sz="1400" dirty="0"/>
              <a:t>Использование данной презентации, может осуществляться только при условии соблюдения требований законов  РФ об авторском праве и интеллектуальной собственности, а также с учетом требований настоящего Заявления.</a:t>
            </a:r>
          </a:p>
          <a:p>
            <a:pPr algn="just" eaLnBrk="1" hangingPunct="1">
              <a:spcBef>
                <a:spcPct val="10000"/>
              </a:spcBef>
              <a:buClr>
                <a:srgbClr val="FF0000"/>
              </a:buClr>
              <a:buSzPct val="120000"/>
              <a:buFont typeface="Symbol" pitchFamily="18" charset="2"/>
              <a:buNone/>
              <a:defRPr/>
            </a:pPr>
            <a:endParaRPr lang="ru-RU" altLang="ru-RU" sz="1400" dirty="0"/>
          </a:p>
          <a:p>
            <a:pPr algn="just" eaLnBrk="1" hangingPunct="1">
              <a:spcBef>
                <a:spcPct val="10000"/>
              </a:spcBef>
              <a:buClr>
                <a:srgbClr val="FF0000"/>
              </a:buClr>
              <a:buSzPct val="120000"/>
              <a:buFont typeface="Symbol" pitchFamily="18" charset="2"/>
              <a:buNone/>
              <a:defRPr/>
            </a:pPr>
            <a:r>
              <a:rPr lang="ru-RU" altLang="ru-RU" sz="1400" dirty="0"/>
              <a:t>Презентация является собственностью авторов. Разрешается распечатывать копию любой части презентации для личного некоммерческого использования, однако не допускается распечатывать какую-либо часть презентации с любой иной целью или по каким-либо причинам вносить изменения в любую часть презентации. Использование любой части презентации в другом произведении, как в печатной, электронной, так и иной форме,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a:t>
            </a:r>
          </a:p>
        </p:txBody>
      </p:sp>
      <p:pic>
        <p:nvPicPr>
          <p:cNvPr id="1126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125" y="6297613"/>
            <a:ext cx="1139825" cy="560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6598025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0"/>
  <p:tag name="FLASHSPRING_BG_AUDIO_DURATION_TAG" val="0.0000000"/>
  <p:tag name="ISPRING_SCORM_PASSING_SCORE" val="79.9900000000"/>
  <p:tag name="GENSWF_OUTPUT_FILE_NAME" val="NObank"/>
  <p:tag name="ISPRING_RESOURCE_PATHS_HASH_2" val="296294993ee1c199ced7a166bc3412f483287546"/>
</p:tagLst>
</file>

<file path=ppt/tags/tag2.xml><?xml version="1.0" encoding="utf-8"?>
<p:tagLst xmlns:a="http://schemas.openxmlformats.org/drawingml/2006/main" xmlns:r="http://schemas.openxmlformats.org/officeDocument/2006/relationships" xmlns:p="http://schemas.openxmlformats.org/presentationml/2006/main">
  <p:tag name="GENSWF_SLIDE_TITLE" val="Титульный лист"/>
  <p:tag name="GENSWF_ADVANCE_TIME" val="0.00"/>
  <p:tag name="ISPRING_SLIDE_INDENT_LEVEL" val="0"/>
  <p:tag name="ISPRING_PRESENTER_ID" val="None"/>
  <p:tag name="ISPRING_CUSTOM_TIMING_USED" val="0"/>
</p:tagLst>
</file>

<file path=ppt/tags/tag3.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PRESENTER_ID" val="None"/>
  <p:tag name="ISPRING_CUSTOM_TIMING_USED" val="0"/>
  <p:tag name="GENSWF_SLIDE_TITLE" val="Все права защищены"/>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умерки">
  <a:themeElements>
    <a:clrScheme name="Сумерки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Сумерки">
      <a:majorFont>
        <a:latin typeface="Tahoma"/>
        <a:ea typeface=""/>
        <a:cs typeface=""/>
      </a:majorFont>
      <a:minorFont>
        <a:latin typeface="Tahoma"/>
        <a:ea typeface=""/>
        <a:cs typeface=""/>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Сумерки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Сумерки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Сумерки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Сумерки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Сумерки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Сумерки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Сумерки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Сумерки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Сумерки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1934</TotalTime>
  <Words>11309</Words>
  <Application>Microsoft Office PowerPoint</Application>
  <PresentationFormat>Экран (4:3)</PresentationFormat>
  <Paragraphs>968</Paragraphs>
  <Slides>110</Slides>
  <Notes>6</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110</vt:i4>
      </vt:variant>
    </vt:vector>
  </HeadingPairs>
  <TitlesOfParts>
    <vt:vector size="118" baseType="lpstr">
      <vt:lpstr>Arial</vt:lpstr>
      <vt:lpstr>Calibri</vt:lpstr>
      <vt:lpstr>Monotype Corsiva</vt:lpstr>
      <vt:lpstr>Symbol</vt:lpstr>
      <vt:lpstr>Tahoma</vt:lpstr>
      <vt:lpstr>Times New Roman</vt:lpstr>
      <vt:lpstr>Wingdings</vt:lpstr>
      <vt:lpstr>Сумерки</vt:lpstr>
      <vt:lpstr>Тема 5. Страховые платежи в государственные социальные внебюджетные фонды</vt:lpstr>
      <vt:lpstr>Содержание лекции</vt:lpstr>
      <vt:lpstr>Презентация PowerPoint</vt:lpstr>
      <vt:lpstr>Вопрос 1</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Вопрос 2</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Вопрос 3</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vvsu.ru</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Tema_1</dc:title>
  <dc:creator>Olga_V</dc:creator>
  <cp:lastModifiedBy>Илья</cp:lastModifiedBy>
  <cp:revision>262</cp:revision>
  <dcterms:created xsi:type="dcterms:W3CDTF">2010-09-07T21:39:41Z</dcterms:created>
  <dcterms:modified xsi:type="dcterms:W3CDTF">2015-03-09T11:07:50Z</dcterms:modified>
</cp:coreProperties>
</file>