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1" r:id="rId1"/>
  </p:sldMasterIdLst>
  <p:notesMasterIdLst>
    <p:notesMasterId r:id="rId74"/>
  </p:notesMasterIdLst>
  <p:handoutMasterIdLst>
    <p:handoutMasterId r:id="rId75"/>
  </p:handoutMasterIdLst>
  <p:sldIdLst>
    <p:sldId id="256" r:id="rId2"/>
    <p:sldId id="503" r:id="rId3"/>
    <p:sldId id="505" r:id="rId4"/>
    <p:sldId id="508" r:id="rId5"/>
    <p:sldId id="509" r:id="rId6"/>
    <p:sldId id="507" r:id="rId7"/>
    <p:sldId id="513" r:id="rId8"/>
    <p:sldId id="512" r:id="rId9"/>
    <p:sldId id="514" r:id="rId10"/>
    <p:sldId id="504" r:id="rId11"/>
    <p:sldId id="257" r:id="rId12"/>
    <p:sldId id="264" r:id="rId13"/>
    <p:sldId id="480" r:id="rId14"/>
    <p:sldId id="481" r:id="rId15"/>
    <p:sldId id="490" r:id="rId16"/>
    <p:sldId id="482" r:id="rId17"/>
    <p:sldId id="483" r:id="rId18"/>
    <p:sldId id="491" r:id="rId19"/>
    <p:sldId id="492" r:id="rId20"/>
    <p:sldId id="510" r:id="rId21"/>
    <p:sldId id="493" r:id="rId22"/>
    <p:sldId id="494" r:id="rId23"/>
    <p:sldId id="497" r:id="rId24"/>
    <p:sldId id="484" r:id="rId25"/>
    <p:sldId id="485" r:id="rId26"/>
    <p:sldId id="495" r:id="rId27"/>
    <p:sldId id="496" r:id="rId28"/>
    <p:sldId id="498" r:id="rId29"/>
    <p:sldId id="499" r:id="rId30"/>
    <p:sldId id="500" r:id="rId31"/>
    <p:sldId id="501" r:id="rId32"/>
    <p:sldId id="502" r:id="rId33"/>
    <p:sldId id="511" r:id="rId34"/>
    <p:sldId id="460" r:id="rId35"/>
    <p:sldId id="453" r:id="rId36"/>
    <p:sldId id="461" r:id="rId37"/>
    <p:sldId id="462" r:id="rId38"/>
    <p:sldId id="463" r:id="rId39"/>
    <p:sldId id="454" r:id="rId40"/>
    <p:sldId id="455" r:id="rId41"/>
    <p:sldId id="456" r:id="rId42"/>
    <p:sldId id="457" r:id="rId43"/>
    <p:sldId id="458" r:id="rId44"/>
    <p:sldId id="459" r:id="rId45"/>
    <p:sldId id="474" r:id="rId46"/>
    <p:sldId id="464" r:id="rId47"/>
    <p:sldId id="465" r:id="rId48"/>
    <p:sldId id="475" r:id="rId49"/>
    <p:sldId id="476" r:id="rId50"/>
    <p:sldId id="477" r:id="rId51"/>
    <p:sldId id="478" r:id="rId52"/>
    <p:sldId id="479" r:id="rId53"/>
    <p:sldId id="489" r:id="rId54"/>
    <p:sldId id="466" r:id="rId55"/>
    <p:sldId id="467" r:id="rId56"/>
    <p:sldId id="469" r:id="rId57"/>
    <p:sldId id="468" r:id="rId58"/>
    <p:sldId id="470" r:id="rId59"/>
    <p:sldId id="471" r:id="rId60"/>
    <p:sldId id="522" r:id="rId61"/>
    <p:sldId id="523" r:id="rId62"/>
    <p:sldId id="472" r:id="rId63"/>
    <p:sldId id="520" r:id="rId64"/>
    <p:sldId id="521" r:id="rId65"/>
    <p:sldId id="515" r:id="rId66"/>
    <p:sldId id="516" r:id="rId67"/>
    <p:sldId id="517" r:id="rId68"/>
    <p:sldId id="518" r:id="rId69"/>
    <p:sldId id="519" r:id="rId70"/>
    <p:sldId id="525" r:id="rId71"/>
    <p:sldId id="524" r:id="rId72"/>
    <p:sldId id="452" r:id="rId73"/>
  </p:sldIdLst>
  <p:sldSz cx="9144000" cy="6858000" type="screen4x3"/>
  <p:notesSz cx="6858000" cy="9144000"/>
  <p:custDataLst>
    <p:tags r:id="rId76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C00"/>
    <a:srgbClr val="005426"/>
    <a:srgbClr val="D3D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84" autoAdjust="0"/>
    <p:restoredTop sz="94660"/>
  </p:normalViewPr>
  <p:slideViewPr>
    <p:cSldViewPr>
      <p:cViewPr varScale="1">
        <p:scale>
          <a:sx n="92" d="100"/>
          <a:sy n="92" d="100"/>
        </p:scale>
        <p:origin x="75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FD502C-37C8-4396-BE20-1AF2039DCA6F}" type="datetimeFigureOut">
              <a:rPr lang="ru-RU"/>
              <a:pPr>
                <a:defRPr/>
              </a:pPr>
              <a:t>03.02.2015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56E1189-DA5B-47A1-8BC4-E0B5C6CDC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3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36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08260A9-3E17-4ACA-B9D0-67F71113FF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234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975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8765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0702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7372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4553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0037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9943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8652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7686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024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5856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5823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2502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53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5751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260A9-3E17-4ACA-B9D0-67F71113FFB5}" type="slidenum">
              <a:rPr lang="ru-RU" altLang="ru-RU" smtClean="0"/>
              <a:pPr>
                <a:defRPr/>
              </a:pPr>
              <a:t>72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266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64 w 5184"/>
                  <a:gd name="T3" fmla="*/ 3159 h 3159"/>
                  <a:gd name="T4" fmla="*/ 526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66 w 556"/>
                  <a:gd name="T5" fmla="*/ 3159 h 3159"/>
                  <a:gd name="T6" fmla="*/ 56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6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6 w 251"/>
                <a:gd name="T7" fmla="*/ 12 h 12"/>
                <a:gd name="T8" fmla="*/ 256 w 251"/>
                <a:gd name="T9" fmla="*/ 0 h 12"/>
                <a:gd name="T10" fmla="*/ 256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1344 w 251"/>
                <a:gd name="T5" fmla="*/ 12 h 12"/>
                <a:gd name="T6" fmla="*/ 1344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9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99 w 4724"/>
                  <a:gd name="T7" fmla="*/ 12 h 12"/>
                  <a:gd name="T8" fmla="*/ 4799 w 4724"/>
                  <a:gd name="T9" fmla="*/ 0 h 12"/>
                  <a:gd name="T10" fmla="*/ 479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3518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3518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C180-7849-434A-A669-ACA77ACC8903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75554-0CB9-4F42-A183-DD77322599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2532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C7F3D-6E3B-4F75-AFBF-17BE89F866A4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431FF-D6C5-4C95-85BE-259EC2EC98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723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C5D5D-A2B5-4D69-A413-7320CFA8E190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DA011-E930-4BDC-9BBD-0C17AD0946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963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13E2E-DB56-4FFE-A32D-6CFBD3ED9699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73A06-D50F-4249-ADC0-92233E2C83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5582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717FD-0E0D-430D-AE25-CF021519157F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53D7E-1A31-4183-BA21-1C3EFE19F2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553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3414E-78E1-48AA-938A-AD9E1320630E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19CF1-1D6F-460D-BE79-7E2402FB7C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530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CF16C-4296-4757-99B9-8F6E4782566F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994BC-2096-41C6-925C-F4DC585344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9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74FF4-CF71-4AC8-A3A4-61B3BFFDF875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1DA75-D31D-430B-8067-44FF920A58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203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EBC1C-5AD2-4022-9F53-4BAE8A47C85A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84B9E-2C34-4114-A037-9BAEB6B591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164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0718D-E263-465D-A50E-95603FA7C54D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B18D-5C56-44E0-BEF5-D706B68AA1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179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53114-6D27-4EBE-A979-1870256C5E3C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ADFCD-A6F0-4892-ABB9-0CD44F26B1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8421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EDFDD-0F97-44EB-839A-E2549404635C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6F7E4-A8E5-483B-8B7B-C488D83ADC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2145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64 w 5184"/>
                <a:gd name="T3" fmla="*/ 3159 h 3159"/>
                <a:gd name="T4" fmla="*/ 526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66 w 556"/>
                <a:gd name="T5" fmla="*/ 3159 h 3159"/>
                <a:gd name="T6" fmla="*/ 56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9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99 w 4724"/>
                  <a:gd name="T7" fmla="*/ 12 h 12"/>
                  <a:gd name="T8" fmla="*/ 4799 w 4724"/>
                  <a:gd name="T9" fmla="*/ 0 h 12"/>
                  <a:gd name="T10" fmla="*/ 479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4155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1344 w 251"/>
                  <a:gd name="T5" fmla="*/ 12 h 12"/>
                  <a:gd name="T6" fmla="*/ 1344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6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6 w 251"/>
                  <a:gd name="T7" fmla="*/ 12 h 12"/>
                  <a:gd name="T8" fmla="*/ 256 w 251"/>
                  <a:gd name="T9" fmla="*/ 0 h 12"/>
                  <a:gd name="T10" fmla="*/ 256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4158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3415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416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416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CA7ACA3-8307-47D1-B996-1384A05F00AD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13416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416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60F7F90-798C-468B-9E1B-E8AFA30E66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8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hyperlink" Target="http://www.vvsu.ru/news/shownews.asp?ID=3555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vsu.ru/news/shownews.asp?ID=35557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171523/?dst=100175" TargetMode="Externa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467544" y="620688"/>
            <a:ext cx="841306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800" dirty="0" smtClean="0"/>
              <a:t>Целевые бюджетные и внебюджетные фонды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 smtClean="0"/>
              <a:t>Бедрачук Илья Александрович,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 smtClean="0"/>
              <a:t>канд. </a:t>
            </a:r>
            <a:r>
              <a:rPr lang="ru-RU" altLang="ru-RU" dirty="0"/>
              <a:t>экон. </a:t>
            </a:r>
            <a:r>
              <a:rPr lang="ru-RU" altLang="ru-RU" dirty="0" smtClean="0"/>
              <a:t>наук</a:t>
            </a:r>
            <a:endParaRPr lang="ru-RU" altLang="ru-RU" dirty="0"/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ru-RU" altLang="ru-RU" dirty="0"/>
              <a:t>д</a:t>
            </a:r>
            <a:r>
              <a:rPr lang="ru-RU" altLang="ru-RU" dirty="0" smtClean="0"/>
              <a:t>оцент кафедры международного </a:t>
            </a:r>
            <a:r>
              <a:rPr lang="ru-RU" altLang="ru-RU" dirty="0"/>
              <a:t>бизнеса и финансов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/>
          </a:p>
        </p:txBody>
      </p:sp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539551" y="476670"/>
            <a:ext cx="764865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6695">
              <a:spcAft>
                <a:spcPts val="0"/>
              </a:spcAft>
            </a:pPr>
            <a:r>
              <a:rPr lang="ru-RU" sz="2400" dirty="0">
                <a:solidFill>
                  <a:srgbClr val="FFFF00"/>
                </a:solidFill>
              </a:rPr>
              <a:t>Цель дисциплины </a:t>
            </a:r>
            <a:r>
              <a:rPr lang="ru-RU" sz="2400" dirty="0"/>
              <a:t>– изучение теоретических основ и механизма функционирования  целевых бюджетных и внебюджетных фондов.</a:t>
            </a:r>
          </a:p>
          <a:p>
            <a:pPr indent="226695" algn="just">
              <a:spcAft>
                <a:spcPts val="0"/>
              </a:spcAft>
            </a:pPr>
            <a:r>
              <a:rPr lang="ru-RU" sz="2400" dirty="0">
                <a:solidFill>
                  <a:srgbClr val="FFFF00"/>
                </a:solidFill>
              </a:rPr>
              <a:t>Задачи курса: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/>
              <a:t>формирование базовых знаний в области целевых бюджетных и внебюджетных фондов</a:t>
            </a:r>
            <a:r>
              <a:rPr lang="ru-RU" sz="2400" dirty="0" smtClean="0">
                <a:latin typeface="Symbol" panose="05050102010706020507" pitchFamily="18" charset="2"/>
                <a:ea typeface="Times New Roman" panose="02020603050405020304" pitchFamily="18" charset="0"/>
                <a:cs typeface="OpenSymbol"/>
              </a:rPr>
              <a:t>;</a:t>
            </a:r>
            <a:endParaRPr lang="ru-RU" sz="2400" dirty="0">
              <a:latin typeface="Symbol" panose="05050102010706020507" pitchFamily="18" charset="2"/>
              <a:ea typeface="Times New Roman" panose="02020603050405020304" pitchFamily="18" charset="0"/>
              <a:cs typeface="OpenSymbol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/>
              <a:t>выработка у студентов способностей применять знания, умения и личностные качества для успешной деятельности в сфере социальной политики, формирования и использования бюджетных и внебюджетных фондов, социального обеспечения и страхования</a:t>
            </a:r>
            <a:r>
              <a:rPr lang="ru-RU" sz="2400" dirty="0" smtClean="0">
                <a:latin typeface="Symbol" panose="05050102010706020507" pitchFamily="18" charset="2"/>
                <a:ea typeface="Times New Roman" panose="02020603050405020304" pitchFamily="18" charset="0"/>
                <a:cs typeface="OpenSymbol"/>
              </a:rPr>
              <a:t>;</a:t>
            </a:r>
            <a:endParaRPr lang="ru-RU" sz="2400" dirty="0">
              <a:latin typeface="Symbol" panose="05050102010706020507" pitchFamily="18" charset="2"/>
              <a:ea typeface="Times New Roman" panose="02020603050405020304" pitchFamily="18" charset="0"/>
              <a:cs typeface="OpenSymbol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/>
              <a:t>овладение студентами навыками практической работы в финансовых, налоговых органах, органах федерального казначейства, внебюджетных фондах</a:t>
            </a:r>
            <a:r>
              <a:rPr lang="ru-RU" sz="2400" dirty="0" smtClean="0">
                <a:latin typeface="Symbol" panose="05050102010706020507" pitchFamily="18" charset="2"/>
                <a:ea typeface="Times New Roman" panose="02020603050405020304" pitchFamily="18" charset="0"/>
                <a:cs typeface="OpenSymbol"/>
              </a:rPr>
              <a:t>.</a:t>
            </a:r>
            <a:endParaRPr lang="ru-RU" sz="2400" dirty="0">
              <a:effectLst/>
              <a:latin typeface="Symbol" panose="05050102010706020507" pitchFamily="18" charset="2"/>
              <a:ea typeface="Times New Roman" panose="02020603050405020304" pitchFamily="18" charset="0"/>
              <a:cs typeface="OpenSymbo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22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539551" y="476670"/>
            <a:ext cx="764865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Дисциплина </a:t>
            </a:r>
            <a:r>
              <a:rPr lang="ru-RU" sz="3200" dirty="0">
                <a:solidFill>
                  <a:srgbClr val="FFFF00"/>
                </a:solidFill>
              </a:rPr>
              <a:t>«Целевые бюджетные и внебюджетные фонды» </a:t>
            </a:r>
            <a:r>
              <a:rPr lang="ru-RU" sz="3200" dirty="0"/>
              <a:t>относится к </a:t>
            </a:r>
            <a:r>
              <a:rPr lang="ru-RU" sz="3200" dirty="0" smtClean="0"/>
              <a:t>вариативной </a:t>
            </a:r>
            <a:r>
              <a:rPr lang="ru-RU" sz="3200" dirty="0"/>
              <a:t>части профессионального </a:t>
            </a:r>
            <a:r>
              <a:rPr lang="ru-RU" sz="3200" dirty="0" smtClean="0"/>
              <a:t>цикла.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Данная </a:t>
            </a:r>
            <a:r>
              <a:rPr lang="ru-RU" sz="3200" dirty="0"/>
              <a:t>дисциплина базируется на компетенциях, полученных на дисциплинах «Финансы предприятий», «Финансы», «Экономическая теория».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553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467544" y="266421"/>
            <a:ext cx="8280921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Основная </a:t>
            </a:r>
            <a:r>
              <a:rPr lang="ru-RU" sz="3200" b="1" dirty="0">
                <a:solidFill>
                  <a:srgbClr val="FFFF00"/>
                </a:solidFill>
              </a:rPr>
              <a:t>литература </a:t>
            </a:r>
          </a:p>
          <a:p>
            <a:r>
              <a:rPr lang="ru-RU" sz="2000" b="1" dirty="0"/>
              <a:t> 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300" b="1" dirty="0"/>
              <a:t>Целевые бюджетные и внебюджетные фонды: учебное пособие для студентов вузов / [авт. : Л. Д. Андросова, В. В. </a:t>
            </a:r>
            <a:r>
              <a:rPr lang="ru-RU" sz="2300" b="1" dirty="0" err="1"/>
              <a:t>Карчевский</a:t>
            </a:r>
            <a:r>
              <a:rPr lang="ru-RU" sz="2300" b="1" dirty="0"/>
              <a:t>, Л. П. Окунева и др.]; под ред. В. В. </a:t>
            </a:r>
            <a:r>
              <a:rPr lang="ru-RU" sz="2300" b="1" dirty="0" err="1"/>
              <a:t>Карчевского</a:t>
            </a:r>
            <a:r>
              <a:rPr lang="ru-RU" sz="2300" b="1" dirty="0"/>
              <a:t>. - М. : Вузовский учебник, 2011. - 224 с.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300" b="1" dirty="0" smtClean="0"/>
              <a:t>Годин</a:t>
            </a:r>
            <a:r>
              <a:rPr lang="ru-RU" sz="2300" b="1" dirty="0"/>
              <a:t>, Александр Михайлович. Бюджетная система Российской Федерации: учебник для студ. вузов / А. М. Годин, В. П. </a:t>
            </a:r>
            <a:r>
              <a:rPr lang="ru-RU" sz="2300" b="1" dirty="0" err="1"/>
              <a:t>Горегляд</a:t>
            </a:r>
            <a:r>
              <a:rPr lang="ru-RU" sz="2300" b="1" dirty="0"/>
              <a:t>, И. В. </a:t>
            </a:r>
            <a:r>
              <a:rPr lang="ru-RU" sz="2300" b="1" dirty="0" err="1"/>
              <a:t>Подпорина</a:t>
            </a:r>
            <a:r>
              <a:rPr lang="ru-RU" sz="2300" b="1" dirty="0"/>
              <a:t>. - 8-е изд. </a:t>
            </a:r>
            <a:r>
              <a:rPr lang="ru-RU" sz="2300" b="1" dirty="0" err="1"/>
              <a:t>перераб</a:t>
            </a:r>
            <a:r>
              <a:rPr lang="ru-RU" sz="2300" b="1" dirty="0"/>
              <a:t>. и доп. - М. : Дашков и </a:t>
            </a:r>
            <a:r>
              <a:rPr lang="ru-RU" sz="2300" b="1" dirty="0" smtClean="0"/>
              <a:t>Ко, </a:t>
            </a:r>
            <a:r>
              <a:rPr lang="ru-RU" sz="2300" b="1" dirty="0"/>
              <a:t>2010. - 628 с.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300" b="1" dirty="0"/>
              <a:t>Право социального обеспечения России: учебник для студ. вузов / [авт. : М. О. </a:t>
            </a:r>
            <a:r>
              <a:rPr lang="ru-RU" sz="2300" b="1" dirty="0" err="1"/>
              <a:t>Буянова</a:t>
            </a:r>
            <a:r>
              <a:rPr lang="ru-RU" sz="2300" b="1" dirty="0"/>
              <a:t>, К. Н. Гусов, Ф. О. </a:t>
            </a:r>
            <a:r>
              <a:rPr lang="ru-RU" sz="2300" b="1" dirty="0" err="1"/>
              <a:t>Дагоева</a:t>
            </a:r>
            <a:r>
              <a:rPr lang="ru-RU" sz="2300" b="1" dirty="0"/>
              <a:t> и др.] ; под ред. К. Н. </a:t>
            </a:r>
            <a:r>
              <a:rPr lang="ru-RU" sz="2300" b="1" dirty="0" err="1"/>
              <a:t>Гусова</a:t>
            </a:r>
            <a:r>
              <a:rPr lang="ru-RU" sz="2300" b="1" dirty="0"/>
              <a:t> ; </a:t>
            </a:r>
            <a:r>
              <a:rPr lang="ru-RU" sz="2300" b="1" dirty="0" err="1"/>
              <a:t>Моск</a:t>
            </a:r>
            <a:r>
              <a:rPr lang="ru-RU" sz="2300" b="1" dirty="0"/>
              <a:t>. гос. </a:t>
            </a:r>
            <a:r>
              <a:rPr lang="ru-RU" sz="2300" b="1" dirty="0" err="1"/>
              <a:t>юрид</a:t>
            </a:r>
            <a:r>
              <a:rPr lang="ru-RU" sz="2300" b="1" dirty="0"/>
              <a:t>. акад.. - 4-е </a:t>
            </a:r>
            <a:r>
              <a:rPr lang="ru-RU" sz="2300" b="1" dirty="0" err="1"/>
              <a:t>изд</a:t>
            </a:r>
            <a:r>
              <a:rPr lang="ru-RU" sz="2300" b="1" dirty="0"/>
              <a:t>.,</a:t>
            </a:r>
            <a:r>
              <a:rPr lang="ru-RU" sz="2300" b="1" dirty="0" err="1"/>
              <a:t>перераб</a:t>
            </a:r>
            <a:r>
              <a:rPr lang="ru-RU" sz="2300" b="1" dirty="0"/>
              <a:t>. и доп. - М. : Проспект, 2011. - 640 с</a:t>
            </a:r>
            <a:r>
              <a:rPr lang="ru-RU" sz="2300" b="1" dirty="0" smtClean="0"/>
              <a:t>.</a:t>
            </a:r>
            <a:endParaRPr lang="ru-RU" sz="23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421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467544" y="162350"/>
            <a:ext cx="8280921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Список </a:t>
            </a:r>
            <a:r>
              <a:rPr lang="ru-RU" sz="2800" b="1" dirty="0">
                <a:solidFill>
                  <a:srgbClr val="FFFF00"/>
                </a:solidFill>
              </a:rPr>
              <a:t>нормативных документов, государственных стандартов</a:t>
            </a:r>
          </a:p>
          <a:p>
            <a:r>
              <a:rPr lang="ru-RU" sz="2000" b="1" dirty="0"/>
              <a:t> 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b="1" dirty="0"/>
              <a:t>Конституция Российской Федерации</a:t>
            </a:r>
            <a:r>
              <a:rPr lang="ru-RU" sz="2000" b="1" dirty="0" smtClean="0"/>
              <a:t> (статьи 7, 15, 37, 38, 39, 41, 45, 53)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b="1" dirty="0" smtClean="0"/>
              <a:t>Гражданский кодекс Российской Федерации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b="1" dirty="0" smtClean="0"/>
              <a:t>Налоговый кодекс</a:t>
            </a:r>
            <a:r>
              <a:rPr lang="ru-RU" sz="2000" b="1" dirty="0"/>
              <a:t> Российской Федерации</a:t>
            </a:r>
            <a:endParaRPr lang="ru-RU" sz="2000" b="1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b="1" dirty="0" smtClean="0"/>
              <a:t>Трудовой </a:t>
            </a:r>
            <a:r>
              <a:rPr lang="ru-RU" sz="2000" b="1" dirty="0"/>
              <a:t>кодекс Российской Федерации </a:t>
            </a:r>
            <a:r>
              <a:rPr lang="ru-RU" sz="2000" b="1" dirty="0" smtClean="0"/>
              <a:t>Бюджетный </a:t>
            </a:r>
            <a:r>
              <a:rPr lang="ru-RU" sz="2000" b="1" dirty="0"/>
              <a:t>кодекс Российской </a:t>
            </a:r>
            <a:r>
              <a:rPr lang="ru-RU" sz="2000" b="1" dirty="0" smtClean="0"/>
              <a:t>Федерации</a:t>
            </a:r>
            <a:endParaRPr lang="ru-RU" sz="2000" b="1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b="1" dirty="0"/>
              <a:t>Федеральный закон от 24 октября 1997 года № 134-ФЗ "О прожиточном минимуме в Российской Федерации</a:t>
            </a:r>
            <a:r>
              <a:rPr lang="ru-RU" sz="2000" b="1" dirty="0" smtClean="0"/>
              <a:t>"</a:t>
            </a:r>
            <a:endParaRPr lang="ru-RU" sz="2000" b="1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b="1" dirty="0"/>
              <a:t>Федеральный закон РФ от 16 июля 1999 года № 165-ФЗ "Об основах обязательного социального страхования</a:t>
            </a:r>
            <a:r>
              <a:rPr lang="ru-RU" sz="2000" b="1" dirty="0" smtClean="0"/>
              <a:t>"</a:t>
            </a:r>
            <a:endParaRPr lang="ru-RU" sz="2000" b="1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b="1" dirty="0"/>
              <a:t>Федеральный закон РФ от 15 декабря 2001 года № 167-ФЗ </a:t>
            </a:r>
            <a:r>
              <a:rPr lang="ru-RU" sz="2000" b="1" dirty="0" smtClean="0"/>
              <a:t>«Об </a:t>
            </a:r>
            <a:r>
              <a:rPr lang="ru-RU" sz="2000" b="1" dirty="0"/>
              <a:t>обязательном пенсионном страховании в Российской </a:t>
            </a:r>
            <a:r>
              <a:rPr lang="ru-RU" sz="2000" b="1" dirty="0" smtClean="0"/>
              <a:t>Федерации»</a:t>
            </a:r>
            <a:endParaRPr lang="ru-RU" sz="2000" b="1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000" b="1" dirty="0"/>
              <a:t>Федеральный закон РФ от 17 декабря 2001 года № 173-ФЗ "О трудовых пенсиях в Российской Федерации</a:t>
            </a:r>
            <a:r>
              <a:rPr lang="ru-RU" sz="2000" b="1" dirty="0" smtClean="0"/>
              <a:t>"</a:t>
            </a:r>
            <a:endParaRPr lang="ru-RU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83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550284" y="378195"/>
            <a:ext cx="80523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Лекции -32 часа – 16 лекций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/>
              <a:t>Практические занятия – 32 часа – 16 занятий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7694" y="1988840"/>
            <a:ext cx="7776864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 dirty="0">
                <a:solidFill>
                  <a:srgbClr val="FFFF00"/>
                </a:solidFill>
                <a:latin typeface="+mj-lt"/>
              </a:rPr>
              <a:t>Распределение </a:t>
            </a:r>
            <a:r>
              <a:rPr lang="ru-RU" altLang="ru-RU" sz="2800" b="1" u="sng" dirty="0" smtClean="0">
                <a:solidFill>
                  <a:srgbClr val="FFFF00"/>
                </a:solidFill>
                <a:latin typeface="+mj-lt"/>
              </a:rPr>
              <a:t>баллов для студентов групп БЭУ-12-ФК</a:t>
            </a:r>
          </a:p>
          <a:p>
            <a:pPr algn="ctr" eaLnBrk="1" hangingPunct="1"/>
            <a:endParaRPr lang="ru-RU" altLang="ru-RU" sz="2800" b="1" u="sng" dirty="0">
              <a:solidFill>
                <a:srgbClr val="FFFF00"/>
              </a:solidFill>
              <a:latin typeface="+mj-lt"/>
            </a:endParaRPr>
          </a:p>
          <a:p>
            <a:pPr eaLnBrk="1" hangingPunct="1"/>
            <a:r>
              <a:rPr lang="ru-RU" altLang="ru-RU" sz="2400" b="1" u="sng" dirty="0" smtClean="0">
                <a:latin typeface="+mj-lt"/>
              </a:rPr>
              <a:t>Лекционные </a:t>
            </a:r>
            <a:r>
              <a:rPr lang="ru-RU" altLang="ru-RU" sz="2400" b="1" u="sng" dirty="0">
                <a:latin typeface="+mj-lt"/>
              </a:rPr>
              <a:t>и практические занятия – 80 баллов</a:t>
            </a:r>
          </a:p>
          <a:p>
            <a:pPr eaLnBrk="1" hangingPunct="1"/>
            <a:r>
              <a:rPr lang="ru-RU" altLang="ru-RU" sz="2400" b="1" dirty="0" smtClean="0">
                <a:latin typeface="+mj-lt"/>
              </a:rPr>
              <a:t>Лекционные </a:t>
            </a:r>
            <a:r>
              <a:rPr lang="ru-RU" altLang="ru-RU" sz="2400" b="1" dirty="0">
                <a:latin typeface="+mj-lt"/>
              </a:rPr>
              <a:t>занятия - </a:t>
            </a:r>
            <a:r>
              <a:rPr lang="ru-RU" altLang="ru-RU" sz="2400" b="1" dirty="0" smtClean="0">
                <a:latin typeface="+mj-lt"/>
              </a:rPr>
              <a:t>16 </a:t>
            </a:r>
            <a:r>
              <a:rPr lang="ru-RU" altLang="ru-RU" sz="2400" b="1" dirty="0">
                <a:latin typeface="+mj-lt"/>
              </a:rPr>
              <a:t>лекций по </a:t>
            </a:r>
            <a:r>
              <a:rPr lang="ru-RU" altLang="ru-RU" sz="2400" b="1" dirty="0" smtClean="0">
                <a:latin typeface="+mj-lt"/>
              </a:rPr>
              <a:t>1,5 </a:t>
            </a:r>
            <a:r>
              <a:rPr lang="ru-RU" altLang="ru-RU" sz="2400" b="1" dirty="0">
                <a:latin typeface="+mj-lt"/>
              </a:rPr>
              <a:t>балла – </a:t>
            </a:r>
            <a:r>
              <a:rPr lang="ru-RU" altLang="ru-RU" sz="2400" b="1" dirty="0" smtClean="0">
                <a:latin typeface="+mj-lt"/>
              </a:rPr>
              <a:t>24 </a:t>
            </a:r>
            <a:r>
              <a:rPr lang="ru-RU" altLang="ru-RU" sz="2400" b="1" dirty="0" smtClean="0">
                <a:latin typeface="+mj-lt"/>
              </a:rPr>
              <a:t>балла</a:t>
            </a:r>
            <a:endParaRPr lang="ru-RU" altLang="ru-RU" sz="2400" b="1" dirty="0">
              <a:latin typeface="+mj-lt"/>
            </a:endParaRPr>
          </a:p>
          <a:p>
            <a:pPr eaLnBrk="1" hangingPunct="1"/>
            <a:r>
              <a:rPr lang="ru-RU" altLang="ru-RU" sz="2400" b="1" dirty="0">
                <a:latin typeface="+mj-lt"/>
              </a:rPr>
              <a:t>Практические занятия – </a:t>
            </a:r>
            <a:r>
              <a:rPr lang="ru-RU" altLang="ru-RU" sz="2400" b="1" dirty="0" smtClean="0">
                <a:latin typeface="+mj-lt"/>
              </a:rPr>
              <a:t>16 </a:t>
            </a:r>
            <a:r>
              <a:rPr lang="ru-RU" altLang="ru-RU" sz="2400" b="1" dirty="0">
                <a:latin typeface="+mj-lt"/>
              </a:rPr>
              <a:t>практик по </a:t>
            </a:r>
            <a:r>
              <a:rPr lang="ru-RU" altLang="ru-RU" sz="2400" b="1" dirty="0" smtClean="0">
                <a:latin typeface="+mj-lt"/>
              </a:rPr>
              <a:t>3 балла </a:t>
            </a:r>
            <a:r>
              <a:rPr lang="ru-RU" altLang="ru-RU" sz="2400" b="1" dirty="0">
                <a:latin typeface="+mj-lt"/>
              </a:rPr>
              <a:t>– </a:t>
            </a:r>
            <a:r>
              <a:rPr lang="ru-RU" altLang="ru-RU" sz="2400" b="1" dirty="0" smtClean="0">
                <a:latin typeface="+mj-lt"/>
              </a:rPr>
              <a:t>48 </a:t>
            </a:r>
            <a:r>
              <a:rPr lang="ru-RU" altLang="ru-RU" sz="2400" b="1" dirty="0">
                <a:latin typeface="+mj-lt"/>
              </a:rPr>
              <a:t>баллов</a:t>
            </a:r>
          </a:p>
          <a:p>
            <a:pPr eaLnBrk="1" hangingPunct="1"/>
            <a:r>
              <a:rPr lang="ru-RU" altLang="ru-RU" sz="2400" b="1" dirty="0">
                <a:latin typeface="+mj-lt"/>
              </a:rPr>
              <a:t>Посещаемость учебных занятий – </a:t>
            </a:r>
            <a:r>
              <a:rPr lang="ru-RU" altLang="ru-RU" sz="2400" b="1" dirty="0" smtClean="0">
                <a:latin typeface="+mj-lt"/>
              </a:rPr>
              <a:t>8 </a:t>
            </a:r>
            <a:r>
              <a:rPr lang="ru-RU" altLang="ru-RU" sz="2400" b="1" dirty="0">
                <a:latin typeface="+mj-lt"/>
              </a:rPr>
              <a:t>баллов</a:t>
            </a:r>
          </a:p>
          <a:p>
            <a:pPr eaLnBrk="1" hangingPunct="1"/>
            <a:r>
              <a:rPr lang="ru-RU" altLang="ru-RU" sz="2400" b="1" u="sng" dirty="0" smtClean="0">
                <a:latin typeface="+mj-lt"/>
              </a:rPr>
              <a:t>Экзамен (тест или 3 вопроса) – </a:t>
            </a:r>
            <a:r>
              <a:rPr lang="ru-RU" altLang="ru-RU" sz="2400" b="1" u="sng" dirty="0">
                <a:latin typeface="+mj-lt"/>
              </a:rPr>
              <a:t>20 </a:t>
            </a:r>
            <a:r>
              <a:rPr lang="ru-RU" altLang="ru-RU" sz="2400" b="1" u="sng" dirty="0" smtClean="0">
                <a:latin typeface="+mj-lt"/>
              </a:rPr>
              <a:t>баллов</a:t>
            </a:r>
            <a:endParaRPr lang="ru-RU" altLang="ru-RU" sz="2400" b="1" u="sng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57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540622" y="620688"/>
            <a:ext cx="805237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Содержание курса</a:t>
            </a:r>
          </a:p>
          <a:p>
            <a:r>
              <a:rPr lang="ru-RU" sz="2400" i="1" dirty="0"/>
              <a:t>Раздел. Система социальной защиты в Российской Федерации  </a:t>
            </a:r>
            <a:endParaRPr lang="ru-RU" sz="2400" dirty="0"/>
          </a:p>
          <a:p>
            <a:r>
              <a:rPr lang="ru-RU" sz="2400" dirty="0"/>
              <a:t>Тема 1. Социально-экономическая политика государства и роль</a:t>
            </a:r>
            <a:r>
              <a:rPr lang="ru-RU" sz="2400" i="1" dirty="0"/>
              <a:t> </a:t>
            </a:r>
            <a:r>
              <a:rPr lang="ru-RU" sz="2400" dirty="0"/>
              <a:t>внебюджетных и целевых бюджетных фондов в ее реализации</a:t>
            </a:r>
          </a:p>
          <a:p>
            <a:r>
              <a:rPr lang="ru-RU" sz="2400" dirty="0"/>
              <a:t>Тема 2. Государственная система социальной защиты населения.</a:t>
            </a:r>
          </a:p>
          <a:p>
            <a:r>
              <a:rPr lang="ru-RU" sz="2400" dirty="0"/>
              <a:t>Тема 3. Социальное страхование как организационно-</a:t>
            </a:r>
            <a:br>
              <a:rPr lang="ru-RU" sz="2400" dirty="0"/>
            </a:br>
            <a:r>
              <a:rPr lang="ru-RU" sz="2400" dirty="0"/>
              <a:t>правовая форма социальной защиты населения</a:t>
            </a:r>
            <a:endParaRPr lang="ru-RU" sz="2400" b="1" dirty="0"/>
          </a:p>
          <a:p>
            <a:r>
              <a:rPr lang="ru-RU" sz="2400" dirty="0"/>
              <a:t>Тема 4. Право социального обеспечения.</a:t>
            </a:r>
          </a:p>
          <a:p>
            <a:r>
              <a:rPr lang="ru-RU" sz="2400" dirty="0"/>
              <a:t>Тема 5. Реформа системы социального обеспечения.</a:t>
            </a:r>
          </a:p>
          <a:p>
            <a:endParaRPr lang="ru-RU" sz="2400" b="1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967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561404" y="692696"/>
            <a:ext cx="805237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Содержание курса</a:t>
            </a:r>
          </a:p>
          <a:p>
            <a:r>
              <a:rPr lang="ru-RU" sz="2400" i="1" dirty="0" smtClean="0"/>
              <a:t>Раздел</a:t>
            </a:r>
            <a:r>
              <a:rPr lang="ru-RU" sz="2400" i="1" dirty="0"/>
              <a:t>. Внебюджетные фонды</a:t>
            </a:r>
            <a:r>
              <a:rPr lang="ru-RU" sz="2400" i="1" dirty="0" smtClean="0"/>
              <a:t>.</a:t>
            </a:r>
          </a:p>
          <a:p>
            <a:r>
              <a:rPr lang="ru-RU" sz="2400" dirty="0" smtClean="0"/>
              <a:t>Тема </a:t>
            </a:r>
            <a:r>
              <a:rPr lang="ru-RU" sz="2400" dirty="0"/>
              <a:t>6. Внебюджетные фонды как часть государственной системы социальной защиты населения.</a:t>
            </a:r>
          </a:p>
          <a:p>
            <a:r>
              <a:rPr lang="ru-RU" sz="2400" dirty="0"/>
              <a:t>Тема 7. Страховые платежи в государственные социальные внебюджетные фонды. </a:t>
            </a:r>
          </a:p>
          <a:p>
            <a:r>
              <a:rPr lang="ru-RU" sz="2400" dirty="0" smtClean="0"/>
              <a:t>Тема 8. </a:t>
            </a:r>
            <a:r>
              <a:rPr lang="ru-RU" sz="2400" dirty="0"/>
              <a:t>Пенсионный фонд Российской Федерации. </a:t>
            </a:r>
          </a:p>
          <a:p>
            <a:r>
              <a:rPr lang="ru-RU" sz="2400" dirty="0"/>
              <a:t>Тема </a:t>
            </a:r>
            <a:r>
              <a:rPr lang="ru-RU" sz="2400" dirty="0" smtClean="0"/>
              <a:t>9. </a:t>
            </a:r>
            <a:r>
              <a:rPr lang="ru-RU" sz="2400" dirty="0"/>
              <a:t>Фонд социального страхования Российской Федерации </a:t>
            </a:r>
          </a:p>
          <a:p>
            <a:r>
              <a:rPr lang="ru-RU" sz="2400" dirty="0"/>
              <a:t>Тема </a:t>
            </a:r>
            <a:r>
              <a:rPr lang="ru-RU" sz="2400" dirty="0" smtClean="0"/>
              <a:t>10. </a:t>
            </a:r>
            <a:r>
              <a:rPr lang="ru-RU" sz="2400" dirty="0"/>
              <a:t>Фонд обязательного медицинского страхования</a:t>
            </a:r>
          </a:p>
          <a:p>
            <a:endParaRPr lang="ru-RU" sz="2400" dirty="0"/>
          </a:p>
          <a:p>
            <a:endParaRPr lang="ru-RU" sz="2400" b="1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664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577475" y="764704"/>
            <a:ext cx="80523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Содержание курса</a:t>
            </a:r>
          </a:p>
          <a:p>
            <a:r>
              <a:rPr lang="ru-RU" sz="2400" i="1" dirty="0"/>
              <a:t>Раздел. Финансирование государственных программ.</a:t>
            </a:r>
            <a:endParaRPr lang="ru-RU" sz="2400" dirty="0"/>
          </a:p>
          <a:p>
            <a:r>
              <a:rPr lang="ru-RU" sz="2400" dirty="0"/>
              <a:t>Тема </a:t>
            </a:r>
            <a:r>
              <a:rPr lang="ru-RU" sz="2400" dirty="0" smtClean="0"/>
              <a:t>11. </a:t>
            </a:r>
            <a:r>
              <a:rPr lang="ru-RU" sz="2400" dirty="0"/>
              <a:t>Целевые бюджетные фонды: назначение и сущность</a:t>
            </a:r>
          </a:p>
          <a:p>
            <a:r>
              <a:rPr lang="ru-RU" sz="2400" dirty="0" smtClean="0"/>
              <a:t>Тема 12. </a:t>
            </a:r>
            <a:r>
              <a:rPr lang="ru-RU" sz="2400" dirty="0"/>
              <a:t>Федеральные целевые программы.</a:t>
            </a:r>
          </a:p>
          <a:p>
            <a:r>
              <a:rPr lang="ru-RU" sz="2400" dirty="0"/>
              <a:t>Тема </a:t>
            </a:r>
            <a:r>
              <a:rPr lang="ru-RU" sz="2400" dirty="0" smtClean="0"/>
              <a:t>13. </a:t>
            </a:r>
            <a:r>
              <a:rPr lang="ru-RU" sz="2400" dirty="0"/>
              <a:t>Целевые региональные фонды и программы.</a:t>
            </a:r>
          </a:p>
          <a:p>
            <a:r>
              <a:rPr lang="ru-RU" sz="2400" dirty="0"/>
              <a:t>Тема </a:t>
            </a:r>
            <a:r>
              <a:rPr lang="ru-RU" sz="2400" dirty="0" smtClean="0"/>
              <a:t>14. </a:t>
            </a:r>
            <a:r>
              <a:rPr lang="ru-RU" sz="2400" dirty="0"/>
              <a:t>Целевые внебюджетные и бюджетные  фонды зарубежных стран.</a:t>
            </a:r>
          </a:p>
          <a:p>
            <a:endParaRPr lang="ru-RU" sz="2400" b="1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709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9253" y="4437112"/>
            <a:ext cx="7727777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300" dirty="0">
                <a:effectLst/>
                <a:cs typeface="Calibri" pitchFamily="34" charset="0"/>
              </a:rPr>
              <a:t>Тема 1. </a:t>
            </a:r>
            <a:r>
              <a:rPr lang="ru-RU" sz="3300" dirty="0">
                <a:effectLst/>
                <a:cs typeface="Calibri" pitchFamily="34" charset="0"/>
              </a:rPr>
              <a:t>Социально-экономическая политика государства и роль внебюджетных и целевых бюджетных фондов в ее реализации</a:t>
            </a:r>
            <a:endParaRPr lang="ru-RU" altLang="ru-RU" sz="3300" dirty="0">
              <a:effectLst/>
              <a:cs typeface="Calibri" pitchFamily="34" charset="0"/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551423" y="476672"/>
            <a:ext cx="841306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 smtClean="0"/>
              <a:t>Целевые бюджетные и внебюджетные фонды</a:t>
            </a:r>
            <a:endParaRPr lang="ru-RU" altLang="ru-RU" sz="2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400" dirty="0" smtClean="0"/>
              <a:t>080100.62 </a:t>
            </a:r>
            <a:r>
              <a:rPr lang="ru-RU" altLang="ru-RU" sz="2400" dirty="0" smtClean="0"/>
              <a:t>Экономика</a:t>
            </a:r>
            <a:endParaRPr lang="ru-RU" altLang="ru-RU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/>
              <a:t>кафедра международного бизнеса и финансов</a:t>
            </a:r>
            <a:endParaRPr lang="ru-RU" altLang="ru-RU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 smtClean="0"/>
              <a:t>Илья Александрович Бедрачук, канд. </a:t>
            </a:r>
            <a:r>
              <a:rPr lang="ru-RU" altLang="ru-RU" sz="2800" dirty="0"/>
              <a:t>экон. </a:t>
            </a:r>
            <a:r>
              <a:rPr lang="ru-RU" altLang="ru-RU" sz="2800" dirty="0" smtClean="0"/>
              <a:t>наук</a:t>
            </a:r>
            <a:endParaRPr lang="ru-RU" altLang="ru-RU" sz="2800" dirty="0"/>
          </a:p>
        </p:txBody>
      </p:sp>
      <p:grpSp>
        <p:nvGrpSpPr>
          <p:cNvPr id="3076" name="Group 8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3077" name="Text Box 9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3078" name="Picture 10" descr="rspp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9558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0F9ADE3-A4AD-4F67-8828-A39C84D95D3C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Содержание лекции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8845" y="1846084"/>
            <a:ext cx="7543800" cy="389096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Социально-экономическая политика государства на современном </a:t>
            </a:r>
            <a:r>
              <a:rPr lang="ru-RU" dirty="0" smtClean="0">
                <a:solidFill>
                  <a:srgbClr val="FFFF00"/>
                </a:solidFill>
                <a:effectLst/>
                <a:cs typeface="Times New Roman" pitchFamily="18" charset="0"/>
              </a:rPr>
              <a:t>этапе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Формы организации государственных финансов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dirty="0">
                <a:solidFill>
                  <a:srgbClr val="FFFF00"/>
                </a:solidFill>
                <a:effectLst/>
                <a:cs typeface="Times New Roman" pitchFamily="18" charset="0"/>
              </a:rPr>
              <a:t>Роль внебюджетных и целевых бюджетных фондов в реализации социально-экономических программ</a:t>
            </a:r>
            <a:endParaRPr lang="ru-RU" altLang="ru-RU" dirty="0">
              <a:solidFill>
                <a:srgbClr val="FFFF00"/>
              </a:solidFill>
              <a:effectLst/>
              <a:cs typeface="Times New Roman" pitchFamily="18" charset="0"/>
            </a:endParaRPr>
          </a:p>
        </p:txBody>
      </p:sp>
      <p:grpSp>
        <p:nvGrpSpPr>
          <p:cNvPr id="5126" name="Group 6"/>
          <p:cNvGrpSpPr>
            <a:grpSpLocks/>
          </p:cNvGrpSpPr>
          <p:nvPr/>
        </p:nvGrpSpPr>
        <p:grpSpPr bwMode="auto">
          <a:xfrm>
            <a:off x="7884368" y="6340475"/>
            <a:ext cx="1071562" cy="447675"/>
            <a:chOff x="2694" y="3797"/>
            <a:chExt cx="1322" cy="545"/>
          </a:xfrm>
        </p:grpSpPr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5128" name="Picture 8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1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403351"/>
            <a:ext cx="7543800" cy="251936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 smtClean="0">
                <a:effectLst/>
                <a:cs typeface="Times New Roman" pitchFamily="18" charset="0"/>
              </a:rPr>
              <a:t>Социально-экономическая </a:t>
            </a:r>
            <a:r>
              <a:rPr lang="ru-RU" sz="4000" dirty="0">
                <a:effectLst/>
                <a:cs typeface="Times New Roman" pitchFamily="18" charset="0"/>
              </a:rPr>
              <a:t>политика государства на современном </a:t>
            </a:r>
            <a:r>
              <a:rPr lang="ru-RU" sz="4000" dirty="0" smtClean="0">
                <a:effectLst/>
                <a:cs typeface="Times New Roman" pitchFamily="18" charset="0"/>
              </a:rPr>
              <a:t>этапе</a:t>
            </a:r>
            <a:endParaRPr 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Социальная политика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современном мире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государством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является одним из политических социальных институтов как исторически сложившихся устойчивых форм организации совместной жизнедеятельности людей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>
              <a:spcAft>
                <a:spcPts val="0"/>
              </a:spcAft>
            </a:pPr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основной институт политической системы, призванный осуществлять управление обществом, охранять его экономическую и социальную структуры, подавлять социальных противников. 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2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980728"/>
            <a:ext cx="74888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признаки государства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252095">
              <a:spcAft>
                <a:spcPts val="0"/>
              </a:spcAft>
            </a:pP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определенная система органов и учреждений; </a:t>
            </a:r>
          </a:p>
          <a:p>
            <a:pPr indent="252095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право, закрепляющее систему норм, санкционированных государством; </a:t>
            </a:r>
          </a:p>
          <a:p>
            <a:pPr indent="252095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 определенная территория, на которой распространяется юрисдикция данного государства.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66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836712"/>
            <a:ext cx="741682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3200" i="1" dirty="0">
                <a:solidFill>
                  <a:srgbClr val="FFFF00"/>
                </a:solidFill>
              </a:rPr>
              <a:t>Социальная политика</a:t>
            </a:r>
            <a:r>
              <a:rPr lang="ru-RU" sz="2400" dirty="0"/>
              <a:t> — политика в области социального развития и социального обеспечения; система проводимых субъектом хозяйствования (обычно государством) мероприятий, направленных на улучшение качества и уровня жизни определённых социальных групп, а также сфера изучения вопросов, касающихся такой политики, включая исторические, экономические, политические, социоправовые и социологические аспекты, а также экспертизу причинно-следственных связей в области социальных вопросов</a:t>
            </a:r>
          </a:p>
        </p:txBody>
      </p:sp>
    </p:spTree>
    <p:extLst>
      <p:ext uri="{BB962C8B-B14F-4D97-AF65-F5344CB8AC3E}">
        <p14:creationId xmlns:p14="http://schemas.microsoft.com/office/powerpoint/2010/main" val="187344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20688"/>
            <a:ext cx="74168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3200" i="1" dirty="0">
                <a:solidFill>
                  <a:srgbClr val="FFFF00"/>
                </a:solidFill>
              </a:rPr>
              <a:t>Государственная социальная политика </a:t>
            </a:r>
            <a:r>
              <a:rPr lang="ru-RU" sz="3200" dirty="0"/>
              <a:t>– действия государства в социальной сфере, преследующие определенные цели, соотнесенные с конкретными историческими обстоятельствами, подкрепленные организационными и пропагандистскими усилиями, финансовыми ресурсами и рассчитанные на определенные этапные социальные </a:t>
            </a:r>
            <a:r>
              <a:rPr lang="ru-RU" sz="3200" dirty="0" smtClean="0"/>
              <a:t>результаты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8015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51344"/>
            <a:ext cx="76328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Социальная политика охватывает два относительно самостоятельных блока: 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собственно социальную политику, элементами которой являются социальная защита и поддержка населения, а также развитие на некоммерческой основе различных сфер деятельности, влияющих на уровень жизни людей;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социальную политику в широком смысле, которая охватывает мероприятия и решения, затрагивающие все стороны жизни населения, включая обеспеченность людей товарами, жильем, услугами социальной инфраструктуры, рабочими местами, необходимыми денежными доходами, благоприятными экономическими условиями.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26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836712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Традиционными </a:t>
            </a:r>
            <a:r>
              <a:rPr lang="ru-RU" sz="2800" dirty="0">
                <a:solidFill>
                  <a:srgbClr val="FFFF00"/>
                </a:solidFill>
              </a:rPr>
              <a:t>сферами социальной политики </a:t>
            </a:r>
            <a:r>
              <a:rPr lang="ru-RU" sz="2800" dirty="0"/>
              <a:t>считаются следующие</a:t>
            </a:r>
            <a:r>
              <a:rPr lang="ru-RU" sz="2800" dirty="0" smtClean="0"/>
              <a:t>:</a:t>
            </a:r>
          </a:p>
          <a:p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/>
              <a:t>о</a:t>
            </a:r>
            <a:r>
              <a:rPr lang="ru-RU" sz="2800" dirty="0" smtClean="0"/>
              <a:t>бразование;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/>
              <a:t>з</a:t>
            </a:r>
            <a:r>
              <a:rPr lang="ru-RU" sz="2800" dirty="0" smtClean="0"/>
              <a:t>дравоохранение;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/>
              <a:t>жильё;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/>
              <a:t>социальное </a:t>
            </a:r>
            <a:r>
              <a:rPr lang="ru-RU" sz="2800" dirty="0"/>
              <a:t>страхование (включая </a:t>
            </a:r>
            <a:r>
              <a:rPr lang="ru-RU" sz="2800" dirty="0" smtClean="0"/>
              <a:t>пенсионное </a:t>
            </a:r>
            <a:r>
              <a:rPr lang="ru-RU" sz="2800" dirty="0"/>
              <a:t>обеспечение и </a:t>
            </a:r>
            <a:r>
              <a:rPr lang="ru-RU" sz="2800" dirty="0" smtClean="0"/>
              <a:t>индивидуальные </a:t>
            </a:r>
            <a:r>
              <a:rPr lang="ru-RU" sz="2800" dirty="0"/>
              <a:t>социальные </a:t>
            </a:r>
            <a:r>
              <a:rPr lang="ru-RU" sz="2800" dirty="0" smtClean="0"/>
              <a:t>услуги).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368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Стратегия социальной политики</a:t>
            </a:r>
            <a:r>
              <a:rPr lang="ru-RU" sz="2800" dirty="0"/>
              <a:t> — это генеральное решение системы социальных проблем страны на данном конкретно-историческом этапе её развития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/>
              <a:t>При разработке и реализации социальной политики с необходимостью встаёт вопрос о социальных приоритетах, то есть социальных задачах, которые признаются обществом на данном этапе его развития наиболее настоятельными и срочными, требующими первоочередного решения. </a:t>
            </a:r>
            <a:endParaRPr lang="ru-RU" sz="2800" dirty="0" smtClean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4368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2400" dirty="0" smtClean="0"/>
              <a:t>В </a:t>
            </a:r>
            <a:r>
              <a:rPr lang="ru-RU" sz="2400" dirty="0"/>
              <a:t>качестве главных приоритетов </a:t>
            </a:r>
            <a:r>
              <a:rPr lang="ru-RU" sz="2400" b="1" dirty="0">
                <a:solidFill>
                  <a:srgbClr val="FFFF00"/>
                </a:solidFill>
              </a:rPr>
              <a:t>социальной политики </a:t>
            </a:r>
            <a:r>
              <a:rPr lang="ru-RU" sz="2400" dirty="0"/>
              <a:t>можно выделить: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обеспечение человеку от рождения до старости нормальных условий жизни и развития;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создание условий для функционирования семьи как первичной ячейки общества, особое внимание оказывать матерям;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обеспечение экономической безопасности, надежная защита конституционных прав и свобод граждан;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обеспечение эффективной защищенности населения: повышение качества социальной защиты населения, охрана здоровья, культуры, обеспечения жильем, улучшение демографической ситуации.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8006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 </a:t>
            </a:r>
            <a:r>
              <a:rPr lang="ru-RU" sz="2400" b="1" dirty="0">
                <a:solidFill>
                  <a:srgbClr val="FFFF00"/>
                </a:solidFill>
              </a:rPr>
              <a:t>субъектам социальной политики </a:t>
            </a:r>
            <a:r>
              <a:rPr lang="ru-RU" sz="2400" dirty="0"/>
              <a:t>относятся органы законодательной и исполнительной власти различных уровней, работодатели в государственном и негосударственном секторах экономики, а также профсоюзные и иные общественные организации, которые влияют на разработку государственной социальной политики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/>
              <a:t>Выделяют следующие </a:t>
            </a:r>
            <a:r>
              <a:rPr lang="ru-RU" sz="2400" b="1" dirty="0">
                <a:solidFill>
                  <a:srgbClr val="FFFF00"/>
                </a:solidFill>
              </a:rPr>
              <a:t>принципы социальной политики</a:t>
            </a:r>
            <a:r>
              <a:rPr lang="ru-RU" sz="2400" dirty="0"/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социальной справедливости,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социальной ответственности,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социального партнерства,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социальных гарантий,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преемственности.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6527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620688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Цель социальной политики </a:t>
            </a:r>
            <a:r>
              <a:rPr lang="ru-RU" sz="3200" dirty="0" smtClean="0"/>
              <a:t>российского </a:t>
            </a:r>
            <a:r>
              <a:rPr lang="ru-RU" sz="3200" dirty="0"/>
              <a:t>государства на современном этапе является преодоление </a:t>
            </a:r>
            <a:r>
              <a:rPr lang="ru-RU" sz="3200" dirty="0" smtClean="0"/>
              <a:t>негативных </a:t>
            </a:r>
            <a:r>
              <a:rPr lang="ru-RU" sz="3200" dirty="0"/>
              <a:t>тенденций развития российского общества, стабилизация </a:t>
            </a:r>
            <a:r>
              <a:rPr lang="ru-RU" sz="3200" dirty="0" smtClean="0"/>
              <a:t>основных  социально-экономических и морально-нравственных показателей  </a:t>
            </a:r>
            <a:r>
              <a:rPr lang="ru-RU" sz="3200" dirty="0"/>
              <a:t>его   состояния.</a:t>
            </a:r>
          </a:p>
        </p:txBody>
      </p:sp>
    </p:spTree>
    <p:extLst>
      <p:ext uri="{BB962C8B-B14F-4D97-AF65-F5344CB8AC3E}">
        <p14:creationId xmlns:p14="http://schemas.microsoft.com/office/powerpoint/2010/main" val="42629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 </a:t>
            </a:r>
            <a:r>
              <a:rPr lang="ru-RU" sz="2800" b="1" dirty="0">
                <a:solidFill>
                  <a:srgbClr val="FFFF00"/>
                </a:solidFill>
              </a:rPr>
              <a:t>задачам социальной политики </a:t>
            </a:r>
            <a:r>
              <a:rPr lang="ru-RU" sz="2800" b="1" dirty="0"/>
              <a:t>относятся</a:t>
            </a:r>
            <a:r>
              <a:rPr lang="ru-RU" sz="2800" b="1" dirty="0" smtClean="0"/>
              <a:t>:</a:t>
            </a:r>
          </a:p>
          <a:p>
            <a:endParaRPr lang="ru-RU" sz="28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/>
              <a:t>стимулирование экономического роста и подчинение производства интересам потребления,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/>
              <a:t>усиление трудовой мотивации и деловой предприимчивости,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/>
              <a:t>обеспечение должного уровня жизни и социальной защиты населения,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b="1" dirty="0"/>
              <a:t>сохранение культурного и природного наследия, национального своеобразия и самобытности.</a:t>
            </a:r>
            <a:endParaRPr lang="ru-RU" sz="28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205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836712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Проблемы государственной социальной политики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отражаются:</a:t>
            </a:r>
          </a:p>
          <a:p>
            <a:pPr marL="742950" lvl="1" indent="-28575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228600" algn="l"/>
              </a:tabLst>
            </a:pP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бюджетных посланиях Президента 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Правительству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742950" lvl="1" indent="-28575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228600" algn="l"/>
              </a:tabLst>
            </a:pP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в постановлениях и решениях Правительства;</a:t>
            </a:r>
          </a:p>
          <a:p>
            <a:pPr marL="742950" lvl="1" indent="-28575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228600" algn="l"/>
              </a:tabLst>
            </a:pP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в постановлениях Государственной Думы и Совета Федерации Федерального Собрания РФ;</a:t>
            </a:r>
          </a:p>
          <a:p>
            <a:pPr marL="742950" lvl="1" indent="-28575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228600" algn="l"/>
              </a:tabLst>
            </a:pP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в федеральных законах.</a:t>
            </a:r>
            <a:endParaRPr lang="ru-RU" sz="28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8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600" y="476672"/>
            <a:ext cx="7704856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524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524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Конституционные обязанности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современного российского государства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зафиксированы в Конституции РФ 1993 г.</a:t>
            </a:r>
          </a:p>
          <a:p>
            <a:pPr marL="0" marR="0" lvl="0" indent="2524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Эти обязанности выстроены, исходя из намерений, создать в России социальное государство. </a:t>
            </a:r>
          </a:p>
          <a:p>
            <a:pPr marL="0" marR="0" lvl="0" indent="2524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Статья 7 п. 1 Конституции РФ гласит: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«Российская Федерация – социальное государство, политика которого направлена на создание условий, обеспечивающих достойную жизнь и свободное развитие человека».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0" marR="0" lvl="0" indent="2524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Часть 2 той же 7-й статьи Конституции перечисляет основные направления деятельности российского социального государства, гарантии социальной защиты.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15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600" y="1196752"/>
            <a:ext cx="7704856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524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ru-RU" altLang="ru-RU" sz="2400" b="1" dirty="0">
                <a:ea typeface="Times New Roman" panose="02020603050405020304" pitchFamily="18" charset="0"/>
              </a:rPr>
              <a:t>Статья 7 п. </a:t>
            </a:r>
            <a:r>
              <a:rPr lang="ru-RU" altLang="ru-RU" sz="2400" b="1" dirty="0" smtClean="0">
                <a:ea typeface="Times New Roman" panose="02020603050405020304" pitchFamily="18" charset="0"/>
              </a:rPr>
              <a:t>2 </a:t>
            </a:r>
            <a:r>
              <a:rPr lang="ru-RU" altLang="ru-RU" sz="2400" b="1" dirty="0">
                <a:ea typeface="Times New Roman" panose="02020603050405020304" pitchFamily="18" charset="0"/>
              </a:rPr>
              <a:t>Конституции РФ гласит: </a:t>
            </a:r>
            <a:endParaRPr lang="ru-RU" altLang="ru-RU" sz="2400" b="1" dirty="0" smtClean="0">
              <a:ea typeface="Times New Roman" panose="02020603050405020304" pitchFamily="18" charset="0"/>
            </a:endParaRPr>
          </a:p>
          <a:p>
            <a:pPr lvl="0"/>
            <a:r>
              <a:rPr lang="ru-RU" sz="2400" b="1" dirty="0" smtClean="0">
                <a:solidFill>
                  <a:srgbClr val="FFFF00"/>
                </a:solidFill>
                <a:ea typeface="Times New Roman" panose="02020603050405020304" pitchFamily="18" charset="0"/>
              </a:rPr>
              <a:t>«В </a:t>
            </a:r>
            <a:r>
              <a:rPr lang="ru-RU" sz="2400" b="1" dirty="0">
                <a:solidFill>
                  <a:srgbClr val="FFFF00"/>
                </a:solidFill>
                <a:ea typeface="Times New Roman" panose="02020603050405020304" pitchFamily="18" charset="0"/>
              </a:rPr>
              <a:t>Российской Федерации охраняются труд и здоровье людей, устанавливается гарантированный минимальный размер оплаты труда, обеспечивается государственная поддержка семьи, материнства, отцовства и детства, инвалидов и пожилых граждан, развивается система социальных служб, устанавливаются государственные пенсии, пособия и иные гарантии социальной </a:t>
            </a:r>
            <a:r>
              <a:rPr lang="ru-RU" sz="2400" b="1" dirty="0" smtClean="0">
                <a:solidFill>
                  <a:srgbClr val="FFFF00"/>
                </a:solidFill>
                <a:ea typeface="Times New Roman" panose="02020603050405020304" pitchFamily="18" charset="0"/>
              </a:rPr>
              <a:t>защиты».</a:t>
            </a:r>
            <a:endParaRPr lang="ru-RU" altLang="ru-RU" sz="2400" b="1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85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Основополагающими законодательными актами, на которые опирается социальная политика России, являются</a:t>
            </a:r>
            <a:r>
              <a:rPr lang="ru-RU" sz="2400" b="1" dirty="0" smtClean="0">
                <a:solidFill>
                  <a:srgbClr val="FFFF00"/>
                </a:solidFill>
              </a:rPr>
              <a:t>:</a:t>
            </a:r>
          </a:p>
          <a:p>
            <a:endParaRPr lang="ru-RU" sz="2400" b="1" dirty="0">
              <a:solidFill>
                <a:srgbClr val="FFFF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Конституция Российской Федерации,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Семейный кодекс Российской Федерации,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Гражданский кодекс Российской Федерации,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Федеральный закон от 28 декабря 2013 г. N 442-ФЗ </a:t>
            </a:r>
            <a:r>
              <a:rPr lang="ru-RU" sz="2400" dirty="0" smtClean="0"/>
              <a:t>«Об </a:t>
            </a:r>
            <a:r>
              <a:rPr lang="ru-RU" sz="2400" dirty="0"/>
              <a:t>основах социального обслуживания граждан в Российской </a:t>
            </a:r>
            <a:r>
              <a:rPr lang="ru-RU" sz="2400" dirty="0" smtClean="0"/>
              <a:t>Федерации»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Федеральный </a:t>
            </a:r>
            <a:r>
              <a:rPr lang="ru-RU" sz="2400" dirty="0"/>
              <a:t>закон от 17 июля 1999 г. N 178-ФЗ "О государственной социальной помощи</a:t>
            </a:r>
            <a:r>
              <a:rPr lang="ru-RU" sz="2400" dirty="0" smtClean="0"/>
              <a:t>"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Федеральный закон от 24 ноября 1995 г. N 181-ФЗ "О социальной защите инвалидов в Российской Федерации</a:t>
            </a:r>
            <a:r>
              <a:rPr lang="ru-RU" sz="2400" dirty="0" smtClean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42451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548680"/>
            <a:ext cx="7848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Социальная политика </a:t>
            </a:r>
            <a:r>
              <a:rPr lang="ru-RU" sz="2800" b="1" dirty="0"/>
              <a:t>имеет </a:t>
            </a:r>
            <a:r>
              <a:rPr lang="ru-RU" sz="2800" b="1" dirty="0" smtClean="0"/>
              <a:t>специальные </a:t>
            </a:r>
            <a:r>
              <a:rPr lang="ru-RU" sz="2800" b="1" dirty="0" smtClean="0">
                <a:solidFill>
                  <a:srgbClr val="FFFF00"/>
                </a:solidFill>
              </a:rPr>
              <a:t>механизмы реализации</a:t>
            </a:r>
            <a:r>
              <a:rPr lang="ru-RU" sz="2800" b="1" dirty="0"/>
              <a:t>, к которым </a:t>
            </a:r>
            <a:r>
              <a:rPr lang="ru-RU" sz="2800" b="1" dirty="0" smtClean="0"/>
              <a:t>относятся </a:t>
            </a:r>
            <a:r>
              <a:rPr lang="ru-RU" sz="2800" b="1" dirty="0">
                <a:solidFill>
                  <a:srgbClr val="FFFF00"/>
                </a:solidFill>
              </a:rPr>
              <a:t>социальная защита  </a:t>
            </a:r>
            <a:r>
              <a:rPr lang="ru-RU" sz="2800" b="1" dirty="0"/>
              <a:t>в целом и ее </a:t>
            </a:r>
            <a:r>
              <a:rPr lang="ru-RU" sz="2800" b="1" dirty="0" smtClean="0"/>
              <a:t>основные </a:t>
            </a:r>
            <a:r>
              <a:rPr lang="ru-RU" sz="2800" b="1" dirty="0"/>
              <a:t>формы  -  </a:t>
            </a:r>
            <a:r>
              <a:rPr lang="ru-RU" sz="2800" b="1" dirty="0">
                <a:solidFill>
                  <a:srgbClr val="FFFF00"/>
                </a:solidFill>
              </a:rPr>
              <a:t>социальная  помощь  и самопомощь</a:t>
            </a:r>
            <a:r>
              <a:rPr lang="ru-RU" sz="2800" b="1" dirty="0"/>
              <a:t>;  </a:t>
            </a:r>
            <a:r>
              <a:rPr lang="ru-RU" sz="2800" b="1" dirty="0">
                <a:solidFill>
                  <a:srgbClr val="FFFF00"/>
                </a:solidFill>
              </a:rPr>
              <a:t>социальное </a:t>
            </a:r>
            <a:r>
              <a:rPr lang="ru-RU" sz="2800" b="1" dirty="0" smtClean="0">
                <a:solidFill>
                  <a:srgbClr val="FFFF00"/>
                </a:solidFill>
              </a:rPr>
              <a:t>страхование</a:t>
            </a:r>
            <a:r>
              <a:rPr lang="ru-RU" sz="2800" b="1" dirty="0"/>
              <a:t>;  </a:t>
            </a:r>
            <a:r>
              <a:rPr lang="ru-RU" sz="2800" b="1" dirty="0">
                <a:solidFill>
                  <a:srgbClr val="FFFF00"/>
                </a:solidFill>
              </a:rPr>
              <a:t>социальное  обслуживание  </a:t>
            </a:r>
            <a:r>
              <a:rPr lang="ru-RU" sz="2800" b="1" dirty="0"/>
              <a:t>и,  предоставляемые в его </a:t>
            </a:r>
            <a:r>
              <a:rPr lang="ru-RU" sz="2800" b="1" dirty="0" smtClean="0"/>
              <a:t>рамках</a:t>
            </a:r>
            <a:r>
              <a:rPr lang="ru-RU" sz="2800" b="1" dirty="0"/>
              <a:t>,  </a:t>
            </a:r>
            <a:r>
              <a:rPr lang="ru-RU" sz="2800" b="1" dirty="0">
                <a:solidFill>
                  <a:srgbClr val="FFFF00"/>
                </a:solidFill>
              </a:rPr>
              <a:t>социальные услуги</a:t>
            </a:r>
            <a:r>
              <a:rPr lang="ru-RU" sz="2800" b="1" dirty="0"/>
              <a:t>, </a:t>
            </a:r>
            <a:r>
              <a:rPr lang="ru-RU" sz="2800" b="1" dirty="0">
                <a:solidFill>
                  <a:srgbClr val="FFFF00"/>
                </a:solidFill>
              </a:rPr>
              <a:t>социальная реабилитация </a:t>
            </a:r>
            <a:r>
              <a:rPr lang="ru-RU" sz="2800" b="1" dirty="0" smtClean="0">
                <a:solidFill>
                  <a:srgbClr val="FFFF00"/>
                </a:solidFill>
              </a:rPr>
              <a:t>и </a:t>
            </a:r>
            <a:r>
              <a:rPr lang="ru-RU" sz="2800" b="1" dirty="0">
                <a:solidFill>
                  <a:srgbClr val="FFFF00"/>
                </a:solidFill>
              </a:rPr>
              <a:t>социальная 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адаптация</a:t>
            </a:r>
            <a:r>
              <a:rPr lang="ru-RU" sz="2800" b="1" dirty="0"/>
              <a:t>; меры по организации занятости населения. </a:t>
            </a:r>
          </a:p>
        </p:txBody>
      </p:sp>
    </p:spTree>
    <p:extLst>
      <p:ext uri="{BB962C8B-B14F-4D97-AF65-F5344CB8AC3E}">
        <p14:creationId xmlns:p14="http://schemas.microsoft.com/office/powerpoint/2010/main" val="236702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Социальная защита </a:t>
            </a:r>
            <a:r>
              <a:rPr lang="ru-RU" sz="2000" b="1" dirty="0"/>
              <a:t>—  система принципов, правил, методов, </a:t>
            </a:r>
            <a:r>
              <a:rPr lang="ru-RU" sz="2000" b="1" dirty="0" smtClean="0"/>
              <a:t>законодательно </a:t>
            </a:r>
            <a:r>
              <a:rPr lang="ru-RU" sz="2000" b="1" dirty="0"/>
              <a:t>установленных государством социальных гарантий; </a:t>
            </a:r>
            <a:r>
              <a:rPr lang="ru-RU" sz="2000" b="1" dirty="0" smtClean="0"/>
              <a:t>мероприятий </a:t>
            </a:r>
            <a:r>
              <a:rPr lang="ru-RU" sz="2000" b="1" dirty="0"/>
              <a:t>и учреждений, обеспечивающих предоставление </a:t>
            </a:r>
            <a:r>
              <a:rPr lang="ru-RU" sz="2000" b="1" dirty="0" smtClean="0"/>
              <a:t>оптимальных </a:t>
            </a:r>
            <a:r>
              <a:rPr lang="ru-RU" sz="2000" b="1" dirty="0"/>
              <a:t>условий жизни, удовлетворение потребностей, </a:t>
            </a:r>
            <a:r>
              <a:rPr lang="ru-RU" sz="2000" b="1" dirty="0" smtClean="0"/>
              <a:t>поддержание </a:t>
            </a:r>
            <a:r>
              <a:rPr lang="ru-RU" sz="2000" b="1" dirty="0"/>
              <a:t>жизнеобеспечения и деятельного существования </a:t>
            </a:r>
            <a:r>
              <a:rPr lang="ru-RU" sz="2000" b="1" dirty="0" smtClean="0"/>
              <a:t>личности</a:t>
            </a:r>
            <a:r>
              <a:rPr lang="ru-RU" sz="2000" b="1" dirty="0"/>
              <a:t>, различных социальных категорий и групп; совокупность мер, </a:t>
            </a:r>
            <a:r>
              <a:rPr lang="ru-RU" sz="2000" b="1" dirty="0" smtClean="0"/>
              <a:t>действий</a:t>
            </a:r>
            <a:r>
              <a:rPr lang="ru-RU" sz="2000" b="1" dirty="0"/>
              <a:t>, средств государства и общества, направленных против </a:t>
            </a:r>
            <a:r>
              <a:rPr lang="ru-RU" sz="2000" b="1" dirty="0" smtClean="0"/>
              <a:t>ситуаций </a:t>
            </a:r>
            <a:r>
              <a:rPr lang="ru-RU" sz="2000" b="1" dirty="0"/>
              <a:t>риска в нормальной жизни граждан (болезнь, безработица, </a:t>
            </a:r>
            <a:r>
              <a:rPr lang="ru-RU" sz="2000" b="1" dirty="0" smtClean="0"/>
              <a:t>старость</a:t>
            </a:r>
            <a:r>
              <a:rPr lang="ru-RU" sz="2000" b="1" dirty="0"/>
              <a:t>, инвалидность, смерть кормильца и др.); комплекс </a:t>
            </a:r>
            <a:r>
              <a:rPr lang="ru-RU" sz="2000" b="1" dirty="0" smtClean="0"/>
              <a:t>государственных </a:t>
            </a:r>
            <a:r>
              <a:rPr lang="ru-RU" sz="2000" b="1" dirty="0"/>
              <a:t>мер социально-экономического и правового </a:t>
            </a:r>
            <a:r>
              <a:rPr lang="ru-RU" sz="2000" b="1" dirty="0" smtClean="0"/>
              <a:t>характера </a:t>
            </a:r>
            <a:r>
              <a:rPr lang="ru-RU" sz="2000" b="1" dirty="0"/>
              <a:t>по обеспечению гарантированного государством </a:t>
            </a:r>
            <a:r>
              <a:rPr lang="ru-RU" sz="2000" b="1" dirty="0" smtClean="0"/>
              <a:t>минимального </a:t>
            </a:r>
            <a:r>
              <a:rPr lang="ru-RU" sz="2000" b="1" dirty="0"/>
              <a:t>уровня материальной поддержки социально уязвимых </a:t>
            </a:r>
          </a:p>
          <a:p>
            <a:r>
              <a:rPr lang="ru-RU" sz="2000" b="1" dirty="0"/>
              <a:t>слоев населения в период экономических преобразований и </a:t>
            </a:r>
            <a:r>
              <a:rPr lang="ru-RU" sz="2000" b="1" dirty="0" smtClean="0"/>
              <a:t>связанного </a:t>
            </a:r>
            <a:r>
              <a:rPr lang="ru-RU" sz="2000" b="1" dirty="0"/>
              <a:t>с этим снижения их уровня жизни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1834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7048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Социальная помощь  </a:t>
            </a:r>
            <a:r>
              <a:rPr lang="ru-RU" sz="2400" b="1" dirty="0"/>
              <a:t>-  содействие людям в решении </a:t>
            </a:r>
            <a:r>
              <a:rPr lang="ru-RU" sz="2400" b="1" dirty="0" smtClean="0"/>
              <a:t>проблем</a:t>
            </a:r>
            <a:r>
              <a:rPr lang="ru-RU" sz="2400" b="1" dirty="0"/>
              <a:t>, с которыми они сталкиваются в своей повседневной жизни.</a:t>
            </a:r>
          </a:p>
          <a:p>
            <a:r>
              <a:rPr lang="ru-RU" sz="2400" b="1" dirty="0" smtClean="0"/>
              <a:t> </a:t>
            </a:r>
            <a:endParaRPr lang="ru-RU" sz="2400" b="1" dirty="0"/>
          </a:p>
          <a:p>
            <a:r>
              <a:rPr lang="ru-RU" sz="2400" b="1" dirty="0"/>
              <a:t>Также  социальная помощь  может быть представлена как  система </a:t>
            </a:r>
            <a:r>
              <a:rPr lang="ru-RU" sz="2400" b="1" dirty="0" smtClean="0"/>
              <a:t>социальных </a:t>
            </a:r>
            <a:r>
              <a:rPr lang="ru-RU" sz="2400" b="1" dirty="0"/>
              <a:t>мер в виде содействия, поддержки и услуг, </a:t>
            </a:r>
            <a:r>
              <a:rPr lang="ru-RU" sz="2400" b="1" dirty="0" smtClean="0"/>
              <a:t>оказываемых отдельным </a:t>
            </a:r>
            <a:r>
              <a:rPr lang="ru-RU" sz="2400" b="1" dirty="0"/>
              <a:t>лицам или группам населения социальной службой для </a:t>
            </a:r>
            <a:r>
              <a:rPr lang="ru-RU" sz="2400" b="1" dirty="0" smtClean="0"/>
              <a:t>преодоления </a:t>
            </a:r>
            <a:r>
              <a:rPr lang="ru-RU" sz="2400" b="1" dirty="0"/>
              <a:t>или смягчения жизненных трудностей, поддержания их </a:t>
            </a:r>
            <a:r>
              <a:rPr lang="ru-RU" sz="2400" b="1" dirty="0" smtClean="0"/>
              <a:t>социального </a:t>
            </a:r>
            <a:r>
              <a:rPr lang="ru-RU" sz="2400" b="1" dirty="0"/>
              <a:t>статуса и полноценной жизнедеятельности, адаптации в </a:t>
            </a:r>
            <a:r>
              <a:rPr lang="ru-RU" sz="2400" b="1" dirty="0" smtClean="0"/>
              <a:t>обществе</a:t>
            </a:r>
            <a:r>
              <a:rPr lang="ru-RU" sz="24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568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Социальная самопомощь  </a:t>
            </a:r>
            <a:r>
              <a:rPr lang="ru-RU" sz="2400" b="1" dirty="0"/>
              <a:t>—  совокупность социальных, </a:t>
            </a:r>
            <a:r>
              <a:rPr lang="ru-RU" sz="2400" b="1" dirty="0" smtClean="0"/>
              <a:t>социально-психологических </a:t>
            </a:r>
            <a:r>
              <a:rPr lang="ru-RU" sz="2400" b="1" dirty="0"/>
              <a:t>и социально-педагогических средств, </a:t>
            </a:r>
            <a:r>
              <a:rPr lang="ru-RU" sz="2400" b="1" dirty="0" smtClean="0"/>
              <a:t>используемых </a:t>
            </a:r>
            <a:r>
              <a:rPr lang="ru-RU" sz="2400" b="1" dirty="0"/>
              <a:t>отдельным индивидом или определенной социальной </a:t>
            </a:r>
            <a:r>
              <a:rPr lang="ru-RU" sz="2400" b="1" dirty="0" smtClean="0"/>
              <a:t>группой </a:t>
            </a:r>
            <a:r>
              <a:rPr lang="ru-RU" sz="2400" b="1" dirty="0"/>
              <a:t>для поддержания достойных условий своего существования.  </a:t>
            </a:r>
            <a:endParaRPr lang="ru-RU" sz="2400" b="1" dirty="0" smtClean="0"/>
          </a:p>
          <a:p>
            <a:endParaRPr lang="ru-RU" sz="2400" b="1" dirty="0"/>
          </a:p>
          <a:p>
            <a:r>
              <a:rPr lang="ru-RU" sz="2400" b="1" dirty="0">
                <a:solidFill>
                  <a:srgbClr val="FFFF00"/>
                </a:solidFill>
              </a:rPr>
              <a:t>Социальное страхование  </a:t>
            </a:r>
            <a:r>
              <a:rPr lang="ru-RU" sz="2400" b="1" dirty="0"/>
              <a:t>-  часть </a:t>
            </a:r>
            <a:r>
              <a:rPr lang="ru-RU" sz="2400" b="1" dirty="0" smtClean="0"/>
              <a:t>государственной </a:t>
            </a:r>
            <a:r>
              <a:rPr lang="ru-RU" sz="2400" b="1" dirty="0"/>
              <a:t>системы </a:t>
            </a:r>
            <a:r>
              <a:rPr lang="ru-RU" sz="2400" b="1" dirty="0" smtClean="0"/>
              <a:t>социальной </a:t>
            </a:r>
            <a:r>
              <a:rPr lang="ru-RU" sz="2400" b="1" dirty="0"/>
              <a:t>защиты населения, спецификой которой является </a:t>
            </a:r>
            <a:r>
              <a:rPr lang="ru-RU" sz="2400" b="1" dirty="0" smtClean="0"/>
              <a:t>осуществляемое </a:t>
            </a:r>
            <a:r>
              <a:rPr lang="ru-RU" sz="2400" b="1" dirty="0"/>
              <a:t>в соответствии с федеральным законом страхование </a:t>
            </a:r>
            <a:r>
              <a:rPr lang="ru-RU" sz="2400" b="1" dirty="0" smtClean="0"/>
              <a:t>работающих </a:t>
            </a:r>
            <a:r>
              <a:rPr lang="ru-RU" sz="2400" b="1" dirty="0"/>
              <a:t>граждан от возможного изменения материального и (или) </a:t>
            </a:r>
          </a:p>
          <a:p>
            <a:r>
              <a:rPr lang="ru-RU" sz="2400" b="1" dirty="0"/>
              <a:t>социального положения, в том числе по независящим от них </a:t>
            </a:r>
            <a:r>
              <a:rPr lang="ru-RU" sz="2400" b="1" dirty="0" smtClean="0"/>
              <a:t>обстоятельствам</a:t>
            </a:r>
            <a:r>
              <a:rPr lang="ru-RU" sz="24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821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813690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Социальное обслуживание  </a:t>
            </a:r>
            <a:r>
              <a:rPr lang="ru-RU" sz="2400" b="1" dirty="0"/>
              <a:t>-  деятельность по </a:t>
            </a:r>
            <a:r>
              <a:rPr lang="ru-RU" sz="2400" b="1" dirty="0" smtClean="0"/>
              <a:t>социально-экономической </a:t>
            </a:r>
            <a:r>
              <a:rPr lang="ru-RU" sz="2400" b="1" dirty="0"/>
              <a:t>поддержке, оказанию социально-бытовых, </a:t>
            </a:r>
            <a:r>
              <a:rPr lang="ru-RU" sz="2400" b="1" dirty="0" smtClean="0"/>
              <a:t>медико-социальных</a:t>
            </a:r>
            <a:r>
              <a:rPr lang="ru-RU" sz="2400" b="1" dirty="0"/>
              <a:t>, психологических, правовых услуг, по осуществлению </a:t>
            </a:r>
            <a:r>
              <a:rPr lang="ru-RU" sz="2400" b="1" dirty="0" smtClean="0"/>
              <a:t>социальной </a:t>
            </a:r>
            <a:r>
              <a:rPr lang="ru-RU" sz="2400" b="1" dirty="0"/>
              <a:t>адаптации и реабилитации граждан и семей, находящихся </a:t>
            </a:r>
            <a:r>
              <a:rPr lang="ru-RU" sz="2400" b="1" dirty="0" smtClean="0"/>
              <a:t>в </a:t>
            </a:r>
            <a:r>
              <a:rPr lang="ru-RU" sz="2400" b="1" dirty="0"/>
              <a:t>трудной жизненной ситуации. </a:t>
            </a:r>
            <a:endParaRPr lang="ru-RU" sz="2400" b="1" dirty="0" smtClean="0"/>
          </a:p>
          <a:p>
            <a:endParaRPr lang="ru-RU" sz="2400" b="1" dirty="0"/>
          </a:p>
          <a:p>
            <a:r>
              <a:rPr lang="ru-RU" sz="2400" b="1" dirty="0">
                <a:solidFill>
                  <a:srgbClr val="FFFF00"/>
                </a:solidFill>
              </a:rPr>
              <a:t>Социальная реабилитация  </a:t>
            </a:r>
            <a:r>
              <a:rPr lang="ru-RU" sz="2400" b="1" dirty="0"/>
              <a:t>-  восстановление основных </a:t>
            </a:r>
            <a:r>
              <a:rPr lang="ru-RU" sz="2400" b="1" dirty="0" smtClean="0"/>
              <a:t>социальных </a:t>
            </a:r>
            <a:r>
              <a:rPr lang="ru-RU" sz="2400" b="1" dirty="0"/>
              <a:t>функций  личности,  социальной группы,  общественного </a:t>
            </a:r>
            <a:r>
              <a:rPr lang="ru-RU" sz="2400" b="1" dirty="0" smtClean="0"/>
              <a:t>института</a:t>
            </a:r>
            <a:r>
              <a:rPr lang="ru-RU" sz="2400" b="1" dirty="0"/>
              <a:t>, их социальной роли как субъектов основных сфер жизни </a:t>
            </a:r>
            <a:r>
              <a:rPr lang="ru-RU" sz="2400" b="1" dirty="0" smtClean="0"/>
              <a:t>общества</a:t>
            </a:r>
            <a:r>
              <a:rPr lang="ru-RU" sz="2400" b="1" dirty="0"/>
              <a:t>, которая включает в свое содержание все аспекты </a:t>
            </a:r>
            <a:r>
              <a:rPr lang="ru-RU" sz="2400" b="1" dirty="0" smtClean="0"/>
              <a:t>реабилитации </a:t>
            </a:r>
            <a:r>
              <a:rPr lang="ru-RU" sz="2400" b="1" dirty="0"/>
              <a:t>(собственно социальные, психологические, </a:t>
            </a:r>
            <a:r>
              <a:rPr lang="ru-RU" sz="2400" b="1" dirty="0" smtClean="0"/>
              <a:t>медицинские</a:t>
            </a:r>
            <a:r>
              <a:rPr lang="ru-RU" sz="2400" b="1" dirty="0"/>
              <a:t>, профессиональные, педагогические). </a:t>
            </a:r>
          </a:p>
        </p:txBody>
      </p:sp>
    </p:spTree>
    <p:extLst>
      <p:ext uri="{BB962C8B-B14F-4D97-AF65-F5344CB8AC3E}">
        <p14:creationId xmlns:p14="http://schemas.microsoft.com/office/powerpoint/2010/main" val="26393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Основными вопросами социальной политики в Российской Федерации занимается </a:t>
            </a:r>
            <a:r>
              <a:rPr lang="ru-RU" sz="3200" b="1" dirty="0" smtClean="0">
                <a:solidFill>
                  <a:srgbClr val="FFFF00"/>
                </a:solidFill>
              </a:rPr>
              <a:t>Министерство труда и социальной защиты РФ.</a:t>
            </a:r>
          </a:p>
          <a:p>
            <a:pPr algn="ctr"/>
            <a:endParaRPr lang="ru-RU" sz="3200" b="1" dirty="0">
              <a:solidFill>
                <a:srgbClr val="FFFF00"/>
              </a:solidFill>
            </a:endParaRPr>
          </a:p>
          <a:p>
            <a:pPr algn="ctr"/>
            <a:r>
              <a:rPr lang="ru-RU" sz="3200" b="1" dirty="0"/>
              <a:t>Указ Президента Российской Федерации от 7 мая 2012 г. № 597 «О мероприятиях по реализации государственной социальной политики»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66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E491-BCD7-4B2F-902B-3AAE8A8A8A9E}" type="slidenum">
              <a:rPr lang="ru-RU" altLang="ru-RU"/>
              <a:pPr>
                <a:defRPr/>
              </a:pPr>
              <a:t>34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2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403351"/>
            <a:ext cx="7543800" cy="251936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 smtClean="0">
                <a:effectLst/>
                <a:cs typeface="Times New Roman" pitchFamily="18" charset="0"/>
              </a:rPr>
              <a:t>Формы организации государственных финансов</a:t>
            </a:r>
            <a:endParaRPr 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728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88640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практике финансового устройства государства используется три формы организации государственных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финансов: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2348880"/>
            <a:ext cx="6840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600" b="1" dirty="0" smtClean="0"/>
              <a:t>бюджетная;</a:t>
            </a:r>
            <a:endParaRPr lang="ru-RU" sz="36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600" b="1" dirty="0"/>
              <a:t>ограниченно бюджетная в виде целевых бюджетных </a:t>
            </a:r>
            <a:r>
              <a:rPr lang="ru-RU" sz="3600" b="1" dirty="0" smtClean="0"/>
              <a:t>фондов;</a:t>
            </a:r>
            <a:endParaRPr lang="ru-RU" sz="36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600" b="1" dirty="0"/>
              <a:t>внебюджетная</a:t>
            </a:r>
          </a:p>
        </p:txBody>
      </p:sp>
    </p:spTree>
    <p:extLst>
      <p:ext uri="{BB962C8B-B14F-4D97-AF65-F5344CB8AC3E}">
        <p14:creationId xmlns:p14="http://schemas.microsoft.com/office/powerpoint/2010/main" val="427395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2348880"/>
            <a:ext cx="6840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solidFill>
                  <a:srgbClr val="FFFF00"/>
                </a:solidFill>
              </a:rPr>
              <a:t>Целевые бюджетные фонды</a:t>
            </a:r>
            <a:r>
              <a:rPr lang="ru-RU" sz="3600" dirty="0"/>
              <a:t> — это промежуточная ступень между бюджетной формой перераспределения средств и внебюджетной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372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772816"/>
            <a:ext cx="7560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С внебюджетными фондами их сближают целевые источники и </a:t>
            </a:r>
            <a:r>
              <a:rPr lang="ru-RU" sz="3200" b="1" dirty="0">
                <a:solidFill>
                  <a:srgbClr val="FFFF00"/>
                </a:solidFill>
              </a:rPr>
              <a:t>целевое расходование средств</a:t>
            </a:r>
            <a:r>
              <a:rPr lang="ru-RU" sz="3200" dirty="0"/>
              <a:t>, принадлежность к бюджету определяет все прочие характеристики этих фондов.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548680"/>
            <a:ext cx="5711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Целевые бюджетные фонды</a:t>
            </a:r>
            <a:r>
              <a:rPr 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467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204864"/>
            <a:ext cx="7560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Включение </a:t>
            </a:r>
            <a:r>
              <a:rPr lang="ru-RU" sz="3200" dirty="0"/>
              <a:t>целевых фондов в бюджет придает им формальные признаки бюджетных средств, не меняя их сущности как ограниченной формы перераспределения определенной части вновь созданной </a:t>
            </a:r>
            <a:r>
              <a:rPr lang="ru-RU" sz="3200" dirty="0" smtClean="0"/>
              <a:t>стоимости.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548680"/>
            <a:ext cx="5711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Целевые бюджетные фонды</a:t>
            </a:r>
            <a:r>
              <a:rPr 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016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20688"/>
            <a:ext cx="73448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Внебюджетные фонды </a:t>
            </a:r>
            <a:r>
              <a:rPr lang="ru-RU" sz="2800" dirty="0"/>
              <a:t>– это фонды денежных средств, образуемые вне федерального бюджета, бюджетов субъектов РФ и местных бюджетов, которые предназначены для реализации конституционных прав граждан на пенсионное обеспечение, социальное страхование, охрану здоровья, медицинскую помощь, а также для удовлетворения других общественных потребностей, не финансируемых из </a:t>
            </a:r>
            <a:r>
              <a:rPr lang="ru-RU" sz="2800" dirty="0" smtClean="0"/>
              <a:t>бюджета.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590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9208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Выделение наряду с бюджетом специальных внебюджетных фондов обусловлено несколькими </a:t>
            </a:r>
            <a:r>
              <a:rPr 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причинами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необходимостью выделения специальных денежных ресурсов с целью их более эффективного и строго целевого использования;</a:t>
            </a:r>
          </a:p>
          <a:p>
            <a:pPr indent="252095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необходимостью определения особых и одновременно устойчивых финансовых источников для удовлетворения специальных потребностей государства;</a:t>
            </a:r>
          </a:p>
          <a:p>
            <a:pPr indent="252095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 необходимостью изыскания дополнительных средств для удовлетворения общественных потребностей, которые не могут быть в полном объеме профинансированы из бюджета, но которые являются основой расширения сферы деятельности правительства в области военных расходов, научных исследований, социальных выплат населению и т.п.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69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268760"/>
            <a:ext cx="74168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Внебюджетные фонды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позволяют преодолеть остаточный принцип финансирования социальных и других расходов. Они позволяют также разгрузить бюджет, беря на себя часть его расходов, разрешая тем самым проблему финансирования бюджета.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86522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96752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</a:t>
            </a:r>
            <a:r>
              <a:rPr lang="ru-RU" sz="3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главная </a:t>
            </a:r>
            <a:r>
              <a:rPr lang="ru-RU" sz="36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причина создания внебюджетных фондов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необходимость выделения чрезвычайно важных для общества расходов и обеспечение их самостоятельными источниками доходов</a:t>
            </a:r>
            <a:endParaRPr lang="ru-RU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84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764704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Материальным источником внебюджетных фондов во всех странах является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национальный доход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преобладающая часть фондов создается в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процессе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его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перераспределения.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этом смысле внебюджетные фонды являются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финансовой категорией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частью системы государственных финансов.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3770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772816"/>
            <a:ext cx="712879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200" dirty="0"/>
              <a:t>1) проекты бюджетов государственных внебюджетных фондов предоставляются одновременно с проектом соответствующих бюджетов на очередной финансовый год;</a:t>
            </a:r>
          </a:p>
          <a:p>
            <a:pPr indent="252095">
              <a:spcAft>
                <a:spcPts val="0"/>
              </a:spcAft>
            </a:pPr>
            <a:r>
              <a:rPr lang="ru-RU" sz="2200" dirty="0"/>
              <a:t>2) бюджеты государственных внебюджетных фондов рассматриваются и утверждаются в форме федеральных законов одновременно с принятием федерального закона о федеральном бюджете на очередной финансовый год;</a:t>
            </a:r>
          </a:p>
          <a:p>
            <a:pPr indent="252095">
              <a:spcAft>
                <a:spcPts val="0"/>
              </a:spcAft>
            </a:pPr>
            <a:r>
              <a:rPr lang="ru-RU" sz="2200" dirty="0"/>
              <a:t>3) внебюджетные фонды имеют строго целевую направленность;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548680"/>
            <a:ext cx="641553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</a:rPr>
              <a:t>Особенности функционирования</a:t>
            </a:r>
          </a:p>
          <a:p>
            <a:r>
              <a:rPr lang="ru-RU" sz="3200" i="1" dirty="0" smtClean="0">
                <a:solidFill>
                  <a:srgbClr val="FFFF00"/>
                </a:solidFill>
              </a:rPr>
              <a:t>внебюджетных фондов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1110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44824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4) доходы государственных внебюджетных фондов формируются за счет обязательных отчислений, а также добровольных взносов физических и юридических лиц;</a:t>
            </a:r>
          </a:p>
          <a:p>
            <a:r>
              <a:rPr lang="ru-RU" sz="2000" dirty="0"/>
              <a:t>5) страховые взносы в фонды и взаимоотношения, возникающие при их уплате, имеют налоговую </a:t>
            </a:r>
            <a:r>
              <a:rPr lang="ru-RU" sz="2000" dirty="0" smtClean="0"/>
              <a:t>природу, тарифы </a:t>
            </a:r>
            <a:r>
              <a:rPr lang="ru-RU" sz="2000" dirty="0"/>
              <a:t>взносов устанавливаются государством и являются обязательными;</a:t>
            </a:r>
          </a:p>
          <a:p>
            <a:r>
              <a:rPr lang="ru-RU" sz="2000" dirty="0"/>
              <a:t>6) денежные ресурсы внебюджетных фондов находятся в государственной </a:t>
            </a:r>
            <a:r>
              <a:rPr lang="ru-RU" sz="2000" dirty="0" smtClean="0"/>
              <a:t>собственности, не </a:t>
            </a:r>
            <a:r>
              <a:rPr lang="ru-RU" sz="2000" dirty="0"/>
              <a:t>входят в состав бюджетов, а также других фондов и не подлежат изъятию на какие-либо цели, прямо не предусмотренные законом;</a:t>
            </a:r>
          </a:p>
          <a:p>
            <a:r>
              <a:rPr lang="ru-RU" sz="2000" dirty="0"/>
              <a:t>7) расходование средств из внебюджетных фондов осуществляется по распоряжению Правительства </a:t>
            </a:r>
            <a:r>
              <a:rPr lang="ru-RU" sz="2000" dirty="0" smtClean="0"/>
              <a:t>РФ или </a:t>
            </a:r>
            <a:r>
              <a:rPr lang="ru-RU" sz="2000" dirty="0"/>
              <a:t>специально уполномоченного органа (правление фонда).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548680"/>
            <a:ext cx="641553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</a:rPr>
              <a:t>Особенности функционирования</a:t>
            </a:r>
          </a:p>
          <a:p>
            <a:r>
              <a:rPr lang="ru-RU" sz="3200" i="1" dirty="0" smtClean="0">
                <a:solidFill>
                  <a:srgbClr val="FFFF00"/>
                </a:solidFill>
              </a:rPr>
              <a:t>внебюджетных фондов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7922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48883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Главными </a:t>
            </a:r>
            <a:r>
              <a:rPr lang="ru-RU" sz="2800" b="1" i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источниками формирования</a:t>
            </a:r>
            <a:r>
              <a:rPr lang="ru-RU" sz="28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государственных внебюджетных фондов </a:t>
            </a:r>
            <a:r>
              <a:rPr lang="ru-RU" sz="2800" b="1" dirty="0">
                <a:ea typeface="Tahoma" panose="020B0604030504040204" pitchFamily="34" charset="0"/>
                <a:cs typeface="Tahoma" panose="020B0604030504040204" pitchFamily="34" charset="0"/>
              </a:rPr>
              <a:t>являются</a:t>
            </a:r>
            <a:r>
              <a:rPr lang="ru-RU" sz="2800" b="1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indent="252095">
              <a:spcAft>
                <a:spcPts val="0"/>
              </a:spcAft>
            </a:pPr>
            <a:endParaRPr lang="ru-RU" sz="24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252095">
              <a:spcAft>
                <a:spcPts val="0"/>
              </a:spcAft>
            </a:pP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– специальные целевые налоги и сборы, установленные для соответствующего фонда;</a:t>
            </a:r>
          </a:p>
          <a:p>
            <a:pPr indent="252095">
              <a:spcAft>
                <a:spcPts val="0"/>
              </a:spcAft>
            </a:pP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– средства из бюджета;</a:t>
            </a:r>
          </a:p>
          <a:p>
            <a:pPr indent="252095">
              <a:spcAft>
                <a:spcPts val="0"/>
              </a:spcAft>
            </a:pP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– отчисления от прибыли предприятий, учреждений, организаций;</a:t>
            </a:r>
          </a:p>
          <a:p>
            <a:pPr indent="252095">
              <a:spcAft>
                <a:spcPts val="0"/>
              </a:spcAft>
            </a:pP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– прибыль от коммерческой деятельности, осуществляемой фондом как юридическим лицом;</a:t>
            </a:r>
          </a:p>
          <a:p>
            <a:pPr indent="252095">
              <a:spcAft>
                <a:spcPts val="0"/>
              </a:spcAft>
            </a:pP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– займы, полученные фондом у ЦБ РФ или коммерческих банков.</a:t>
            </a:r>
            <a:endParaRPr lang="ru-RU" sz="24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49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276872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России, начиная с 1992 г.,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действовало более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двух десятков внебюджетных фондов. Возникновение в России в 90-е гг. специальных внебюджетных фондов было явлением относительно новым. До этого внебюджетных фондов как таковых не было.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476672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История развития форм организации государственных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235400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88840"/>
            <a:ext cx="79208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СССР вместо этого существовало два типа бюджета: </a:t>
            </a:r>
            <a:r>
              <a:rPr lang="ru-RU" sz="2800" b="1" dirty="0"/>
              <a:t>обыкновенный</a:t>
            </a:r>
            <a:r>
              <a:rPr lang="ru-RU" sz="2800" dirty="0"/>
              <a:t> и </a:t>
            </a:r>
            <a:r>
              <a:rPr lang="ru-RU" sz="2800" b="1" dirty="0"/>
              <a:t>чрезвычайный</a:t>
            </a:r>
            <a:r>
              <a:rPr lang="ru-RU" sz="2800" dirty="0"/>
              <a:t>. Обыкновенный бюджет формировался из традиционных, относительно постоянных доходов и направлялся на финансирование расходов, связанных с осуществлением основных функций государства. Чрезвычайный бюджет фактически выполнял функции специальных фондов. 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476672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История развития форм организации государственных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163814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88840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Целевые бюджетные фонды стали создаваться в России в период перехода страны на новые экономические отношения. Закон РСФСР «Об основах бюджетного устройства и бюджетного процесса в РСФСР» от 10 октября 1991 г. впервые предоставил возможность органам власти образовывать целевые бюджетные фонды, обладающие правом самостоятельного юридического лица и независимые от бюджетов соответствующих органов власти.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476672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История развития форм организации государственных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150606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88840"/>
            <a:ext cx="7920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90-е гг. внебюджетные фонды были созданы на разных уровнях управления – федеральном, уровне субъектов РФ и местном уровне. Главной причиной их создания была необходимость выделения чрезвычайно важных для общества расходов и обеспечение их самодеятельными источниками доходов. Ведущую роль среди них заняли социальные внебюджетные фонды.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476672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История развития форм организации государственных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190473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88840"/>
            <a:ext cx="79208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Одновременно с социальными были созданы и другие внебюджетные фонды. В конце 90-х гг., исчерпав положительный ресурс от функционирования целого ряда внебюджетных фондов, Правительство РФ приняло решение о консолидации их в бюджет, при этом сохранив некоторую автономность этих фондов. Они были включены в бюджет отдельным и статьями, т.е. трансформировались в целевые бюджетные фонды. Социальные фонды сохранили статус внебюджетных фондов и были официально утверждены законодательными актами.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476672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История развития форм организации государственных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183794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88840"/>
            <a:ext cx="79208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Одновременно с социальными были созданы и другие внебюджетные фонды. В конце 90-х гг., исчерпав положительный ресурс от функционирования целого ряда внебюджетных фондов, Правительство РФ приняло решение о консолидации их в бюджет, при этом сохранив некоторую автономность этих фондов. Они были включены в бюджет отдельным и статьями, т.е. трансформировались в целевые бюджетные фонды. Социальные фонды сохранили статус внебюджетных фондов и были официально утверждены законодательными актами.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476672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История развития форм организации государственных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17953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E1A49BF-F72D-4780-AB77-6F58836778EE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DE491-BCD7-4B2F-902B-3AAE8A8A8A9E}" type="slidenum">
              <a:rPr lang="ru-RU" altLang="ru-RU"/>
              <a:pPr>
                <a:defRPr/>
              </a:pPr>
              <a:t>53</a:t>
            </a:fld>
            <a:endParaRPr lang="ru-RU" altLang="ru-RU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/>
              <a:t>Вопрос 3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403351"/>
            <a:ext cx="7543800" cy="251936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r>
              <a:rPr lang="ru-RU" sz="4000" dirty="0" smtClean="0">
                <a:effectLst/>
                <a:cs typeface="Times New Roman" pitchFamily="18" charset="0"/>
              </a:rPr>
              <a:t>Роль </a:t>
            </a:r>
            <a:r>
              <a:rPr lang="ru-RU" sz="4000" dirty="0">
                <a:effectLst/>
                <a:cs typeface="Times New Roman" pitchFamily="18" charset="0"/>
              </a:rPr>
              <a:t>внебюджетных и целевых бюджетных фондов в реализации социально-экономических программ</a:t>
            </a:r>
            <a:endParaRPr lang="ru-RU" altLang="ru-RU" sz="4000" dirty="0">
              <a:effectLst/>
              <a:cs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buClr>
                <a:srgbClr val="FFFFCC"/>
              </a:buClr>
              <a:buNone/>
            </a:pPr>
            <a:endParaRPr lang="ru-RU" sz="4000" dirty="0">
              <a:effectLst/>
              <a:cs typeface="Times New Roman" pitchFamily="18" charset="0"/>
            </a:endParaRP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7964488" y="6308725"/>
            <a:ext cx="1071562" cy="447675"/>
            <a:chOff x="2694" y="3797"/>
            <a:chExt cx="1322" cy="545"/>
          </a:xfrm>
        </p:grpSpPr>
        <p:sp>
          <p:nvSpPr>
            <p:cNvPr id="7175" name="Text Box 5"/>
            <p:cNvSpPr txBox="1">
              <a:spLocks noChangeArrowheads="1"/>
            </p:cNvSpPr>
            <p:nvPr/>
          </p:nvSpPr>
          <p:spPr bwMode="auto">
            <a:xfrm>
              <a:off x="2976" y="3896"/>
              <a:ext cx="104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C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rgbClr val="FFFFFF"/>
                  </a:solidFill>
                  <a:latin typeface="Monotype Corsiva" pitchFamily="66" charset="0"/>
                </a:rPr>
                <a:t>ВГУЭС</a:t>
              </a:r>
              <a:endParaRPr lang="ru-RU" altLang="ru-RU" sz="1800"/>
            </a:p>
          </p:txBody>
        </p:sp>
        <p:pic>
          <p:nvPicPr>
            <p:cNvPr id="7176" name="Picture 6" descr="rspp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8"/>
            <a:stretch>
              <a:fillRect/>
            </a:stretch>
          </p:blipFill>
          <p:spPr bwMode="auto">
            <a:xfrm>
              <a:off x="2694" y="3797"/>
              <a:ext cx="276" cy="53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128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828092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играют важную роль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социальной политике государства</a:t>
            </a:r>
            <a:r>
              <a:rPr lang="ru-RU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>
              <a:spcAft>
                <a:spcPts val="0"/>
              </a:spcAft>
            </a:pPr>
            <a:r>
              <a:rPr lang="ru-RU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Финансы должны обеспечивать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такое распределение  фондов денежных средств, которое позволяет создавать фонды возмещения, формировать фонды накопления, резервные и другие фонды. </a:t>
            </a:r>
            <a:endParaRPr lang="ru-RU" sz="2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>
              <a:spcAft>
                <a:spcPts val="0"/>
              </a:spcAft>
            </a:pPr>
            <a:r>
              <a:rPr lang="ru-RU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органы территориального управления должны регулировать распределение национального дохода, как и всего национального богатства, имея в виду социальную необходимость и социальную справедливость, равенство граждан страны</a:t>
            </a:r>
            <a:r>
              <a:rPr lang="ru-RU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>
              <a:spcAft>
                <a:spcPts val="0"/>
              </a:spcAft>
            </a:pPr>
            <a:r>
              <a:rPr lang="ru-RU" sz="2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гражданин вправе иметь необходимый уровень обеспечения социальными благами и услугами.</a:t>
            </a:r>
            <a:endParaRPr lang="ru-RU" sz="2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39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64704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>
              <a:spcAft>
                <a:spcPts val="0"/>
              </a:spcAft>
            </a:pPr>
            <a:r>
              <a:rPr lang="ru-RU" sz="2400" b="1" dirty="0">
                <a:solidFill>
                  <a:srgbClr val="FFFF00"/>
                </a:solidFill>
              </a:rPr>
              <a:t>Финансовое обеспечение социальной сферы </a:t>
            </a:r>
            <a:r>
              <a:rPr lang="ru-RU" sz="2400" dirty="0"/>
              <a:t>основывается на социальных стандартах. То есть тех уровней удовлетворения социальных потребностей населения, которые приняты в качестве обязательных. Они могут быть минимальными или выше минимальных</a:t>
            </a:r>
            <a:r>
              <a:rPr lang="ru-RU" sz="2400" dirty="0" smtClean="0"/>
              <a:t>.</a:t>
            </a:r>
          </a:p>
          <a:p>
            <a:pPr indent="252095">
              <a:spcAft>
                <a:spcPts val="0"/>
              </a:spcAft>
            </a:pPr>
            <a:endParaRPr lang="ru-RU" sz="2400" dirty="0"/>
          </a:p>
          <a:p>
            <a:r>
              <a:rPr lang="ru-RU" sz="2400" dirty="0"/>
              <a:t>На основании социальных стандартов разрабатываются социальные нормы – величины потребляемых ресурсов средств, продуктов питания, медикаментов и др.</a:t>
            </a:r>
          </a:p>
          <a:p>
            <a:r>
              <a:rPr lang="ru-RU" sz="2400" dirty="0"/>
              <a:t>В соответствии с этими стандартами формируются бюджеты территорий, объективно обусловленные, прозрачные.</a:t>
            </a:r>
          </a:p>
          <a:p>
            <a:pPr indent="252095" algn="just">
              <a:spcAft>
                <a:spcPts val="0"/>
              </a:spcAft>
            </a:pP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19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41682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Согласно </a:t>
            </a:r>
            <a:r>
              <a:rPr lang="ru-RU" sz="2800" dirty="0">
                <a:solidFill>
                  <a:srgbClr val="FFFF00"/>
                </a:solidFill>
              </a:rPr>
              <a:t>Концепции долгосрочного социально-экономического развития Российской Федерации на период до 2020 </a:t>
            </a:r>
            <a:r>
              <a:rPr lang="ru-RU" sz="2800" dirty="0" smtClean="0">
                <a:solidFill>
                  <a:srgbClr val="FFFF00"/>
                </a:solidFill>
              </a:rPr>
              <a:t>года(утв</a:t>
            </a:r>
            <a:r>
              <a:rPr lang="ru-RU" sz="2800" dirty="0">
                <a:solidFill>
                  <a:srgbClr val="FFFF00"/>
                </a:solidFill>
              </a:rPr>
              <a:t>. распоряжением Правительства РФ от 17 ноября 2008 г. N 1662-р</a:t>
            </a:r>
            <a:r>
              <a:rPr lang="ru-RU" sz="2800" dirty="0" smtClean="0">
                <a:solidFill>
                  <a:srgbClr val="FFFF00"/>
                </a:solidFill>
              </a:rPr>
              <a:t>)</a:t>
            </a:r>
            <a:r>
              <a:rPr lang="ru-RU" sz="2800" dirty="0">
                <a:solidFill>
                  <a:srgbClr val="FFFF00"/>
                </a:solidFill>
              </a:rPr>
              <a:t/>
            </a:r>
            <a:br>
              <a:rPr lang="ru-RU" sz="2800" dirty="0">
                <a:solidFill>
                  <a:srgbClr val="FFFF00"/>
                </a:solidFill>
              </a:rPr>
            </a:br>
            <a:r>
              <a:rPr lang="ru-RU" sz="2800" dirty="0"/>
              <a:t>наступает новый этап в развитии финансового обеспечения социальных расходов в России. </a:t>
            </a:r>
          </a:p>
          <a:p>
            <a:pPr indent="252095">
              <a:spcAft>
                <a:spcPts val="0"/>
              </a:spcAft>
            </a:pPr>
            <a:r>
              <a:rPr lang="ru-RU" sz="2800" dirty="0"/>
              <a:t>В настоящее время просматриваются черты адаптации пенсионного обеспечения, здравоохранения, образования, жилищно-коммунальной сферы к рыночным отношениям в России. </a:t>
            </a:r>
          </a:p>
        </p:txBody>
      </p:sp>
    </p:spTree>
    <p:extLst>
      <p:ext uri="{BB962C8B-B14F-4D97-AF65-F5344CB8AC3E}">
        <p14:creationId xmlns:p14="http://schemas.microsoft.com/office/powerpoint/2010/main" val="22804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4440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Основные черты </a:t>
            </a:r>
            <a:r>
              <a:rPr lang="ru-RU" b="1" dirty="0" smtClean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рыночной модели </a:t>
            </a:r>
            <a:r>
              <a:rPr lang="ru-RU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 финансовой точки зрения: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субсидирование – базовый принцип социальной политики в России;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относительное сокращение бюджетных средств и рост внебюджетных финансовых источников, усиление роли страхования, поддержание сети социального обслуживания населения. Социальное страхование переходит в разряд основных: усиливает роль в социальном обеспечении; появились новые его виды (медицинское страхование, страхование от безработицы); изменились виды (в пенсионном обеспечении идет внедрение финансового накопления);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законодательное закрепление минимального набора государственных социальных гарантий (образование, культура, здравоохранение, социальная защита);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расширение сфер социальной защиты (обязательное и добровольное страхование) через государственные и негосударственные пенсионные фонды, негосударственное медицинское страхование);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нетрадиционные формы привлечения средств (расширение муниципальных займов) к финансированию строительства жилья, социальной инфраструктуры;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расширение платности социальных услуг;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привлечение некоммерческого сектора к решению социальных задач (общественные организации);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 в проектах, финансируемых из международных источников.</a:t>
            </a:r>
            <a:endParaRPr lang="ru-RU" sz="17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16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7768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88290" algn="l"/>
              </a:tabLst>
            </a:pPr>
            <a:r>
              <a:rPr lang="ru-RU" sz="2400" b="1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Финансовые ресурсы</a:t>
            </a: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, используемые при финансировании социальных программ подразделяются на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0">
              <a:spcAft>
                <a:spcPts val="0"/>
              </a:spcAft>
              <a:tabLst>
                <a:tab pos="288290" algn="l"/>
              </a:tabLst>
            </a:pPr>
            <a:endParaRPr lang="ru-RU" sz="24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государственные и муниципальные финансы (федеральный бюджет, бюджеты субъектов РФ, местные бюджеты, бюджеты государственных внебюджетных социальных фондов);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88290" algn="l"/>
              </a:tabLst>
            </a:pPr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негосударственные финансовые ресурсы (кредитные ресурсы, привлечение фирм, потенциал общественных некоммерческих организаций).</a:t>
            </a:r>
            <a:endParaRPr lang="ru-RU" sz="2400" b="1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9208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оценке экспертов, около 70 % финансовых ресурсов социальной защиты населения формируется за счет внебюджетных социально-страховых фондов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52095" algn="just">
              <a:spcAft>
                <a:spcPts val="0"/>
              </a:spcAft>
            </a:pP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209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 в определенной степени должно нести ответственность за общую социально-экономическую ситуацию, так как оно разрабатывает стратегию развития страны в целом, регулирует и контролирует ее воплощение.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36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620688"/>
            <a:ext cx="748883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Цель </a:t>
            </a:r>
            <a:r>
              <a:rPr lang="ru-RU" sz="2000" b="1" dirty="0" smtClean="0">
                <a:solidFill>
                  <a:srgbClr val="FFFF00"/>
                </a:solidFill>
              </a:rPr>
              <a:t>внебюджетных фондов </a:t>
            </a:r>
            <a:r>
              <a:rPr lang="ru-RU" sz="2000" b="1" dirty="0"/>
              <a:t>- обеспечить реализацию важнейших социальных гарантий - государственного пенсионного обеспечения, оказание бесплатной медицинской помощи, выплат во время отпуска по беременности и родам, а также защиту от социальных рисков, которые неизбежно сопровождают трудовую деятельность - поддержка в сфере занятости, в случае потери трудоспособности и </a:t>
            </a:r>
            <a:r>
              <a:rPr lang="ru-RU" sz="2000" b="1" dirty="0" smtClean="0"/>
              <a:t>т.д.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Социальные </a:t>
            </a:r>
            <a:r>
              <a:rPr lang="ru-RU" sz="2000" b="1" dirty="0"/>
              <a:t>внебюджетные </a:t>
            </a:r>
            <a:r>
              <a:rPr lang="ru-RU" sz="2000" b="1" dirty="0" smtClean="0"/>
              <a:t>фонды являются </a:t>
            </a:r>
            <a:r>
              <a:rPr lang="ru-RU" sz="2000" b="1" dirty="0"/>
              <a:t>самостоятельными финансово-кредитными учреждениями. Однако их самостоятельность ограничена государством - оно определяет уровень страховых платежей, принимает решение об изменении структуры и уровня денежных выплат, обеспечивает контроль за деятельностью фондов.</a:t>
            </a:r>
          </a:p>
        </p:txBody>
      </p:sp>
    </p:spTree>
    <p:extLst>
      <p:ext uri="{BB962C8B-B14F-4D97-AF65-F5344CB8AC3E}">
        <p14:creationId xmlns:p14="http://schemas.microsoft.com/office/powerpoint/2010/main" val="416875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404664"/>
            <a:ext cx="74888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Средства фондов формируются преимущественно за счет страховых платежей предприятий всех форм собственности, до 2001 г. - обязательных страховых платежей работающих (1% в Пенсионный </a:t>
            </a:r>
            <a:r>
              <a:rPr lang="ru-RU" sz="2400" b="1" dirty="0" smtClean="0"/>
              <a:t>фонд РФ), </a:t>
            </a:r>
            <a:r>
              <a:rPr lang="ru-RU" sz="2400" b="1" dirty="0"/>
              <a:t>привязанных к одной из самых надежных баз - фонду оплаты труда, а также поступлений из бюджетной системы в оговоренных законом случаях, и прочих доходов (например, от размещения временно свободных средств на финансовом рынке, штрафов, пени и другие).</a:t>
            </a:r>
          </a:p>
        </p:txBody>
      </p:sp>
    </p:spTree>
    <p:extLst>
      <p:ext uri="{BB962C8B-B14F-4D97-AF65-F5344CB8AC3E}">
        <p14:creationId xmlns:p14="http://schemas.microsoft.com/office/powerpoint/2010/main" val="45212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004292"/>
              </p:ext>
            </p:extLst>
          </p:nvPr>
        </p:nvGraphicFramePr>
        <p:xfrm>
          <a:off x="1259632" y="1700808"/>
          <a:ext cx="6811002" cy="3996356"/>
        </p:xfrm>
        <a:graphic>
          <a:graphicData uri="http://schemas.openxmlformats.org/drawingml/2006/table">
            <a:tbl>
              <a:tblPr/>
              <a:tblGrid>
                <a:gridCol w="4817538"/>
                <a:gridCol w="1993464"/>
              </a:tblGrid>
              <a:tr h="12458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Пенсионный фонд РФ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6 416 408 332,1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764">
                <a:tc>
                  <a:txBody>
                    <a:bodyPr/>
                    <a:lstStyle/>
                    <a:p>
                      <a:pPr indent="0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ФСС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564 917 198,6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76">
                <a:tc>
                  <a:txBody>
                    <a:bodyPr/>
                    <a:lstStyle/>
                    <a:p>
                      <a:pPr indent="0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ФОМС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1 240 116 074,5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ИТОГО</a:t>
                      </a:r>
                      <a:r>
                        <a:rPr lang="ru-RU" baseline="0" dirty="0" smtClean="0">
                          <a:solidFill>
                            <a:srgbClr val="FFFF00"/>
                          </a:solidFill>
                        </a:rPr>
                        <a:t> внебюджетные фонды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8 221 441 605,20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56">
                <a:tc>
                  <a:txBody>
                    <a:bodyPr/>
                    <a:lstStyle/>
                    <a:p>
                      <a:pPr indent="0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Федеральный бюджет, в том числе: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11 634 323 429,3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1000 СОЦИАЛЬНАЯ </a:t>
                      </a:r>
                      <a:r>
                        <a:rPr lang="ru-RU" sz="16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ПОЛИТИКА</a:t>
                      </a: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3 533 797 184,9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423">
                <a:tc>
                  <a:txBody>
                    <a:bodyPr/>
                    <a:lstStyle/>
                    <a:p>
                      <a:pPr indent="0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1001 Пенсионное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</a:t>
                      </a: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2 272 361 029,9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1002 Социальное обслуживание населения</a:t>
                      </a: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9 071 854,0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1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1003 Социальное обеспечение населения</a:t>
                      </a: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907 043 262,7</a:t>
                      </a: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83">
                <a:tc>
                  <a:txBody>
                    <a:bodyPr/>
                    <a:lstStyle/>
                    <a:p>
                      <a:pPr indent="0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1004 Охрана семьи и детства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333 305 675,0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80">
                <a:tc>
                  <a:txBody>
                    <a:bodyPr/>
                    <a:lstStyle/>
                    <a:p>
                      <a:pPr indent="0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1005 Прикладные научные исследования в области социальной политики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139 253,3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80">
                <a:tc>
                  <a:txBody>
                    <a:bodyPr/>
                    <a:lstStyle/>
                    <a:p>
                      <a:pPr indent="0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1006 Другие вопросы в области социальной политики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11 876 110,0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633" marR="71633" marT="35816" marB="3581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28336" y="188640"/>
            <a:ext cx="76787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Расходы на социальную политику в 2014 году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(федеральный уровень), тыс. руб.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Статья </a:t>
            </a:r>
            <a:r>
              <a:rPr lang="ru-RU" sz="2400" dirty="0" smtClean="0"/>
              <a:t>17 БК РФ. </a:t>
            </a:r>
            <a:r>
              <a:rPr lang="ru-RU" sz="2400" b="1" dirty="0">
                <a:solidFill>
                  <a:srgbClr val="FFFF00"/>
                </a:solidFill>
              </a:rPr>
              <a:t>Целевой бюджетный фонд</a:t>
            </a:r>
          </a:p>
          <a:p>
            <a:r>
              <a:rPr lang="ru-RU" sz="2400" dirty="0"/>
              <a:t>Целевой бюджетный фонд - фонд денежных средств, образуемый в соответствии с законодательством Российской Федерации в составе бюджета за счет доходов целевого назначения или в порядке целевых отчислений от конкретных видов доходов или иных поступлений и используемый по отдельной смете. Средства целевого бюджетного фонда не могут быть использованы на цели, не соответствующие назначению целевого бюджетного фонда.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solidFill>
                  <a:srgbClr val="FFFF00"/>
                </a:solidFill>
              </a:rPr>
              <a:t>Утратила силу с 1 января 2008 года. - Федеральный </a:t>
            </a:r>
            <a:r>
              <a:rPr lang="ru-RU" sz="2400" b="1" dirty="0">
                <a:solidFill>
                  <a:srgbClr val="FFFF00"/>
                </a:solidFill>
                <a:hlinkClick r:id="rId2" tooltip="Федеральный закон от 26.04.2007 N 63-ФЗ&#10;(ред. от 29.11.2014)&#10;&quot;О внесении изменений в Бюджетный кодекс Российской Федерации в части регулирования бюджетного процесса и приведении в соответствие с бюджетным законодательством Российской Федерации отдельных законодательных актов Российской Федерации&quot;"/>
              </a:rPr>
              <a:t>закон</a:t>
            </a:r>
            <a:r>
              <a:rPr lang="ru-RU" sz="2400" b="1" dirty="0">
                <a:solidFill>
                  <a:srgbClr val="FFFF00"/>
                </a:solidFill>
              </a:rPr>
              <a:t> от 26.04.2007 </a:t>
            </a:r>
            <a:r>
              <a:rPr lang="ru-RU" sz="2400" b="1" dirty="0" smtClean="0">
                <a:solidFill>
                  <a:srgbClr val="FFFF00"/>
                </a:solidFill>
              </a:rPr>
              <a:t>№ </a:t>
            </a:r>
            <a:r>
              <a:rPr lang="ru-RU" sz="2400" b="1" dirty="0">
                <a:solidFill>
                  <a:srgbClr val="FFFF00"/>
                </a:solidFill>
              </a:rPr>
              <a:t>63-ФЗ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2167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Дорожный фонд </a:t>
            </a:r>
            <a:r>
              <a:rPr lang="ru-RU" sz="2400" b="1" dirty="0"/>
              <a:t>- часть средств бюджета, подлежащая использованию в целях финансового обеспечения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пунктов.</a:t>
            </a:r>
          </a:p>
          <a:p>
            <a:endParaRPr lang="ru-RU" sz="2400" b="1" dirty="0" smtClean="0"/>
          </a:p>
          <a:p>
            <a:endParaRPr lang="ru-RU" sz="2400" b="1" dirty="0"/>
          </a:p>
          <a:p>
            <a:r>
              <a:rPr lang="ru-RU" sz="2400" b="1" dirty="0" smtClean="0"/>
              <a:t>К </a:t>
            </a:r>
            <a:r>
              <a:rPr lang="ru-RU" sz="2400" b="1" dirty="0"/>
              <a:t>дорожным фондам относятся </a:t>
            </a:r>
            <a:r>
              <a:rPr lang="ru-RU" sz="2400" b="1" dirty="0">
                <a:solidFill>
                  <a:srgbClr val="FFFF00"/>
                </a:solidFill>
              </a:rPr>
              <a:t>Федеральный дорожный фонд</a:t>
            </a:r>
            <a:r>
              <a:rPr lang="ru-RU" sz="2400" b="1" dirty="0"/>
              <a:t>, дорожные фонды субъектов Российской Федерации и муниципальные дорожные фонды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6255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476672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Государственная программа </a:t>
            </a:r>
            <a:r>
              <a:rPr lang="ru-RU" sz="3200" b="1" dirty="0" smtClean="0"/>
              <a:t>- система </a:t>
            </a:r>
            <a:r>
              <a:rPr lang="ru-RU" sz="3200" b="1" dirty="0"/>
              <a:t>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193096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260648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Подпрограмма государственной </a:t>
            </a:r>
            <a:r>
              <a:rPr lang="ru-RU" sz="2400" b="1" dirty="0" smtClean="0">
                <a:solidFill>
                  <a:srgbClr val="FFFF00"/>
                </a:solidFill>
              </a:rPr>
              <a:t>программы </a:t>
            </a:r>
            <a:r>
              <a:rPr lang="ru-RU" sz="2400" dirty="0"/>
              <a:t>- взаимоувязанные по целям, срокам и ресурсам мероприятия, выделенные исходя из масштаба и сложности задач, решаемых в рамках государственной программы, содержащие ведомственные целевые программы и основные </a:t>
            </a:r>
            <a:r>
              <a:rPr lang="ru-RU" sz="2400" dirty="0" smtClean="0"/>
              <a:t>мероприятия.</a:t>
            </a:r>
          </a:p>
          <a:p>
            <a:endParaRPr lang="ru-RU" sz="2400" dirty="0">
              <a:effectLst/>
            </a:endParaRPr>
          </a:p>
          <a:p>
            <a:r>
              <a:rPr lang="ru-RU" sz="2400" b="1" dirty="0">
                <a:solidFill>
                  <a:srgbClr val="FFFF00"/>
                </a:solidFill>
              </a:rPr>
              <a:t>Показатель (индикатор) государственной </a:t>
            </a:r>
            <a:r>
              <a:rPr lang="ru-RU" sz="2400" b="1" dirty="0" smtClean="0">
                <a:solidFill>
                  <a:srgbClr val="FFFF00"/>
                </a:solidFill>
              </a:rPr>
              <a:t>программы </a:t>
            </a:r>
            <a:r>
              <a:rPr lang="ru-RU" sz="2400" dirty="0"/>
              <a:t>- количественная характеристика результата достижения цели (решения задачи) государственной </a:t>
            </a:r>
            <a:r>
              <a:rPr lang="ru-RU" sz="2400" dirty="0" smtClean="0"/>
              <a:t>программы</a:t>
            </a:r>
          </a:p>
          <a:p>
            <a:endParaRPr lang="ru-RU" sz="2400" dirty="0"/>
          </a:p>
          <a:p>
            <a:r>
              <a:rPr lang="ru-RU" sz="2400" b="1" dirty="0">
                <a:solidFill>
                  <a:srgbClr val="FFFF00"/>
                </a:solidFill>
              </a:rPr>
              <a:t>Программно-целевые инструменты государственной </a:t>
            </a:r>
            <a:r>
              <a:rPr lang="ru-RU" sz="2400" b="1" dirty="0" smtClean="0">
                <a:solidFill>
                  <a:srgbClr val="FFFF00"/>
                </a:solidFill>
              </a:rPr>
              <a:t>программы </a:t>
            </a:r>
            <a:r>
              <a:rPr lang="ru-RU" sz="2400" dirty="0" smtClean="0"/>
              <a:t>- ведомственные </a:t>
            </a:r>
            <a:r>
              <a:rPr lang="ru-RU" sz="2400" dirty="0"/>
              <a:t>целевые программы в сфере реализации государственной </a:t>
            </a:r>
            <a:r>
              <a:rPr lang="ru-RU" sz="2400" dirty="0" smtClean="0"/>
              <a:t>программы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7139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6792" y="22709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Распоряжение Правительства РФ от 11.11.2010 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</a:rPr>
              <a:t>N 1950-р </a:t>
            </a:r>
            <a:r>
              <a:rPr lang="ru-RU" sz="2400" b="1" dirty="0" smtClean="0">
                <a:solidFill>
                  <a:srgbClr val="FFFF00"/>
                </a:solidFill>
              </a:rPr>
              <a:t>«Об </a:t>
            </a:r>
            <a:r>
              <a:rPr lang="ru-RU" sz="2400" b="1" dirty="0">
                <a:solidFill>
                  <a:srgbClr val="FFFF00"/>
                </a:solidFill>
              </a:rPr>
              <a:t>утверждении перечня </a:t>
            </a:r>
            <a:r>
              <a:rPr lang="ru-RU" sz="2400" b="1" dirty="0" smtClean="0">
                <a:solidFill>
                  <a:srgbClr val="FFFF00"/>
                </a:solidFill>
              </a:rPr>
              <a:t>государственных программ </a:t>
            </a:r>
            <a:r>
              <a:rPr lang="ru-RU" sz="2400" b="1" dirty="0">
                <a:solidFill>
                  <a:srgbClr val="FFFF00"/>
                </a:solidFill>
              </a:rPr>
              <a:t>Российской </a:t>
            </a:r>
            <a:r>
              <a:rPr lang="ru-RU" sz="2400" b="1" dirty="0" smtClean="0">
                <a:solidFill>
                  <a:srgbClr val="FFFF00"/>
                </a:solidFill>
              </a:rPr>
              <a:t>Федерации»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26325"/>
            <a:ext cx="7739336" cy="483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5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6792" y="22709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Распоряжение Правительства РФ от 11.11.2010 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</a:rPr>
              <a:t>N 1950-р </a:t>
            </a:r>
            <a:r>
              <a:rPr lang="ru-RU" sz="2400" b="1" dirty="0" smtClean="0">
                <a:solidFill>
                  <a:srgbClr val="FFFF00"/>
                </a:solidFill>
              </a:rPr>
              <a:t>«Об </a:t>
            </a:r>
            <a:r>
              <a:rPr lang="ru-RU" sz="2400" b="1" dirty="0">
                <a:solidFill>
                  <a:srgbClr val="FFFF00"/>
                </a:solidFill>
              </a:rPr>
              <a:t>утверждении перечня </a:t>
            </a:r>
            <a:r>
              <a:rPr lang="ru-RU" sz="2400" b="1" dirty="0" smtClean="0">
                <a:solidFill>
                  <a:srgbClr val="FFFF00"/>
                </a:solidFill>
              </a:rPr>
              <a:t>государственных программ </a:t>
            </a:r>
            <a:r>
              <a:rPr lang="ru-RU" sz="2400" b="1" dirty="0">
                <a:solidFill>
                  <a:srgbClr val="FFFF00"/>
                </a:solidFill>
              </a:rPr>
              <a:t>Российской </a:t>
            </a:r>
            <a:r>
              <a:rPr lang="ru-RU" sz="2400" b="1" dirty="0" smtClean="0">
                <a:solidFill>
                  <a:srgbClr val="FFFF00"/>
                </a:solidFill>
              </a:rPr>
              <a:t>Федерации»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00" y="1796756"/>
            <a:ext cx="7793088" cy="487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4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6792" y="22709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Распоряжение Правительства РФ от 11.11.2010 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</a:rPr>
              <a:t>N 1950-р </a:t>
            </a:r>
            <a:r>
              <a:rPr lang="ru-RU" sz="2400" b="1" dirty="0" smtClean="0">
                <a:solidFill>
                  <a:srgbClr val="FFFF00"/>
                </a:solidFill>
              </a:rPr>
              <a:t>«Об </a:t>
            </a:r>
            <a:r>
              <a:rPr lang="ru-RU" sz="2400" b="1" dirty="0">
                <a:solidFill>
                  <a:srgbClr val="FFFF00"/>
                </a:solidFill>
              </a:rPr>
              <a:t>утверждении перечня </a:t>
            </a:r>
            <a:r>
              <a:rPr lang="ru-RU" sz="2400" b="1" dirty="0" smtClean="0">
                <a:solidFill>
                  <a:srgbClr val="FFFF00"/>
                </a:solidFill>
              </a:rPr>
              <a:t>государственных программ </a:t>
            </a:r>
            <a:r>
              <a:rPr lang="ru-RU" sz="2400" b="1" dirty="0">
                <a:solidFill>
                  <a:srgbClr val="FFFF00"/>
                </a:solidFill>
              </a:rPr>
              <a:t>Российской </a:t>
            </a:r>
            <a:r>
              <a:rPr lang="ru-RU" sz="2400" b="1" dirty="0" smtClean="0">
                <a:solidFill>
                  <a:srgbClr val="FFFF00"/>
                </a:solidFill>
              </a:rPr>
              <a:t>Федерации»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1772574"/>
            <a:ext cx="7796554" cy="487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2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60648"/>
            <a:ext cx="81369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Вопросы к практическому занятию № 1 (для групп БЭУ-12-ФК)</a:t>
            </a: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/>
              <a:t>Прожиточный минимум в Российской Федерации (Федеральный закон от 24 октября 1997 года № 134-ФЗ и другие нормативные акты)</a:t>
            </a:r>
          </a:p>
          <a:p>
            <a:pPr marL="457200" indent="-457200">
              <a:buAutoNum type="arabicPeriod"/>
            </a:pPr>
            <a:r>
              <a:rPr lang="ru-RU" sz="2400" b="1" dirty="0"/>
              <a:t>Государственная социальная помощь (Федеральный закон от 17 июля 1999 г. N 178-ФЗ</a:t>
            </a:r>
            <a:r>
              <a:rPr lang="ru-RU" sz="2400" b="1" dirty="0" smtClean="0"/>
              <a:t>)</a:t>
            </a:r>
          </a:p>
          <a:p>
            <a:pPr marL="457200" indent="-457200">
              <a:buAutoNum type="arabicPeriod"/>
            </a:pPr>
            <a:r>
              <a:rPr lang="ru-RU" sz="2400" b="1" dirty="0" smtClean="0"/>
              <a:t>Финансовая система государства (централизованные и децентрализованные финансы, финансы домашних хозяйств)</a:t>
            </a:r>
          </a:p>
          <a:p>
            <a:pPr marL="457200" indent="-457200">
              <a:buAutoNum type="arabicPeriod"/>
            </a:pPr>
            <a:r>
              <a:rPr lang="ru-RU" sz="2400" b="1" dirty="0" smtClean="0"/>
              <a:t>Социальная политика государства на современном этапе. Финансирование расходов на социальные цели.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8987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3535" y="11663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Тест к лекции 1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43535" y="574740"/>
            <a:ext cx="78488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Могут ли денежные средства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 бюджета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быть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источником федеральных внебюджетных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фондов: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А) да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Б) нет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Впервые внебюджетные фонды стали создаваться в нашей стране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в: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начале переходного периода к рынку в 1991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году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период становления рыночных отношений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1995 году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период социализма в 1982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году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Содействие людям в решении проблем, с которыми они сталкиваются в своей повседневной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жизни это: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социальная реабилитация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социальное страхование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социальная помощь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52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DD202FF-01A0-4EBE-AA7D-79C52FDCCD53}" type="datetime1">
              <a:rPr lang="ru-RU" altLang="ru-RU"/>
              <a:pPr>
                <a:defRPr/>
              </a:pPr>
              <a:t>03.02.2015</a:t>
            </a:fld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6A21AD-4FC4-42AA-9BFD-2D59FE2AF5FD}" type="slidenum">
              <a:rPr lang="ru-RU" altLang="ru-RU"/>
              <a:pPr>
                <a:defRPr/>
              </a:pPr>
              <a:t>72</a:t>
            </a:fld>
            <a:endParaRPr lang="ru-RU" altLang="ru-RU"/>
          </a:p>
        </p:txBody>
      </p:sp>
      <p:sp>
        <p:nvSpPr>
          <p:cNvPr id="6" name="Text Box 4"/>
          <p:cNvSpPr txBox="1">
            <a:spLocks noGrp="1" noChangeArrowheads="1"/>
          </p:cNvSpPr>
          <p:nvPr>
            <p:ph idx="1"/>
          </p:nvPr>
        </p:nvSpPr>
        <p:spPr>
          <a:xfrm>
            <a:off x="1066800" y="2924175"/>
            <a:ext cx="7543800" cy="3171825"/>
          </a:xfrm>
        </p:spPr>
        <p:txBody>
          <a:bodyPr lIns="0" tIns="0" rIns="0" bIns="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800" b="1" dirty="0"/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endParaRPr lang="ru-RU" altLang="ru-RU" sz="1200" dirty="0"/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4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endParaRPr lang="ru-RU" altLang="ru-RU" sz="1400" dirty="0"/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  <a:defRPr/>
            </a:pPr>
            <a:r>
              <a:rPr lang="ru-RU" altLang="ru-RU" sz="14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  <p:pic>
        <p:nvPicPr>
          <p:cNvPr id="1126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6297613"/>
            <a:ext cx="11398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980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FLASHSPRING_BG_AUDIO_DURATION_TAG" val="0.0000000"/>
  <p:tag name="ISPRING_SCORM_PASSING_SCORE" val="79.9900000000"/>
  <p:tag name="GENSWF_OUTPUT_FILE_NAME" val="NObank"/>
  <p:tag name="ISPRING_RESOURCE_PATHS_HASH_2" val="296294993ee1c199ced7a166bc3412f48328754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Все права защищены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1793</TotalTime>
  <Words>3683</Words>
  <Application>Microsoft Office PowerPoint</Application>
  <PresentationFormat>Экран (4:3)</PresentationFormat>
  <Paragraphs>338</Paragraphs>
  <Slides>72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81" baseType="lpstr">
      <vt:lpstr>Arial</vt:lpstr>
      <vt:lpstr>Calibri</vt:lpstr>
      <vt:lpstr>Monotype Corsiva</vt:lpstr>
      <vt:lpstr>OpenSymbol</vt:lpstr>
      <vt:lpstr>Symbol</vt:lpstr>
      <vt:lpstr>Tahoma</vt:lpstr>
      <vt:lpstr>Times New Roman</vt:lpstr>
      <vt:lpstr>Wingdings</vt:lpstr>
      <vt:lpstr>Сумерки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 1. Социально-экономическая политика государства и роль внебюджетных и целевых бюджетных фондов в ее реализации</vt:lpstr>
      <vt:lpstr>Содержание лекции</vt:lpstr>
      <vt:lpstr>Вопрос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vvsu.ru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Tema_1</dc:title>
  <dc:creator>Olga_V</dc:creator>
  <cp:lastModifiedBy>Илья</cp:lastModifiedBy>
  <cp:revision>240</cp:revision>
  <dcterms:created xsi:type="dcterms:W3CDTF">2010-09-07T21:39:41Z</dcterms:created>
  <dcterms:modified xsi:type="dcterms:W3CDTF">2015-02-03T06:22:22Z</dcterms:modified>
</cp:coreProperties>
</file>