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291"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6858000" type="screen4x3"/>
  <p:notesSz cx="6858000" cy="9144000"/>
  <p:custDataLst>
    <p:tags r:id="rId5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2"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2074602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2479530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139318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06.06.2018</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620447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06.06.2018</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953137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06.06.2018</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0154416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06.06.2018</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599253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06.06.2018</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26029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06.06.2018</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15871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900129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08112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06.06.2018</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923949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06.06.2018</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6392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06.06.2018</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33284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518479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629996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t>06.06.2018</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124010914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iming>
    <p:tnLst>
      <p:par>
        <p:cTn id="1" dur="indefinite" restart="never" nodeType="tmRoot"/>
      </p:par>
    </p:tnLst>
  </p:timing>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docs.cntd.ru/document/9004937" TargetMode="Externa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42416" y="116633"/>
            <a:ext cx="6600451" cy="4176463"/>
          </a:xfrm>
        </p:spPr>
        <p:txBody>
          <a:bodyPr>
            <a:normAutofit/>
          </a:bodyPr>
          <a:lstStyle/>
          <a:p>
            <a:r>
              <a:rPr lang="ru-RU" sz="4400" b="1" dirty="0" smtClean="0"/>
              <a:t>Лекция 5 </a:t>
            </a:r>
            <a:r>
              <a:rPr lang="ru-RU" sz="4400" b="1" dirty="0"/>
              <a:t>Государственная молодежная политика на уровне регионов и муниципалитетов РФ</a:t>
            </a:r>
            <a:r>
              <a:rPr lang="ru-RU" sz="4400" dirty="0"/>
              <a:t/>
            </a:r>
            <a:br>
              <a:rPr lang="ru-RU" sz="4400" dirty="0"/>
            </a:br>
            <a:endParaRPr lang="ru-RU" sz="4400" dirty="0"/>
          </a:p>
        </p:txBody>
      </p:sp>
      <p:sp>
        <p:nvSpPr>
          <p:cNvPr id="3" name="Подзаголовок 2"/>
          <p:cNvSpPr>
            <a:spLocks noGrp="1"/>
          </p:cNvSpPr>
          <p:nvPr>
            <p:ph type="subTitle" idx="1"/>
          </p:nvPr>
        </p:nvSpPr>
        <p:spPr/>
        <p:txBody>
          <a:bodyPr>
            <a:normAutofit lnSpcReduction="10000"/>
          </a:bodyPr>
          <a:lstStyle/>
          <a:p>
            <a:r>
              <a:rPr lang="ru-RU" dirty="0">
                <a:solidFill>
                  <a:schemeClr val="tx1"/>
                </a:solidFill>
              </a:rPr>
              <a:t>Кандидат политических наук</a:t>
            </a:r>
          </a:p>
          <a:p>
            <a:r>
              <a:rPr lang="ru-RU" dirty="0">
                <a:solidFill>
                  <a:schemeClr val="tx1"/>
                </a:solidFill>
              </a:rPr>
              <a:t>Кошевая Елена Сергеевна</a:t>
            </a:r>
          </a:p>
          <a:p>
            <a:r>
              <a:rPr lang="ru-RU" dirty="0">
                <a:solidFill>
                  <a:schemeClr val="tx1"/>
                </a:solidFill>
              </a:rPr>
              <a:t>Кафедра управления </a:t>
            </a:r>
          </a:p>
          <a:p>
            <a:endParaRPr lang="ru-RU" dirty="0"/>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55776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55776" y="188640"/>
            <a:ext cx="5088283" cy="842391"/>
          </a:xfrm>
        </p:spPr>
        <p:txBody>
          <a:bodyPr>
            <a:normAutofit/>
          </a:bodyPr>
          <a:lstStyle/>
          <a:p>
            <a:r>
              <a:rPr lang="ru-RU" sz="2400" dirty="0" smtClean="0"/>
              <a:t>План лекции:</a:t>
            </a:r>
            <a:endParaRPr lang="ru-RU" sz="2400" dirty="0"/>
          </a:p>
        </p:txBody>
      </p:sp>
      <p:sp>
        <p:nvSpPr>
          <p:cNvPr id="3" name="Подзаголовок 2"/>
          <p:cNvSpPr>
            <a:spLocks noGrp="1"/>
          </p:cNvSpPr>
          <p:nvPr>
            <p:ph type="subTitle" idx="1"/>
          </p:nvPr>
        </p:nvSpPr>
        <p:spPr>
          <a:xfrm>
            <a:off x="1942416" y="1031031"/>
            <a:ext cx="6950064" cy="5710337"/>
          </a:xfrm>
        </p:spPr>
        <p:txBody>
          <a:bodyPr>
            <a:normAutofit fontScale="92500"/>
          </a:bodyPr>
          <a:lstStyle/>
          <a:p>
            <a:pPr marL="342900" lvl="0" indent="-342900">
              <a:buFont typeface="+mj-lt"/>
              <a:buAutoNum type="arabicPeriod"/>
            </a:pPr>
            <a:r>
              <a:rPr lang="ru-RU" b="1" i="1" dirty="0"/>
              <a:t>Государственная молодежная политика в Приморском крае: характеристика основных направлений.</a:t>
            </a:r>
            <a:r>
              <a:rPr lang="ru-RU" b="1" dirty="0"/>
              <a:t> </a:t>
            </a:r>
            <a:r>
              <a:rPr lang="ru-RU" i="1" dirty="0">
                <a:solidFill>
                  <a:schemeClr val="tx1"/>
                </a:solidFill>
              </a:rPr>
              <a:t>Нормативно-правовые основы реализации молодежной политики в Приморском крае. Основные направления деятельности законодательной и исполнительной власти в сфере реализации молодежной политики.</a:t>
            </a:r>
            <a:endParaRPr lang="ru-RU" dirty="0">
              <a:solidFill>
                <a:schemeClr val="tx1"/>
              </a:solidFill>
            </a:endParaRPr>
          </a:p>
          <a:p>
            <a:pPr marL="342900" lvl="0" indent="-342900">
              <a:buFont typeface="+mj-lt"/>
              <a:buAutoNum type="arabicPeriod"/>
            </a:pPr>
            <a:r>
              <a:rPr lang="ru-RU" b="1" i="1" dirty="0"/>
              <a:t>Местное самоуправление как институт демократии в Российской Федерации. </a:t>
            </a:r>
            <a:r>
              <a:rPr lang="ru-RU" i="1" dirty="0">
                <a:solidFill>
                  <a:schemeClr val="tx1"/>
                </a:solidFill>
              </a:rPr>
              <a:t>Понятие и территориальные основы местного самоуправления (сельское поселение, городское поселение, муниципальный район, городской округ). Правовая база местного самоуправления в РФ. Органы муниципальной власти, их организация и порядок формирования. Формы участия граждан в осуществлении местного управления.</a:t>
            </a:r>
            <a:endParaRPr lang="ru-RU" dirty="0">
              <a:solidFill>
                <a:schemeClr val="tx1"/>
              </a:solidFill>
            </a:endParaRPr>
          </a:p>
          <a:p>
            <a:pPr marL="342900" lvl="0" indent="-342900">
              <a:buFont typeface="+mj-lt"/>
              <a:buAutoNum type="arabicPeriod"/>
            </a:pPr>
            <a:r>
              <a:rPr lang="ru-RU" b="1" i="1" dirty="0"/>
              <a:t>Специфика муниципальной молодежной политики. </a:t>
            </a:r>
            <a:r>
              <a:rPr lang="ru-RU" i="1" dirty="0">
                <a:solidFill>
                  <a:schemeClr val="tx1"/>
                </a:solidFill>
              </a:rPr>
              <a:t>Муниципальный уровень реализации молодежной политики в Российской Федерации. Молодежное самоуправление. Способы организации работы и механизмы взаимодействия с молодежью на территориях муниципальных образований.</a:t>
            </a:r>
            <a:endParaRPr lang="ru-RU" dirty="0">
              <a:solidFill>
                <a:schemeClr val="tx1"/>
              </a:solidFill>
            </a:endParaRPr>
          </a:p>
          <a:p>
            <a:endParaRPr lang="ru-RU" dirty="0"/>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19547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116632"/>
            <a:ext cx="6600451" cy="1202431"/>
          </a:xfrm>
        </p:spPr>
        <p:txBody>
          <a:bodyPr>
            <a:normAutofit/>
          </a:bodyPr>
          <a:lstStyle/>
          <a:p>
            <a:pPr algn="ctr"/>
            <a:r>
              <a:rPr lang="ru-RU" sz="2400" b="1" i="1" dirty="0"/>
              <a:t>Нормативно-правовые основы реализации молодежной политики </a:t>
            </a:r>
            <a:r>
              <a:rPr lang="ru-RU" sz="2400" b="1" i="1" dirty="0" smtClean="0"/>
              <a:t>в Приморском </a:t>
            </a:r>
            <a:r>
              <a:rPr lang="ru-RU" sz="2400" b="1" i="1" dirty="0"/>
              <a:t>крае. </a:t>
            </a:r>
            <a:endParaRPr lang="ru-RU" sz="2400" dirty="0"/>
          </a:p>
        </p:txBody>
      </p:sp>
      <p:sp>
        <p:nvSpPr>
          <p:cNvPr id="3" name="Подзаголовок 2"/>
          <p:cNvSpPr>
            <a:spLocks noGrp="1"/>
          </p:cNvSpPr>
          <p:nvPr>
            <p:ph type="subTitle" idx="1"/>
          </p:nvPr>
        </p:nvSpPr>
        <p:spPr>
          <a:xfrm>
            <a:off x="1763688" y="1319064"/>
            <a:ext cx="7128792" cy="5278288"/>
          </a:xfrm>
        </p:spPr>
        <p:txBody>
          <a:bodyPr>
            <a:normAutofit lnSpcReduction="10000"/>
          </a:bodyPr>
          <a:lstStyle/>
          <a:p>
            <a:pPr marL="342900" lvl="0" indent="-342900">
              <a:buFont typeface="+mj-lt"/>
              <a:buAutoNum type="arabicPeriod"/>
            </a:pPr>
            <a:r>
              <a:rPr lang="ru-RU" dirty="0" smtClean="0">
                <a:solidFill>
                  <a:schemeClr val="tx1"/>
                </a:solidFill>
              </a:rPr>
              <a:t>Закон приморского края «О молодежной политики в приморском крае»;</a:t>
            </a:r>
          </a:p>
          <a:p>
            <a:pPr marL="342900" indent="-342900">
              <a:buFont typeface="+mj-lt"/>
              <a:buAutoNum type="arabicPeriod"/>
            </a:pPr>
            <a:r>
              <a:rPr lang="ru-RU" dirty="0" smtClean="0">
                <a:solidFill>
                  <a:schemeClr val="tx1"/>
                </a:solidFill>
              </a:rPr>
              <a:t>Закон ПК «О поддержке деятельности молодых и детских общественных объединений ПК»;</a:t>
            </a:r>
          </a:p>
          <a:p>
            <a:pPr marL="342900" indent="-342900">
              <a:buFont typeface="+mj-lt"/>
              <a:buAutoNum type="arabicPeriod"/>
            </a:pPr>
            <a:r>
              <a:rPr lang="ru-RU" dirty="0" smtClean="0">
                <a:solidFill>
                  <a:schemeClr val="tx1"/>
                </a:solidFill>
              </a:rPr>
              <a:t>Муниципальные целевые программы в сфере молодежной политики ПК;</a:t>
            </a:r>
          </a:p>
          <a:p>
            <a:pPr marL="342900" indent="-342900">
              <a:buFont typeface="+mj-lt"/>
              <a:buAutoNum type="arabicPeriod"/>
            </a:pPr>
            <a:r>
              <a:rPr lang="ru-RU" dirty="0" smtClean="0">
                <a:solidFill>
                  <a:schemeClr val="tx1"/>
                </a:solidFill>
              </a:rPr>
              <a:t>Законодательство приморского края.</a:t>
            </a:r>
          </a:p>
          <a:p>
            <a:endParaRPr lang="ru-RU" dirty="0" smtClean="0"/>
          </a:p>
          <a:p>
            <a:pPr indent="360000" algn="just">
              <a:lnSpc>
                <a:spcPct val="110000"/>
              </a:lnSpc>
            </a:pPr>
            <a:r>
              <a:rPr lang="ru-RU" b="1" dirty="0" smtClean="0">
                <a:solidFill>
                  <a:schemeClr val="accent1">
                    <a:lumMod val="60000"/>
                    <a:lumOff val="40000"/>
                  </a:schemeClr>
                </a:solidFill>
              </a:rPr>
              <a:t>Нормативно-правовые</a:t>
            </a:r>
            <a:r>
              <a:rPr lang="ru-RU" dirty="0" smtClean="0"/>
              <a:t> </a:t>
            </a:r>
            <a:r>
              <a:rPr lang="ru-RU" dirty="0" smtClean="0">
                <a:solidFill>
                  <a:schemeClr val="tx1"/>
                </a:solidFill>
              </a:rPr>
              <a:t>основы реализации молодежной политики – (Конституцией Российской Федерации, федеральными конституционными законами, федеральными законами, указами и распоряжениями Президента Российской Федерации, постановлениями и распоряжениями Правительства Российской Федерации, Уставом Приморского края, законами Приморского края и иными нормативными правовыми актами Приморского края, а также настоящим Положением).</a:t>
            </a:r>
          </a:p>
          <a:p>
            <a:endParaRPr lang="ru-RU" dirty="0"/>
          </a:p>
          <a:p>
            <a:pPr lvl="0"/>
            <a:endParaRPr lang="ru-RU" dirty="0"/>
          </a:p>
        </p:txBody>
      </p:sp>
      <p:sp>
        <p:nvSpPr>
          <p:cNvPr id="5" name="Стрелка вниз 4"/>
          <p:cNvSpPr/>
          <p:nvPr/>
        </p:nvSpPr>
        <p:spPr>
          <a:xfrm>
            <a:off x="4788024" y="3501008"/>
            <a:ext cx="57606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 name="Group 6"/>
          <p:cNvGrpSpPr>
            <a:grpSpLocks/>
          </p:cNvGrpSpPr>
          <p:nvPr/>
        </p:nvGrpSpPr>
        <p:grpSpPr bwMode="auto">
          <a:xfrm>
            <a:off x="7884368" y="6309320"/>
            <a:ext cx="1033463" cy="409575"/>
            <a:chOff x="4876" y="4062"/>
            <a:chExt cx="651" cy="258"/>
          </a:xfrm>
        </p:grpSpPr>
        <p:pic>
          <p:nvPicPr>
            <p:cNvPr id="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42170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16632"/>
            <a:ext cx="6600451" cy="554359"/>
          </a:xfrm>
        </p:spPr>
        <p:txBody>
          <a:bodyPr>
            <a:normAutofit/>
          </a:bodyPr>
          <a:lstStyle/>
          <a:p>
            <a:pPr algn="ctr"/>
            <a:r>
              <a:rPr lang="ru-RU" sz="2400" dirty="0"/>
              <a:t>Принципы молодежной политики ПК</a:t>
            </a:r>
            <a:r>
              <a:rPr lang="ru-RU" sz="2400" dirty="0" smtClean="0"/>
              <a:t>:</a:t>
            </a:r>
            <a:endParaRPr lang="ru-RU" sz="2400" dirty="0"/>
          </a:p>
        </p:txBody>
      </p:sp>
      <p:sp>
        <p:nvSpPr>
          <p:cNvPr id="3" name="Подзаголовок 2"/>
          <p:cNvSpPr>
            <a:spLocks noGrp="1"/>
          </p:cNvSpPr>
          <p:nvPr>
            <p:ph type="subTitle" idx="1"/>
          </p:nvPr>
        </p:nvSpPr>
        <p:spPr>
          <a:xfrm>
            <a:off x="1942416" y="670992"/>
            <a:ext cx="6878056" cy="5926360"/>
          </a:xfrm>
        </p:spPr>
        <p:txBody>
          <a:bodyPr>
            <a:normAutofit lnSpcReduction="10000"/>
          </a:bodyPr>
          <a:lstStyle/>
          <a:p>
            <a:r>
              <a:rPr lang="ru-RU" b="1" i="1" dirty="0">
                <a:solidFill>
                  <a:schemeClr val="accent1">
                    <a:lumMod val="75000"/>
                  </a:schemeClr>
                </a:solidFill>
              </a:rPr>
              <a:t>1)привлечения молодежи </a:t>
            </a:r>
            <a:r>
              <a:rPr lang="ru-RU" dirty="0">
                <a:solidFill>
                  <a:schemeClr val="tx1"/>
                </a:solidFill>
              </a:rPr>
              <a:t>к непосредственному участию в общественно-политической жизни Приморского края, в формировании и реализации молодежной политики;</a:t>
            </a:r>
          </a:p>
          <a:p>
            <a:r>
              <a:rPr lang="ru-RU" b="1" i="1" dirty="0">
                <a:solidFill>
                  <a:schemeClr val="accent1">
                    <a:lumMod val="75000"/>
                  </a:schemeClr>
                </a:solidFill>
              </a:rPr>
              <a:t>2)взаимодействия органов государственной власти </a:t>
            </a:r>
            <a:r>
              <a:rPr lang="ru-RU" dirty="0">
                <a:solidFill>
                  <a:schemeClr val="tx1"/>
                </a:solidFill>
              </a:rPr>
              <a:t>Приморского края, органов местного самоуправления, граждан, молодежных общественных объединений и иных юридических лиц в реализации основных направлений молодежной политики;</a:t>
            </a:r>
          </a:p>
          <a:p>
            <a:r>
              <a:rPr lang="ru-RU" b="1" i="1" dirty="0">
                <a:solidFill>
                  <a:schemeClr val="accent1">
                    <a:lumMod val="75000"/>
                  </a:schemeClr>
                </a:solidFill>
              </a:rPr>
              <a:t>3)информационной открытости </a:t>
            </a:r>
            <a:r>
              <a:rPr lang="ru-RU" dirty="0">
                <a:solidFill>
                  <a:schemeClr val="tx1"/>
                </a:solidFill>
              </a:rPr>
              <a:t>формирования и реализации молодежной политики;</a:t>
            </a:r>
          </a:p>
          <a:p>
            <a:r>
              <a:rPr lang="ru-RU" b="1" i="1" dirty="0">
                <a:solidFill>
                  <a:schemeClr val="accent1">
                    <a:lumMod val="75000"/>
                  </a:schemeClr>
                </a:solidFill>
              </a:rPr>
              <a:t>4)единства</a:t>
            </a:r>
            <a:r>
              <a:rPr lang="ru-RU" dirty="0">
                <a:solidFill>
                  <a:schemeClr val="tx1"/>
                </a:solidFill>
              </a:rPr>
              <a:t> общегосударственной молодежной политики;</a:t>
            </a:r>
          </a:p>
          <a:p>
            <a:r>
              <a:rPr lang="ru-RU" b="1" i="1" dirty="0">
                <a:solidFill>
                  <a:schemeClr val="accent1">
                    <a:lumMod val="75000"/>
                  </a:schemeClr>
                </a:solidFill>
              </a:rPr>
              <a:t>5)признания законных интересов и потребностей </a:t>
            </a:r>
            <a:r>
              <a:rPr lang="ru-RU" dirty="0">
                <a:solidFill>
                  <a:schemeClr val="tx1"/>
                </a:solidFill>
              </a:rPr>
              <a:t>молодежи как особой социальной группы и сбалансированности ее законных интересов и прав с интересами и правами других социальных групп и общества в целом;</a:t>
            </a:r>
          </a:p>
          <a:p>
            <a:r>
              <a:rPr lang="ru-RU" b="1" i="1" dirty="0">
                <a:solidFill>
                  <a:schemeClr val="accent1">
                    <a:lumMod val="75000"/>
                  </a:schemeClr>
                </a:solidFill>
              </a:rPr>
              <a:t>6)реализации комплексного подхода </a:t>
            </a:r>
            <a:r>
              <a:rPr lang="ru-RU" dirty="0">
                <a:solidFill>
                  <a:schemeClr val="tx1"/>
                </a:solidFill>
              </a:rPr>
              <a:t>к решению молодежных проблем, предусматривающего объединение усилий различных социальных институтов</a:t>
            </a:r>
            <a:r>
              <a:rPr lang="ru-RU" dirty="0"/>
              <a:t>.</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205875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188640"/>
            <a:ext cx="6600451" cy="842391"/>
          </a:xfrm>
        </p:spPr>
        <p:txBody>
          <a:bodyPr>
            <a:normAutofit/>
          </a:bodyPr>
          <a:lstStyle/>
          <a:p>
            <a:pPr algn="ctr"/>
            <a:r>
              <a:rPr lang="ru-RU" sz="2400" dirty="0"/>
              <a:t>Мероприятия в сфере молодежной политики</a:t>
            </a:r>
            <a:r>
              <a:rPr lang="ru-RU" sz="2400" dirty="0" smtClean="0"/>
              <a:t>:</a:t>
            </a:r>
            <a:endParaRPr lang="ru-RU" sz="2400" dirty="0"/>
          </a:p>
        </p:txBody>
      </p:sp>
      <p:sp>
        <p:nvSpPr>
          <p:cNvPr id="3" name="Подзаголовок 2"/>
          <p:cNvSpPr>
            <a:spLocks noGrp="1"/>
          </p:cNvSpPr>
          <p:nvPr>
            <p:ph type="subTitle" idx="1"/>
          </p:nvPr>
        </p:nvSpPr>
        <p:spPr>
          <a:xfrm>
            <a:off x="1907704" y="1031031"/>
            <a:ext cx="6984776" cy="5566321"/>
          </a:xfrm>
        </p:spPr>
        <p:txBody>
          <a:bodyPr>
            <a:normAutofit fontScale="92500" lnSpcReduction="20000"/>
          </a:bodyPr>
          <a:lstStyle/>
          <a:p>
            <a:r>
              <a:rPr lang="ru-RU" b="1" i="1" dirty="0">
                <a:solidFill>
                  <a:schemeClr val="accent1">
                    <a:lumMod val="75000"/>
                  </a:schemeClr>
                </a:solidFill>
              </a:rPr>
              <a:t>1)создание условий </a:t>
            </a:r>
            <a:r>
              <a:rPr lang="ru-RU" dirty="0">
                <a:solidFill>
                  <a:schemeClr val="tx1"/>
                </a:solidFill>
              </a:rPr>
              <a:t>для формирования и поддержки талантливой молодежи;</a:t>
            </a:r>
          </a:p>
          <a:p>
            <a:r>
              <a:rPr lang="ru-RU" b="1" i="1" dirty="0">
                <a:solidFill>
                  <a:schemeClr val="accent1">
                    <a:lumMod val="75000"/>
                  </a:schemeClr>
                </a:solidFill>
              </a:rPr>
              <a:t>2)организация и проведение</a:t>
            </a:r>
            <a:r>
              <a:rPr lang="ru-RU" dirty="0">
                <a:solidFill>
                  <a:schemeClr val="tx1"/>
                </a:solidFill>
              </a:rPr>
              <a:t> конкурсов, выставок, фестивалей, семинаров, концертов, симпозиумов, чтений, конференций с целью выявления и распространения творческих достижений молодых граждан;</a:t>
            </a:r>
          </a:p>
          <a:p>
            <a:r>
              <a:rPr lang="ru-RU" b="1" i="1" dirty="0">
                <a:solidFill>
                  <a:schemeClr val="accent1">
                    <a:lumMod val="75000"/>
                  </a:schemeClr>
                </a:solidFill>
              </a:rPr>
              <a:t>3)обеспечение участия </a:t>
            </a:r>
            <a:r>
              <a:rPr lang="ru-RU" dirty="0">
                <a:solidFill>
                  <a:schemeClr val="tx1"/>
                </a:solidFill>
              </a:rPr>
              <a:t>представителей талантливой молодежи в региональных, межрегиональных, всероссийских, международных конкурсах творчества молодежи;</a:t>
            </a:r>
          </a:p>
          <a:p>
            <a:r>
              <a:rPr lang="ru-RU" b="1" i="1" dirty="0">
                <a:solidFill>
                  <a:schemeClr val="accent1">
                    <a:lumMod val="75000"/>
                  </a:schemeClr>
                </a:solidFill>
              </a:rPr>
              <a:t>4)консультирование и предоставление </a:t>
            </a:r>
            <a:r>
              <a:rPr lang="ru-RU" dirty="0">
                <a:solidFill>
                  <a:schemeClr val="tx1"/>
                </a:solidFill>
              </a:rPr>
              <a:t>информации молодежи по вопросам трудоустройства;</a:t>
            </a:r>
          </a:p>
          <a:p>
            <a:r>
              <a:rPr lang="ru-RU" b="1" i="1" dirty="0">
                <a:solidFill>
                  <a:schemeClr val="accent1">
                    <a:lumMod val="75000"/>
                  </a:schemeClr>
                </a:solidFill>
              </a:rPr>
              <a:t>5)содействие организациям и физическим лицам </a:t>
            </a:r>
            <a:r>
              <a:rPr lang="ru-RU" dirty="0">
                <a:solidFill>
                  <a:schemeClr val="tx1"/>
                </a:solidFill>
              </a:rPr>
              <a:t>в организации и проведении профессиональных семинаров-презентаций, стажировок, студенческих практик с целью трудоустройства и профессиональной адаптации выпускников учреждений начального, среднего и высшего профессионального образования на территории Приморского края;</a:t>
            </a:r>
          </a:p>
          <a:p>
            <a:r>
              <a:rPr lang="ru-RU" b="1" i="1" dirty="0">
                <a:solidFill>
                  <a:schemeClr val="accent1">
                    <a:lumMod val="75000"/>
                  </a:schemeClr>
                </a:solidFill>
              </a:rPr>
              <a:t>6)проведение мероприятий </a:t>
            </a:r>
            <a:r>
              <a:rPr lang="ru-RU" dirty="0">
                <a:solidFill>
                  <a:schemeClr val="tx1"/>
                </a:solidFill>
              </a:rPr>
              <a:t>по созданию и пополнению фондов библиотек и формированию государственной системы информационного обеспечения учебной, научной, культурной деятельности;</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3899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31640" y="188641"/>
            <a:ext cx="6600451" cy="720080"/>
          </a:xfrm>
        </p:spPr>
        <p:txBody>
          <a:bodyPr>
            <a:normAutofit fontScale="90000"/>
          </a:bodyPr>
          <a:lstStyle/>
          <a:p>
            <a:r>
              <a:rPr lang="ru-RU" sz="2400" dirty="0"/>
              <a:t>Мероприятия в сфере молодежной политики</a:t>
            </a:r>
            <a:r>
              <a:rPr lang="ru-RU" sz="2400" dirty="0" smtClean="0"/>
              <a:t>:</a:t>
            </a:r>
            <a:endParaRPr lang="ru-RU" sz="2400" dirty="0"/>
          </a:p>
        </p:txBody>
      </p:sp>
      <p:sp>
        <p:nvSpPr>
          <p:cNvPr id="3" name="Подзаголовок 2"/>
          <p:cNvSpPr>
            <a:spLocks noGrp="1"/>
          </p:cNvSpPr>
          <p:nvPr>
            <p:ph type="subTitle" idx="1"/>
          </p:nvPr>
        </p:nvSpPr>
        <p:spPr>
          <a:xfrm>
            <a:off x="1979712" y="908720"/>
            <a:ext cx="6912768" cy="5616623"/>
          </a:xfrm>
        </p:spPr>
        <p:txBody>
          <a:bodyPr>
            <a:normAutofit fontScale="92500" lnSpcReduction="20000"/>
          </a:bodyPr>
          <a:lstStyle/>
          <a:p>
            <a:r>
              <a:rPr lang="ru-RU" b="1" i="1" dirty="0">
                <a:solidFill>
                  <a:schemeClr val="accent1">
                    <a:lumMod val="75000"/>
                  </a:schemeClr>
                </a:solidFill>
              </a:rPr>
              <a:t>7)создание необходимых условий </a:t>
            </a:r>
            <a:r>
              <a:rPr lang="ru-RU" dirty="0">
                <a:solidFill>
                  <a:schemeClr val="tx1"/>
                </a:solidFill>
              </a:rPr>
              <a:t>и гарантий доступности образования в соответствии с действующим законодательством;</a:t>
            </a:r>
          </a:p>
          <a:p>
            <a:r>
              <a:rPr lang="ru-RU" b="1" i="1" dirty="0">
                <a:solidFill>
                  <a:schemeClr val="accent1">
                    <a:lumMod val="75000"/>
                  </a:schemeClr>
                </a:solidFill>
              </a:rPr>
              <a:t>8)осуществление реализации целевых программ</a:t>
            </a:r>
            <a:r>
              <a:rPr lang="ru-RU" dirty="0">
                <a:solidFill>
                  <a:schemeClr val="tx1"/>
                </a:solidFill>
              </a:rPr>
              <a:t>, направленных на улучшение жилищных условий молодых семей;</a:t>
            </a:r>
          </a:p>
          <a:p>
            <a:r>
              <a:rPr lang="ru-RU" b="1" i="1" dirty="0">
                <a:solidFill>
                  <a:schemeClr val="accent1">
                    <a:lumMod val="75000"/>
                  </a:schemeClr>
                </a:solidFill>
              </a:rPr>
              <a:t>9)пропаганда здорового образа жизни</a:t>
            </a:r>
            <a:r>
              <a:rPr lang="ru-RU" dirty="0">
                <a:solidFill>
                  <a:schemeClr val="tx1"/>
                </a:solidFill>
              </a:rPr>
              <a:t>, ведение профилактики безнадзорности, правонарушений, ВИЧ/СПИДа, наркомании, </a:t>
            </a:r>
            <a:r>
              <a:rPr lang="ru-RU" dirty="0" err="1" smtClean="0">
                <a:solidFill>
                  <a:schemeClr val="tx1"/>
                </a:solidFill>
              </a:rPr>
              <a:t>табакакурения</a:t>
            </a:r>
            <a:r>
              <a:rPr lang="ru-RU" dirty="0">
                <a:solidFill>
                  <a:schemeClr val="tx1"/>
                </a:solidFill>
              </a:rPr>
              <a:t>, употребления алкоголя и иных деструктивных явлений в молодежной среде;</a:t>
            </a:r>
          </a:p>
          <a:p>
            <a:r>
              <a:rPr lang="ru-RU" b="1" i="1" dirty="0">
                <a:solidFill>
                  <a:schemeClr val="accent1">
                    <a:lumMod val="75000"/>
                  </a:schemeClr>
                </a:solidFill>
              </a:rPr>
              <a:t>10)проведение физкультурных и спортивных мероприятий</a:t>
            </a:r>
            <a:r>
              <a:rPr lang="ru-RU" dirty="0">
                <a:solidFill>
                  <a:schemeClr val="tx1"/>
                </a:solidFill>
              </a:rPr>
              <a:t> для молодых граждан;</a:t>
            </a:r>
          </a:p>
          <a:p>
            <a:r>
              <a:rPr lang="ru-RU" b="1" i="1" dirty="0">
                <a:solidFill>
                  <a:schemeClr val="accent1">
                    <a:lumMod val="75000"/>
                  </a:schemeClr>
                </a:solidFill>
              </a:rPr>
              <a:t>11)осуществление экологического просвещения </a:t>
            </a:r>
            <a:r>
              <a:rPr lang="ru-RU" dirty="0">
                <a:solidFill>
                  <a:schemeClr val="tx1"/>
                </a:solidFill>
              </a:rPr>
              <a:t>молодежи;</a:t>
            </a:r>
          </a:p>
          <a:p>
            <a:r>
              <a:rPr lang="ru-RU" b="1" i="1" dirty="0">
                <a:solidFill>
                  <a:schemeClr val="accent1">
                    <a:lumMod val="75000"/>
                  </a:schemeClr>
                </a:solidFill>
              </a:rPr>
              <a:t>12)проведение</a:t>
            </a:r>
            <a:r>
              <a:rPr lang="ru-RU" dirty="0">
                <a:solidFill>
                  <a:schemeClr val="tx1"/>
                </a:solidFill>
              </a:rPr>
              <a:t> гражданского, духовно-нравственного, патриотического воспитания молодежи;</a:t>
            </a:r>
          </a:p>
          <a:p>
            <a:r>
              <a:rPr lang="ru-RU" b="1" i="1" dirty="0">
                <a:solidFill>
                  <a:schemeClr val="accent1">
                    <a:lumMod val="75000"/>
                  </a:schemeClr>
                </a:solidFill>
              </a:rPr>
              <a:t>13)осуществление поддержки </a:t>
            </a:r>
            <a:r>
              <a:rPr lang="ru-RU" dirty="0">
                <a:solidFill>
                  <a:schemeClr val="tx1"/>
                </a:solidFill>
              </a:rPr>
              <a:t>молодежных общественных объединений;</a:t>
            </a:r>
          </a:p>
          <a:p>
            <a:r>
              <a:rPr lang="ru-RU" b="1" i="1" dirty="0">
                <a:solidFill>
                  <a:schemeClr val="accent1">
                    <a:lumMod val="75000"/>
                  </a:schemeClr>
                </a:solidFill>
              </a:rPr>
              <a:t>14)осуществление иных мероприятий </a:t>
            </a:r>
            <a:r>
              <a:rPr lang="ru-RU" dirty="0">
                <a:solidFill>
                  <a:schemeClr val="tx1"/>
                </a:solidFill>
              </a:rPr>
              <a:t>в сфере молодежной политики</a:t>
            </a:r>
            <a:r>
              <a:rPr lang="ru-RU" dirty="0" smtClean="0">
                <a:solidFill>
                  <a:schemeClr val="tx1"/>
                </a:solidFill>
              </a:rPr>
              <a:t>.</a:t>
            </a:r>
            <a:endParaRPr lang="ru-RU" dirty="0">
              <a:solidFill>
                <a:schemeClr val="tx1"/>
              </a:solidFill>
            </a:endParaRP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534146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1"/>
            <a:ext cx="6600451" cy="836712"/>
          </a:xfrm>
        </p:spPr>
        <p:txBody>
          <a:bodyPr>
            <a:normAutofit/>
          </a:bodyPr>
          <a:lstStyle/>
          <a:p>
            <a:r>
              <a:rPr lang="ru-RU" sz="2400" dirty="0" smtClean="0"/>
              <a:t>поддержка </a:t>
            </a:r>
            <a:r>
              <a:rPr lang="ru-RU" sz="2400" dirty="0"/>
              <a:t>деятельности молодых и детских общественных объединений ПК</a:t>
            </a:r>
          </a:p>
        </p:txBody>
      </p:sp>
      <p:sp>
        <p:nvSpPr>
          <p:cNvPr id="3" name="Подзаголовок 2"/>
          <p:cNvSpPr>
            <a:spLocks noGrp="1"/>
          </p:cNvSpPr>
          <p:nvPr>
            <p:ph type="subTitle" idx="1"/>
          </p:nvPr>
        </p:nvSpPr>
        <p:spPr>
          <a:xfrm>
            <a:off x="1942416" y="836713"/>
            <a:ext cx="6950064" cy="5832647"/>
          </a:xfrm>
        </p:spPr>
        <p:txBody>
          <a:bodyPr>
            <a:normAutofit fontScale="92500"/>
          </a:bodyPr>
          <a:lstStyle/>
          <a:p>
            <a:r>
              <a:rPr lang="ru-RU" dirty="0"/>
              <a:t>Под </a:t>
            </a:r>
            <a:r>
              <a:rPr lang="ru-RU" b="1" dirty="0">
                <a:solidFill>
                  <a:schemeClr val="accent1">
                    <a:lumMod val="75000"/>
                  </a:schemeClr>
                </a:solidFill>
              </a:rPr>
              <a:t>поддержкой деятельности молодежных и детских объединений</a:t>
            </a:r>
            <a:r>
              <a:rPr lang="ru-RU" dirty="0"/>
              <a:t> </a:t>
            </a:r>
            <a:r>
              <a:rPr lang="ru-RU" dirty="0">
                <a:solidFill>
                  <a:schemeClr val="tx1"/>
                </a:solidFill>
              </a:rPr>
              <a:t>понимается совокупность мер, принимаемых органами государственной власти и органами местного самоуправления Приморского края в соответствии с законодательством Российской Федерации и Приморского края в области молодежной политики в целях создания и обеспечения правовых, экономических и организационных условий, гарантий и стимулов деятельности таких объединений, направленной на социальное становление, развитие и самореализацию детей и молодежи в общественной жизни, а также в целях охраны и защиты их </a:t>
            </a:r>
            <a:r>
              <a:rPr lang="ru-RU" dirty="0" smtClean="0">
                <a:solidFill>
                  <a:schemeClr val="tx1"/>
                </a:solidFill>
              </a:rPr>
              <a:t>прав.</a:t>
            </a:r>
          </a:p>
          <a:p>
            <a:r>
              <a:rPr lang="ru-RU" dirty="0" smtClean="0">
                <a:solidFill>
                  <a:schemeClr val="tx1"/>
                </a:solidFill>
              </a:rPr>
              <a:t>Поддержка распространяется:</a:t>
            </a:r>
          </a:p>
          <a:p>
            <a:pPr marL="342900" indent="-342900">
              <a:buFont typeface="+mj-lt"/>
              <a:buAutoNum type="arabicPeriod"/>
            </a:pPr>
            <a:r>
              <a:rPr lang="ru-RU" dirty="0">
                <a:solidFill>
                  <a:schemeClr val="tx1"/>
                </a:solidFill>
              </a:rPr>
              <a:t>на молодежные и детские коммерческие организации;</a:t>
            </a:r>
          </a:p>
          <a:p>
            <a:pPr marL="342900" indent="-342900">
              <a:buFont typeface="+mj-lt"/>
              <a:buAutoNum type="arabicPeriod"/>
            </a:pPr>
            <a:r>
              <a:rPr lang="ru-RU" dirty="0">
                <a:solidFill>
                  <a:schemeClr val="tx1"/>
                </a:solidFill>
              </a:rPr>
              <a:t>на молодежные и детские религиозные организации;</a:t>
            </a:r>
          </a:p>
          <a:p>
            <a:pPr marL="342900" indent="-342900">
              <a:buFont typeface="+mj-lt"/>
              <a:buAutoNum type="arabicPeriod"/>
            </a:pPr>
            <a:r>
              <a:rPr lang="ru-RU" dirty="0">
                <a:solidFill>
                  <a:schemeClr val="tx1"/>
                </a:solidFill>
              </a:rPr>
              <a:t>на молодежные и студенческие объединения, являющиеся профессиональными союзами;</a:t>
            </a:r>
          </a:p>
          <a:p>
            <a:pPr marL="342900" indent="-342900">
              <a:buFont typeface="+mj-lt"/>
              <a:buAutoNum type="arabicPeriod"/>
            </a:pPr>
            <a:r>
              <a:rPr lang="ru-RU" dirty="0">
                <a:solidFill>
                  <a:schemeClr val="tx1"/>
                </a:solidFill>
              </a:rPr>
              <a:t>на молодежные и детские объединения, учреждаемые либо создаваемые политическими партиями.</a:t>
            </a:r>
          </a:p>
          <a:p>
            <a:pPr marL="342900" indent="-342900">
              <a:buFont typeface="+mj-lt"/>
              <a:buAutoNum type="arabicPeriod"/>
            </a:pPr>
            <a:endParaRPr lang="ru-RU" dirty="0" smtClean="0"/>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670054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188640"/>
            <a:ext cx="6600451" cy="986407"/>
          </a:xfrm>
        </p:spPr>
        <p:txBody>
          <a:bodyPr>
            <a:normAutofit fontScale="90000"/>
          </a:bodyPr>
          <a:lstStyle/>
          <a:p>
            <a:r>
              <a:rPr lang="ru-RU" sz="2400" dirty="0"/>
              <a:t>Основные направления и формы поддержке деятельности молодежных и детских объединений</a:t>
            </a:r>
            <a:r>
              <a:rPr lang="ru-RU" sz="2400" dirty="0" smtClean="0"/>
              <a:t>.</a:t>
            </a:r>
            <a:endParaRPr lang="ru-RU" sz="2400" dirty="0"/>
          </a:p>
        </p:txBody>
      </p:sp>
      <p:sp>
        <p:nvSpPr>
          <p:cNvPr id="3" name="Подзаголовок 2"/>
          <p:cNvSpPr>
            <a:spLocks noGrp="1"/>
          </p:cNvSpPr>
          <p:nvPr>
            <p:ph type="subTitle" idx="1"/>
          </p:nvPr>
        </p:nvSpPr>
        <p:spPr>
          <a:xfrm>
            <a:off x="1942416" y="1175048"/>
            <a:ext cx="7022072" cy="5422304"/>
          </a:xfrm>
        </p:spPr>
        <p:txBody>
          <a:bodyPr/>
          <a:lstStyle/>
          <a:p>
            <a:pPr marL="342900" lvl="0" indent="-342900">
              <a:buFont typeface="+mj-lt"/>
              <a:buAutoNum type="arabicPeriod"/>
            </a:pPr>
            <a:r>
              <a:rPr lang="ru-RU" b="1" dirty="0">
                <a:solidFill>
                  <a:schemeClr val="accent1">
                    <a:lumMod val="60000"/>
                    <a:lumOff val="40000"/>
                  </a:schemeClr>
                </a:solidFill>
              </a:rPr>
              <a:t>Информационное обеспечение </a:t>
            </a:r>
            <a:r>
              <a:rPr lang="ru-RU" dirty="0">
                <a:solidFill>
                  <a:schemeClr val="tx1"/>
                </a:solidFill>
              </a:rPr>
              <a:t>и подготовка кадров молодежных и детских объединений;</a:t>
            </a:r>
          </a:p>
          <a:p>
            <a:pPr marL="342900" lvl="0" indent="-342900">
              <a:buFont typeface="+mj-lt"/>
              <a:buAutoNum type="arabicPeriod"/>
            </a:pPr>
            <a:r>
              <a:rPr lang="ru-RU" b="1" dirty="0">
                <a:solidFill>
                  <a:schemeClr val="accent1">
                    <a:lumMod val="60000"/>
                    <a:lumOff val="40000"/>
                  </a:schemeClr>
                </a:solidFill>
              </a:rPr>
              <a:t>Предоставление льгот </a:t>
            </a:r>
            <a:r>
              <a:rPr lang="ru-RU" dirty="0">
                <a:solidFill>
                  <a:schemeClr val="tx1"/>
                </a:solidFill>
              </a:rPr>
              <a:t>молодежным и детским объединениям;</a:t>
            </a:r>
          </a:p>
          <a:p>
            <a:pPr marL="342900" lvl="0" indent="-342900">
              <a:buFont typeface="+mj-lt"/>
              <a:buAutoNum type="arabicPeriod"/>
            </a:pPr>
            <a:r>
              <a:rPr lang="ru-RU" dirty="0"/>
              <a:t> </a:t>
            </a:r>
            <a:r>
              <a:rPr lang="ru-RU" b="1" dirty="0">
                <a:solidFill>
                  <a:schemeClr val="accent1">
                    <a:lumMod val="60000"/>
                    <a:lumOff val="40000"/>
                  </a:schemeClr>
                </a:solidFill>
              </a:rPr>
              <a:t>Выполнение социального заказа </a:t>
            </a:r>
            <a:r>
              <a:rPr lang="ru-RU" dirty="0">
                <a:solidFill>
                  <a:schemeClr val="tx1"/>
                </a:solidFill>
              </a:rPr>
              <a:t>молодежными и детскими объединениями;</a:t>
            </a:r>
          </a:p>
          <a:p>
            <a:pPr marL="342900" lvl="0" indent="-342900">
              <a:buFont typeface="+mj-lt"/>
              <a:buAutoNum type="arabicPeriod"/>
            </a:pPr>
            <a:r>
              <a:rPr lang="ru-RU" b="1" dirty="0">
                <a:solidFill>
                  <a:schemeClr val="accent1">
                    <a:lumMod val="60000"/>
                    <a:lumOff val="40000"/>
                  </a:schemeClr>
                </a:solidFill>
              </a:rPr>
              <a:t>Финансирование части затрат </a:t>
            </a:r>
            <a:r>
              <a:rPr lang="ru-RU" dirty="0">
                <a:solidFill>
                  <a:schemeClr val="tx1"/>
                </a:solidFill>
              </a:rPr>
              <a:t>по реализации проектов (программ) молодежных и детских объединений;</a:t>
            </a:r>
          </a:p>
          <a:p>
            <a:pPr marL="342900" lvl="0" indent="-342900">
              <a:buFont typeface="+mj-lt"/>
              <a:buAutoNum type="arabicPeriod"/>
            </a:pPr>
            <a:r>
              <a:rPr lang="ru-RU" b="1" dirty="0">
                <a:solidFill>
                  <a:schemeClr val="accent1">
                    <a:lumMod val="60000"/>
                    <a:lumOff val="40000"/>
                  </a:schemeClr>
                </a:solidFill>
              </a:rPr>
              <a:t>Выделение субсидий </a:t>
            </a:r>
            <a:r>
              <a:rPr lang="ru-RU" dirty="0">
                <a:solidFill>
                  <a:schemeClr val="tx1"/>
                </a:solidFill>
              </a:rPr>
              <a:t>молодежным и детским объединениям;</a:t>
            </a:r>
          </a:p>
          <a:p>
            <a:pPr marL="342900" lvl="0" indent="-342900">
              <a:buFont typeface="+mj-lt"/>
              <a:buAutoNum type="arabicPeriod"/>
            </a:pPr>
            <a:r>
              <a:rPr lang="ru-RU" b="1" dirty="0">
                <a:solidFill>
                  <a:schemeClr val="accent1">
                    <a:lumMod val="60000"/>
                    <a:lumOff val="40000"/>
                  </a:schemeClr>
                </a:solidFill>
              </a:rPr>
              <a:t>Финансирование поддержки </a:t>
            </a:r>
            <a:r>
              <a:rPr lang="ru-RU" dirty="0">
                <a:solidFill>
                  <a:schemeClr val="tx1"/>
                </a:solidFill>
              </a:rPr>
              <a:t>деятельности молодежных и детских объединений;</a:t>
            </a:r>
          </a:p>
          <a:p>
            <a:pPr marL="342900" indent="-342900">
              <a:buFont typeface="+mj-lt"/>
              <a:buAutoNum type="arabicPeriod"/>
            </a:pPr>
            <a:r>
              <a:rPr lang="ru-RU" b="1" dirty="0">
                <a:solidFill>
                  <a:schemeClr val="accent1">
                    <a:lumMod val="60000"/>
                    <a:lumOff val="40000"/>
                  </a:schemeClr>
                </a:solidFill>
              </a:rPr>
              <a:t>Контроль </a:t>
            </a:r>
            <a:r>
              <a:rPr lang="ru-RU" dirty="0">
                <a:solidFill>
                  <a:schemeClr val="tx1"/>
                </a:solidFill>
              </a:rPr>
              <a:t>за целевым использованием средств, выделяемых молодежным и детским объединениям в целях оказания поддержки их </a:t>
            </a:r>
            <a:r>
              <a:rPr lang="ru-RU" dirty="0" smtClean="0">
                <a:solidFill>
                  <a:schemeClr val="tx1"/>
                </a:solidFill>
              </a:rPr>
              <a:t>деятельности.</a:t>
            </a:r>
            <a:endParaRPr lang="ru-RU"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7424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116632"/>
            <a:ext cx="6600451" cy="770383"/>
          </a:xfrm>
        </p:spPr>
        <p:txBody>
          <a:bodyPr>
            <a:normAutofit fontScale="90000"/>
          </a:bodyPr>
          <a:lstStyle/>
          <a:p>
            <a:r>
              <a:rPr lang="ru-RU" sz="2400" dirty="0"/>
              <a:t>Муниципальные целевые программы в сфере молодежной политики ПК</a:t>
            </a:r>
            <a:r>
              <a:rPr lang="ru-RU" sz="2400" dirty="0" smtClean="0"/>
              <a:t>.</a:t>
            </a:r>
            <a:endParaRPr lang="ru-RU" sz="2400" dirty="0"/>
          </a:p>
        </p:txBody>
      </p:sp>
      <p:sp>
        <p:nvSpPr>
          <p:cNvPr id="3" name="Подзаголовок 2"/>
          <p:cNvSpPr>
            <a:spLocks noGrp="1"/>
          </p:cNvSpPr>
          <p:nvPr>
            <p:ph type="subTitle" idx="1"/>
          </p:nvPr>
        </p:nvSpPr>
        <p:spPr>
          <a:xfrm>
            <a:off x="1884879" y="904952"/>
            <a:ext cx="6950064" cy="5688632"/>
          </a:xfrm>
        </p:spPr>
        <p:txBody>
          <a:bodyPr>
            <a:normAutofit fontScale="92500" lnSpcReduction="10000"/>
          </a:bodyPr>
          <a:lstStyle/>
          <a:p>
            <a:pPr fontAlgn="base"/>
            <a:r>
              <a:rPr lang="ru-RU" dirty="0">
                <a:solidFill>
                  <a:schemeClr val="tx1"/>
                </a:solidFill>
              </a:rPr>
              <a:t>Реализация муниципальных целевых программ в сфере молодежной политики происходит в рамках работы </a:t>
            </a:r>
            <a:r>
              <a:rPr lang="ru-RU" dirty="0" smtClean="0">
                <a:solidFill>
                  <a:schemeClr val="tx1"/>
                </a:solidFill>
              </a:rPr>
              <a:t>муниципальных </a:t>
            </a:r>
            <a:r>
              <a:rPr lang="ru-RU" dirty="0">
                <a:solidFill>
                  <a:schemeClr val="tx1"/>
                </a:solidFill>
              </a:rPr>
              <a:t>учреждений города и края </a:t>
            </a:r>
            <a:r>
              <a:rPr lang="ru-RU" dirty="0" smtClean="0">
                <a:solidFill>
                  <a:schemeClr val="tx1"/>
                </a:solidFill>
              </a:rPr>
              <a:t>:</a:t>
            </a:r>
          </a:p>
          <a:p>
            <a:pPr marL="342900" indent="-342900" fontAlgn="base">
              <a:buFont typeface="+mj-lt"/>
              <a:buAutoNum type="arabicPeriod"/>
            </a:pPr>
            <a:r>
              <a:rPr lang="ru-RU" dirty="0" smtClean="0">
                <a:solidFill>
                  <a:schemeClr val="tx1"/>
                </a:solidFill>
              </a:rPr>
              <a:t> </a:t>
            </a:r>
            <a:r>
              <a:rPr lang="ru-RU" dirty="0">
                <a:solidFill>
                  <a:schemeClr val="tx1"/>
                </a:solidFill>
              </a:rPr>
              <a:t>Департамент образования и науки Приморского края, </a:t>
            </a:r>
            <a:endParaRPr lang="ru-RU" dirty="0" smtClean="0">
              <a:solidFill>
                <a:schemeClr val="tx1"/>
              </a:solidFill>
            </a:endParaRPr>
          </a:p>
          <a:p>
            <a:pPr marL="342900" indent="-342900" fontAlgn="base">
              <a:buFont typeface="+mj-lt"/>
              <a:buAutoNum type="arabicPeriod"/>
            </a:pPr>
            <a:r>
              <a:rPr lang="ru-RU" dirty="0" smtClean="0">
                <a:solidFill>
                  <a:schemeClr val="tx1"/>
                </a:solidFill>
              </a:rPr>
              <a:t>Управление </a:t>
            </a:r>
            <a:r>
              <a:rPr lang="ru-RU" dirty="0">
                <a:solidFill>
                  <a:schemeClr val="tx1"/>
                </a:solidFill>
              </a:rPr>
              <a:t>по делам молодежи Администрации города Владивостока, </a:t>
            </a:r>
            <a:endParaRPr lang="ru-RU" dirty="0" smtClean="0">
              <a:solidFill>
                <a:schemeClr val="tx1"/>
              </a:solidFill>
            </a:endParaRPr>
          </a:p>
          <a:p>
            <a:pPr marL="342900" indent="-342900" fontAlgn="base">
              <a:buFont typeface="+mj-lt"/>
              <a:buAutoNum type="arabicPeriod"/>
            </a:pPr>
            <a:r>
              <a:rPr lang="ru-RU" dirty="0" smtClean="0">
                <a:solidFill>
                  <a:schemeClr val="tx1"/>
                </a:solidFill>
              </a:rPr>
              <a:t>Управление </a:t>
            </a:r>
            <a:r>
              <a:rPr lang="ru-RU" dirty="0">
                <a:solidFill>
                  <a:schemeClr val="tx1"/>
                </a:solidFill>
              </a:rPr>
              <a:t>по работе с муниципальными учреждениями образования Администрации города Владивостока</a:t>
            </a:r>
            <a:r>
              <a:rPr lang="ru-RU" dirty="0" smtClean="0">
                <a:solidFill>
                  <a:schemeClr val="tx1"/>
                </a:solidFill>
              </a:rPr>
              <a:t>.</a:t>
            </a:r>
          </a:p>
          <a:p>
            <a:pPr fontAlgn="base"/>
            <a:r>
              <a:rPr lang="ru-RU" dirty="0" smtClean="0">
                <a:solidFill>
                  <a:schemeClr val="tx1"/>
                </a:solidFill>
              </a:rPr>
              <a:t>Краевые программы:</a:t>
            </a:r>
          </a:p>
          <a:p>
            <a:pPr marL="342900" indent="-342900" fontAlgn="base">
              <a:buFont typeface="+mj-lt"/>
              <a:buAutoNum type="arabicPeriod"/>
            </a:pPr>
            <a:r>
              <a:rPr lang="ru-RU" dirty="0" smtClean="0">
                <a:solidFill>
                  <a:schemeClr val="tx1"/>
                </a:solidFill>
              </a:rPr>
              <a:t>Развитие </a:t>
            </a:r>
            <a:r>
              <a:rPr lang="ru-RU" dirty="0">
                <a:solidFill>
                  <a:schemeClr val="tx1"/>
                </a:solidFill>
              </a:rPr>
              <a:t>профессионального образования Приморского </a:t>
            </a:r>
            <a:r>
              <a:rPr lang="ru-RU" dirty="0" smtClean="0">
                <a:solidFill>
                  <a:schemeClr val="tx1"/>
                </a:solidFill>
              </a:rPr>
              <a:t>края;</a:t>
            </a:r>
          </a:p>
          <a:p>
            <a:pPr marL="342900" indent="-342900" fontAlgn="base">
              <a:buFont typeface="+mj-lt"/>
              <a:buAutoNum type="arabicPeriod"/>
            </a:pPr>
            <a:r>
              <a:rPr lang="ru-RU" dirty="0">
                <a:solidFill>
                  <a:schemeClr val="tx1"/>
                </a:solidFill>
              </a:rPr>
              <a:t>Приморье без </a:t>
            </a:r>
            <a:r>
              <a:rPr lang="ru-RU" dirty="0" smtClean="0">
                <a:solidFill>
                  <a:schemeClr val="tx1"/>
                </a:solidFill>
              </a:rPr>
              <a:t>наркотиков;</a:t>
            </a:r>
          </a:p>
          <a:p>
            <a:pPr marL="342900" indent="-342900" fontAlgn="base">
              <a:buFont typeface="+mj-lt"/>
              <a:buAutoNum type="arabicPeriod"/>
            </a:pPr>
            <a:r>
              <a:rPr lang="ru-RU" dirty="0">
                <a:solidFill>
                  <a:schemeClr val="tx1"/>
                </a:solidFill>
              </a:rPr>
              <a:t>Развитие физической культуры и спорта в Приморском </a:t>
            </a:r>
            <a:r>
              <a:rPr lang="ru-RU" dirty="0" smtClean="0">
                <a:solidFill>
                  <a:schemeClr val="tx1"/>
                </a:solidFill>
              </a:rPr>
              <a:t>крае;</a:t>
            </a:r>
          </a:p>
          <a:p>
            <a:pPr marL="342900" indent="-342900" fontAlgn="base">
              <a:buFont typeface="+mj-lt"/>
              <a:buAutoNum type="arabicPeriod"/>
            </a:pPr>
            <a:r>
              <a:rPr lang="ru-RU" dirty="0">
                <a:solidFill>
                  <a:schemeClr val="tx1"/>
                </a:solidFill>
              </a:rPr>
              <a:t>Допризывная подготовка молодежи в Приморском крае </a:t>
            </a:r>
            <a:r>
              <a:rPr lang="ru-RU" dirty="0" smtClean="0">
                <a:solidFill>
                  <a:schemeClr val="tx1"/>
                </a:solidFill>
              </a:rPr>
              <a:t>;</a:t>
            </a:r>
          </a:p>
          <a:p>
            <a:pPr marL="342900" indent="-342900" fontAlgn="base">
              <a:buFont typeface="+mj-lt"/>
              <a:buAutoNum type="arabicPeriod"/>
            </a:pPr>
            <a:r>
              <a:rPr lang="ru-RU" dirty="0">
                <a:solidFill>
                  <a:schemeClr val="tx1"/>
                </a:solidFill>
              </a:rPr>
              <a:t>Развитие системы отдыха, оздоровления и занятости детей и подростков Приморского </a:t>
            </a:r>
            <a:r>
              <a:rPr lang="ru-RU" dirty="0" smtClean="0">
                <a:solidFill>
                  <a:schemeClr val="tx1"/>
                </a:solidFill>
              </a:rPr>
              <a:t>края;</a:t>
            </a:r>
          </a:p>
          <a:p>
            <a:pPr marL="342900" indent="-342900" fontAlgn="base">
              <a:buFont typeface="+mj-lt"/>
              <a:buAutoNum type="arabicPeriod"/>
            </a:pPr>
            <a:r>
              <a:rPr lang="ru-RU" dirty="0">
                <a:solidFill>
                  <a:schemeClr val="tx1"/>
                </a:solidFill>
              </a:rPr>
              <a:t>Обеспечение жильем молодых семей Приморского края</a:t>
            </a:r>
            <a:r>
              <a:rPr lang="ru-RU" dirty="0" smtClean="0">
                <a:solidFill>
                  <a:schemeClr val="tx1"/>
                </a:solidFill>
              </a:rPr>
              <a:t> </a:t>
            </a:r>
            <a:endParaRPr lang="ru-RU" dirty="0">
              <a:solidFill>
                <a:schemeClr val="tx1"/>
              </a:solidFill>
            </a:endParaRPr>
          </a:p>
        </p:txBody>
      </p:sp>
      <p:grpSp>
        <p:nvGrpSpPr>
          <p:cNvPr id="4" name="Group 6"/>
          <p:cNvGrpSpPr>
            <a:grpSpLocks/>
          </p:cNvGrpSpPr>
          <p:nvPr/>
        </p:nvGrpSpPr>
        <p:grpSpPr bwMode="auto">
          <a:xfrm>
            <a:off x="8145304" y="637847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39636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188640"/>
            <a:ext cx="6600451" cy="482351"/>
          </a:xfrm>
        </p:spPr>
        <p:txBody>
          <a:bodyPr>
            <a:normAutofit/>
          </a:bodyPr>
          <a:lstStyle/>
          <a:p>
            <a:r>
              <a:rPr lang="ru-RU" sz="2400" dirty="0"/>
              <a:t>Законодательство Приморского </a:t>
            </a:r>
            <a:r>
              <a:rPr lang="ru-RU" sz="2400" dirty="0" smtClean="0"/>
              <a:t>края</a:t>
            </a:r>
            <a:endParaRPr lang="ru-RU" sz="2400" dirty="0"/>
          </a:p>
        </p:txBody>
      </p:sp>
      <p:sp>
        <p:nvSpPr>
          <p:cNvPr id="3" name="Подзаголовок 2"/>
          <p:cNvSpPr>
            <a:spLocks noGrp="1"/>
          </p:cNvSpPr>
          <p:nvPr>
            <p:ph type="subTitle" idx="1"/>
          </p:nvPr>
        </p:nvSpPr>
        <p:spPr>
          <a:xfrm>
            <a:off x="1942416" y="1124744"/>
            <a:ext cx="6950064" cy="5328592"/>
          </a:xfrm>
        </p:spPr>
        <p:txBody>
          <a:bodyPr/>
          <a:lstStyle/>
          <a:p>
            <a:pPr marL="342900" indent="-342900">
              <a:buFont typeface="+mj-lt"/>
              <a:buAutoNum type="arabicPeriod"/>
            </a:pPr>
            <a:endParaRPr lang="ru-RU" sz="2400" dirty="0" smtClean="0"/>
          </a:p>
          <a:p>
            <a:pPr marL="342900" indent="-342900">
              <a:buFont typeface="+mj-lt"/>
              <a:buAutoNum type="arabicPeriod"/>
            </a:pPr>
            <a:r>
              <a:rPr lang="ru-RU" sz="2400" dirty="0" smtClean="0">
                <a:solidFill>
                  <a:schemeClr val="tx1"/>
                </a:solidFill>
              </a:rPr>
              <a:t>Устав </a:t>
            </a:r>
            <a:r>
              <a:rPr lang="ru-RU" sz="2400" dirty="0">
                <a:solidFill>
                  <a:schemeClr val="tx1"/>
                </a:solidFill>
              </a:rPr>
              <a:t>Приморского края, </a:t>
            </a:r>
            <a:endParaRPr lang="ru-RU" sz="2400" dirty="0" smtClean="0">
              <a:solidFill>
                <a:schemeClr val="tx1"/>
              </a:solidFill>
            </a:endParaRPr>
          </a:p>
          <a:p>
            <a:pPr marL="342900" indent="-342900">
              <a:buFont typeface="+mj-lt"/>
              <a:buAutoNum type="arabicPeriod"/>
            </a:pPr>
            <a:r>
              <a:rPr lang="ru-RU" sz="2400" dirty="0" smtClean="0">
                <a:solidFill>
                  <a:schemeClr val="tx1"/>
                </a:solidFill>
              </a:rPr>
              <a:t>законы </a:t>
            </a:r>
            <a:r>
              <a:rPr lang="ru-RU" sz="2400" dirty="0">
                <a:solidFill>
                  <a:schemeClr val="tx1"/>
                </a:solidFill>
              </a:rPr>
              <a:t>Приморского края</a:t>
            </a:r>
            <a:r>
              <a:rPr lang="ru-RU" sz="2400" dirty="0" smtClean="0">
                <a:solidFill>
                  <a:schemeClr val="tx1"/>
                </a:solidFill>
              </a:rPr>
              <a:t>,</a:t>
            </a:r>
          </a:p>
          <a:p>
            <a:pPr marL="342900" indent="-342900">
              <a:buFont typeface="+mj-lt"/>
              <a:buAutoNum type="arabicPeriod"/>
            </a:pPr>
            <a:r>
              <a:rPr lang="ru-RU" sz="2400" dirty="0" smtClean="0">
                <a:solidFill>
                  <a:schemeClr val="tx1"/>
                </a:solidFill>
              </a:rPr>
              <a:t>Нормативно-правовые акты, </a:t>
            </a:r>
            <a:r>
              <a:rPr lang="ru-RU" sz="2400" dirty="0">
                <a:solidFill>
                  <a:schemeClr val="tx1"/>
                </a:solidFill>
              </a:rPr>
              <a:t>принимаемых Законодательным Собранием Приморского края, Губернатором Приморского края, Администрацией Приморского края и иными государственными органами Приморского края</a:t>
            </a:r>
            <a:r>
              <a:rPr lang="ru-RU" sz="2400" dirty="0" smtClean="0">
                <a:solidFill>
                  <a:schemeClr val="tx1"/>
                </a:solidFill>
              </a:rPr>
              <a:t>.</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44884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188640"/>
            <a:ext cx="6600451" cy="1008112"/>
          </a:xfrm>
        </p:spPr>
        <p:txBody>
          <a:bodyPr>
            <a:normAutofit fontScale="90000"/>
          </a:bodyPr>
          <a:lstStyle/>
          <a:p>
            <a:r>
              <a:rPr lang="ru-RU" sz="2400" dirty="0"/>
              <a:t>Основные направления деятельности законодательной и исполнительной власти в сфере реализации молодежной политики</a:t>
            </a:r>
          </a:p>
        </p:txBody>
      </p:sp>
      <p:sp>
        <p:nvSpPr>
          <p:cNvPr id="3" name="Подзаголовок 2"/>
          <p:cNvSpPr>
            <a:spLocks noGrp="1"/>
          </p:cNvSpPr>
          <p:nvPr>
            <p:ph type="subTitle" idx="1"/>
          </p:nvPr>
        </p:nvSpPr>
        <p:spPr>
          <a:xfrm>
            <a:off x="1942416" y="1196752"/>
            <a:ext cx="6950064" cy="5472608"/>
          </a:xfrm>
        </p:spPr>
        <p:txBody>
          <a:bodyPr/>
          <a:lstStyle/>
          <a:p>
            <a:r>
              <a:rPr lang="ru-RU" b="1" u="sng" dirty="0">
                <a:solidFill>
                  <a:schemeClr val="accent1">
                    <a:lumMod val="60000"/>
                    <a:lumOff val="40000"/>
                  </a:schemeClr>
                </a:solidFill>
              </a:rPr>
              <a:t>Направления деятельности исполнительной власти в сфере реализации молодежной политики</a:t>
            </a:r>
            <a:endParaRPr lang="ru-RU" b="1" dirty="0">
              <a:solidFill>
                <a:schemeClr val="accent1">
                  <a:lumMod val="60000"/>
                  <a:lumOff val="40000"/>
                </a:schemeClr>
              </a:solidFill>
            </a:endParaRPr>
          </a:p>
          <a:p>
            <a:pPr fontAlgn="base"/>
            <a:r>
              <a:rPr lang="ru-RU" dirty="0">
                <a:solidFill>
                  <a:schemeClr val="tx1"/>
                </a:solidFill>
              </a:rPr>
              <a:t>Направления деятельности, задачи и функции управления по делам молодежи администрации города Владивостока: </a:t>
            </a:r>
          </a:p>
          <a:p>
            <a:pPr marL="342900" lvl="0" indent="-342900" fontAlgn="base">
              <a:buFont typeface="+mj-lt"/>
              <a:buAutoNum type="arabicPeriod"/>
            </a:pPr>
            <a:r>
              <a:rPr lang="ru-RU" dirty="0">
                <a:solidFill>
                  <a:schemeClr val="tx1"/>
                </a:solidFill>
              </a:rPr>
              <a:t>организация и осуществление мероприятий по работе с детьми и молодежью;</a:t>
            </a:r>
          </a:p>
          <a:p>
            <a:pPr marL="342900" lvl="0" indent="-342900" fontAlgn="base">
              <a:buFont typeface="+mj-lt"/>
              <a:buAutoNum type="arabicPeriod"/>
            </a:pPr>
            <a:r>
              <a:rPr lang="ru-RU" dirty="0">
                <a:solidFill>
                  <a:schemeClr val="tx1"/>
                </a:solidFill>
              </a:rPr>
              <a:t>гражданское и патриотическое воспитание молодежи;</a:t>
            </a:r>
          </a:p>
          <a:p>
            <a:pPr marL="342900" lvl="0" indent="-342900" fontAlgn="base">
              <a:buFont typeface="+mj-lt"/>
              <a:buAutoNum type="arabicPeriod"/>
            </a:pPr>
            <a:r>
              <a:rPr lang="ru-RU" dirty="0">
                <a:solidFill>
                  <a:schemeClr val="tx1"/>
                </a:solidFill>
              </a:rPr>
              <a:t>содействие организации вторичной занятости молодежи;</a:t>
            </a:r>
          </a:p>
          <a:p>
            <a:pPr marL="342900" lvl="0" indent="-342900" fontAlgn="base">
              <a:buFont typeface="+mj-lt"/>
              <a:buAutoNum type="arabicPeriod"/>
            </a:pPr>
            <a:r>
              <a:rPr lang="ru-RU" dirty="0">
                <a:solidFill>
                  <a:schemeClr val="tx1"/>
                </a:solidFill>
              </a:rPr>
              <a:t>пропаганда здорового образа жизни в среде молодежи;</a:t>
            </a:r>
          </a:p>
          <a:p>
            <a:pPr marL="342900" lvl="0" indent="-342900" fontAlgn="base">
              <a:buFont typeface="+mj-lt"/>
              <a:buAutoNum type="arabicPeriod"/>
            </a:pPr>
            <a:r>
              <a:rPr lang="ru-RU" dirty="0">
                <a:solidFill>
                  <a:schemeClr val="tx1"/>
                </a:solidFill>
              </a:rPr>
              <a:t>поддержка талантливой и одаренной молодежи;</a:t>
            </a:r>
          </a:p>
          <a:p>
            <a:pPr marL="342900" lvl="0" indent="-342900" fontAlgn="base">
              <a:buFont typeface="+mj-lt"/>
              <a:buAutoNum type="arabicPeriod"/>
            </a:pPr>
            <a:r>
              <a:rPr lang="ru-RU" dirty="0">
                <a:solidFill>
                  <a:schemeClr val="tx1"/>
                </a:solidFill>
              </a:rPr>
              <a:t>содействие деятельности молодежных организаций и объединений</a:t>
            </a:r>
            <a:r>
              <a:rPr lang="ru-RU" dirty="0" smtClean="0">
                <a:solidFill>
                  <a:schemeClr val="tx1"/>
                </a:solidFill>
              </a:rPr>
              <a:t>.</a:t>
            </a:r>
            <a:endParaRPr lang="ru-RU"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50275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188640"/>
            <a:ext cx="6600451" cy="482351"/>
          </a:xfrm>
        </p:spPr>
        <p:txBody>
          <a:bodyPr>
            <a:normAutofit/>
          </a:bodyPr>
          <a:lstStyle/>
          <a:p>
            <a:pPr fontAlgn="base"/>
            <a:r>
              <a:rPr lang="ru-RU" sz="2400" dirty="0"/>
              <a:t>Структура Управления</a:t>
            </a:r>
          </a:p>
        </p:txBody>
      </p:sp>
      <p:sp>
        <p:nvSpPr>
          <p:cNvPr id="3" name="Подзаголовок 2"/>
          <p:cNvSpPr>
            <a:spLocks noGrp="1"/>
          </p:cNvSpPr>
          <p:nvPr>
            <p:ph type="subTitle" idx="1"/>
          </p:nvPr>
        </p:nvSpPr>
        <p:spPr>
          <a:xfrm>
            <a:off x="1942416" y="836712"/>
            <a:ext cx="7022072" cy="5904656"/>
          </a:xfrm>
        </p:spPr>
        <p:txBody>
          <a:bodyPr/>
          <a:lstStyle/>
          <a:p>
            <a:pPr fontAlgn="base"/>
            <a:r>
              <a:rPr lang="ru-RU" sz="2000" dirty="0">
                <a:solidFill>
                  <a:schemeClr val="tx1"/>
                </a:solidFill>
              </a:rPr>
              <a:t>В состав Управления входят:</a:t>
            </a:r>
          </a:p>
          <a:p>
            <a:pPr marL="342900" lvl="0" indent="-342900" fontAlgn="base">
              <a:buFont typeface="+mj-lt"/>
              <a:buAutoNum type="arabicPeriod"/>
            </a:pPr>
            <a:r>
              <a:rPr lang="ru-RU" sz="2000" dirty="0">
                <a:solidFill>
                  <a:schemeClr val="tx1"/>
                </a:solidFill>
              </a:rPr>
              <a:t>отдел содействия развитию молодежного творчества;</a:t>
            </a:r>
          </a:p>
          <a:p>
            <a:pPr marL="342900" lvl="0" indent="-342900" fontAlgn="base">
              <a:buFont typeface="+mj-lt"/>
              <a:buAutoNum type="arabicPeriod"/>
            </a:pPr>
            <a:r>
              <a:rPr lang="ru-RU" sz="2000" dirty="0">
                <a:solidFill>
                  <a:schemeClr val="tx1"/>
                </a:solidFill>
              </a:rPr>
              <a:t>отдел по взаимодействию с молодежными и детскими общественными объединениями.</a:t>
            </a:r>
          </a:p>
          <a:p>
            <a:pPr fontAlgn="base"/>
            <a:r>
              <a:rPr lang="ru-RU" sz="2000" dirty="0">
                <a:solidFill>
                  <a:schemeClr val="tx1"/>
                </a:solidFill>
              </a:rPr>
              <a:t>Отделы возглавляют начальники, которые назначаются на должность заместителем главы администрации, курирующим кадровую политику администрации, по представлению начальника Управления.</a:t>
            </a:r>
          </a:p>
          <a:p>
            <a:pPr fontAlgn="base"/>
            <a:r>
              <a:rPr lang="ru-RU" sz="2000" dirty="0">
                <a:solidFill>
                  <a:schemeClr val="tx1"/>
                </a:solidFill>
              </a:rPr>
              <a:t>В отделах работают специалисты, которые назначаются на должность заместителем главы администрации, курирующим кадровую политику администрации, по представлению начальника Управления</a:t>
            </a:r>
            <a:r>
              <a:rPr lang="ru-RU" sz="2000" dirty="0" smtClean="0">
                <a:solidFill>
                  <a:schemeClr val="tx1"/>
                </a:solidFill>
              </a:rPr>
              <a:t>.</a:t>
            </a:r>
            <a:endParaRPr lang="ru-RU" sz="2000"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1658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188640"/>
            <a:ext cx="6600451" cy="1130423"/>
          </a:xfrm>
        </p:spPr>
        <p:txBody>
          <a:bodyPr>
            <a:normAutofit fontScale="90000"/>
          </a:bodyPr>
          <a:lstStyle/>
          <a:p>
            <a:r>
              <a:rPr lang="ru-RU" sz="2400" dirty="0"/>
              <a:t>Основные направления деятельности законодательной и исполнительной власти в сфере реализации молодежной политики</a:t>
            </a:r>
          </a:p>
        </p:txBody>
      </p:sp>
      <p:sp>
        <p:nvSpPr>
          <p:cNvPr id="3" name="Подзаголовок 2"/>
          <p:cNvSpPr>
            <a:spLocks noGrp="1"/>
          </p:cNvSpPr>
          <p:nvPr>
            <p:ph type="subTitle" idx="1"/>
          </p:nvPr>
        </p:nvSpPr>
        <p:spPr>
          <a:xfrm>
            <a:off x="1942416" y="1844824"/>
            <a:ext cx="7022072" cy="4824536"/>
          </a:xfrm>
        </p:spPr>
        <p:txBody>
          <a:bodyPr/>
          <a:lstStyle/>
          <a:p>
            <a:endParaRPr lang="ru-RU" b="1" u="sng" dirty="0" smtClean="0">
              <a:solidFill>
                <a:schemeClr val="accent1">
                  <a:lumMod val="60000"/>
                  <a:lumOff val="40000"/>
                </a:schemeClr>
              </a:solidFill>
            </a:endParaRPr>
          </a:p>
          <a:p>
            <a:r>
              <a:rPr lang="ru-RU" sz="2000" b="1" u="sng" dirty="0" smtClean="0">
                <a:solidFill>
                  <a:schemeClr val="accent1">
                    <a:lumMod val="60000"/>
                    <a:lumOff val="40000"/>
                  </a:schemeClr>
                </a:solidFill>
              </a:rPr>
              <a:t>Направления </a:t>
            </a:r>
            <a:r>
              <a:rPr lang="ru-RU" sz="2000" b="1" u="sng" dirty="0">
                <a:solidFill>
                  <a:schemeClr val="accent1">
                    <a:lumMod val="60000"/>
                    <a:lumOff val="40000"/>
                  </a:schemeClr>
                </a:solidFill>
              </a:rPr>
              <a:t>деятельности законодательной власти в сфере реализации молодежной политики</a:t>
            </a:r>
            <a:r>
              <a:rPr lang="ru-RU" sz="2000" b="1" dirty="0">
                <a:solidFill>
                  <a:schemeClr val="accent1">
                    <a:lumMod val="60000"/>
                    <a:lumOff val="40000"/>
                  </a:schemeClr>
                </a:solidFill>
              </a:rPr>
              <a:t> </a:t>
            </a:r>
            <a:r>
              <a:rPr lang="ru-RU" sz="2000" dirty="0">
                <a:solidFill>
                  <a:schemeClr val="tx1"/>
                </a:solidFill>
              </a:rPr>
              <a:t>- деятельность по планированию, разработке, внесению, рассмотрению, принятию, подписанию, опубликованию законов Приморского края и постановлений Законодательного Собрания;</a:t>
            </a:r>
          </a:p>
          <a:p>
            <a:r>
              <a:rPr lang="ru-RU" sz="2000" dirty="0">
                <a:solidFill>
                  <a:schemeClr val="tx1"/>
                </a:solidFill>
              </a:rPr>
              <a:t>Целью законодательной деятельности является правовое обеспечение реализации задач социально-экономического развития Приморского края, прав и свобод человека и гражданина, гарантированных</a:t>
            </a:r>
            <a:r>
              <a:rPr lang="ru-RU" sz="2000" dirty="0"/>
              <a:t> </a:t>
            </a:r>
            <a:r>
              <a:rPr lang="ru-RU" sz="2000" dirty="0">
                <a:solidFill>
                  <a:schemeClr val="accent1">
                    <a:lumMod val="60000"/>
                    <a:lumOff val="40000"/>
                  </a:schemeClr>
                </a:solidFill>
                <a:hlinkClick r:id="rId2"/>
              </a:rPr>
              <a:t>Конституцией Российской </a:t>
            </a:r>
            <a:r>
              <a:rPr lang="ru-RU" sz="2000" dirty="0" smtClean="0">
                <a:solidFill>
                  <a:schemeClr val="accent1">
                    <a:lumMod val="60000"/>
                    <a:lumOff val="40000"/>
                  </a:schemeClr>
                </a:solidFill>
                <a:hlinkClick r:id="rId2"/>
              </a:rPr>
              <a:t>Федерации</a:t>
            </a:r>
            <a:r>
              <a:rPr lang="ru-RU" sz="2000" dirty="0" smtClean="0">
                <a:solidFill>
                  <a:schemeClr val="accent1">
                    <a:lumMod val="60000"/>
                    <a:lumOff val="40000"/>
                  </a:schemeClr>
                </a:solidFill>
              </a:rPr>
              <a:t>.</a:t>
            </a:r>
            <a:endParaRPr lang="ru-RU" sz="2000" dirty="0">
              <a:solidFill>
                <a:schemeClr val="accent1">
                  <a:lumMod val="60000"/>
                  <a:lumOff val="40000"/>
                </a:schemeClr>
              </a:solidFill>
            </a:endParaRPr>
          </a:p>
          <a:p>
            <a:endParaRPr lang="ru-RU" sz="2000"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0535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116632"/>
            <a:ext cx="6600451" cy="554359"/>
          </a:xfrm>
        </p:spPr>
        <p:txBody>
          <a:bodyPr>
            <a:normAutofit fontScale="90000"/>
          </a:bodyPr>
          <a:lstStyle/>
          <a:p>
            <a:r>
              <a:rPr lang="ru-RU" sz="2400" dirty="0" smtClean="0"/>
              <a:t>Структура органов государственной власти</a:t>
            </a:r>
            <a:endParaRPr lang="ru-RU" sz="2400" dirty="0"/>
          </a:p>
        </p:txBody>
      </p:sp>
      <p:sp>
        <p:nvSpPr>
          <p:cNvPr id="3" name="Подзаголовок 2"/>
          <p:cNvSpPr>
            <a:spLocks noGrp="1"/>
          </p:cNvSpPr>
          <p:nvPr>
            <p:ph type="subTitle" idx="1"/>
          </p:nvPr>
        </p:nvSpPr>
        <p:spPr>
          <a:xfrm>
            <a:off x="1942416" y="670992"/>
            <a:ext cx="6950064" cy="5710336"/>
          </a:xfrm>
        </p:spPr>
        <p:txBody>
          <a:bodyPr>
            <a:normAutofit/>
          </a:bodyPr>
          <a:lstStyle/>
          <a:p>
            <a:r>
              <a:rPr lang="ru-RU" b="1" dirty="0" smtClean="0">
                <a:solidFill>
                  <a:schemeClr val="accent1">
                    <a:lumMod val="60000"/>
                    <a:lumOff val="40000"/>
                  </a:schemeClr>
                </a:solidFill>
              </a:rPr>
              <a:t>1) </a:t>
            </a:r>
            <a:r>
              <a:rPr lang="ru-RU" b="1" dirty="0">
                <a:solidFill>
                  <a:schemeClr val="accent1">
                    <a:lumMod val="60000"/>
                    <a:lumOff val="40000"/>
                  </a:schemeClr>
                </a:solidFill>
              </a:rPr>
              <a:t>Законодательное Собрание </a:t>
            </a:r>
            <a:r>
              <a:rPr lang="ru-RU" dirty="0">
                <a:solidFill>
                  <a:schemeClr val="tx1"/>
                </a:solidFill>
              </a:rPr>
              <a:t>Приморского края - постоянно действующий высший и единственный законодательный орган государственной власти Приморского края;</a:t>
            </a:r>
          </a:p>
          <a:p>
            <a:r>
              <a:rPr lang="ru-RU" b="1" dirty="0">
                <a:solidFill>
                  <a:schemeClr val="accent1">
                    <a:lumMod val="60000"/>
                    <a:lumOff val="40000"/>
                  </a:schemeClr>
                </a:solidFill>
              </a:rPr>
              <a:t>2) Администрация Приморского края </a:t>
            </a:r>
            <a:r>
              <a:rPr lang="ru-RU" dirty="0">
                <a:solidFill>
                  <a:schemeClr val="tx1"/>
                </a:solidFill>
              </a:rPr>
              <a:t>- высший исполнительный орган государственной власти Приморского края;</a:t>
            </a:r>
          </a:p>
          <a:p>
            <a:r>
              <a:rPr lang="ru-RU" dirty="0"/>
              <a:t>3) </a:t>
            </a:r>
            <a:r>
              <a:rPr lang="ru-RU" dirty="0">
                <a:solidFill>
                  <a:schemeClr val="tx1"/>
                </a:solidFill>
              </a:rPr>
              <a:t>иные</a:t>
            </a:r>
            <a:r>
              <a:rPr lang="ru-RU" dirty="0"/>
              <a:t> </a:t>
            </a:r>
            <a:r>
              <a:rPr lang="ru-RU" b="1" dirty="0">
                <a:solidFill>
                  <a:schemeClr val="accent1">
                    <a:lumMod val="60000"/>
                    <a:lumOff val="40000"/>
                  </a:schemeClr>
                </a:solidFill>
              </a:rPr>
              <a:t>органы исполнительной власти</a:t>
            </a:r>
            <a:r>
              <a:rPr lang="ru-RU" dirty="0"/>
              <a:t> </a:t>
            </a:r>
            <a:r>
              <a:rPr lang="ru-RU" dirty="0">
                <a:solidFill>
                  <a:schemeClr val="tx1"/>
                </a:solidFill>
              </a:rPr>
              <a:t>Приморского края, формируемые Администрацией Приморского края.</a:t>
            </a:r>
          </a:p>
          <a:p>
            <a:r>
              <a:rPr lang="ru-RU" dirty="0"/>
              <a:t>4</a:t>
            </a:r>
            <a:r>
              <a:rPr lang="ru-RU" dirty="0">
                <a:solidFill>
                  <a:schemeClr val="tx1"/>
                </a:solidFill>
              </a:rPr>
              <a:t>. Высшим должностным лицом Приморского края является </a:t>
            </a:r>
            <a:r>
              <a:rPr lang="ru-RU" b="1" dirty="0">
                <a:solidFill>
                  <a:schemeClr val="accent1">
                    <a:lumMod val="60000"/>
                    <a:lumOff val="40000"/>
                  </a:schemeClr>
                </a:solidFill>
              </a:rPr>
              <a:t>Губернатор Приморского края</a:t>
            </a:r>
            <a:r>
              <a:rPr lang="ru-RU" dirty="0"/>
              <a:t>.</a:t>
            </a:r>
          </a:p>
          <a:p>
            <a:r>
              <a:rPr lang="ru-RU" dirty="0" smtClean="0"/>
              <a:t>5.</a:t>
            </a:r>
            <a:r>
              <a:rPr lang="ru-RU" dirty="0"/>
              <a:t> </a:t>
            </a:r>
            <a:r>
              <a:rPr lang="ru-RU" b="1" dirty="0" smtClean="0">
                <a:solidFill>
                  <a:schemeClr val="accent1">
                    <a:lumMod val="60000"/>
                    <a:lumOff val="40000"/>
                  </a:schemeClr>
                </a:solidFill>
              </a:rPr>
              <a:t>Судебную </a:t>
            </a:r>
            <a:r>
              <a:rPr lang="ru-RU" b="1" dirty="0">
                <a:solidFill>
                  <a:schemeClr val="accent1">
                    <a:lumMod val="60000"/>
                    <a:lumOff val="40000"/>
                  </a:schemeClr>
                </a:solidFill>
              </a:rPr>
              <a:t>власть </a:t>
            </a:r>
            <a:r>
              <a:rPr lang="ru-RU" dirty="0">
                <a:solidFill>
                  <a:schemeClr val="tx1"/>
                </a:solidFill>
              </a:rPr>
              <a:t>в Приморском крае осуществляют органы правосудия, определенные федеральным законом.</a:t>
            </a:r>
          </a:p>
          <a:p>
            <a:r>
              <a:rPr lang="ru-RU" dirty="0">
                <a:solidFill>
                  <a:schemeClr val="tx1"/>
                </a:solidFill>
              </a:rPr>
              <a:t>К судам Приморского края относятся мировые судьи, являющиеся судьями общей юрисдикции Приморского края</a:t>
            </a:r>
            <a:r>
              <a:rPr lang="ru-RU" dirty="0" smtClean="0">
                <a:solidFill>
                  <a:schemeClr val="tx1"/>
                </a:solidFill>
              </a:rPr>
              <a:t>.</a:t>
            </a:r>
            <a:endParaRPr lang="ru-RU"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401935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188640"/>
            <a:ext cx="6600451" cy="770383"/>
          </a:xfrm>
        </p:spPr>
        <p:txBody>
          <a:bodyPr>
            <a:normAutofit fontScale="90000"/>
          </a:bodyPr>
          <a:lstStyle/>
          <a:p>
            <a:r>
              <a:rPr lang="ru-RU" sz="2400" dirty="0"/>
              <a:t>Местное самоуправление как институт демократии в Российской Федерации</a:t>
            </a:r>
          </a:p>
        </p:txBody>
      </p:sp>
      <p:sp>
        <p:nvSpPr>
          <p:cNvPr id="3" name="Подзаголовок 2"/>
          <p:cNvSpPr>
            <a:spLocks noGrp="1"/>
          </p:cNvSpPr>
          <p:nvPr>
            <p:ph type="subTitle" idx="1"/>
          </p:nvPr>
        </p:nvSpPr>
        <p:spPr>
          <a:xfrm>
            <a:off x="1942416" y="959024"/>
            <a:ext cx="7022072" cy="5710336"/>
          </a:xfrm>
        </p:spPr>
        <p:txBody>
          <a:bodyPr>
            <a:normAutofit fontScale="92500" lnSpcReduction="10000"/>
          </a:bodyPr>
          <a:lstStyle/>
          <a:p>
            <a:r>
              <a:rPr lang="ru-RU" b="1" dirty="0"/>
              <a:t>Территориальные основы местного самоуправления —</a:t>
            </a:r>
            <a:r>
              <a:rPr lang="ru-RU" b="1" dirty="0">
                <a:solidFill>
                  <a:schemeClr val="tx1"/>
                </a:solidFill>
              </a:rPr>
              <a:t> </a:t>
            </a:r>
            <a:r>
              <a:rPr lang="ru-RU" dirty="0">
                <a:solidFill>
                  <a:schemeClr val="tx1"/>
                </a:solidFill>
              </a:rPr>
              <a:t>институт муниципального права, представляющий собой совокупность муниципально-правовых норм, закрепляющих и регулирующих территориальную организацию местного самоуправления: формирование и состав территории муниципального образования, границы территории муниципального образования, порядок их установления и изменения.</a:t>
            </a:r>
          </a:p>
          <a:p>
            <a:r>
              <a:rPr lang="ru-RU" dirty="0">
                <a:solidFill>
                  <a:schemeClr val="tx1"/>
                </a:solidFill>
              </a:rPr>
              <a:t>В Конституции Российской Федерации (ч. 1 ст. 131) установлено, что местное самоуправление осуществляется в городских, сельских поселениях и на других территориях с учетом исторических и иных местных традиций. В Федеральном законе «Об общих принципах местного самоуправления в Российской Федерации» детализируется это конституционное положение и уточняется, что местное самоуправление осуществляется на всей территории Российской Федерации в городских, сельских поселениях, муниципальных районах, городских округах и на внутригородских территориях городов федерального значения. Границы территорий муниципальных образований устанавливаются и изменяются законами субъектов Федерации (ст. 10).</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30409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6600451" cy="3292598"/>
          </a:xfrm>
        </p:spPr>
        <p:txBody>
          <a:bodyPr>
            <a:noAutofit/>
          </a:bodyPr>
          <a:lstStyle/>
          <a:p>
            <a:r>
              <a:rPr lang="ru-RU" sz="1800" b="1" i="1" dirty="0">
                <a:latin typeface="+mn-lt"/>
              </a:rPr>
              <a:t>Муниципальное образование</a:t>
            </a:r>
            <a:r>
              <a:rPr lang="ru-RU" sz="1800" dirty="0">
                <a:latin typeface="+mn-lt"/>
              </a:rPr>
              <a:t> - это территориальная единица, на которой осуществляется местное самоуправление, имеется муниципальная собственность, местный бюджет и сформированные населением муниципального образования органы местного самоуправления.</a:t>
            </a:r>
            <a:br>
              <a:rPr lang="ru-RU" sz="1800" dirty="0">
                <a:latin typeface="+mn-lt"/>
              </a:rPr>
            </a:br>
            <a:r>
              <a:rPr lang="ru-RU" sz="1800" dirty="0">
                <a:latin typeface="+mn-lt"/>
              </a:rPr>
              <a:t>В Федеральном законе </a:t>
            </a:r>
            <a:r>
              <a:rPr lang="ru-RU" sz="1800" dirty="0">
                <a:solidFill>
                  <a:srgbClr val="FF0000"/>
                </a:solidFill>
                <a:latin typeface="+mn-lt"/>
              </a:rPr>
              <a:t>«Об общих принципах организации местного самоуправления в Российской Федерации</a:t>
            </a:r>
            <a:r>
              <a:rPr lang="ru-RU" sz="1800" dirty="0">
                <a:latin typeface="+mn-lt"/>
              </a:rPr>
              <a:t>» предусмотрено </a:t>
            </a:r>
            <a:r>
              <a:rPr lang="ru-RU" sz="1800" b="1" dirty="0">
                <a:solidFill>
                  <a:schemeClr val="accent1">
                    <a:lumMod val="60000"/>
                    <a:lumOff val="40000"/>
                  </a:schemeClr>
                </a:solidFill>
                <a:latin typeface="+mn-lt"/>
              </a:rPr>
              <a:t>три типа муниципальных образований</a:t>
            </a:r>
            <a:r>
              <a:rPr lang="ru-RU" sz="1800" dirty="0">
                <a:latin typeface="+mn-lt"/>
              </a:rPr>
              <a:t> (с закреплением за каждым из них присущих ему полномочий).</a:t>
            </a:r>
            <a:br>
              <a:rPr lang="ru-RU" sz="1800" dirty="0">
                <a:latin typeface="+mn-lt"/>
              </a:rPr>
            </a:br>
            <a:endParaRPr lang="ru-RU" sz="1800" dirty="0">
              <a:latin typeface="+mn-lt"/>
            </a:endParaRPr>
          </a:p>
        </p:txBody>
      </p:sp>
      <p:sp>
        <p:nvSpPr>
          <p:cNvPr id="3" name="Подзаголовок 2"/>
          <p:cNvSpPr>
            <a:spLocks noGrp="1"/>
          </p:cNvSpPr>
          <p:nvPr>
            <p:ph type="subTitle" idx="1"/>
          </p:nvPr>
        </p:nvSpPr>
        <p:spPr>
          <a:xfrm>
            <a:off x="1835696" y="3212976"/>
            <a:ext cx="7308304" cy="3645024"/>
          </a:xfrm>
        </p:spPr>
        <p:txBody>
          <a:bodyPr>
            <a:normAutofit fontScale="92500" lnSpcReduction="20000"/>
          </a:bodyPr>
          <a:lstStyle/>
          <a:p>
            <a:r>
              <a:rPr lang="ru-RU" b="1" i="1" u="sng" dirty="0">
                <a:solidFill>
                  <a:schemeClr val="accent1">
                    <a:lumMod val="60000"/>
                    <a:lumOff val="40000"/>
                  </a:schemeClr>
                </a:solidFill>
              </a:rPr>
              <a:t>Первый тип - </a:t>
            </a:r>
            <a:r>
              <a:rPr lang="ru-RU" dirty="0">
                <a:solidFill>
                  <a:schemeClr val="tx1"/>
                </a:solidFill>
              </a:rPr>
              <a:t>городские и сельские поселения. Поселения наделяются полномочиями по решению вопросов местного значения, связанных с обеспечением жизнедеятельности населения этих населенных пунктов.</a:t>
            </a:r>
          </a:p>
          <a:p>
            <a:r>
              <a:rPr lang="ru-RU" b="1" i="1" dirty="0">
                <a:solidFill>
                  <a:schemeClr val="accent1">
                    <a:lumMod val="60000"/>
                    <a:lumOff val="40000"/>
                  </a:schemeClr>
                </a:solidFill>
              </a:rPr>
              <a:t>Сельское поселение</a:t>
            </a:r>
            <a:r>
              <a:rPr lang="ru-RU" dirty="0">
                <a:solidFill>
                  <a:schemeClr val="tx1"/>
                </a:solidFill>
              </a:rPr>
              <a:t> - это один или несколько объединенных общей территорией сельских населенных пунктов (поселков, сел, станиц, деревень, хуторов, кишлаков, аулов и других сельских населенных пунктов), в которых местное самоуправление осуществляется населением непосредственно и (или) через выборные и иные органы местного самоуправления.</a:t>
            </a:r>
          </a:p>
          <a:p>
            <a:r>
              <a:rPr lang="ru-RU" b="1" i="1" dirty="0">
                <a:solidFill>
                  <a:schemeClr val="accent1">
                    <a:lumMod val="60000"/>
                    <a:lumOff val="40000"/>
                  </a:schemeClr>
                </a:solidFill>
              </a:rPr>
              <a:t>Городское поселение</a:t>
            </a:r>
            <a:r>
              <a:rPr lang="ru-RU" dirty="0"/>
              <a:t> </a:t>
            </a:r>
            <a:r>
              <a:rPr lang="ru-RU" dirty="0">
                <a:solidFill>
                  <a:schemeClr val="tx1"/>
                </a:solidFill>
              </a:rPr>
              <a:t>- это город или поселок, в которых местное самоуправление осуществляется населением непосредственно и (или) через выборные и иные органы местного самоуправления</a:t>
            </a:r>
            <a:r>
              <a:rPr lang="ru-RU" dirty="0" smtClean="0">
                <a:solidFill>
                  <a:schemeClr val="tx1"/>
                </a:solidFill>
              </a:rPr>
              <a:t>.</a:t>
            </a:r>
            <a:endParaRPr lang="ru-RU" dirty="0">
              <a:solidFill>
                <a:schemeClr val="tx1"/>
              </a:solidFill>
            </a:endParaRPr>
          </a:p>
        </p:txBody>
      </p:sp>
      <p:grpSp>
        <p:nvGrpSpPr>
          <p:cNvPr id="4" name="Group 6"/>
          <p:cNvGrpSpPr>
            <a:grpSpLocks/>
          </p:cNvGrpSpPr>
          <p:nvPr/>
        </p:nvGrpSpPr>
        <p:grpSpPr bwMode="auto">
          <a:xfrm>
            <a:off x="8067273" y="6390835"/>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83277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88641"/>
            <a:ext cx="6600451" cy="504056"/>
          </a:xfrm>
        </p:spPr>
        <p:txBody>
          <a:bodyPr>
            <a:normAutofit/>
          </a:bodyPr>
          <a:lstStyle/>
          <a:p>
            <a:r>
              <a:rPr lang="ru-RU" sz="2400" dirty="0" smtClean="0"/>
              <a:t>Муниципальные образования</a:t>
            </a:r>
            <a:endParaRPr lang="ru-RU" sz="2400" dirty="0"/>
          </a:p>
        </p:txBody>
      </p:sp>
      <p:sp>
        <p:nvSpPr>
          <p:cNvPr id="3" name="Подзаголовок 2"/>
          <p:cNvSpPr>
            <a:spLocks noGrp="1"/>
          </p:cNvSpPr>
          <p:nvPr>
            <p:ph type="subTitle" idx="1"/>
          </p:nvPr>
        </p:nvSpPr>
        <p:spPr>
          <a:xfrm>
            <a:off x="1942416" y="836712"/>
            <a:ext cx="7094080" cy="5472608"/>
          </a:xfrm>
        </p:spPr>
        <p:txBody>
          <a:bodyPr>
            <a:normAutofit fontScale="92500"/>
          </a:bodyPr>
          <a:lstStyle/>
          <a:p>
            <a:r>
              <a:rPr lang="ru-RU" b="1" i="1" u="sng" dirty="0">
                <a:solidFill>
                  <a:schemeClr val="accent1">
                    <a:lumMod val="60000"/>
                    <a:lumOff val="40000"/>
                  </a:schemeClr>
                </a:solidFill>
              </a:rPr>
              <a:t>Второй тип </a:t>
            </a:r>
            <a:r>
              <a:rPr lang="ru-RU" dirty="0"/>
              <a:t>- </a:t>
            </a:r>
            <a:r>
              <a:rPr lang="ru-RU" b="1" dirty="0">
                <a:solidFill>
                  <a:schemeClr val="accent1">
                    <a:lumMod val="60000"/>
                    <a:lumOff val="40000"/>
                  </a:schemeClr>
                </a:solidFill>
              </a:rPr>
              <a:t>муниципальные районы</a:t>
            </a:r>
            <a:r>
              <a:rPr lang="ru-RU" dirty="0">
                <a:solidFill>
                  <a:schemeClr val="tx1"/>
                </a:solidFill>
              </a:rPr>
              <a:t>, объединяющие территории нескольких поселений. Муниципальные районы осуществляют на всей своей территории полномочия по вопросам местного значения, которые эффективнее реализуются на больших территориях, чем территория поселения, и в основном имеют межмуниципальный характер. При этом поселения, как отмечено выше, наделены собственным кругом полномочий, которые указываются в самостоятельно принимаемых ими уставах.</a:t>
            </a:r>
          </a:p>
          <a:p>
            <a:r>
              <a:rPr lang="ru-RU" b="1" dirty="0">
                <a:solidFill>
                  <a:schemeClr val="accent1">
                    <a:lumMod val="60000"/>
                    <a:lumOff val="40000"/>
                  </a:schemeClr>
                </a:solidFill>
              </a:rPr>
              <a:t>Муниципальный район</a:t>
            </a:r>
            <a:r>
              <a:rPr lang="ru-RU" dirty="0"/>
              <a:t> </a:t>
            </a:r>
            <a:r>
              <a:rPr lang="ru-RU" dirty="0">
                <a:solidFill>
                  <a:schemeClr val="tx1"/>
                </a:solidFill>
              </a:rPr>
              <a:t>- это несколько поселений или поселений и межселенных территорий (территорий, находящихся вне границ поселений), объединенных общей территорией, в границах которой местное самоуправление осуществляется в целях решения вопросов местного значения межпоселенческого характера населением непосредственно и (или) через выборные и иные органы местного самоуправления, которые могут осуществлять отдельные государственные полномочия, передаваемые органам местного самоуправления федеральными и региональными законами</a:t>
            </a:r>
            <a:r>
              <a:rPr lang="ru-RU" dirty="0" smtClean="0">
                <a:solidFill>
                  <a:schemeClr val="tx1"/>
                </a:solidFill>
              </a:rPr>
              <a:t>.</a:t>
            </a:r>
            <a:endParaRPr lang="ru-RU"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204834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2"/>
            <a:ext cx="6600451" cy="482351"/>
          </a:xfrm>
        </p:spPr>
        <p:txBody>
          <a:bodyPr>
            <a:normAutofit/>
          </a:bodyPr>
          <a:lstStyle/>
          <a:p>
            <a:r>
              <a:rPr lang="ru-RU" sz="2400" dirty="0"/>
              <a:t>Муниципальные образования</a:t>
            </a:r>
          </a:p>
        </p:txBody>
      </p:sp>
      <p:sp>
        <p:nvSpPr>
          <p:cNvPr id="3" name="Подзаголовок 2"/>
          <p:cNvSpPr>
            <a:spLocks noGrp="1"/>
          </p:cNvSpPr>
          <p:nvPr>
            <p:ph type="subTitle" idx="1"/>
          </p:nvPr>
        </p:nvSpPr>
        <p:spPr>
          <a:xfrm>
            <a:off x="2051720" y="836712"/>
            <a:ext cx="6768752" cy="5472608"/>
          </a:xfrm>
        </p:spPr>
        <p:txBody>
          <a:bodyPr>
            <a:normAutofit fontScale="92500" lnSpcReduction="20000"/>
          </a:bodyPr>
          <a:lstStyle/>
          <a:p>
            <a:r>
              <a:rPr lang="ru-RU" b="1" u="sng" dirty="0">
                <a:solidFill>
                  <a:schemeClr val="accent1">
                    <a:lumMod val="60000"/>
                    <a:lumOff val="40000"/>
                  </a:schemeClr>
                </a:solidFill>
              </a:rPr>
              <a:t>Третий тип </a:t>
            </a:r>
            <a:r>
              <a:rPr lang="ru-RU" dirty="0" smtClean="0">
                <a:solidFill>
                  <a:schemeClr val="tx1"/>
                </a:solidFill>
              </a:rPr>
              <a:t>- городские округа</a:t>
            </a:r>
            <a:r>
              <a:rPr lang="ru-RU" dirty="0">
                <a:solidFill>
                  <a:schemeClr val="tx1"/>
                </a:solidFill>
              </a:rPr>
              <a:t>. Городские округа создаются, как правило, на базе городов республиканского, </a:t>
            </a:r>
            <a:r>
              <a:rPr lang="ru-RU" dirty="0" smtClean="0">
                <a:solidFill>
                  <a:schemeClr val="tx1"/>
                </a:solidFill>
              </a:rPr>
              <a:t>краевого</a:t>
            </a:r>
            <a:r>
              <a:rPr lang="ru-RU" dirty="0">
                <a:solidFill>
                  <a:schemeClr val="tx1"/>
                </a:solidFill>
              </a:rPr>
              <a:t>, областного значения. Городские округа осуществляют полномочия как поселений, так и муниципальных районов.</a:t>
            </a:r>
          </a:p>
          <a:p>
            <a:r>
              <a:rPr lang="ru-RU" b="1" dirty="0">
                <a:solidFill>
                  <a:schemeClr val="accent1">
                    <a:lumMod val="60000"/>
                    <a:lumOff val="40000"/>
                  </a:schemeClr>
                </a:solidFill>
              </a:rPr>
              <a:t>Городской округ</a:t>
            </a:r>
            <a:r>
              <a:rPr lang="ru-RU" dirty="0"/>
              <a:t> </a:t>
            </a:r>
            <a:r>
              <a:rPr lang="ru-RU" dirty="0">
                <a:solidFill>
                  <a:schemeClr val="tx1"/>
                </a:solidFill>
              </a:rPr>
              <a:t>- это городское поселение, которое не входит в состав муниципального района и органы местного самоуправления которого осуществляют полномочия по решению установленных Федеральным законом </a:t>
            </a:r>
            <a:r>
              <a:rPr lang="ru-RU" dirty="0">
                <a:solidFill>
                  <a:srgbClr val="FF0000"/>
                </a:solidFill>
              </a:rPr>
              <a:t>«Об общих принципах организации местного самоуправления в Российской Федерации» </a:t>
            </a:r>
            <a:r>
              <a:rPr lang="ru-RU" dirty="0">
                <a:solidFill>
                  <a:schemeClr val="tx1"/>
                </a:solidFill>
              </a:rPr>
              <a:t>вопросов местного значения поселения и вопросов местного значения муниципального района, а также могут осуществлять отдельные государственные полномочия, передаваемые органам местного самоуправления федеральными и региональными законами.</a:t>
            </a:r>
          </a:p>
          <a:p>
            <a:r>
              <a:rPr lang="ru-RU" dirty="0">
                <a:solidFill>
                  <a:schemeClr val="tx1"/>
                </a:solidFill>
              </a:rPr>
              <a:t>Муниципальным образованием является также внутригородская территория города федерального значения - часть территории города федерального значения, в границах которой местное самоуправление осуществляется населением непосредственно и (или) через выборные и иные органы местного самоуправления</a:t>
            </a:r>
            <a:r>
              <a:rPr lang="ru-RU" dirty="0" smtClean="0"/>
              <a:t>.</a:t>
            </a:r>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48617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188640"/>
            <a:ext cx="6851187" cy="482351"/>
          </a:xfrm>
        </p:spPr>
        <p:txBody>
          <a:bodyPr>
            <a:normAutofit fontScale="90000"/>
          </a:bodyPr>
          <a:lstStyle/>
          <a:p>
            <a:r>
              <a:rPr lang="ru-RU" sz="2400" dirty="0" smtClean="0"/>
              <a:t>Правовые основы местного самоуправления</a:t>
            </a:r>
            <a:endParaRPr lang="ru-RU" sz="2400" dirty="0"/>
          </a:p>
        </p:txBody>
      </p:sp>
      <p:sp>
        <p:nvSpPr>
          <p:cNvPr id="3" name="Подзаголовок 2"/>
          <p:cNvSpPr>
            <a:spLocks noGrp="1"/>
          </p:cNvSpPr>
          <p:nvPr>
            <p:ph type="subTitle" idx="1"/>
          </p:nvPr>
        </p:nvSpPr>
        <p:spPr>
          <a:xfrm>
            <a:off x="1942416" y="670992"/>
            <a:ext cx="6878056" cy="5926360"/>
          </a:xfrm>
        </p:spPr>
        <p:txBody>
          <a:bodyPr>
            <a:normAutofit lnSpcReduction="10000"/>
          </a:bodyPr>
          <a:lstStyle/>
          <a:p>
            <a:r>
              <a:rPr lang="ru-RU" b="1" i="1" dirty="0">
                <a:solidFill>
                  <a:schemeClr val="accent2">
                    <a:lumMod val="75000"/>
                  </a:schemeClr>
                </a:solidFill>
              </a:rPr>
              <a:t>правовую основу местного </a:t>
            </a:r>
            <a:r>
              <a:rPr lang="ru-RU" b="1" i="1" dirty="0" smtClean="0">
                <a:solidFill>
                  <a:schemeClr val="accent2">
                    <a:lumMod val="75000"/>
                  </a:schemeClr>
                </a:solidFill>
              </a:rPr>
              <a:t>самоуправления:</a:t>
            </a:r>
          </a:p>
          <a:p>
            <a:pPr marL="342900" indent="-342900">
              <a:buFont typeface="+mj-lt"/>
              <a:buAutoNum type="arabicPeriod"/>
            </a:pPr>
            <a:r>
              <a:rPr lang="ru-RU" i="1" dirty="0" smtClean="0"/>
              <a:t> </a:t>
            </a:r>
            <a:r>
              <a:rPr lang="ru-RU" i="1" dirty="0">
                <a:solidFill>
                  <a:schemeClr val="tx1"/>
                </a:solidFill>
              </a:rPr>
              <a:t>общепризнанные принципы и нормы международного права, международные договоры Российской Федерации, </a:t>
            </a:r>
            <a:endParaRPr lang="ru-RU" i="1" dirty="0" smtClean="0">
              <a:solidFill>
                <a:schemeClr val="tx1"/>
              </a:solidFill>
            </a:endParaRPr>
          </a:p>
          <a:p>
            <a:pPr marL="342900" indent="-342900">
              <a:buFont typeface="+mj-lt"/>
              <a:buAutoNum type="arabicPeriod"/>
            </a:pPr>
            <a:r>
              <a:rPr lang="ru-RU" i="1" dirty="0" smtClean="0">
                <a:solidFill>
                  <a:schemeClr val="tx1"/>
                </a:solidFill>
              </a:rPr>
              <a:t>Конституция </a:t>
            </a:r>
            <a:r>
              <a:rPr lang="ru-RU" i="1" dirty="0">
                <a:solidFill>
                  <a:schemeClr val="tx1"/>
                </a:solidFill>
              </a:rPr>
              <a:t>РФ</a:t>
            </a:r>
            <a:r>
              <a:rPr lang="ru-RU" i="1" dirty="0" smtClean="0">
                <a:solidFill>
                  <a:schemeClr val="tx1"/>
                </a:solidFill>
              </a:rPr>
              <a:t>,</a:t>
            </a:r>
          </a:p>
          <a:p>
            <a:pPr marL="342900" indent="-342900">
              <a:buFont typeface="+mj-lt"/>
              <a:buAutoNum type="arabicPeriod"/>
            </a:pPr>
            <a:r>
              <a:rPr lang="ru-RU" i="1" dirty="0" smtClean="0">
                <a:solidFill>
                  <a:schemeClr val="tx1"/>
                </a:solidFill>
              </a:rPr>
              <a:t> </a:t>
            </a:r>
            <a:r>
              <a:rPr lang="ru-RU" i="1" dirty="0">
                <a:solidFill>
                  <a:schemeClr val="tx1"/>
                </a:solidFill>
              </a:rPr>
              <a:t>федеральные конституционные законы</a:t>
            </a:r>
            <a:r>
              <a:rPr lang="ru-RU" i="1" dirty="0" smtClean="0">
                <a:solidFill>
                  <a:schemeClr val="tx1"/>
                </a:solidFill>
              </a:rPr>
              <a:t>,</a:t>
            </a:r>
          </a:p>
          <a:p>
            <a:pPr marL="342900" indent="-342900">
              <a:buFont typeface="+mj-lt"/>
              <a:buAutoNum type="arabicPeriod"/>
            </a:pPr>
            <a:r>
              <a:rPr lang="ru-RU" i="1" dirty="0" smtClean="0">
                <a:solidFill>
                  <a:schemeClr val="tx1"/>
                </a:solidFill>
              </a:rPr>
              <a:t> </a:t>
            </a:r>
            <a:r>
              <a:rPr lang="ru-RU" i="1" dirty="0">
                <a:solidFill>
                  <a:schemeClr val="tx1"/>
                </a:solidFill>
              </a:rPr>
              <a:t>федеральные законы, </a:t>
            </a:r>
            <a:r>
              <a:rPr lang="ru-RU" i="1" dirty="0" smtClean="0">
                <a:solidFill>
                  <a:schemeClr val="tx1"/>
                </a:solidFill>
              </a:rPr>
              <a:t>издаваемые </a:t>
            </a:r>
            <a:r>
              <a:rPr lang="ru-RU" i="1" dirty="0">
                <a:solidFill>
                  <a:schemeClr val="tx1"/>
                </a:solidFill>
              </a:rPr>
              <a:t>в соответствии с ними иные нормативные правовые акты Российской Федерации (указы и распоряжения Президента РФ, постановления и распоряжения Правительства РФ, иные нормативные правовые акты федеральных органов исполнительной власти), конституции (уставы), </a:t>
            </a:r>
            <a:endParaRPr lang="ru-RU" i="1" dirty="0" smtClean="0">
              <a:solidFill>
                <a:schemeClr val="tx1"/>
              </a:solidFill>
            </a:endParaRPr>
          </a:p>
          <a:p>
            <a:pPr marL="342900" indent="-342900">
              <a:buFont typeface="+mj-lt"/>
              <a:buAutoNum type="arabicPeriod"/>
            </a:pPr>
            <a:r>
              <a:rPr lang="ru-RU" i="1" dirty="0" smtClean="0">
                <a:solidFill>
                  <a:schemeClr val="tx1"/>
                </a:solidFill>
              </a:rPr>
              <a:t>законы </a:t>
            </a:r>
            <a:r>
              <a:rPr lang="ru-RU" i="1" dirty="0">
                <a:solidFill>
                  <a:schemeClr val="tx1"/>
                </a:solidFill>
              </a:rPr>
              <a:t>и иные нормативные правовые акты субъектов Российской Федерации, </a:t>
            </a:r>
            <a:endParaRPr lang="ru-RU" i="1" dirty="0" smtClean="0">
              <a:solidFill>
                <a:schemeClr val="tx1"/>
              </a:solidFill>
            </a:endParaRPr>
          </a:p>
          <a:p>
            <a:pPr marL="342900" indent="-342900">
              <a:buFont typeface="+mj-lt"/>
              <a:buAutoNum type="arabicPeriod"/>
            </a:pPr>
            <a:r>
              <a:rPr lang="ru-RU" i="1" dirty="0" smtClean="0">
                <a:solidFill>
                  <a:schemeClr val="tx1"/>
                </a:solidFill>
              </a:rPr>
              <a:t>уставы </a:t>
            </a:r>
            <a:r>
              <a:rPr lang="ru-RU" i="1" dirty="0">
                <a:solidFill>
                  <a:schemeClr val="tx1"/>
                </a:solidFill>
              </a:rPr>
              <a:t>муниципальных образований, </a:t>
            </a:r>
            <a:endParaRPr lang="ru-RU" i="1" dirty="0" smtClean="0">
              <a:solidFill>
                <a:schemeClr val="tx1"/>
              </a:solidFill>
            </a:endParaRPr>
          </a:p>
          <a:p>
            <a:pPr marL="342900" indent="-342900">
              <a:buFont typeface="+mj-lt"/>
              <a:buAutoNum type="arabicPeriod"/>
            </a:pPr>
            <a:r>
              <a:rPr lang="ru-RU" i="1" dirty="0" smtClean="0">
                <a:solidFill>
                  <a:schemeClr val="tx1"/>
                </a:solidFill>
              </a:rPr>
              <a:t>решения</a:t>
            </a:r>
            <a:r>
              <a:rPr lang="ru-RU" i="1" dirty="0">
                <a:solidFill>
                  <a:schemeClr val="tx1"/>
                </a:solidFill>
              </a:rPr>
              <a:t>, принятые на местных референдумах и сходах граждан, </a:t>
            </a:r>
          </a:p>
          <a:p>
            <a:pPr marL="342900" indent="-342900">
              <a:buFont typeface="+mj-lt"/>
              <a:buAutoNum type="arabicPeriod"/>
            </a:pPr>
            <a:r>
              <a:rPr lang="ru-RU" i="1" dirty="0" smtClean="0">
                <a:solidFill>
                  <a:schemeClr val="tx1"/>
                </a:solidFill>
              </a:rPr>
              <a:t>иные </a:t>
            </a:r>
            <a:r>
              <a:rPr lang="ru-RU" i="1" dirty="0">
                <a:solidFill>
                  <a:schemeClr val="tx1"/>
                </a:solidFill>
              </a:rPr>
              <a:t>муниципальные правовые акты.</a:t>
            </a:r>
            <a:endParaRPr lang="ru-RU" dirty="0">
              <a:solidFill>
                <a:schemeClr val="tx1"/>
              </a:solidFill>
            </a:endParaRP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234170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88640"/>
            <a:ext cx="6600451" cy="1872208"/>
          </a:xfrm>
        </p:spPr>
        <p:txBody>
          <a:bodyPr>
            <a:normAutofit/>
          </a:bodyPr>
          <a:lstStyle/>
          <a:p>
            <a:r>
              <a:rPr lang="ru-RU" sz="1800" b="1" dirty="0">
                <a:solidFill>
                  <a:schemeClr val="accent1">
                    <a:lumMod val="60000"/>
                    <a:lumOff val="40000"/>
                  </a:schemeClr>
                </a:solidFill>
              </a:rPr>
              <a:t>Международные </a:t>
            </a:r>
            <a:r>
              <a:rPr lang="ru-RU" sz="1800" b="1" dirty="0" smtClean="0">
                <a:solidFill>
                  <a:schemeClr val="accent1">
                    <a:lumMod val="60000"/>
                    <a:lumOff val="40000"/>
                  </a:schemeClr>
                </a:solidFill>
              </a:rPr>
              <a:t>акты:</a:t>
            </a:r>
            <a:br>
              <a:rPr lang="ru-RU" sz="1800" b="1" dirty="0" smtClean="0">
                <a:solidFill>
                  <a:schemeClr val="accent1">
                    <a:lumMod val="60000"/>
                    <a:lumOff val="40000"/>
                  </a:schemeClr>
                </a:solidFill>
              </a:rPr>
            </a:br>
            <a:r>
              <a:rPr lang="ru-RU" sz="1800" dirty="0"/>
              <a:t>Европейская хартия местного самоуправления, </a:t>
            </a:r>
            <a:br>
              <a:rPr lang="ru-RU" sz="1800" dirty="0"/>
            </a:br>
            <a:r>
              <a:rPr lang="ru-RU" sz="1800" dirty="0"/>
              <a:t>Декларация о принципах местного самоуправления,</a:t>
            </a:r>
            <a:br>
              <a:rPr lang="ru-RU" sz="1800" dirty="0"/>
            </a:br>
            <a:r>
              <a:rPr lang="ru-RU" sz="1800" dirty="0"/>
              <a:t>решения Конгресса местных и региональных властей Совета Европы, членом которого является Россия</a:t>
            </a:r>
          </a:p>
        </p:txBody>
      </p:sp>
      <p:sp>
        <p:nvSpPr>
          <p:cNvPr id="3" name="Подзаголовок 2"/>
          <p:cNvSpPr>
            <a:spLocks noGrp="1"/>
          </p:cNvSpPr>
          <p:nvPr>
            <p:ph type="subTitle" idx="1"/>
          </p:nvPr>
        </p:nvSpPr>
        <p:spPr>
          <a:xfrm>
            <a:off x="1942416" y="2924944"/>
            <a:ext cx="7022072" cy="3672408"/>
          </a:xfrm>
        </p:spPr>
        <p:txBody>
          <a:bodyPr/>
          <a:lstStyle/>
          <a:p>
            <a:r>
              <a:rPr lang="ru-RU" b="1" dirty="0">
                <a:solidFill>
                  <a:schemeClr val="accent1">
                    <a:lumMod val="60000"/>
                    <a:lumOff val="40000"/>
                  </a:schemeClr>
                </a:solidFill>
              </a:rPr>
              <a:t>Конституция РФ.</a:t>
            </a:r>
            <a:r>
              <a:rPr lang="ru-RU" i="1" dirty="0"/>
              <a:t> </a:t>
            </a:r>
            <a:r>
              <a:rPr lang="ru-RU" dirty="0">
                <a:solidFill>
                  <a:schemeClr val="tx1"/>
                </a:solidFill>
              </a:rPr>
              <a:t>Главенствующее положение в системе юридических норм, регулирующих местное самоуправление, занимают</a:t>
            </a:r>
            <a:r>
              <a:rPr lang="ru-RU" dirty="0"/>
              <a:t> </a:t>
            </a:r>
            <a:r>
              <a:rPr lang="ru-RU" b="1" dirty="0">
                <a:solidFill>
                  <a:schemeClr val="accent2">
                    <a:lumMod val="75000"/>
                  </a:schemeClr>
                </a:solidFill>
              </a:rPr>
              <a:t>конституционные нормы</a:t>
            </a:r>
            <a:r>
              <a:rPr lang="ru-RU" dirty="0">
                <a:solidFill>
                  <a:schemeClr val="accent2">
                    <a:lumMod val="75000"/>
                  </a:schemeClr>
                </a:solidFill>
              </a:rPr>
              <a:t>. </a:t>
            </a:r>
            <a:r>
              <a:rPr lang="ru-RU" b="1" i="1" dirty="0">
                <a:solidFill>
                  <a:schemeClr val="accent1">
                    <a:lumMod val="60000"/>
                    <a:lumOff val="40000"/>
                  </a:schemeClr>
                </a:solidFill>
              </a:rPr>
              <a:t>Конституционные нормы </a:t>
            </a:r>
            <a:r>
              <a:rPr lang="ru-RU" dirty="0" smtClean="0">
                <a:solidFill>
                  <a:schemeClr val="tx1"/>
                </a:solidFill>
              </a:rPr>
              <a:t>- совокупность </a:t>
            </a:r>
            <a:r>
              <a:rPr lang="ru-RU" dirty="0">
                <a:solidFill>
                  <a:schemeClr val="tx1"/>
                </a:solidFill>
              </a:rPr>
              <a:t>юридических принципов и предписаний, которые определяют политико-правовую природу местного самоуправления, закрепляют основные права граждан в области местного самоуправления, регулируют основы правового статуса органов местного самоуправления и их взаимоотношения с государством.</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812648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3"/>
            <a:ext cx="6878056" cy="3384376"/>
          </a:xfrm>
        </p:spPr>
        <p:txBody>
          <a:bodyPr>
            <a:noAutofit/>
          </a:bodyPr>
          <a:lstStyle/>
          <a:p>
            <a:r>
              <a:rPr lang="ru-RU" sz="1600" i="1" dirty="0">
                <a:latin typeface="+mn-lt"/>
              </a:rPr>
              <a:t>Федеральный закон «</a:t>
            </a:r>
            <a:r>
              <a:rPr lang="ru-RU" sz="1600" i="1" dirty="0">
                <a:solidFill>
                  <a:srgbClr val="FF0000"/>
                </a:solidFill>
                <a:latin typeface="+mn-lt"/>
              </a:rPr>
              <a:t>Об общих принципах организации местного самоуправления в Российской Федерации»</a:t>
            </a:r>
            <a:r>
              <a:rPr lang="ru-RU" sz="1600" i="1" dirty="0">
                <a:latin typeface="+mn-lt"/>
              </a:rPr>
              <a:t> </a:t>
            </a:r>
            <a:r>
              <a:rPr lang="ru-RU" sz="1600" dirty="0" smtClean="0">
                <a:latin typeface="+mn-lt"/>
              </a:rPr>
              <a:t>определяет</a:t>
            </a:r>
            <a:r>
              <a:rPr lang="ru-RU" sz="1600" dirty="0">
                <a:latin typeface="+mn-lt"/>
              </a:rPr>
              <a:t>: </a:t>
            </a:r>
            <a:r>
              <a:rPr lang="ru-RU" sz="1600" dirty="0" smtClean="0">
                <a:latin typeface="+mn-lt"/>
              </a:rPr>
              <a:t/>
            </a:r>
            <a:br>
              <a:rPr lang="ru-RU" sz="1600" dirty="0" smtClean="0">
                <a:latin typeface="+mn-lt"/>
              </a:rPr>
            </a:br>
            <a:r>
              <a:rPr lang="ru-RU" sz="1600" dirty="0" smtClean="0">
                <a:solidFill>
                  <a:schemeClr val="accent1">
                    <a:lumMod val="75000"/>
                  </a:schemeClr>
                </a:solidFill>
                <a:latin typeface="+mn-lt"/>
              </a:rPr>
              <a:t>1.</a:t>
            </a:r>
            <a:r>
              <a:rPr lang="ru-RU" sz="1600" dirty="0" smtClean="0">
                <a:latin typeface="+mn-lt"/>
              </a:rPr>
              <a:t> общие </a:t>
            </a:r>
            <a:r>
              <a:rPr lang="ru-RU" sz="1600" dirty="0">
                <a:latin typeface="+mn-lt"/>
              </a:rPr>
              <a:t>принципы организации местного самоуправления в Российской Федерации; </a:t>
            </a:r>
            <a:r>
              <a:rPr lang="ru-RU" sz="1600" dirty="0" smtClean="0">
                <a:latin typeface="+mn-lt"/>
              </a:rPr>
              <a:t/>
            </a:r>
            <a:br>
              <a:rPr lang="ru-RU" sz="1600" dirty="0" smtClean="0">
                <a:latin typeface="+mn-lt"/>
              </a:rPr>
            </a:br>
            <a:r>
              <a:rPr lang="ru-RU" sz="1600" dirty="0" smtClean="0">
                <a:solidFill>
                  <a:schemeClr val="accent1">
                    <a:lumMod val="75000"/>
                  </a:schemeClr>
                </a:solidFill>
                <a:latin typeface="+mn-lt"/>
              </a:rPr>
              <a:t>2.</a:t>
            </a:r>
            <a:r>
              <a:rPr lang="ru-RU" sz="1600" dirty="0" smtClean="0">
                <a:latin typeface="+mn-lt"/>
              </a:rPr>
              <a:t> правовые </a:t>
            </a:r>
            <a:r>
              <a:rPr lang="ru-RU" sz="1600" dirty="0">
                <a:latin typeface="+mn-lt"/>
              </a:rPr>
              <a:t>основы местного самоуправления; </a:t>
            </a:r>
            <a:r>
              <a:rPr lang="ru-RU" sz="1600" dirty="0" smtClean="0">
                <a:latin typeface="+mn-lt"/>
              </a:rPr>
              <a:t/>
            </a:r>
            <a:br>
              <a:rPr lang="ru-RU" sz="1600" dirty="0" smtClean="0">
                <a:latin typeface="+mn-lt"/>
              </a:rPr>
            </a:br>
            <a:r>
              <a:rPr lang="ru-RU" sz="1600" dirty="0" smtClean="0">
                <a:solidFill>
                  <a:schemeClr val="accent1">
                    <a:lumMod val="75000"/>
                  </a:schemeClr>
                </a:solidFill>
                <a:latin typeface="+mn-lt"/>
              </a:rPr>
              <a:t>3. </a:t>
            </a:r>
            <a:r>
              <a:rPr lang="ru-RU" sz="1600" dirty="0" smtClean="0">
                <a:latin typeface="+mn-lt"/>
              </a:rPr>
              <a:t>организационно-правовые </a:t>
            </a:r>
            <a:r>
              <a:rPr lang="ru-RU" sz="1600" dirty="0">
                <a:latin typeface="+mn-lt"/>
              </a:rPr>
              <a:t>формы осуществления местного самоуправления</a:t>
            </a:r>
            <a:r>
              <a:rPr lang="ru-RU" sz="1600" dirty="0" smtClean="0">
                <a:latin typeface="+mn-lt"/>
              </a:rPr>
              <a:t>;</a:t>
            </a:r>
            <a:br>
              <a:rPr lang="ru-RU" sz="1600" dirty="0" smtClean="0">
                <a:latin typeface="+mn-lt"/>
              </a:rPr>
            </a:br>
            <a:r>
              <a:rPr lang="ru-RU" sz="1600" dirty="0" smtClean="0">
                <a:solidFill>
                  <a:schemeClr val="accent1">
                    <a:lumMod val="75000"/>
                  </a:schemeClr>
                </a:solidFill>
                <a:latin typeface="+mn-lt"/>
              </a:rPr>
              <a:t> 4.</a:t>
            </a:r>
            <a:r>
              <a:rPr lang="ru-RU" sz="1600" dirty="0" smtClean="0">
                <a:latin typeface="+mn-lt"/>
              </a:rPr>
              <a:t> финансово-экономические </a:t>
            </a:r>
            <a:r>
              <a:rPr lang="ru-RU" sz="1600" dirty="0">
                <a:latin typeface="+mn-lt"/>
              </a:rPr>
              <a:t>основы местного самоуправления; </a:t>
            </a:r>
            <a:r>
              <a:rPr lang="ru-RU" sz="1600" dirty="0" smtClean="0">
                <a:latin typeface="+mn-lt"/>
              </a:rPr>
              <a:t/>
            </a:r>
            <a:br>
              <a:rPr lang="ru-RU" sz="1600" dirty="0" smtClean="0">
                <a:latin typeface="+mn-lt"/>
              </a:rPr>
            </a:br>
            <a:r>
              <a:rPr lang="ru-RU" sz="1600" dirty="0" smtClean="0">
                <a:solidFill>
                  <a:schemeClr val="accent1">
                    <a:lumMod val="75000"/>
                  </a:schemeClr>
                </a:solidFill>
                <a:latin typeface="+mn-lt"/>
              </a:rPr>
              <a:t>5. </a:t>
            </a:r>
            <a:r>
              <a:rPr lang="ru-RU" sz="1600" dirty="0" smtClean="0">
                <a:latin typeface="+mn-lt"/>
              </a:rPr>
              <a:t>основные </a:t>
            </a:r>
            <a:r>
              <a:rPr lang="ru-RU" sz="1600" dirty="0">
                <a:latin typeface="+mn-lt"/>
              </a:rPr>
              <a:t>принципы и подходы к определению полномочий органов местного самоуправления в решении вопросов местного значения.</a:t>
            </a:r>
          </a:p>
        </p:txBody>
      </p:sp>
      <p:sp>
        <p:nvSpPr>
          <p:cNvPr id="3" name="Подзаголовок 2"/>
          <p:cNvSpPr>
            <a:spLocks noGrp="1"/>
          </p:cNvSpPr>
          <p:nvPr>
            <p:ph type="subTitle" idx="1"/>
          </p:nvPr>
        </p:nvSpPr>
        <p:spPr>
          <a:xfrm>
            <a:off x="1942416" y="3501009"/>
            <a:ext cx="7094080" cy="3240359"/>
          </a:xfrm>
        </p:spPr>
        <p:txBody>
          <a:bodyPr>
            <a:normAutofit fontScale="92500" lnSpcReduction="20000"/>
          </a:bodyPr>
          <a:lstStyle/>
          <a:p>
            <a:r>
              <a:rPr lang="ru-RU" b="1" i="1" dirty="0">
                <a:solidFill>
                  <a:schemeClr val="accent1">
                    <a:lumMod val="60000"/>
                    <a:lumOff val="40000"/>
                  </a:schemeClr>
                </a:solidFill>
              </a:rPr>
              <a:t>Иные федеральные законы</a:t>
            </a:r>
            <a:endParaRPr lang="ru-RU" b="1" dirty="0">
              <a:solidFill>
                <a:schemeClr val="accent1">
                  <a:lumMod val="60000"/>
                  <a:lumOff val="40000"/>
                </a:schemeClr>
              </a:solidFill>
            </a:endParaRPr>
          </a:p>
          <a:p>
            <a:pPr marL="342900" indent="-342900">
              <a:buFont typeface="+mj-lt"/>
              <a:buAutoNum type="arabicPeriod"/>
            </a:pPr>
            <a:r>
              <a:rPr lang="ru-RU" dirty="0">
                <a:solidFill>
                  <a:schemeClr val="tx1"/>
                </a:solidFill>
              </a:rPr>
              <a:t>«Об обеспечении конституционных прав граждан РФ избирать и быть избранными в органы местного самоуправления»,</a:t>
            </a:r>
          </a:p>
          <a:p>
            <a:pPr marL="342900" indent="-342900">
              <a:buFont typeface="+mj-lt"/>
              <a:buAutoNum type="arabicPeriod"/>
            </a:pPr>
            <a:r>
              <a:rPr lang="ru-RU" dirty="0">
                <a:solidFill>
                  <a:schemeClr val="tx1"/>
                </a:solidFill>
              </a:rPr>
              <a:t>«О финансовых основах местного самоуправления в РФ»,</a:t>
            </a:r>
          </a:p>
          <a:p>
            <a:pPr marL="342900" indent="-342900">
              <a:buFont typeface="+mj-lt"/>
              <a:buAutoNum type="arabicPeriod"/>
            </a:pPr>
            <a:r>
              <a:rPr lang="ru-RU" dirty="0">
                <a:solidFill>
                  <a:schemeClr val="tx1"/>
                </a:solidFill>
              </a:rPr>
              <a:t>«Об основах муниципальной службы в РФ»,</a:t>
            </a:r>
          </a:p>
          <a:p>
            <a:pPr marL="342900" indent="-342900">
              <a:buFont typeface="+mj-lt"/>
              <a:buAutoNum type="arabicPeriod"/>
            </a:pPr>
            <a:r>
              <a:rPr lang="ru-RU" dirty="0">
                <a:solidFill>
                  <a:schemeClr val="tx1"/>
                </a:solidFill>
              </a:rPr>
              <a:t>«О приватизации государственного и муниципального имущества»,</a:t>
            </a:r>
          </a:p>
          <a:p>
            <a:pPr marL="342900" indent="-342900">
              <a:buFont typeface="+mj-lt"/>
              <a:buAutoNum type="arabicPeriod"/>
            </a:pPr>
            <a:r>
              <a:rPr lang="ru-RU" dirty="0">
                <a:solidFill>
                  <a:schemeClr val="tx1"/>
                </a:solidFill>
              </a:rPr>
              <a:t>«Об основных гарантиях избирательных прав и права на участие в референдуме граждан Российской Федерации», «О </a:t>
            </a:r>
            <a:r>
              <a:rPr lang="ru-RU" dirty="0" smtClean="0">
                <a:solidFill>
                  <a:schemeClr val="tx1"/>
                </a:solidFill>
              </a:rPr>
              <a:t>государственных </a:t>
            </a:r>
            <a:r>
              <a:rPr lang="ru-RU" dirty="0">
                <a:solidFill>
                  <a:schemeClr val="tx1"/>
                </a:solidFill>
              </a:rPr>
              <a:t>и муниципальных унитарных предприятиях»</a:t>
            </a:r>
          </a:p>
        </p:txBody>
      </p:sp>
      <p:grpSp>
        <p:nvGrpSpPr>
          <p:cNvPr id="4" name="Group 6"/>
          <p:cNvGrpSpPr>
            <a:grpSpLocks/>
          </p:cNvGrpSpPr>
          <p:nvPr/>
        </p:nvGrpSpPr>
        <p:grpSpPr bwMode="auto">
          <a:xfrm>
            <a:off x="8041530" y="62562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300521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5200" y="624110"/>
            <a:ext cx="6875272" cy="5397178"/>
          </a:xfrm>
        </p:spPr>
        <p:txBody>
          <a:bodyPr>
            <a:normAutofit/>
          </a:bodyPr>
          <a:lstStyle/>
          <a:p>
            <a:r>
              <a:rPr lang="ru-RU" sz="1800" dirty="0"/>
              <a:t>Федеральные законы, регулирующие вопросы МСУ, делятся на две </a:t>
            </a:r>
            <a:r>
              <a:rPr lang="ru-RU" sz="1800" dirty="0" smtClean="0"/>
              <a:t>группы:</a:t>
            </a:r>
            <a:br>
              <a:rPr lang="ru-RU" sz="1800" dirty="0" smtClean="0"/>
            </a:br>
            <a:r>
              <a:rPr lang="ru-RU" sz="1800" dirty="0"/>
              <a:t/>
            </a:r>
            <a:br>
              <a:rPr lang="ru-RU" sz="1800" dirty="0"/>
            </a:br>
            <a:r>
              <a:rPr lang="ru-RU" sz="1800" dirty="0"/>
              <a:t>1)   </a:t>
            </a:r>
            <a:r>
              <a:rPr lang="ru-RU" sz="1800" b="1" dirty="0">
                <a:solidFill>
                  <a:schemeClr val="accent1">
                    <a:lumMod val="60000"/>
                    <a:lumOff val="40000"/>
                  </a:schemeClr>
                </a:solidFill>
              </a:rPr>
              <a:t>законы</a:t>
            </a:r>
            <a:r>
              <a:rPr lang="ru-RU" sz="1800" dirty="0"/>
              <a:t>, регулирующие только отдельные вопросы местного самоуправления (например, федеральные законы о муниципальной службе, о финансовых основах местного самоуправления и т.д</a:t>
            </a:r>
            <a:r>
              <a:rPr lang="ru-RU" sz="1800" dirty="0" smtClean="0"/>
              <a:t>.);</a:t>
            </a:r>
            <a:br>
              <a:rPr lang="ru-RU" sz="1800" dirty="0" smtClean="0"/>
            </a:br>
            <a:r>
              <a:rPr lang="ru-RU" sz="1800" dirty="0"/>
              <a:t/>
            </a:r>
            <a:br>
              <a:rPr lang="ru-RU" sz="1800" dirty="0"/>
            </a:br>
            <a:r>
              <a:rPr lang="ru-RU" sz="1800" dirty="0"/>
              <a:t>2)  </a:t>
            </a:r>
            <a:r>
              <a:rPr lang="ru-RU" sz="1800" b="1" dirty="0">
                <a:solidFill>
                  <a:schemeClr val="accent1">
                    <a:lumMod val="60000"/>
                    <a:lumOff val="40000"/>
                  </a:schemeClr>
                </a:solidFill>
              </a:rPr>
              <a:t> отраслевые законы</a:t>
            </a:r>
            <a:r>
              <a:rPr lang="ru-RU" sz="1800" dirty="0"/>
              <a:t>, регулирующие отдельные отрасли или сферы общественной жизни (например, федеральные законы о занятости населения, об образовании и т.д.).</a:t>
            </a:r>
            <a:br>
              <a:rPr lang="ru-RU" sz="1800" dirty="0"/>
            </a:br>
            <a:r>
              <a:rPr lang="ru-RU" sz="1800" dirty="0"/>
              <a:t>в случае противоречия федеральных законов и (или) иных нормативных правовых актов РФ, регулирующих вопросы местного самоуправления, Конституции РФ, данному Федеральному закону применяются нормы Конституции РФ и данного Федерального закона.</a:t>
            </a:r>
          </a:p>
        </p:txBody>
      </p:sp>
      <p:grpSp>
        <p:nvGrpSpPr>
          <p:cNvPr id="3" name="Group 6"/>
          <p:cNvGrpSpPr>
            <a:grpSpLocks/>
          </p:cNvGrpSpPr>
          <p:nvPr/>
        </p:nvGrpSpPr>
        <p:grpSpPr bwMode="auto">
          <a:xfrm>
            <a:off x="7884368" y="6309320"/>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17246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116632"/>
            <a:ext cx="6600451" cy="554359"/>
          </a:xfrm>
        </p:spPr>
        <p:txBody>
          <a:bodyPr>
            <a:normAutofit/>
          </a:bodyPr>
          <a:lstStyle/>
          <a:p>
            <a:r>
              <a:rPr lang="ru-RU" sz="2800" i="1" dirty="0"/>
              <a:t>Федеральные подзаконные акты</a:t>
            </a:r>
            <a:endParaRPr lang="ru-RU" sz="2800" dirty="0"/>
          </a:p>
        </p:txBody>
      </p:sp>
      <p:sp>
        <p:nvSpPr>
          <p:cNvPr id="3" name="Подзаголовок 2"/>
          <p:cNvSpPr>
            <a:spLocks noGrp="1"/>
          </p:cNvSpPr>
          <p:nvPr>
            <p:ph type="subTitle" idx="1"/>
          </p:nvPr>
        </p:nvSpPr>
        <p:spPr>
          <a:xfrm>
            <a:off x="1942416" y="1052736"/>
            <a:ext cx="6600451" cy="4850927"/>
          </a:xfrm>
        </p:spPr>
        <p:txBody>
          <a:bodyPr/>
          <a:lstStyle/>
          <a:p>
            <a:r>
              <a:rPr lang="ru-RU" sz="2400" dirty="0"/>
              <a:t>На федеральном уровне кроме законов вопросы местного самоуправления регулируются и другими нормативными актами.</a:t>
            </a:r>
          </a:p>
          <a:p>
            <a:r>
              <a:rPr lang="ru-RU" sz="2400" dirty="0"/>
              <a:t>Важную роль в правовом регулировании местного самоуправления  </a:t>
            </a:r>
            <a:r>
              <a:rPr lang="ru-RU" sz="2400" dirty="0" smtClean="0"/>
              <a:t>играют:</a:t>
            </a:r>
          </a:p>
          <a:p>
            <a:pPr marL="342900" indent="-342900">
              <a:buFont typeface="+mj-lt"/>
              <a:buAutoNum type="arabicPeriod"/>
            </a:pPr>
            <a:r>
              <a:rPr lang="ru-RU" sz="2400" dirty="0" smtClean="0"/>
              <a:t>Указы Президента РФ;</a:t>
            </a:r>
          </a:p>
          <a:p>
            <a:pPr marL="342900" indent="-342900">
              <a:buFont typeface="+mj-lt"/>
              <a:buAutoNum type="arabicPeriod"/>
            </a:pPr>
            <a:r>
              <a:rPr lang="ru-RU" sz="2400" dirty="0" smtClean="0"/>
              <a:t>Постановления </a:t>
            </a:r>
            <a:r>
              <a:rPr lang="ru-RU" sz="2400" dirty="0"/>
              <a:t>Правительства РФ</a:t>
            </a:r>
          </a:p>
          <a:p>
            <a:pPr marL="342900" indent="-342900">
              <a:buFont typeface="+mj-lt"/>
              <a:buAutoNum type="arabicPeriod"/>
            </a:pPr>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305468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2"/>
            <a:ext cx="6600451" cy="1080120"/>
          </a:xfrm>
        </p:spPr>
        <p:txBody>
          <a:bodyPr>
            <a:normAutofit/>
          </a:bodyPr>
          <a:lstStyle/>
          <a:p>
            <a:r>
              <a:rPr lang="ru-RU" sz="2400" dirty="0"/>
              <a:t>Органы муниципальной власти, их организация и порядок формирования</a:t>
            </a:r>
            <a:r>
              <a:rPr lang="ru-RU" sz="2400" i="1" dirty="0"/>
              <a:t>. </a:t>
            </a:r>
            <a:endParaRPr lang="ru-RU" sz="2400" dirty="0"/>
          </a:p>
        </p:txBody>
      </p:sp>
      <p:sp>
        <p:nvSpPr>
          <p:cNvPr id="3" name="Подзаголовок 2"/>
          <p:cNvSpPr>
            <a:spLocks noGrp="1"/>
          </p:cNvSpPr>
          <p:nvPr>
            <p:ph type="subTitle" idx="1"/>
          </p:nvPr>
        </p:nvSpPr>
        <p:spPr>
          <a:xfrm>
            <a:off x="1942416" y="1484784"/>
            <a:ext cx="6950064" cy="4968552"/>
          </a:xfrm>
        </p:spPr>
        <p:txBody>
          <a:bodyPr/>
          <a:lstStyle/>
          <a:p>
            <a:r>
              <a:rPr lang="ru-RU" b="1" i="1" dirty="0">
                <a:solidFill>
                  <a:schemeClr val="accent1">
                    <a:lumMod val="60000"/>
                    <a:lumOff val="40000"/>
                  </a:schemeClr>
                </a:solidFill>
              </a:rPr>
              <a:t>Орган местного самоуправления</a:t>
            </a:r>
            <a:r>
              <a:rPr lang="ru-RU" dirty="0"/>
              <a:t> </a:t>
            </a:r>
            <a:r>
              <a:rPr lang="ru-RU" dirty="0">
                <a:solidFill>
                  <a:schemeClr val="tx1"/>
                </a:solidFill>
              </a:rPr>
              <a:t>– избираемый непосредственно населением и (или) образуемый представительным органом муниципального образования орган, наделенный собственными полномочиями по решению вопросов местного значения.</a:t>
            </a:r>
          </a:p>
          <a:p>
            <a:r>
              <a:rPr lang="ru-RU" b="1" i="1" dirty="0">
                <a:solidFill>
                  <a:schemeClr val="accent1">
                    <a:lumMod val="75000"/>
                  </a:schemeClr>
                </a:solidFill>
              </a:rPr>
              <a:t>Структура</a:t>
            </a:r>
            <a:r>
              <a:rPr lang="ru-RU" b="1" dirty="0">
                <a:solidFill>
                  <a:schemeClr val="accent1">
                    <a:lumMod val="75000"/>
                  </a:schemeClr>
                </a:solidFill>
              </a:rPr>
              <a:t> органа местного самоуправления</a:t>
            </a:r>
            <a:r>
              <a:rPr lang="ru-RU" dirty="0"/>
              <a:t>:</a:t>
            </a:r>
          </a:p>
          <a:p>
            <a:pPr marL="342900" lvl="0" indent="-342900">
              <a:buFont typeface="+mj-lt"/>
              <a:buAutoNum type="arabicPeriod"/>
            </a:pPr>
            <a:r>
              <a:rPr lang="ru-RU" dirty="0">
                <a:solidFill>
                  <a:schemeClr val="tx1"/>
                </a:solidFill>
              </a:rPr>
              <a:t>представительный орган местного самоуправления;</a:t>
            </a:r>
          </a:p>
          <a:p>
            <a:pPr marL="342900" lvl="0" indent="-342900">
              <a:buFont typeface="+mj-lt"/>
              <a:buAutoNum type="arabicPeriod"/>
            </a:pPr>
            <a:r>
              <a:rPr lang="ru-RU" dirty="0">
                <a:solidFill>
                  <a:schemeClr val="tx1"/>
                </a:solidFill>
              </a:rPr>
              <a:t>глава муниципального образования;</a:t>
            </a:r>
          </a:p>
          <a:p>
            <a:pPr marL="342900" lvl="0" indent="-342900">
              <a:buFont typeface="+mj-lt"/>
              <a:buAutoNum type="arabicPeriod"/>
            </a:pPr>
            <a:r>
              <a:rPr lang="ru-RU" dirty="0">
                <a:solidFill>
                  <a:schemeClr val="tx1"/>
                </a:solidFill>
              </a:rPr>
              <a:t>местная администрация (исполнительно-распорядительный орган местного самоуправления);</a:t>
            </a:r>
          </a:p>
          <a:p>
            <a:pPr marL="342900" lvl="0" indent="-342900">
              <a:buFont typeface="+mj-lt"/>
              <a:buAutoNum type="arabicPeriod"/>
            </a:pPr>
            <a:r>
              <a:rPr lang="ru-RU" dirty="0">
                <a:solidFill>
                  <a:schemeClr val="tx1"/>
                </a:solidFill>
              </a:rPr>
              <a:t>контрольный орган муниципального образования.</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131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88640"/>
            <a:ext cx="6600451" cy="770383"/>
          </a:xfrm>
        </p:spPr>
        <p:txBody>
          <a:bodyPr>
            <a:normAutofit fontScale="90000"/>
          </a:bodyPr>
          <a:lstStyle/>
          <a:p>
            <a:r>
              <a:rPr lang="ru-RU" sz="2400" dirty="0" smtClean="0"/>
              <a:t>Принципы органов местного самоуправления</a:t>
            </a:r>
            <a:endParaRPr lang="ru-RU" sz="2400" dirty="0"/>
          </a:p>
        </p:txBody>
      </p:sp>
      <p:sp>
        <p:nvSpPr>
          <p:cNvPr id="3" name="Подзаголовок 2"/>
          <p:cNvSpPr>
            <a:spLocks noGrp="1"/>
          </p:cNvSpPr>
          <p:nvPr>
            <p:ph type="subTitle" idx="1"/>
          </p:nvPr>
        </p:nvSpPr>
        <p:spPr>
          <a:xfrm>
            <a:off x="1942416" y="959024"/>
            <a:ext cx="6950064" cy="5638328"/>
          </a:xfrm>
        </p:spPr>
        <p:txBody>
          <a:bodyPr>
            <a:normAutofit fontScale="92500"/>
          </a:bodyPr>
          <a:lstStyle/>
          <a:p>
            <a:r>
              <a:rPr lang="ru-RU" b="1" dirty="0" smtClean="0">
                <a:solidFill>
                  <a:schemeClr val="accent1">
                    <a:lumMod val="75000"/>
                  </a:schemeClr>
                </a:solidFill>
              </a:rPr>
              <a:t>1)</a:t>
            </a:r>
            <a:r>
              <a:rPr lang="ru-RU" b="1" dirty="0">
                <a:solidFill>
                  <a:schemeClr val="accent1">
                    <a:lumMod val="75000"/>
                  </a:schemeClr>
                </a:solidFill>
              </a:rPr>
              <a:t> принцип </a:t>
            </a:r>
            <a:r>
              <a:rPr lang="ru-RU" b="1" dirty="0">
                <a:solidFill>
                  <a:schemeClr val="accent2">
                    <a:lumMod val="50000"/>
                  </a:schemeClr>
                </a:solidFill>
              </a:rPr>
              <a:t>самостоятельности</a:t>
            </a:r>
            <a:r>
              <a:rPr lang="ru-RU" b="1" dirty="0">
                <a:solidFill>
                  <a:schemeClr val="tx1"/>
                </a:solidFill>
              </a:rPr>
              <a:t> </a:t>
            </a:r>
            <a:r>
              <a:rPr lang="ru-RU" dirty="0">
                <a:solidFill>
                  <a:schemeClr val="tx1"/>
                </a:solidFill>
              </a:rPr>
              <a:t>местного самоуправления в пределах его полномочий – текстуально закреплен в Конституции РФ. Он распространяется на все основы местного самоуправления и проявляется как правовая, организационная, экономическая и финансовая самостоятельность в решении вопросов местного значения;</a:t>
            </a:r>
          </a:p>
          <a:p>
            <a:r>
              <a:rPr lang="ru-RU" b="1" dirty="0">
                <a:solidFill>
                  <a:schemeClr val="accent1">
                    <a:lumMod val="75000"/>
                  </a:schemeClr>
                </a:solidFill>
              </a:rPr>
              <a:t>2) сочетание</a:t>
            </a:r>
            <a:r>
              <a:rPr lang="ru-RU" dirty="0"/>
              <a:t> </a:t>
            </a:r>
            <a:r>
              <a:rPr lang="ru-RU" dirty="0">
                <a:solidFill>
                  <a:schemeClr val="tx1"/>
                </a:solidFill>
              </a:rPr>
              <a:t>представительной демократии с формами прямого волеизъявления граждан (выражается в органической связи и взаимообусловленности осуществления местного самоуправления гражданами путем референдума, выборов, других форм прямого волеизъявления);</a:t>
            </a:r>
          </a:p>
          <a:p>
            <a:r>
              <a:rPr lang="ru-RU" b="1" dirty="0">
                <a:solidFill>
                  <a:schemeClr val="accent1">
                    <a:lumMod val="75000"/>
                  </a:schemeClr>
                </a:solidFill>
              </a:rPr>
              <a:t>3) </a:t>
            </a:r>
            <a:r>
              <a:rPr lang="ru-RU" b="1" dirty="0" smtClean="0">
                <a:solidFill>
                  <a:schemeClr val="accent1">
                    <a:lumMod val="75000"/>
                  </a:schemeClr>
                </a:solidFill>
              </a:rPr>
              <a:t>не подчиненность </a:t>
            </a:r>
            <a:r>
              <a:rPr lang="ru-RU" dirty="0">
                <a:solidFill>
                  <a:schemeClr val="tx1"/>
                </a:solidFill>
              </a:rPr>
              <a:t>одного муниципального образования другому муниципальному образованию в пределах своей компетенции;</a:t>
            </a:r>
          </a:p>
          <a:p>
            <a:r>
              <a:rPr lang="ru-RU" b="1" dirty="0">
                <a:solidFill>
                  <a:schemeClr val="accent1">
                    <a:lumMod val="75000"/>
                  </a:schemeClr>
                </a:solidFill>
              </a:rPr>
              <a:t>4) обязательность наличия </a:t>
            </a:r>
            <a:r>
              <a:rPr lang="ru-RU" dirty="0">
                <a:solidFill>
                  <a:schemeClr val="tx1"/>
                </a:solidFill>
              </a:rPr>
              <a:t>представительного органа местного самоуправления в муниципальном образовании либо осуществление его полномочий собранием (сходом) граждан;</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76948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88640"/>
            <a:ext cx="6600451" cy="792088"/>
          </a:xfrm>
        </p:spPr>
        <p:txBody>
          <a:bodyPr>
            <a:normAutofit fontScale="90000"/>
          </a:bodyPr>
          <a:lstStyle/>
          <a:p>
            <a:r>
              <a:rPr lang="ru-RU" sz="2400" dirty="0"/>
              <a:t>Принципы органов местного самоуправления</a:t>
            </a:r>
          </a:p>
        </p:txBody>
      </p:sp>
      <p:sp>
        <p:nvSpPr>
          <p:cNvPr id="3" name="Подзаголовок 2"/>
          <p:cNvSpPr>
            <a:spLocks noGrp="1"/>
          </p:cNvSpPr>
          <p:nvPr>
            <p:ph type="subTitle" idx="1"/>
          </p:nvPr>
        </p:nvSpPr>
        <p:spPr>
          <a:xfrm>
            <a:off x="1942416" y="980728"/>
            <a:ext cx="6950064" cy="5544616"/>
          </a:xfrm>
        </p:spPr>
        <p:txBody>
          <a:bodyPr>
            <a:normAutofit lnSpcReduction="10000"/>
          </a:bodyPr>
          <a:lstStyle/>
          <a:p>
            <a:r>
              <a:rPr lang="ru-RU" b="1" dirty="0">
                <a:solidFill>
                  <a:schemeClr val="accent1">
                    <a:lumMod val="75000"/>
                  </a:schemeClr>
                </a:solidFill>
              </a:rPr>
              <a:t>5) приоритетная роль </a:t>
            </a:r>
            <a:r>
              <a:rPr lang="ru-RU" dirty="0">
                <a:solidFill>
                  <a:schemeClr val="tx1"/>
                </a:solidFill>
              </a:rPr>
              <a:t>представительных органов местного самоуправления в системе органов местного самоуправления (их ведущая роль обусловлена тем, что представительные органы выражают волю всего населения муниципального образования, придают ей общеобязательный характер и осуществляют от его имени власть);</a:t>
            </a:r>
          </a:p>
          <a:p>
            <a:r>
              <a:rPr lang="ru-RU" b="1" dirty="0">
                <a:solidFill>
                  <a:schemeClr val="accent1">
                    <a:lumMod val="75000"/>
                  </a:schemeClr>
                </a:solidFill>
              </a:rPr>
              <a:t>6) гласность </a:t>
            </a:r>
            <a:r>
              <a:rPr lang="ru-RU" dirty="0">
                <a:solidFill>
                  <a:schemeClr val="tx1"/>
                </a:solidFill>
              </a:rPr>
              <a:t>деятельности по осуществлению местного самоуправления;</a:t>
            </a:r>
          </a:p>
          <a:p>
            <a:r>
              <a:rPr lang="ru-RU" b="1" dirty="0">
                <a:solidFill>
                  <a:schemeClr val="accent1">
                    <a:lumMod val="75000"/>
                  </a:schemeClr>
                </a:solidFill>
              </a:rPr>
              <a:t>7) обеспечение </a:t>
            </a:r>
            <a:r>
              <a:rPr lang="ru-RU" dirty="0">
                <a:solidFill>
                  <a:schemeClr val="tx1"/>
                </a:solidFill>
              </a:rPr>
              <a:t>органами государственной власти муниципальным образованиям минимальных местных бюджетов;</a:t>
            </a:r>
          </a:p>
          <a:p>
            <a:r>
              <a:rPr lang="ru-RU" b="1" dirty="0">
                <a:solidFill>
                  <a:schemeClr val="accent1">
                    <a:lumMod val="75000"/>
                  </a:schemeClr>
                </a:solidFill>
              </a:rPr>
              <a:t>8) гарантированность </a:t>
            </a:r>
            <a:r>
              <a:rPr lang="ru-RU" dirty="0">
                <a:solidFill>
                  <a:schemeClr val="tx1"/>
                </a:solidFill>
              </a:rPr>
              <a:t>государством минимальных государственных социальных стандартов по удовлетворению основных жизненных потребностей населения, обеспечение которых отнесено к ведению муниципальных образований;</a:t>
            </a:r>
          </a:p>
          <a:p>
            <a:r>
              <a:rPr lang="ru-RU" b="1" dirty="0">
                <a:solidFill>
                  <a:schemeClr val="accent1">
                    <a:lumMod val="75000"/>
                  </a:schemeClr>
                </a:solidFill>
              </a:rPr>
              <a:t>9) государственные гарантии </a:t>
            </a:r>
            <a:r>
              <a:rPr lang="ru-RU" dirty="0">
                <a:solidFill>
                  <a:schemeClr val="tx1"/>
                </a:solidFill>
              </a:rPr>
              <a:t>и поддержка местного самоуправления.</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918367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5200" y="260648"/>
            <a:ext cx="6803264" cy="6408712"/>
          </a:xfrm>
        </p:spPr>
        <p:txBody>
          <a:bodyPr>
            <a:noAutofit/>
          </a:bodyPr>
          <a:lstStyle/>
          <a:p>
            <a:r>
              <a:rPr lang="ru-RU" sz="1900" b="1" dirty="0">
                <a:solidFill>
                  <a:schemeClr val="accent1">
                    <a:lumMod val="60000"/>
                    <a:lumOff val="40000"/>
                  </a:schemeClr>
                </a:solidFill>
              </a:rPr>
              <a:t>Местное самоуправление </a:t>
            </a:r>
            <a:r>
              <a:rPr lang="ru-RU" sz="1900" dirty="0">
                <a:solidFill>
                  <a:schemeClr val="tx1"/>
                </a:solidFill>
              </a:rPr>
              <a:t>— одна из форм прямого и представительного осуществления власти народом.</a:t>
            </a:r>
            <a:br>
              <a:rPr lang="ru-RU" sz="1900" dirty="0">
                <a:solidFill>
                  <a:schemeClr val="tx1"/>
                </a:solidFill>
              </a:rPr>
            </a:br>
            <a:r>
              <a:rPr lang="ru-RU" sz="1900" dirty="0"/>
              <a:t>Местное самоуправление осуществляется в</a:t>
            </a:r>
            <a:r>
              <a:rPr lang="ru-RU" sz="1900" b="1" dirty="0"/>
              <a:t> </a:t>
            </a:r>
            <a:r>
              <a:rPr lang="ru-RU" sz="1900" dirty="0">
                <a:solidFill>
                  <a:schemeClr val="accent1">
                    <a:lumMod val="60000"/>
                    <a:lumOff val="40000"/>
                  </a:schemeClr>
                </a:solidFill>
              </a:rPr>
              <a:t>муниципальных образованиях </a:t>
            </a:r>
            <a:r>
              <a:rPr lang="ru-RU" sz="1900" b="1" dirty="0"/>
              <a:t>-</a:t>
            </a:r>
            <a:r>
              <a:rPr lang="ru-RU" sz="1900" dirty="0"/>
              <a:t> </a:t>
            </a:r>
            <a:r>
              <a:rPr lang="ru-RU" sz="1900" dirty="0">
                <a:solidFill>
                  <a:schemeClr val="tx1"/>
                </a:solidFill>
              </a:rPr>
              <a:t>городских и сельских поселениях: в селе или нескольких селах, имеющих общую территорию (район), городах или частях крупных городов (городских районах, кварталах). Если государственная власть управляет населением сверху, то в муниципальных образованиях население</a:t>
            </a:r>
            <a:r>
              <a:rPr lang="ru-RU" sz="1900" b="1" dirty="0">
                <a:solidFill>
                  <a:schemeClr val="tx1"/>
                </a:solidFill>
              </a:rPr>
              <a:t> </a:t>
            </a:r>
            <a:r>
              <a:rPr lang="ru-RU" sz="1900" dirty="0">
                <a:solidFill>
                  <a:schemeClr val="accent1">
                    <a:lumMod val="60000"/>
                    <a:lumOff val="40000"/>
                  </a:schemeClr>
                </a:solidFill>
              </a:rPr>
              <a:t>само</a:t>
            </a:r>
            <a:r>
              <a:rPr lang="ru-RU" sz="1900" dirty="0"/>
              <a:t> управляет своими делами,</a:t>
            </a:r>
            <a:r>
              <a:rPr lang="ru-RU" sz="1900" b="1" dirty="0"/>
              <a:t> </a:t>
            </a:r>
            <a:r>
              <a:rPr lang="ru-RU" sz="1900" dirty="0">
                <a:solidFill>
                  <a:schemeClr val="accent1">
                    <a:lumMod val="60000"/>
                    <a:lumOff val="40000"/>
                  </a:schemeClr>
                </a:solidFill>
              </a:rPr>
              <a:t>само</a:t>
            </a:r>
            <a:r>
              <a:rPr lang="ru-RU" sz="1900" dirty="0"/>
              <a:t> решает вопросы местного характера.</a:t>
            </a:r>
            <a:br>
              <a:rPr lang="ru-RU" sz="1900" dirty="0"/>
            </a:br>
            <a:r>
              <a:rPr lang="ru-RU" sz="1900" b="1" dirty="0">
                <a:solidFill>
                  <a:schemeClr val="accent1">
                    <a:lumMod val="60000"/>
                    <a:lumOff val="40000"/>
                  </a:schemeClr>
                </a:solidFill>
              </a:rPr>
              <a:t>Местное </a:t>
            </a:r>
            <a:r>
              <a:rPr lang="ru-RU" sz="1900" b="1" dirty="0" smtClean="0">
                <a:solidFill>
                  <a:schemeClr val="accent1">
                    <a:lumMod val="60000"/>
                    <a:lumOff val="40000"/>
                  </a:schemeClr>
                </a:solidFill>
              </a:rPr>
              <a:t>самоуправление </a:t>
            </a:r>
            <a:r>
              <a:rPr lang="ru-RU" sz="1900" dirty="0" smtClean="0"/>
              <a:t>обеспечивает</a:t>
            </a:r>
            <a:r>
              <a:rPr lang="ru-RU" sz="1900" dirty="0"/>
              <a:t> </a:t>
            </a:r>
            <a:r>
              <a:rPr lang="ru-RU" sz="1900" b="1" u="sng" dirty="0">
                <a:solidFill>
                  <a:schemeClr val="accent1">
                    <a:lumMod val="60000"/>
                    <a:lumOff val="40000"/>
                  </a:schemeClr>
                </a:solidFill>
              </a:rPr>
              <a:t>самостоятельное решение населением вопросов местного значения</a:t>
            </a:r>
            <a:r>
              <a:rPr lang="ru-RU" sz="1900" dirty="0"/>
              <a:t>, владение, пользование и распоряжение муниципальной собственностью. Оно осуществляется гражданами путем референдума, выборов, других форм прямого волеизъявления, через выборные и другие органы местного самоуправления.</a:t>
            </a:r>
          </a:p>
        </p:txBody>
      </p:sp>
      <p:grpSp>
        <p:nvGrpSpPr>
          <p:cNvPr id="3" name="Group 6"/>
          <p:cNvGrpSpPr>
            <a:grpSpLocks/>
          </p:cNvGrpSpPr>
          <p:nvPr/>
        </p:nvGrpSpPr>
        <p:grpSpPr bwMode="auto">
          <a:xfrm>
            <a:off x="7884368" y="6309320"/>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939242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88640"/>
            <a:ext cx="6600451" cy="698375"/>
          </a:xfrm>
        </p:spPr>
        <p:txBody>
          <a:bodyPr>
            <a:normAutofit fontScale="90000"/>
          </a:bodyPr>
          <a:lstStyle/>
          <a:p>
            <a:r>
              <a:rPr lang="ru-RU" sz="2400" dirty="0"/>
              <a:t>Вопросы, относящиеся к ведению местного самоуправления</a:t>
            </a:r>
            <a:r>
              <a:rPr lang="ru-RU" sz="2400" dirty="0" smtClean="0"/>
              <a:t>:</a:t>
            </a:r>
            <a:endParaRPr lang="ru-RU" sz="2400" dirty="0"/>
          </a:p>
        </p:txBody>
      </p:sp>
      <p:sp>
        <p:nvSpPr>
          <p:cNvPr id="3" name="Подзаголовок 2"/>
          <p:cNvSpPr>
            <a:spLocks noGrp="1"/>
          </p:cNvSpPr>
          <p:nvPr>
            <p:ph type="subTitle" idx="1"/>
          </p:nvPr>
        </p:nvSpPr>
        <p:spPr>
          <a:xfrm>
            <a:off x="1942416" y="1268760"/>
            <a:ext cx="6878056" cy="4634903"/>
          </a:xfrm>
        </p:spPr>
        <p:txBody>
          <a:bodyPr>
            <a:normAutofit lnSpcReduction="10000"/>
          </a:bodyPr>
          <a:lstStyle/>
          <a:p>
            <a:pPr marL="342900" lvl="0" indent="-342900">
              <a:buFont typeface="+mj-lt"/>
              <a:buAutoNum type="arabicPeriod"/>
            </a:pPr>
            <a:r>
              <a:rPr lang="ru-RU" dirty="0">
                <a:solidFill>
                  <a:schemeClr val="tx1"/>
                </a:solidFill>
              </a:rPr>
              <a:t>содержание и использование муниципального жилищного фонда и нежилого фонда;</a:t>
            </a:r>
          </a:p>
          <a:p>
            <a:pPr marL="342900" lvl="0" indent="-342900">
              <a:buFont typeface="+mj-lt"/>
              <a:buAutoNum type="arabicPeriod"/>
            </a:pPr>
            <a:r>
              <a:rPr lang="ru-RU" dirty="0">
                <a:solidFill>
                  <a:schemeClr val="tx1"/>
                </a:solidFill>
              </a:rPr>
              <a:t>организация и содержание детских садов, средних школ и профессионально-технических училищ; организация и содержание больниц и поликлиник и обеспечение санитарного благополучия населения; охрана общественного порядка;</a:t>
            </a:r>
          </a:p>
          <a:p>
            <a:pPr marL="342900" lvl="0" indent="-342900">
              <a:buFont typeface="+mj-lt"/>
              <a:buAutoNum type="arabicPeriod"/>
            </a:pPr>
            <a:r>
              <a:rPr lang="ru-RU" dirty="0">
                <a:solidFill>
                  <a:schemeClr val="tx1"/>
                </a:solidFill>
              </a:rPr>
              <a:t>организация и содержание муниципальных сетей коммунальных услуг (электричество, газ, вода, канализация, тепло и т. д.);</a:t>
            </a:r>
          </a:p>
          <a:p>
            <a:pPr marL="342900" lvl="0" indent="-342900">
              <a:buFont typeface="+mj-lt"/>
              <a:buAutoNum type="arabicPeriod"/>
            </a:pPr>
            <a:r>
              <a:rPr lang="ru-RU" dirty="0">
                <a:solidFill>
                  <a:schemeClr val="tx1"/>
                </a:solidFill>
              </a:rPr>
              <a:t>муниципальное дорожное строительство и содержание дорог местного значения (связывающих населенные пункты в пределах данного муниципального образования); благоустройство и озеленение территории муниципального образования; другие вопросы (всего их 30).</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732539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42415" y="692696"/>
            <a:ext cx="6600451" cy="410343"/>
          </a:xfrm>
        </p:spPr>
        <p:txBody>
          <a:bodyPr>
            <a:normAutofit fontScale="90000"/>
          </a:bodyPr>
          <a:lstStyle/>
          <a:p>
            <a:r>
              <a:rPr lang="ru-RU" sz="2400" dirty="0"/>
              <a:t>Источники </a:t>
            </a:r>
            <a:r>
              <a:rPr lang="ru-RU" sz="2400" dirty="0" smtClean="0"/>
              <a:t>доходов:</a:t>
            </a:r>
            <a:endParaRPr lang="ru-RU" sz="2400" dirty="0"/>
          </a:p>
        </p:txBody>
      </p:sp>
      <p:sp>
        <p:nvSpPr>
          <p:cNvPr id="3" name="Подзаголовок 2"/>
          <p:cNvSpPr>
            <a:spLocks noGrp="1"/>
          </p:cNvSpPr>
          <p:nvPr>
            <p:ph type="subTitle" idx="1"/>
          </p:nvPr>
        </p:nvSpPr>
        <p:spPr>
          <a:xfrm>
            <a:off x="1942416" y="1543050"/>
            <a:ext cx="6600451" cy="4360613"/>
          </a:xfrm>
        </p:spPr>
        <p:txBody>
          <a:bodyPr/>
          <a:lstStyle/>
          <a:p>
            <a:pPr marL="342900" lvl="0" indent="-342900">
              <a:buFont typeface="+mj-lt"/>
              <a:buAutoNum type="arabicPeriod"/>
            </a:pPr>
            <a:r>
              <a:rPr lang="ru-RU" dirty="0">
                <a:solidFill>
                  <a:schemeClr val="tx1"/>
                </a:solidFill>
              </a:rPr>
              <a:t>местные налоги и сборы, штрафы, отчисления от государственных налогов, установленные законом (транспортный налог, дорожный налог, сбор на нужды жилищно — коммунального фонда);</a:t>
            </a:r>
          </a:p>
          <a:p>
            <a:pPr marL="342900" lvl="0" indent="-342900">
              <a:buFont typeface="+mj-lt"/>
              <a:buAutoNum type="arabicPeriod"/>
            </a:pPr>
            <a:r>
              <a:rPr lang="ru-RU" dirty="0">
                <a:solidFill>
                  <a:schemeClr val="tx1"/>
                </a:solidFill>
              </a:rPr>
              <a:t>поступления от сдачи имущества в аренду или от его приватизации;</a:t>
            </a:r>
          </a:p>
          <a:p>
            <a:pPr marL="342900" lvl="0" indent="-342900">
              <a:buFont typeface="+mj-lt"/>
              <a:buAutoNum type="arabicPeriod"/>
            </a:pPr>
            <a:r>
              <a:rPr lang="ru-RU" dirty="0">
                <a:solidFill>
                  <a:schemeClr val="tx1"/>
                </a:solidFill>
              </a:rPr>
              <a:t>отчисления от прибыли муниципальных предприятий (торговых, бытовых, промышленных); различные дотации.</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378213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620688"/>
            <a:ext cx="6600451" cy="504056"/>
          </a:xfrm>
        </p:spPr>
        <p:txBody>
          <a:bodyPr>
            <a:normAutofit/>
          </a:bodyPr>
          <a:lstStyle/>
          <a:p>
            <a:r>
              <a:rPr lang="ru-RU" sz="2400" dirty="0" smtClean="0"/>
              <a:t>Органы местного самоуправления</a:t>
            </a:r>
            <a:endParaRPr lang="ru-RU" sz="2400" dirty="0"/>
          </a:p>
        </p:txBody>
      </p:sp>
      <p:sp>
        <p:nvSpPr>
          <p:cNvPr id="3" name="Подзаголовок 2"/>
          <p:cNvSpPr>
            <a:spLocks noGrp="1"/>
          </p:cNvSpPr>
          <p:nvPr>
            <p:ph type="subTitle" idx="1"/>
          </p:nvPr>
        </p:nvSpPr>
        <p:spPr>
          <a:xfrm>
            <a:off x="1942416" y="1628800"/>
            <a:ext cx="6878056" cy="4968552"/>
          </a:xfrm>
        </p:spPr>
        <p:txBody>
          <a:bodyPr>
            <a:normAutofit/>
          </a:bodyPr>
          <a:lstStyle/>
          <a:p>
            <a:r>
              <a:rPr lang="ru-RU" sz="2000" dirty="0">
                <a:solidFill>
                  <a:schemeClr val="tx1"/>
                </a:solidFill>
              </a:rPr>
              <a:t>В соответствии с Федеральным </a:t>
            </a:r>
            <a:r>
              <a:rPr lang="ru-RU" sz="2000" dirty="0">
                <a:solidFill>
                  <a:srgbClr val="FF0000"/>
                </a:solidFill>
              </a:rPr>
              <a:t>законом «Об общих принципах организации местного самоуправления в Российской Федерации»</a:t>
            </a:r>
            <a:r>
              <a:rPr lang="ru-RU" sz="2000" dirty="0"/>
              <a:t> </a:t>
            </a:r>
            <a:r>
              <a:rPr lang="ru-RU" sz="2000" dirty="0">
                <a:solidFill>
                  <a:schemeClr val="tx1"/>
                </a:solidFill>
              </a:rPr>
              <a:t>органами местного самоуправления считаются избираемые непосредственно населением (выборные) и (или) образуемые представительным органом муниципального образования </a:t>
            </a:r>
            <a:endParaRPr lang="ru-RU" sz="2000" dirty="0" smtClean="0">
              <a:solidFill>
                <a:schemeClr val="tx1"/>
              </a:solidFill>
            </a:endParaRPr>
          </a:p>
          <a:p>
            <a:r>
              <a:rPr lang="ru-RU" sz="2000" dirty="0" smtClean="0">
                <a:solidFill>
                  <a:schemeClr val="tx1"/>
                </a:solidFill>
              </a:rPr>
              <a:t>органы</a:t>
            </a:r>
            <a:r>
              <a:rPr lang="ru-RU" sz="2000" dirty="0">
                <a:solidFill>
                  <a:schemeClr val="tx1"/>
                </a:solidFill>
              </a:rPr>
              <a:t>, наделенные собственными полномочиями по решению вопросов местного значения и не входящие в систему органов государственной власти</a:t>
            </a:r>
            <a:r>
              <a:rPr lang="ru-RU" sz="2000" dirty="0" smtClean="0">
                <a:solidFill>
                  <a:schemeClr val="tx1"/>
                </a:solidFill>
              </a:rPr>
              <a:t>.</a:t>
            </a:r>
          </a:p>
          <a:p>
            <a:endParaRPr lang="ru-RU" sz="2000"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652438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6600451" cy="554359"/>
          </a:xfrm>
        </p:spPr>
        <p:txBody>
          <a:bodyPr>
            <a:normAutofit/>
          </a:bodyPr>
          <a:lstStyle/>
          <a:p>
            <a:r>
              <a:rPr lang="ru-RU" sz="2400" dirty="0" smtClean="0"/>
              <a:t>Органы местного самоуправления</a:t>
            </a:r>
            <a:endParaRPr lang="ru-RU" sz="2400" dirty="0"/>
          </a:p>
        </p:txBody>
      </p:sp>
      <p:sp>
        <p:nvSpPr>
          <p:cNvPr id="3" name="Подзаголовок 2"/>
          <p:cNvSpPr>
            <a:spLocks noGrp="1"/>
          </p:cNvSpPr>
          <p:nvPr>
            <p:ph type="subTitle" idx="1"/>
          </p:nvPr>
        </p:nvSpPr>
        <p:spPr>
          <a:xfrm>
            <a:off x="1835696" y="836712"/>
            <a:ext cx="6950064" cy="5448696"/>
          </a:xfrm>
        </p:spPr>
        <p:txBody>
          <a:bodyPr>
            <a:normAutofit fontScale="92500"/>
          </a:bodyPr>
          <a:lstStyle/>
          <a:p>
            <a:r>
              <a:rPr lang="ru-RU" b="1" dirty="0">
                <a:solidFill>
                  <a:schemeClr val="accent1">
                    <a:lumMod val="60000"/>
                    <a:lumOff val="40000"/>
                  </a:schemeClr>
                </a:solidFill>
              </a:rPr>
              <a:t>Органы местного самоуправления</a:t>
            </a:r>
            <a:r>
              <a:rPr lang="ru-RU" dirty="0"/>
              <a:t> — </a:t>
            </a:r>
            <a:r>
              <a:rPr lang="ru-RU" dirty="0">
                <a:solidFill>
                  <a:schemeClr val="tx1"/>
                </a:solidFill>
              </a:rPr>
              <a:t>это органы муниципального образования, создаваемые им для осуществления функций </a:t>
            </a:r>
            <a:r>
              <a:rPr lang="ru-RU" dirty="0" smtClean="0">
                <a:solidFill>
                  <a:schemeClr val="tx1"/>
                </a:solidFill>
              </a:rPr>
              <a:t>управления </a:t>
            </a:r>
            <a:r>
              <a:rPr lang="ru-RU" dirty="0">
                <a:solidFill>
                  <a:schemeClr val="tx1"/>
                </a:solidFill>
              </a:rPr>
              <a:t>на своей территории в целях обеспечения </a:t>
            </a:r>
            <a:r>
              <a:rPr lang="ru-RU" dirty="0" smtClean="0">
                <a:solidFill>
                  <a:schemeClr val="tx1"/>
                </a:solidFill>
              </a:rPr>
              <a:t>интересов</a:t>
            </a:r>
            <a:r>
              <a:rPr lang="ru-RU" dirty="0">
                <a:solidFill>
                  <a:schemeClr val="tx1"/>
                </a:solidFill>
              </a:rPr>
              <a:t>, развития экономики и </a:t>
            </a:r>
            <a:r>
              <a:rPr lang="ru-RU" dirty="0" smtClean="0">
                <a:solidFill>
                  <a:schemeClr val="tx1"/>
                </a:solidFill>
              </a:rPr>
              <a:t>социально-культурной </a:t>
            </a:r>
            <a:r>
              <a:rPr lang="ru-RU" dirty="0">
                <a:solidFill>
                  <a:schemeClr val="tx1"/>
                </a:solidFill>
              </a:rPr>
              <a:t>сферы и решения местных вопросов жизнедеятельности населения.</a:t>
            </a:r>
          </a:p>
          <a:p>
            <a:r>
              <a:rPr lang="ru-RU" b="1" dirty="0" smtClean="0">
                <a:solidFill>
                  <a:schemeClr val="accent1">
                    <a:lumMod val="75000"/>
                  </a:schemeClr>
                </a:solidFill>
              </a:rPr>
              <a:t>К </a:t>
            </a:r>
            <a:r>
              <a:rPr lang="ru-RU" b="1" dirty="0">
                <a:solidFill>
                  <a:schemeClr val="accent1">
                    <a:lumMod val="75000"/>
                  </a:schemeClr>
                </a:solidFill>
              </a:rPr>
              <a:t>органам местного самоуправления относятся</a:t>
            </a:r>
            <a:r>
              <a:rPr lang="ru-RU" dirty="0">
                <a:solidFill>
                  <a:schemeClr val="tx1"/>
                </a:solidFill>
              </a:rPr>
              <a:t>:</a:t>
            </a:r>
          </a:p>
          <a:p>
            <a:pPr marL="342900" lvl="0" indent="-342900">
              <a:buFont typeface="+mj-lt"/>
              <a:buAutoNum type="arabicPeriod"/>
            </a:pPr>
            <a:r>
              <a:rPr lang="ru-RU" dirty="0">
                <a:solidFill>
                  <a:schemeClr val="tx1"/>
                </a:solidFill>
              </a:rPr>
              <a:t>представительный орган муниципального образования;</a:t>
            </a:r>
          </a:p>
          <a:p>
            <a:pPr marL="342900" lvl="0" indent="-342900">
              <a:buFont typeface="+mj-lt"/>
              <a:buAutoNum type="arabicPeriod"/>
            </a:pPr>
            <a:r>
              <a:rPr lang="ru-RU" dirty="0">
                <a:solidFill>
                  <a:schemeClr val="tx1"/>
                </a:solidFill>
              </a:rPr>
              <a:t>глава муниципального образования;</a:t>
            </a:r>
          </a:p>
          <a:p>
            <a:pPr marL="342900" lvl="0" indent="-342900">
              <a:buFont typeface="+mj-lt"/>
              <a:buAutoNum type="arabicPeriod"/>
            </a:pPr>
            <a:r>
              <a:rPr lang="ru-RU" dirty="0">
                <a:solidFill>
                  <a:schemeClr val="tx1"/>
                </a:solidFill>
              </a:rPr>
              <a:t>местная администрация (исполнительно-распорядительный орган муниципального образования);</a:t>
            </a:r>
          </a:p>
          <a:p>
            <a:pPr marL="342900" lvl="0" indent="-342900">
              <a:buFont typeface="+mj-lt"/>
              <a:buAutoNum type="arabicPeriod"/>
            </a:pPr>
            <a:r>
              <a:rPr lang="ru-RU" dirty="0">
                <a:solidFill>
                  <a:schemeClr val="tx1"/>
                </a:solidFill>
              </a:rPr>
              <a:t>контрольный орган муниципального образования;</a:t>
            </a:r>
          </a:p>
          <a:p>
            <a:pPr marL="342900" lvl="0" indent="-342900">
              <a:buFont typeface="+mj-lt"/>
              <a:buAutoNum type="arabicPeriod"/>
            </a:pPr>
            <a:r>
              <a:rPr lang="ru-RU" dirty="0">
                <a:solidFill>
                  <a:schemeClr val="tx1"/>
                </a:solidFill>
              </a:rPr>
              <a:t>иные органы местного самоуправления, предусмотренные уставом муниципального образования и обладающие собственными полномочиями по решению вопросов местного значения.</a:t>
            </a:r>
          </a:p>
          <a:p>
            <a:endParaRPr lang="ru-RU"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829574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8640960" cy="360040"/>
          </a:xfrm>
        </p:spPr>
        <p:txBody>
          <a:bodyPr>
            <a:normAutofit fontScale="90000"/>
          </a:bodyPr>
          <a:lstStyle/>
          <a:p>
            <a:r>
              <a:rPr lang="ru-RU" sz="2400" dirty="0"/>
              <a:t>Представительным органом муниципального образования </a:t>
            </a:r>
          </a:p>
        </p:txBody>
      </p:sp>
      <p:sp>
        <p:nvSpPr>
          <p:cNvPr id="3" name="Подзаголовок 2"/>
          <p:cNvSpPr>
            <a:spLocks noGrp="1"/>
          </p:cNvSpPr>
          <p:nvPr>
            <p:ph type="subTitle" idx="1"/>
          </p:nvPr>
        </p:nvSpPr>
        <p:spPr>
          <a:xfrm>
            <a:off x="1763688" y="476673"/>
            <a:ext cx="7272808" cy="6120679"/>
          </a:xfrm>
        </p:spPr>
        <p:txBody>
          <a:bodyPr>
            <a:normAutofit fontScale="85000" lnSpcReduction="20000"/>
          </a:bodyPr>
          <a:lstStyle/>
          <a:p>
            <a:r>
              <a:rPr lang="ru-RU" b="1" dirty="0">
                <a:solidFill>
                  <a:schemeClr val="accent1">
                    <a:lumMod val="60000"/>
                    <a:lumOff val="40000"/>
                  </a:schemeClr>
                </a:solidFill>
              </a:rPr>
              <a:t>Представительным органом муниципального образования</a:t>
            </a:r>
            <a:r>
              <a:rPr lang="ru-RU" dirty="0"/>
              <a:t> является выборный орган местного самоуправления, обладающий правом представлять интересы населения и принимать от его имени решения, действующие на территории муниципального образования</a:t>
            </a:r>
            <a:r>
              <a:rPr lang="ru-RU" dirty="0" smtClean="0"/>
              <a:t>.</a:t>
            </a:r>
          </a:p>
          <a:p>
            <a:r>
              <a:rPr lang="ru-RU" b="1" dirty="0" smtClean="0">
                <a:solidFill>
                  <a:schemeClr val="accent1">
                    <a:lumMod val="75000"/>
                  </a:schemeClr>
                </a:solidFill>
              </a:rPr>
              <a:t>Компетенции Представительного органа муниципального образования</a:t>
            </a:r>
            <a:r>
              <a:rPr lang="ru-RU" dirty="0" smtClean="0"/>
              <a:t>: </a:t>
            </a:r>
          </a:p>
          <a:p>
            <a:pPr marL="342900" lvl="0" indent="-342900">
              <a:buFont typeface="+mj-lt"/>
              <a:buAutoNum type="arabicPeriod"/>
            </a:pPr>
            <a:r>
              <a:rPr lang="ru-RU" dirty="0">
                <a:solidFill>
                  <a:schemeClr val="tx1"/>
                </a:solidFill>
              </a:rPr>
              <a:t>принятие устава муниципального образования и внесение в него изменений;</a:t>
            </a:r>
          </a:p>
          <a:p>
            <a:pPr marL="342900" lvl="0" indent="-342900">
              <a:buFont typeface="+mj-lt"/>
              <a:buAutoNum type="arabicPeriod"/>
            </a:pPr>
            <a:r>
              <a:rPr lang="ru-RU" dirty="0">
                <a:solidFill>
                  <a:schemeClr val="tx1"/>
                </a:solidFill>
              </a:rPr>
              <a:t>утверждение местного бюджета и отчета о его исполнении; установление, изменение и отмена местных налогов и сборов в соответствии с законодательством РФ о налогах и сборах;</a:t>
            </a:r>
          </a:p>
          <a:p>
            <a:pPr marL="342900" lvl="0" indent="-342900">
              <a:buFont typeface="+mj-lt"/>
              <a:buAutoNum type="arabicPeriod"/>
            </a:pPr>
            <a:r>
              <a:rPr lang="ru-RU" dirty="0">
                <a:solidFill>
                  <a:schemeClr val="tx1"/>
                </a:solidFill>
              </a:rPr>
              <a:t>принятие планов и программ развития муниципального образования, утверждение отчетов об их исполнении;</a:t>
            </a:r>
          </a:p>
          <a:p>
            <a:pPr marL="342900" lvl="0" indent="-342900">
              <a:buFont typeface="+mj-lt"/>
              <a:buAutoNum type="arabicPeriod"/>
            </a:pPr>
            <a:r>
              <a:rPr lang="ru-RU" dirty="0">
                <a:solidFill>
                  <a:schemeClr val="tx1"/>
                </a:solidFill>
              </a:rPr>
              <a:t>определение порядка управления и распоряжения имуществом, находящимся в муниципальной собственности;</a:t>
            </a:r>
          </a:p>
          <a:p>
            <a:pPr marL="342900" lvl="0" indent="-342900">
              <a:buFont typeface="+mj-lt"/>
              <a:buAutoNum type="arabicPeriod"/>
            </a:pPr>
            <a:r>
              <a:rPr lang="ru-RU" dirty="0">
                <a:solidFill>
                  <a:schemeClr val="tx1"/>
                </a:solidFill>
              </a:rPr>
              <a:t>определение порядка принятия решений о создании, реорганизации и ликвидации муниципальных предприятий и учреждений, а также об установлении тарифов на услуги муниципальных предприятий и учреждений;</a:t>
            </a:r>
          </a:p>
          <a:p>
            <a:pPr marL="342900" lvl="0" indent="-342900">
              <a:buFont typeface="+mj-lt"/>
              <a:buAutoNum type="arabicPeriod"/>
            </a:pPr>
            <a:r>
              <a:rPr lang="ru-RU" dirty="0">
                <a:solidFill>
                  <a:schemeClr val="tx1"/>
                </a:solidFill>
              </a:rPr>
              <a:t>определение порядка участия муниципального образования в организациях межмуниципального сотрудничества;</a:t>
            </a:r>
          </a:p>
          <a:p>
            <a:pPr marL="342900" lvl="0" indent="-342900">
              <a:buFont typeface="+mj-lt"/>
              <a:buAutoNum type="arabicPeriod"/>
            </a:pPr>
            <a:r>
              <a:rPr lang="ru-RU" dirty="0">
                <a:solidFill>
                  <a:schemeClr val="tx1"/>
                </a:solidFill>
              </a:rPr>
              <a:t>определение порядка материально-технического и организационного обеспечения деятельности органов местного самоуправления;</a:t>
            </a:r>
          </a:p>
          <a:p>
            <a:pPr marL="342900" lvl="0" indent="-342900">
              <a:buFont typeface="+mj-lt"/>
              <a:buAutoNum type="arabicPeriod"/>
            </a:pPr>
            <a:r>
              <a:rPr lang="ru-RU" dirty="0">
                <a:solidFill>
                  <a:schemeClr val="tx1"/>
                </a:solidFill>
              </a:rPr>
              <a:t>контроль за исполнением органами местного самоуправления и должностными лицами местного самоуправления полномочий по решению вопросов местного значения.</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443243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476672"/>
            <a:ext cx="5256584" cy="2088232"/>
          </a:xfrm>
        </p:spPr>
        <p:txBody>
          <a:bodyPr>
            <a:noAutofit/>
          </a:bodyPr>
          <a:lstStyle/>
          <a:p>
            <a:r>
              <a:rPr lang="ru-RU" sz="1800" b="1" dirty="0" smtClean="0">
                <a:solidFill>
                  <a:schemeClr val="accent1">
                    <a:lumMod val="60000"/>
                    <a:lumOff val="40000"/>
                  </a:schemeClr>
                </a:solidFill>
              </a:rPr>
              <a:t>Глава </a:t>
            </a:r>
            <a:r>
              <a:rPr lang="ru-RU" sz="1800" b="1" dirty="0">
                <a:solidFill>
                  <a:schemeClr val="accent1">
                    <a:lumMod val="60000"/>
                    <a:lumOff val="40000"/>
                  </a:schemeClr>
                </a:solidFill>
              </a:rPr>
              <a:t>муниципального образования</a:t>
            </a:r>
            <a:r>
              <a:rPr lang="ru-RU" sz="1800" dirty="0"/>
              <a:t> является высшим должностным лицом муниципального образования и наделяется уставом муниципального образования собственными полномочиями по решению вопросов местного значения. </a:t>
            </a:r>
          </a:p>
        </p:txBody>
      </p:sp>
      <p:sp>
        <p:nvSpPr>
          <p:cNvPr id="3" name="Подзаголовок 2"/>
          <p:cNvSpPr>
            <a:spLocks noGrp="1"/>
          </p:cNvSpPr>
          <p:nvPr>
            <p:ph type="subTitle" idx="1"/>
          </p:nvPr>
        </p:nvSpPr>
        <p:spPr>
          <a:xfrm>
            <a:off x="1547664" y="3789040"/>
            <a:ext cx="7416824" cy="2880320"/>
          </a:xfrm>
        </p:spPr>
        <p:txBody>
          <a:bodyPr/>
          <a:lstStyle/>
          <a:p>
            <a:r>
              <a:rPr lang="ru-RU" b="1" dirty="0">
                <a:solidFill>
                  <a:schemeClr val="accent1">
                    <a:lumMod val="60000"/>
                    <a:lumOff val="40000"/>
                  </a:schemeClr>
                </a:solidFill>
              </a:rPr>
              <a:t>Местная администрация</a:t>
            </a:r>
            <a:r>
              <a:rPr lang="ru-RU" dirty="0"/>
              <a:t> </a:t>
            </a:r>
            <a:r>
              <a:rPr lang="ru-RU" dirty="0" smtClean="0">
                <a:solidFill>
                  <a:schemeClr val="tx1"/>
                </a:solidFill>
              </a:rPr>
              <a:t>- </a:t>
            </a:r>
            <a:r>
              <a:rPr lang="ru-RU" dirty="0">
                <a:solidFill>
                  <a:schemeClr val="tx1"/>
                </a:solidFill>
              </a:rPr>
              <a:t>исполнительно-распорядительный орган муниципального образования наделяется уставом муниципального образования полномочиями по решению вопросов местного значения и полномочиями для осуществления отдельных государственных полномочий, переданных органам местного самоуправления федеральными законами и законами субъектов РФ. </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418537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88640"/>
            <a:ext cx="6600451" cy="2500510"/>
          </a:xfrm>
        </p:spPr>
        <p:txBody>
          <a:bodyPr>
            <a:normAutofit fontScale="90000"/>
          </a:bodyPr>
          <a:lstStyle/>
          <a:p>
            <a:r>
              <a:rPr lang="ru-RU" sz="1900" b="1" dirty="0" smtClean="0">
                <a:solidFill>
                  <a:schemeClr val="accent1">
                    <a:lumMod val="60000"/>
                    <a:lumOff val="40000"/>
                  </a:schemeClr>
                </a:solidFill>
              </a:rPr>
              <a:t>Контрольный </a:t>
            </a:r>
            <a:r>
              <a:rPr lang="ru-RU" sz="1900" b="1" dirty="0">
                <a:solidFill>
                  <a:schemeClr val="accent1">
                    <a:lumMod val="60000"/>
                    <a:lumOff val="40000"/>
                  </a:schemeClr>
                </a:solidFill>
              </a:rPr>
              <a:t>орган муниципального </a:t>
            </a:r>
            <a:r>
              <a:rPr lang="ru-RU" sz="1900" b="1" dirty="0" smtClean="0">
                <a:solidFill>
                  <a:schemeClr val="accent1">
                    <a:lumMod val="60000"/>
                    <a:lumOff val="40000"/>
                  </a:schemeClr>
                </a:solidFill>
              </a:rPr>
              <a:t>образования</a:t>
            </a:r>
            <a:r>
              <a:rPr lang="ru-RU" sz="1900" dirty="0"/>
              <a:t> </a:t>
            </a:r>
            <a:r>
              <a:rPr lang="ru-RU" sz="1900" dirty="0" smtClean="0">
                <a:solidFill>
                  <a:schemeClr val="tx1"/>
                </a:solidFill>
              </a:rPr>
              <a:t>(контрольно-счетная </a:t>
            </a:r>
            <a:r>
              <a:rPr lang="ru-RU" sz="1900" dirty="0">
                <a:solidFill>
                  <a:schemeClr val="tx1"/>
                </a:solidFill>
              </a:rPr>
              <a:t>палата, ревизионная </a:t>
            </a:r>
            <a:r>
              <a:rPr lang="ru-RU" sz="1900" dirty="0" smtClean="0">
                <a:solidFill>
                  <a:schemeClr val="tx1"/>
                </a:solidFill>
              </a:rPr>
              <a:t>комиссия) - </a:t>
            </a:r>
            <a:r>
              <a:rPr lang="ru-RU" sz="1900" dirty="0">
                <a:solidFill>
                  <a:schemeClr val="tx1"/>
                </a:solidFill>
              </a:rPr>
              <a:t>образуется в целях контроля за исполнением местного бюджета, соблюдением установленного порядка подготовки и рассмотрения проекта местного бюджета, отчета о его исполнении, а также в целях контроля за соблюдением установленного порядка управления и распоряжения имуществом, находящимся в муниципальной собственности</a:t>
            </a:r>
            <a:r>
              <a:rPr lang="ru-RU" sz="1900" dirty="0" smtClean="0">
                <a:solidFill>
                  <a:schemeClr val="tx1"/>
                </a:solidFill>
              </a:rPr>
              <a:t>.</a:t>
            </a:r>
            <a:r>
              <a:rPr lang="ru-RU" sz="2400" dirty="0" smtClean="0">
                <a:solidFill>
                  <a:schemeClr val="tx1"/>
                </a:solidFill>
              </a:rPr>
              <a:t> </a:t>
            </a:r>
            <a:endParaRPr lang="ru-RU" sz="2400" dirty="0">
              <a:solidFill>
                <a:schemeClr val="tx1"/>
              </a:solidFill>
            </a:endParaRPr>
          </a:p>
        </p:txBody>
      </p:sp>
      <p:sp>
        <p:nvSpPr>
          <p:cNvPr id="3" name="Подзаголовок 2"/>
          <p:cNvSpPr>
            <a:spLocks noGrp="1"/>
          </p:cNvSpPr>
          <p:nvPr>
            <p:ph type="subTitle" idx="1"/>
          </p:nvPr>
        </p:nvSpPr>
        <p:spPr>
          <a:xfrm>
            <a:off x="1942416" y="2924944"/>
            <a:ext cx="6600451" cy="3312368"/>
          </a:xfrm>
        </p:spPr>
        <p:txBody>
          <a:bodyPr>
            <a:normAutofit lnSpcReduction="10000"/>
          </a:bodyPr>
          <a:lstStyle/>
          <a:p>
            <a:r>
              <a:rPr lang="ru-RU" b="1" dirty="0">
                <a:solidFill>
                  <a:schemeClr val="accent1">
                    <a:lumMod val="60000"/>
                    <a:lumOff val="40000"/>
                  </a:schemeClr>
                </a:solidFill>
              </a:rPr>
              <a:t>Органы прокуратуры РФ и другие уполномоченные федеральным законом органы </a:t>
            </a:r>
            <a:r>
              <a:rPr lang="ru-RU" dirty="0">
                <a:solidFill>
                  <a:schemeClr val="tx1"/>
                </a:solidFill>
              </a:rPr>
              <a:t>осуществляют надзор за исполнением органами местного самоуправления и должностными лицами местного самоуправления Конституции РФ, федеральных конституционных законов, федеральных законов, конституций (уставов), законов субъектов РФ, уставов муниципальных образований, муниципальных правовых актов. Уполномоченные органы государственной власти осуществляют контроль за реализацией органами местного самоуправления и должностными лицами местного самоуправления переданных им отдельных государственных полномочий</a:t>
            </a:r>
            <a:r>
              <a:rPr lang="ru-RU" dirty="0" smtClean="0">
                <a:solidFill>
                  <a:schemeClr val="tx1"/>
                </a:solidFill>
              </a:rPr>
              <a:t>.</a:t>
            </a:r>
            <a:endParaRPr lang="ru-RU"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225783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31640" y="548680"/>
            <a:ext cx="6600451" cy="770383"/>
          </a:xfrm>
        </p:spPr>
        <p:txBody>
          <a:bodyPr>
            <a:normAutofit fontScale="90000"/>
          </a:bodyPr>
          <a:lstStyle/>
          <a:p>
            <a:r>
              <a:rPr lang="ru-RU" sz="2400" dirty="0" smtClean="0"/>
              <a:t>Властные функции органов муниципального самоуправления</a:t>
            </a:r>
            <a:endParaRPr lang="ru-RU" sz="2400" dirty="0"/>
          </a:p>
        </p:txBody>
      </p:sp>
      <p:sp>
        <p:nvSpPr>
          <p:cNvPr id="3" name="Подзаголовок 2"/>
          <p:cNvSpPr>
            <a:spLocks noGrp="1"/>
          </p:cNvSpPr>
          <p:nvPr>
            <p:ph type="subTitle" idx="1"/>
          </p:nvPr>
        </p:nvSpPr>
        <p:spPr>
          <a:xfrm>
            <a:off x="1942416" y="1628800"/>
            <a:ext cx="7022072" cy="4896544"/>
          </a:xfrm>
        </p:spPr>
        <p:txBody>
          <a:bodyPr>
            <a:normAutofit/>
          </a:bodyPr>
          <a:lstStyle/>
          <a:p>
            <a:pPr marL="342900" lvl="0" indent="-342900">
              <a:buClr>
                <a:schemeClr val="accent1">
                  <a:lumMod val="75000"/>
                </a:schemeClr>
              </a:buClr>
              <a:buSzPct val="100000"/>
              <a:buFont typeface="+mj-lt"/>
              <a:buAutoNum type="arabicPeriod"/>
            </a:pPr>
            <a:r>
              <a:rPr lang="ru-RU" b="1" dirty="0">
                <a:solidFill>
                  <a:schemeClr val="accent1">
                    <a:lumMod val="60000"/>
                    <a:lumOff val="40000"/>
                  </a:schemeClr>
                </a:solidFill>
              </a:rPr>
              <a:t>отдел социального обеспечения</a:t>
            </a:r>
            <a:r>
              <a:rPr lang="ru-RU" dirty="0"/>
              <a:t> </a:t>
            </a:r>
            <a:r>
              <a:rPr lang="ru-RU" dirty="0">
                <a:solidFill>
                  <a:schemeClr val="tx1"/>
                </a:solidFill>
              </a:rPr>
              <a:t>назначает государственные пенсии и пособия;</a:t>
            </a:r>
          </a:p>
          <a:p>
            <a:pPr marL="342900" lvl="0" indent="-342900">
              <a:buClr>
                <a:schemeClr val="accent1">
                  <a:lumMod val="75000"/>
                </a:schemeClr>
              </a:buClr>
              <a:buSzPct val="100000"/>
              <a:buFont typeface="+mj-lt"/>
              <a:buAutoNum type="arabicPeriod"/>
            </a:pPr>
            <a:r>
              <a:rPr lang="ru-RU" b="1" dirty="0">
                <a:solidFill>
                  <a:schemeClr val="accent1">
                    <a:lumMod val="60000"/>
                    <a:lumOff val="40000"/>
                  </a:schemeClr>
                </a:solidFill>
              </a:rPr>
              <a:t>отдел народного образования </a:t>
            </a:r>
            <a:r>
              <a:rPr lang="ru-RU" dirty="0">
                <a:solidFill>
                  <a:schemeClr val="tx1"/>
                </a:solidFill>
              </a:rPr>
              <a:t>действует как орган опеки и попечительства, он представляет главе муниципального образования предложения по вопросам усыновления, назначения опекуна и попечителя, поддерживает в суде требование о лишении родительских </a:t>
            </a:r>
            <a:r>
              <a:rPr lang="ru-RU" dirty="0" smtClean="0">
                <a:solidFill>
                  <a:schemeClr val="tx1"/>
                </a:solidFill>
              </a:rPr>
              <a:t>прав</a:t>
            </a:r>
          </a:p>
          <a:p>
            <a:pPr marL="342900" lvl="0" indent="-342900">
              <a:buClr>
                <a:schemeClr val="accent1">
                  <a:lumMod val="75000"/>
                </a:schemeClr>
              </a:buClr>
              <a:buSzPct val="100000"/>
              <a:buFont typeface="+mj-lt"/>
              <a:buAutoNum type="arabicPeriod"/>
            </a:pPr>
            <a:r>
              <a:rPr lang="ru-RU" b="1" dirty="0" smtClean="0">
                <a:solidFill>
                  <a:schemeClr val="accent1">
                    <a:lumMod val="60000"/>
                    <a:lumOff val="40000"/>
                  </a:schemeClr>
                </a:solidFill>
              </a:rPr>
              <a:t>Важнейшее</a:t>
            </a:r>
            <a:r>
              <a:rPr lang="ru-RU" dirty="0" smtClean="0"/>
              <a:t> </a:t>
            </a:r>
            <a:r>
              <a:rPr lang="ru-RU" dirty="0">
                <a:solidFill>
                  <a:schemeClr val="tx1"/>
                </a:solidFill>
              </a:rPr>
              <a:t>проявление функций власти, полученной от государства, — </a:t>
            </a:r>
            <a:r>
              <a:rPr lang="ru-RU" b="1" dirty="0">
                <a:solidFill>
                  <a:schemeClr val="accent1">
                    <a:lumMod val="60000"/>
                    <a:lumOff val="40000"/>
                  </a:schemeClr>
                </a:solidFill>
              </a:rPr>
              <a:t>полномочие муниципальных </a:t>
            </a:r>
            <a:r>
              <a:rPr lang="ru-RU" b="1" dirty="0" smtClean="0">
                <a:solidFill>
                  <a:schemeClr val="accent1">
                    <a:lumMod val="60000"/>
                    <a:lumOff val="40000"/>
                  </a:schemeClr>
                </a:solidFill>
              </a:rPr>
              <a:t>органов </a:t>
            </a:r>
            <a:r>
              <a:rPr lang="ru-RU" dirty="0" smtClean="0">
                <a:solidFill>
                  <a:schemeClr val="tx1"/>
                </a:solidFill>
              </a:rPr>
              <a:t>издавать обязательные к исполнению нормативные акты, то есть решения и постановления, которые содержат общеобязательные правила поведения (нормы)</a:t>
            </a:r>
            <a:endParaRPr lang="ru-RU"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141001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5200" y="1844824"/>
            <a:ext cx="6947280" cy="4392488"/>
          </a:xfrm>
        </p:spPr>
        <p:txBody>
          <a:bodyPr>
            <a:noAutofit/>
          </a:bodyPr>
          <a:lstStyle/>
          <a:p>
            <a:r>
              <a:rPr lang="ru-RU" sz="2400" b="1" dirty="0">
                <a:solidFill>
                  <a:schemeClr val="accent1">
                    <a:lumMod val="60000"/>
                    <a:lumOff val="40000"/>
                  </a:schemeClr>
                </a:solidFill>
                <a:latin typeface="+mn-lt"/>
              </a:rPr>
              <a:t>Полномочия органов местного самоуправления</a:t>
            </a:r>
            <a:r>
              <a:rPr lang="ru-RU" sz="2400" dirty="0">
                <a:solidFill>
                  <a:schemeClr val="accent1">
                    <a:lumMod val="60000"/>
                    <a:lumOff val="40000"/>
                  </a:schemeClr>
                </a:solidFill>
                <a:latin typeface="+mn-lt"/>
              </a:rPr>
              <a:t>, </a:t>
            </a:r>
            <a:r>
              <a:rPr lang="ru-RU" sz="2400" dirty="0" smtClean="0">
                <a:latin typeface="+mn-lt"/>
              </a:rPr>
              <a:t>предусмотренные</a:t>
            </a:r>
            <a:br>
              <a:rPr lang="ru-RU" sz="2400" dirty="0" smtClean="0">
                <a:latin typeface="+mn-lt"/>
              </a:rPr>
            </a:br>
            <a:r>
              <a:rPr lang="ru-RU" sz="2400" dirty="0" smtClean="0">
                <a:latin typeface="+mn-lt"/>
              </a:rPr>
              <a:t> </a:t>
            </a:r>
            <a:r>
              <a:rPr lang="ru-RU" sz="2400" dirty="0">
                <a:latin typeface="+mn-lt"/>
              </a:rPr>
              <a:t>ст. 49-76 закона РФ </a:t>
            </a:r>
            <a:r>
              <a:rPr lang="ru-RU" sz="2400" dirty="0">
                <a:solidFill>
                  <a:srgbClr val="FF0000"/>
                </a:solidFill>
                <a:latin typeface="+mn-lt"/>
              </a:rPr>
              <a:t>“О местном самоуправлении в Российской Федерации</a:t>
            </a:r>
            <a:r>
              <a:rPr lang="ru-RU" sz="2400" dirty="0" smtClean="0">
                <a:solidFill>
                  <a:srgbClr val="FF0000"/>
                </a:solidFill>
                <a:latin typeface="+mn-lt"/>
              </a:rPr>
              <a:t>”</a:t>
            </a:r>
            <a:r>
              <a:rPr lang="ru-RU" sz="2400" dirty="0" smtClean="0">
                <a:latin typeface="+mn-lt"/>
              </a:rPr>
              <a:t>, </a:t>
            </a:r>
            <a:r>
              <a:rPr lang="ru-RU" sz="2400" dirty="0">
                <a:latin typeface="+mn-lt"/>
              </a:rPr>
              <a:t>не противоречащей Конституции РФ и федеральному закону РФ </a:t>
            </a:r>
            <a:r>
              <a:rPr lang="ru-RU" sz="2400" dirty="0">
                <a:solidFill>
                  <a:srgbClr val="FF0000"/>
                </a:solidFill>
                <a:latin typeface="+mn-lt"/>
              </a:rPr>
              <a:t>“Об общих принципах организации местного самоуправления в Российской Федерации”, </a:t>
            </a:r>
            <a:endParaRPr lang="ru-RU" sz="2400" dirty="0">
              <a:latin typeface="+mn-lt"/>
            </a:endParaRPr>
          </a:p>
        </p:txBody>
      </p:sp>
      <p:grpSp>
        <p:nvGrpSpPr>
          <p:cNvPr id="3" name="Group 6"/>
          <p:cNvGrpSpPr>
            <a:grpSpLocks/>
          </p:cNvGrpSpPr>
          <p:nvPr/>
        </p:nvGrpSpPr>
        <p:grpSpPr bwMode="auto">
          <a:xfrm>
            <a:off x="7884368" y="6309320"/>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724201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476672"/>
            <a:ext cx="6600451" cy="770383"/>
          </a:xfrm>
        </p:spPr>
        <p:txBody>
          <a:bodyPr>
            <a:normAutofit fontScale="90000"/>
          </a:bodyPr>
          <a:lstStyle/>
          <a:p>
            <a:r>
              <a:rPr lang="ru-RU" sz="2400" dirty="0"/>
              <a:t>Формы участия граждан в осуществлении местного </a:t>
            </a:r>
            <a:r>
              <a:rPr lang="ru-RU" sz="2400" dirty="0" smtClean="0"/>
              <a:t>управления</a:t>
            </a:r>
            <a:endParaRPr lang="ru-RU" sz="2400" dirty="0"/>
          </a:p>
        </p:txBody>
      </p:sp>
      <p:sp>
        <p:nvSpPr>
          <p:cNvPr id="3" name="Подзаголовок 2"/>
          <p:cNvSpPr>
            <a:spLocks noGrp="1"/>
          </p:cNvSpPr>
          <p:nvPr>
            <p:ph type="subTitle" idx="1"/>
          </p:nvPr>
        </p:nvSpPr>
        <p:spPr>
          <a:xfrm>
            <a:off x="1942416" y="1484784"/>
            <a:ext cx="6878056" cy="4968552"/>
          </a:xfrm>
        </p:spPr>
        <p:txBody>
          <a:bodyPr/>
          <a:lstStyle/>
          <a:p>
            <a:r>
              <a:rPr lang="ru-RU" b="1" dirty="0" smtClean="0">
                <a:solidFill>
                  <a:schemeClr val="accent1">
                    <a:lumMod val="60000"/>
                    <a:lumOff val="40000"/>
                  </a:schemeClr>
                </a:solidFill>
              </a:rPr>
              <a:t>глава </a:t>
            </a:r>
            <a:r>
              <a:rPr lang="ru-RU" b="1" dirty="0">
                <a:solidFill>
                  <a:schemeClr val="accent1">
                    <a:lumMod val="60000"/>
                    <a:lumOff val="40000"/>
                  </a:schemeClr>
                </a:solidFill>
              </a:rPr>
              <a:t>5 Федерального закона № 131-ФЗ </a:t>
            </a:r>
            <a:endParaRPr lang="ru-RU" dirty="0"/>
          </a:p>
          <a:p>
            <a:pPr marL="342900" indent="-342900">
              <a:buFont typeface="+mj-lt"/>
              <a:buAutoNum type="arabicPeriod"/>
            </a:pPr>
            <a:r>
              <a:rPr lang="ru-RU" dirty="0" smtClean="0">
                <a:solidFill>
                  <a:schemeClr val="tx1"/>
                </a:solidFill>
              </a:rPr>
              <a:t>формы </a:t>
            </a:r>
            <a:r>
              <a:rPr lang="ru-RU" dirty="0">
                <a:solidFill>
                  <a:schemeClr val="tx1"/>
                </a:solidFill>
              </a:rPr>
              <a:t>участия населения в принятии обязательных для исполнения решений (местный референдум, муниципальные выборы, голосование, сход граждан</a:t>
            </a:r>
            <a:r>
              <a:rPr lang="ru-RU" dirty="0" smtClean="0">
                <a:solidFill>
                  <a:schemeClr val="tx1"/>
                </a:solidFill>
              </a:rPr>
              <a:t>),</a:t>
            </a:r>
          </a:p>
          <a:p>
            <a:pPr marL="342900" indent="-342900">
              <a:buFont typeface="+mj-lt"/>
              <a:buAutoNum type="arabicPeriod"/>
            </a:pPr>
            <a:r>
              <a:rPr lang="ru-RU" dirty="0" smtClean="0">
                <a:solidFill>
                  <a:schemeClr val="tx1"/>
                </a:solidFill>
              </a:rPr>
              <a:t>формы </a:t>
            </a:r>
            <a:r>
              <a:rPr lang="ru-RU" dirty="0">
                <a:solidFill>
                  <a:schemeClr val="tx1"/>
                </a:solidFill>
              </a:rPr>
              <a:t>участия населения в осуществлении местного самоуправления по собственной инициативе (правотворческая инициатива граждан, публичные слушания, собрания, конференции, опрос граждан, территориальное общественной самоуправление). </a:t>
            </a:r>
            <a:endParaRPr lang="ru-RU" dirty="0" smtClean="0">
              <a:solidFill>
                <a:schemeClr val="tx1"/>
              </a:solidFill>
            </a:endParaRPr>
          </a:p>
          <a:p>
            <a:r>
              <a:rPr lang="ru-RU" dirty="0" smtClean="0">
                <a:solidFill>
                  <a:schemeClr val="tx1"/>
                </a:solidFill>
              </a:rPr>
              <a:t>Основные </a:t>
            </a:r>
            <a:r>
              <a:rPr lang="ru-RU" dirty="0">
                <a:solidFill>
                  <a:schemeClr val="tx1"/>
                </a:solidFill>
              </a:rPr>
              <a:t>положения о формах и порядке участия населения в осуществлении местного самоуправления закреплены в </a:t>
            </a:r>
            <a:r>
              <a:rPr lang="ru-RU" b="1" dirty="0">
                <a:solidFill>
                  <a:schemeClr val="accent1">
                    <a:lumMod val="60000"/>
                    <a:lumOff val="40000"/>
                  </a:schemeClr>
                </a:solidFill>
              </a:rPr>
              <a:t>131-ФЗ, конкретизируются в уставе муниципального образования.</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61912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188640"/>
            <a:ext cx="6600451" cy="842391"/>
          </a:xfrm>
        </p:spPr>
        <p:txBody>
          <a:bodyPr>
            <a:normAutofit/>
          </a:bodyPr>
          <a:lstStyle/>
          <a:p>
            <a:r>
              <a:rPr lang="ru-RU" sz="2400" dirty="0"/>
              <a:t>Формы участия граждан в осуществлении местного управления</a:t>
            </a:r>
          </a:p>
        </p:txBody>
      </p:sp>
      <p:sp>
        <p:nvSpPr>
          <p:cNvPr id="3" name="Подзаголовок 2"/>
          <p:cNvSpPr>
            <a:spLocks noGrp="1"/>
          </p:cNvSpPr>
          <p:nvPr>
            <p:ph type="subTitle" idx="1"/>
          </p:nvPr>
        </p:nvSpPr>
        <p:spPr>
          <a:xfrm>
            <a:off x="1942416" y="1031031"/>
            <a:ext cx="6878056" cy="5494313"/>
          </a:xfrm>
        </p:spPr>
        <p:txBody>
          <a:bodyPr>
            <a:normAutofit lnSpcReduction="10000"/>
          </a:bodyPr>
          <a:lstStyle/>
          <a:p>
            <a:r>
              <a:rPr lang="ru-RU" b="1" dirty="0">
                <a:solidFill>
                  <a:schemeClr val="accent1">
                    <a:lumMod val="60000"/>
                    <a:lumOff val="40000"/>
                  </a:schemeClr>
                </a:solidFill>
              </a:rPr>
              <a:t>территориальное общественное самоуправление </a:t>
            </a:r>
            <a:r>
              <a:rPr lang="ru-RU" dirty="0" smtClean="0">
                <a:solidFill>
                  <a:schemeClr val="tx1"/>
                </a:solidFill>
              </a:rPr>
              <a:t>(ТОС) -  позволяет </a:t>
            </a:r>
            <a:r>
              <a:rPr lang="ru-RU" dirty="0">
                <a:solidFill>
                  <a:schemeClr val="tx1"/>
                </a:solidFill>
              </a:rPr>
              <a:t>включиться населению в процесс управления непосредственной территорией проживания. </a:t>
            </a:r>
            <a:endParaRPr lang="ru-RU" dirty="0" smtClean="0">
              <a:solidFill>
                <a:schemeClr val="tx1"/>
              </a:solidFill>
            </a:endParaRPr>
          </a:p>
          <a:p>
            <a:r>
              <a:rPr lang="ru-RU" dirty="0" smtClean="0">
                <a:solidFill>
                  <a:schemeClr val="tx1"/>
                </a:solidFill>
              </a:rPr>
              <a:t>Согласно</a:t>
            </a:r>
            <a:r>
              <a:rPr lang="ru-RU" dirty="0" smtClean="0"/>
              <a:t> </a:t>
            </a:r>
            <a:r>
              <a:rPr lang="ru-RU" b="1" dirty="0">
                <a:solidFill>
                  <a:schemeClr val="accent1">
                    <a:lumMod val="60000"/>
                    <a:lumOff val="40000"/>
                  </a:schemeClr>
                </a:solidFill>
              </a:rPr>
              <a:t>п. 1 ст. 27 131-ФЗ ТОС</a:t>
            </a:r>
            <a:r>
              <a:rPr lang="ru-RU" dirty="0"/>
              <a:t> </a:t>
            </a:r>
            <a:r>
              <a:rPr lang="ru-RU" dirty="0">
                <a:solidFill>
                  <a:schemeClr val="tx1"/>
                </a:solidFill>
              </a:rPr>
              <a:t>– это «самоорганизация граждан по месту их жительства на части территории поселения для самостоятельного и под свою ответственность осуществления собственных инициатив по вопросам местного значения</a:t>
            </a:r>
            <a:r>
              <a:rPr lang="ru-RU" dirty="0" smtClean="0">
                <a:solidFill>
                  <a:schemeClr val="tx1"/>
                </a:solidFill>
              </a:rPr>
              <a:t>».</a:t>
            </a:r>
          </a:p>
          <a:p>
            <a:r>
              <a:rPr lang="ru-RU" dirty="0" smtClean="0">
                <a:solidFill>
                  <a:schemeClr val="accent1">
                    <a:lumMod val="75000"/>
                  </a:schemeClr>
                </a:solidFill>
                <a:effectLst>
                  <a:outerShdw blurRad="38100" dist="38100" dir="2700000" algn="tl">
                    <a:srgbClr val="000000">
                      <a:alpha val="43137"/>
                    </a:srgbClr>
                  </a:outerShdw>
                </a:effectLst>
              </a:rPr>
              <a:t>Отличительные особенности ТОС</a:t>
            </a:r>
            <a:r>
              <a:rPr lang="ru-RU" dirty="0" smtClean="0"/>
              <a:t>:</a:t>
            </a:r>
          </a:p>
          <a:p>
            <a:pPr marL="342900" indent="-342900">
              <a:buFont typeface="+mj-lt"/>
              <a:buAutoNum type="arabicPeriod"/>
            </a:pPr>
            <a:r>
              <a:rPr lang="ru-RU" dirty="0">
                <a:solidFill>
                  <a:schemeClr val="tx1"/>
                </a:solidFill>
              </a:rPr>
              <a:t>наличие устава и регистрации в установленном порядке; </a:t>
            </a:r>
            <a:endParaRPr lang="ru-RU" dirty="0" smtClean="0">
              <a:solidFill>
                <a:schemeClr val="tx1"/>
              </a:solidFill>
            </a:endParaRPr>
          </a:p>
          <a:p>
            <a:pPr marL="342900" indent="-342900">
              <a:buFont typeface="+mj-lt"/>
              <a:buAutoNum type="arabicPeriod"/>
            </a:pPr>
            <a:r>
              <a:rPr lang="ru-RU" dirty="0" smtClean="0">
                <a:solidFill>
                  <a:schemeClr val="tx1"/>
                </a:solidFill>
              </a:rPr>
              <a:t>наличие </a:t>
            </a:r>
            <a:r>
              <a:rPr lang="ru-RU" dirty="0">
                <a:solidFill>
                  <a:schemeClr val="tx1"/>
                </a:solidFill>
              </a:rPr>
              <a:t>выборных органов ТОС, осуществляющих управление территорией (подъезд, многоквартирный дом, группа многоквартирных домов, микрорайон и т.д</a:t>
            </a:r>
            <a:r>
              <a:rPr lang="ru-RU" dirty="0" smtClean="0">
                <a:solidFill>
                  <a:schemeClr val="tx1"/>
                </a:solidFill>
              </a:rPr>
              <a:t>.);</a:t>
            </a:r>
          </a:p>
          <a:p>
            <a:pPr marL="342900" indent="-342900">
              <a:buFont typeface="+mj-lt"/>
              <a:buAutoNum type="arabicPeriod"/>
            </a:pPr>
            <a:r>
              <a:rPr lang="ru-RU" dirty="0" smtClean="0">
                <a:solidFill>
                  <a:schemeClr val="tx1"/>
                </a:solidFill>
              </a:rPr>
              <a:t> </a:t>
            </a:r>
            <a:r>
              <a:rPr lang="ru-RU" dirty="0">
                <a:solidFill>
                  <a:schemeClr val="tx1"/>
                </a:solidFill>
              </a:rPr>
              <a:t>наличие финансовых ресурсов (имущество, взносы и пожертвования юридических и физических лиц, средства муниципального бюджета и др</a:t>
            </a:r>
            <a:r>
              <a:rPr lang="ru-RU" dirty="0" smtClean="0">
                <a:solidFill>
                  <a:schemeClr val="tx1"/>
                </a:solidFill>
              </a:rPr>
              <a:t>.).</a:t>
            </a: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92682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260648"/>
            <a:ext cx="6600451" cy="770383"/>
          </a:xfrm>
        </p:spPr>
        <p:txBody>
          <a:bodyPr>
            <a:normAutofit fontScale="90000"/>
          </a:bodyPr>
          <a:lstStyle/>
          <a:p>
            <a:r>
              <a:rPr lang="ru-RU" sz="2400" dirty="0"/>
              <a:t>основные группы форм осуще­ствления населением местного самоуправления.</a:t>
            </a:r>
          </a:p>
        </p:txBody>
      </p:sp>
      <p:sp>
        <p:nvSpPr>
          <p:cNvPr id="3" name="Подзаголовок 2"/>
          <p:cNvSpPr>
            <a:spLocks noGrp="1"/>
          </p:cNvSpPr>
          <p:nvPr>
            <p:ph type="subTitle" idx="1"/>
          </p:nvPr>
        </p:nvSpPr>
        <p:spPr>
          <a:xfrm>
            <a:off x="1942416" y="1340768"/>
            <a:ext cx="6806048" cy="5184576"/>
          </a:xfrm>
        </p:spPr>
        <p:txBody>
          <a:bodyPr/>
          <a:lstStyle/>
          <a:p>
            <a:pPr fontAlgn="base"/>
            <a:r>
              <a:rPr lang="ru-RU" b="1" dirty="0">
                <a:solidFill>
                  <a:schemeClr val="accent1">
                    <a:lumMod val="60000"/>
                    <a:lumOff val="40000"/>
                  </a:schemeClr>
                </a:solidFill>
              </a:rPr>
              <a:t>Первая группа </a:t>
            </a:r>
            <a:r>
              <a:rPr lang="ru-RU" dirty="0">
                <a:solidFill>
                  <a:schemeClr val="tx1"/>
                </a:solidFill>
              </a:rPr>
              <a:t>— формы непосредственного осуществления населением местного самоуправления путем принятия обяза­тельных для исполнения решений. </a:t>
            </a:r>
            <a:r>
              <a:rPr lang="ru-RU" b="1" dirty="0">
                <a:solidFill>
                  <a:schemeClr val="accent1">
                    <a:lumMod val="60000"/>
                    <a:lumOff val="40000"/>
                  </a:schemeClr>
                </a:solidFill>
              </a:rPr>
              <a:t>Вторая</a:t>
            </a:r>
            <a:r>
              <a:rPr lang="ru-RU" dirty="0"/>
              <a:t> </a:t>
            </a:r>
            <a:r>
              <a:rPr lang="ru-RU" dirty="0">
                <a:solidFill>
                  <a:schemeClr val="tx1"/>
                </a:solidFill>
              </a:rPr>
              <a:t>— формы участия населения в осуще­ствлении местного самоуправления на основе собственных инициатив. </a:t>
            </a:r>
            <a:endParaRPr lang="ru-RU" dirty="0" smtClean="0">
              <a:solidFill>
                <a:schemeClr val="tx1"/>
              </a:solidFill>
            </a:endParaRPr>
          </a:p>
          <a:p>
            <a:pPr fontAlgn="base"/>
            <a:r>
              <a:rPr lang="ru-RU" dirty="0" smtClean="0">
                <a:solidFill>
                  <a:schemeClr val="accent1">
                    <a:lumMod val="75000"/>
                  </a:schemeClr>
                </a:solidFill>
                <a:effectLst>
                  <a:outerShdw blurRad="38100" dist="38100" dir="2700000" algn="tl">
                    <a:srgbClr val="000000">
                      <a:alpha val="43137"/>
                    </a:srgbClr>
                  </a:outerShdw>
                </a:effectLst>
              </a:rPr>
              <a:t>Формами </a:t>
            </a:r>
            <a:r>
              <a:rPr lang="ru-RU" dirty="0">
                <a:solidFill>
                  <a:schemeClr val="accent1">
                    <a:lumMod val="75000"/>
                  </a:schemeClr>
                </a:solidFill>
                <a:effectLst>
                  <a:outerShdw blurRad="38100" dist="38100" dir="2700000" algn="tl">
                    <a:srgbClr val="000000">
                      <a:alpha val="43137"/>
                    </a:srgbClr>
                  </a:outerShdw>
                </a:effectLst>
              </a:rPr>
              <a:t>непосредственного осуществления населением местного самоуправления являются</a:t>
            </a:r>
            <a:r>
              <a:rPr lang="ru-RU" dirty="0"/>
              <a:t>:</a:t>
            </a:r>
          </a:p>
          <a:p>
            <a:pPr marL="342900" indent="-342900" fontAlgn="base">
              <a:buFont typeface="+mj-lt"/>
              <a:buAutoNum type="arabicPeriod"/>
            </a:pPr>
            <a:r>
              <a:rPr lang="ru-RU" dirty="0" smtClean="0">
                <a:solidFill>
                  <a:schemeClr val="tx1"/>
                </a:solidFill>
              </a:rPr>
              <a:t>местные </a:t>
            </a:r>
            <a:r>
              <a:rPr lang="ru-RU" dirty="0">
                <a:solidFill>
                  <a:schemeClr val="tx1"/>
                </a:solidFill>
              </a:rPr>
              <a:t>референдумы</a:t>
            </a:r>
            <a:r>
              <a:rPr lang="ru-RU" dirty="0" smtClean="0">
                <a:solidFill>
                  <a:schemeClr val="tx1"/>
                </a:solidFill>
              </a:rPr>
              <a:t>;</a:t>
            </a:r>
          </a:p>
          <a:p>
            <a:pPr marL="342900" indent="-342900" fontAlgn="base">
              <a:buFont typeface="+mj-lt"/>
              <a:buAutoNum type="arabicPeriod"/>
            </a:pPr>
            <a:r>
              <a:rPr lang="ru-RU" dirty="0" smtClean="0">
                <a:solidFill>
                  <a:schemeClr val="tx1"/>
                </a:solidFill>
              </a:rPr>
              <a:t> </a:t>
            </a:r>
            <a:r>
              <a:rPr lang="ru-RU" dirty="0">
                <a:solidFill>
                  <a:schemeClr val="tx1"/>
                </a:solidFill>
              </a:rPr>
              <a:t>муниципальные выборы;</a:t>
            </a:r>
          </a:p>
          <a:p>
            <a:pPr marL="342900" indent="-342900" fontAlgn="base">
              <a:buFont typeface="+mj-lt"/>
              <a:buAutoNum type="arabicPeriod"/>
            </a:pPr>
            <a:r>
              <a:rPr lang="ru-RU" dirty="0" smtClean="0">
                <a:solidFill>
                  <a:schemeClr val="tx1"/>
                </a:solidFill>
              </a:rPr>
              <a:t>голосования </a:t>
            </a:r>
            <a:r>
              <a:rPr lang="ru-RU" dirty="0">
                <a:solidFill>
                  <a:schemeClr val="tx1"/>
                </a:solidFill>
              </a:rPr>
              <a:t>по отзыву депутатов и выборных должностных лиц местного самоуправления, по вопросам изменения границ и преобразования муници­пальных образований;</a:t>
            </a:r>
          </a:p>
          <a:p>
            <a:pPr marL="342900" indent="-342900" fontAlgn="base">
              <a:buFont typeface="+mj-lt"/>
              <a:buAutoNum type="arabicPeriod"/>
            </a:pPr>
            <a:r>
              <a:rPr lang="ru-RU" dirty="0" smtClean="0">
                <a:solidFill>
                  <a:schemeClr val="tx1"/>
                </a:solidFill>
              </a:rPr>
              <a:t>сходы </a:t>
            </a:r>
            <a:r>
              <a:rPr lang="ru-RU" dirty="0">
                <a:solidFill>
                  <a:schemeClr val="tx1"/>
                </a:solidFill>
              </a:rPr>
              <a:t>граждан в малых муниципальных образованиях.</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070215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712967" cy="441201"/>
          </a:xfrm>
        </p:spPr>
        <p:txBody>
          <a:bodyPr>
            <a:normAutofit/>
          </a:bodyPr>
          <a:lstStyle/>
          <a:p>
            <a:r>
              <a:rPr lang="ru-RU" sz="2000" dirty="0" smtClean="0"/>
              <a:t>форм </a:t>
            </a:r>
            <a:r>
              <a:rPr lang="ru-RU" sz="2000" dirty="0"/>
              <a:t>осуще­ствления населением местного самоуправления</a:t>
            </a:r>
          </a:p>
        </p:txBody>
      </p:sp>
      <p:pic>
        <p:nvPicPr>
          <p:cNvPr id="4" name="Объект 3" descr="http://knigi.news/files/uch_group32/uch_pgroup107/uch_uch522/image/8.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764704"/>
            <a:ext cx="7488832" cy="5904656"/>
          </a:xfrm>
          <a:prstGeom prst="rect">
            <a:avLst/>
          </a:prstGeom>
          <a:noFill/>
          <a:ln>
            <a:noFill/>
          </a:ln>
        </p:spPr>
      </p:pic>
      <p:grpSp>
        <p:nvGrpSpPr>
          <p:cNvPr id="5" name="Group 6"/>
          <p:cNvGrpSpPr>
            <a:grpSpLocks/>
          </p:cNvGrpSpPr>
          <p:nvPr/>
        </p:nvGrpSpPr>
        <p:grpSpPr bwMode="auto">
          <a:xfrm>
            <a:off x="8143072" y="6417270"/>
            <a:ext cx="1033463" cy="409575"/>
            <a:chOff x="4876" y="4062"/>
            <a:chExt cx="651" cy="258"/>
          </a:xfrm>
        </p:grpSpPr>
        <p:pic>
          <p:nvPicPr>
            <p:cNvPr id="6"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940084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0"/>
            <a:ext cx="6984776" cy="1340768"/>
          </a:xfrm>
        </p:spPr>
        <p:txBody>
          <a:bodyPr>
            <a:normAutofit/>
          </a:bodyPr>
          <a:lstStyle/>
          <a:p>
            <a:r>
              <a:rPr lang="ru-RU" sz="2000" dirty="0"/>
              <a:t>Специфика муниципальной молодежной </a:t>
            </a:r>
            <a:r>
              <a:rPr lang="ru-RU" sz="2000" dirty="0" smtClean="0"/>
              <a:t>политики.</a:t>
            </a:r>
            <a:br>
              <a:rPr lang="ru-RU" sz="2000" dirty="0" smtClean="0"/>
            </a:br>
            <a:r>
              <a:rPr lang="ru-RU" sz="2000" dirty="0"/>
              <a:t>Муниципальный уровень реализации молодежной политики в Российской Федерации. </a:t>
            </a:r>
          </a:p>
        </p:txBody>
      </p:sp>
      <p:sp>
        <p:nvSpPr>
          <p:cNvPr id="3" name="Подзаголовок 2"/>
          <p:cNvSpPr>
            <a:spLocks noGrp="1"/>
          </p:cNvSpPr>
          <p:nvPr>
            <p:ph type="subTitle" idx="1"/>
          </p:nvPr>
        </p:nvSpPr>
        <p:spPr>
          <a:xfrm>
            <a:off x="1920687" y="1628800"/>
            <a:ext cx="7022072" cy="4994943"/>
          </a:xfrm>
        </p:spPr>
        <p:txBody>
          <a:bodyPr/>
          <a:lstStyle/>
          <a:p>
            <a:r>
              <a:rPr lang="ru-RU" dirty="0">
                <a:solidFill>
                  <a:schemeClr val="tx1"/>
                </a:solidFill>
              </a:rPr>
              <a:t>особенности участия российской молодежи в жизни </a:t>
            </a:r>
            <a:r>
              <a:rPr lang="ru-RU" dirty="0" smtClean="0">
                <a:solidFill>
                  <a:schemeClr val="tx1"/>
                </a:solidFill>
              </a:rPr>
              <a:t>муниципалитета:</a:t>
            </a:r>
          </a:p>
          <a:p>
            <a:pPr marL="342900" indent="-342900">
              <a:buFont typeface="+mj-lt"/>
              <a:buAutoNum type="arabicPeriod"/>
            </a:pPr>
            <a:r>
              <a:rPr lang="ru-RU" dirty="0" smtClean="0">
                <a:solidFill>
                  <a:schemeClr val="tx1"/>
                </a:solidFill>
              </a:rPr>
              <a:t>участие </a:t>
            </a:r>
            <a:r>
              <a:rPr lang="ru-RU" dirty="0">
                <a:solidFill>
                  <a:schemeClr val="tx1"/>
                </a:solidFill>
              </a:rPr>
              <a:t>молодежи рассматривается в контексте самоуправления (ученического, школьного, студенческого и др.); </a:t>
            </a:r>
            <a:endParaRPr lang="ru-RU" dirty="0" smtClean="0">
              <a:solidFill>
                <a:schemeClr val="tx1"/>
              </a:solidFill>
            </a:endParaRPr>
          </a:p>
          <a:p>
            <a:pPr marL="342900" indent="-342900">
              <a:buFont typeface="+mj-lt"/>
              <a:buAutoNum type="arabicPeriod"/>
            </a:pPr>
            <a:r>
              <a:rPr lang="ru-RU" dirty="0" smtClean="0">
                <a:solidFill>
                  <a:schemeClr val="tx1"/>
                </a:solidFill>
              </a:rPr>
              <a:t> местные </a:t>
            </a:r>
            <a:r>
              <a:rPr lang="ru-RU" dirty="0">
                <a:solidFill>
                  <a:schemeClr val="tx1"/>
                </a:solidFill>
              </a:rPr>
              <a:t>власти концентрируются на политическом (гражданском или общественном) участии молодежи (участие молодежи в экономической, социальной и культурной сферах  не считается актуальным); </a:t>
            </a:r>
            <a:endParaRPr lang="ru-RU" dirty="0" smtClean="0">
              <a:solidFill>
                <a:schemeClr val="tx1"/>
              </a:solidFill>
            </a:endParaRPr>
          </a:p>
          <a:p>
            <a:pPr marL="342900" indent="-342900">
              <a:buFont typeface="+mj-lt"/>
              <a:buAutoNum type="arabicPeriod"/>
            </a:pPr>
            <a:r>
              <a:rPr lang="ru-RU" dirty="0" smtClean="0">
                <a:solidFill>
                  <a:schemeClr val="tx1"/>
                </a:solidFill>
              </a:rPr>
              <a:t> </a:t>
            </a:r>
            <a:r>
              <a:rPr lang="ru-RU" dirty="0">
                <a:solidFill>
                  <a:schemeClr val="tx1"/>
                </a:solidFill>
              </a:rPr>
              <a:t>отмечается низкий уровень политического участия молодежи;  </a:t>
            </a:r>
          </a:p>
          <a:p>
            <a:pPr marL="342900" indent="-342900">
              <a:buFont typeface="+mj-lt"/>
              <a:buAutoNum type="arabicPeriod"/>
            </a:pPr>
            <a:r>
              <a:rPr lang="ru-RU" dirty="0" smtClean="0">
                <a:solidFill>
                  <a:schemeClr val="tx1"/>
                </a:solidFill>
              </a:rPr>
              <a:t> </a:t>
            </a:r>
            <a:r>
              <a:rPr lang="ru-RU" dirty="0">
                <a:solidFill>
                  <a:schemeClr val="tx1"/>
                </a:solidFill>
              </a:rPr>
              <a:t>исполнительные и представительные органы власти не стремятся к сотрудничеству  с молодежью. </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348829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116631"/>
            <a:ext cx="6600451" cy="864097"/>
          </a:xfrm>
        </p:spPr>
        <p:txBody>
          <a:bodyPr>
            <a:normAutofit/>
          </a:bodyPr>
          <a:lstStyle/>
          <a:p>
            <a:r>
              <a:rPr lang="ru-RU" sz="2400" dirty="0"/>
              <a:t>основных </a:t>
            </a:r>
            <a:r>
              <a:rPr lang="ru-RU" sz="2400" dirty="0" smtClean="0"/>
              <a:t>направлениях муниципальной молодежной политики</a:t>
            </a:r>
            <a:endParaRPr lang="ru-RU" sz="2400" dirty="0"/>
          </a:p>
        </p:txBody>
      </p:sp>
      <p:sp>
        <p:nvSpPr>
          <p:cNvPr id="3" name="Подзаголовок 2"/>
          <p:cNvSpPr>
            <a:spLocks noGrp="1"/>
          </p:cNvSpPr>
          <p:nvPr>
            <p:ph type="subTitle" idx="1"/>
          </p:nvPr>
        </p:nvSpPr>
        <p:spPr>
          <a:xfrm>
            <a:off x="1763688" y="1124744"/>
            <a:ext cx="7056784" cy="5328592"/>
          </a:xfrm>
        </p:spPr>
        <p:txBody>
          <a:bodyPr/>
          <a:lstStyle/>
          <a:p>
            <a:pPr marL="342900" indent="-342900">
              <a:buFont typeface="+mj-lt"/>
              <a:buAutoNum type="arabicPeriod"/>
            </a:pPr>
            <a:r>
              <a:rPr lang="ru-RU" dirty="0" smtClean="0">
                <a:solidFill>
                  <a:schemeClr val="tx1"/>
                </a:solidFill>
              </a:rPr>
              <a:t>обеспечение </a:t>
            </a:r>
            <a:r>
              <a:rPr lang="ru-RU" dirty="0">
                <a:solidFill>
                  <a:schemeClr val="tx1"/>
                </a:solidFill>
              </a:rPr>
              <a:t>соблюдения прав молодежи</a:t>
            </a:r>
            <a:r>
              <a:rPr lang="ru-RU" dirty="0" smtClean="0">
                <a:solidFill>
                  <a:schemeClr val="tx1"/>
                </a:solidFill>
              </a:rPr>
              <a:t>;</a:t>
            </a:r>
          </a:p>
          <a:p>
            <a:pPr marL="342900" indent="-342900">
              <a:buFont typeface="+mj-lt"/>
              <a:buAutoNum type="arabicPeriod"/>
            </a:pPr>
            <a:r>
              <a:rPr lang="ru-RU" dirty="0" smtClean="0">
                <a:solidFill>
                  <a:schemeClr val="tx1"/>
                </a:solidFill>
              </a:rPr>
              <a:t>обеспечение </a:t>
            </a:r>
            <a:r>
              <a:rPr lang="ru-RU" dirty="0">
                <a:solidFill>
                  <a:schemeClr val="tx1"/>
                </a:solidFill>
              </a:rPr>
              <a:t>гарантий в сфере труда и занятости молодежи</a:t>
            </a:r>
            <a:r>
              <a:rPr lang="ru-RU" dirty="0" smtClean="0">
                <a:solidFill>
                  <a:schemeClr val="tx1"/>
                </a:solidFill>
              </a:rPr>
              <a:t>;</a:t>
            </a:r>
          </a:p>
          <a:p>
            <a:pPr marL="342900" indent="-342900">
              <a:buFont typeface="+mj-lt"/>
              <a:buAutoNum type="arabicPeriod"/>
            </a:pPr>
            <a:r>
              <a:rPr lang="ru-RU" dirty="0" smtClean="0">
                <a:solidFill>
                  <a:schemeClr val="tx1"/>
                </a:solidFill>
              </a:rPr>
              <a:t>содействие </a:t>
            </a:r>
            <a:r>
              <a:rPr lang="ru-RU" dirty="0">
                <a:solidFill>
                  <a:schemeClr val="tx1"/>
                </a:solidFill>
              </a:rPr>
              <a:t>предпринимательской деятельности молодежи</a:t>
            </a:r>
            <a:r>
              <a:rPr lang="ru-RU" dirty="0" smtClean="0">
                <a:solidFill>
                  <a:schemeClr val="tx1"/>
                </a:solidFill>
              </a:rPr>
              <a:t>;</a:t>
            </a:r>
          </a:p>
          <a:p>
            <a:pPr marL="342900" indent="-342900">
              <a:buFont typeface="+mj-lt"/>
              <a:buAutoNum type="arabicPeriod"/>
            </a:pPr>
            <a:r>
              <a:rPr lang="ru-RU" dirty="0" smtClean="0">
                <a:solidFill>
                  <a:schemeClr val="tx1"/>
                </a:solidFill>
              </a:rPr>
              <a:t>поддержка </a:t>
            </a:r>
            <a:r>
              <a:rPr lang="ru-RU" dirty="0">
                <a:solidFill>
                  <a:schemeClr val="tx1"/>
                </a:solidFill>
              </a:rPr>
              <a:t>молодой </a:t>
            </a:r>
            <a:r>
              <a:rPr lang="ru-RU" dirty="0" smtClean="0">
                <a:solidFill>
                  <a:schemeClr val="tx1"/>
                </a:solidFill>
              </a:rPr>
              <a:t>семьи;</a:t>
            </a:r>
          </a:p>
          <a:p>
            <a:pPr marL="342900" indent="-342900">
              <a:buFont typeface="+mj-lt"/>
              <a:buAutoNum type="arabicPeriod"/>
            </a:pPr>
            <a:r>
              <a:rPr lang="ru-RU" dirty="0" smtClean="0">
                <a:solidFill>
                  <a:schemeClr val="tx1"/>
                </a:solidFill>
              </a:rPr>
              <a:t>гарантированное </a:t>
            </a:r>
            <a:r>
              <a:rPr lang="ru-RU" dirty="0">
                <a:solidFill>
                  <a:schemeClr val="tx1"/>
                </a:solidFill>
              </a:rPr>
              <a:t>предоставление социальных </a:t>
            </a:r>
            <a:r>
              <a:rPr lang="ru-RU" dirty="0" smtClean="0">
                <a:solidFill>
                  <a:schemeClr val="tx1"/>
                </a:solidFill>
              </a:rPr>
              <a:t>услуг;</a:t>
            </a:r>
          </a:p>
          <a:p>
            <a:pPr marL="342900" indent="-342900">
              <a:buFont typeface="+mj-lt"/>
              <a:buAutoNum type="arabicPeriod"/>
            </a:pPr>
            <a:r>
              <a:rPr lang="ru-RU" dirty="0" smtClean="0">
                <a:solidFill>
                  <a:schemeClr val="tx1"/>
                </a:solidFill>
              </a:rPr>
              <a:t>поддержка </a:t>
            </a:r>
            <a:r>
              <a:rPr lang="ru-RU" dirty="0">
                <a:solidFill>
                  <a:schemeClr val="tx1"/>
                </a:solidFill>
              </a:rPr>
              <a:t>талантливой молодежи</a:t>
            </a:r>
            <a:r>
              <a:rPr lang="ru-RU" dirty="0" smtClean="0">
                <a:solidFill>
                  <a:schemeClr val="tx1"/>
                </a:solidFill>
              </a:rPr>
              <a:t>;</a:t>
            </a:r>
          </a:p>
          <a:p>
            <a:pPr marL="342900" indent="-342900">
              <a:buFont typeface="+mj-lt"/>
              <a:buAutoNum type="arabicPeriod"/>
            </a:pPr>
            <a:r>
              <a:rPr lang="ru-RU" dirty="0" smtClean="0">
                <a:solidFill>
                  <a:schemeClr val="tx1"/>
                </a:solidFill>
              </a:rPr>
              <a:t>формирование </a:t>
            </a:r>
            <a:r>
              <a:rPr lang="ru-RU" dirty="0">
                <a:solidFill>
                  <a:schemeClr val="tx1"/>
                </a:solidFill>
              </a:rPr>
              <a:t>условий, направленных на физическое и духовное развитие </a:t>
            </a:r>
            <a:r>
              <a:rPr lang="ru-RU" dirty="0" smtClean="0">
                <a:solidFill>
                  <a:schemeClr val="tx1"/>
                </a:solidFill>
              </a:rPr>
              <a:t>молодежи;</a:t>
            </a:r>
          </a:p>
          <a:p>
            <a:pPr marL="342900" indent="-342900">
              <a:buFont typeface="+mj-lt"/>
              <a:buAutoNum type="arabicPeriod"/>
            </a:pPr>
            <a:r>
              <a:rPr lang="ru-RU" dirty="0" smtClean="0">
                <a:solidFill>
                  <a:schemeClr val="tx1"/>
                </a:solidFill>
              </a:rPr>
              <a:t>поддержка </a:t>
            </a:r>
            <a:r>
              <a:rPr lang="ru-RU" dirty="0">
                <a:solidFill>
                  <a:schemeClr val="tx1"/>
                </a:solidFill>
              </a:rPr>
              <a:t>деятельности молодежных и детских </a:t>
            </a:r>
            <a:r>
              <a:rPr lang="ru-RU" dirty="0" smtClean="0">
                <a:solidFill>
                  <a:schemeClr val="tx1"/>
                </a:solidFill>
              </a:rPr>
              <a:t>объединений;</a:t>
            </a:r>
          </a:p>
          <a:p>
            <a:pPr marL="342900" indent="-342900">
              <a:buFont typeface="+mj-lt"/>
              <a:buAutoNum type="arabicPeriod"/>
            </a:pPr>
            <a:r>
              <a:rPr lang="ru-RU" dirty="0" smtClean="0">
                <a:solidFill>
                  <a:schemeClr val="tx1"/>
                </a:solidFill>
              </a:rPr>
              <a:t>вовлечение </a:t>
            </a:r>
            <a:r>
              <a:rPr lang="ru-RU" dirty="0">
                <a:solidFill>
                  <a:schemeClr val="tx1"/>
                </a:solidFill>
              </a:rPr>
              <a:t>молодежи в социальную практику и ее информирование о потенциальных возможностях развития</a:t>
            </a:r>
            <a:r>
              <a:rPr lang="ru-RU" dirty="0"/>
              <a:t>;</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008008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188640"/>
            <a:ext cx="6600451" cy="770383"/>
          </a:xfrm>
        </p:spPr>
        <p:txBody>
          <a:bodyPr>
            <a:normAutofit fontScale="90000"/>
          </a:bodyPr>
          <a:lstStyle/>
          <a:p>
            <a:r>
              <a:rPr lang="ru-RU" sz="2400" dirty="0"/>
              <a:t>основных направлениях муниципальной молодежной политики</a:t>
            </a:r>
          </a:p>
        </p:txBody>
      </p:sp>
      <p:sp>
        <p:nvSpPr>
          <p:cNvPr id="3" name="Подзаголовок 2"/>
          <p:cNvSpPr>
            <a:spLocks noGrp="1"/>
          </p:cNvSpPr>
          <p:nvPr>
            <p:ph type="subTitle" idx="1"/>
          </p:nvPr>
        </p:nvSpPr>
        <p:spPr>
          <a:xfrm>
            <a:off x="1942416" y="959024"/>
            <a:ext cx="6878056" cy="5710336"/>
          </a:xfrm>
        </p:spPr>
        <p:txBody>
          <a:bodyPr>
            <a:normAutofit lnSpcReduction="10000"/>
          </a:bodyPr>
          <a:lstStyle/>
          <a:p>
            <a:pPr marL="342900" indent="-342900">
              <a:buFont typeface="+mj-lt"/>
              <a:buAutoNum type="arabicPeriod" startAt="10"/>
            </a:pPr>
            <a:r>
              <a:rPr lang="ru-RU" dirty="0" smtClean="0">
                <a:solidFill>
                  <a:schemeClr val="tx1"/>
                </a:solidFill>
              </a:rPr>
              <a:t>интеграция </a:t>
            </a:r>
            <a:r>
              <a:rPr lang="ru-RU" dirty="0">
                <a:solidFill>
                  <a:schemeClr val="tx1"/>
                </a:solidFill>
              </a:rPr>
              <a:t>молодых людей, оказавшихся в трудной жизненной ситуации, в жизнь </a:t>
            </a:r>
            <a:r>
              <a:rPr lang="ru-RU" dirty="0" smtClean="0">
                <a:solidFill>
                  <a:schemeClr val="tx1"/>
                </a:solidFill>
              </a:rPr>
              <a:t>общества;</a:t>
            </a:r>
          </a:p>
          <a:p>
            <a:pPr marL="342900" indent="-342900">
              <a:buFont typeface="+mj-lt"/>
              <a:buAutoNum type="arabicPeriod" startAt="10"/>
            </a:pPr>
            <a:r>
              <a:rPr lang="ru-RU" dirty="0" smtClean="0">
                <a:solidFill>
                  <a:schemeClr val="tx1"/>
                </a:solidFill>
              </a:rPr>
              <a:t>создание </a:t>
            </a:r>
            <a:r>
              <a:rPr lang="ru-RU" dirty="0">
                <a:solidFill>
                  <a:schemeClr val="tx1"/>
                </a:solidFill>
              </a:rPr>
              <a:t>условий для более полного включения молодежи в социально-экономическую, политическую и культурную жизнь государства и </a:t>
            </a:r>
            <a:r>
              <a:rPr lang="ru-RU" dirty="0" smtClean="0">
                <a:solidFill>
                  <a:schemeClr val="tx1"/>
                </a:solidFill>
              </a:rPr>
              <a:t>общества;</a:t>
            </a:r>
          </a:p>
          <a:p>
            <a:pPr marL="342900" indent="-342900">
              <a:buFont typeface="+mj-lt"/>
              <a:buAutoNum type="arabicPeriod" startAt="10"/>
            </a:pPr>
            <a:r>
              <a:rPr lang="ru-RU" dirty="0" smtClean="0">
                <a:solidFill>
                  <a:schemeClr val="tx1"/>
                </a:solidFill>
              </a:rPr>
              <a:t>воспитание </a:t>
            </a:r>
            <a:r>
              <a:rPr lang="ru-RU" dirty="0">
                <a:solidFill>
                  <a:schemeClr val="tx1"/>
                </a:solidFill>
              </a:rPr>
              <a:t>молодых граждан в духе патриотизма, уважения общепризнанных принципов и норм международного </a:t>
            </a:r>
            <a:r>
              <a:rPr lang="ru-RU" dirty="0" smtClean="0">
                <a:solidFill>
                  <a:schemeClr val="tx1"/>
                </a:solidFill>
              </a:rPr>
              <a:t>права;</a:t>
            </a:r>
          </a:p>
          <a:p>
            <a:pPr marL="342900" indent="-342900">
              <a:buFont typeface="+mj-lt"/>
              <a:buAutoNum type="arabicPeriod" startAt="10"/>
            </a:pPr>
            <a:r>
              <a:rPr lang="ru-RU" dirty="0" smtClean="0">
                <a:solidFill>
                  <a:schemeClr val="tx1"/>
                </a:solidFill>
              </a:rPr>
              <a:t>расширение </a:t>
            </a:r>
            <a:r>
              <a:rPr lang="ru-RU" dirty="0">
                <a:solidFill>
                  <a:schemeClr val="tx1"/>
                </a:solidFill>
              </a:rPr>
              <a:t>возможностей молодых граждан в выборе жизненного пути, достижении личного </a:t>
            </a:r>
            <a:r>
              <a:rPr lang="ru-RU" dirty="0" smtClean="0">
                <a:solidFill>
                  <a:schemeClr val="tx1"/>
                </a:solidFill>
              </a:rPr>
              <a:t>успеха;</a:t>
            </a:r>
          </a:p>
          <a:p>
            <a:pPr marL="342900" indent="-342900">
              <a:buFont typeface="+mj-lt"/>
              <a:buAutoNum type="arabicPeriod" startAt="10"/>
            </a:pPr>
            <a:r>
              <a:rPr lang="ru-RU" dirty="0" smtClean="0">
                <a:solidFill>
                  <a:schemeClr val="tx1"/>
                </a:solidFill>
              </a:rPr>
              <a:t>профилактика </a:t>
            </a:r>
            <a:r>
              <a:rPr lang="ru-RU" dirty="0">
                <a:solidFill>
                  <a:schemeClr val="tx1"/>
                </a:solidFill>
              </a:rPr>
              <a:t>асоциальных явлений и экстремизма в молодежной </a:t>
            </a:r>
            <a:r>
              <a:rPr lang="ru-RU" dirty="0" smtClean="0">
                <a:solidFill>
                  <a:schemeClr val="tx1"/>
                </a:solidFill>
              </a:rPr>
              <a:t>среде;</a:t>
            </a:r>
          </a:p>
          <a:p>
            <a:pPr marL="342900" indent="-342900">
              <a:buFont typeface="+mj-lt"/>
              <a:buAutoNum type="arabicPeriod" startAt="10"/>
            </a:pPr>
            <a:r>
              <a:rPr lang="ru-RU" dirty="0" smtClean="0">
                <a:solidFill>
                  <a:schemeClr val="tx1"/>
                </a:solidFill>
              </a:rPr>
              <a:t>поддержка </a:t>
            </a:r>
            <a:r>
              <a:rPr lang="ru-RU" dirty="0">
                <a:solidFill>
                  <a:schemeClr val="tx1"/>
                </a:solidFill>
              </a:rPr>
              <a:t>и развитие молодежных общественных </a:t>
            </a:r>
            <a:r>
              <a:rPr lang="ru-RU" dirty="0" smtClean="0">
                <a:solidFill>
                  <a:schemeClr val="tx1"/>
                </a:solidFill>
              </a:rPr>
              <a:t>объединений;</a:t>
            </a:r>
          </a:p>
          <a:p>
            <a:pPr marL="342900" indent="-342900">
              <a:buFont typeface="+mj-lt"/>
              <a:buAutoNum type="arabicPeriod" startAt="10"/>
            </a:pPr>
            <a:r>
              <a:rPr lang="ru-RU" dirty="0" smtClean="0">
                <a:solidFill>
                  <a:schemeClr val="tx1"/>
                </a:solidFill>
              </a:rPr>
              <a:t>поддержка </a:t>
            </a:r>
            <a:r>
              <a:rPr lang="ru-RU" dirty="0">
                <a:solidFill>
                  <a:schemeClr val="tx1"/>
                </a:solidFill>
              </a:rPr>
              <a:t>и развитие молодежных совещательных </a:t>
            </a:r>
            <a:r>
              <a:rPr lang="ru-RU" dirty="0" smtClean="0">
                <a:solidFill>
                  <a:schemeClr val="tx1"/>
                </a:solidFill>
              </a:rPr>
              <a:t>органов;</a:t>
            </a:r>
          </a:p>
          <a:p>
            <a:pPr marL="342900" indent="-342900">
              <a:buFont typeface="+mj-lt"/>
              <a:buAutoNum type="arabicPeriod" startAt="10"/>
            </a:pPr>
            <a:r>
              <a:rPr lang="ru-RU" dirty="0" smtClean="0">
                <a:solidFill>
                  <a:schemeClr val="tx1"/>
                </a:solidFill>
              </a:rPr>
              <a:t>развитие </a:t>
            </a:r>
            <a:r>
              <a:rPr lang="ru-RU" dirty="0">
                <a:solidFill>
                  <a:schemeClr val="tx1"/>
                </a:solidFill>
              </a:rPr>
              <a:t>международного молодежного сотрудничества. </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61854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260648"/>
            <a:ext cx="6600451" cy="410343"/>
          </a:xfrm>
        </p:spPr>
        <p:txBody>
          <a:bodyPr>
            <a:normAutofit fontScale="90000"/>
          </a:bodyPr>
          <a:lstStyle/>
          <a:p>
            <a:r>
              <a:rPr lang="ru-RU" sz="2400" dirty="0">
                <a:solidFill>
                  <a:schemeClr val="tx1"/>
                </a:solidFill>
              </a:rPr>
              <a:t>Молодежное </a:t>
            </a:r>
            <a:r>
              <a:rPr lang="ru-RU" sz="2400" dirty="0" smtClean="0">
                <a:solidFill>
                  <a:schemeClr val="tx1"/>
                </a:solidFill>
              </a:rPr>
              <a:t>самоуправление </a:t>
            </a:r>
            <a:endParaRPr lang="ru-RU" sz="2400" dirty="0">
              <a:solidFill>
                <a:schemeClr val="tx1"/>
              </a:solidFill>
            </a:endParaRPr>
          </a:p>
        </p:txBody>
      </p:sp>
      <p:sp>
        <p:nvSpPr>
          <p:cNvPr id="3" name="Подзаголовок 2"/>
          <p:cNvSpPr>
            <a:spLocks noGrp="1"/>
          </p:cNvSpPr>
          <p:nvPr>
            <p:ph type="subTitle" idx="1"/>
          </p:nvPr>
        </p:nvSpPr>
        <p:spPr>
          <a:xfrm>
            <a:off x="1942416" y="836712"/>
            <a:ext cx="6950064" cy="5688632"/>
          </a:xfrm>
        </p:spPr>
        <p:txBody>
          <a:bodyPr>
            <a:normAutofit/>
          </a:bodyPr>
          <a:lstStyle/>
          <a:p>
            <a:r>
              <a:rPr lang="ru-RU" sz="1900" b="1" dirty="0" smtClean="0">
                <a:solidFill>
                  <a:schemeClr val="accent1">
                    <a:lumMod val="60000"/>
                    <a:lumOff val="40000"/>
                  </a:schemeClr>
                </a:solidFill>
              </a:rPr>
              <a:t>Орган </a:t>
            </a:r>
            <a:r>
              <a:rPr lang="ru-RU" sz="1900" b="1" dirty="0">
                <a:solidFill>
                  <a:schemeClr val="accent1">
                    <a:lumMod val="60000"/>
                    <a:lumOff val="40000"/>
                  </a:schemeClr>
                </a:solidFill>
              </a:rPr>
              <a:t>молодежного самоуправления </a:t>
            </a:r>
            <a:r>
              <a:rPr lang="ru-RU" sz="1900" dirty="0">
                <a:solidFill>
                  <a:schemeClr val="tx1"/>
                </a:solidFill>
              </a:rPr>
              <a:t>– это структура, создаваемая при органах государственной и муниципальной власти или при руководстве учебного заведения, позволяющая молодежи участвовать в выработке руководящих решений, затрагивающих права и интересы молодого поколения, разработке и реализации эффективной молодежной </a:t>
            </a:r>
            <a:r>
              <a:rPr lang="ru-RU" sz="1900" dirty="0" smtClean="0">
                <a:solidFill>
                  <a:schemeClr val="tx1"/>
                </a:solidFill>
              </a:rPr>
              <a:t>политики.</a:t>
            </a:r>
            <a:endParaRPr lang="ru-RU" sz="1900" dirty="0">
              <a:solidFill>
                <a:schemeClr val="tx1"/>
              </a:solidFill>
            </a:endParaRPr>
          </a:p>
          <a:p>
            <a:r>
              <a:rPr lang="ru-RU" sz="1900" b="1" dirty="0">
                <a:solidFill>
                  <a:schemeClr val="accent1">
                    <a:lumMod val="60000"/>
                    <a:lumOff val="40000"/>
                  </a:schemeClr>
                </a:solidFill>
              </a:rPr>
              <a:t>Молодежное самоуправление </a:t>
            </a:r>
            <a:r>
              <a:rPr lang="ru-RU" sz="1900" dirty="0">
                <a:solidFill>
                  <a:schemeClr val="tx1"/>
                </a:solidFill>
              </a:rPr>
              <a:t>– это коллективная, творческая, активная </a:t>
            </a:r>
            <a:r>
              <a:rPr lang="ru-RU" sz="1900" dirty="0" smtClean="0">
                <a:solidFill>
                  <a:schemeClr val="tx1"/>
                </a:solidFill>
              </a:rPr>
              <a:t>деятельность.</a:t>
            </a:r>
          </a:p>
          <a:p>
            <a:r>
              <a:rPr lang="ru-RU" sz="1900" b="1" dirty="0">
                <a:solidFill>
                  <a:schemeClr val="accent1">
                    <a:lumMod val="60000"/>
                    <a:lumOff val="40000"/>
                  </a:schemeClr>
                </a:solidFill>
              </a:rPr>
              <a:t>Основная цель </a:t>
            </a:r>
            <a:r>
              <a:rPr lang="ru-RU" sz="1900" dirty="0" smtClean="0">
                <a:solidFill>
                  <a:schemeClr val="tx1"/>
                </a:solidFill>
              </a:rPr>
              <a:t>– формирование активной </a:t>
            </a:r>
            <a:r>
              <a:rPr lang="ru-RU" sz="1900" dirty="0">
                <a:solidFill>
                  <a:schemeClr val="tx1"/>
                </a:solidFill>
              </a:rPr>
              <a:t>жизненной позиции молодых людей, объединение подростков для реализации общественно значимых </a:t>
            </a:r>
            <a:r>
              <a:rPr lang="ru-RU" sz="1900" dirty="0" smtClean="0">
                <a:solidFill>
                  <a:schemeClr val="tx1"/>
                </a:solidFill>
              </a:rPr>
              <a:t>целей.</a:t>
            </a:r>
          </a:p>
          <a:p>
            <a:r>
              <a:rPr lang="ru-RU" sz="1900" b="1" dirty="0">
                <a:solidFill>
                  <a:schemeClr val="accent1">
                    <a:lumMod val="60000"/>
                    <a:lumOff val="40000"/>
                  </a:schemeClr>
                </a:solidFill>
              </a:rPr>
              <a:t>Молодежное самоуправление </a:t>
            </a:r>
            <a:r>
              <a:rPr lang="ru-RU" sz="1900" dirty="0">
                <a:solidFill>
                  <a:schemeClr val="tx1"/>
                </a:solidFill>
              </a:rPr>
              <a:t>– это форма управления, предполагающая активное участие молодежи в подготовке, принятии и реализации управленческих решений, касающихся ее жизнедеятельности, защите прав и интересов молодых людей.</a:t>
            </a:r>
          </a:p>
          <a:p>
            <a:endParaRPr lang="ru-RU" sz="1900" dirty="0" smtClean="0"/>
          </a:p>
          <a:p>
            <a:endParaRPr lang="ru-RU" dirty="0"/>
          </a:p>
        </p:txBody>
      </p:sp>
      <p:grpSp>
        <p:nvGrpSpPr>
          <p:cNvPr id="7" name="Group 6"/>
          <p:cNvGrpSpPr>
            <a:grpSpLocks/>
          </p:cNvGrpSpPr>
          <p:nvPr/>
        </p:nvGrpSpPr>
        <p:grpSpPr bwMode="auto">
          <a:xfrm>
            <a:off x="7884368" y="6309320"/>
            <a:ext cx="1033463" cy="409575"/>
            <a:chOff x="4876" y="4062"/>
            <a:chExt cx="651" cy="258"/>
          </a:xfrm>
        </p:grpSpPr>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523246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88640"/>
            <a:ext cx="6600451" cy="482351"/>
          </a:xfrm>
        </p:spPr>
        <p:txBody>
          <a:bodyPr>
            <a:normAutofit/>
          </a:bodyPr>
          <a:lstStyle/>
          <a:p>
            <a:r>
              <a:rPr lang="ru-RU" sz="2400" dirty="0"/>
              <a:t>Молодежное </a:t>
            </a:r>
            <a:r>
              <a:rPr lang="ru-RU" sz="2400" dirty="0" smtClean="0"/>
              <a:t>самоуправление </a:t>
            </a:r>
            <a:endParaRPr lang="ru-RU" sz="2400" dirty="0"/>
          </a:p>
        </p:txBody>
      </p:sp>
      <p:sp>
        <p:nvSpPr>
          <p:cNvPr id="3" name="Подзаголовок 2"/>
          <p:cNvSpPr>
            <a:spLocks noGrp="1"/>
          </p:cNvSpPr>
          <p:nvPr>
            <p:ph type="subTitle" idx="1"/>
          </p:nvPr>
        </p:nvSpPr>
        <p:spPr>
          <a:xfrm>
            <a:off x="1942416" y="670992"/>
            <a:ext cx="6950064" cy="5566320"/>
          </a:xfrm>
        </p:spPr>
        <p:txBody>
          <a:bodyPr>
            <a:normAutofit lnSpcReduction="10000"/>
          </a:bodyPr>
          <a:lstStyle/>
          <a:p>
            <a:r>
              <a:rPr lang="ru-RU" b="1" dirty="0">
                <a:solidFill>
                  <a:schemeClr val="accent1">
                    <a:lumMod val="60000"/>
                    <a:lumOff val="40000"/>
                  </a:schemeClr>
                </a:solidFill>
              </a:rPr>
              <a:t>Молодежный парламентаризм </a:t>
            </a:r>
            <a:r>
              <a:rPr lang="ru-RU" dirty="0">
                <a:solidFill>
                  <a:schemeClr val="tx1"/>
                </a:solidFill>
              </a:rPr>
              <a:t>– это система представительства прав и законных интересов молодежи как особой социальной группы, основанная на создании и функционировании при органах государственной власти и органах местного самоуправления или в установленном ими порядке специальной общественной консультативно-совещательной структуры молодежи - молодежного парламента (правительства, палаты, совета и др.), а также иных общественных институтов участия молодых граждан в жизни государства.</a:t>
            </a:r>
          </a:p>
          <a:p>
            <a:r>
              <a:rPr lang="ru-RU" b="1" dirty="0">
                <a:solidFill>
                  <a:schemeClr val="accent1">
                    <a:lumMod val="60000"/>
                    <a:lumOff val="40000"/>
                  </a:schemeClr>
                </a:solidFill>
              </a:rPr>
              <a:t>Молодежное парламентское движение </a:t>
            </a:r>
            <a:r>
              <a:rPr lang="ru-RU" dirty="0">
                <a:solidFill>
                  <a:schemeClr val="tx1"/>
                </a:solidFill>
              </a:rPr>
              <a:t>– деятельность, направленная на формирование и развитие общественных консультативно-совещательных структур молодежи на различных уровнях государственного и муниципального управления</a:t>
            </a:r>
            <a:r>
              <a:rPr lang="ru-RU" dirty="0" smtClean="0">
                <a:solidFill>
                  <a:schemeClr val="tx1"/>
                </a:solidFill>
              </a:rPr>
              <a:t>.</a:t>
            </a:r>
            <a:endParaRPr lang="ru-RU" dirty="0">
              <a:solidFill>
                <a:schemeClr val="tx1"/>
              </a:solidFill>
            </a:endParaRPr>
          </a:p>
          <a:p>
            <a:r>
              <a:rPr lang="ru-RU" b="1" dirty="0" smtClean="0">
                <a:solidFill>
                  <a:schemeClr val="accent1">
                    <a:lumMod val="60000"/>
                    <a:lumOff val="40000"/>
                  </a:schemeClr>
                </a:solidFill>
              </a:rPr>
              <a:t>Молодежные </a:t>
            </a:r>
            <a:r>
              <a:rPr lang="ru-RU" b="1" dirty="0">
                <a:solidFill>
                  <a:schemeClr val="accent1">
                    <a:lumMod val="60000"/>
                    <a:lumOff val="40000"/>
                  </a:schemeClr>
                </a:solidFill>
              </a:rPr>
              <a:t>парламенты, правительства, палаты, советы </a:t>
            </a:r>
            <a:r>
              <a:rPr lang="ru-RU" dirty="0">
                <a:solidFill>
                  <a:schemeClr val="tx1"/>
                </a:solidFill>
              </a:rPr>
              <a:t>– это формы самоуправления, т.е. структуры, дающие возможность молодым гражданам самостоятельно выработать, принять и реализовать решения, касающиеся их собственных интересов в обществе. </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39121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47664" y="332656"/>
            <a:ext cx="6600451" cy="648072"/>
          </a:xfrm>
        </p:spPr>
        <p:txBody>
          <a:bodyPr>
            <a:normAutofit/>
          </a:bodyPr>
          <a:lstStyle/>
          <a:p>
            <a:r>
              <a:rPr lang="ru-RU" sz="2400" dirty="0"/>
              <a:t>Молодежное самоуправление </a:t>
            </a:r>
          </a:p>
        </p:txBody>
      </p:sp>
      <p:sp>
        <p:nvSpPr>
          <p:cNvPr id="3" name="Подзаголовок 2"/>
          <p:cNvSpPr>
            <a:spLocks noGrp="1"/>
          </p:cNvSpPr>
          <p:nvPr>
            <p:ph type="subTitle" idx="1"/>
          </p:nvPr>
        </p:nvSpPr>
        <p:spPr>
          <a:xfrm>
            <a:off x="1763688" y="1124744"/>
            <a:ext cx="7128792" cy="5400600"/>
          </a:xfrm>
        </p:spPr>
        <p:txBody>
          <a:bodyPr/>
          <a:lstStyle/>
          <a:p>
            <a:r>
              <a:rPr lang="ru-RU" b="1" dirty="0">
                <a:solidFill>
                  <a:schemeClr val="accent1">
                    <a:lumMod val="60000"/>
                    <a:lumOff val="40000"/>
                  </a:schemeClr>
                </a:solidFill>
              </a:rPr>
              <a:t>Орган молодежного самоуправления </a:t>
            </a:r>
            <a:r>
              <a:rPr lang="ru-RU" dirty="0"/>
              <a:t>- </a:t>
            </a:r>
            <a:r>
              <a:rPr lang="ru-RU" dirty="0">
                <a:solidFill>
                  <a:schemeClr val="tx1"/>
                </a:solidFill>
              </a:rPr>
              <a:t>это структура, создаваемая при органах государственной или муниципальной власти территории или руководстве учебного заведения, позволяющая молодежи участвовать в выработке решений руководства соответствующего </a:t>
            </a:r>
            <a:r>
              <a:rPr lang="ru-RU" dirty="0" smtClean="0">
                <a:solidFill>
                  <a:schemeClr val="tx1"/>
                </a:solidFill>
              </a:rPr>
              <a:t>уровня.</a:t>
            </a:r>
          </a:p>
          <a:p>
            <a:r>
              <a:rPr lang="ru-RU" dirty="0">
                <a:solidFill>
                  <a:schemeClr val="accent1">
                    <a:lumMod val="75000"/>
                  </a:schemeClr>
                </a:solidFill>
                <a:effectLst>
                  <a:outerShdw blurRad="38100" dist="38100" dir="2700000" algn="tl">
                    <a:srgbClr val="000000">
                      <a:alpha val="43137"/>
                    </a:srgbClr>
                  </a:outerShdw>
                </a:effectLst>
              </a:rPr>
              <a:t>Уровни деятельности органов молодежного самоуправления: </a:t>
            </a:r>
            <a:endParaRPr lang="ru-RU" dirty="0" smtClean="0">
              <a:solidFill>
                <a:schemeClr val="accent1">
                  <a:lumMod val="75000"/>
                </a:schemeClr>
              </a:solidFill>
              <a:effectLst>
                <a:outerShdw blurRad="38100" dist="38100" dir="2700000" algn="tl">
                  <a:srgbClr val="000000">
                    <a:alpha val="43137"/>
                  </a:srgbClr>
                </a:outerShdw>
              </a:effectLst>
            </a:endParaRPr>
          </a:p>
          <a:p>
            <a:pPr marL="342900" indent="-342900">
              <a:buFont typeface="+mj-lt"/>
              <a:buAutoNum type="arabicPeriod"/>
            </a:pPr>
            <a:r>
              <a:rPr lang="ru-RU" b="1" dirty="0" smtClean="0">
                <a:solidFill>
                  <a:schemeClr val="accent1">
                    <a:lumMod val="75000"/>
                  </a:schemeClr>
                </a:solidFill>
              </a:rPr>
              <a:t>Федеральный </a:t>
            </a:r>
            <a:r>
              <a:rPr lang="ru-RU" b="1" dirty="0">
                <a:solidFill>
                  <a:schemeClr val="accent1">
                    <a:lumMod val="75000"/>
                  </a:schemeClr>
                </a:solidFill>
              </a:rPr>
              <a:t>уровень </a:t>
            </a:r>
          </a:p>
          <a:p>
            <a:pPr marL="342900" lvl="0" indent="-342900">
              <a:buFont typeface="Century Gothic" panose="020B0502020202020204" pitchFamily="34" charset="0"/>
              <a:buChar char="®"/>
            </a:pPr>
            <a:r>
              <a:rPr lang="ru-RU" dirty="0">
                <a:solidFill>
                  <a:schemeClr val="tx1"/>
                </a:solidFill>
              </a:rPr>
              <a:t>Общественная молодежная палата (Молодежный парламент) при Государственной Думе Федерального Собрания РФ;</a:t>
            </a:r>
          </a:p>
          <a:p>
            <a:pPr marL="342900" lvl="0" indent="-342900">
              <a:buFont typeface="Century Gothic" panose="020B0502020202020204" pitchFamily="34" charset="0"/>
              <a:buChar char="®"/>
            </a:pPr>
            <a:r>
              <a:rPr lang="ru-RU" dirty="0">
                <a:solidFill>
                  <a:schemeClr val="tx1"/>
                </a:solidFill>
              </a:rPr>
              <a:t>Палата молодых законодателей при Совете Федерации Федерального Собрания РФ.</a:t>
            </a:r>
          </a:p>
          <a:p>
            <a:endParaRPr lang="ru-RU"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720544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7190"/>
            <a:ext cx="8892480" cy="778374"/>
          </a:xfrm>
        </p:spPr>
        <p:txBody>
          <a:bodyPr>
            <a:normAutofit fontScale="90000"/>
          </a:bodyPr>
          <a:lstStyle/>
          <a:p>
            <a:r>
              <a:rPr lang="ru-RU" sz="2400" dirty="0">
                <a:solidFill>
                  <a:schemeClr val="tx1"/>
                </a:solidFill>
              </a:rPr>
              <a:t>Уровни деятельности органов молодежного самоуправления: </a:t>
            </a:r>
          </a:p>
        </p:txBody>
      </p:sp>
      <p:sp>
        <p:nvSpPr>
          <p:cNvPr id="3" name="Текст 2"/>
          <p:cNvSpPr>
            <a:spLocks noGrp="1"/>
          </p:cNvSpPr>
          <p:nvPr>
            <p:ph type="body" idx="1"/>
          </p:nvPr>
        </p:nvSpPr>
        <p:spPr>
          <a:xfrm>
            <a:off x="1835697" y="795564"/>
            <a:ext cx="7056784" cy="5873796"/>
          </a:xfrm>
        </p:spPr>
        <p:txBody>
          <a:bodyPr>
            <a:normAutofit fontScale="85000" lnSpcReduction="10000"/>
          </a:bodyPr>
          <a:lstStyle/>
          <a:p>
            <a:pPr marL="342900" lvl="1" indent="-342900">
              <a:buFont typeface="+mj-lt"/>
              <a:buAutoNum type="arabicPeriod" startAt="2"/>
            </a:pPr>
            <a:r>
              <a:rPr lang="ru-RU" sz="1900" b="1" dirty="0">
                <a:solidFill>
                  <a:schemeClr val="accent1">
                    <a:lumMod val="75000"/>
                  </a:schemeClr>
                </a:solidFill>
              </a:rPr>
              <a:t>Региональный уровень</a:t>
            </a:r>
          </a:p>
          <a:p>
            <a:pPr marL="285750" lvl="0" indent="-285750">
              <a:buFont typeface="Century Gothic" panose="020B0502020202020204" pitchFamily="34" charset="0"/>
              <a:buChar char="®"/>
            </a:pPr>
            <a:r>
              <a:rPr lang="ru-RU" sz="1900" dirty="0">
                <a:solidFill>
                  <a:schemeClr val="tx1"/>
                </a:solidFill>
              </a:rPr>
              <a:t>Молодежные правительства (администрации, советы, институты </a:t>
            </a:r>
            <a:r>
              <a:rPr lang="ru-RU" sz="1900" dirty="0" err="1">
                <a:solidFill>
                  <a:schemeClr val="tx1"/>
                </a:solidFill>
              </a:rPr>
              <a:t>стажерства</a:t>
            </a:r>
            <a:r>
              <a:rPr lang="ru-RU" sz="1900" dirty="0">
                <a:solidFill>
                  <a:schemeClr val="tx1"/>
                </a:solidFill>
              </a:rPr>
              <a:t>) при органе исполнительной власти субъекта;</a:t>
            </a:r>
          </a:p>
          <a:p>
            <a:pPr marL="285750" lvl="0" indent="-285750">
              <a:buFont typeface="Century Gothic" panose="020B0502020202020204" pitchFamily="34" charset="0"/>
              <a:buChar char="®"/>
            </a:pPr>
            <a:r>
              <a:rPr lang="ru-RU" sz="1900" dirty="0">
                <a:solidFill>
                  <a:schemeClr val="tx1"/>
                </a:solidFill>
              </a:rPr>
              <a:t>Молодежные парламенты (советы, коллегии, палаты) при правительственном органе субъектов;</a:t>
            </a:r>
          </a:p>
          <a:p>
            <a:pPr marL="285750" lvl="0" indent="-285750">
              <a:buFont typeface="Century Gothic" panose="020B0502020202020204" pitchFamily="34" charset="0"/>
              <a:buChar char="®"/>
            </a:pPr>
            <a:r>
              <a:rPr lang="ru-RU" sz="1900" dirty="0">
                <a:solidFill>
                  <a:schemeClr val="tx1"/>
                </a:solidFill>
              </a:rPr>
              <a:t>Молодежные избирательные комиссии (общественные советы) при избирательных комиссиях регионов;</a:t>
            </a:r>
          </a:p>
          <a:p>
            <a:pPr marL="285750" lvl="0" indent="-285750">
              <a:buFont typeface="Century Gothic" panose="020B0502020202020204" pitchFamily="34" charset="0"/>
              <a:buChar char="®"/>
            </a:pPr>
            <a:r>
              <a:rPr lang="ru-RU" sz="1900" dirty="0">
                <a:solidFill>
                  <a:schemeClr val="tx1"/>
                </a:solidFill>
              </a:rPr>
              <a:t>Советы молодых депутатов</a:t>
            </a:r>
            <a:r>
              <a:rPr lang="ru-RU" sz="1900" dirty="0" smtClean="0">
                <a:solidFill>
                  <a:schemeClr val="tx1"/>
                </a:solidFill>
              </a:rPr>
              <a:t>.</a:t>
            </a:r>
          </a:p>
          <a:p>
            <a:pPr marL="457200" indent="-457200">
              <a:buFont typeface="+mj-lt"/>
              <a:buAutoNum type="arabicPeriod" startAt="3"/>
            </a:pPr>
            <a:r>
              <a:rPr lang="ru-RU" sz="1900" b="1" dirty="0" smtClean="0">
                <a:solidFill>
                  <a:schemeClr val="accent1">
                    <a:lumMod val="75000"/>
                  </a:schemeClr>
                </a:solidFill>
              </a:rPr>
              <a:t>Местный </a:t>
            </a:r>
            <a:r>
              <a:rPr lang="ru-RU" sz="1900" b="1" dirty="0">
                <a:solidFill>
                  <a:schemeClr val="accent1">
                    <a:lumMod val="75000"/>
                  </a:schemeClr>
                </a:solidFill>
              </a:rPr>
              <a:t>(муниципальный) уровень</a:t>
            </a:r>
          </a:p>
          <a:p>
            <a:pPr marL="342900" lvl="0" indent="-342900">
              <a:buFont typeface="Century Gothic" panose="020B0502020202020204" pitchFamily="34" charset="0"/>
              <a:buChar char="®"/>
            </a:pPr>
            <a:r>
              <a:rPr lang="ru-RU" sz="1900" dirty="0">
                <a:solidFill>
                  <a:schemeClr val="tx1"/>
                </a:solidFill>
              </a:rPr>
              <a:t>Мол</a:t>
            </a:r>
            <a:r>
              <a:rPr lang="ru-RU" sz="1900" dirty="0" smtClean="0">
                <a:solidFill>
                  <a:schemeClr val="tx1"/>
                </a:solidFill>
              </a:rPr>
              <a:t>одежные </a:t>
            </a:r>
            <a:r>
              <a:rPr lang="ru-RU" sz="1900" dirty="0">
                <a:solidFill>
                  <a:schemeClr val="tx1"/>
                </a:solidFill>
              </a:rPr>
              <a:t>правительства (администрации, советы) при органе местного самоуправления;</a:t>
            </a:r>
          </a:p>
          <a:p>
            <a:pPr marL="342900" lvl="0" indent="-342900">
              <a:buFont typeface="Century Gothic" panose="020B0502020202020204" pitchFamily="34" charset="0"/>
              <a:buChar char="®"/>
            </a:pPr>
            <a:r>
              <a:rPr lang="ru-RU" sz="1900" dirty="0">
                <a:solidFill>
                  <a:schemeClr val="tx1"/>
                </a:solidFill>
              </a:rPr>
              <a:t>Молодежные парламенты (советов, коллегии, палат) при местном правительственной органе;</a:t>
            </a:r>
          </a:p>
          <a:p>
            <a:pPr marL="342900" lvl="0" indent="-342900">
              <a:buFont typeface="Century Gothic" panose="020B0502020202020204" pitchFamily="34" charset="0"/>
              <a:buChar char="®"/>
            </a:pPr>
            <a:r>
              <a:rPr lang="ru-RU" sz="1900" dirty="0">
                <a:solidFill>
                  <a:schemeClr val="tx1"/>
                </a:solidFill>
              </a:rPr>
              <a:t>Молодежные избирательные комиссии при территориальных избирательных комиссиях муниципальных образований;</a:t>
            </a:r>
          </a:p>
          <a:p>
            <a:pPr marL="342900" lvl="0" indent="-342900">
              <a:buFont typeface="Century Gothic" panose="020B0502020202020204" pitchFamily="34" charset="0"/>
              <a:buChar char="®"/>
            </a:pPr>
            <a:r>
              <a:rPr lang="ru-RU" sz="1900" dirty="0">
                <a:solidFill>
                  <a:schemeClr val="tx1"/>
                </a:solidFill>
              </a:rPr>
              <a:t>Советы молодых депутатов на муниципальном уровне;</a:t>
            </a:r>
          </a:p>
          <a:p>
            <a:pPr marL="342900" lvl="0" indent="-342900">
              <a:buFont typeface="Century Gothic" panose="020B0502020202020204" pitchFamily="34" charset="0"/>
              <a:buChar char="®"/>
            </a:pPr>
            <a:r>
              <a:rPr lang="ru-RU" sz="1900" dirty="0">
                <a:solidFill>
                  <a:schemeClr val="tx1"/>
                </a:solidFill>
              </a:rPr>
              <a:t>Объединений органов школьного (ученического) самоуправления на уровне муниципальных образований, (в формате совета старшеклассников).</a:t>
            </a:r>
          </a:p>
          <a:p>
            <a:pPr lvl="0"/>
            <a:endParaRPr lang="ru-RU" sz="1800" dirty="0">
              <a:solidFill>
                <a:schemeClr val="tx1"/>
              </a:solidFill>
            </a:endParaRPr>
          </a:p>
          <a:p>
            <a:endParaRPr lang="ru-RU" dirty="0"/>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999878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19672" y="188640"/>
            <a:ext cx="6923195" cy="1224136"/>
          </a:xfrm>
        </p:spPr>
        <p:txBody>
          <a:bodyPr>
            <a:noAutofit/>
          </a:bodyPr>
          <a:lstStyle/>
          <a:p>
            <a:r>
              <a:rPr lang="ru-RU" sz="2800" dirty="0">
                <a:solidFill>
                  <a:schemeClr val="tx1"/>
                </a:solidFill>
              </a:rPr>
              <a:t>Уровни деятельности органов молодежного самоуправления: </a:t>
            </a:r>
            <a:endParaRPr lang="ru-RU" sz="2800" dirty="0"/>
          </a:p>
        </p:txBody>
      </p:sp>
      <p:sp>
        <p:nvSpPr>
          <p:cNvPr id="3" name="Подзаголовок 2"/>
          <p:cNvSpPr>
            <a:spLocks noGrp="1"/>
          </p:cNvSpPr>
          <p:nvPr>
            <p:ph type="subTitle" idx="1"/>
          </p:nvPr>
        </p:nvSpPr>
        <p:spPr>
          <a:xfrm>
            <a:off x="1942416" y="1628800"/>
            <a:ext cx="6600451" cy="4274863"/>
          </a:xfrm>
        </p:spPr>
        <p:txBody>
          <a:bodyPr>
            <a:normAutofit/>
          </a:bodyPr>
          <a:lstStyle/>
          <a:p>
            <a:pPr marL="342900" lvl="1" indent="-342900" algn="l">
              <a:buFont typeface="+mj-lt"/>
              <a:buAutoNum type="arabicPeriod" startAt="4"/>
            </a:pPr>
            <a:r>
              <a:rPr lang="ru-RU" sz="2400" b="1" dirty="0">
                <a:solidFill>
                  <a:schemeClr val="accent1">
                    <a:lumMod val="75000"/>
                  </a:schemeClr>
                </a:solidFill>
              </a:rPr>
              <a:t>Локальный уровень</a:t>
            </a:r>
          </a:p>
          <a:p>
            <a:pPr marL="285750" lvl="1" indent="-285750" algn="l">
              <a:buFont typeface="Century Gothic" panose="020B0502020202020204" pitchFamily="34" charset="0"/>
              <a:buChar char="®"/>
            </a:pPr>
            <a:r>
              <a:rPr lang="ru-RU" sz="2400" dirty="0">
                <a:solidFill>
                  <a:schemeClr val="tx1"/>
                </a:solidFill>
              </a:rPr>
              <a:t>Органы школьного (ученического) самоуправления;</a:t>
            </a:r>
          </a:p>
          <a:p>
            <a:pPr marL="285750" lvl="1" indent="-285750" algn="l">
              <a:buFont typeface="Century Gothic" panose="020B0502020202020204" pitchFamily="34" charset="0"/>
              <a:buChar char="®"/>
            </a:pPr>
            <a:r>
              <a:rPr lang="ru-RU" sz="2400" dirty="0">
                <a:solidFill>
                  <a:schemeClr val="tx1"/>
                </a:solidFill>
              </a:rPr>
              <a:t>Органами студенческого самоуправления Вузов и </a:t>
            </a:r>
            <a:r>
              <a:rPr lang="ru-RU" sz="2400" dirty="0" err="1">
                <a:solidFill>
                  <a:schemeClr val="tx1"/>
                </a:solidFill>
              </a:rPr>
              <a:t>ССузов</a:t>
            </a:r>
            <a:r>
              <a:rPr lang="ru-RU" sz="2400" dirty="0">
                <a:solidFill>
                  <a:schemeClr val="tx1"/>
                </a:solidFill>
              </a:rPr>
              <a:t>;</a:t>
            </a:r>
          </a:p>
          <a:p>
            <a:pPr marL="285750" lvl="1" indent="-285750" algn="l">
              <a:buFont typeface="Century Gothic" panose="020B0502020202020204" pitchFamily="34" charset="0"/>
              <a:buChar char="®"/>
            </a:pPr>
            <a:r>
              <a:rPr lang="ru-RU" sz="2400" dirty="0">
                <a:solidFill>
                  <a:schemeClr val="tx1"/>
                </a:solidFill>
              </a:rPr>
              <a:t>Советами работающей молодежи на предприятиях.</a:t>
            </a: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26353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427251" cy="842391"/>
          </a:xfrm>
        </p:spPr>
        <p:txBody>
          <a:bodyPr>
            <a:normAutofit/>
          </a:bodyPr>
          <a:lstStyle/>
          <a:p>
            <a:r>
              <a:rPr lang="ru-RU" sz="2400" dirty="0">
                <a:solidFill>
                  <a:schemeClr val="tx1"/>
                </a:solidFill>
              </a:rPr>
              <a:t>механизмы взаимодействия с молодежью на территориях муниципальных образований</a:t>
            </a:r>
            <a:r>
              <a:rPr lang="ru-RU" sz="2400" dirty="0" smtClean="0"/>
              <a:t>.</a:t>
            </a:r>
            <a:endParaRPr lang="ru-RU" sz="2400" dirty="0"/>
          </a:p>
        </p:txBody>
      </p:sp>
      <p:sp>
        <p:nvSpPr>
          <p:cNvPr id="3" name="Подзаголовок 2"/>
          <p:cNvSpPr>
            <a:spLocks noGrp="1"/>
          </p:cNvSpPr>
          <p:nvPr>
            <p:ph type="subTitle" idx="1"/>
          </p:nvPr>
        </p:nvSpPr>
        <p:spPr>
          <a:xfrm>
            <a:off x="1942416" y="1484784"/>
            <a:ext cx="6600451" cy="4418879"/>
          </a:xfrm>
        </p:spPr>
        <p:txBody>
          <a:bodyPr>
            <a:normAutofit/>
          </a:bodyPr>
          <a:lstStyle/>
          <a:p>
            <a:r>
              <a:rPr lang="ru-RU" sz="2400" dirty="0" smtClean="0">
                <a:solidFill>
                  <a:schemeClr val="tx1"/>
                </a:solidFill>
              </a:rPr>
              <a:t>Проведение мероприятий, собраний, творческих вечеров, организация культурного досуга молодежи, функционирование клубов  по развитию патриотического воспитания и домоводства</a:t>
            </a:r>
            <a:r>
              <a:rPr lang="ru-RU" sz="2400" dirty="0" smtClean="0">
                <a:solidFill>
                  <a:schemeClr val="tx1"/>
                </a:solidFill>
              </a:rPr>
              <a:t>.</a:t>
            </a:r>
          </a:p>
          <a:p>
            <a:r>
              <a:rPr lang="ru-RU" sz="2400" dirty="0" smtClean="0">
                <a:solidFill>
                  <a:schemeClr val="tx1"/>
                </a:solidFill>
              </a:rPr>
              <a:t>Молодежная инициатива, </a:t>
            </a:r>
            <a:r>
              <a:rPr lang="ru-RU" sz="2400" smtClean="0">
                <a:solidFill>
                  <a:schemeClr val="tx1"/>
                </a:solidFill>
              </a:rPr>
              <a:t>молодежный вектор.</a:t>
            </a:r>
            <a:endParaRPr lang="ru-RU" sz="2400" dirty="0" smtClean="0">
              <a:solidFill>
                <a:schemeClr val="tx1"/>
              </a:solidFill>
            </a:endParaRPr>
          </a:p>
          <a:p>
            <a:r>
              <a:rPr lang="ru-RU" sz="2400" dirty="0" smtClean="0">
                <a:solidFill>
                  <a:schemeClr val="tx1"/>
                </a:solidFill>
              </a:rPr>
              <a:t>Дополнительные  творческие кружки по интересам – Боди-Арт, кройки-шитья, модельера…</a:t>
            </a:r>
            <a:endParaRPr lang="ru-RU" sz="2400" dirty="0">
              <a:solidFill>
                <a:schemeClr val="tx1"/>
              </a:solidFill>
            </a:endParaRPr>
          </a:p>
        </p:txBody>
      </p:sp>
      <p:grpSp>
        <p:nvGrpSpPr>
          <p:cNvPr id="4" name="Group 6"/>
          <p:cNvGrpSpPr>
            <a:grpSpLocks/>
          </p:cNvGrpSpPr>
          <p:nvPr/>
        </p:nvGrpSpPr>
        <p:grpSpPr bwMode="auto">
          <a:xfrm>
            <a:off x="7884368"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6362697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cb53838b852410a4f79c568b9623b2e853e943"/>
</p:tagLst>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226</TotalTime>
  <Words>2890</Words>
  <Application>Microsoft Office PowerPoint</Application>
  <PresentationFormat>Экран (4:3)</PresentationFormat>
  <Paragraphs>275</Paragraphs>
  <Slides>49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Легкий дым</vt:lpstr>
      <vt:lpstr>Лекция 5 Государственная молодежная политика на уровне регионов и муниципалитетов РФ </vt:lpstr>
      <vt:lpstr>План лекции:</vt:lpstr>
      <vt:lpstr>Нормативно-правовые основы реализации молодежной политики в Приморском крае. </vt:lpstr>
      <vt:lpstr>Принципы молодежной политики ПК:</vt:lpstr>
      <vt:lpstr>Мероприятия в сфере молодежной политики:</vt:lpstr>
      <vt:lpstr>Мероприятия в сфере молодежной политики:</vt:lpstr>
      <vt:lpstr>поддержка деятельности молодых и детских общественных объединений ПК</vt:lpstr>
      <vt:lpstr>Основные направления и формы поддержке деятельности молодежных и детских объединений.</vt:lpstr>
      <vt:lpstr>Муниципальные целевые программы в сфере молодежной политики ПК.</vt:lpstr>
      <vt:lpstr>Законодательство Приморского края</vt:lpstr>
      <vt:lpstr>Основные направления деятельности законодательной и исполнительной власти в сфере реализации молодежной политики</vt:lpstr>
      <vt:lpstr>Структура Управления</vt:lpstr>
      <vt:lpstr>Основные направления деятельности законодательной и исполнительной власти в сфере реализации молодежной политики</vt:lpstr>
      <vt:lpstr>Структура органов государственной власти</vt:lpstr>
      <vt:lpstr>Местное самоуправление как институт демократии в Российской Федерации</vt:lpstr>
      <vt:lpstr>Муниципальное образование - это территориальная единица, на которой осуществляется местное самоуправление, имеется муниципальная собственность, местный бюджет и сформированные населением муниципального образования органы местного самоуправления. В Федеральном законе «Об общих принципах организации местного самоуправления в Российской Федерации» предусмотрено три типа муниципальных образований (с закреплением за каждым из них присущих ему полномочий). </vt:lpstr>
      <vt:lpstr>Муниципальные образования</vt:lpstr>
      <vt:lpstr>Муниципальные образования</vt:lpstr>
      <vt:lpstr>Правовые основы местного самоуправления</vt:lpstr>
      <vt:lpstr>Международные акты: Европейская хартия местного самоуправления,  Декларация о принципах местного самоуправления, решения Конгресса местных и региональных властей Совета Европы, членом которого является Россия</vt:lpstr>
      <vt:lpstr>Федеральный закон «Об общих принципах организации местного самоуправления в Российской Федерации» определяет:  1. общие принципы организации местного самоуправления в Российской Федерации;  2. правовые основы местного самоуправления;  3. организационно-правовые формы осуществления местного самоуправления;  4. финансово-экономические основы местного самоуправления;  5. основные принципы и подходы к определению полномочий органов местного самоуправления в решении вопросов местного значения.</vt:lpstr>
      <vt:lpstr>Федеральные законы, регулирующие вопросы МСУ, делятся на две группы:  1)   законы, регулирующие только отдельные вопросы местного самоуправления (например, федеральные законы о муниципальной службе, о финансовых основах местного самоуправления и т.д.);  2)   отраслевые законы, регулирующие отдельные отрасли или сферы общественной жизни (например, федеральные законы о занятости населения, об образовании и т.д.). в случае противоречия федеральных законов и (или) иных нормативных правовых актов РФ, регулирующих вопросы местного самоуправления, Конституции РФ, данному Федеральному закону применяются нормы Конституции РФ и данного Федерального закона.</vt:lpstr>
      <vt:lpstr>Федеральные подзаконные акты</vt:lpstr>
      <vt:lpstr>Органы муниципальной власти, их организация и порядок формирования. </vt:lpstr>
      <vt:lpstr>Принципы органов местного самоуправления</vt:lpstr>
      <vt:lpstr>Принципы органов местного самоуправления</vt:lpstr>
      <vt:lpstr>Местное самоуправление — одна из форм прямого и представительного осуществления власти народом. Местное самоуправление осуществляется в муниципальных образованиях - городских и сельских поселениях: в селе или нескольких селах, имеющих общую территорию (район), городах или частях крупных городов (городских районах, кварталах). Если государственная власть управляет населением сверху, то в муниципальных образованиях население само управляет своими делами, само решает вопросы местного характера. Местное самоуправление обеспечивает самостоятельное решение населением вопросов местного значения, владение, пользование и распоряжение муниципальной собственностью. Оно осуществляется гражданами путем референдума, выборов, других форм прямого волеизъявления, через выборные и другие органы местного самоуправления.</vt:lpstr>
      <vt:lpstr>Вопросы, относящиеся к ведению местного самоуправления:</vt:lpstr>
      <vt:lpstr>Источники доходов:</vt:lpstr>
      <vt:lpstr>Органы местного самоуправления</vt:lpstr>
      <vt:lpstr>Органы местного самоуправления</vt:lpstr>
      <vt:lpstr>Представительным органом муниципального образования </vt:lpstr>
      <vt:lpstr>Глава муниципального образования является высшим должностным лицом муниципального образования и наделяется уставом муниципального образования собственными полномочиями по решению вопросов местного значения. </vt:lpstr>
      <vt:lpstr>Контрольный орган муниципального образования (контрольно-счетная палата, ревизионная комиссия) - образуется в целях контроля за исполнением местного бюджета, соблюдением установленного порядка подготовки и рассмотрения проекта местного бюджета, отчета о его исполнении, а также в целях контроля за соблюдением установленного порядка управления и распоряжения имуществом, находящимся в муниципальной собственности. </vt:lpstr>
      <vt:lpstr>Властные функции органов муниципального самоуправления</vt:lpstr>
      <vt:lpstr>Полномочия органов местного самоуправления, предусмотренные  ст. 49-76 закона РФ “О местном самоуправлении в Российской Федерации”, не противоречащей Конституции РФ и федеральному закону РФ “Об общих принципах организации местного самоуправления в Российской Федерации”, </vt:lpstr>
      <vt:lpstr>Формы участия граждан в осуществлении местного управления</vt:lpstr>
      <vt:lpstr>Формы участия граждан в осуществлении местного управления</vt:lpstr>
      <vt:lpstr>основные группы форм осуще­ствления населением местного самоуправления.</vt:lpstr>
      <vt:lpstr>форм осуще­ствления населением местного самоуправления</vt:lpstr>
      <vt:lpstr>Специфика муниципальной молодежной политики. Муниципальный уровень реализации молодежной политики в Российской Федерации. </vt:lpstr>
      <vt:lpstr>основных направлениях муниципальной молодежной политики</vt:lpstr>
      <vt:lpstr>основных направлениях муниципальной молодежной политики</vt:lpstr>
      <vt:lpstr>Молодежное самоуправление </vt:lpstr>
      <vt:lpstr>Молодежное самоуправление </vt:lpstr>
      <vt:lpstr>Молодежное самоуправление </vt:lpstr>
      <vt:lpstr>Уровни деятельности органов молодежного самоуправления: </vt:lpstr>
      <vt:lpstr>Уровни деятельности органов молодежного самоуправления: </vt:lpstr>
      <vt:lpstr>механизмы взаимодействия с молодежью на территориях муниципальных образований.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5 Государственная молодежная политика на уровне регионов и муниципалитетов РФ </dc:title>
  <dc:creator>Елена Кошевая</dc:creator>
  <cp:lastModifiedBy>АндрейК74</cp:lastModifiedBy>
  <cp:revision>128</cp:revision>
  <dcterms:created xsi:type="dcterms:W3CDTF">2018-05-21T00:51:35Z</dcterms:created>
  <dcterms:modified xsi:type="dcterms:W3CDTF">2018-06-06T02:52:12Z</dcterms:modified>
</cp:coreProperties>
</file>