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0" r:id="rId8"/>
    <p:sldId id="261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7AB90B2-8EB1-4C7C-BD3B-8C58CF5D402E}" type="datetimeFigureOut">
              <a:rPr lang="ru-RU" smtClean="0"/>
              <a:t>17.11.2013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A97B2C3-BBE1-4E63-9478-4ABBD644C93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7AB90B2-8EB1-4C7C-BD3B-8C58CF5D402E}" type="datetimeFigureOut">
              <a:rPr lang="ru-RU" smtClean="0"/>
              <a:t>17.11.2013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A97B2C3-BBE1-4E63-9478-4ABBD644C93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7AB90B2-8EB1-4C7C-BD3B-8C58CF5D402E}" type="datetimeFigureOut">
              <a:rPr lang="ru-RU" smtClean="0"/>
              <a:t>17.11.2013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A97B2C3-BBE1-4E63-9478-4ABBD644C93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90B2-8EB1-4C7C-BD3B-8C58CF5D402E}" type="datetimeFigureOut">
              <a:rPr lang="ru-RU" smtClean="0"/>
              <a:t>17.11.2013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7B2C3-BBE1-4E63-9478-4ABBD644C93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90B2-8EB1-4C7C-BD3B-8C58CF5D402E}" type="datetimeFigureOut">
              <a:rPr lang="ru-RU" smtClean="0"/>
              <a:t>17.11.2013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7B2C3-BBE1-4E63-9478-4ABBD644C93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7AB90B2-8EB1-4C7C-BD3B-8C58CF5D402E}" type="datetimeFigureOut">
              <a:rPr lang="ru-RU" smtClean="0"/>
              <a:t>17.11.2013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A97B2C3-BBE1-4E63-9478-4ABBD644C93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90B2-8EB1-4C7C-BD3B-8C58CF5D402E}" type="datetimeFigureOut">
              <a:rPr lang="ru-RU" smtClean="0"/>
              <a:t>17.11.2013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7B2C3-BBE1-4E63-9478-4ABBD644C9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7AB90B2-8EB1-4C7C-BD3B-8C58CF5D402E}" type="datetimeFigureOut">
              <a:rPr lang="ru-RU" smtClean="0"/>
              <a:t>17.11.2013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A97B2C3-BBE1-4E63-9478-4ABBD644C938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7AB90B2-8EB1-4C7C-BD3B-8C58CF5D402E}" type="datetimeFigureOut">
              <a:rPr lang="ru-RU" smtClean="0"/>
              <a:t>17.11.2013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A97B2C3-BBE1-4E63-9478-4ABBD644C938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90B2-8EB1-4C7C-BD3B-8C58CF5D402E}" type="datetimeFigureOut">
              <a:rPr lang="ru-RU" smtClean="0"/>
              <a:t>17.11.2013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7B2C3-BBE1-4E63-9478-4ABBD644C9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90B2-8EB1-4C7C-BD3B-8C58CF5D402E}" type="datetimeFigureOut">
              <a:rPr lang="ru-RU" smtClean="0"/>
              <a:t>17.11.2013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7B2C3-BBE1-4E63-9478-4ABBD644C9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7AB90B2-8EB1-4C7C-BD3B-8C58CF5D402E}" type="datetimeFigureOut">
              <a:rPr lang="ru-RU" smtClean="0"/>
              <a:t>17.11.2013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A97B2C3-BBE1-4E63-9478-4ABBD644C93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28794" y="1071546"/>
            <a:ext cx="6357982" cy="2786082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Уставный капитал и акции</a:t>
            </a:r>
            <a:endParaRPr lang="ru-RU" sz="4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285728"/>
            <a:ext cx="8143932" cy="6188224"/>
          </a:xfrm>
        </p:spPr>
        <p:txBody>
          <a:bodyPr/>
          <a:lstStyle/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i="1" dirty="0" smtClean="0">
                <a:cs typeface="Times New Roman" pitchFamily="18" charset="0"/>
              </a:rPr>
              <a:t>Уставный </a:t>
            </a:r>
            <a:r>
              <a:rPr lang="ru-RU" sz="2800" b="1" i="1" dirty="0" smtClean="0">
                <a:cs typeface="Times New Roman" pitchFamily="18" charset="0"/>
              </a:rPr>
              <a:t>капитал </a:t>
            </a:r>
            <a:r>
              <a:rPr lang="ru-RU" dirty="0" smtClean="0">
                <a:cs typeface="Times New Roman" pitchFamily="18" charset="0"/>
              </a:rPr>
              <a:t>общества- складывается </a:t>
            </a:r>
            <a:r>
              <a:rPr lang="ru-RU" dirty="0" smtClean="0">
                <a:cs typeface="Times New Roman" pitchFamily="18" charset="0"/>
              </a:rPr>
              <a:t>из номинальной стоимости акций общества, приобретенных акционерами</a:t>
            </a:r>
            <a:r>
              <a:rPr lang="ru-RU" dirty="0" smtClean="0">
                <a:cs typeface="Times New Roman" pitchFamily="18" charset="0"/>
              </a:rPr>
              <a:t>.</a:t>
            </a:r>
          </a:p>
          <a:p>
            <a:endParaRPr lang="ru-RU" dirty="0" smtClean="0">
              <a:cs typeface="Times New Roman" pitchFamily="18" charset="0"/>
            </a:endParaRPr>
          </a:p>
          <a:p>
            <a:r>
              <a:rPr lang="ru-RU" sz="2200" dirty="0" smtClean="0">
                <a:cs typeface="Times New Roman" pitchFamily="18" charset="0"/>
              </a:rPr>
              <a:t>Он </a:t>
            </a:r>
            <a:r>
              <a:rPr lang="ru-RU" sz="2200" dirty="0" smtClean="0">
                <a:cs typeface="Times New Roman" pitchFamily="18" charset="0"/>
              </a:rPr>
              <a:t>определяет минимальный размер имущества общества, гарантирующего обеспечение интересов его кредиторов</a:t>
            </a:r>
            <a:r>
              <a:rPr lang="ru-RU" sz="2200" dirty="0" smtClean="0">
                <a:cs typeface="Times New Roman" pitchFamily="18" charset="0"/>
              </a:rPr>
              <a:t>.</a:t>
            </a:r>
          </a:p>
          <a:p>
            <a:endParaRPr lang="ru-RU" sz="2200" dirty="0" smtClean="0">
              <a:cs typeface="Times New Roman" pitchFamily="18" charset="0"/>
            </a:endParaRPr>
          </a:p>
          <a:p>
            <a:r>
              <a:rPr lang="ru-RU" sz="2200" dirty="0" smtClean="0">
                <a:cs typeface="Times New Roman" pitchFamily="18" charset="0"/>
              </a:rPr>
              <a:t>Минимальный уставный капитал должен быть для открытого общества не менее тысячекратной суммы минимальной заработной платы, для закрытого общества - не менее стократной суммы.</a:t>
            </a:r>
          </a:p>
          <a:p>
            <a:endParaRPr lang="ru-RU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285728"/>
            <a:ext cx="8286808" cy="6188224"/>
          </a:xfrm>
        </p:spPr>
        <p:txBody>
          <a:bodyPr/>
          <a:lstStyle/>
          <a:p>
            <a:r>
              <a:rPr lang="ru-RU" sz="2600" b="1" dirty="0" smtClean="0">
                <a:cs typeface="Times New Roman" pitchFamily="18" charset="0"/>
              </a:rPr>
              <a:t>Закон устанавливает, что уставный капитал не может быть больше чистых активов общества. </a:t>
            </a:r>
            <a:endParaRPr lang="ru-RU" sz="2600" b="1" dirty="0" smtClean="0">
              <a:cs typeface="Times New Roman" pitchFamily="18" charset="0"/>
            </a:endParaRPr>
          </a:p>
          <a:p>
            <a:endParaRPr lang="ru-RU" b="1" dirty="0" smtClean="0">
              <a:cs typeface="Times New Roman" pitchFamily="18" charset="0"/>
            </a:endParaRPr>
          </a:p>
          <a:p>
            <a:r>
              <a:rPr lang="ru-RU" dirty="0" smtClean="0">
                <a:cs typeface="Times New Roman" pitchFamily="18" charset="0"/>
              </a:rPr>
              <a:t>Если </a:t>
            </a:r>
            <a:r>
              <a:rPr lang="ru-RU" dirty="0" smtClean="0">
                <a:cs typeface="Times New Roman" pitchFamily="18" charset="0"/>
              </a:rPr>
              <a:t>по окончании второго и каждого последующего финансового года стоимость чистых активов общества оказывается меньше его уставного капитала, общество обязано объявить об уменьшении уставного капитала до величины, не превышающей стоимости его чистых активов. </a:t>
            </a:r>
            <a:endParaRPr lang="ru-RU" dirty="0" smtClean="0">
              <a:cs typeface="Times New Roman" pitchFamily="18" charset="0"/>
            </a:endParaRPr>
          </a:p>
          <a:p>
            <a:endParaRPr lang="ru-RU" dirty="0" smtClean="0">
              <a:cs typeface="Times New Roman" pitchFamily="18" charset="0"/>
            </a:endParaRPr>
          </a:p>
          <a:p>
            <a:r>
              <a:rPr lang="ru-RU" dirty="0" smtClean="0">
                <a:cs typeface="Times New Roman" pitchFamily="18" charset="0"/>
              </a:rPr>
              <a:t>Если </a:t>
            </a:r>
            <a:r>
              <a:rPr lang="ru-RU" dirty="0" smtClean="0">
                <a:cs typeface="Times New Roman" pitchFamily="18" charset="0"/>
              </a:rPr>
              <a:t>же </a:t>
            </a:r>
            <a:r>
              <a:rPr lang="ru-RU" dirty="0" smtClean="0">
                <a:cs typeface="Times New Roman" pitchFamily="18" charset="0"/>
              </a:rPr>
              <a:t>стоимость </a:t>
            </a:r>
            <a:r>
              <a:rPr lang="ru-RU" dirty="0" smtClean="0">
                <a:cs typeface="Times New Roman" pitchFamily="18" charset="0"/>
              </a:rPr>
              <a:t>чистых активов становится меньше величины минимального уставного капитала, общество подлежит ликвидации.</a:t>
            </a:r>
            <a:endParaRPr lang="ru-RU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642918"/>
            <a:ext cx="8215370" cy="5831034"/>
          </a:xfrm>
        </p:spPr>
        <p:txBody>
          <a:bodyPr/>
          <a:lstStyle/>
          <a:p>
            <a:pPr>
              <a:buNone/>
            </a:pPr>
            <a:r>
              <a:rPr lang="ru-RU" sz="2600" dirty="0" smtClean="0"/>
              <a:t>Общество вправе размещать:</a:t>
            </a:r>
          </a:p>
          <a:p>
            <a:endParaRPr lang="ru-RU" dirty="0" smtClean="0"/>
          </a:p>
          <a:p>
            <a:r>
              <a:rPr lang="ru-RU" sz="2600" i="1" dirty="0" smtClean="0"/>
              <a:t> обыкновенные </a:t>
            </a:r>
            <a:r>
              <a:rPr lang="ru-RU" sz="2600" i="1" dirty="0" smtClean="0"/>
              <a:t>именные </a:t>
            </a:r>
            <a:r>
              <a:rPr lang="ru-RU" sz="2600" i="1" dirty="0" smtClean="0"/>
              <a:t>акции</a:t>
            </a:r>
            <a:r>
              <a:rPr lang="ru-RU" sz="2600" dirty="0" smtClean="0"/>
              <a:t>,</a:t>
            </a:r>
            <a:endParaRPr lang="ru-RU" sz="2600" dirty="0" smtClean="0"/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sz="2600" dirty="0" smtClean="0"/>
              <a:t>один или несколько типов </a:t>
            </a:r>
            <a:r>
              <a:rPr lang="ru-RU" sz="2600" i="1" dirty="0" smtClean="0"/>
              <a:t>привилегированных именных </a:t>
            </a:r>
            <a:r>
              <a:rPr lang="ru-RU" sz="2600" i="1" dirty="0" smtClean="0"/>
              <a:t>акций</a:t>
            </a:r>
            <a:r>
              <a:rPr lang="ru-RU" sz="2600" dirty="0" smtClean="0"/>
              <a:t>(их </a:t>
            </a:r>
            <a:r>
              <a:rPr lang="ru-RU" sz="2600" dirty="0" smtClean="0"/>
              <a:t>номинальная стоимость не должна превышать 25% уставного </a:t>
            </a:r>
            <a:r>
              <a:rPr lang="ru-RU" sz="2600" dirty="0" smtClean="0"/>
              <a:t>капитала).</a:t>
            </a:r>
            <a:endParaRPr lang="ru-RU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214290"/>
            <a:ext cx="8501122" cy="650085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dirty="0" smtClean="0">
                <a:cs typeface="Times New Roman" pitchFamily="18" charset="0"/>
              </a:rPr>
              <a:t>В зарубежной практике разновидность типов привилегированных акций более широкая, чем предусмотрено российским законодательством. Выпускаются </a:t>
            </a:r>
            <a:r>
              <a:rPr lang="ru-RU" dirty="0" smtClean="0">
                <a:cs typeface="Times New Roman" pitchFamily="18" charset="0"/>
              </a:rPr>
              <a:t>акции:</a:t>
            </a:r>
          </a:p>
          <a:p>
            <a:pPr>
              <a:buNone/>
            </a:pPr>
            <a:endParaRPr lang="ru-RU" dirty="0" smtClean="0">
              <a:cs typeface="Times New Roman" pitchFamily="18" charset="0"/>
            </a:endParaRPr>
          </a:p>
          <a:p>
            <a:r>
              <a:rPr lang="ru-RU" dirty="0" smtClean="0">
                <a:cs typeface="Times New Roman" pitchFamily="18" charset="0"/>
              </a:rPr>
              <a:t>с </a:t>
            </a:r>
            <a:r>
              <a:rPr lang="ru-RU" dirty="0" smtClean="0">
                <a:cs typeface="Times New Roman" pitchFamily="18" charset="0"/>
              </a:rPr>
              <a:t>фиксированным дивидендом с правом их отзыва по истечении определенного периода</a:t>
            </a:r>
            <a:r>
              <a:rPr lang="ru-RU" dirty="0" smtClean="0">
                <a:cs typeface="Times New Roman" pitchFamily="18" charset="0"/>
              </a:rPr>
              <a:t>;</a:t>
            </a:r>
            <a:endParaRPr lang="ru-RU" dirty="0" smtClean="0">
              <a:cs typeface="Times New Roman" pitchFamily="18" charset="0"/>
            </a:endParaRPr>
          </a:p>
          <a:p>
            <a:r>
              <a:rPr lang="ru-RU" dirty="0" smtClean="0">
                <a:cs typeface="Times New Roman" pitchFamily="18" charset="0"/>
              </a:rPr>
              <a:t>кумулятивные</a:t>
            </a:r>
            <a:r>
              <a:rPr lang="ru-RU" dirty="0" smtClean="0">
                <a:cs typeface="Times New Roman" pitchFamily="18" charset="0"/>
              </a:rPr>
              <a:t>, дивиденды по которым подлежат выплате в следующем периоде, если они не выплачены в отчетном периоде</a:t>
            </a:r>
            <a:r>
              <a:rPr lang="ru-RU" dirty="0" smtClean="0">
                <a:cs typeface="Times New Roman" pitchFamily="18" charset="0"/>
              </a:rPr>
              <a:t>;</a:t>
            </a:r>
            <a:endParaRPr lang="ru-RU" dirty="0" smtClean="0">
              <a:cs typeface="Times New Roman" pitchFamily="18" charset="0"/>
            </a:endParaRPr>
          </a:p>
          <a:p>
            <a:r>
              <a:rPr lang="ru-RU" dirty="0" smtClean="0">
                <a:cs typeface="Times New Roman" pitchFamily="18" charset="0"/>
              </a:rPr>
              <a:t>конвертируемые</a:t>
            </a:r>
            <a:r>
              <a:rPr lang="ru-RU" dirty="0" smtClean="0">
                <a:cs typeface="Times New Roman" pitchFamily="18" charset="0"/>
              </a:rPr>
              <a:t>, подлежащие обмену на обыкновенные акции в определенной, заранее установленной пропорции в конкретный срок</a:t>
            </a:r>
            <a:r>
              <a:rPr lang="ru-RU" dirty="0" smtClean="0">
                <a:cs typeface="Times New Roman" pitchFamily="18" charset="0"/>
              </a:rPr>
              <a:t>;</a:t>
            </a:r>
            <a:endParaRPr lang="ru-RU" dirty="0" smtClean="0">
              <a:cs typeface="Times New Roman" pitchFamily="18" charset="0"/>
            </a:endParaRPr>
          </a:p>
          <a:p>
            <a:r>
              <a:rPr lang="ru-RU" dirty="0" smtClean="0">
                <a:cs typeface="Times New Roman" pitchFamily="18" charset="0"/>
              </a:rPr>
              <a:t>конвертируемые </a:t>
            </a:r>
            <a:r>
              <a:rPr lang="ru-RU" dirty="0" smtClean="0">
                <a:cs typeface="Times New Roman" pitchFamily="18" charset="0"/>
              </a:rPr>
              <a:t>в другие ценные бумаги </a:t>
            </a:r>
            <a:r>
              <a:rPr lang="ru-RU" dirty="0" smtClean="0">
                <a:cs typeface="Times New Roman" pitchFamily="18" charset="0"/>
              </a:rPr>
              <a:t>общества.</a:t>
            </a:r>
            <a:endParaRPr lang="ru-RU" dirty="0" smtClean="0">
              <a:cs typeface="Times New Roman" pitchFamily="18" charset="0"/>
            </a:endParaRPr>
          </a:p>
          <a:p>
            <a:pPr>
              <a:buNone/>
            </a:pPr>
            <a:endParaRPr lang="ru-RU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285728"/>
            <a:ext cx="8215370" cy="6188224"/>
          </a:xfrm>
        </p:spPr>
        <p:txBody>
          <a:bodyPr>
            <a:normAutofit/>
          </a:bodyPr>
          <a:lstStyle/>
          <a:p>
            <a:r>
              <a:rPr lang="ru-RU" dirty="0" smtClean="0">
                <a:cs typeface="Times New Roman" pitchFamily="18" charset="0"/>
              </a:rPr>
              <a:t>с корректируемым дивидендом;</a:t>
            </a:r>
          </a:p>
          <a:p>
            <a:endParaRPr lang="ru-RU" dirty="0" smtClean="0">
              <a:cs typeface="Times New Roman" pitchFamily="18" charset="0"/>
            </a:endParaRPr>
          </a:p>
          <a:p>
            <a:r>
              <a:rPr lang="ru-RU" dirty="0" smtClean="0">
                <a:cs typeface="Times New Roman" pitchFamily="18" charset="0"/>
              </a:rPr>
              <a:t>с </a:t>
            </a:r>
            <a:r>
              <a:rPr lang="ru-RU" dirty="0" smtClean="0">
                <a:cs typeface="Times New Roman" pitchFamily="18" charset="0"/>
              </a:rPr>
              <a:t>дивидендом, устанавливаемым путем аукциона;</a:t>
            </a:r>
          </a:p>
          <a:p>
            <a:endParaRPr lang="ru-RU" dirty="0" smtClean="0">
              <a:cs typeface="Times New Roman" pitchFamily="18" charset="0"/>
            </a:endParaRPr>
          </a:p>
          <a:p>
            <a:r>
              <a:rPr lang="ru-RU" dirty="0" smtClean="0">
                <a:cs typeface="Times New Roman" pitchFamily="18" charset="0"/>
              </a:rPr>
              <a:t>с </a:t>
            </a:r>
            <a:r>
              <a:rPr lang="ru-RU" dirty="0" smtClean="0">
                <a:cs typeface="Times New Roman" pitchFamily="18" charset="0"/>
              </a:rPr>
              <a:t>дополнительным участием в прибылях (приносят помимо фиксированных дополнительные дивиденды);</a:t>
            </a:r>
          </a:p>
          <a:p>
            <a:endParaRPr lang="ru-RU" dirty="0" smtClean="0">
              <a:cs typeface="Times New Roman" pitchFamily="18" charset="0"/>
            </a:endParaRPr>
          </a:p>
          <a:p>
            <a:r>
              <a:rPr lang="ru-RU" dirty="0" smtClean="0">
                <a:cs typeface="Times New Roman" pitchFamily="18" charset="0"/>
              </a:rPr>
              <a:t> </a:t>
            </a:r>
            <a:r>
              <a:rPr lang="ru-RU" dirty="0" smtClean="0">
                <a:cs typeface="Times New Roman" pitchFamily="18" charset="0"/>
              </a:rPr>
              <a:t>погашаемые, то есть подлежащие выкупу в определенные сроки. Акции общества в их динамике подразделяются на размещенные (приобретенные акционерами) и объявленные для дополнительного размещения. Обязательные и рекомендуемые параметры, характеризующие эти акции, определяются уставом общества.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285728"/>
            <a:ext cx="8215370" cy="6188224"/>
          </a:xfrm>
        </p:spPr>
        <p:txBody>
          <a:bodyPr/>
          <a:lstStyle/>
          <a:p>
            <a:pPr>
              <a:buNone/>
            </a:pPr>
            <a:r>
              <a:rPr lang="ru-RU" sz="2600" dirty="0" smtClean="0">
                <a:cs typeface="Times New Roman" pitchFamily="18" charset="0"/>
              </a:rPr>
              <a:t>Должны </a:t>
            </a:r>
            <a:r>
              <a:rPr lang="ru-RU" sz="2600" dirty="0" smtClean="0">
                <a:cs typeface="Times New Roman" pitchFamily="18" charset="0"/>
              </a:rPr>
              <a:t>быть отражены такие сведения, как:</a:t>
            </a:r>
          </a:p>
          <a:p>
            <a:endParaRPr lang="ru-RU" dirty="0" smtClean="0">
              <a:cs typeface="Times New Roman" pitchFamily="18" charset="0"/>
            </a:endParaRPr>
          </a:p>
          <a:p>
            <a:r>
              <a:rPr lang="ru-RU" dirty="0" smtClean="0">
                <a:cs typeface="Times New Roman" pitchFamily="18" charset="0"/>
              </a:rPr>
              <a:t>количество </a:t>
            </a:r>
            <a:r>
              <a:rPr lang="ru-RU" dirty="0" smtClean="0">
                <a:cs typeface="Times New Roman" pitchFamily="18" charset="0"/>
              </a:rPr>
              <a:t>и номинальная стоимость размещенных акций;</a:t>
            </a:r>
          </a:p>
          <a:p>
            <a:endParaRPr lang="ru-RU" dirty="0" smtClean="0">
              <a:cs typeface="Times New Roman" pitchFamily="18" charset="0"/>
            </a:endParaRPr>
          </a:p>
          <a:p>
            <a:r>
              <a:rPr lang="ru-RU" dirty="0" smtClean="0">
                <a:cs typeface="Times New Roman" pitchFamily="18" charset="0"/>
              </a:rPr>
              <a:t>права</a:t>
            </a:r>
            <a:r>
              <a:rPr lang="ru-RU" dirty="0" smtClean="0">
                <a:cs typeface="Times New Roman" pitchFamily="18" charset="0"/>
              </a:rPr>
              <a:t>, предоставляемые акциями общества каждой категории. Могут быть отражены такие сведения, как:</a:t>
            </a:r>
          </a:p>
          <a:p>
            <a:endParaRPr lang="ru-RU" dirty="0" smtClean="0">
              <a:cs typeface="Times New Roman" pitchFamily="18" charset="0"/>
            </a:endParaRPr>
          </a:p>
          <a:p>
            <a:r>
              <a:rPr lang="ru-RU" dirty="0" smtClean="0">
                <a:cs typeface="Times New Roman" pitchFamily="18" charset="0"/>
              </a:rPr>
              <a:t>количество </a:t>
            </a:r>
            <a:r>
              <a:rPr lang="ru-RU" dirty="0" smtClean="0">
                <a:cs typeface="Times New Roman" pitchFamily="18" charset="0"/>
              </a:rPr>
              <a:t>и номинальная стоимость </a:t>
            </a:r>
            <a:r>
              <a:rPr lang="ru-RU" dirty="0" smtClean="0">
                <a:cs typeface="Times New Roman" pitchFamily="18" charset="0"/>
              </a:rPr>
              <a:t>объявленных </a:t>
            </a:r>
            <a:r>
              <a:rPr lang="ru-RU" dirty="0" smtClean="0">
                <a:cs typeface="Times New Roman" pitchFamily="18" charset="0"/>
              </a:rPr>
              <a:t>акций;</a:t>
            </a:r>
          </a:p>
          <a:p>
            <a:endParaRPr lang="ru-RU" dirty="0" smtClean="0">
              <a:cs typeface="Times New Roman" pitchFamily="18" charset="0"/>
            </a:endParaRPr>
          </a:p>
          <a:p>
            <a:r>
              <a:rPr lang="ru-RU" dirty="0" smtClean="0">
                <a:cs typeface="Times New Roman" pitchFamily="18" charset="0"/>
              </a:rPr>
              <a:t>порядок </a:t>
            </a:r>
            <a:r>
              <a:rPr lang="ru-RU" dirty="0" smtClean="0">
                <a:cs typeface="Times New Roman" pitchFamily="18" charset="0"/>
              </a:rPr>
              <a:t>и условия их размещения.</a:t>
            </a:r>
            <a:endParaRPr lang="ru-RU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285728"/>
            <a:ext cx="8429684" cy="6188224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cs typeface="Times New Roman" pitchFamily="18" charset="0"/>
              </a:rPr>
              <a:t>Законодательство различает права акционеров - владельцев обыкновенных акций и акционеров - владельцев привилегированных акций.</a:t>
            </a:r>
          </a:p>
          <a:p>
            <a:endParaRPr lang="ru-RU" dirty="0" smtClean="0"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cs typeface="Times New Roman" pitchFamily="18" charset="0"/>
              </a:rPr>
              <a:t>Акционеры - владельцы обыкновенных акций имеют право:</a:t>
            </a:r>
          </a:p>
          <a:p>
            <a:endParaRPr lang="ru-RU" dirty="0" smtClean="0">
              <a:cs typeface="Times New Roman" pitchFamily="18" charset="0"/>
            </a:endParaRPr>
          </a:p>
          <a:p>
            <a:r>
              <a:rPr lang="ru-RU" sz="2200" dirty="0" smtClean="0">
                <a:cs typeface="Times New Roman" pitchFamily="18" charset="0"/>
              </a:rPr>
              <a:t>на </a:t>
            </a:r>
            <a:r>
              <a:rPr lang="ru-RU" sz="2200" dirty="0" smtClean="0">
                <a:cs typeface="Times New Roman" pitchFamily="18" charset="0"/>
              </a:rPr>
              <a:t>участие в общем собрании акционеров с правом голоса по всем вопросам его компетенции. Каждая голосующая акция дает один голос. Максимальное число голосов акционера может быть ограничено уставом общества;</a:t>
            </a:r>
          </a:p>
          <a:p>
            <a:endParaRPr lang="ru-RU" sz="2200" dirty="0" smtClean="0">
              <a:cs typeface="Times New Roman" pitchFamily="18" charset="0"/>
            </a:endParaRPr>
          </a:p>
          <a:p>
            <a:r>
              <a:rPr lang="ru-RU" sz="2200" dirty="0" smtClean="0">
                <a:cs typeface="Times New Roman" pitchFamily="18" charset="0"/>
              </a:rPr>
              <a:t>на </a:t>
            </a:r>
            <a:r>
              <a:rPr lang="ru-RU" sz="2200" dirty="0" smtClean="0">
                <a:cs typeface="Times New Roman" pitchFamily="18" charset="0"/>
              </a:rPr>
              <a:t>получение дивидендов, а в случае ликвидации общества - на получение части имущества.</a:t>
            </a:r>
            <a:endParaRPr lang="ru-RU" sz="2200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214290"/>
            <a:ext cx="8572560" cy="625966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i="1" dirty="0" smtClean="0">
                <a:cs typeface="Times New Roman" pitchFamily="18" charset="0"/>
              </a:rPr>
              <a:t>Акционеры - владельцы привилегированных акций имеют право</a:t>
            </a:r>
            <a:r>
              <a:rPr lang="ru-RU" dirty="0" smtClean="0">
                <a:cs typeface="Times New Roman" pitchFamily="18" charset="0"/>
              </a:rPr>
              <a:t>:</a:t>
            </a:r>
          </a:p>
          <a:p>
            <a:endParaRPr lang="ru-RU" dirty="0" smtClean="0">
              <a:cs typeface="Times New Roman" pitchFamily="18" charset="0"/>
            </a:endParaRPr>
          </a:p>
          <a:p>
            <a:r>
              <a:rPr lang="ru-RU" sz="2200" dirty="0" smtClean="0">
                <a:cs typeface="Times New Roman" pitchFamily="18" charset="0"/>
              </a:rPr>
              <a:t>не </a:t>
            </a:r>
            <a:r>
              <a:rPr lang="ru-RU" sz="2200" dirty="0" smtClean="0">
                <a:cs typeface="Times New Roman" pitchFamily="18" charset="0"/>
              </a:rPr>
              <a:t>владеют правом голоса на общем собрании акционеров. Однако такое право им предоставляется:</a:t>
            </a:r>
          </a:p>
          <a:p>
            <a:endParaRPr lang="ru-RU" sz="2200" dirty="0" smtClean="0">
              <a:cs typeface="Times New Roman" pitchFamily="18" charset="0"/>
            </a:endParaRPr>
          </a:p>
          <a:p>
            <a:pPr>
              <a:buNone/>
            </a:pPr>
            <a:r>
              <a:rPr lang="ru-RU" sz="2200" dirty="0" smtClean="0">
                <a:cs typeface="Times New Roman" pitchFamily="18" charset="0"/>
              </a:rPr>
              <a:t>а)  на период, когда нарушаются их права по выплате дивидендов;</a:t>
            </a:r>
          </a:p>
          <a:p>
            <a:endParaRPr lang="ru-RU" sz="2200" dirty="0" smtClean="0">
              <a:cs typeface="Times New Roman" pitchFamily="18" charset="0"/>
            </a:endParaRPr>
          </a:p>
          <a:p>
            <a:pPr>
              <a:buNone/>
            </a:pPr>
            <a:r>
              <a:rPr lang="ru-RU" sz="2200" dirty="0" smtClean="0">
                <a:cs typeface="Times New Roman" pitchFamily="18" charset="0"/>
              </a:rPr>
              <a:t>б)  при рассмотрении на общих собраниях акционеров вопросов, затрагивающих их права, в том числе при решении вопросов о реорганизации и ликвидации общества;</a:t>
            </a:r>
          </a:p>
          <a:p>
            <a:endParaRPr lang="ru-RU" sz="2200" dirty="0" smtClean="0">
              <a:cs typeface="Times New Roman" pitchFamily="18" charset="0"/>
            </a:endParaRPr>
          </a:p>
          <a:p>
            <a:r>
              <a:rPr lang="ru-RU" sz="2200" dirty="0" smtClean="0">
                <a:cs typeface="Times New Roman" pitchFamily="18" charset="0"/>
              </a:rPr>
              <a:t> </a:t>
            </a:r>
            <a:r>
              <a:rPr lang="ru-RU" sz="2200" dirty="0" smtClean="0">
                <a:cs typeface="Times New Roman" pitchFamily="18" charset="0"/>
              </a:rPr>
              <a:t>привилегированные акции одного типа предоставляют их владельцам одинаковый объем прав, устанавливаемых уставом общества.</a:t>
            </a:r>
            <a:endParaRPr lang="ru-RU" sz="2200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285728"/>
            <a:ext cx="8572560" cy="6188224"/>
          </a:xfrm>
        </p:spPr>
        <p:txBody>
          <a:bodyPr/>
          <a:lstStyle/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cs typeface="Times New Roman" pitchFamily="18" charset="0"/>
              </a:rPr>
              <a:t>В </a:t>
            </a:r>
            <a:r>
              <a:rPr lang="ru-RU" dirty="0" smtClean="0">
                <a:cs typeface="Times New Roman" pitchFamily="18" charset="0"/>
              </a:rPr>
              <a:t>соответствии с законом или уставом общество формирует:</a:t>
            </a:r>
          </a:p>
          <a:p>
            <a:endParaRPr lang="ru-RU" dirty="0" smtClean="0"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cs typeface="Times New Roman" pitchFamily="18" charset="0"/>
              </a:rPr>
              <a:t>1) </a:t>
            </a:r>
            <a:r>
              <a:rPr lang="ru-RU" sz="2600" i="1" dirty="0" smtClean="0">
                <a:cs typeface="Times New Roman" pitchFamily="18" charset="0"/>
              </a:rPr>
              <a:t>резервный </a:t>
            </a:r>
            <a:r>
              <a:rPr lang="ru-RU" sz="2600" i="1" dirty="0" smtClean="0">
                <a:cs typeface="Times New Roman" pitchFamily="18" charset="0"/>
              </a:rPr>
              <a:t>фонд</a:t>
            </a:r>
            <a:r>
              <a:rPr lang="ru-RU" dirty="0" smtClean="0">
                <a:cs typeface="Times New Roman" pitchFamily="18" charset="0"/>
              </a:rPr>
              <a:t>, размер которого устанавливается уставом, но не менее 15% уставного капитала. После регистрации общества в целях накопления в фонд вносится ежегодно 5% от чистой прибыли (до полного накопления). Предназначен для покрытия убытков, а также погашения облигаций и выкупа акций;</a:t>
            </a:r>
            <a:endParaRPr lang="ru-RU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285728"/>
            <a:ext cx="8215370" cy="6045348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>
                <a:cs typeface="Times New Roman" pitchFamily="18" charset="0"/>
              </a:rPr>
              <a:t>2)</a:t>
            </a:r>
            <a:r>
              <a:rPr lang="ru-RU" sz="2600" i="1" dirty="0" smtClean="0">
                <a:cs typeface="Times New Roman" pitchFamily="18" charset="0"/>
              </a:rPr>
              <a:t>специальный </a:t>
            </a:r>
            <a:r>
              <a:rPr lang="ru-RU" sz="2600" i="1" dirty="0" smtClean="0">
                <a:cs typeface="Times New Roman" pitchFamily="18" charset="0"/>
              </a:rPr>
              <a:t>фонд акционирования работников общества </a:t>
            </a:r>
            <a:r>
              <a:rPr lang="ru-RU" sz="2600" i="1" dirty="0" smtClean="0">
                <a:cs typeface="Times New Roman" pitchFamily="18" charset="0"/>
              </a:rPr>
              <a:t> </a:t>
            </a:r>
            <a:r>
              <a:rPr lang="ru-RU" dirty="0" smtClean="0">
                <a:cs typeface="Times New Roman" pitchFamily="18" charset="0"/>
              </a:rPr>
              <a:t>(</a:t>
            </a:r>
            <a:r>
              <a:rPr lang="ru-RU" dirty="0" smtClean="0">
                <a:cs typeface="Times New Roman" pitchFamily="18" charset="0"/>
              </a:rPr>
              <a:t>формирование может быть предусмотрено уставом). Предназначен для выкупа акций, продаваемых акционерами общества, для последующего размещения их работникам данного общества.</a:t>
            </a:r>
            <a:endParaRPr lang="ru-RU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214290"/>
            <a:ext cx="8286808" cy="6259662"/>
          </a:xfrm>
        </p:spPr>
        <p:txBody>
          <a:bodyPr/>
          <a:lstStyle/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cs typeface="Times New Roman" pitchFamily="18" charset="0"/>
              </a:rPr>
              <a:t>Уставный </a:t>
            </a:r>
            <a:r>
              <a:rPr lang="ru-RU" dirty="0" smtClean="0">
                <a:cs typeface="Times New Roman" pitchFamily="18" charset="0"/>
              </a:rPr>
              <a:t>капитал общества может быть уменьшен путем снижения номинальной стоимости акций или сокращения их общего количества путем приобретения и погашения части акций, если такая возможность предусмотрена в уставе общества. </a:t>
            </a:r>
            <a:endParaRPr lang="ru-RU" dirty="0" smtClean="0"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cs typeface="Times New Roman" pitchFamily="18" charset="0"/>
              </a:rPr>
              <a:t>Общество </a:t>
            </a:r>
            <a:r>
              <a:rPr lang="ru-RU" dirty="0" smtClean="0">
                <a:cs typeface="Times New Roman" pitchFamily="18" charset="0"/>
              </a:rPr>
              <a:t>не вправе уменьшать уставный капитал, если в результате этого его размер станет меньше минимального уставного капитала.</a:t>
            </a:r>
            <a:endParaRPr lang="ru-RU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21</TotalTime>
  <Words>617</Words>
  <Application>Microsoft Office PowerPoint</Application>
  <PresentationFormat>Экран (4:3)</PresentationFormat>
  <Paragraphs>73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Эркер</vt:lpstr>
      <vt:lpstr>Уставный капитал и акции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Уставный капитал и акции</dc:title>
  <dc:creator>Данечка</dc:creator>
  <cp:lastModifiedBy>Данечка</cp:lastModifiedBy>
  <cp:revision>3</cp:revision>
  <dcterms:created xsi:type="dcterms:W3CDTF">2013-11-17T12:03:49Z</dcterms:created>
  <dcterms:modified xsi:type="dcterms:W3CDTF">2013-11-17T12:25:26Z</dcterms:modified>
</cp:coreProperties>
</file>