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7920880" cy="429803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Сбытовая политика </a:t>
            </a:r>
            <a:r>
              <a:rPr lang="ru-RU" sz="3200" dirty="0" smtClean="0"/>
              <a:t>представляет собой разработку комплекса практических мер по формированию оптимальной сбытовой сети для эффективных продаж туристских продуктов и обслуживания выбранных целевых рынков.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864096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sz="3600" b="1" dirty="0" smtClean="0"/>
              <a:t>Формирование сбытовой политики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577592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280920" cy="557780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Критериями эффективности сбытовых операций являются: </a:t>
            </a:r>
            <a:r>
              <a:rPr lang="ru-RU" sz="2400" u="sng" dirty="0" smtClean="0">
                <a:solidFill>
                  <a:schemeClr val="accent5">
                    <a:lumMod val="75000"/>
                  </a:schemeClr>
                </a:solidFill>
              </a:rPr>
              <a:t>уровень издержек обращения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и </a:t>
            </a:r>
            <a:r>
              <a:rPr lang="ru-RU" sz="2400" u="sng" dirty="0" smtClean="0">
                <a:solidFill>
                  <a:schemeClr val="accent5">
                    <a:lumMod val="75000"/>
                  </a:schemeClr>
                </a:solidFill>
              </a:rPr>
              <a:t>объемы продаж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На эффективность сбытовой политики влияют факторы: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Особенности потребителей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Производственные, сбытовые, финансовые и другие возможности туроператора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Характеристики туристского продукта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Отличительные черты рынка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Конкурентная обстановка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Имеющиеся каналы сбыта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Сравнительная стоимость различных структур каналов сбыта</a:t>
            </a: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Нормативно-правовая среда, регламентирующая организацию сбыта туристских продуктов</a:t>
            </a:r>
          </a:p>
          <a:p>
            <a:pPr marL="45720" indent="0">
              <a:buNone/>
            </a:pP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20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476672"/>
            <a:ext cx="8064896" cy="576064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ВЫБОР КАНАЛОВ СБЫТА</a:t>
            </a:r>
          </a:p>
          <a:p>
            <a:pPr marL="45720" indent="0">
              <a:buNone/>
            </a:pPr>
            <a:r>
              <a:rPr lang="ru-RU" dirty="0" smtClean="0"/>
              <a:t>Каналы сбыта должны выполнять следующие функции:</a:t>
            </a:r>
          </a:p>
          <a:p>
            <a:r>
              <a:rPr lang="ru-RU" sz="2400" dirty="0" smtClean="0"/>
              <a:t>Маркетинговые исследования</a:t>
            </a:r>
          </a:p>
          <a:p>
            <a:r>
              <a:rPr lang="ru-RU" sz="2400" dirty="0" smtClean="0"/>
              <a:t>Продвижение туристского продукта</a:t>
            </a:r>
          </a:p>
          <a:p>
            <a:r>
              <a:rPr lang="ru-RU" sz="2400" dirty="0" smtClean="0"/>
              <a:t>Установление контактов и поддержание с существующими и потенциальными потребителями</a:t>
            </a:r>
          </a:p>
          <a:p>
            <a:r>
              <a:rPr lang="ru-RU" sz="2400" dirty="0" smtClean="0"/>
              <a:t>Адаптация предложения туристских продуктов к потребностям покупателей</a:t>
            </a:r>
          </a:p>
          <a:p>
            <a:r>
              <a:rPr lang="ru-RU" sz="2400" dirty="0" smtClean="0"/>
              <a:t>Реализация туристского продукта</a:t>
            </a:r>
          </a:p>
          <a:p>
            <a:r>
              <a:rPr lang="ru-RU" sz="2400" dirty="0" smtClean="0"/>
              <a:t>Финансирование сбытовых операций</a:t>
            </a:r>
          </a:p>
          <a:p>
            <a:r>
              <a:rPr lang="ru-RU" sz="2400" dirty="0" smtClean="0"/>
              <a:t>Принятие риска</a:t>
            </a:r>
            <a:endParaRPr lang="ru-RU" sz="2400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99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776864" cy="5505792"/>
          </a:xfrm>
        </p:spPr>
        <p:txBody>
          <a:bodyPr/>
          <a:lstStyle/>
          <a:p>
            <a:pPr marL="45720" indent="0"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Каналы сбыта </a:t>
            </a:r>
            <a:r>
              <a:rPr lang="ru-RU" sz="2800" dirty="0" smtClean="0"/>
              <a:t>в туризме представляют собой совокупность способов реализации туристского продукта.</a:t>
            </a:r>
          </a:p>
          <a:p>
            <a:pPr marL="560070" indent="-514350">
              <a:buAutoNum type="arabicPeriod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Прямые каналы сбыта </a:t>
            </a:r>
            <a:r>
              <a:rPr lang="ru-RU" sz="2800" dirty="0" smtClean="0"/>
              <a:t>– туроператор самостоятельно реализует сформированный туристский продукт конечному потребителю, не прибегая к услугам посредников. </a:t>
            </a:r>
          </a:p>
          <a:p>
            <a:pPr marL="560070" indent="-514350">
              <a:buAutoNum type="arabicPeriod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Косвенные каналы сбыта </a:t>
            </a:r>
            <a:r>
              <a:rPr lang="ru-RU" sz="2800" dirty="0" smtClean="0"/>
              <a:t>–предполагают реализацию туристского продукта при помощи различных независимых торговых посредников.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63370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76864" cy="5289768"/>
          </a:xfrm>
        </p:spPr>
        <p:txBody>
          <a:bodyPr/>
          <a:lstStyle/>
          <a:p>
            <a:pPr marL="45720" indent="0">
              <a:buNone/>
            </a:pPr>
            <a:r>
              <a:rPr lang="ru-RU" sz="2400" dirty="0" smtClean="0"/>
              <a:t>3.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Комбинированные каналы сбыта </a:t>
            </a:r>
            <a:r>
              <a:rPr lang="ru-RU" sz="2400" dirty="0" smtClean="0"/>
              <a:t>–туроператор самостоятельно реализует турпродукт, а также через посредников.</a:t>
            </a:r>
          </a:p>
          <a:p>
            <a:pPr marL="45720" indent="0">
              <a:buNone/>
            </a:pPr>
            <a:r>
              <a:rPr lang="ru-RU" sz="2400" dirty="0" smtClean="0"/>
              <a:t>При выборе наиболее оптимального канала сбыта необходимо оценить каждый вариант по трем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критериям</a:t>
            </a:r>
            <a:r>
              <a:rPr lang="ru-RU" sz="2400" dirty="0" smtClean="0"/>
              <a:t>: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Экономический критерий  </a:t>
            </a:r>
            <a:r>
              <a:rPr lang="ru-RU" sz="2400" dirty="0" smtClean="0"/>
              <a:t>при выборе канала сбыта предполагает сравнение издержек и прибыли, которые будут иметь место при использовании различных каналов.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82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361776"/>
          </a:xfrm>
        </p:spPr>
        <p:txBody>
          <a:bodyPr/>
          <a:lstStyle/>
          <a:p>
            <a:pPr marL="45720" indent="0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Критерий управляемости </a:t>
            </a:r>
            <a:r>
              <a:rPr lang="ru-RU" sz="2400" dirty="0" smtClean="0"/>
              <a:t>предусматривает необходимость сохранения контроля со стороны туроператора за продвижением и реализацией сформированных туристских продуктов.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Критерий адаптивности </a:t>
            </a:r>
            <a:r>
              <a:rPr lang="ru-RU" sz="2400" dirty="0" smtClean="0"/>
              <a:t>предполагает анализ будущих изменений рынка и обуславливает необходимость постоянных уточнений, касающихся количества посредников и организации взаимоотношений с ними.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6912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352928" cy="5433784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 smtClean="0"/>
              <a:t>ВЫБОР ТОРГОВЫХ ПОСРЕДНИКОВ И ОРГАНИЗАЦИЯ ВЗАИМОДЕЙСТВИЯ С НИМИ</a:t>
            </a:r>
          </a:p>
          <a:p>
            <a:pPr marL="45720" indent="0" algn="ctr">
              <a:buNone/>
            </a:pPr>
            <a:r>
              <a:rPr lang="ru-RU" sz="2400" dirty="0" smtClean="0"/>
              <a:t>Процедура выбора торговых посредников предполагает оценку группы независимых участников каналов сбыта по определенному набору критериев:</a:t>
            </a:r>
          </a:p>
          <a:p>
            <a:pPr marL="502920" indent="-457200" algn="just">
              <a:buAutoNum type="arabicPeriod"/>
            </a:pPr>
            <a:r>
              <a:rPr lang="ru-RU" dirty="0" smtClean="0"/>
              <a:t>Профессионализм и наличие опыта работы</a:t>
            </a:r>
          </a:p>
          <a:p>
            <a:pPr marL="502920" indent="-457200" algn="just">
              <a:buAutoNum type="arabicPeriod"/>
            </a:pPr>
            <a:r>
              <a:rPr lang="ru-RU" dirty="0" smtClean="0"/>
              <a:t>Территория, охватываемая посредником</a:t>
            </a:r>
          </a:p>
          <a:p>
            <a:pPr marL="502920" indent="-457200" algn="just">
              <a:buAutoNum type="arabicPeriod"/>
            </a:pPr>
            <a:r>
              <a:rPr lang="ru-RU" dirty="0" smtClean="0"/>
              <a:t>Охват целевого рынка</a:t>
            </a:r>
          </a:p>
          <a:p>
            <a:pPr marL="502920" indent="-457200" algn="just">
              <a:buAutoNum type="arabicPeriod"/>
            </a:pPr>
            <a:r>
              <a:rPr lang="ru-RU" dirty="0" smtClean="0"/>
              <a:t>Используемые технологии и методы продаж</a:t>
            </a:r>
          </a:p>
          <a:p>
            <a:pPr marL="502920" indent="-457200" algn="just">
              <a:buAutoNum type="arabicPeriod"/>
            </a:pPr>
            <a:r>
              <a:rPr lang="ru-RU" dirty="0" smtClean="0"/>
              <a:t>Деловая репутация</a:t>
            </a:r>
          </a:p>
          <a:p>
            <a:pPr marL="502920" indent="-457200" algn="just">
              <a:buAutoNum type="arabicPeriod"/>
            </a:pPr>
            <a:r>
              <a:rPr lang="ru-RU" dirty="0" smtClean="0"/>
              <a:t>Теснота связей с конкурентами</a:t>
            </a:r>
          </a:p>
          <a:p>
            <a:pPr marL="502920" indent="-457200" algn="just">
              <a:buAutoNum type="arabicPeriod"/>
            </a:pPr>
            <a:r>
              <a:rPr lang="ru-RU" dirty="0" smtClean="0"/>
              <a:t>Степень готовности к взаимовыгодному сотрудничеству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5220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692696"/>
            <a:ext cx="7920880" cy="554461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 smtClean="0"/>
              <a:t>Выбор метода охвата рынка определяется двумя характеристиками интенсивностью и избирательностью.</a:t>
            </a:r>
          </a:p>
          <a:p>
            <a:pPr marL="45720" indent="0">
              <a:buNone/>
            </a:pPr>
            <a:r>
              <a:rPr lang="ru-RU" sz="2400" dirty="0" smtClean="0"/>
              <a:t>В зависимости от них сбыт может  быть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интенсивным</a:t>
            </a:r>
            <a:r>
              <a:rPr lang="ru-RU" sz="2400" dirty="0" smtClean="0"/>
              <a:t>,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селективным </a:t>
            </a:r>
            <a:r>
              <a:rPr lang="ru-RU" sz="2400" dirty="0" smtClean="0"/>
              <a:t>и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 избирательным</a:t>
            </a:r>
            <a:r>
              <a:rPr lang="ru-RU" sz="2400" dirty="0" smtClean="0"/>
              <a:t>.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Интенсивный сбыт </a:t>
            </a:r>
            <a:r>
              <a:rPr lang="ru-RU" sz="2400" dirty="0" smtClean="0"/>
              <a:t>предполагает привлечение как можно большего числа посредников с целью обеспечения максимального охвата рынка. 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Селективный сбыт </a:t>
            </a:r>
            <a:r>
              <a:rPr lang="ru-RU" sz="2400" dirty="0" smtClean="0"/>
              <a:t>сопряжен с оптимизацией количества посредников таким образом, чтобы обеспечить необходимый охват рынка и в то же время добиться более существенного контроля за ходом продаж.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20874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20880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Исключительный сбыт </a:t>
            </a:r>
            <a:r>
              <a:rPr lang="ru-RU" dirty="0" smtClean="0"/>
              <a:t>–предполагает, что только одному из посредников предоставляются эксклюзивные права на реализацию туристского продукта туроператора в рамках определенной территории.</a:t>
            </a:r>
          </a:p>
          <a:p>
            <a:pPr marL="45720" indent="0">
              <a:buNone/>
            </a:pPr>
            <a:r>
              <a:rPr lang="ru-RU" sz="2400" dirty="0" smtClean="0"/>
              <a:t>Правовое обеспечение взаимодействия туроператора и </a:t>
            </a:r>
            <a:r>
              <a:rPr lang="ru-RU" sz="2400" dirty="0" err="1" smtClean="0"/>
              <a:t>турагентов</a:t>
            </a:r>
            <a:r>
              <a:rPr lang="ru-RU" sz="2400" dirty="0" smtClean="0"/>
              <a:t> регулируется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договором</a:t>
            </a:r>
            <a:r>
              <a:rPr lang="ru-RU" sz="2400" dirty="0" smtClean="0"/>
              <a:t>, который регламентирует права и обязанности сторон и является базой для решения возникающих споров и разногласий.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685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8064896" cy="54337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/>
              <a:t>Обязательными условиями договора о продвижении и реализации туристского продукта, заключаемого между </a:t>
            </a:r>
            <a:r>
              <a:rPr lang="ru-RU" dirty="0" err="1" smtClean="0"/>
              <a:t>туроператорм</a:t>
            </a:r>
            <a:r>
              <a:rPr lang="ru-RU" dirty="0" smtClean="0"/>
              <a:t> и </a:t>
            </a:r>
            <a:r>
              <a:rPr lang="ru-RU" dirty="0" err="1" smtClean="0"/>
              <a:t>турагентом</a:t>
            </a:r>
            <a:r>
              <a:rPr lang="ru-RU" dirty="0" smtClean="0"/>
              <a:t>, являются:</a:t>
            </a:r>
          </a:p>
          <a:p>
            <a:pPr marL="502920" indent="-457200">
              <a:buAutoNum type="arabicPeriod"/>
            </a:pPr>
            <a:r>
              <a:rPr lang="ru-RU" dirty="0" smtClean="0"/>
              <a:t>Продвижение и реализация </a:t>
            </a:r>
            <a:r>
              <a:rPr lang="ru-RU" dirty="0" err="1" smtClean="0"/>
              <a:t>турагентом</a:t>
            </a:r>
            <a:r>
              <a:rPr lang="ru-RU" dirty="0" smtClean="0"/>
              <a:t> туристского продукта</a:t>
            </a:r>
          </a:p>
          <a:p>
            <a:pPr marL="502920" indent="-457200">
              <a:buAutoNum type="arabicPeriod"/>
            </a:pPr>
            <a:r>
              <a:rPr lang="ru-RU" dirty="0" smtClean="0"/>
              <a:t>Полномочия </a:t>
            </a:r>
            <a:r>
              <a:rPr lang="ru-RU" dirty="0" err="1" smtClean="0"/>
              <a:t>турагента</a:t>
            </a:r>
            <a:r>
              <a:rPr lang="ru-RU" dirty="0" smtClean="0"/>
              <a:t> на совершение сделок с туристами от имени туроператора</a:t>
            </a:r>
          </a:p>
          <a:p>
            <a:pPr marL="502920" indent="-457200">
              <a:buAutoNum type="arabicPeriod"/>
            </a:pPr>
            <a:r>
              <a:rPr lang="ru-RU" dirty="0" smtClean="0"/>
              <a:t>Возможность заключения </a:t>
            </a:r>
            <a:r>
              <a:rPr lang="ru-RU" dirty="0" err="1" smtClean="0"/>
              <a:t>субагентских</a:t>
            </a:r>
            <a:r>
              <a:rPr lang="ru-RU" dirty="0" smtClean="0"/>
              <a:t> договоров</a:t>
            </a:r>
          </a:p>
          <a:p>
            <a:pPr marL="502920" indent="-457200">
              <a:buAutoNum type="arabicPeriod"/>
            </a:pPr>
            <a:r>
              <a:rPr lang="ru-RU" dirty="0" smtClean="0"/>
              <a:t>Порядок взаимодействия туроператора и </a:t>
            </a:r>
            <a:r>
              <a:rPr lang="ru-RU" dirty="0" err="1" smtClean="0"/>
              <a:t>турагента</a:t>
            </a:r>
            <a:r>
              <a:rPr lang="ru-RU" dirty="0" smtClean="0"/>
              <a:t> в случае предъявления им претензий туристов</a:t>
            </a:r>
          </a:p>
          <a:p>
            <a:pPr marL="502920" indent="-457200">
              <a:buAutoNum type="arabicPeriod"/>
            </a:pPr>
            <a:r>
              <a:rPr lang="ru-RU" dirty="0" smtClean="0"/>
              <a:t>Возможность уплаты страхового возмещения по договору страхования ответственности туроператора</a:t>
            </a:r>
          </a:p>
          <a:p>
            <a:pPr marL="502920" indent="-457200">
              <a:buAutoNum type="arabicPeriod"/>
            </a:pPr>
            <a:r>
              <a:rPr lang="ru-RU" dirty="0" smtClean="0"/>
              <a:t>Взаимная ответственность туроператора и </a:t>
            </a:r>
            <a:r>
              <a:rPr lang="ru-RU" dirty="0" err="1" smtClean="0"/>
              <a:t>турагента</a:t>
            </a:r>
            <a:r>
              <a:rPr lang="ru-RU" dirty="0" smtClean="0"/>
              <a:t> за представление или непредставление недостоверной информации о туристском продукте</a:t>
            </a:r>
          </a:p>
          <a:p>
            <a:pPr marL="50292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740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992888" cy="543378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УПРАВЛЕНИЕ КАНАЛАМИ СБЫТА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Самоорганизующийся канал </a:t>
            </a:r>
            <a:r>
              <a:rPr lang="ru-RU" dirty="0" smtClean="0"/>
              <a:t>является традиционным, включающим туроператора и одного или нескольких независимых торговых посредников. При этом ни один из участников канала не имеет в нем ярко выраженных лидирующих позиций, каждый действует на рынке самостоятельно, ориентируясь на обеспечение максимизации собственной прибыли.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Координируемый канал </a:t>
            </a:r>
            <a:r>
              <a:rPr lang="ru-RU" dirty="0" smtClean="0"/>
              <a:t>характеризуется тем, что его функционирование целенаправленно управляется туроператором.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592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136904" cy="55778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 smtClean="0"/>
              <a:t>Координируемые каналы сбыта выступают в виде вертикальных, горизонтальных и многоканальных маркетинговых систем.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Вертикальная маркетинговая система </a:t>
            </a:r>
            <a:r>
              <a:rPr lang="ru-RU" sz="2400" dirty="0" smtClean="0"/>
              <a:t>– структура канала сбыта, в котором туроператор и торговые посредники действуют как единая система.</a:t>
            </a:r>
          </a:p>
          <a:p>
            <a:pPr marL="45720" indent="0">
              <a:buNone/>
            </a:pPr>
            <a:r>
              <a:rPr lang="ru-RU" sz="2400" dirty="0" smtClean="0"/>
              <a:t>Различают корпоративные, договорные и управляемые вертикальные маркетинговые системы.</a:t>
            </a:r>
          </a:p>
          <a:p>
            <a:pPr marL="4572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89125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776864" cy="536177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 smtClean="0"/>
              <a:t>Горизонтальная маркетинговая система основана на добровольном и равноправном </a:t>
            </a:r>
            <a:r>
              <a:rPr lang="ru-RU" sz="2400" dirty="0"/>
              <a:t> </a:t>
            </a:r>
            <a:r>
              <a:rPr lang="ru-RU" sz="2400" dirty="0" smtClean="0"/>
              <a:t>объединении двух или более участников одного уровня канала сбыта.</a:t>
            </a:r>
          </a:p>
          <a:p>
            <a:pPr marL="45720" indent="0">
              <a:buNone/>
            </a:pPr>
            <a:endParaRPr lang="ru-RU" sz="2400" dirty="0"/>
          </a:p>
          <a:p>
            <a:pPr marL="45720" indent="0">
              <a:buNone/>
            </a:pPr>
            <a:r>
              <a:rPr lang="ru-RU" sz="2400" dirty="0" smtClean="0"/>
              <a:t>Многоканальная маркетинговая система создается для обслуживания туроператор различных целевых рынков. При этом используются как прямые, так и косвенные каналы сбыта туристского продукта.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4839429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131</TotalTime>
  <Words>643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Формирование сбытовой политики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сбытовой политики</dc:title>
  <dc:creator>User</dc:creator>
  <cp:lastModifiedBy>User</cp:lastModifiedBy>
  <cp:revision>20</cp:revision>
  <dcterms:created xsi:type="dcterms:W3CDTF">2012-11-27T12:04:33Z</dcterms:created>
  <dcterms:modified xsi:type="dcterms:W3CDTF">2012-11-27T19:37:23Z</dcterms:modified>
</cp:coreProperties>
</file>