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7" r:id="rId5"/>
    <p:sldId id="276" r:id="rId6"/>
    <p:sldId id="275" r:id="rId7"/>
    <p:sldId id="274" r:id="rId8"/>
    <p:sldId id="273" r:id="rId9"/>
    <p:sldId id="272" r:id="rId10"/>
    <p:sldId id="264" r:id="rId11"/>
    <p:sldId id="271" r:id="rId12"/>
    <p:sldId id="270" r:id="rId13"/>
    <p:sldId id="269" r:id="rId14"/>
    <p:sldId id="268" r:id="rId15"/>
    <p:sldId id="267" r:id="rId16"/>
    <p:sldId id="266" r:id="rId17"/>
    <p:sldId id="265" r:id="rId18"/>
    <p:sldId id="259" r:id="rId19"/>
    <p:sldId id="263" r:id="rId20"/>
    <p:sldId id="262" r:id="rId21"/>
    <p:sldId id="261" r:id="rId22"/>
    <p:sldId id="260" r:id="rId23"/>
    <p:sldId id="278" r:id="rId24"/>
    <p:sldId id="282" r:id="rId25"/>
    <p:sldId id="281" r:id="rId26"/>
    <p:sldId id="279" r:id="rId27"/>
    <p:sldId id="283" r:id="rId28"/>
    <p:sldId id="284" r:id="rId29"/>
    <p:sldId id="286" r:id="rId30"/>
    <p:sldId id="287" r:id="rId31"/>
    <p:sldId id="285" r:id="rId32"/>
    <p:sldId id="290" r:id="rId33"/>
    <p:sldId id="289" r:id="rId34"/>
    <p:sldId id="288" r:id="rId35"/>
    <p:sldId id="291" r:id="rId36"/>
    <p:sldId id="293" r:id="rId37"/>
    <p:sldId id="292" r:id="rId38"/>
    <p:sldId id="296" r:id="rId39"/>
    <p:sldId id="294" r:id="rId40"/>
    <p:sldId id="295" r:id="rId41"/>
  </p:sldIdLst>
  <p:sldSz cx="12192000" cy="6858000"/>
  <p:notesSz cx="6858000" cy="9144000"/>
  <p:custDataLst>
    <p:tags r:id="rId4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55" y="5503453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7694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123034"/>
                </a:solidFill>
              </a:rPr>
              <a:t>Аудит денежных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10808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062" y="255944"/>
            <a:ext cx="9520451" cy="1163424"/>
          </a:xfrm>
        </p:spPr>
        <p:txBody>
          <a:bodyPr>
            <a:normAutofit/>
          </a:bodyPr>
          <a:lstStyle/>
          <a:p>
            <a:r>
              <a:rPr lang="ru-RU" dirty="0">
                <a:latin typeface="Calibri" pitchFamily="34" charset="0"/>
              </a:rPr>
              <a:t>Аудит кассовых операций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Целью аудиторской проверки кассовых операций </a:t>
            </a:r>
            <a:r>
              <a:rPr lang="ru-RU" sz="3200" dirty="0" smtClean="0"/>
              <a:t>является </a:t>
            </a:r>
            <a:r>
              <a:rPr lang="ru-RU" sz="3200" dirty="0"/>
              <a:t>установление соответствия применяемой в </a:t>
            </a:r>
            <a:r>
              <a:rPr lang="ru-RU" sz="3200" dirty="0" smtClean="0"/>
              <a:t>организации </a:t>
            </a:r>
            <a:r>
              <a:rPr lang="ru-RU" sz="3200" dirty="0"/>
              <a:t>методики учета и налогообложения операций по </a:t>
            </a:r>
            <a:r>
              <a:rPr lang="ru-RU" sz="3200" dirty="0" smtClean="0"/>
              <a:t>движению </a:t>
            </a:r>
            <a:r>
              <a:rPr lang="ru-RU" sz="3200" dirty="0"/>
              <a:t>наличных денежных средств, действующим в </a:t>
            </a:r>
            <a:r>
              <a:rPr lang="ru-RU" sz="3200" dirty="0" smtClean="0"/>
              <a:t>Российской </a:t>
            </a:r>
            <a:r>
              <a:rPr lang="ru-RU" sz="3200" dirty="0"/>
              <a:t>Федерации в проверяемом периоде, нормативным документам для формирования мнения о достоверности бухгалтерской отчетности во всех существенных аспектах. </a:t>
            </a:r>
          </a:p>
        </p:txBody>
      </p:sp>
    </p:spTree>
    <p:extLst>
      <p:ext uri="{BB962C8B-B14F-4D97-AF65-F5344CB8AC3E}">
        <p14:creationId xmlns:p14="http://schemas.microsoft.com/office/powerpoint/2010/main" val="187386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497" y="1064524"/>
            <a:ext cx="11094747" cy="5227093"/>
          </a:xfrm>
        </p:spPr>
        <p:txBody>
          <a:bodyPr>
            <a:normAutofit/>
          </a:bodyPr>
          <a:lstStyle/>
          <a:p>
            <a:r>
              <a:rPr lang="ru-RU" sz="3200" dirty="0"/>
              <a:t>Основные направления аудита кассовых операций:</a:t>
            </a:r>
          </a:p>
          <a:p>
            <a:pPr marL="355600" indent="0">
              <a:buNone/>
            </a:pPr>
            <a:r>
              <a:rPr lang="ru-RU" sz="3200" dirty="0" smtClean="0"/>
              <a:t>- проверка </a:t>
            </a:r>
            <a:r>
              <a:rPr lang="ru-RU" sz="3200" dirty="0"/>
              <a:t>правильности оформления первичных документов и их обобщения в учетных регистрах;</a:t>
            </a:r>
          </a:p>
          <a:p>
            <a:pPr marL="355600" indent="0">
              <a:buNone/>
            </a:pPr>
            <a:r>
              <a:rPr lang="ru-RU" sz="3200" dirty="0" smtClean="0"/>
              <a:t>- проверка </a:t>
            </a:r>
            <a:r>
              <a:rPr lang="ru-RU" sz="3200" dirty="0"/>
              <a:t>обоснованности хозяйственных операций;</a:t>
            </a:r>
          </a:p>
          <a:p>
            <a:pPr marL="355600" indent="0">
              <a:buNone/>
            </a:pPr>
            <a:r>
              <a:rPr lang="ru-RU" sz="3200" dirty="0" smtClean="0"/>
              <a:t>- проверка </a:t>
            </a:r>
            <a:r>
              <a:rPr lang="ru-RU" sz="3200" dirty="0"/>
              <a:t>правильность отражения операций на счетах синтетического и аналитического учета;</a:t>
            </a:r>
          </a:p>
          <a:p>
            <a:pPr marL="355600" indent="0">
              <a:buNone/>
            </a:pPr>
            <a:r>
              <a:rPr lang="ru-RU" sz="3200" dirty="0" smtClean="0"/>
              <a:t>- проверка </a:t>
            </a:r>
            <a:r>
              <a:rPr lang="ru-RU" sz="3200" dirty="0"/>
              <a:t>соблюдения лимита остатка денег в кассе и расчета наличными деньгами в пределах установленных норм. </a:t>
            </a:r>
          </a:p>
        </p:txBody>
      </p:sp>
    </p:spTree>
    <p:extLst>
      <p:ext uri="{BB962C8B-B14F-4D97-AF65-F5344CB8AC3E}">
        <p14:creationId xmlns:p14="http://schemas.microsoft.com/office/powerpoint/2010/main" val="383361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2705" y="1579965"/>
            <a:ext cx="10233800" cy="4351338"/>
          </a:xfrm>
        </p:spPr>
        <p:txBody>
          <a:bodyPr>
            <a:normAutofit/>
          </a:bodyPr>
          <a:lstStyle/>
          <a:p>
            <a:r>
              <a:rPr lang="ru-RU" sz="3200" dirty="0"/>
              <a:t>Источниками информации для аудиторов являются: Положение об учетной </a:t>
            </a:r>
            <a:r>
              <a:rPr lang="ru-RU" sz="3200" dirty="0" smtClean="0"/>
              <a:t>политике </a:t>
            </a:r>
            <a:r>
              <a:rPr lang="ru-RU" sz="3200" dirty="0"/>
              <a:t>предприятия, кассовая книга, приходные и расходные кассовые ордера, платежные ведомости, выписки банка, учетные регистры к счету 50, журнал-ордер № 1, Главная книга, баланс, отчет о движении денежных средств. Кассовые операции целесообразно проверять сплошным методом. </a:t>
            </a:r>
          </a:p>
        </p:txBody>
      </p:sp>
    </p:spTree>
    <p:extLst>
      <p:ext uri="{BB962C8B-B14F-4D97-AF65-F5344CB8AC3E}">
        <p14:creationId xmlns:p14="http://schemas.microsoft.com/office/powerpoint/2010/main" val="279131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2513" y="859809"/>
            <a:ext cx="10521287" cy="5404513"/>
          </a:xfrm>
        </p:spPr>
        <p:txBody>
          <a:bodyPr>
            <a:normAutofit fontScale="70000" lnSpcReduction="20000"/>
          </a:bodyPr>
          <a:lstStyle/>
          <a:p>
            <a:r>
              <a:rPr lang="ru-RU" sz="4100" dirty="0"/>
              <a:t>Аудиторская проверка кассовых операций организуется в такой последовательности:</a:t>
            </a:r>
          </a:p>
          <a:p>
            <a:pPr marL="355600" indent="0">
              <a:buNone/>
            </a:pPr>
            <a:r>
              <a:rPr lang="ru-RU" sz="4100" dirty="0"/>
              <a:t>- инвентаризация кассы и обследование условий </a:t>
            </a:r>
            <a:r>
              <a:rPr lang="ru-RU" sz="4100" dirty="0" smtClean="0"/>
              <a:t>хранения </a:t>
            </a:r>
            <a:r>
              <a:rPr lang="ru-RU" sz="4100" dirty="0"/>
              <a:t>денежных средств;</a:t>
            </a:r>
          </a:p>
          <a:p>
            <a:pPr marL="355600" indent="0">
              <a:buNone/>
            </a:pPr>
            <a:r>
              <a:rPr lang="ru-RU" sz="4100" dirty="0"/>
              <a:t>- проверка правильности документального оформления операций;</a:t>
            </a:r>
          </a:p>
          <a:p>
            <a:pPr marL="355600" indent="0">
              <a:buNone/>
            </a:pPr>
            <a:r>
              <a:rPr lang="ru-RU" sz="4100" dirty="0"/>
              <a:t>- проверка полноты и своевременности оприходования денежных средств;</a:t>
            </a:r>
          </a:p>
          <a:p>
            <a:pPr marL="355600" indent="0">
              <a:buNone/>
            </a:pPr>
            <a:r>
              <a:rPr lang="ru-RU" sz="4100" dirty="0"/>
              <a:t>- аудиторская проверка правильности списания денег в расход;</a:t>
            </a:r>
          </a:p>
          <a:p>
            <a:pPr marL="355600" indent="0">
              <a:buNone/>
            </a:pPr>
            <a:r>
              <a:rPr lang="ru-RU" sz="4100" dirty="0"/>
              <a:t>- проверка соблюдения кассовой и финансовой </a:t>
            </a:r>
            <a:r>
              <a:rPr lang="ru-RU" sz="4100" dirty="0" smtClean="0"/>
              <a:t>дисциплины</a:t>
            </a:r>
            <a:r>
              <a:rPr lang="ru-RU" sz="4100" dirty="0"/>
              <a:t>;</a:t>
            </a:r>
          </a:p>
          <a:p>
            <a:pPr marL="355600" indent="0">
              <a:buNone/>
            </a:pPr>
            <a:r>
              <a:rPr lang="ru-RU" sz="4100" dirty="0"/>
              <a:t>- проверка правильности отражения операций на </a:t>
            </a:r>
            <a:r>
              <a:rPr lang="ru-RU" sz="4100" dirty="0" smtClean="0"/>
              <a:t>счетах </a:t>
            </a:r>
            <a:r>
              <a:rPr lang="ru-RU" sz="4100" dirty="0"/>
              <a:t>бухгалтерского учета; </a:t>
            </a:r>
          </a:p>
          <a:p>
            <a:pPr marL="355600" indent="0">
              <a:buNone/>
            </a:pPr>
            <a:r>
              <a:rPr lang="ru-RU" sz="4100" dirty="0"/>
              <a:t>- оформление результатов проверки.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29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579" y="1293362"/>
            <a:ext cx="10233800" cy="4351338"/>
          </a:xfrm>
        </p:spPr>
        <p:txBody>
          <a:bodyPr>
            <a:normAutofit/>
          </a:bodyPr>
          <a:lstStyle/>
          <a:p>
            <a:r>
              <a:rPr lang="ru-RU" sz="3200" dirty="0"/>
              <a:t>В приходных и расходных кассовых ордерах проверяется правильность заполнения, отражение корреспонденции счетов, подписи, регистрация в журнале приходных/расходных ордеров, целевое использование наличных денег, есть ли две подписи – руководителя и главного бухгалтера, фактическое получения денег – соответствует ли дата получения, отражен ли документ удостоверяющий личность получателя – паспорт, военный билет. </a:t>
            </a:r>
          </a:p>
        </p:txBody>
      </p:sp>
    </p:spTree>
    <p:extLst>
      <p:ext uri="{BB962C8B-B14F-4D97-AF65-F5344CB8AC3E}">
        <p14:creationId xmlns:p14="http://schemas.microsoft.com/office/powerpoint/2010/main" val="278528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057" y="1184180"/>
            <a:ext cx="10233800" cy="4351338"/>
          </a:xfrm>
        </p:spPr>
        <p:txBody>
          <a:bodyPr/>
          <a:lstStyle/>
          <a:p>
            <a:r>
              <a:rPr lang="ru-RU" sz="3200" dirty="0"/>
              <a:t>Журнал регистрации приходных и расходных документов проверяется с точки зрения его оформления: прошнурован, пронумерован и указано количество листов, подпись руководителя, регистрация в момент выписки ордера. </a:t>
            </a:r>
          </a:p>
          <a:p>
            <a:r>
              <a:rPr lang="ru-RU" sz="3200" dirty="0"/>
              <a:t> В журнале-ордере №1 и ведомость №1 проверяется правильность отражения хозяйственных операций,  арифметическая точность расчетов и соответствие данным кассовой книге.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4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639" y="1037230"/>
            <a:ext cx="10371161" cy="5139733"/>
          </a:xfrm>
        </p:spPr>
        <p:txBody>
          <a:bodyPr>
            <a:normAutofit lnSpcReduction="10000"/>
          </a:bodyPr>
          <a:lstStyle/>
          <a:p>
            <a:r>
              <a:rPr lang="ru-RU" sz="3200" dirty="0"/>
              <a:t>При составлении программы проверки следует оценить эффективность внутреннего контроля за движением и </a:t>
            </a:r>
            <a:r>
              <a:rPr lang="ru-RU" sz="3200" dirty="0" smtClean="0"/>
              <a:t>сохранностью </a:t>
            </a:r>
            <a:r>
              <a:rPr lang="ru-RU" sz="3200" dirty="0"/>
              <a:t>денежных средств и других ценностей в кассе организации. С помощью тестирования аудитор </a:t>
            </a:r>
            <a:r>
              <a:rPr lang="ru-RU" sz="3200" dirty="0" smtClean="0"/>
              <a:t>производит </a:t>
            </a:r>
            <a:r>
              <a:rPr lang="ru-RU" sz="3200" dirty="0"/>
              <a:t>предварительную оценку соблюдения в организации кассовой дисциплины, выявляет наиболее уязвимые </a:t>
            </a:r>
            <a:r>
              <a:rPr lang="ru-RU" sz="3200" dirty="0" smtClean="0"/>
              <a:t>участки</a:t>
            </a:r>
            <a:r>
              <a:rPr lang="ru-RU" sz="3200" dirty="0"/>
              <a:t>, планирует состав основных контрольных процедур, определяет особенности ведения учета в организации.</a:t>
            </a:r>
          </a:p>
          <a:p>
            <a:r>
              <a:rPr lang="ru-RU" sz="3200" dirty="0"/>
              <a:t>Прибыв на место проверки, аудитор сразу проводит инвентаризацию денежных средств, хранящихся в кассе.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357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518984"/>
            <a:ext cx="10233800" cy="565797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Результаты инвентаризации оформляют актом, </a:t>
            </a:r>
            <a:r>
              <a:rPr lang="ru-RU" dirty="0" smtClean="0"/>
              <a:t>который </a:t>
            </a:r>
            <a:r>
              <a:rPr lang="ru-RU" dirty="0"/>
              <a:t>подписывает кассир и главный бухгалтер </a:t>
            </a:r>
            <a:r>
              <a:rPr lang="ru-RU" dirty="0" smtClean="0"/>
              <a:t>организации</a:t>
            </a:r>
            <a:r>
              <a:rPr lang="ru-RU" dirty="0"/>
              <a:t>. Акт является письменным, аудиторским </a:t>
            </a:r>
            <a:r>
              <a:rPr lang="ru-RU" dirty="0" smtClean="0"/>
              <a:t>доказательством</a:t>
            </a:r>
            <a:r>
              <a:rPr lang="ru-RU" dirty="0"/>
              <a:t>, и его данные необходимы для дальнейшей проверки.</a:t>
            </a:r>
          </a:p>
          <a:p>
            <a:r>
              <a:rPr lang="ru-RU" dirty="0"/>
              <a:t>Одновременно с инвентаризацией проводится проверка условий хранения денежных средств, в ходе которой </a:t>
            </a:r>
            <a:r>
              <a:rPr lang="ru-RU" dirty="0" smtClean="0"/>
              <a:t>аудитор </a:t>
            </a:r>
            <a:r>
              <a:rPr lang="ru-RU" dirty="0"/>
              <a:t>выясняет: обеспечена ли сохранность денег при </a:t>
            </a:r>
            <a:r>
              <a:rPr lang="ru-RU" dirty="0" smtClean="0"/>
              <a:t>доставке </a:t>
            </a:r>
            <a:r>
              <a:rPr lang="ru-RU" dirty="0"/>
              <a:t>из банка и во время выдачи заработной платы; </a:t>
            </a:r>
            <a:r>
              <a:rPr lang="ru-RU" dirty="0" smtClean="0"/>
              <a:t>имеется </a:t>
            </a:r>
            <a:r>
              <a:rPr lang="ru-RU" dirty="0"/>
              <a:t>для хранения денег и других ценностей в кассе сейф или несгораемый шкаф; застрахована ли касса </a:t>
            </a:r>
            <a:r>
              <a:rPr lang="ru-RU" dirty="0" smtClean="0"/>
              <a:t>организации</a:t>
            </a:r>
            <a:r>
              <a:rPr lang="ru-RU" dirty="0"/>
              <a:t>; соблюдаются ли правила хранения ключей от сейфа (несгораемого шкафа); соблюдается ли установленный </a:t>
            </a:r>
            <a:r>
              <a:rPr lang="ru-RU" dirty="0" smtClean="0"/>
              <a:t>лимит </a:t>
            </a:r>
            <a:r>
              <a:rPr lang="ru-RU" dirty="0"/>
              <a:t>хранения денежной наличности по отдельным датам. Лимит остатка денег в кассе – предельное значение количества денег в кассе, зависит от среднедневного поступления денег в кассу.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13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2292" y="713516"/>
            <a:ext cx="10233800" cy="4970591"/>
          </a:xfrm>
        </p:spPr>
        <p:txBody>
          <a:bodyPr>
            <a:noAutofit/>
          </a:bodyPr>
          <a:lstStyle/>
          <a:p>
            <a:r>
              <a:rPr lang="ru-RU" sz="3200" dirty="0"/>
              <a:t>Лимит остатка кассы для организаций с 01.01.98 </a:t>
            </a:r>
            <a:r>
              <a:rPr lang="ru-RU" sz="3200" dirty="0" smtClean="0"/>
              <a:t>устанавливается </a:t>
            </a:r>
            <a:r>
              <a:rPr lang="ru-RU" sz="3200" dirty="0"/>
              <a:t>в соответствии с Положением ЦБ РФ от 05.01.98 № 14-П «О правилах организации наличного денежного обращения на территории Российской </a:t>
            </a:r>
            <a:r>
              <a:rPr lang="ru-RU" sz="3200" dirty="0" smtClean="0"/>
              <a:t>Федерации</a:t>
            </a:r>
            <a:r>
              <a:rPr lang="ru-RU" sz="3200" dirty="0"/>
              <a:t>».</a:t>
            </a:r>
          </a:p>
          <a:p>
            <a:r>
              <a:rPr lang="ru-RU" sz="3200" dirty="0"/>
              <a:t>По организации, не представившей расчет на </a:t>
            </a:r>
            <a:r>
              <a:rPr lang="ru-RU" sz="3200" dirty="0" smtClean="0"/>
              <a:t>установление </a:t>
            </a:r>
            <a:r>
              <a:rPr lang="ru-RU" sz="3200" dirty="0"/>
              <a:t>лимита остатка наличных денег в кассе ни в одно из обслуживающих учреждений банка, лимит остатка кассы считается нулевым, а несданная денежная наличность -сверхлимитной.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8024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766119"/>
            <a:ext cx="10233800" cy="5410844"/>
          </a:xfrm>
        </p:spPr>
        <p:txBody>
          <a:bodyPr>
            <a:normAutofit fontScale="77500" lnSpcReduction="20000"/>
          </a:bodyPr>
          <a:lstStyle/>
          <a:p>
            <a:r>
              <a:rPr lang="ru-RU" sz="3300" dirty="0"/>
              <a:t>Аудитор может самостоятельно произвести расчет лимита остатка денег в кассе:</a:t>
            </a:r>
          </a:p>
          <a:p>
            <a:pPr marL="0" indent="0">
              <a:buNone/>
            </a:pPr>
            <a:r>
              <a:rPr lang="ru-RU" sz="3300" dirty="0"/>
              <a:t>1. Поступление денег за 3 мес. (квартал) – 50000 руб.</a:t>
            </a:r>
          </a:p>
          <a:p>
            <a:pPr marL="0" indent="0">
              <a:buNone/>
            </a:pPr>
            <a:r>
              <a:rPr lang="ru-RU" sz="3300" dirty="0"/>
              <a:t>2. Количество рабочих дней кассы за 3 мес. (квартал) – 50 дней.</a:t>
            </a:r>
          </a:p>
          <a:p>
            <a:pPr marL="0" indent="0">
              <a:buNone/>
            </a:pPr>
            <a:r>
              <a:rPr lang="ru-RU" sz="3300" dirty="0"/>
              <a:t>3. Среднедневное поступление 50000руб/50дн=1000 руб.</a:t>
            </a:r>
          </a:p>
          <a:p>
            <a:pPr marL="0" indent="0">
              <a:buNone/>
            </a:pPr>
            <a:r>
              <a:rPr lang="ru-RU" sz="3300" dirty="0"/>
              <a:t>4. Испрашиваемый лимит у банка – 2000 руб.</a:t>
            </a:r>
          </a:p>
          <a:p>
            <a:pPr marL="0" indent="0">
              <a:buNone/>
            </a:pPr>
            <a:r>
              <a:rPr lang="ru-RU" sz="3300" dirty="0"/>
              <a:t>5. Установленный лимит – 1200-1500 руб.</a:t>
            </a:r>
          </a:p>
          <a:p>
            <a:pPr marL="0" indent="0">
              <a:buNone/>
            </a:pPr>
            <a:r>
              <a:rPr lang="ru-RU" sz="3300" dirty="0"/>
              <a:t>Изменение в пользу увеличения лимита остатка денег в кассе:</a:t>
            </a:r>
          </a:p>
          <a:p>
            <a:pPr marL="0" indent="0">
              <a:buNone/>
            </a:pPr>
            <a:r>
              <a:rPr lang="ru-RU" sz="3300" dirty="0"/>
              <a:t>разбиваем 50000 руб. за квартал по месяцам:</a:t>
            </a:r>
          </a:p>
          <a:p>
            <a:pPr marL="0" indent="0">
              <a:buNone/>
            </a:pPr>
            <a:r>
              <a:rPr lang="ru-RU" sz="3300" dirty="0"/>
              <a:t>за 1мес. – 10000 руб.,</a:t>
            </a:r>
          </a:p>
          <a:p>
            <a:pPr marL="0" indent="0">
              <a:buNone/>
            </a:pPr>
            <a:r>
              <a:rPr lang="ru-RU" sz="3300" dirty="0"/>
              <a:t>за 2 мес. – 20000 руб.,</a:t>
            </a:r>
          </a:p>
          <a:p>
            <a:pPr marL="0" indent="0">
              <a:buNone/>
            </a:pPr>
            <a:r>
              <a:rPr lang="ru-RU" sz="3300" dirty="0"/>
              <a:t>за 3 мес. – 20000 руб. при 15 днях работы кассы лимит = 1300руб.</a:t>
            </a:r>
          </a:p>
          <a:p>
            <a:pPr marL="0" indent="0">
              <a:buNone/>
            </a:pPr>
            <a:r>
              <a:rPr lang="ru-RU" sz="3300" dirty="0"/>
              <a:t>и определяем, что нужно не 1000 руб., а 1500 руб. т.к. среднедневное поступление денег 1300руб.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65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054443"/>
            <a:ext cx="10233800" cy="5122520"/>
          </a:xfrm>
        </p:spPr>
        <p:txBody>
          <a:bodyPr>
            <a:normAutofit/>
          </a:bodyPr>
          <a:lstStyle/>
          <a:p>
            <a:r>
              <a:rPr lang="ru-RU" sz="3200" dirty="0"/>
              <a:t>В соответствии с действующим законодательством РФ, предельный размер расчета наличными деньгами между юридическими лицами установлен в размере 60000 руб. по одной сделке. Превышение установленных лимитов в кассе </a:t>
            </a:r>
            <a:r>
              <a:rPr lang="ru-RU" sz="3200" dirty="0" smtClean="0"/>
              <a:t>допускается </a:t>
            </a:r>
            <a:r>
              <a:rPr lang="ru-RU" sz="3200" dirty="0"/>
              <a:t>лишь в течение 3 рабочих дней в период выплаты заработной платы, премий, пособий по временной </a:t>
            </a:r>
            <a:r>
              <a:rPr lang="ru-RU" sz="3200" dirty="0" smtClean="0"/>
              <a:t>нетрудоспособности </a:t>
            </a:r>
            <a:r>
              <a:rPr lang="ru-RU" sz="3200" dirty="0"/>
              <a:t>работникам организации (в районах </a:t>
            </a:r>
            <a:r>
              <a:rPr lang="ru-RU" sz="3200" dirty="0" smtClean="0"/>
              <a:t>Крайнего </a:t>
            </a:r>
            <a:r>
              <a:rPr lang="ru-RU" sz="3200" dirty="0"/>
              <a:t>Севера — 5 дней).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9794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774357"/>
            <a:ext cx="10233800" cy="5402606"/>
          </a:xfrm>
        </p:spPr>
        <p:txBody>
          <a:bodyPr>
            <a:normAutofit fontScale="92500" lnSpcReduction="20000"/>
          </a:bodyPr>
          <a:lstStyle/>
          <a:p>
            <a:r>
              <a:rPr lang="ru-RU" sz="3000" dirty="0"/>
              <a:t>Если отсутствует справка банка об установлении </a:t>
            </a:r>
            <a:r>
              <a:rPr lang="ru-RU" sz="3000" dirty="0" smtClean="0"/>
              <a:t>лимита </a:t>
            </a:r>
            <a:r>
              <a:rPr lang="ru-RU" sz="3000" dirty="0"/>
              <a:t>остатка кассы или выявлены случаи превышения лимита остатка кассы, аудитор предупреждает клиента о возможных штрафных санкциях, установленных Указом Президента РФ от 23.05.94 № 1006 «Об осуществлении комплексных мер по своевременному и полному внесению в бюджет налогов и иных обязательных платежей», а именно:</a:t>
            </a:r>
          </a:p>
          <a:p>
            <a:pPr marL="0" indent="0">
              <a:buNone/>
            </a:pPr>
            <a:r>
              <a:rPr lang="ru-RU" sz="3000" dirty="0"/>
              <a:t>— за несоблюдение действующего порядка хранения </a:t>
            </a:r>
            <a:r>
              <a:rPr lang="ru-RU" sz="3000" dirty="0" smtClean="0"/>
              <a:t>свободных </a:t>
            </a:r>
            <a:r>
              <a:rPr lang="ru-RU" sz="3000" dirty="0"/>
              <a:t>денежных средств, а также за накопление в кассах наличных денег сверх установленных лимитов — штраф в 3-кратном размере выявленной </a:t>
            </a:r>
            <a:r>
              <a:rPr lang="ru-RU" sz="3000" dirty="0" smtClean="0"/>
              <a:t>сверхлимитной </a:t>
            </a:r>
            <a:r>
              <a:rPr lang="ru-RU" sz="3000" dirty="0"/>
              <a:t>кассовой наличности;</a:t>
            </a:r>
          </a:p>
          <a:p>
            <a:pPr marL="0" indent="0">
              <a:buNone/>
            </a:pPr>
            <a:r>
              <a:rPr lang="ru-RU" sz="3000" dirty="0"/>
              <a:t>— на руководителей организаций, допустивших </a:t>
            </a:r>
            <a:r>
              <a:rPr lang="ru-RU" sz="3000" dirty="0" smtClean="0"/>
              <a:t>указанные </a:t>
            </a:r>
            <a:r>
              <a:rPr lang="ru-RU" sz="3000" dirty="0"/>
              <a:t>нарушения, налагаются административные </a:t>
            </a:r>
            <a:r>
              <a:rPr lang="ru-RU" sz="3000" dirty="0" smtClean="0"/>
              <a:t>штрафы </a:t>
            </a:r>
            <a:r>
              <a:rPr lang="ru-RU" sz="3000" dirty="0"/>
              <a:t>в 50-кратном установленном законодательством Российской Федерации размере минимальной месячной оплаты труда</a:t>
            </a:r>
            <a:r>
              <a:rPr lang="ru-RU" sz="3000" dirty="0" smtClean="0"/>
              <a:t>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15989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782595"/>
            <a:ext cx="10233800" cy="539436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Денежные средства поступают в кассу из банка, от </a:t>
            </a:r>
            <a:r>
              <a:rPr lang="ru-RU" dirty="0" smtClean="0"/>
              <a:t>работников </a:t>
            </a:r>
            <a:r>
              <a:rPr lang="ru-RU" dirty="0"/>
              <a:t>организации в оплату каких-то услуг, как </a:t>
            </a:r>
            <a:r>
              <a:rPr lang="ru-RU" dirty="0" smtClean="0"/>
              <a:t>остатки </a:t>
            </a:r>
            <a:r>
              <a:rPr lang="ru-RU" dirty="0"/>
              <a:t>неиспользованных авансов и др. </a:t>
            </a:r>
          </a:p>
          <a:p>
            <a:r>
              <a:rPr lang="ru-RU" dirty="0"/>
              <a:t>При проверке правильности отражения в балансе денежных средств не следует ограничиваться только сопоставлением их остатков по Главной книге с балансовыми данными. Необходимо провести сплошную проверку правильности ведения кассовых операций (не менее чем за 3-4 месяца) с привлечением всех необходимых учетных регистров и первичных документов. Это позволит также сделать </a:t>
            </a:r>
            <a:r>
              <a:rPr lang="ru-RU" dirty="0" smtClean="0"/>
              <a:t>определенные </a:t>
            </a:r>
            <a:r>
              <a:rPr lang="ru-RU" dirty="0"/>
              <a:t>выводы о правильности ведения бухгалтерского учета на </a:t>
            </a:r>
            <a:r>
              <a:rPr lang="ru-RU" dirty="0" smtClean="0"/>
              <a:t>предприятии </a:t>
            </a:r>
            <a:r>
              <a:rPr lang="ru-RU" dirty="0"/>
              <a:t>и определить круг тех операций (и счетов), проверке </a:t>
            </a:r>
            <a:r>
              <a:rPr lang="ru-RU" dirty="0" smtClean="0"/>
              <a:t>которых </a:t>
            </a:r>
            <a:r>
              <a:rPr lang="ru-RU" dirty="0"/>
              <a:t>должно быть уделено особое внимание.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988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6476" y="795894"/>
            <a:ext cx="10233800" cy="5184775"/>
          </a:xfrm>
        </p:spPr>
        <p:txBody>
          <a:bodyPr>
            <a:noAutofit/>
          </a:bodyPr>
          <a:lstStyle/>
          <a:p>
            <a:r>
              <a:rPr lang="ru-RU" sz="3200" dirty="0"/>
              <a:t>Аудитор проверяет полноту и своевременность </a:t>
            </a:r>
            <a:r>
              <a:rPr lang="ru-RU" sz="3200" dirty="0" smtClean="0"/>
              <a:t>оприходования </a:t>
            </a:r>
            <a:r>
              <a:rPr lang="ru-RU" sz="3200" dirty="0"/>
              <a:t>денег, полученных по каждому чеку из банка, путем сверки идентичных сумм, записанных в корешках чеков, и выписок банка (по шифру, соответствующему </a:t>
            </a:r>
            <a:r>
              <a:rPr lang="ru-RU" sz="3200" dirty="0" smtClean="0"/>
              <a:t>получению </a:t>
            </a:r>
            <a:r>
              <a:rPr lang="ru-RU" sz="3200" dirty="0"/>
              <a:t>наличных денег). Чековые книжки, корешки </a:t>
            </a:r>
            <a:r>
              <a:rPr lang="ru-RU" sz="3200" dirty="0" smtClean="0"/>
              <a:t>использованных </a:t>
            </a:r>
            <a:r>
              <a:rPr lang="ru-RU" sz="3200" dirty="0"/>
              <a:t>чеков, а также неиспользованные чеки </a:t>
            </a:r>
            <a:r>
              <a:rPr lang="ru-RU" sz="3200" dirty="0" smtClean="0"/>
              <a:t>хранятся </a:t>
            </a:r>
            <a:r>
              <a:rPr lang="ru-RU" sz="3200" dirty="0"/>
              <a:t>у главного бухгалтера предприятия в условиях, </a:t>
            </a:r>
            <a:r>
              <a:rPr lang="ru-RU" sz="3200" dirty="0" smtClean="0"/>
              <a:t>исключающих </a:t>
            </a:r>
            <a:r>
              <a:rPr lang="ru-RU" sz="3200" dirty="0"/>
              <a:t>возможность их утери. Испорченные чеки должны быть погашены надписью «аннулировано» и </a:t>
            </a:r>
            <a:r>
              <a:rPr lang="ru-RU" sz="3200" dirty="0" smtClean="0"/>
              <a:t>хранятся </a:t>
            </a:r>
            <a:r>
              <a:rPr lang="ru-RU" sz="3200" dirty="0"/>
              <a:t>подклеенными к корешкам чеков.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6096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095632"/>
            <a:ext cx="10233800" cy="5081331"/>
          </a:xfrm>
        </p:spPr>
        <p:txBody>
          <a:bodyPr>
            <a:normAutofit fontScale="92500" lnSpcReduction="20000"/>
          </a:bodyPr>
          <a:lstStyle/>
          <a:p>
            <a:r>
              <a:rPr lang="ru-RU" sz="3000" dirty="0"/>
              <a:t>Направления использования денежных средств и их целевое назначение организация определяет по своему </a:t>
            </a:r>
            <a:r>
              <a:rPr lang="ru-RU" sz="3000" dirty="0" smtClean="0"/>
              <a:t>усмотрению</a:t>
            </a:r>
            <a:r>
              <a:rPr lang="ru-RU" sz="3000" dirty="0"/>
              <a:t>. Однако коммерческие банки могут проверять целевое использование организациями полученных в </a:t>
            </a:r>
            <a:r>
              <a:rPr lang="ru-RU" sz="3000" dirty="0" smtClean="0"/>
              <a:t>банках </a:t>
            </a:r>
            <a:r>
              <a:rPr lang="ru-RU" sz="3000" dirty="0"/>
              <a:t>денежных средств и при необходимости предъявлять к ним соответствующие требования.</a:t>
            </a:r>
          </a:p>
          <a:p>
            <a:r>
              <a:rPr lang="ru-RU" sz="3000" dirty="0"/>
              <a:t>Аудитор тщательно проверяет полноту оприходования выручки от реализации продукции основного </a:t>
            </a:r>
            <a:r>
              <a:rPr lang="ru-RU" sz="3000" dirty="0" smtClean="0"/>
              <a:t>производства</a:t>
            </a:r>
            <a:r>
              <a:rPr lang="ru-RU" sz="3000" dirty="0"/>
              <a:t>, общественного питания, услуг вспомогательных и обслуживающих производств, жилищно-коммунального хозяйства, если данные хозяйства имеют место на </a:t>
            </a:r>
            <a:r>
              <a:rPr lang="ru-RU" sz="3000" dirty="0" smtClean="0"/>
              <a:t>исследуемом </a:t>
            </a:r>
            <a:r>
              <a:rPr lang="ru-RU" sz="3000" dirty="0"/>
              <a:t>предприятии. При этом он сверяет записи в </a:t>
            </a:r>
            <a:r>
              <a:rPr lang="ru-RU" sz="3000" dirty="0" smtClean="0"/>
              <a:t>кассовой </a:t>
            </a:r>
            <a:r>
              <a:rPr lang="ru-RU" sz="3000" dirty="0"/>
              <a:t>книге, приходных кассовых ордерах с отчетами, </a:t>
            </a:r>
            <a:r>
              <a:rPr lang="ru-RU" sz="3000" dirty="0" smtClean="0"/>
              <a:t>накладными </a:t>
            </a:r>
            <a:r>
              <a:rPr lang="ru-RU" sz="3000" dirty="0"/>
              <a:t>и счетами (счетами-фактурами) по реализации продукции (работ, услуг).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438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735" y="403655"/>
            <a:ext cx="10497065" cy="5997146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/>
              <a:t>Целью  аудита денежных документов является проверка наличия денежных документов и их оценки,  правильность отражения в учете денежных документов,  подтверждение правильности отражения в учетных регистрах движения денежных документов (счет 50/3 – денежные документы, счет 50/2 – операционная касса), соответствие данных учетных регистров данным Главной книги. </a:t>
            </a:r>
          </a:p>
          <a:p>
            <a:r>
              <a:rPr lang="ru-RU" sz="3000" dirty="0"/>
              <a:t>На счете 50-3 учитываются почтовые марки и марки </a:t>
            </a:r>
            <a:r>
              <a:rPr lang="ru-RU" sz="3000" dirty="0" smtClean="0"/>
              <a:t>государственных </a:t>
            </a:r>
            <a:r>
              <a:rPr lang="ru-RU" sz="3000" dirty="0"/>
              <a:t>пошлин и сборов, оплаченные, но не выданные путевки в дома отдыха и санатории, проездные билеты, извещения о </a:t>
            </a:r>
            <a:r>
              <a:rPr lang="ru-RU" sz="3000" dirty="0" smtClean="0"/>
              <a:t>денежных </a:t>
            </a:r>
            <a:r>
              <a:rPr lang="ru-RU" sz="3000" dirty="0"/>
              <a:t>переводах, не поступивших на счета в банке или в кассу, и др</a:t>
            </a:r>
            <a:r>
              <a:rPr lang="ru-RU" sz="3000" dirty="0" smtClean="0"/>
              <a:t>.</a:t>
            </a:r>
            <a:endParaRPr lang="en-US" sz="3000" dirty="0" smtClean="0"/>
          </a:p>
          <a:p>
            <a:r>
              <a:rPr lang="ru-RU" sz="3000" dirty="0"/>
              <a:t>При проверке необходимо убедиться, во-первых, в фактическом наличии этих денежных документов, и, во-вторых, установить, кому предназначены билеты и путевки и за счет каких средств они </a:t>
            </a:r>
            <a:r>
              <a:rPr lang="ru-RU" sz="3000" dirty="0" smtClean="0"/>
              <a:t>оплачены</a:t>
            </a:r>
            <a:r>
              <a:rPr lang="ru-RU" sz="30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11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374" y="205946"/>
            <a:ext cx="11607112" cy="6203092"/>
          </a:xfrm>
        </p:spPr>
        <p:txBody>
          <a:bodyPr>
            <a:noAutofit/>
          </a:bodyPr>
          <a:lstStyle/>
          <a:p>
            <a:r>
              <a:rPr lang="ru-RU" sz="2000" dirty="0"/>
              <a:t>Следует иметь в виду, что перед составлением бухгалтерского баланса производится переоценка всех денежных статей бухгалтерского учета, выраженных в иностранных валютах. Среди них:</a:t>
            </a:r>
          </a:p>
          <a:p>
            <a:r>
              <a:rPr lang="ru-RU" sz="2000" dirty="0"/>
              <a:t>остатки средств на текущих валютных счетах предприятия, </a:t>
            </a:r>
            <a:r>
              <a:rPr lang="ru-RU" sz="2000" dirty="0" smtClean="0"/>
              <a:t>открытых </a:t>
            </a:r>
            <a:r>
              <a:rPr lang="ru-RU" sz="2000" dirty="0"/>
              <a:t>в банках на территории страны и за ее пределами;</a:t>
            </a:r>
          </a:p>
          <a:p>
            <a:r>
              <a:rPr lang="ru-RU" sz="2000" dirty="0"/>
              <a:t> остатки средств на специальных счетах предприятия, открытых на </a:t>
            </a:r>
            <a:r>
              <a:rPr lang="ru-RU" sz="2000" dirty="0" smtClean="0"/>
              <a:t>территории </a:t>
            </a:r>
            <a:r>
              <a:rPr lang="ru-RU" sz="2000" dirty="0"/>
              <a:t>страны и за рубежом; платежные документы — векселя, тратты, аккредитивы, чеки и т. п.; </a:t>
            </a:r>
          </a:p>
          <a:p>
            <a:r>
              <a:rPr lang="ru-RU" sz="2000" dirty="0"/>
              <a:t>остатки наличных денежных средств в кассе предприятия; денежные документы; денежные средства в пути; </a:t>
            </a:r>
          </a:p>
          <a:p>
            <a:r>
              <a:rPr lang="ru-RU" sz="2000" dirty="0"/>
              <a:t>дебиторская задолженность (по расчетам с </a:t>
            </a:r>
            <a:r>
              <a:rPr lang="ru-RU" sz="2000" dirty="0" err="1"/>
              <a:t>покупа¬телями</a:t>
            </a:r>
            <a:r>
              <a:rPr lang="ru-RU" sz="2000" dirty="0"/>
              <a:t> и заказчиками за товары, работы и услуги, по выданным авансам, расчетам со своими работниками по суммам, выданным под отчет на служебные командировки, и др.); </a:t>
            </a:r>
          </a:p>
          <a:p>
            <a:r>
              <a:rPr lang="ru-RU" sz="2000" dirty="0"/>
              <a:t>ценные бумаги (</a:t>
            </a:r>
            <a:r>
              <a:rPr lang="ru-RU" sz="2000" dirty="0" smtClean="0"/>
              <a:t>облигации</a:t>
            </a:r>
            <a:r>
              <a:rPr lang="ru-RU" sz="2000" dirty="0"/>
              <a:t>, депозитные сертификаты и др.); задолженность по займам, предоставленным предприятием другим предприятиям и </a:t>
            </a:r>
            <a:r>
              <a:rPr lang="ru-RU" sz="2000" dirty="0" smtClean="0"/>
              <a:t>организациям</a:t>
            </a:r>
            <a:r>
              <a:rPr lang="ru-RU" sz="2000" dirty="0"/>
              <a:t>; кредиторская задолженность по расчетам с поставщиками и подрядчиками за товары и услуги, по полученным авансам, по </a:t>
            </a:r>
            <a:r>
              <a:rPr lang="ru-RU" sz="2000" dirty="0" err="1"/>
              <a:t>стра¬хованию</a:t>
            </a:r>
            <a:r>
              <a:rPr lang="ru-RU" sz="2000" dirty="0"/>
              <a:t> и др.); </a:t>
            </a:r>
          </a:p>
          <a:p>
            <a:r>
              <a:rPr lang="ru-RU" sz="2000" dirty="0"/>
              <a:t>задолженность по краткосрочным, среднесрочным и долгосрочным кредитам банков и других кредитных учреждений;</a:t>
            </a:r>
          </a:p>
          <a:p>
            <a:r>
              <a:rPr lang="ru-RU" sz="2000" dirty="0"/>
              <a:t>задолженность по займам, полученным предприятием у других предприятий и организаций (кроме банков и иных кредитных учреждений</a:t>
            </a:r>
            <a:r>
              <a:rPr lang="ru-RU" sz="2000" dirty="0" smtClean="0"/>
              <a:t>).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1182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513" y="362465"/>
            <a:ext cx="11425881" cy="60960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Типичные ошибки, выявляемые при аудите кассовых операций:</a:t>
            </a:r>
          </a:p>
          <a:p>
            <a:pPr marL="0" indent="0">
              <a:buNone/>
            </a:pPr>
            <a:r>
              <a:rPr lang="ru-RU" dirty="0"/>
              <a:t>- отсутствие договора о полной материальной </a:t>
            </a:r>
            <a:r>
              <a:rPr lang="ru-RU" dirty="0" smtClean="0"/>
              <a:t>ответственности </a:t>
            </a:r>
            <a:r>
              <a:rPr lang="ru-RU" dirty="0"/>
              <a:t>с лицом, исполняющим обязанности кассира; </a:t>
            </a:r>
          </a:p>
          <a:p>
            <a:pPr marL="0" indent="0">
              <a:buNone/>
            </a:pPr>
            <a:r>
              <a:rPr lang="ru-RU" dirty="0"/>
              <a:t>- несоблюдение установленного лимита расчетов </a:t>
            </a:r>
            <a:r>
              <a:rPr lang="ru-RU" dirty="0" smtClean="0"/>
              <a:t>наличными </a:t>
            </a:r>
            <a:r>
              <a:rPr lang="ru-RU" dirty="0"/>
              <a:t>деньгами между юридическими лицами; </a:t>
            </a:r>
          </a:p>
          <a:p>
            <a:pPr marL="0" indent="0">
              <a:buNone/>
            </a:pPr>
            <a:r>
              <a:rPr lang="ru-RU" dirty="0"/>
              <a:t>- отсутствие первичных кассовых документов; </a:t>
            </a:r>
          </a:p>
          <a:p>
            <a:pPr marL="0" indent="0">
              <a:buNone/>
            </a:pPr>
            <a:r>
              <a:rPr lang="ru-RU" dirty="0"/>
              <a:t>- оформление кассовых документов с нарушением </a:t>
            </a:r>
            <a:r>
              <a:rPr lang="ru-RU" dirty="0" smtClean="0"/>
              <a:t>установленных </a:t>
            </a:r>
            <a:r>
              <a:rPr lang="ru-RU" dirty="0"/>
              <a:t>требований;</a:t>
            </a:r>
          </a:p>
          <a:p>
            <a:pPr marL="0" indent="0">
              <a:buNone/>
            </a:pPr>
            <a:r>
              <a:rPr lang="ru-RU" dirty="0"/>
              <a:t>- некорректное отражение кассовых операций в </a:t>
            </a:r>
            <a:r>
              <a:rPr lang="ru-RU" dirty="0" smtClean="0"/>
              <a:t>учетных </a:t>
            </a:r>
            <a:r>
              <a:rPr lang="ru-RU" dirty="0"/>
              <a:t>регистрах;</a:t>
            </a:r>
          </a:p>
          <a:p>
            <a:pPr marL="0" indent="0">
              <a:buNone/>
            </a:pPr>
            <a:r>
              <a:rPr lang="ru-RU" dirty="0"/>
              <a:t>- формальное проведение инвентаризации кассы; </a:t>
            </a:r>
          </a:p>
          <a:p>
            <a:pPr marL="0" indent="0">
              <a:buNone/>
            </a:pPr>
            <a:r>
              <a:rPr lang="ru-RU" dirty="0"/>
              <a:t>- арифметические ошибки при подсчете оборотов и </a:t>
            </a:r>
            <a:r>
              <a:rPr lang="ru-RU" dirty="0" smtClean="0"/>
              <a:t>остатков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smtClean="0"/>
              <a:t>арифметические </a:t>
            </a:r>
            <a:r>
              <a:rPr lang="ru-RU" dirty="0"/>
              <a:t>ошибки и несоответствие данных при </a:t>
            </a:r>
            <a:r>
              <a:rPr lang="ru-RU" dirty="0" smtClean="0"/>
              <a:t>заполнении </a:t>
            </a:r>
            <a:r>
              <a:rPr lang="ru-RU" dirty="0"/>
              <a:t>формы № 4 «Отчет о движении денежных средств». </a:t>
            </a:r>
          </a:p>
        </p:txBody>
      </p:sp>
    </p:spTree>
    <p:extLst>
      <p:ext uri="{BB962C8B-B14F-4D97-AF65-F5344CB8AC3E}">
        <p14:creationId xmlns:p14="http://schemas.microsoft.com/office/powerpoint/2010/main" val="51728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086" y="249795"/>
            <a:ext cx="10744201" cy="1068259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Calibri" panose="020F0502020204030204" pitchFamily="34" charset="0"/>
              </a:rPr>
              <a:t>Аудит </a:t>
            </a:r>
            <a:r>
              <a:rPr lang="ru-RU" dirty="0">
                <a:latin typeface="Calibri" panose="020F0502020204030204" pitchFamily="34" charset="0"/>
              </a:rPr>
              <a:t>операций по счетам в банках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081" y="1375719"/>
            <a:ext cx="10834816" cy="5033319"/>
          </a:xfrm>
        </p:spPr>
        <p:txBody>
          <a:bodyPr>
            <a:noAutofit/>
          </a:bodyPr>
          <a:lstStyle/>
          <a:p>
            <a:r>
              <a:rPr lang="ru-RU" dirty="0"/>
              <a:t>Целью аудита </a:t>
            </a:r>
            <a:r>
              <a:rPr lang="ru-RU" dirty="0" smtClean="0"/>
              <a:t>является </a:t>
            </a:r>
            <a:r>
              <a:rPr lang="ru-RU" dirty="0"/>
              <a:t>проверка правильности организации учета операций по расчетному, валютному и прочим счетам в банках.</a:t>
            </a:r>
          </a:p>
          <a:p>
            <a:r>
              <a:rPr lang="ru-RU" dirty="0"/>
              <a:t>Для достижения данной цели аудиторам следует </a:t>
            </a:r>
            <a:r>
              <a:rPr lang="ru-RU" dirty="0" smtClean="0"/>
              <a:t>решить </a:t>
            </a:r>
            <a:r>
              <a:rPr lang="ru-RU" dirty="0"/>
              <a:t>следующие задачи:</a:t>
            </a:r>
          </a:p>
          <a:p>
            <a:pPr marL="0" indent="0">
              <a:buNone/>
            </a:pPr>
            <a:r>
              <a:rPr lang="ru-RU" dirty="0"/>
              <a:t>- установить количество открытых расчетных и </a:t>
            </a:r>
            <a:r>
              <a:rPr lang="ru-RU" dirty="0" smtClean="0"/>
              <a:t>валютных </a:t>
            </a:r>
            <a:r>
              <a:rPr lang="ru-RU" dirty="0"/>
              <a:t>счетов в банках;</a:t>
            </a:r>
          </a:p>
          <a:p>
            <a:pPr marL="0" indent="0">
              <a:buNone/>
            </a:pPr>
            <a:r>
              <a:rPr lang="ru-RU" dirty="0"/>
              <a:t>- проверить законность совершения операций по </a:t>
            </a:r>
            <a:r>
              <a:rPr lang="ru-RU" dirty="0" smtClean="0"/>
              <a:t>каждому </a:t>
            </a:r>
            <a:r>
              <a:rPr lang="ru-RU" dirty="0"/>
              <a:t>счету;</a:t>
            </a:r>
          </a:p>
          <a:p>
            <a:pPr marL="0" indent="0">
              <a:buNone/>
            </a:pPr>
            <a:r>
              <a:rPr lang="ru-RU" dirty="0"/>
              <a:t>- определить обоснованность операций по поступлению и списанию средств с банковских счетов предприятия;</a:t>
            </a:r>
          </a:p>
          <a:p>
            <a:pPr marL="0" indent="0">
              <a:buNone/>
            </a:pPr>
            <a:r>
              <a:rPr lang="ru-RU" dirty="0"/>
              <a:t>- проверить правильность отражения в учете расчетных операций;</a:t>
            </a:r>
          </a:p>
          <a:p>
            <a:pPr marL="0" indent="0">
              <a:buNone/>
            </a:pPr>
            <a:r>
              <a:rPr lang="ru-RU" dirty="0"/>
              <a:t>-	оценить состояние платежно-расчетной дисциплины. </a:t>
            </a:r>
          </a:p>
        </p:txBody>
      </p:sp>
    </p:spTree>
    <p:extLst>
      <p:ext uri="{BB962C8B-B14F-4D97-AF65-F5344CB8AC3E}">
        <p14:creationId xmlns:p14="http://schemas.microsoft.com/office/powerpoint/2010/main" val="71194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9070" y="1268627"/>
            <a:ext cx="10554730" cy="4908336"/>
          </a:xfrm>
        </p:spPr>
        <p:txBody>
          <a:bodyPr>
            <a:normAutofit/>
          </a:bodyPr>
          <a:lstStyle/>
          <a:p>
            <a:r>
              <a:rPr lang="ru-RU" sz="3200" dirty="0"/>
              <a:t>Источниками проверки являются: Положение об </a:t>
            </a:r>
            <a:r>
              <a:rPr lang="ru-RU" sz="3200" dirty="0" smtClean="0"/>
              <a:t>учетной </a:t>
            </a:r>
            <a:r>
              <a:rPr lang="ru-RU" sz="3200" dirty="0"/>
              <a:t>политике предприятия, выписки банка по валютным, расчетным и специальным счетам с приложенными </a:t>
            </a:r>
            <a:r>
              <a:rPr lang="ru-RU" sz="3200" dirty="0" smtClean="0"/>
              <a:t>первичными </a:t>
            </a:r>
            <a:r>
              <a:rPr lang="ru-RU" sz="3200" dirty="0"/>
              <a:t>документами, журнал регистрации платежных поручений, учетные регистры к счету 51, 52, 55, 56, 57, Главная книга, баланс (ф. № 1), отчет о движении </a:t>
            </a:r>
            <a:r>
              <a:rPr lang="ru-RU" sz="3200" dirty="0" smtClean="0"/>
              <a:t>денежных </a:t>
            </a:r>
            <a:r>
              <a:rPr lang="ru-RU" sz="3200" dirty="0"/>
              <a:t>средств (ф. № 4).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6597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741" y="667266"/>
            <a:ext cx="10670059" cy="5509698"/>
          </a:xfrm>
        </p:spPr>
        <p:txBody>
          <a:bodyPr/>
          <a:lstStyle/>
          <a:p>
            <a:r>
              <a:rPr lang="ru-RU" dirty="0"/>
              <a:t>Аудит операций на расчетном счете. Целью проведения аудита по операциям на расчетном счете является проверка правильности оформления расчетных документов в банке,  подтверждение целесообразности совершенных операций, соответствие перечисленных сумм кредиторской задолженности  суммам оплаты согласно договора, соответствие остатка денег на расчетном счете данным  баланса предприятия, проверка правильности обобщения всех хозяйственных операций на синтетических и аналитических счетах и их формирование в журнале-ордере №2 и в Главной книге. </a:t>
            </a:r>
          </a:p>
          <a:p>
            <a:r>
              <a:rPr lang="ru-RU" dirty="0"/>
              <a:t>Источниками информации для аудитора являются: платежные поручения, платежные требования,  корешки чековой книжки на получение наличных денег, журнал-ордер №2 , Главная книга.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14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605" y="403654"/>
            <a:ext cx="11096367" cy="597243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 проверке операций по расчетным счетам особое внимание следует обратить на соблюдение действующего законодательства. В ходе проверки аудитором сверяются остатки на счетах по выпискам банка и по учетным регистрам, а также обороты и остатки по счетам в учетных регистрах и Главной книге. </a:t>
            </a:r>
            <a:endParaRPr lang="en-US" dirty="0" smtClean="0"/>
          </a:p>
          <a:p>
            <a:r>
              <a:rPr lang="ru-RU" dirty="0" smtClean="0"/>
              <a:t>При </a:t>
            </a:r>
            <a:r>
              <a:rPr lang="ru-RU" dirty="0"/>
              <a:t>наличии расхождений выясняются их причины. Аудит операций, совершенных в отчетном периоде, осуществляется путем анализа </a:t>
            </a:r>
            <a:r>
              <a:rPr lang="ru-RU" dirty="0" smtClean="0"/>
              <a:t>выписок </a:t>
            </a:r>
            <a:r>
              <a:rPr lang="ru-RU" dirty="0"/>
              <a:t>с приложением к ним платежных документов. Такая проверка позволяет выявить списание средств без </a:t>
            </a:r>
            <a:r>
              <a:rPr lang="ru-RU" dirty="0" smtClean="0"/>
              <a:t>документов </a:t>
            </a:r>
            <a:r>
              <a:rPr lang="ru-RU" dirty="0"/>
              <a:t>или операции отражающие перечисление средств на одни цели, в то время как приложенные к ним </a:t>
            </a:r>
            <a:r>
              <a:rPr lang="ru-RU" dirty="0" smtClean="0"/>
              <a:t>документы </a:t>
            </a:r>
            <a:r>
              <a:rPr lang="ru-RU" dirty="0"/>
              <a:t>свидетельствуют об использовании их на другие цели. </a:t>
            </a:r>
            <a:endParaRPr lang="en-US" dirty="0" smtClean="0"/>
          </a:p>
          <a:p>
            <a:r>
              <a:rPr lang="ru-RU" dirty="0" smtClean="0"/>
              <a:t>Одновременно </a:t>
            </a:r>
            <a:r>
              <a:rPr lang="ru-RU" dirty="0"/>
              <a:t>банковские документы изучаются по существу. Необходимо выяснить: допускаются ли </a:t>
            </a:r>
            <a:r>
              <a:rPr lang="ru-RU" dirty="0" smtClean="0"/>
              <a:t>незаконные </a:t>
            </a:r>
            <a:r>
              <a:rPr lang="ru-RU" dirty="0"/>
              <a:t>банковские операции; достоверность документов на получение ссуд или предоставление займов; правильность и законность операций с аккредитивами, векселями и др.</a:t>
            </a:r>
          </a:p>
        </p:txBody>
      </p:sp>
    </p:spTree>
    <p:extLst>
      <p:ext uri="{BB962C8B-B14F-4D97-AF65-F5344CB8AC3E}">
        <p14:creationId xmlns:p14="http://schemas.microsoft.com/office/powerpoint/2010/main" val="39711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5286" y="1224263"/>
            <a:ext cx="10233800" cy="4351338"/>
          </a:xfrm>
        </p:spPr>
        <p:txBody>
          <a:bodyPr/>
          <a:lstStyle/>
          <a:p>
            <a:r>
              <a:rPr lang="ru-RU" dirty="0"/>
              <a:t>Для учета банковских операций на расчетном счете используется счет 51 «Расчетный счет». При проверке поступивших на счета денежных средств следует установить правильность их учета и полноту </a:t>
            </a:r>
            <a:r>
              <a:rPr lang="ru-RU" dirty="0" smtClean="0"/>
              <a:t>зачисления</a:t>
            </a:r>
            <a:r>
              <a:rPr lang="ru-RU" dirty="0"/>
              <a:t>. Перечисленную покупателям выручку сверяют с записями в учетных регистрах по счетам 90, 91 и 62. Выясняется также правильность указания </a:t>
            </a:r>
            <a:r>
              <a:rPr lang="ru-RU" dirty="0" smtClean="0"/>
              <a:t>корреспонденции </a:t>
            </a:r>
            <a:r>
              <a:rPr lang="ru-RU" dirty="0"/>
              <a:t>счетов по зачислению денежных средств на счета в банках, своевременность выделения НДС по поступившим суммам выручки, авансов и др. Суммы, не </a:t>
            </a:r>
            <a:r>
              <a:rPr lang="ru-RU" dirty="0" smtClean="0"/>
              <a:t>подтвержденные </a:t>
            </a:r>
            <a:r>
              <a:rPr lang="ru-RU" dirty="0"/>
              <a:t>документально, должны учитываться обособленно на счете 76 </a:t>
            </a:r>
            <a:r>
              <a:rPr lang="ru-RU" dirty="0" err="1"/>
              <a:t>субсчет</a:t>
            </a:r>
            <a:r>
              <a:rPr lang="ru-RU" dirty="0"/>
              <a:t> 2.</a:t>
            </a:r>
          </a:p>
        </p:txBody>
      </p:sp>
    </p:spTree>
    <p:extLst>
      <p:ext uri="{BB962C8B-B14F-4D97-AF65-F5344CB8AC3E}">
        <p14:creationId xmlns:p14="http://schemas.microsoft.com/office/powerpoint/2010/main" val="223667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6119" y="691978"/>
            <a:ext cx="10587681" cy="548498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процессе аудита осуществляется контроль операций по списанию денежных средств с расчетного счета и </a:t>
            </a:r>
            <a:r>
              <a:rPr lang="ru-RU" dirty="0" smtClean="0"/>
              <a:t>других </a:t>
            </a:r>
            <a:r>
              <a:rPr lang="ru-RU" dirty="0"/>
              <a:t>банковских счетов, правильность корреспонденции счетов. Особое внимание обращается на своевременность и полноту оприходования в кассу полученных из банка </a:t>
            </a:r>
            <a:r>
              <a:rPr lang="ru-RU" dirty="0" smtClean="0"/>
              <a:t>наличных </a:t>
            </a:r>
            <a:r>
              <a:rPr lang="ru-RU" dirty="0"/>
              <a:t>денег, законность перечисления средств по счетам поставщиков и прочих кредиторов. Такие операции </a:t>
            </a:r>
            <a:r>
              <a:rPr lang="ru-RU" dirty="0" smtClean="0"/>
              <a:t>должны </a:t>
            </a:r>
            <a:r>
              <a:rPr lang="ru-RU" dirty="0"/>
              <a:t>быть подтверждены документально (договорами, </a:t>
            </a:r>
            <a:r>
              <a:rPr lang="ru-RU" dirty="0" smtClean="0"/>
              <a:t>актами </a:t>
            </a:r>
            <a:r>
              <a:rPr lang="ru-RU" dirty="0"/>
              <a:t>сдачи-приемки выполненных работ, накладными на материальные ценности и др.). Правильность </a:t>
            </a:r>
            <a:r>
              <a:rPr lang="ru-RU" dirty="0" smtClean="0"/>
              <a:t>корреспонденции </a:t>
            </a:r>
            <a:r>
              <a:rPr lang="ru-RU" dirty="0"/>
              <a:t>счетов по списанию денежных средств с расчетного и других счетов проверяется по данным учетных </a:t>
            </a:r>
            <a:r>
              <a:rPr lang="ru-RU" dirty="0" smtClean="0"/>
              <a:t>регистров </a:t>
            </a:r>
            <a:r>
              <a:rPr lang="ru-RU" dirty="0"/>
              <a:t>по счетам 51, 55. По счету 57 выясняется реальное отражение средств, направленных для зачисления на </a:t>
            </a:r>
            <a:r>
              <a:rPr lang="ru-RU" dirty="0" smtClean="0"/>
              <a:t>расчетный </a:t>
            </a:r>
            <a:r>
              <a:rPr lang="ru-RU" dirty="0"/>
              <a:t>счет (путем инкассации, сдачи в вечернюю кассу и др.) Выявленные в процессе проверки отклонения фиксируются в рабочих документах аудитора, в которых и определяется их количественное влияние на показатели отчетности. </a:t>
            </a:r>
          </a:p>
        </p:txBody>
      </p:sp>
    </p:spTree>
    <p:extLst>
      <p:ext uri="{BB962C8B-B14F-4D97-AF65-F5344CB8AC3E}">
        <p14:creationId xmlns:p14="http://schemas.microsoft.com/office/powerpoint/2010/main" val="193307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892" y="365126"/>
            <a:ext cx="10941908" cy="1027070"/>
          </a:xfrm>
        </p:spPr>
        <p:txBody>
          <a:bodyPr>
            <a:noAutofit/>
          </a:bodyPr>
          <a:lstStyle/>
          <a:p>
            <a:r>
              <a:rPr lang="ru-RU" dirty="0">
                <a:latin typeface="Calibri" panose="020F0502020204030204" pitchFamily="34" charset="0"/>
              </a:rPr>
              <a:t>Аудит операций на валютном счете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Целью аудита операций на  валютном счете является проверка:</a:t>
            </a:r>
          </a:p>
          <a:p>
            <a:pPr marL="0" indent="0">
              <a:buNone/>
            </a:pPr>
            <a:r>
              <a:rPr lang="ru-RU" dirty="0"/>
              <a:t>- соблюдения валютного законодательства РФ;</a:t>
            </a:r>
          </a:p>
          <a:p>
            <a:pPr marL="0" indent="0">
              <a:buNone/>
            </a:pPr>
            <a:r>
              <a:rPr lang="ru-RU" dirty="0"/>
              <a:t>- своевременности представления платежных поручений на обязательную продажу части экспортной валютной выручки;</a:t>
            </a:r>
          </a:p>
          <a:p>
            <a:pPr marL="0" indent="0">
              <a:buNone/>
            </a:pPr>
            <a:r>
              <a:rPr lang="ru-RU" dirty="0"/>
              <a:t>- правильности отражения  операций  покупки и продажи иностранной валюты на счетах бухгалтерского учета;</a:t>
            </a:r>
          </a:p>
          <a:p>
            <a:pPr marL="0" indent="0">
              <a:buNone/>
            </a:pPr>
            <a:r>
              <a:rPr lang="ru-RU" dirty="0"/>
              <a:t>- правильности и своевременности определения и отражения в учете курсовых разниц;</a:t>
            </a:r>
          </a:p>
          <a:p>
            <a:pPr marL="0" indent="0">
              <a:buNone/>
            </a:pPr>
            <a:r>
              <a:rPr lang="ru-RU" dirty="0"/>
              <a:t>- соответствия оборотов и остатков по выпискам банка с валютного счета, оборотам и остаткам счета 52 по  Главной книге;</a:t>
            </a:r>
          </a:p>
          <a:p>
            <a:pPr marL="0" indent="0">
              <a:buNone/>
            </a:pPr>
            <a:r>
              <a:rPr lang="ru-RU" dirty="0"/>
              <a:t>- полноты и своевременности зачисления валютной выручки на  транзитный счет в уполномоченном банке.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73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5859" y="1301579"/>
            <a:ext cx="10233800" cy="4176584"/>
          </a:xfrm>
        </p:spPr>
        <p:txBody>
          <a:bodyPr>
            <a:normAutofit/>
          </a:bodyPr>
          <a:lstStyle/>
          <a:p>
            <a:r>
              <a:rPr lang="ru-RU" sz="3200" dirty="0"/>
              <a:t>Источники информации для проведения проверки: выписки банка с валютных счетов, платежные поручения; поручения банку на продажу иностранной валюты, поручения на перечисление иностранной валюты, заявления на покупку иностранной валюты, заявление на снятие наличной иностранной валюты в кассу предприятия, журнал-ордер № 2, обороты по счету 52 в разрезе </a:t>
            </a:r>
            <a:r>
              <a:rPr lang="ru-RU" sz="3200" dirty="0" err="1"/>
              <a:t>субсчетов</a:t>
            </a:r>
            <a:r>
              <a:rPr lang="ru-RU" sz="3200" dirty="0"/>
              <a:t> по видам валютных счетов, Главная книга.</a:t>
            </a:r>
          </a:p>
        </p:txBody>
      </p:sp>
    </p:spTree>
    <p:extLst>
      <p:ext uri="{BB962C8B-B14F-4D97-AF65-F5344CB8AC3E}">
        <p14:creationId xmlns:p14="http://schemas.microsoft.com/office/powerpoint/2010/main" val="405770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7048" y="1298404"/>
            <a:ext cx="10233800" cy="43513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проведении аудита операций по валютным счетам уточняется количество валютных счетов, сверяются остатки по счетам, указанные в выписках банка и учетных регистрах, а также обороты и остатки по счетам учетных регистрах и в Главной книге. При наличии </a:t>
            </a:r>
            <a:r>
              <a:rPr lang="ru-RU" dirty="0" err="1"/>
              <a:t>pacхождений</a:t>
            </a:r>
            <a:r>
              <a:rPr lang="ru-RU" dirty="0"/>
              <a:t> выясняются их причины. Проверяется соблюдение действующего валютного законодательства. Следует обратить внимание на полноту и своевременность зачисления валютной выручки организаций-экспортеров, являющихся резидентами на их валютные транзитные счета в уполномоченных банках. Для этого сумма поступающей валютной выручки в течение года сравнивается, со стоимостью экспорта товаров по контрактам. </a:t>
            </a:r>
          </a:p>
        </p:txBody>
      </p:sp>
    </p:spTree>
    <p:extLst>
      <p:ext uri="{BB962C8B-B14F-4D97-AF65-F5344CB8AC3E}">
        <p14:creationId xmlns:p14="http://schemas.microsoft.com/office/powerpoint/2010/main" val="33076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243914"/>
            <a:ext cx="10233800" cy="4933049"/>
          </a:xfrm>
        </p:spPr>
        <p:txBody>
          <a:bodyPr/>
          <a:lstStyle/>
          <a:p>
            <a:r>
              <a:rPr lang="ru-RU" sz="3200" dirty="0"/>
              <a:t>Изучая контракты с иностранными партнерами по экспортным операциям, аудитор должен обратить внимание на наличие в них определенных условий:</a:t>
            </a:r>
          </a:p>
          <a:p>
            <a:pPr marL="457200" lvl="1" indent="0">
              <a:buNone/>
            </a:pPr>
            <a:r>
              <a:rPr lang="ru-RU" sz="3200" dirty="0"/>
              <a:t>1) валюта цены и способ определения цены;</a:t>
            </a:r>
          </a:p>
          <a:p>
            <a:pPr marL="457200" lvl="1" indent="0">
              <a:buNone/>
            </a:pPr>
            <a:r>
              <a:rPr lang="ru-RU" sz="3200" dirty="0"/>
              <a:t>2) валюта платежа;</a:t>
            </a:r>
          </a:p>
          <a:p>
            <a:pPr marL="457200" lvl="1" indent="0">
              <a:buNone/>
            </a:pPr>
            <a:r>
              <a:rPr lang="ru-RU" sz="3200" dirty="0"/>
              <a:t>3) установление курса пересчета (в случаях, когда валюта цены и валюта платежа не совпадают);	</a:t>
            </a:r>
          </a:p>
          <a:p>
            <a:pPr marL="457200" lvl="1" indent="0">
              <a:buNone/>
            </a:pPr>
            <a:r>
              <a:rPr lang="ru-RU" sz="3200" dirty="0"/>
              <a:t>4) финансовые условия расчетов, т.е. форма расчетов (</a:t>
            </a:r>
            <a:r>
              <a:rPr lang="ru-RU" sz="3200" dirty="0" smtClean="0"/>
              <a:t>аккредитив</a:t>
            </a:r>
            <a:r>
              <a:rPr lang="ru-RU" sz="3200" dirty="0"/>
              <a:t>, инкассо и т.д.).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131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611" y="411891"/>
            <a:ext cx="11557686" cy="6236043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/>
              <a:t>При осуществлении внешнеэкономической деятельности предприятия обязаны продать 25 % полученной экспортной	 вы-ручки на внутреннем валютном рынке. Поэтому в ходе проверки устанавливается соблюдение экспортерами </a:t>
            </a:r>
            <a:r>
              <a:rPr lang="ru-RU" sz="2600" dirty="0" smtClean="0"/>
              <a:t>порядка </a:t>
            </a:r>
            <a:r>
              <a:rPr lang="ru-RU" sz="2600" dirty="0"/>
              <a:t>обязательной продажи части валютной выручки на внутреннем валютном рынке по величине и срокам продажи. Аудитор проверяет правильность отражения данных операций на счетах бухгалтерского учета и правомерность применения курсов ЦБР для пересчета хозяйственных операций в рубли. В учете должны быть сделаны следующие бухгалтерские </a:t>
            </a:r>
            <a:r>
              <a:rPr lang="ru-RU" sz="2600" dirty="0" smtClean="0"/>
              <a:t>записи:</a:t>
            </a:r>
          </a:p>
          <a:p>
            <a:pPr marL="457200" lvl="1" indent="0">
              <a:buNone/>
            </a:pPr>
            <a:endParaRPr lang="ru-RU" sz="2200" dirty="0" smtClean="0"/>
          </a:p>
          <a:p>
            <a:pPr marL="457200" lvl="1" indent="0">
              <a:buNone/>
            </a:pPr>
            <a:r>
              <a:rPr lang="ru-RU" sz="2200" dirty="0" smtClean="0"/>
              <a:t>- </a:t>
            </a:r>
            <a:r>
              <a:rPr lang="ru-RU" sz="2600" b="1" dirty="0" err="1" smtClean="0"/>
              <a:t>Дт</a:t>
            </a:r>
            <a:r>
              <a:rPr lang="ru-RU" sz="2600" b="1" dirty="0" smtClean="0"/>
              <a:t> 57 </a:t>
            </a:r>
            <a:r>
              <a:rPr lang="ru-RU" sz="2600" b="1" dirty="0" err="1" smtClean="0"/>
              <a:t>Кт</a:t>
            </a:r>
            <a:r>
              <a:rPr lang="ru-RU" sz="2600" b="1" dirty="0" smtClean="0"/>
              <a:t> 52 </a:t>
            </a:r>
            <a:r>
              <a:rPr lang="ru-RU" sz="2600" dirty="0" err="1" smtClean="0"/>
              <a:t>субсчет</a:t>
            </a:r>
            <a:r>
              <a:rPr lang="ru-RU" sz="2600" dirty="0" smtClean="0"/>
              <a:t> «Транзитный валютный счет» - на сумму депонированной банком части экспортной валютной выручки, пересчитанной в рубли по курсу ЦБР на дату списания</a:t>
            </a:r>
            <a:r>
              <a:rPr lang="ru-RU" sz="2200" dirty="0" smtClean="0"/>
              <a:t>;</a:t>
            </a:r>
          </a:p>
          <a:p>
            <a:pPr marL="457200" lvl="1" indent="0">
              <a:buNone/>
            </a:pPr>
            <a:r>
              <a:rPr lang="ru-RU" sz="2600" dirty="0" smtClean="0"/>
              <a:t>- </a:t>
            </a:r>
            <a:r>
              <a:rPr lang="ru-RU" sz="2600" b="1" dirty="0" err="1" smtClean="0"/>
              <a:t>Дт</a:t>
            </a:r>
            <a:r>
              <a:rPr lang="ru-RU" sz="2600" b="1" dirty="0" smtClean="0"/>
              <a:t> </a:t>
            </a:r>
            <a:r>
              <a:rPr lang="ru-RU" sz="2600" b="1" dirty="0"/>
              <a:t>51 </a:t>
            </a:r>
            <a:r>
              <a:rPr lang="ru-RU" sz="2600" b="1" dirty="0" err="1"/>
              <a:t>Кт</a:t>
            </a:r>
            <a:r>
              <a:rPr lang="ru-RU" sz="2600" b="1" dirty="0"/>
              <a:t> 91/1 </a:t>
            </a:r>
            <a:r>
              <a:rPr lang="ru-RU" sz="2600" dirty="0"/>
              <a:t>– зачислен на расчетный счет рублевый эквивалент проданной иностранной валюты;</a:t>
            </a:r>
          </a:p>
          <a:p>
            <a:pPr marL="457200" lvl="1" indent="0">
              <a:buNone/>
            </a:pPr>
            <a:r>
              <a:rPr lang="ru-RU" sz="2600" dirty="0" smtClean="0"/>
              <a:t>- </a:t>
            </a:r>
            <a:r>
              <a:rPr lang="ru-RU" sz="2600" b="1" dirty="0" err="1" smtClean="0"/>
              <a:t>Дт</a:t>
            </a:r>
            <a:r>
              <a:rPr lang="ru-RU" sz="2600" b="1" dirty="0" smtClean="0"/>
              <a:t> </a:t>
            </a:r>
            <a:r>
              <a:rPr lang="ru-RU" sz="2600" b="1" dirty="0"/>
              <a:t>91/2 </a:t>
            </a:r>
            <a:r>
              <a:rPr lang="ru-RU" sz="2600" b="1" dirty="0" err="1"/>
              <a:t>Кт</a:t>
            </a:r>
            <a:r>
              <a:rPr lang="ru-RU" sz="2600" b="1" dirty="0"/>
              <a:t> 57 </a:t>
            </a:r>
            <a:r>
              <a:rPr lang="ru-RU" sz="2600" dirty="0"/>
              <a:t>– списывается стоимость проданной иностранной валюты, пересчитанной в рубли по курсу ЦБР на дату продажи;</a:t>
            </a:r>
          </a:p>
          <a:p>
            <a:pPr marL="457200" lvl="1" indent="0">
              <a:buNone/>
            </a:pPr>
            <a:r>
              <a:rPr lang="ru-RU" sz="2600" dirty="0" smtClean="0"/>
              <a:t>- </a:t>
            </a:r>
            <a:r>
              <a:rPr lang="ru-RU" sz="2600" b="1" dirty="0" err="1" smtClean="0"/>
              <a:t>Дт</a:t>
            </a:r>
            <a:r>
              <a:rPr lang="ru-RU" sz="2600" b="1" dirty="0" smtClean="0"/>
              <a:t> </a:t>
            </a:r>
            <a:r>
              <a:rPr lang="ru-RU" sz="2600" b="1" dirty="0"/>
              <a:t>57 </a:t>
            </a:r>
            <a:r>
              <a:rPr lang="ru-RU" sz="2600" b="1" dirty="0" err="1"/>
              <a:t>Кт</a:t>
            </a:r>
            <a:r>
              <a:rPr lang="ru-RU" sz="2600" b="1" dirty="0"/>
              <a:t> 91/1 </a:t>
            </a:r>
            <a:r>
              <a:rPr lang="ru-RU" sz="2600" dirty="0"/>
              <a:t>– положительная курсовая разница или</a:t>
            </a:r>
          </a:p>
          <a:p>
            <a:pPr marL="457200" lvl="1" indent="0">
              <a:buNone/>
            </a:pPr>
            <a:r>
              <a:rPr lang="ru-RU" sz="2600" dirty="0" smtClean="0"/>
              <a:t>- </a:t>
            </a:r>
            <a:r>
              <a:rPr lang="ru-RU" sz="2600" b="1" dirty="0" err="1" smtClean="0"/>
              <a:t>Дт</a:t>
            </a:r>
            <a:r>
              <a:rPr lang="ru-RU" sz="2600" b="1" dirty="0" smtClean="0"/>
              <a:t> </a:t>
            </a:r>
            <a:r>
              <a:rPr lang="ru-RU" sz="2600" b="1" dirty="0"/>
              <a:t>91/2 </a:t>
            </a:r>
            <a:r>
              <a:rPr lang="ru-RU" sz="2600" b="1" dirty="0" err="1"/>
              <a:t>Кт</a:t>
            </a:r>
            <a:r>
              <a:rPr lang="ru-RU" sz="2600" b="1" dirty="0"/>
              <a:t> 57 </a:t>
            </a:r>
            <a:r>
              <a:rPr lang="ru-RU" sz="2600" dirty="0"/>
              <a:t>– отрицательная курсовая разница (в зависимости от изменения курса ЦБР между датой списания средств на продажу и датой продажи);</a:t>
            </a:r>
          </a:p>
          <a:p>
            <a:pPr marL="457200" lvl="1" indent="0">
              <a:buNone/>
            </a:pPr>
            <a:r>
              <a:rPr lang="ru-RU" sz="2600" dirty="0" smtClean="0"/>
              <a:t>- </a:t>
            </a:r>
            <a:r>
              <a:rPr lang="ru-RU" sz="2600" b="1" dirty="0" err="1" smtClean="0"/>
              <a:t>Дт</a:t>
            </a:r>
            <a:r>
              <a:rPr lang="ru-RU" sz="2600" b="1" dirty="0" smtClean="0"/>
              <a:t> </a:t>
            </a:r>
            <a:r>
              <a:rPr lang="ru-RU" sz="2600" b="1" dirty="0"/>
              <a:t>91/2 </a:t>
            </a:r>
            <a:r>
              <a:rPr lang="ru-RU" sz="2600" b="1" dirty="0" err="1"/>
              <a:t>Кт</a:t>
            </a:r>
            <a:r>
              <a:rPr lang="ru-RU" sz="2600" b="1" dirty="0"/>
              <a:t> 52, 51 </a:t>
            </a:r>
            <a:r>
              <a:rPr lang="ru-RU" sz="2600" dirty="0"/>
              <a:t>– расходы, связанные с продажей иностранной валюты (комиссионное вознаграждение банку</a:t>
            </a:r>
            <a:r>
              <a:rPr lang="ru-RU" sz="2600" dirty="0" smtClean="0"/>
              <a:t>).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51941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3254" y="1037968"/>
            <a:ext cx="10340546" cy="5138995"/>
          </a:xfrm>
        </p:spPr>
        <p:txBody>
          <a:bodyPr/>
          <a:lstStyle/>
          <a:p>
            <a:r>
              <a:rPr lang="ru-RU" dirty="0"/>
              <a:t>Аудитором изучается использование предприятием </a:t>
            </a:r>
            <a:r>
              <a:rPr lang="ru-RU" dirty="0" smtClean="0"/>
              <a:t>собственной </a:t>
            </a:r>
            <a:r>
              <a:rPr lang="ru-RU" dirty="0"/>
              <a:t>валютной выручки. Изучается, также, использование предприятием собственных </a:t>
            </a:r>
            <a:r>
              <a:rPr lang="ru-RU" dirty="0" smtClean="0"/>
              <a:t>валютных </a:t>
            </a:r>
            <a:r>
              <a:rPr lang="ru-RU" dirty="0"/>
              <a:t>средств (путем сравнения перечисленной валюты со стоимостью импортированных товаров); сохранность на-личной иностранной валюты и материальных ценностей, приобретенных за валюту; соблюдение сроков исполнения иностранным партнером обязательств по контрактам, в счет которых производились авансовые платежи за </a:t>
            </a:r>
            <a:r>
              <a:rPr lang="ru-RU" dirty="0" smtClean="0"/>
              <a:t>границу </a:t>
            </a:r>
            <a:r>
              <a:rPr lang="ru-RU" dirty="0"/>
              <a:t>в валюте; правильность расчетов с подотчетными лицами по командировочным расходам в иностранной </a:t>
            </a:r>
            <a:r>
              <a:rPr lang="ru-RU" dirty="0" smtClean="0"/>
              <a:t>валюте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66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8238" y="1136821"/>
            <a:ext cx="10233800" cy="4702390"/>
          </a:xfrm>
        </p:spPr>
        <p:txBody>
          <a:bodyPr>
            <a:normAutofit/>
          </a:bodyPr>
          <a:lstStyle/>
          <a:p>
            <a:r>
              <a:rPr lang="ru-RU" sz="3200" dirty="0"/>
              <a:t>Отдельным вопросом проверки является аудит правильности отражения на счетах операций покупки иностранной валюты на внутреннем валютном рынке за рубли. Объектом проверки для аудитора будут обороты по счетам: 76 </a:t>
            </a:r>
            <a:r>
              <a:rPr lang="ru-RU" sz="3200" dirty="0" err="1"/>
              <a:t>субсчет</a:t>
            </a:r>
            <a:r>
              <a:rPr lang="ru-RU" sz="3200" dirty="0"/>
              <a:t> «Расчеты с банком», 57, 52 </a:t>
            </a:r>
            <a:r>
              <a:rPr lang="ru-RU" sz="3200" dirty="0" err="1"/>
              <a:t>субсчет</a:t>
            </a:r>
            <a:r>
              <a:rPr lang="ru-RU" sz="3200" dirty="0"/>
              <a:t> «Специальный транзитный валютный счет», 51. Аудитор должен проверить, чтобы отражение в учете данных операций осуществлялось в соответствии с порядком покупки иностранной валюты, предусмотренном Указаниями ЦБР № </a:t>
            </a:r>
            <a:r>
              <a:rPr lang="ru-RU" sz="3200" dirty="0" smtClean="0"/>
              <a:t>383-У.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7847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4357" y="807308"/>
            <a:ext cx="10579443" cy="5369655"/>
          </a:xfrm>
        </p:spPr>
        <p:txBody>
          <a:bodyPr>
            <a:noAutofit/>
          </a:bodyPr>
          <a:lstStyle/>
          <a:p>
            <a:r>
              <a:rPr lang="ru-RU" dirty="0"/>
              <a:t>Подтвердив размеры курсовых разниц,  аудитор </a:t>
            </a:r>
            <a:r>
              <a:rPr lang="ru-RU" dirty="0" smtClean="0"/>
              <a:t>проверяет </a:t>
            </a:r>
            <a:r>
              <a:rPr lang="ru-RU" dirty="0"/>
              <a:t>правильность их отражения на счетах </a:t>
            </a:r>
            <a:r>
              <a:rPr lang="ru-RU" dirty="0" smtClean="0"/>
              <a:t>бухгалтерского </a:t>
            </a:r>
            <a:r>
              <a:rPr lang="ru-RU" dirty="0"/>
              <a:t>учета. В соответствии с ПБУ 9/99 «Доходы организаций» и ПБУ 10/99 «Расходы организации», курсовые разницы подлежат зачислению на финансовые результаты организации, как внереализационные доходы (положительные курсовые разницы) или внереализационные расходы (отрицательные курсовые разницы). Аудитор должен проверить составленную предприятием корреспонденцию счетов:</a:t>
            </a:r>
          </a:p>
          <a:p>
            <a:pPr marL="457200" lvl="1" indent="0">
              <a:buNone/>
            </a:pPr>
            <a:r>
              <a:rPr lang="ru-RU" sz="2800" dirty="0" smtClean="0"/>
              <a:t>- </a:t>
            </a:r>
            <a:r>
              <a:rPr lang="ru-RU" sz="2800" b="1" dirty="0" err="1" smtClean="0"/>
              <a:t>Дт</a:t>
            </a:r>
            <a:r>
              <a:rPr lang="ru-RU" sz="2800" b="1" dirty="0" smtClean="0"/>
              <a:t> </a:t>
            </a:r>
            <a:r>
              <a:rPr lang="ru-RU" sz="2800" b="1" dirty="0"/>
              <a:t>52 </a:t>
            </a:r>
            <a:r>
              <a:rPr lang="ru-RU" sz="2800" b="1" dirty="0" err="1"/>
              <a:t>Кт</a:t>
            </a:r>
            <a:r>
              <a:rPr lang="ru-RU" sz="2800" b="1" dirty="0"/>
              <a:t> 91/1 </a:t>
            </a:r>
            <a:r>
              <a:rPr lang="ru-RU" sz="2800" dirty="0"/>
              <a:t>– положительная курсовая разница при переоценке остатков средств на валютном счете;</a:t>
            </a:r>
          </a:p>
          <a:p>
            <a:pPr marL="457200" lvl="1" indent="0">
              <a:buNone/>
            </a:pPr>
            <a:r>
              <a:rPr lang="ru-RU" sz="2800" dirty="0" smtClean="0"/>
              <a:t>- </a:t>
            </a:r>
            <a:r>
              <a:rPr lang="ru-RU" sz="2800" b="1" dirty="0" err="1" smtClean="0"/>
              <a:t>Дт</a:t>
            </a:r>
            <a:r>
              <a:rPr lang="ru-RU" sz="2800" b="1" dirty="0" smtClean="0"/>
              <a:t> </a:t>
            </a:r>
            <a:r>
              <a:rPr lang="ru-RU" sz="2800" b="1" dirty="0"/>
              <a:t>91/2 </a:t>
            </a:r>
            <a:r>
              <a:rPr lang="ru-RU" sz="2800" b="1" dirty="0" err="1"/>
              <a:t>Кт</a:t>
            </a:r>
            <a:r>
              <a:rPr lang="ru-RU" sz="2800" b="1" dirty="0"/>
              <a:t> 52 </a:t>
            </a:r>
            <a:r>
              <a:rPr lang="ru-RU" sz="2800" dirty="0"/>
              <a:t>– отрицательная курсовая разница.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357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0573" y="1380781"/>
            <a:ext cx="10233800" cy="4351338"/>
          </a:xfrm>
        </p:spPr>
        <p:txBody>
          <a:bodyPr/>
          <a:lstStyle/>
          <a:p>
            <a:r>
              <a:rPr lang="ru-RU" sz="3200" dirty="0"/>
              <a:t>Выявленные в ходе аудита отклонения от установленных правил ведения бухгалтерского учета фиксируются в рабочих документах.</a:t>
            </a:r>
          </a:p>
          <a:p>
            <a:r>
              <a:rPr lang="ru-RU" sz="3200" dirty="0"/>
              <a:t>В заключение устанавливается правильность </a:t>
            </a:r>
            <a:r>
              <a:rPr lang="ru-RU" sz="3200" dirty="0" smtClean="0"/>
              <a:t>отражения </a:t>
            </a:r>
            <a:r>
              <a:rPr lang="ru-RU" sz="3200" dirty="0"/>
              <a:t>в учетных регистрах валютных операций. </a:t>
            </a:r>
            <a:r>
              <a:rPr lang="ru-RU" sz="3200" dirty="0" smtClean="0"/>
              <a:t>Обнаруженные </a:t>
            </a:r>
            <a:r>
              <a:rPr lang="ru-RU" sz="3200" dirty="0"/>
              <a:t>нарушения аудитор регистрирует в рабочих </a:t>
            </a:r>
            <a:r>
              <a:rPr lang="ru-RU" sz="3200" dirty="0" smtClean="0"/>
              <a:t>документах </a:t>
            </a:r>
            <a:r>
              <a:rPr lang="ru-RU" sz="3200" dirty="0"/>
              <a:t>и определяет их количественное влияние на </a:t>
            </a:r>
            <a:r>
              <a:rPr lang="ru-RU" sz="3200" dirty="0" smtClean="0"/>
              <a:t>показатели </a:t>
            </a:r>
            <a:r>
              <a:rPr lang="ru-RU" sz="3200" dirty="0"/>
              <a:t>отчетности.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82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8541" y="1037968"/>
            <a:ext cx="10365259" cy="5138995"/>
          </a:xfrm>
        </p:spPr>
        <p:txBody>
          <a:bodyPr>
            <a:noAutofit/>
          </a:bodyPr>
          <a:lstStyle/>
          <a:p>
            <a:r>
              <a:rPr lang="ru-RU" sz="3200" dirty="0"/>
              <a:t>При проверке денежных средств и банковских </a:t>
            </a:r>
            <a:r>
              <a:rPr lang="ru-RU" sz="3200" dirty="0" smtClean="0"/>
              <a:t>операций </a:t>
            </a:r>
            <a:r>
              <a:rPr lang="ru-RU" sz="3200" dirty="0"/>
              <a:t>аудитор также проверяет реальность и законность операций по счету 57 «</a:t>
            </a:r>
            <a:r>
              <a:rPr lang="ru-RU" sz="3200" dirty="0" smtClean="0"/>
              <a:t>Переводы </a:t>
            </a:r>
            <a:r>
              <a:rPr lang="ru-RU" sz="3200" dirty="0"/>
              <a:t>в пути». На этот счет иногда относят просроченную дебиторскую задолженность, что ведет к искажению </a:t>
            </a:r>
            <a:r>
              <a:rPr lang="ru-RU" sz="3200" dirty="0" smtClean="0"/>
              <a:t>показателей </a:t>
            </a:r>
            <a:r>
              <a:rPr lang="ru-RU" sz="3200" dirty="0"/>
              <a:t>финансовой отчетности. По счету 57 проверяется реальное отражение средств, отправленных разными путями (через отделения связи, путем </a:t>
            </a:r>
            <a:r>
              <a:rPr lang="ru-RU" sz="3200" dirty="0" smtClean="0"/>
              <a:t>инкассации</a:t>
            </a:r>
            <a:r>
              <a:rPr lang="ru-RU" sz="3200" dirty="0"/>
              <a:t>, в вечернюю кассу банка и т. д.) для зачисления на расчетный счет, но не зачисленных по назначению.</a:t>
            </a:r>
          </a:p>
        </p:txBody>
      </p:sp>
    </p:spTree>
    <p:extLst>
      <p:ext uri="{BB962C8B-B14F-4D97-AF65-F5344CB8AC3E}">
        <p14:creationId xmlns:p14="http://schemas.microsoft.com/office/powerpoint/2010/main" val="97549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881" y="815546"/>
            <a:ext cx="10595919" cy="5469924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/>
              <a:t>Аудит прочих операций в банках. Объектом проверки для аудитора являются обороты по счету 55. Аудитор проверяет на какие цели предприятию открываются прочие счета в банке.</a:t>
            </a:r>
          </a:p>
          <a:p>
            <a:r>
              <a:rPr lang="ru-RU" sz="3200" dirty="0"/>
              <a:t>Если специальные счета открываются для зачисления государственной помощи (целевого бюджетного финансирования), то аудитор должен проверить имеются ли у предприятия основания для получения такого финансирования. Если предприятию уже зачислены бюджетные средства на, то целью аудита является проверка целевого использования и обоснованного списания средств со специального счета. Зачисление средств целевого бюджетного финансирования отражается записью </a:t>
            </a:r>
            <a:r>
              <a:rPr lang="ru-RU" sz="3200" b="1" dirty="0" err="1"/>
              <a:t>Дт</a:t>
            </a:r>
            <a:r>
              <a:rPr lang="ru-RU" sz="3200" b="1" dirty="0"/>
              <a:t> 55 </a:t>
            </a:r>
            <a:r>
              <a:rPr lang="ru-RU" sz="3200" b="1" dirty="0" err="1"/>
              <a:t>Кт</a:t>
            </a:r>
            <a:r>
              <a:rPr lang="ru-RU" sz="3200" b="1" dirty="0"/>
              <a:t> 86 </a:t>
            </a:r>
            <a:r>
              <a:rPr lang="ru-RU" sz="3200" dirty="0"/>
              <a:t>или </a:t>
            </a:r>
            <a:r>
              <a:rPr lang="ru-RU" sz="3200" b="1" dirty="0" err="1"/>
              <a:t>Дт</a:t>
            </a:r>
            <a:r>
              <a:rPr lang="ru-RU" sz="3200" b="1" dirty="0"/>
              <a:t> 55 </a:t>
            </a:r>
            <a:r>
              <a:rPr lang="ru-RU" sz="3200" b="1" dirty="0" err="1"/>
              <a:t>Кт</a:t>
            </a:r>
            <a:r>
              <a:rPr lang="ru-RU" sz="3200" b="1" dirty="0"/>
              <a:t> </a:t>
            </a:r>
            <a:r>
              <a:rPr lang="ru-RU" sz="3200" dirty="0"/>
              <a:t>76 в зависимости от принятого на предприятии варианта учета поступления средств целевого финансирования.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981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524" y="1046205"/>
            <a:ext cx="10233800" cy="4760055"/>
          </a:xfrm>
        </p:spPr>
        <p:txBody>
          <a:bodyPr>
            <a:normAutofit/>
          </a:bodyPr>
          <a:lstStyle/>
          <a:p>
            <a:r>
              <a:rPr lang="ru-RU" sz="3200" dirty="0"/>
              <a:t>При открытии аккредитивных счетов аудитор изучает договор с предприятием по аккредитивной форме расчетов, заявление на открытие аккредитивного счета,  соответствие выплаченных со счета сумм товарно-транспортным накладным, оформленным при отгрузке продукции (товара).</a:t>
            </a:r>
          </a:p>
          <a:p>
            <a:r>
              <a:rPr lang="ru-RU" sz="3200" dirty="0"/>
              <a:t>В бухгалтерском учете делаются записи на открытие аккредитивного счета </a:t>
            </a:r>
            <a:r>
              <a:rPr lang="ru-RU" sz="3200" b="1" dirty="0" err="1"/>
              <a:t>Дт</a:t>
            </a:r>
            <a:r>
              <a:rPr lang="ru-RU" sz="3200" b="1" dirty="0"/>
              <a:t> 55 </a:t>
            </a:r>
            <a:r>
              <a:rPr lang="ru-RU" sz="3200" b="1" dirty="0" err="1"/>
              <a:t>Кт</a:t>
            </a:r>
            <a:r>
              <a:rPr lang="ru-RU" sz="3200" b="1" dirty="0"/>
              <a:t> 51</a:t>
            </a:r>
            <a:r>
              <a:rPr lang="ru-RU" sz="3200" dirty="0"/>
              <a:t>. При использовании средств на основании выписок банка делаются записи по кредиту счета 55.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35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3167" y="551936"/>
            <a:ext cx="10799805" cy="5840626"/>
          </a:xfrm>
        </p:spPr>
        <p:txBody>
          <a:bodyPr>
            <a:normAutofit lnSpcReduction="10000"/>
          </a:bodyPr>
          <a:lstStyle/>
          <a:p>
            <a:r>
              <a:rPr lang="ru-RU" sz="3000" dirty="0"/>
              <a:t>К типичным ошибкам при проверке операций по </a:t>
            </a:r>
            <a:r>
              <a:rPr lang="ru-RU" sz="3000" dirty="0" smtClean="0"/>
              <a:t>счетам </a:t>
            </a:r>
            <a:r>
              <a:rPr lang="ru-RU" sz="3000" dirty="0"/>
              <a:t>в банках можно отнести:</a:t>
            </a:r>
          </a:p>
          <a:p>
            <a:pPr marL="457200" lvl="1" indent="0">
              <a:buNone/>
            </a:pPr>
            <a:r>
              <a:rPr lang="ru-RU" sz="2800" dirty="0"/>
              <a:t>- отсутствие приложений к платежным документам, </a:t>
            </a:r>
            <a:r>
              <a:rPr lang="ru-RU" sz="2800" dirty="0" smtClean="0"/>
              <a:t>послужившим </a:t>
            </a:r>
            <a:r>
              <a:rPr lang="ru-RU" sz="2800" dirty="0"/>
              <a:t>основанием для совершения операций; </a:t>
            </a:r>
          </a:p>
          <a:p>
            <a:pPr marL="457200" lvl="1" indent="0">
              <a:buNone/>
            </a:pPr>
            <a:r>
              <a:rPr lang="ru-RU" sz="2800" dirty="0"/>
              <a:t>- перечисление авансов по бестоварным счетам, без </a:t>
            </a:r>
            <a:r>
              <a:rPr lang="ru-RU" sz="2800" dirty="0" smtClean="0"/>
              <a:t>предварительного </a:t>
            </a:r>
            <a:r>
              <a:rPr lang="ru-RU" sz="2800" dirty="0"/>
              <a:t>оформления договора и по другим </a:t>
            </a:r>
            <a:r>
              <a:rPr lang="ru-RU" sz="2800" dirty="0" smtClean="0"/>
              <a:t>сомнительным </a:t>
            </a:r>
            <a:r>
              <a:rPr lang="ru-RU" sz="2800" dirty="0"/>
              <a:t>операциям;</a:t>
            </a:r>
          </a:p>
          <a:p>
            <a:pPr marL="457200" lvl="1" indent="0">
              <a:buNone/>
            </a:pPr>
            <a:r>
              <a:rPr lang="ru-RU" sz="2800" dirty="0"/>
              <a:t>- наличие исправлений в платежных документах; </a:t>
            </a:r>
          </a:p>
          <a:p>
            <a:pPr marL="457200" lvl="1" indent="0">
              <a:buNone/>
            </a:pPr>
            <a:r>
              <a:rPr lang="ru-RU" sz="2800" dirty="0"/>
              <a:t>- нарушение порядка покупки и обратной продажи </a:t>
            </a:r>
            <a:r>
              <a:rPr lang="ru-RU" sz="2800" dirty="0" smtClean="0"/>
              <a:t>иностранной </a:t>
            </a:r>
            <a:r>
              <a:rPr lang="ru-RU" sz="2800" dirty="0"/>
              <a:t>валюты на внутреннем валютном рынке РФ.</a:t>
            </a:r>
          </a:p>
          <a:p>
            <a:pPr marL="457200" lvl="1" indent="0">
              <a:buNone/>
            </a:pPr>
            <a:r>
              <a:rPr lang="ru-RU" sz="2800" dirty="0"/>
              <a:t> - неправильный пересчет курса валюты; </a:t>
            </a:r>
          </a:p>
          <a:p>
            <a:pPr marL="457200" lvl="1" indent="0">
              <a:buNone/>
            </a:pPr>
            <a:r>
              <a:rPr lang="ru-RU" sz="2800" dirty="0"/>
              <a:t>- тексты платежных документов, послуживших </a:t>
            </a:r>
            <a:r>
              <a:rPr lang="ru-RU" sz="2800" dirty="0" smtClean="0"/>
              <a:t>основанием </a:t>
            </a:r>
            <a:r>
              <a:rPr lang="ru-RU" sz="2800" dirty="0"/>
              <a:t>для оплаты с валютного счета, не переведены на русский язык;</a:t>
            </a:r>
          </a:p>
          <a:p>
            <a:pPr marL="457200" lvl="1" indent="0">
              <a:buNone/>
            </a:pPr>
            <a:r>
              <a:rPr lang="ru-RU" sz="2800" dirty="0"/>
              <a:t>- некорректные корреспонденции счетов, отражающих движение денежных средств.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46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Вопросы и задания к </a:t>
            </a:r>
            <a:r>
              <a:rPr lang="ru-RU" sz="4000" dirty="0" smtClean="0"/>
              <a:t>теме: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690688"/>
            <a:ext cx="102338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1.По каким основным направлениям осуществляется аудит</a:t>
            </a:r>
          </a:p>
          <a:p>
            <a:pPr marL="0" indent="0">
              <a:buNone/>
            </a:pPr>
            <a:r>
              <a:rPr lang="ru-RU" dirty="0"/>
              <a:t> кассовых операций?</a:t>
            </a:r>
          </a:p>
          <a:p>
            <a:pPr marL="0" indent="0">
              <a:buNone/>
            </a:pPr>
            <a:r>
              <a:rPr lang="ru-RU" dirty="0"/>
              <a:t>2. Назовите источники информации при аудите кассовых операций.</a:t>
            </a:r>
          </a:p>
          <a:p>
            <a:pPr marL="0" indent="0">
              <a:buNone/>
            </a:pPr>
            <a:r>
              <a:rPr lang="ru-RU" dirty="0"/>
              <a:t>3. Опишите порядок проведения инвентаризации кассы.</a:t>
            </a:r>
          </a:p>
          <a:p>
            <a:pPr marL="0" indent="0">
              <a:buNone/>
            </a:pPr>
            <a:r>
              <a:rPr lang="ru-RU" dirty="0" smtClean="0"/>
              <a:t>4. Составить </a:t>
            </a:r>
            <a:r>
              <a:rPr lang="ru-RU" dirty="0"/>
              <a:t>программу аудита кассовых операций.</a:t>
            </a:r>
          </a:p>
          <a:p>
            <a:pPr marL="0" indent="0">
              <a:buNone/>
            </a:pPr>
            <a:r>
              <a:rPr lang="ru-RU" dirty="0" smtClean="0"/>
              <a:t>5. В </a:t>
            </a:r>
            <a:r>
              <a:rPr lang="ru-RU" dirty="0"/>
              <a:t>чем цели и задачи аудита операций по счетам в банке?</a:t>
            </a:r>
          </a:p>
          <a:p>
            <a:pPr marL="0" indent="0">
              <a:buNone/>
            </a:pPr>
            <a:r>
              <a:rPr lang="ru-RU" dirty="0" smtClean="0"/>
              <a:t>6. Основные </a:t>
            </a:r>
            <a:r>
              <a:rPr lang="ru-RU" dirty="0"/>
              <a:t>направления аудита операций по валютным счетам.</a:t>
            </a:r>
          </a:p>
          <a:p>
            <a:pPr marL="0" indent="0">
              <a:buNone/>
            </a:pPr>
            <a:r>
              <a:rPr lang="ru-RU" dirty="0" smtClean="0"/>
              <a:t>7. Составить </a:t>
            </a:r>
            <a:r>
              <a:rPr lang="ru-RU" dirty="0"/>
              <a:t>программу аудита операций по счетам в банке.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236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3487" y="859395"/>
            <a:ext cx="10515600" cy="1325563"/>
          </a:xfrm>
        </p:spPr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842" y="2657492"/>
            <a:ext cx="5694158" cy="42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7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175b1d765706d906753d7f3e738f3c6458a7e18"/>
</p:tagLst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131</TotalTime>
  <Words>3242</Words>
  <Application>Microsoft Office PowerPoint</Application>
  <PresentationFormat>Широкоэкранный</PresentationFormat>
  <Paragraphs>139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Arial</vt:lpstr>
      <vt:lpstr>Calibri</vt:lpstr>
      <vt:lpstr>Corbel</vt:lpstr>
      <vt:lpstr>Глубина</vt:lpstr>
      <vt:lpstr>КАФЕДРА ЭКОНОМИКИ </vt:lpstr>
      <vt:lpstr>Аудит кассовых операций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Аудит операций по счетам в банках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Аудит операций на валютном счете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 и задания к теме:</vt:lpstr>
      <vt:lpstr>СПАСИБО ЗА ВНИМАНИЕ!!!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ЭКОНОМИКИ</dc:title>
  <dc:creator>Антон Демченко</dc:creator>
  <cp:lastModifiedBy>Резванец Дарья</cp:lastModifiedBy>
  <cp:revision>10</cp:revision>
  <dcterms:created xsi:type="dcterms:W3CDTF">2017-06-11T07:06:41Z</dcterms:created>
  <dcterms:modified xsi:type="dcterms:W3CDTF">2017-06-13T05:22:00Z</dcterms:modified>
</cp:coreProperties>
</file>