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41"/>
  </p:notesMasterIdLst>
  <p:sldIdLst>
    <p:sldId id="262" r:id="rId2"/>
    <p:sldId id="263" r:id="rId3"/>
    <p:sldId id="265" r:id="rId4"/>
    <p:sldId id="266" r:id="rId5"/>
    <p:sldId id="292" r:id="rId6"/>
    <p:sldId id="267" r:id="rId7"/>
    <p:sldId id="291" r:id="rId8"/>
    <p:sldId id="269" r:id="rId9"/>
    <p:sldId id="270" r:id="rId10"/>
    <p:sldId id="271" r:id="rId11"/>
    <p:sldId id="272" r:id="rId12"/>
    <p:sldId id="273" r:id="rId13"/>
    <p:sldId id="274" r:id="rId14"/>
    <p:sldId id="277" r:id="rId15"/>
    <p:sldId id="280" r:id="rId16"/>
    <p:sldId id="282" r:id="rId17"/>
    <p:sldId id="283" r:id="rId18"/>
    <p:sldId id="285" r:id="rId19"/>
    <p:sldId id="287" r:id="rId20"/>
    <p:sldId id="288" r:id="rId21"/>
    <p:sldId id="289" r:id="rId22"/>
    <p:sldId id="293" r:id="rId23"/>
    <p:sldId id="294" r:id="rId24"/>
    <p:sldId id="295" r:id="rId25"/>
    <p:sldId id="296" r:id="rId26"/>
    <p:sldId id="309" r:id="rId27"/>
    <p:sldId id="297" r:id="rId28"/>
    <p:sldId id="298" r:id="rId29"/>
    <p:sldId id="299" r:id="rId30"/>
    <p:sldId id="300" r:id="rId31"/>
    <p:sldId id="302" r:id="rId32"/>
    <p:sldId id="301" r:id="rId33"/>
    <p:sldId id="303" r:id="rId34"/>
    <p:sldId id="304" r:id="rId35"/>
    <p:sldId id="305" r:id="rId36"/>
    <p:sldId id="307" r:id="rId37"/>
    <p:sldId id="308" r:id="rId38"/>
    <p:sldId id="306" r:id="rId39"/>
    <p:sldId id="290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24" autoAdjust="0"/>
  </p:normalViewPr>
  <p:slideViewPr>
    <p:cSldViewPr>
      <p:cViewPr>
        <p:scale>
          <a:sx n="68" d="100"/>
          <a:sy n="68" d="100"/>
        </p:scale>
        <p:origin x="-1344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48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4C971-C489-4EE8-B39F-6F95208D4CC1}" type="datetimeFigureOut">
              <a:rPr lang="en-US" smtClean="0"/>
              <a:pPr/>
              <a:t>2/23/2015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1BAD1-1001-456A-83CB-9857F3E4B7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BAD1-1001-456A-83CB-9857F3E4B7A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D6DEB-54B8-4F35-B1CE-F55C67440562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63176-4CCC-4465-B115-B60119D83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EF140-3941-4343-8D5A-760BAC7F0068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7D2FC-DE92-4232-A6A2-50BD8AEFE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90BFB-C55B-4EAD-A1FE-0139EF673670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40CE1-DAED-4AFC-AF8E-567B6D6800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E6B37-4B1D-472C-B348-81C9D951469B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7C053-A539-49E3-BD0E-E5E82B4FA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55C53-03C7-42A1-BDD8-7FEB36DCC75D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EC929-0471-4173-85C5-E675059176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499C0-A7EF-450E-A8C9-2108D0DFA328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FCA10-0204-44C7-A727-990285DEB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7AE41-6941-4B33-B17E-A835799F146E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0B2A3-DDDB-4C29-A41D-7253B5C4E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89F6B-EC9A-4F0C-85C7-F2131796B812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0E7A1-11FA-4373-91B6-AEC61C15F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8C84F-458B-46B9-BD46-30D51D24D879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BFA9-0516-487B-9718-1FB051E8C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95D0C-415D-4463-8292-AA4E803F7076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AE8F8-8854-4584-9BFE-25F5154FA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7B2F-792D-49E4-BD87-AFF8339D0BC0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4CA6D-5A1F-4279-9EB7-86C40AFB4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1AD693-F9BF-4B75-BB25-8BF2F9E25832}" type="datetimeFigureOut">
              <a:rPr lang="ru-RU"/>
              <a:pPr>
                <a:defRPr/>
              </a:pPr>
              <a:t>23.02.2015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B14FE6-E622-4021-B479-1DF8999A5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41" r:id="rId2"/>
    <p:sldLayoutId id="2147484150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51" r:id="rId9"/>
    <p:sldLayoutId id="2147484147" r:id="rId10"/>
    <p:sldLayoutId id="21474841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b.ru/common/upload/files/veb/kso/ksobook201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95232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002060"/>
                </a:solidFill>
              </a:rPr>
              <a:t>Внутренняя корпоративная социальная ответственность. </a:t>
            </a:r>
            <a:r>
              <a:rPr lang="ru-RU" sz="3200" dirty="0" smtClean="0">
                <a:solidFill>
                  <a:srgbClr val="FF9933"/>
                </a:solidFill>
              </a:rPr>
              <a:t/>
            </a:r>
            <a:br>
              <a:rPr lang="ru-RU" sz="3200" dirty="0" smtClean="0">
                <a:solidFill>
                  <a:srgbClr val="FF9933"/>
                </a:solidFill>
              </a:rPr>
            </a:br>
            <a:r>
              <a:rPr lang="ru-RU" sz="3200" dirty="0" smtClean="0">
                <a:solidFill>
                  <a:srgbClr val="FF6600"/>
                </a:solidFill>
              </a:rPr>
              <a:t> Виды, формы и система внутренней социальной ответственности</a:t>
            </a:r>
            <a:r>
              <a:rPr lang="ru-RU" sz="3200" dirty="0" smtClean="0">
                <a:solidFill>
                  <a:srgbClr val="FF9933"/>
                </a:solidFill>
              </a:rPr>
              <a:t> </a:t>
            </a:r>
            <a:endParaRPr lang="ru-RU" dirty="0" smtClean="0">
              <a:solidFill>
                <a:srgbClr val="FF9933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 fontScale="92500"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Дисциплина: Корпоративная социальная ответственность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539750" y="548681"/>
            <a:ext cx="8229600" cy="1800200"/>
          </a:xfrm>
        </p:spPr>
        <p:txBody>
          <a:bodyPr/>
          <a:lstStyle/>
          <a:p>
            <a:pPr eaLnBrk="1" hangingPunct="1"/>
            <a:r>
              <a:rPr lang="ru-RU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корпоративная социальная ответственность. </a:t>
            </a:r>
            <a:r>
              <a:rPr lang="ru-RU" sz="28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</a:t>
            </a:r>
            <a:r>
              <a:rPr lang="ru-RU" sz="28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формы и система внутренней социальной ответственности</a:t>
            </a:r>
            <a:r>
              <a:rPr lang="ru-RU" sz="280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4104456"/>
          </a:xfrm>
        </p:spPr>
        <p:txBody>
          <a:bodyPr>
            <a:noAutofit/>
          </a:bodyPr>
          <a:lstStyle/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Образование и интеллектуальный потенциал организации как факторы внутренней социальной ответственности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Основные черты и особенности внутренней корпоративной социальной ответственности. 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Виды внутренней корпоративной социальной ответственности. 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Анализ результатов реализации внутренней корпоративной социальной ответственности. 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Социальные программы в стратегии развития внутренней корпоративной социальной ответственности.</a:t>
            </a:r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642350" cy="1008112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2060"/>
                </a:solidFill>
              </a:rPr>
              <a:t>Образование и интеллектуальный потенциал организации как факторы внутренней социальной ответственности</a:t>
            </a:r>
            <a:endParaRPr 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8374385" cy="46411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Распространение КСО в российской </a:t>
            </a:r>
            <a:r>
              <a:rPr lang="ru-RU" dirty="0" err="1" smtClean="0">
                <a:solidFill>
                  <a:srgbClr val="002060"/>
                </a:solidFill>
              </a:rPr>
              <a:t>бизнес-среде</a:t>
            </a:r>
            <a:r>
              <a:rPr lang="ru-RU" dirty="0" smtClean="0">
                <a:solidFill>
                  <a:srgbClr val="002060"/>
                </a:solidFill>
              </a:rPr>
              <a:t> соответствует общемировым тенденциям и связано с необходимостью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выхода стратегических отраслей из глубокой депрессии,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стремлением к использованию инновационных путей развития,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желанием правительства успешно реализовать национальные проекты.</a:t>
            </a:r>
          </a:p>
          <a:p>
            <a:pPr>
              <a:buClr>
                <a:srgbClr val="FF6600"/>
              </a:buClr>
              <a:buSzPct val="100000"/>
            </a:pP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Clr>
                <a:srgbClr val="FF6600"/>
              </a:buClr>
              <a:buSzPct val="100000"/>
              <a:buNone/>
            </a:pPr>
            <a:r>
              <a:rPr lang="ru-RU" dirty="0" smtClean="0">
                <a:solidFill>
                  <a:srgbClr val="002060"/>
                </a:solidFill>
              </a:rPr>
              <a:t>Руководители современных предприятий должны понять важнейшее значение и роль: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КСО, 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интеллектуального потенциала организации,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управления развитием человеческого потенциала, 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знаний, 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управления знаниями, </a:t>
            </a:r>
          </a:p>
          <a:p>
            <a:pPr marL="633413" indent="-368300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образования.</a:t>
            </a:r>
          </a:p>
        </p:txBody>
      </p:sp>
      <p:grpSp>
        <p:nvGrpSpPr>
          <p:cNvPr id="1536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53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Основные причины реализации КСО (1):</a:t>
            </a:r>
          </a:p>
          <a:p>
            <a:pPr marL="546100" lvl="1" indent="-457200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социально-ориентированная экономика:</a:t>
            </a:r>
          </a:p>
          <a:p>
            <a:pPr marL="530225" lvl="2" indent="-441325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интеллектуальный потенциал стал важнейшим ресурсом предприятия;</a:t>
            </a:r>
          </a:p>
          <a:p>
            <a:pPr marL="530225" lvl="2" indent="-441325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прибыль создается работником, имеющим альтернативные источники дохода;</a:t>
            </a:r>
          </a:p>
          <a:p>
            <a:pPr marL="546100" lvl="1" indent="-457200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социальная ориентация рыночного хозяйства: </a:t>
            </a:r>
          </a:p>
          <a:p>
            <a:pPr marL="530225" lvl="2" indent="-441325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НТП и быстрое обновление знаний ведут к интеллектуализации производства: </a:t>
            </a:r>
          </a:p>
          <a:p>
            <a:pPr marL="804863" lvl="4" indent="-441325">
              <a:buClr>
                <a:srgbClr val="FF6600"/>
              </a:buClr>
            </a:pPr>
            <a:r>
              <a:rPr lang="ru-RU" dirty="0" smtClean="0">
                <a:solidFill>
                  <a:srgbClr val="002060"/>
                </a:solidFill>
                <a:sym typeface="Symbol"/>
              </a:rPr>
              <a:t> рост</a:t>
            </a:r>
            <a:r>
              <a:rPr lang="ru-RU" dirty="0" smtClean="0">
                <a:solidFill>
                  <a:srgbClr val="002060"/>
                </a:solidFill>
              </a:rPr>
              <a:t> затрат общества на подготовку высококвалифицированной рабочей силы;</a:t>
            </a:r>
          </a:p>
          <a:p>
            <a:pPr marL="804863" lvl="4" indent="-441325">
              <a:buClr>
                <a:srgbClr val="FF6600"/>
              </a:buClr>
            </a:pPr>
            <a:r>
              <a:rPr lang="ru-RU" dirty="0" smtClean="0">
                <a:solidFill>
                  <a:srgbClr val="002060"/>
                </a:solidFill>
                <a:sym typeface="Symbol"/>
              </a:rPr>
              <a:t> необходимость участия бизнеса в повышении </a:t>
            </a:r>
            <a:r>
              <a:rPr lang="ru-RU" dirty="0" smtClean="0">
                <a:solidFill>
                  <a:srgbClr val="002060"/>
                </a:solidFill>
              </a:rPr>
              <a:t>качества и инновационных возможностей интеллектуального потенциала;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000" dirty="0" smtClean="0">
              <a:solidFill>
                <a:srgbClr val="002060"/>
              </a:solidFill>
            </a:endParaRPr>
          </a:p>
        </p:txBody>
      </p:sp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00600"/>
          </a:xfrm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Основные причины реализации КСО (2):</a:t>
            </a:r>
          </a:p>
          <a:p>
            <a:pPr marL="530225" lvl="1" indent="-530225">
              <a:buClr>
                <a:srgbClr val="FF6600"/>
              </a:buClr>
              <a:buSzPct val="100000"/>
              <a:buFont typeface="+mj-lt"/>
              <a:buAutoNum type="arabicParenR" startAt="3"/>
            </a:pPr>
            <a:r>
              <a:rPr lang="ru-RU" sz="2000" dirty="0" smtClean="0">
                <a:solidFill>
                  <a:srgbClr val="002060"/>
                </a:solidFill>
              </a:rPr>
              <a:t>принципиально новое положение наемных работников по отношению к владельцам материальных факторов производства как результат новых форм социально-трудовых отношений: </a:t>
            </a:r>
          </a:p>
          <a:p>
            <a:pPr marL="530225" lvl="2" indent="-530225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работник, как носитель интеллектуального потенциала, стал партнером по бизнесу;</a:t>
            </a:r>
          </a:p>
          <a:p>
            <a:pPr marL="530225" lvl="1" indent="-530225">
              <a:buClr>
                <a:srgbClr val="FF6600"/>
              </a:buClr>
              <a:buSzPct val="100000"/>
              <a:buFont typeface="+mj-lt"/>
              <a:buAutoNum type="arabicParenR" startAt="4"/>
            </a:pPr>
            <a:r>
              <a:rPr lang="ru-RU" sz="2000" dirty="0" smtClean="0">
                <a:solidFill>
                  <a:srgbClr val="002060"/>
                </a:solidFill>
              </a:rPr>
              <a:t>необходимость согласования интересов основных участников рыночных отношений: бизнеса, государства, общества как результат расширения и углубление рыночных отношений в условиях глобализации мировой экономики:</a:t>
            </a:r>
          </a:p>
          <a:p>
            <a:pPr marL="530225" lvl="2" indent="-530225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  <a:sym typeface="Symbol"/>
              </a:rPr>
              <a:t> </a:t>
            </a:r>
            <a:r>
              <a:rPr lang="ru-RU" sz="2000" dirty="0" smtClean="0">
                <a:solidFill>
                  <a:srgbClr val="002060"/>
                </a:solidFill>
              </a:rPr>
              <a:t>бизнес должен брать на себя ответственность за многие направления развития общества (экология, социальные программы в области образования, здравоохранения, охраны труда, культуры, спорта).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2000" dirty="0" smtClean="0">
              <a:solidFill>
                <a:srgbClr val="00206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638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435280" cy="576064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200" b="1" dirty="0" smtClean="0">
                <a:solidFill>
                  <a:srgbClr val="002060"/>
                </a:solidFill>
              </a:rPr>
              <a:t>Современная организация </a:t>
            </a:r>
            <a:r>
              <a:rPr lang="ru-RU" sz="2200" dirty="0" smtClean="0">
                <a:solidFill>
                  <a:srgbClr val="002060"/>
                </a:solidFill>
              </a:rPr>
              <a:t>— </a:t>
            </a:r>
            <a:r>
              <a:rPr lang="ru-RU" sz="2200" b="1" dirty="0" smtClean="0">
                <a:solidFill>
                  <a:srgbClr val="002060"/>
                </a:solidFill>
              </a:rPr>
              <a:t>это производитель </a:t>
            </a:r>
            <a:r>
              <a:rPr lang="ru-RU" sz="2200" dirty="0" smtClean="0">
                <a:solidFill>
                  <a:srgbClr val="002060"/>
                </a:solidFill>
              </a:rPr>
              <a:t>не столько товаров, сколько </a:t>
            </a:r>
            <a:r>
              <a:rPr lang="ru-RU" sz="2200" b="1" dirty="0" smtClean="0">
                <a:solidFill>
                  <a:srgbClr val="002060"/>
                </a:solidFill>
              </a:rPr>
              <a:t>знаний.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Сегодняшнее производство — это </a:t>
            </a:r>
            <a:r>
              <a:rPr lang="ru-RU" sz="2200" b="1" dirty="0" smtClean="0">
                <a:solidFill>
                  <a:srgbClr val="002060"/>
                </a:solidFill>
              </a:rPr>
              <a:t>деятельность ума </a:t>
            </a:r>
            <a:r>
              <a:rPr lang="ru-RU" sz="2200" dirty="0" smtClean="0">
                <a:solidFill>
                  <a:srgbClr val="002060"/>
                </a:solidFill>
              </a:rPr>
              <a:t>работников организации и её управленцев.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Эффективность деятельности современной организации – это результат применения общенаучных и специальных знаний, интенсивного обучения персонала и продуманного взаимодействия с партнерами и контрагентами, т.е. </a:t>
            </a:r>
            <a:r>
              <a:rPr lang="ru-RU" sz="2200" b="1" dirty="0" smtClean="0">
                <a:solidFill>
                  <a:srgbClr val="002060"/>
                </a:solidFill>
              </a:rPr>
              <a:t>большинство сотрудников занимаются производством полезных знаний.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200" dirty="0" smtClean="0">
                <a:solidFill>
                  <a:srgbClr val="002060"/>
                </a:solidFill>
              </a:rPr>
              <a:t>Организации становятся </a:t>
            </a:r>
            <a:r>
              <a:rPr lang="ru-RU" sz="2200" b="1" dirty="0" smtClean="0">
                <a:solidFill>
                  <a:srgbClr val="002060"/>
                </a:solidFill>
              </a:rPr>
              <a:t>обучающимися.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200" b="1" dirty="0" smtClean="0">
                <a:solidFill>
                  <a:srgbClr val="002060"/>
                </a:solidFill>
              </a:rPr>
              <a:t>Инновации </a:t>
            </a:r>
            <a:r>
              <a:rPr lang="ru-RU" sz="2200" dirty="0" smtClean="0">
                <a:solidFill>
                  <a:srgbClr val="002060"/>
                </a:solidFill>
              </a:rPr>
              <a:t>являются источником вновь созданной стоимости.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200" b="1" dirty="0" smtClean="0">
                <a:solidFill>
                  <a:srgbClr val="002060"/>
                </a:solidFill>
              </a:rPr>
              <a:t>Интеллектуальный потенциал становится устойчивым конкурентным преимуществом.</a:t>
            </a:r>
          </a:p>
        </p:txBody>
      </p:sp>
      <p:grpSp>
        <p:nvGrpSpPr>
          <p:cNvPr id="1741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150"/>
            <a:ext cx="8568952" cy="5905202"/>
          </a:xfrm>
        </p:spPr>
        <p:txBody>
          <a:bodyPr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Исследователи влияния ЗНАНИЙ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 на развитие бизнеса: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Ф. У. Тейлор </a:t>
            </a:r>
            <a:r>
              <a:rPr lang="ru-RU" sz="2000" dirty="0" smtClean="0">
                <a:solidFill>
                  <a:srgbClr val="002060"/>
                </a:solidFill>
              </a:rPr>
              <a:t>(школа «научного управления»): опыт и навыки рабочих представляют собой  объективное и научное знание.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С. </a:t>
            </a:r>
            <a:r>
              <a:rPr lang="ru-RU" sz="2000" b="1" dirty="0" err="1" smtClean="0">
                <a:solidFill>
                  <a:srgbClr val="002060"/>
                </a:solidFill>
              </a:rPr>
              <a:t>Барнард</a:t>
            </a:r>
            <a:r>
              <a:rPr lang="ru-RU" sz="2000" b="1" dirty="0" smtClean="0">
                <a:solidFill>
                  <a:srgbClr val="002060"/>
                </a:solidFill>
              </a:rPr>
              <a:t>: </a:t>
            </a:r>
            <a:r>
              <a:rPr lang="ru-RU" sz="2000" dirty="0" smtClean="0">
                <a:solidFill>
                  <a:srgbClr val="002060"/>
                </a:solidFill>
              </a:rPr>
              <a:t>«поведенческие знания» имеют важное значение в процессах управления.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П. </a:t>
            </a:r>
            <a:r>
              <a:rPr lang="ru-RU" sz="2000" b="1" dirty="0" err="1" smtClean="0">
                <a:solidFill>
                  <a:srgbClr val="002060"/>
                </a:solidFill>
              </a:rPr>
              <a:t>Друкер</a:t>
            </a:r>
            <a:r>
              <a:rPr lang="ru-RU" sz="2000" b="1" dirty="0" smtClean="0">
                <a:solidFill>
                  <a:srgbClr val="002060"/>
                </a:solidFill>
              </a:rPr>
              <a:t>: </a:t>
            </a:r>
            <a:r>
              <a:rPr lang="ru-RU" sz="2000" dirty="0" smtClean="0">
                <a:solidFill>
                  <a:srgbClr val="002060"/>
                </a:solidFill>
              </a:rPr>
              <a:t>«Знание стало ключевым экономическим ресурсом и доминантой — и возможно даже единственным источником конкурентного преимущества»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ввёл термин «работники знаний» </a:t>
            </a:r>
            <a:r>
              <a:rPr lang="en-US" sz="2000" dirty="0" smtClean="0">
                <a:solidFill>
                  <a:srgbClr val="002060"/>
                </a:solidFill>
              </a:rPr>
              <a:t>(knowledge worker)</a:t>
            </a:r>
            <a:r>
              <a:rPr lang="ru-RU" sz="2000" dirty="0" smtClean="0">
                <a:solidFill>
                  <a:srgbClr val="002060"/>
                </a:solidFill>
              </a:rPr>
              <a:t>;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утверждал, что в «обществе знаний» </a:t>
            </a:r>
            <a:r>
              <a:rPr lang="en-US" sz="2000" dirty="0" smtClean="0">
                <a:solidFill>
                  <a:srgbClr val="002060"/>
                </a:solidFill>
              </a:rPr>
              <a:t>(knowledge society) </a:t>
            </a:r>
            <a:r>
              <a:rPr lang="ru-RU" sz="2000" dirty="0" smtClean="0">
                <a:solidFill>
                  <a:srgbClr val="002060"/>
                </a:solidFill>
              </a:rPr>
              <a:t>основной экономический ресурс – знания.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А. Маршалл: 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потенциал производства составляют знания и организация;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знания являются самым мощным двигателем производства.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741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27583" y="1557338"/>
            <a:ext cx="7870329" cy="302379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Интеллектуальный потенциал организации составляют: </a:t>
            </a:r>
          </a:p>
          <a:p>
            <a:pPr marL="984250" indent="-71755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+mj-lt"/>
              <a:buAutoNum type="arabicParenR"/>
              <a:defRPr/>
            </a:pPr>
            <a:r>
              <a:rPr lang="ru-RU" dirty="0" smtClean="0">
                <a:solidFill>
                  <a:srgbClr val="C00000"/>
                </a:solidFill>
              </a:rPr>
              <a:t>человеческий потенциал, </a:t>
            </a:r>
          </a:p>
          <a:p>
            <a:pPr marL="984250" indent="-71755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+mj-lt"/>
              <a:buAutoNum type="arabicParenR"/>
              <a:defRPr/>
            </a:pPr>
            <a:r>
              <a:rPr lang="ru-RU" dirty="0" smtClean="0">
                <a:solidFill>
                  <a:srgbClr val="00B050"/>
                </a:solidFill>
              </a:rPr>
              <a:t>структурный потенциал,</a:t>
            </a:r>
          </a:p>
          <a:p>
            <a:pPr marL="984250" indent="-71755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+mj-lt"/>
              <a:buAutoNum type="arabicParenR"/>
              <a:defRPr/>
            </a:pPr>
            <a:r>
              <a:rPr lang="ru-RU" dirty="0" smtClean="0">
                <a:solidFill>
                  <a:srgbClr val="0070C0"/>
                </a:solidFill>
              </a:rPr>
              <a:t>потребительский потенциал.</a:t>
            </a:r>
            <a:endParaRPr lang="ru-RU" dirty="0">
              <a:solidFill>
                <a:srgbClr val="0070C0"/>
              </a:solidFill>
            </a:endParaRPr>
          </a:p>
        </p:txBody>
      </p: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946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68313" y="548680"/>
            <a:ext cx="8229600" cy="1296144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C00000"/>
                </a:solidFill>
              </a:rPr>
              <a:t>Человеческий потенциал </a:t>
            </a:r>
            <a:r>
              <a:rPr lang="ru-RU" sz="2400" i="1" dirty="0" smtClean="0">
                <a:solidFill>
                  <a:srgbClr val="002060"/>
                </a:solidFill>
              </a:rPr>
              <a:t>–</a:t>
            </a:r>
            <a:r>
              <a:rPr lang="ru-RU" sz="2400" dirty="0" smtClean="0">
                <a:solidFill>
                  <a:srgbClr val="002060"/>
                </a:solidFill>
              </a:rPr>
              <a:t> это способность предлагать новые решения, источник обновления и прогресса.</a:t>
            </a:r>
            <a:endParaRPr lang="en-US" sz="2400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916832"/>
            <a:ext cx="8641084" cy="4536504"/>
          </a:xfrm>
        </p:spPr>
        <p:txBody>
          <a:bodyPr>
            <a:noAutofit/>
          </a:bodyPr>
          <a:lstStyle/>
          <a:p>
            <a:pPr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Предназначение </a:t>
            </a:r>
            <a:r>
              <a:rPr lang="ru-RU" sz="2000" b="1" dirty="0" smtClean="0">
                <a:solidFill>
                  <a:srgbClr val="002060"/>
                </a:solidFill>
              </a:rPr>
              <a:t>человеческого потенциала </a:t>
            </a:r>
            <a:r>
              <a:rPr lang="ru-RU" sz="2000" dirty="0" smtClean="0">
                <a:solidFill>
                  <a:srgbClr val="002060"/>
                </a:solidFill>
              </a:rPr>
              <a:t>— создание и распространение инноваций (продукта, технологии, системы или структуры управления). 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b="1" dirty="0" smtClean="0">
                <a:solidFill>
                  <a:srgbClr val="002060"/>
                </a:solidFill>
              </a:rPr>
              <a:t>ЧП </a:t>
            </a:r>
            <a:r>
              <a:rPr lang="ru-RU" sz="2000" dirty="0" smtClean="0">
                <a:solidFill>
                  <a:srgbClr val="002060"/>
                </a:solidFill>
              </a:rPr>
              <a:t>увеличивается двумя способами: </a:t>
            </a:r>
          </a:p>
          <a:p>
            <a:pPr marL="717550" indent="-450850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компания использует максимальный объем знаний своих сотрудников; </a:t>
            </a:r>
          </a:p>
          <a:p>
            <a:pPr marL="717550" indent="-450850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максимальное число сотрудников владеет знаниями, способными принести пользу компании. 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b="1" dirty="0" smtClean="0">
                <a:solidFill>
                  <a:srgbClr val="002060"/>
                </a:solidFill>
              </a:rPr>
              <a:t>Показатель ЧП компании </a:t>
            </a:r>
            <a:r>
              <a:rPr lang="ru-RU" sz="2000" dirty="0" smtClean="0">
                <a:solidFill>
                  <a:srgbClr val="002060"/>
                </a:solidFill>
              </a:rPr>
              <a:t>- удельный вес новой продукции в общем объеме продаж.</a:t>
            </a:r>
          </a:p>
          <a:p>
            <a:pPr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Максимальная сумма прибыли от инвестиций в человеческий потенциал может втрое превышать прибыль от инвестиций в технику.</a:t>
            </a:r>
            <a:endParaRPr lang="ru-RU" sz="2000" dirty="0">
              <a:solidFill>
                <a:srgbClr val="002060"/>
              </a:solidFill>
            </a:endParaRPr>
          </a:p>
        </p:txBody>
      </p:sp>
      <p:grpSp>
        <p:nvGrpSpPr>
          <p:cNvPr id="2048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048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None/>
              <a:defRPr/>
            </a:pPr>
            <a:r>
              <a:rPr lang="ru-RU" sz="2400" b="1" dirty="0" smtClean="0">
                <a:solidFill>
                  <a:srgbClr val="00B050"/>
                </a:solidFill>
              </a:rPr>
              <a:t>Структурный потенциал </a:t>
            </a:r>
            <a:r>
              <a:rPr lang="ru-RU" sz="2400" dirty="0" smtClean="0">
                <a:solidFill>
                  <a:srgbClr val="002060"/>
                </a:solidFill>
              </a:rPr>
              <a:t>– это 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соответствующая организация, структура обеспечивающая движение знаний и управление ими: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исследовательские лаборатории, 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базы знаний и базы данных, 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маркетинг и товаропроводящие сети, 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центры доведения исследований и разработок до конкретных ноу-хау широкого применения.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Структурный потенциал</a:t>
            </a:r>
            <a:r>
              <a:rPr lang="ru-RU" sz="2000" dirty="0" smtClean="0">
                <a:solidFill>
                  <a:srgbClr val="002060"/>
                </a:solidFill>
              </a:rPr>
              <a:t> эффективен, если он соответствует стратегическим целям компании.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Ценность структурного потенциала</a:t>
            </a:r>
            <a:r>
              <a:rPr lang="ru-RU" sz="2000" dirty="0" smtClean="0">
                <a:solidFill>
                  <a:srgbClr val="002060"/>
                </a:solidFill>
              </a:rPr>
              <a:t> определяется эффективностью его использования.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6600"/>
              </a:buClr>
              <a:buSzPct val="100000"/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Структурный потенциал</a:t>
            </a:r>
            <a:r>
              <a:rPr lang="ru-RU" sz="2000" dirty="0" smtClean="0">
                <a:solidFill>
                  <a:srgbClr val="002060"/>
                </a:solidFill>
              </a:rPr>
              <a:t> – это проявление организационных способностей компании отвечать требованиям рынка, возможности их использования для создания новых ценностей.</a:t>
            </a:r>
          </a:p>
        </p:txBody>
      </p:sp>
      <p:grpSp>
        <p:nvGrpSpPr>
          <p:cNvPr id="2150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96944" cy="151216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Потребительский потенциал </a:t>
            </a:r>
            <a:r>
              <a:rPr lang="ru-RU" sz="2400" b="1" dirty="0" smtClean="0">
                <a:solidFill>
                  <a:srgbClr val="002060"/>
                </a:solidFill>
              </a:rPr>
              <a:t/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(</a:t>
            </a:r>
            <a:r>
              <a:rPr lang="ru-RU" sz="2400" dirty="0" err="1" smtClean="0">
                <a:solidFill>
                  <a:srgbClr val="002060"/>
                </a:solidFill>
              </a:rPr>
              <a:t>потенциал</a:t>
            </a:r>
            <a:r>
              <a:rPr lang="ru-RU" sz="2400" dirty="0" smtClean="0">
                <a:solidFill>
                  <a:srgbClr val="002060"/>
                </a:solidFill>
              </a:rPr>
              <a:t> отношений) — 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это отношения компании с потребителями ее продукции: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173413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характеризуется глубиной (степенью) проникновения, шириной (распространением), постоянством, уверенностью в том, что потребители отдавать предпочтение данной компании;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распространяется и на поставщиков компании;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00000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легче поддается учету (например, методика оценки верности торговой марке: подсчет надбавки, которую покупатели согласны платить за фирменный продукт, предпочитая его другим).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100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100" dirty="0">
              <a:solidFill>
                <a:srgbClr val="002060"/>
              </a:solidFill>
            </a:endParaRPr>
          </a:p>
        </p:txBody>
      </p:sp>
      <p:grpSp>
        <p:nvGrpSpPr>
          <p:cNvPr id="2253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253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1"/>
            <a:ext cx="8229600" cy="79275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B050"/>
                </a:solidFill>
              </a:rPr>
              <a:t>Поддержка образовательного уровня 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в организации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642350" cy="5113337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Образование </a:t>
            </a:r>
            <a:r>
              <a:rPr lang="ru-RU" dirty="0" smtClean="0">
                <a:solidFill>
                  <a:srgbClr val="002060"/>
                </a:solidFill>
              </a:rPr>
              <a:t>– это основа всех общественных преобразований.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Задачи развития работников и управления в условиях постоянных изменения решает </a:t>
            </a:r>
            <a:r>
              <a:rPr lang="ru-RU" b="1" dirty="0" smtClean="0">
                <a:solidFill>
                  <a:srgbClr val="002060"/>
                </a:solidFill>
              </a:rPr>
              <a:t>обучающаяся организация.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b="1" i="1" dirty="0" smtClean="0">
                <a:solidFill>
                  <a:srgbClr val="00B050"/>
                </a:solidFill>
              </a:rPr>
              <a:t>Самообучающаяся организация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(learning organization) </a:t>
            </a:r>
            <a:r>
              <a:rPr lang="ru-RU" dirty="0" smtClean="0">
                <a:solidFill>
                  <a:srgbClr val="002060"/>
                </a:solidFill>
              </a:rPr>
              <a:t>— это организация, которая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создает, приобретает, передает и сохраняет знания;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способна успешно изменять формы своего поведения, отражающие новые знания или проекты;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развивается путем обмена передовым опытом и избегает повторения типовых ошибок. 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i="1" dirty="0" smtClean="0">
                <a:solidFill>
                  <a:srgbClr val="002060"/>
                </a:solidFill>
              </a:rPr>
              <a:t>(М. К. </a:t>
            </a:r>
            <a:r>
              <a:rPr lang="ru-RU" i="1" dirty="0" err="1" smtClean="0">
                <a:solidFill>
                  <a:srgbClr val="002060"/>
                </a:solidFill>
              </a:rPr>
              <a:t>Румизен</a:t>
            </a:r>
            <a:r>
              <a:rPr lang="ru-RU" i="1" dirty="0" smtClean="0">
                <a:solidFill>
                  <a:srgbClr val="002060"/>
                </a:solidFill>
              </a:rPr>
              <a:t>)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2355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355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576486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002060"/>
                </a:solidFill>
              </a:rPr>
              <a:t>П. </a:t>
            </a:r>
            <a:r>
              <a:rPr lang="ru-RU" sz="2800" b="1" dirty="0" err="1" smtClean="0">
                <a:solidFill>
                  <a:srgbClr val="002060"/>
                </a:solidFill>
              </a:rPr>
              <a:t>Сенге</a:t>
            </a:r>
            <a:r>
              <a:rPr lang="ru-RU" sz="2800" b="1" dirty="0" smtClean="0">
                <a:solidFill>
                  <a:srgbClr val="002060"/>
                </a:solidFill>
              </a:rPr>
              <a:t>, «Пятая дисциплина» (1990):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642350" cy="3888432"/>
          </a:xfrm>
        </p:spPr>
        <p:txBody>
          <a:bodyPr/>
          <a:lstStyle/>
          <a:p>
            <a:pPr>
              <a:buClr>
                <a:srgbClr val="FF6600"/>
              </a:buClr>
              <a:buSzPct val="100000"/>
            </a:pPr>
            <a:r>
              <a:rPr lang="ru-RU" b="1" dirty="0" smtClean="0">
                <a:solidFill>
                  <a:srgbClr val="00B050"/>
                </a:solidFill>
              </a:rPr>
              <a:t>Обучающаяся организация </a:t>
            </a:r>
            <a:r>
              <a:rPr lang="ru-RU" dirty="0" smtClean="0">
                <a:solidFill>
                  <a:srgbClr val="002060"/>
                </a:solidFill>
              </a:rPr>
              <a:t>- это «место, </a:t>
            </a:r>
          </a:p>
          <a:p>
            <a:pPr lvl="1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в котором люди постоянно расширяют свои возможности создания результатов (к которым они на самом деле стремятся), </a:t>
            </a:r>
          </a:p>
          <a:p>
            <a:pPr lvl="1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в котором взращиваются новые широко­масштабные способы мышления, </a:t>
            </a:r>
          </a:p>
          <a:p>
            <a:pPr lvl="1">
              <a:buClr>
                <a:srgbClr val="FF6600"/>
              </a:buClr>
              <a:buSzPct val="100000"/>
            </a:pPr>
            <a:r>
              <a:rPr lang="ru-RU" dirty="0" smtClean="0">
                <a:solidFill>
                  <a:srgbClr val="002060"/>
                </a:solidFill>
              </a:rPr>
              <a:t>в котором люди постоянно учатся тому, как учиться вместе».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458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196752"/>
            <a:ext cx="8642350" cy="50405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5 основных факторов</a:t>
            </a:r>
            <a:r>
              <a:rPr lang="ru-RU" dirty="0" smtClean="0">
                <a:solidFill>
                  <a:srgbClr val="002060"/>
                </a:solidFill>
              </a:rPr>
              <a:t>, которые должны учитывать сотрудники </a:t>
            </a:r>
            <a:r>
              <a:rPr lang="ru-RU" b="1" dirty="0" smtClean="0">
                <a:solidFill>
                  <a:srgbClr val="00B050"/>
                </a:solidFill>
              </a:rPr>
              <a:t>обучающейся организации </a:t>
            </a:r>
            <a:r>
              <a:rPr lang="ru-RU" b="1" dirty="0" smtClean="0">
                <a:solidFill>
                  <a:srgbClr val="002060"/>
                </a:solidFill>
              </a:rPr>
              <a:t>(П. </a:t>
            </a:r>
            <a:r>
              <a:rPr lang="ru-RU" b="1" dirty="0" err="1" smtClean="0">
                <a:solidFill>
                  <a:srgbClr val="002060"/>
                </a:solidFill>
              </a:rPr>
              <a:t>Сенге</a:t>
            </a:r>
            <a:r>
              <a:rPr lang="ru-RU" b="1" dirty="0" smtClean="0">
                <a:solidFill>
                  <a:srgbClr val="002060"/>
                </a:solidFill>
              </a:rPr>
              <a:t>):</a:t>
            </a:r>
          </a:p>
          <a:p>
            <a:pPr marL="900113" lvl="0" indent="-635000">
              <a:buClr>
                <a:srgbClr val="FF66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личное мастерство;</a:t>
            </a:r>
          </a:p>
          <a:p>
            <a:pPr marL="900113" lvl="0" indent="-635000">
              <a:buClr>
                <a:srgbClr val="FF66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создание общего видения;</a:t>
            </a:r>
          </a:p>
          <a:p>
            <a:pPr marL="900113" lvl="0" indent="-635000">
              <a:buClr>
                <a:srgbClr val="FF66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командное обучение;</a:t>
            </a:r>
          </a:p>
          <a:p>
            <a:pPr marL="900113" lvl="0" indent="-635000">
              <a:buClr>
                <a:srgbClr val="FF66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когнитивные модели;</a:t>
            </a:r>
          </a:p>
          <a:p>
            <a:pPr marL="900113" indent="-635000" eaLnBrk="1" fontAlgn="auto" hangingPunct="1">
              <a:spcAft>
                <a:spcPts val="0"/>
              </a:spcAft>
              <a:buClr>
                <a:srgbClr val="FF6600"/>
              </a:buClr>
              <a:buFont typeface="+mj-lt"/>
              <a:buAutoNum type="arabicParenR"/>
              <a:defRPr/>
            </a:pPr>
            <a:r>
              <a:rPr lang="ru-RU" dirty="0" smtClean="0">
                <a:solidFill>
                  <a:srgbClr val="002060"/>
                </a:solidFill>
              </a:rPr>
              <a:t>системное мышление: </a:t>
            </a:r>
          </a:p>
          <a:p>
            <a:pPr marL="1254125" lvl="1" indent="-354013" defTabSz="1254125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5-ая дисциплина, которая объединяет 1-4; </a:t>
            </a:r>
          </a:p>
          <a:p>
            <a:pPr marL="1254125" lvl="1" indent="-354013" defTabSz="1254125" eaLnBrk="1" fontAlgn="auto" hangingPunct="1">
              <a:spcAft>
                <a:spcPts val="0"/>
              </a:spcAft>
              <a:buClr>
                <a:srgbClr val="FF6600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основная ось знаний и набор инструментов, которые позволяют людям видеть закономерности в сложных системах.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2662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62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52128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B050"/>
                </a:solidFill>
              </a:rPr>
              <a:t>Признаки обучающейся организации </a:t>
            </a: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(американский психолог М. </a:t>
            </a:r>
            <a:r>
              <a:rPr lang="ru-RU" sz="2000" dirty="0" err="1" smtClean="0">
                <a:solidFill>
                  <a:srgbClr val="002060"/>
                </a:solidFill>
              </a:rPr>
              <a:t>Педлер</a:t>
            </a:r>
            <a:r>
              <a:rPr lang="ru-RU" sz="2000" dirty="0" smtClean="0">
                <a:solidFill>
                  <a:srgbClr val="002060"/>
                </a:solidFill>
              </a:rPr>
              <a:t>: «Саморазвитие: пособие для руководителей» (1991)):</a:t>
            </a:r>
            <a:endParaRPr lang="en-US" sz="2000" b="1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13663" cy="5184576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гибкий подход к стратегии;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сотрудники принимают активное участие в выработке стратегии и тактики организации;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информация используется для понимания происходящего в целях принятия правильных решений, а не как основание для вознаграждения или наказания;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учет и контроль, способствующие развитию организации;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внутренний обмен услугами между подразделениями;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гибкая система поощрений;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«дающая возможности» структура (подразделения рассматриваются скорее как временная структура, которая при необходимости может быть изменена);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изучение всеми работниками состояния среды;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постоянный обмен опытом с партнерами, клиентами;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атмосфера в организации, способствующая обучению;</a:t>
            </a:r>
          </a:p>
          <a:p>
            <a:pPr marL="514350" lvl="0" indent="-514350">
              <a:spcBef>
                <a:spcPts val="0"/>
              </a:spcBef>
              <a:buClr>
                <a:srgbClr val="FF66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возможности саморазвития для сотрудников.</a:t>
            </a:r>
            <a:endParaRPr lang="ru-RU" sz="2000" dirty="0">
              <a:solidFill>
                <a:srgbClr val="002060"/>
              </a:solidFill>
            </a:endParaRPr>
          </a:p>
        </p:txBody>
      </p:sp>
      <p:grpSp>
        <p:nvGrpSpPr>
          <p:cNvPr id="3072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072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7993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Сотрудник самообучающейся организации — это</a:t>
            </a:r>
            <a:r>
              <a:rPr lang="ru-RU" sz="2400" b="1" i="1" dirty="0" smtClean="0">
                <a:solidFill>
                  <a:srgbClr val="00B050"/>
                </a:solidFill>
              </a:rPr>
              <a:t> человек-преобразователь. 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525658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Он должен владеть инструментами развития и культивировать в себе следующие</a:t>
            </a:r>
            <a:r>
              <a:rPr lang="ru-RU" sz="2000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способности: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осуществлять постоянный анализ собственного опыта;</a:t>
            </a: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быть готовым сомневаться и отказываться от фундаментальных допущений, бросать вызов «священным коровам» не только во времена кризиса, но и в относительно благополучные времена;</a:t>
            </a: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постоянно образовывать и обновлять структуры анализа;</a:t>
            </a: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не бороться с носителями потенциально критической информации;</a:t>
            </a: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приобретать новые знания, которые обеспечат возможность действовать эффективно;</a:t>
            </a: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быть принципиальным в борьбе за развитие и осмысленность деятельности, мышления, за обоснованность всех проектов;</a:t>
            </a:r>
          </a:p>
          <a:p>
            <a:pPr lvl="1"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приобщать всех членов общества к процессу обучения. </a:t>
            </a:r>
          </a:p>
          <a:p>
            <a:pPr lvl="0">
              <a:spcBef>
                <a:spcPts val="0"/>
              </a:spcBef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grpSp>
        <p:nvGrpSpPr>
          <p:cNvPr id="3174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174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4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52736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2060"/>
                </a:solidFill>
              </a:rPr>
              <a:t>Основные признаки интеллектуальной организации:</a:t>
            </a:r>
            <a:endParaRPr 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412776"/>
            <a:ext cx="8642350" cy="4968552"/>
          </a:xfrm>
        </p:spPr>
        <p:txBody>
          <a:bodyPr>
            <a:normAutofit/>
          </a:bodyPr>
          <a:lstStyle/>
          <a:p>
            <a:pPr marL="633413" lvl="1" indent="-544513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200" b="1" dirty="0" smtClean="0">
                <a:solidFill>
                  <a:srgbClr val="002060"/>
                </a:solidFill>
              </a:rPr>
              <a:t>рыночная капитализация</a:t>
            </a:r>
            <a:r>
              <a:rPr lang="ru-RU" sz="2200" dirty="0" smtClean="0">
                <a:solidFill>
                  <a:srgbClr val="002060"/>
                </a:solidFill>
              </a:rPr>
              <a:t> превышает бухгалтерскую стоимость основных фондов, материальных и финансовых средств и формируется за счет интеллектуальных фондов (новизна и перспективность продуктов или услуг, рыночные ожидания на новых сегментах, предполагаемая прибыль от патентов, торговая марка (престиж), контроль над бизнесом, взаимоотношения с потребителями и т.д.); </a:t>
            </a:r>
          </a:p>
          <a:p>
            <a:pPr marL="633413" lvl="1" indent="-544513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200" b="1" dirty="0" smtClean="0">
                <a:solidFill>
                  <a:srgbClr val="002060"/>
                </a:solidFill>
              </a:rPr>
              <a:t>объем инвестиций, </a:t>
            </a:r>
            <a:r>
              <a:rPr lang="ru-RU" sz="2200" dirty="0" smtClean="0">
                <a:solidFill>
                  <a:srgbClr val="002060"/>
                </a:solidFill>
              </a:rPr>
              <a:t>направляемых на исследования и разработки, превышает объем инвестиций в основные фонды;</a:t>
            </a:r>
          </a:p>
          <a:p>
            <a:pPr marL="633413" lvl="1" indent="-544513">
              <a:buClr>
                <a:srgbClr val="FF6600"/>
              </a:buClr>
              <a:buSzPct val="100000"/>
              <a:buFont typeface="+mj-lt"/>
              <a:buAutoNum type="arabicParenR"/>
            </a:pPr>
            <a:r>
              <a:rPr lang="ru-RU" sz="2200" b="1" dirty="0" smtClean="0">
                <a:solidFill>
                  <a:srgbClr val="002060"/>
                </a:solidFill>
              </a:rPr>
              <a:t>используется собственный интеллектуальный ресурс.</a:t>
            </a:r>
          </a:p>
          <a:p>
            <a:pPr marL="457200" indent="-457200">
              <a:buFont typeface="+mj-lt"/>
              <a:buAutoNum type="arabicParenR"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dirty="0">
              <a:solidFill>
                <a:srgbClr val="002060"/>
              </a:solidFill>
            </a:endParaRPr>
          </a:p>
        </p:txBody>
      </p:sp>
      <p:grpSp>
        <p:nvGrpSpPr>
          <p:cNvPr id="3379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79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080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Основные черты и особенности внутренней корпоративной социальной ответственности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7338"/>
            <a:ext cx="8362950" cy="4967287"/>
          </a:xfrm>
        </p:spPr>
        <p:txBody>
          <a:bodyPr>
            <a:normAutofit/>
          </a:bodyPr>
          <a:lstStyle/>
          <a:p>
            <a:pPr>
              <a:buClr>
                <a:srgbClr val="FF6600"/>
              </a:buClr>
            </a:pPr>
            <a:r>
              <a:rPr lang="ru-RU" sz="2000" b="1" dirty="0" smtClean="0">
                <a:solidFill>
                  <a:srgbClr val="002060"/>
                </a:solidFill>
              </a:rPr>
              <a:t>Внутренняя КСО </a:t>
            </a:r>
            <a:r>
              <a:rPr lang="ru-RU" sz="2000" dirty="0" smtClean="0">
                <a:solidFill>
                  <a:srgbClr val="002060"/>
                </a:solidFill>
              </a:rPr>
              <a:t>реализуется с помощью инвестиций, которые направлены внутрь организации</a:t>
            </a:r>
            <a:r>
              <a:rPr lang="ru-RU" sz="2000" i="1" dirty="0" smtClean="0">
                <a:solidFill>
                  <a:srgbClr val="002060"/>
                </a:solidFill>
              </a:rPr>
              <a:t>.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Эти инвестиции (в материальные, технологические, управленческие, финансовые и иные ресурсы компании) </a:t>
            </a:r>
            <a:r>
              <a:rPr lang="ru-RU" sz="2000" b="1" dirty="0" smtClean="0">
                <a:solidFill>
                  <a:srgbClr val="002060"/>
                </a:solidFill>
              </a:rPr>
              <a:t>направляются на реализацию корпоративных социальных программ </a:t>
            </a:r>
            <a:r>
              <a:rPr lang="ru-RU" sz="2000" dirty="0" smtClean="0">
                <a:solidFill>
                  <a:srgbClr val="002060"/>
                </a:solidFill>
              </a:rPr>
              <a:t>и предполагают получение компанией определенного экономического эффекта.</a:t>
            </a:r>
          </a:p>
          <a:p>
            <a:pPr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Внутренняя КСО проявляется в отношениях собственников и руководства с работниками организации:</a:t>
            </a:r>
          </a:p>
          <a:p>
            <a:pPr lvl="1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базовый уровень ответственности (определяется законодательством: правовая или юридическая ответственность), </a:t>
            </a:r>
          </a:p>
          <a:p>
            <a:pPr lvl="1">
              <a:buClr>
                <a:srgbClr val="FF66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дополнительный (добровольный) отклик организации на социальные проблемы, возникающие у ее работников.</a:t>
            </a:r>
          </a:p>
        </p:txBody>
      </p:sp>
      <p:grpSp>
        <p:nvGrpSpPr>
          <p:cNvPr id="3584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584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934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002060"/>
                </a:solidFill>
              </a:rPr>
              <a:t>Направления деятельности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внутренней КСО: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700809"/>
            <a:ext cx="8362950" cy="4248472"/>
          </a:xfrm>
        </p:spPr>
        <p:txBody>
          <a:bodyPr>
            <a:normAutofit/>
          </a:bodyPr>
          <a:lstStyle/>
          <a:p>
            <a:pPr marL="514350" lvl="0" indent="-51435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C00000"/>
                </a:solidFill>
              </a:rPr>
              <a:t>меры социальной защиты сотрудников организации;</a:t>
            </a:r>
          </a:p>
          <a:p>
            <a:pPr marL="514350" lvl="0" indent="-514350">
              <a:buClr>
                <a:srgbClr val="00B05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00B050"/>
                </a:solidFill>
              </a:rPr>
              <a:t>развитие человеческого капитала организации;</a:t>
            </a:r>
          </a:p>
          <a:p>
            <a:pPr marL="514350" lvl="0" indent="-514350">
              <a:buClr>
                <a:srgbClr val="0070C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</a:rPr>
              <a:t>создание системы взаимодействия с работниками как основными стейкхолдерами компании;</a:t>
            </a:r>
          </a:p>
          <a:p>
            <a:pPr marL="514350" lvl="0" indent="-514350">
              <a:buClrTx/>
              <a:buSzPct val="100000"/>
              <a:buFont typeface="+mj-lt"/>
              <a:buAutoNum type="arabicParenR"/>
            </a:pPr>
            <a:r>
              <a:rPr lang="ru-RU" sz="2400" dirty="0" smtClean="0"/>
              <a:t>проведение социально ответственной реструктуризации.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/>
          </a:p>
        </p:txBody>
      </p:sp>
      <p:grpSp>
        <p:nvGrpSpPr>
          <p:cNvPr id="378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78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211982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C00000"/>
                </a:solidFill>
              </a:rPr>
              <a:t>1. Меры социальной защиты сотрудников организации:</a:t>
            </a:r>
            <a:endParaRPr lang="en-US" sz="2800" b="1" dirty="0" smtClean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5" y="2060848"/>
            <a:ext cx="8136904" cy="3600400"/>
          </a:xfrm>
        </p:spPr>
        <p:txBody>
          <a:bodyPr>
            <a:normAutofit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ликвидация любой дискриминации при найме на работу, оплате работы, карьерном продвижении;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обеспечение защиты жизни и здоровья работников, а также оказание помощи работникам в критических ситуациях;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поддержание достойной заработной платы — стабильной и социально значимой.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i="1" dirty="0">
              <a:solidFill>
                <a:srgbClr val="002060"/>
              </a:solidFill>
            </a:endParaRPr>
          </a:p>
        </p:txBody>
      </p:sp>
      <p:grpSp>
        <p:nvGrpSpPr>
          <p:cNvPr id="3891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89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7920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B050"/>
                </a:solidFill>
              </a:rPr>
              <a:t>2. Меры по развитию человеческого капитала организации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569325" cy="4967833"/>
          </a:xfrm>
        </p:spPr>
        <p:txBody>
          <a:bodyPr>
            <a:noAutofit/>
          </a:bodyPr>
          <a:lstStyle/>
          <a:p>
            <a:pPr>
              <a:buClr>
                <a:srgbClr val="00B05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повышают конкурентоспособность работников, </a:t>
            </a:r>
          </a:p>
          <a:p>
            <a:pPr>
              <a:buClr>
                <a:srgbClr val="00B05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снижают зависимость от одного работодателя, </a:t>
            </a:r>
          </a:p>
          <a:p>
            <a:pPr>
              <a:buClr>
                <a:srgbClr val="00B05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уменьшают нагрузку на государственный бюджет в случае потери работником своего места,</a:t>
            </a:r>
          </a:p>
          <a:p>
            <a:pPr>
              <a:buClr>
                <a:srgbClr val="00B050"/>
              </a:buClr>
              <a:buSzPct val="100000"/>
            </a:pPr>
            <a:r>
              <a:rPr lang="ru-RU" sz="2400" dirty="0" smtClean="0">
                <a:solidFill>
                  <a:srgbClr val="002060"/>
                </a:solidFill>
              </a:rPr>
              <a:t>позволяют привлечь и удержать талантливых сотрудников: </a:t>
            </a:r>
          </a:p>
          <a:p>
            <a:pPr marL="900113" indent="-457200">
              <a:buClr>
                <a:srgbClr val="00B05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002060"/>
                </a:solidFill>
              </a:rPr>
              <a:t>обучающие программы,</a:t>
            </a:r>
          </a:p>
          <a:p>
            <a:pPr marL="900113" indent="-457200">
              <a:buClr>
                <a:srgbClr val="00B05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002060"/>
                </a:solidFill>
              </a:rPr>
              <a:t>программы подготовки и повышения квалификации,</a:t>
            </a:r>
          </a:p>
          <a:p>
            <a:pPr marL="900113" indent="-457200">
              <a:buClr>
                <a:srgbClr val="00B05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002060"/>
                </a:solidFill>
              </a:rPr>
              <a:t>мотивационные схемы оплаты труда, </a:t>
            </a:r>
          </a:p>
          <a:p>
            <a:pPr marL="900113" indent="-457200">
              <a:buClr>
                <a:srgbClr val="00B050"/>
              </a:buClr>
              <a:buSzPct val="100000"/>
              <a:buFont typeface="+mj-lt"/>
              <a:buAutoNum type="arabicParenR"/>
            </a:pPr>
            <a:r>
              <a:rPr lang="ru-RU" sz="2400" dirty="0" smtClean="0">
                <a:solidFill>
                  <a:srgbClr val="002060"/>
                </a:solidFill>
              </a:rPr>
              <a:t>поддержание внутренних коммуникаций в организации.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457200" lvl="2" indent="-45720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39940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296119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3. Меры по созданию системы взаимодействия с работниками как основными стейкхолдерами компании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9"/>
            <a:ext cx="8569325" cy="3600400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</a:pPr>
            <a:r>
              <a:rPr lang="ru-RU" sz="2400" dirty="0" smtClean="0">
                <a:solidFill>
                  <a:srgbClr val="002060"/>
                </a:solidFill>
              </a:rPr>
              <a:t>отражают одну из ключевых тенденций последнего времени — </a:t>
            </a:r>
            <a:r>
              <a:rPr lang="ru-RU" sz="2400" b="1" i="1" dirty="0" smtClean="0">
                <a:solidFill>
                  <a:srgbClr val="002060"/>
                </a:solidFill>
              </a:rPr>
              <a:t>ответственное отношение к сотрудникам и эффективное управление персоналом предусматривают их всестороннее вовлечение в процесс развития организации:</a:t>
            </a:r>
          </a:p>
          <a:p>
            <a:pPr lvl="1">
              <a:buClr>
                <a:srgbClr val="0070C0"/>
              </a:buClr>
            </a:pPr>
            <a:r>
              <a:rPr lang="ru-RU" dirty="0" smtClean="0">
                <a:solidFill>
                  <a:srgbClr val="002060"/>
                </a:solidFill>
              </a:rPr>
              <a:t>выявление и учет интересов сотрудников при принятии важных управленческих решений. 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457200" lvl="2" indent="-45720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190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Виды внутренней КСО (1):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59"/>
          </a:xfrm>
        </p:spPr>
        <p:txBody>
          <a:bodyPr/>
          <a:lstStyle/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социальная защита персонала;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отсутствие дискриминации в практике найма на работу;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отсутствие дискриминации при карьерном продвижении; 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обеспечение защиты жизни и здоровья работников, в том числе, санаторно-курортное лечение для сотрудников; 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достойное вознаграждение за труд, включая систему оплаты труда и меры социальной поддержки; 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участие компании в ипотеке и жилищном строительстве для своих сотрудников, в том числе, жилищное строительство на условиях </a:t>
            </a:r>
            <a:r>
              <a:rPr lang="ru-RU" sz="2000" dirty="0" err="1" smtClean="0">
                <a:solidFill>
                  <a:srgbClr val="002060"/>
                </a:solidFill>
              </a:rPr>
              <a:t>софинансирования</a:t>
            </a:r>
            <a:r>
              <a:rPr lang="ru-RU" sz="2000" dirty="0" smtClean="0">
                <a:solidFill>
                  <a:srgbClr val="002060"/>
                </a:solidFill>
              </a:rPr>
              <a:t> муниципальных бюджетов; 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разработанная система взаимодействия с работниками как основными стейкхолдерами любой компании;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190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Виды внутренней КСО (2):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911824"/>
          </a:xfrm>
        </p:spPr>
        <p:txBody>
          <a:bodyPr/>
          <a:lstStyle/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 startAt="8"/>
            </a:pPr>
            <a:r>
              <a:rPr lang="ru-RU" sz="2000" dirty="0" smtClean="0">
                <a:solidFill>
                  <a:srgbClr val="002060"/>
                </a:solidFill>
              </a:rPr>
              <a:t>обеспечение для работников возможности повышения квалификации, постоянного обучения; </a:t>
            </a:r>
          </a:p>
          <a:p>
            <a:pPr marL="530225" lvl="1" indent="-530225">
              <a:buClr>
                <a:srgbClr val="C00000"/>
              </a:buClr>
              <a:buSzPct val="100000"/>
              <a:buFont typeface="+mj-lt"/>
              <a:buAutoNum type="arabicParenR" startAt="8"/>
            </a:pPr>
            <a:r>
              <a:rPr lang="ru-RU" sz="2000" dirty="0" smtClean="0">
                <a:solidFill>
                  <a:srgbClr val="002060"/>
                </a:solidFill>
              </a:rPr>
              <a:t>уважение семейных обязанностей работников, включая гибкую систему занятости и отпусков; </a:t>
            </a:r>
          </a:p>
          <a:p>
            <a:pPr marL="530225" lvl="2" indent="-530225">
              <a:buClr>
                <a:srgbClr val="C00000"/>
              </a:buClr>
              <a:buSzPct val="100000"/>
              <a:buFont typeface="+mj-lt"/>
              <a:buAutoNum type="arabicParenR" startAt="8"/>
            </a:pPr>
            <a:r>
              <a:rPr lang="ru-RU" sz="2000" dirty="0" smtClean="0">
                <a:solidFill>
                  <a:srgbClr val="002060"/>
                </a:solidFill>
              </a:rPr>
              <a:t>обоснованные меры, дающие возможность трудовой самореализации представителям уязвимых групп, таких как коренные представители местных сообществ, мигранты, инвалиды и др.; </a:t>
            </a:r>
          </a:p>
          <a:p>
            <a:pPr marL="530225" lvl="2" indent="-530225">
              <a:buClr>
                <a:srgbClr val="C00000"/>
              </a:buClr>
              <a:buSzPct val="100000"/>
              <a:buFont typeface="+mj-lt"/>
              <a:buAutoNum type="arabicParenR" startAt="8"/>
            </a:pPr>
            <a:r>
              <a:rPr lang="ru-RU" sz="2000" dirty="0" smtClean="0">
                <a:solidFill>
                  <a:srgbClr val="002060"/>
                </a:solidFill>
              </a:rPr>
              <a:t>участие в решении вопросов, связанных с молодежной или женской безработицей;</a:t>
            </a:r>
          </a:p>
          <a:p>
            <a:pPr marL="530225" lvl="2" indent="-530225">
              <a:buClr>
                <a:srgbClr val="C00000"/>
              </a:buClr>
              <a:buSzPct val="100000"/>
              <a:buFont typeface="+mj-lt"/>
              <a:buAutoNum type="arabicParenR" startAt="8"/>
            </a:pPr>
            <a:r>
              <a:rPr lang="ru-RU" sz="2000" dirty="0" smtClean="0">
                <a:solidFill>
                  <a:srgbClr val="002060"/>
                </a:solidFill>
              </a:rPr>
              <a:t>информационно-разъяснительная работа, связанная с возможностью получения выплат и льгот на основе социальных программ;</a:t>
            </a:r>
          </a:p>
          <a:p>
            <a:pPr marL="530225" lvl="2" indent="-530225">
              <a:buClr>
                <a:srgbClr val="C00000"/>
              </a:buClr>
              <a:buSzPct val="100000"/>
              <a:buFont typeface="+mj-lt"/>
              <a:buAutoNum type="arabicParenR" startAt="8"/>
            </a:pPr>
            <a:r>
              <a:rPr lang="ru-RU" sz="2000" dirty="0" smtClean="0">
                <a:solidFill>
                  <a:srgbClr val="002060"/>
                </a:solidFill>
              </a:rPr>
              <a:t>обучение и информирование работников в области социальной ответственности.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внедрения мер КСО, мотивирующие социальную ответственность бизнеса: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5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развитие собственного персонала позволяет не только избежать текучести кадров, но и привлекать лучших специалистов на рынке; 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растет производительность труда в компании;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улучшается имидж и репутация компании;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происходит дополнительная реклама товара или услуги;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происходит освещение деятельности компании в СМИ;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достигается стабильность и устойчивость развития компании в долгосрочной перспективе;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создается дополнительная возможность привлечения инвестиционного капитала для социально-ответственных компаний;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обеспечивается сохранение социальной стабильности в обществе в целом; 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организация получает налоговые льготы.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50405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Социальные программы внутренней КСО -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472608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это добровольная деятельность компании, направленная на: </a:t>
            </a:r>
          </a:p>
          <a:p>
            <a:pPr marL="534988" indent="-352425"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развитие персонала, </a:t>
            </a:r>
          </a:p>
          <a:p>
            <a:pPr marL="534988" indent="-352425"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создание благоприятных условий труда и жизни работников, </a:t>
            </a:r>
          </a:p>
          <a:p>
            <a:pPr marL="534988" indent="-352425"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стимулирование заинтересованности работников в достижении целей организации путем учета их интересов при принятии важных решений.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Главный критерий </a:t>
            </a:r>
            <a:r>
              <a:rPr lang="ru-RU" sz="2000" dirty="0" smtClean="0">
                <a:solidFill>
                  <a:srgbClr val="002060"/>
                </a:solidFill>
              </a:rPr>
              <a:t>– соответствие программ КСО миссии, целям и стратегии развития бизнеса.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Миссия социально ответственной компании </a:t>
            </a:r>
            <a:r>
              <a:rPr lang="ru-RU" sz="2000" dirty="0" smtClean="0">
                <a:solidFill>
                  <a:srgbClr val="002060"/>
                </a:solidFill>
              </a:rPr>
              <a:t>— это официально сформулированная позиция компании в отношении своей социальной политики.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Отличительные особенности социальных программ: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добровольность их проведения, 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системный характер,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обязательное соответствие миссии и стратегиям развития компании.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0811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Этапы управления корпоративными социальными программами: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844823"/>
            <a:ext cx="8229600" cy="3960441"/>
          </a:xfrm>
        </p:spPr>
        <p:txBody>
          <a:bodyPr/>
          <a:lstStyle/>
          <a:p>
            <a:pPr marL="546100" lvl="3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определение приоритетов социальной политики компании;</a:t>
            </a:r>
          </a:p>
          <a:p>
            <a:pPr marL="546100" lvl="3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создание специальной структуры управления социальными программами;</a:t>
            </a:r>
          </a:p>
          <a:p>
            <a:pPr marL="546100" lvl="3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проведение программ обучения в области социальной ответственности;</a:t>
            </a:r>
          </a:p>
          <a:p>
            <a:pPr marL="546100" lvl="3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разработка социальных программ компании;</a:t>
            </a:r>
          </a:p>
          <a:p>
            <a:pPr marL="546100" lvl="3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реализация социальных программ компании;</a:t>
            </a:r>
          </a:p>
          <a:p>
            <a:pPr marL="546100" lvl="3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dirty="0" smtClean="0">
                <a:solidFill>
                  <a:srgbClr val="002060"/>
                </a:solidFill>
              </a:rPr>
              <a:t>оценка и доведение до сведения заинтересованных сторон результатов реализации социальных программ компании.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980727"/>
            <a:ext cx="8229600" cy="5616625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</a:pPr>
            <a:r>
              <a:rPr lang="ru-RU" sz="2000" b="1" i="1" dirty="0" smtClean="0">
                <a:solidFill>
                  <a:srgbClr val="C00000"/>
                </a:solidFill>
              </a:rPr>
              <a:t>Приоритеты социальной политики компании </a:t>
            </a:r>
            <a:r>
              <a:rPr lang="ru-RU" sz="2000" dirty="0" smtClean="0">
                <a:solidFill>
                  <a:srgbClr val="002060"/>
                </a:solidFill>
              </a:rPr>
              <a:t>— это зафиксированные в документальном виде основные направления реализации социальных программ компании.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000" b="1" i="1" dirty="0" smtClean="0">
                <a:solidFill>
                  <a:srgbClr val="C00000"/>
                </a:solidFill>
              </a:rPr>
              <a:t>Социальный бюджет</a:t>
            </a:r>
            <a:r>
              <a:rPr lang="ru-RU" sz="2000" i="1" dirty="0" smtClean="0"/>
              <a:t> </a:t>
            </a:r>
            <a:r>
              <a:rPr lang="ru-RU" sz="2000" i="1" dirty="0" smtClean="0">
                <a:solidFill>
                  <a:srgbClr val="002060"/>
                </a:solidFill>
              </a:rPr>
              <a:t>-</a:t>
            </a:r>
            <a:r>
              <a:rPr lang="ru-RU" sz="2000" dirty="0" smtClean="0">
                <a:solidFill>
                  <a:srgbClr val="002060"/>
                </a:solidFill>
              </a:rPr>
              <a:t> это финансовые средства, выделяемые компанией на реализацию собственных социальных программ.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000" b="1" i="1" dirty="0" smtClean="0">
                <a:solidFill>
                  <a:srgbClr val="C00000"/>
                </a:solidFill>
              </a:rPr>
              <a:t>Корпоративный кодекс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это формальное изложение ценностей и принципов построения деловых отношений компании: </a:t>
            </a:r>
          </a:p>
          <a:p>
            <a:pPr lvl="1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общая идеология компании, </a:t>
            </a:r>
          </a:p>
          <a:p>
            <a:pPr lvl="1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ценности компании, </a:t>
            </a:r>
          </a:p>
          <a:p>
            <a:pPr lvl="1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этические нормы поведения, </a:t>
            </a:r>
          </a:p>
          <a:p>
            <a:pPr lvl="1">
              <a:buClr>
                <a:srgbClr val="C00000"/>
              </a:buClr>
              <a:buSzPct val="100000"/>
            </a:pPr>
            <a:r>
              <a:rPr lang="ru-RU" sz="2000" dirty="0" err="1" smtClean="0">
                <a:solidFill>
                  <a:srgbClr val="002060"/>
                </a:solidFill>
              </a:rPr>
              <a:t>бизнес-нормы</a:t>
            </a:r>
            <a:r>
              <a:rPr lang="ru-RU" sz="2000" dirty="0" smtClean="0">
                <a:solidFill>
                  <a:srgbClr val="002060"/>
                </a:solidFill>
              </a:rPr>
              <a:t> и обязательство компании их соблюдать, а также требовать соблюдения этих стандартов от своих сотрудников и деловых партнеров.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976665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Начальный этап процесса разработки мероприятий КСО </a:t>
            </a:r>
            <a:r>
              <a:rPr lang="ru-RU" sz="2000" dirty="0" smtClean="0">
                <a:solidFill>
                  <a:srgbClr val="002060"/>
                </a:solidFill>
              </a:rPr>
              <a:t>- анализ внутренних возможностей и потребностей организаций для их осуществления. 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000" b="1" dirty="0" smtClean="0">
                <a:solidFill>
                  <a:srgbClr val="002060"/>
                </a:solidFill>
              </a:rPr>
              <a:t>Инициативные центры КСО - </a:t>
            </a:r>
            <a:r>
              <a:rPr lang="ru-RU" sz="2000" dirty="0" smtClean="0">
                <a:solidFill>
                  <a:srgbClr val="002060"/>
                </a:solidFill>
              </a:rPr>
              <a:t> общественные (некоммерческие) организации, (профсоюзы, партии, движения) в вопросах </a:t>
            </a:r>
          </a:p>
          <a:p>
            <a:pPr marL="536575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оплаты труда, </a:t>
            </a:r>
          </a:p>
          <a:p>
            <a:pPr marL="536575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соблюдения режима труда и отдыха, </a:t>
            </a:r>
          </a:p>
          <a:p>
            <a:pPr marL="536575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переподготовки работников в случаях сокращения рабочих мест, </a:t>
            </a:r>
          </a:p>
          <a:p>
            <a:pPr marL="536575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медицинского обслуживания, </a:t>
            </a:r>
          </a:p>
          <a:p>
            <a:pPr marL="536575">
              <a:buClr>
                <a:srgbClr val="C00000"/>
              </a:buClr>
              <a:buSzPct val="100000"/>
            </a:pPr>
            <a:r>
              <a:rPr lang="ru-RU" sz="2000" dirty="0" smtClean="0">
                <a:solidFill>
                  <a:srgbClr val="002060"/>
                </a:solidFill>
              </a:rPr>
              <a:t>санаторно-курортного лечения, компенсаций в случаях травматизма и т.п.</a:t>
            </a:r>
          </a:p>
          <a:p>
            <a:pPr>
              <a:buClr>
                <a:srgbClr val="C00000"/>
              </a:buClr>
              <a:buSzPct val="100000"/>
            </a:pPr>
            <a:r>
              <a:rPr lang="ru-RU" sz="2000" b="1" dirty="0" smtClean="0">
                <a:solidFill>
                  <a:srgbClr val="002060"/>
                </a:solidFill>
              </a:rPr>
              <a:t>Инициаторы потребностей корпорации в КСО </a:t>
            </a:r>
            <a:r>
              <a:rPr lang="ru-RU" sz="2000" dirty="0" smtClean="0">
                <a:solidFill>
                  <a:srgbClr val="002060"/>
                </a:solidFill>
              </a:rPr>
              <a:t>- сами корпорации или партнерские объединения, действующие на корпоративной основе при поддержке государственных органов (бюджета).</a:t>
            </a:r>
          </a:p>
          <a:p>
            <a:pPr>
              <a:buClr>
                <a:srgbClr val="C00000"/>
              </a:buClr>
              <a:buSzPct val="100000"/>
            </a:pPr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6048672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ru-RU" sz="2400" b="1" dirty="0" smtClean="0">
                <a:solidFill>
                  <a:srgbClr val="C00000"/>
                </a:solidFill>
              </a:rPr>
              <a:t>Результаты начального этапа процесса разработки мероприятий КСО - </a:t>
            </a:r>
            <a:r>
              <a:rPr lang="ru-RU" sz="2400" dirty="0" smtClean="0">
                <a:solidFill>
                  <a:srgbClr val="002060"/>
                </a:solidFill>
              </a:rPr>
              <a:t>основа для формирования стратегических целей и социальной политики в поведении участников проектов. </a:t>
            </a:r>
          </a:p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ru-RU" sz="2400" b="1" dirty="0" smtClean="0">
                <a:solidFill>
                  <a:srgbClr val="C00000"/>
                </a:solidFill>
              </a:rPr>
              <a:t>Ограничения процесса </a:t>
            </a:r>
            <a:r>
              <a:rPr lang="ru-RU" sz="2400" dirty="0" smtClean="0">
                <a:solidFill>
                  <a:srgbClr val="002060"/>
                </a:solidFill>
              </a:rPr>
              <a:t>- общеэкономические факторы: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инвестиционный климат,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инфляция,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кредитная политика,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состояние финансового рынка,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организационная культура,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финансовая устойчивость участников соглашений,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dirty="0" smtClean="0">
                <a:solidFill>
                  <a:srgbClr val="002060"/>
                </a:solidFill>
              </a:rPr>
              <a:t>конъюнктура рынка в сфере бизнеса продвигаемых услуг.</a:t>
            </a:r>
          </a:p>
          <a:p>
            <a:pPr>
              <a:spcBef>
                <a:spcPts val="0"/>
              </a:spcBef>
              <a:buClr>
                <a:srgbClr val="C00000"/>
              </a:buClr>
              <a:buSzPct val="100000"/>
              <a:buNone/>
            </a:pPr>
            <a:endParaRPr lang="ru-RU" sz="2400" dirty="0" smtClean="0"/>
          </a:p>
          <a:p>
            <a:pPr>
              <a:spcBef>
                <a:spcPts val="0"/>
              </a:spcBef>
            </a:pPr>
            <a:endParaRPr lang="ru-RU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6048672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ru-RU" sz="2000" b="1" dirty="0" smtClean="0">
                <a:solidFill>
                  <a:srgbClr val="C00000"/>
                </a:solidFill>
              </a:rPr>
              <a:t>Анализ среды в мероприятиях КСО </a:t>
            </a:r>
            <a:r>
              <a:rPr lang="ru-RU" sz="2000" dirty="0" smtClean="0">
                <a:solidFill>
                  <a:srgbClr val="002060"/>
                </a:solidFill>
              </a:rPr>
              <a:t>осуществляется по видам взаимодействия: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с органами государственного управления (администрация района, области, налоговые и надзорные службы федерального уровня, службы социальной защиты);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организациями бизнеса (компании, общественные движения и организации, объединения, инвесторы и кредиторы).</a:t>
            </a:r>
          </a:p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ru-RU" sz="2000" b="1" dirty="0" smtClean="0">
                <a:solidFill>
                  <a:srgbClr val="C00000"/>
                </a:solidFill>
              </a:rPr>
              <a:t>Потребности в инвестициях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определяются исходя из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региональных условий реализации проектов КСО,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количества работающих,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текущих оценок и прогноза заболеваемости,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демографических показателей, 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экологических характеристик среды.</a:t>
            </a:r>
          </a:p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ru-RU" sz="2000" b="1" dirty="0" smtClean="0">
                <a:solidFill>
                  <a:srgbClr val="C00000"/>
                </a:solidFill>
              </a:rPr>
              <a:t>Возможности корпораций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ru-RU" sz="2000" dirty="0" smtClean="0">
                <a:solidFill>
                  <a:srgbClr val="002060"/>
                </a:solidFill>
              </a:rPr>
              <a:t>реализуются на основе расчетов экономической эффективности, предлагаемых проектов социальной направленности и обоснований долевого участия организаций в их реализации, подкрепленными соответствующими гарантиями.</a:t>
            </a:r>
            <a:endParaRPr lang="ru-RU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Особенности и проблемы внедрения КСО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в практику российских компаний: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772817"/>
            <a:ext cx="8229600" cy="4551784"/>
          </a:xfrm>
        </p:spPr>
        <p:txBody>
          <a:bodyPr/>
          <a:lstStyle/>
          <a:p>
            <a:pPr marL="546100" lvl="1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отсутствие единого понимания концепции КСО и ее инновационной стороны: экономическая, правовая, этическая и филантропическая ответственность сочетаются по-разному;</a:t>
            </a:r>
          </a:p>
          <a:p>
            <a:pPr marL="546100" lvl="1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отсутствие систематического, сбалансированного подхода в социально-инвестиционной деятельности; </a:t>
            </a:r>
          </a:p>
          <a:p>
            <a:pPr marL="546100" lvl="1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преобладание реагирующего характера КСО;</a:t>
            </a:r>
          </a:p>
          <a:p>
            <a:pPr marL="546100" lvl="1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отсутствием определенности в качестве и количестве необходимой документации КСО;</a:t>
            </a:r>
          </a:p>
          <a:p>
            <a:pPr marL="546100" lvl="1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отсутствием четких инструкций по поводу организации подразделения, отвечающего за реализацию КСО;</a:t>
            </a:r>
          </a:p>
          <a:p>
            <a:pPr marL="546100" lvl="1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преобладанием внутренних социальных инвестиций в ущерб внешним.</a:t>
            </a:r>
          </a:p>
          <a:p>
            <a:pPr>
              <a:buClr>
                <a:srgbClr val="C00000"/>
              </a:buClr>
              <a:buSzPct val="100000"/>
            </a:pPr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Причины актуальности КСО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для российских организаций: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7"/>
          </a:xfrm>
        </p:spPr>
        <p:txBody>
          <a:bodyPr/>
          <a:lstStyle/>
          <a:p>
            <a:pPr marL="457200" lvl="0" indent="-457200">
              <a:buClr>
                <a:srgbClr val="C000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Международная взаимозависимость экономических отношений, которая требует нового мышления, переноса западного опыта КСО на российскую почву.</a:t>
            </a:r>
          </a:p>
          <a:p>
            <a:pPr marL="457200" lvl="0" indent="-457200">
              <a:buClr>
                <a:srgbClr val="C000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Изменение ожиданий и системы ценностей населения РФ: растут запросы к заработной плате, к условиям труда и отдыха, безопасности и т.п.</a:t>
            </a:r>
          </a:p>
          <a:p>
            <a:pPr marL="457200" lvl="0" indent="-457200">
              <a:buClr>
                <a:srgbClr val="C000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Растущее расслоение общества, большая доля бедного населения: социальные программы государства и бизнеса помогают избежать социальных потрясений.</a:t>
            </a:r>
          </a:p>
          <a:p>
            <a:pPr marL="457200" lvl="0" indent="-457200">
              <a:buClr>
                <a:srgbClr val="C00000"/>
              </a:buClr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Неразвитость гражданского общества в России, незначительная роль политических партий, общественных, профсоюзных, религиозных организаций: бизнес вынужден брать на себя значительную долю ответственности за развитие общества.</a:t>
            </a:r>
          </a:p>
          <a:p>
            <a:pPr marL="45720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C00000"/>
              </a:buClr>
              <a:buFont typeface="+mj-lt"/>
              <a:buAutoNum type="arabicParenR"/>
            </a:pP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5194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Особенности современной внутренней КСО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в России (1):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896543"/>
          </a:xfrm>
        </p:spPr>
        <p:txBody>
          <a:bodyPr/>
          <a:lstStyle/>
          <a:p>
            <a:pPr marL="536575" lvl="0" indent="-5365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концепция КСО является абстрактным понятием для большинства российских менеджеров: более привычны такие термины как </a:t>
            </a:r>
            <a:r>
              <a:rPr lang="ru-RU" sz="2000" i="1" dirty="0" smtClean="0">
                <a:solidFill>
                  <a:srgbClr val="002060"/>
                </a:solidFill>
              </a:rPr>
              <a:t>социальная политика, социальные программы, мотивация персонала, социальная инфраструктура </a:t>
            </a:r>
            <a:r>
              <a:rPr lang="ru-RU" sz="2000" dirty="0" smtClean="0">
                <a:solidFill>
                  <a:srgbClr val="002060"/>
                </a:solidFill>
              </a:rPr>
              <a:t>и т.п.;</a:t>
            </a:r>
          </a:p>
          <a:p>
            <a:pPr marL="536575" lvl="0" indent="-5365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предприятия расширяют спектр форм социальной поддержки работников;</a:t>
            </a:r>
          </a:p>
          <a:p>
            <a:pPr marL="536575" indent="-5365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многие формы КСО развиваются под давлением государства: размер и своевременность выплаты заработной платы, субсидирование обучения работников в вузах, контроль за безопасностью производства и др.;</a:t>
            </a:r>
          </a:p>
          <a:p>
            <a:pPr marL="536575" lvl="0" indent="-5365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в принятии решений о социальной поддержке персонала отсутствует прозрачность;</a:t>
            </a:r>
          </a:p>
          <a:p>
            <a:pPr marL="536575" lvl="0" indent="-53657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отмечается высокая дифференциация социальных льгот между разными категориями работников, особенно между </a:t>
            </a:r>
            <a:r>
              <a:rPr lang="ru-RU" sz="2000" dirty="0" err="1" smtClean="0">
                <a:solidFill>
                  <a:srgbClr val="002060"/>
                </a:solidFill>
              </a:rPr>
              <a:t>топ-менеджерами</a:t>
            </a:r>
            <a:r>
              <a:rPr lang="ru-RU" sz="2000" dirty="0" smtClean="0">
                <a:solidFill>
                  <a:srgbClr val="002060"/>
                </a:solidFill>
              </a:rPr>
              <a:t> и рядовыми сотрудниками;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Особенности современной внутренней КСО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в России (2):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251520" y="1628800"/>
            <a:ext cx="8568952" cy="4536504"/>
          </a:xfrm>
        </p:spPr>
        <p:txBody>
          <a:bodyPr/>
          <a:lstStyle/>
          <a:p>
            <a:pPr marL="530225" lvl="0" indent="-53022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 startAt="6"/>
            </a:pPr>
            <a:r>
              <a:rPr lang="ru-RU" sz="2000" dirty="0" smtClean="0">
                <a:solidFill>
                  <a:srgbClr val="002060"/>
                </a:solidFill>
              </a:rPr>
              <a:t>слабо развиты такие прогрессивные направления КСО, как условия трудовой деятельности персонала и </a:t>
            </a:r>
            <a:r>
              <a:rPr lang="ru-RU" sz="2000" dirty="0" err="1" smtClean="0">
                <a:solidFill>
                  <a:srgbClr val="002060"/>
                </a:solidFill>
              </a:rPr>
              <a:t>гуманизация</a:t>
            </a:r>
            <a:r>
              <a:rPr lang="ru-RU" sz="2000" dirty="0" smtClean="0">
                <a:solidFill>
                  <a:srgbClr val="002060"/>
                </a:solidFill>
              </a:rPr>
              <a:t> труда, в том числе, раскрытие творческих способностей работников;</a:t>
            </a:r>
          </a:p>
          <a:p>
            <a:pPr marL="530225" lvl="0" indent="-53022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 startAt="6"/>
            </a:pPr>
            <a:r>
              <a:rPr lang="ru-RU" sz="2000" dirty="0" smtClean="0">
                <a:solidFill>
                  <a:srgbClr val="002060"/>
                </a:solidFill>
              </a:rPr>
              <a:t>отсутствует системный подход к реализации социальной ответственности;</a:t>
            </a:r>
          </a:p>
          <a:p>
            <a:pPr marL="530225" lvl="0" indent="-53022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 startAt="6"/>
            </a:pPr>
            <a:r>
              <a:rPr lang="ru-RU" sz="2000" dirty="0" smtClean="0">
                <a:solidFill>
                  <a:srgbClr val="002060"/>
                </a:solidFill>
              </a:rPr>
              <a:t>в России малые и средние предприятия далеки от концепции КСО: низкая капитализация большинства российских компаний, отсутствие средств на социальные программы и недостаточная информированность о направлениях социальной политики;</a:t>
            </a:r>
          </a:p>
          <a:p>
            <a:pPr marL="530225" lvl="0" indent="-530225">
              <a:spcBef>
                <a:spcPts val="0"/>
              </a:spcBef>
              <a:buClr>
                <a:srgbClr val="C00000"/>
              </a:buClr>
              <a:buSzPct val="100000"/>
              <a:buFont typeface="+mj-lt"/>
              <a:buAutoNum type="arabicParenR" startAt="6"/>
            </a:pPr>
            <a:r>
              <a:rPr lang="ru-RU" sz="2000" dirty="0" smtClean="0">
                <a:solidFill>
                  <a:srgbClr val="002060"/>
                </a:solidFill>
              </a:rPr>
              <a:t>в отечественной науке и практике еще недостаточно разработаны современные методические подходы к разработке и реализации КСО.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5194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Рекомендации по стимулированию развития КСО в российских организациях: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464495"/>
          </a:xfrm>
        </p:spPr>
        <p:txBody>
          <a:bodyPr/>
          <a:lstStyle/>
          <a:p>
            <a:pPr marL="539750" lvl="0" indent="-53975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структурирование понятийного аппарата в области КСО;</a:t>
            </a:r>
          </a:p>
          <a:p>
            <a:pPr marL="539750" lvl="0" indent="-53975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разработка российских стандартов, критериев и показателей отнесения компании к категории </a:t>
            </a:r>
            <a:r>
              <a:rPr lang="ru-RU" sz="2000" i="1" dirty="0" smtClean="0">
                <a:solidFill>
                  <a:srgbClr val="002060"/>
                </a:solidFill>
              </a:rPr>
              <a:t>социально ответственной компании</a:t>
            </a:r>
            <a:r>
              <a:rPr lang="ru-RU" sz="2000" dirty="0" smtClean="0">
                <a:solidFill>
                  <a:srgbClr val="002060"/>
                </a:solidFill>
              </a:rPr>
              <a:t>;</a:t>
            </a:r>
          </a:p>
          <a:p>
            <a:pPr marL="539750" lvl="0" indent="-53975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распространение опыта социальной политики успешных корпораций;</a:t>
            </a:r>
          </a:p>
          <a:p>
            <a:pPr marL="539750" lvl="0" indent="-53975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системный анализ и совершенствование механизмов государственного управления в сфере защиты трудовых прав граждан;</a:t>
            </a:r>
          </a:p>
          <a:p>
            <a:pPr marL="539750" lvl="0" indent="-53975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разработка методики социального аудита и </a:t>
            </a:r>
            <a:r>
              <a:rPr lang="ru-RU" sz="2000" dirty="0" err="1" smtClean="0">
                <a:solidFill>
                  <a:srgbClr val="002060"/>
                </a:solidFill>
              </a:rPr>
              <a:t>рейтингования</a:t>
            </a:r>
            <a:r>
              <a:rPr lang="ru-RU" sz="2000" dirty="0" smtClean="0">
                <a:solidFill>
                  <a:srgbClr val="002060"/>
                </a:solidFill>
              </a:rPr>
              <a:t> компаний по социальной ответственности.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994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0792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Функции отдела компании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по реализации КСО: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/>
          <a:lstStyle/>
          <a:p>
            <a:pPr marL="457200" lvl="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разработка карты заинтересованных сторон: расстановка приоритетов;</a:t>
            </a:r>
          </a:p>
          <a:p>
            <a:pPr marL="457200" lvl="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выработка приоритетных направлений КСО: природоохранная деятельность и энергосбережение, поддержка местных сообществ, развитие персонала, безопасные условия труда и охрана здоровья, взаимодействие с НКО и пр.;</a:t>
            </a:r>
          </a:p>
          <a:p>
            <a:pPr marL="457200" lvl="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планирование, реализация и оценка эффективности социальных проектов корпорации;</a:t>
            </a:r>
          </a:p>
          <a:p>
            <a:pPr marL="457200" lvl="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подготовка текстов в области КСО (социальных отчетов, кодексов деловой этики и пр.);</a:t>
            </a:r>
          </a:p>
          <a:p>
            <a:pPr marL="457200" lvl="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организация встреч с заинтересованными сторонами с целью выяснения их интересов;</a:t>
            </a:r>
          </a:p>
          <a:p>
            <a:pPr marL="457200" lvl="0" indent="-457200"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ru-RU" sz="2000" dirty="0" smtClean="0">
                <a:solidFill>
                  <a:srgbClr val="002060"/>
                </a:solidFill>
              </a:rPr>
              <a:t>координирование деятельности всех отделов, в задачу которых входят коммуникации с заинтересованными сторонами.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Направления развития внутренней корпоративной социальной ответственности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7" y="1340768"/>
          <a:ext cx="8352927" cy="5252299"/>
        </p:xfrm>
        <a:graphic>
          <a:graphicData uri="http://schemas.openxmlformats.org/drawingml/2006/table">
            <a:tbl>
              <a:tblPr/>
              <a:tblGrid>
                <a:gridCol w="1584175"/>
                <a:gridCol w="2952328"/>
                <a:gridCol w="3816424"/>
              </a:tblGrid>
              <a:tr h="288032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Направления развития КСО</a:t>
                      </a: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Содержание КСО</a:t>
                      </a: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Необходимый минимум</a:t>
                      </a: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Дополнительное развитие</a:t>
                      </a:r>
                    </a:p>
                  </a:txBody>
                  <a:tcPr marL="35034" marR="35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04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1. Политика доходов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Зарплата (белая) – своевременная выплата в соответствующем размере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Гибкая система бонусов и премий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727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2. Социальное обеспечение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Соцпакет: мед.страховка, спортклуб, парковка, питание, мобильный телефон, санаторно-курортное лечение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Пенсионное страхование, ведомственные поликлиника (медпункт), детсад, дом отдыха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4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3. Человеческий капитал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Повышение квалификации, стажировки, тренинги, оплата высшего образования, диспансеризация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Оплата второго высшего образования, стимулирование новаторов, внедрение новых технологий, стимулирование здорового образа жизни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5771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4. Условия труда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Улучшение сани тарно-гигиенических условий, контроль за безопасностью труда и производственной дисциплиной, доплаты за вредность, ранний выход на пенсию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Улучшение эргономики, профилактика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профзаболеваний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, внедрение экологически чистых технологий, современные средства защиты, тренинги по безопасности труда, гибкий график работы, возможность работы на дому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04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5. Жилищная политика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Общежитие, дачные кооперативы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Жилищные кредиты,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ссуды на покупку жилья, доплата за аренду квартиры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408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6.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Гуманизация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 труда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Ротация персонала, смена операций, освоение смежных профессий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</a:rPr>
                        <a:t>Планирование карьерного роста, самоорганизация на рабочем месте, участие в управлении, привлечение сотрудников к КСО, развитие корпоративной культуры</a:t>
                      </a:r>
                    </a:p>
                  </a:txBody>
                  <a:tcPr marL="35034" marR="35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6477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B0105C"/>
                </a:solidFill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</p:txBody>
      </p:sp>
      <p:grpSp>
        <p:nvGrpSpPr>
          <p:cNvPr id="4096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09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850" y="1557338"/>
            <a:ext cx="8569325" cy="45359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>
                <a:solidFill>
                  <a:srgbClr val="002060"/>
                </a:solidFill>
                <a:latin typeface="+mn-lt"/>
                <a:cs typeface="+mn-cs"/>
              </a:rPr>
              <a:t>Юрайт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, 2012 (и др.). – 445 с. – Серия: Бакалавр. Базовый курс.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  <a:hlinkClick r:id="rId4"/>
              </a:rPr>
              <a:t>http://www.veb.ru/common/upload/files/veb/kso/ksobook2011.pdf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solidFill>
                <a:srgbClr val="00206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2F3B48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1054</TotalTime>
  <Words>2928</Words>
  <Application>Microsoft Office PowerPoint</Application>
  <PresentationFormat>Экран (4:3)</PresentationFormat>
  <Paragraphs>292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Тема:  Внутренняя корпоративная социальная ответственность.   Виды, формы и система внутренней социальной ответственности </vt:lpstr>
      <vt:lpstr>Тема: Внутренняя корпоративная социальная ответственность.  Виды, формы и система внутренней социальной ответственности </vt:lpstr>
      <vt:lpstr>Образование и интеллектуальный потенциал организации как факторы внутренней социальной ответственности</vt:lpstr>
      <vt:lpstr>Слайд 4</vt:lpstr>
      <vt:lpstr>Слайд 5</vt:lpstr>
      <vt:lpstr>Слайд 6</vt:lpstr>
      <vt:lpstr>Слайд 7</vt:lpstr>
      <vt:lpstr>Слайд 8</vt:lpstr>
      <vt:lpstr>Человеческий потенциал – это способность предлагать новые решения, источник обновления и прогресса.</vt:lpstr>
      <vt:lpstr>Слайд 10</vt:lpstr>
      <vt:lpstr>Потребительский потенциал  (потенциал отношений) —  это отношения компании с потребителями ее продукции:</vt:lpstr>
      <vt:lpstr>Поддержка образовательного уровня  в организации</vt:lpstr>
      <vt:lpstr>П. Сенге, «Пятая дисциплина» (1990):</vt:lpstr>
      <vt:lpstr>Слайд 14</vt:lpstr>
      <vt:lpstr>Признаки обучающейся организации  (американский психолог М. Педлер: «Саморазвитие: пособие для руководителей» (1991)):</vt:lpstr>
      <vt:lpstr>Сотрудник самообучающейся организации — это человек-преобразователь. </vt:lpstr>
      <vt:lpstr>Основные признаки интеллектуальной организации:</vt:lpstr>
      <vt:lpstr>Основные черты и особенности внутренней корпоративной социальной ответственности</vt:lpstr>
      <vt:lpstr>Направления деятельности  внутренней КСО:</vt:lpstr>
      <vt:lpstr>1. Меры социальной защиты сотрудников организации:</vt:lpstr>
      <vt:lpstr>2. Меры по развитию человеческого капитала организации</vt:lpstr>
      <vt:lpstr>3. Меры по созданию системы взаимодействия с работниками как основными стейкхолдерами компании</vt:lpstr>
      <vt:lpstr>Виды внутренней КСО (1):</vt:lpstr>
      <vt:lpstr>Виды внутренней КСО (2):</vt:lpstr>
      <vt:lpstr>Результаты внедрения мер КСО, мотивирующие социальную ответственность бизнеса:</vt:lpstr>
      <vt:lpstr>Социальные программы внутренней КСО - </vt:lpstr>
      <vt:lpstr>Этапы управления корпоративными социальными программами:</vt:lpstr>
      <vt:lpstr>Слайд 28</vt:lpstr>
      <vt:lpstr>Слайд 29</vt:lpstr>
      <vt:lpstr>Слайд 30</vt:lpstr>
      <vt:lpstr>Слайд 31</vt:lpstr>
      <vt:lpstr>Особенности и проблемы внедрения КСО  в практику российских компаний:</vt:lpstr>
      <vt:lpstr>Причины актуальности КСО  для российских организаций:</vt:lpstr>
      <vt:lpstr>Особенности современной внутренней КСО  в России (1):</vt:lpstr>
      <vt:lpstr>Особенности современной внутренней КСО  в России (2):</vt:lpstr>
      <vt:lpstr>Рекомендации по стимулированию развития КСО в российских организациях:</vt:lpstr>
      <vt:lpstr>Функции отдела компании  по реализации КСО:</vt:lpstr>
      <vt:lpstr>Направления развития внутренней корпоративной социальной ответственности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112</cp:revision>
  <dcterms:created xsi:type="dcterms:W3CDTF">2015-02-03T07:28:20Z</dcterms:created>
  <dcterms:modified xsi:type="dcterms:W3CDTF">2015-02-23T06:01:23Z</dcterms:modified>
</cp:coreProperties>
</file>