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054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906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273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065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730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34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214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006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69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209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0403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377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7627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112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618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06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3771B-CC69-42F1-A8AE-6F18D98ACA87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203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2025" y="534572"/>
            <a:ext cx="10592972" cy="153337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№6 Коммуникация и влияние на общественность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0325" y="2419642"/>
            <a:ext cx="10114672" cy="4438357"/>
          </a:xfrm>
        </p:spPr>
        <p:txBody>
          <a:bodyPr>
            <a:normAutofit/>
          </a:bodyPr>
          <a:lstStyle/>
          <a:p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План:</a:t>
            </a:r>
          </a:p>
          <a:p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1.Борьба за внимание общественности.</a:t>
            </a:r>
          </a:p>
          <a:p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2.Распространение информации или коммуникация.</a:t>
            </a:r>
          </a:p>
          <a:p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3.Процесс коммуникации и его элементы. </a:t>
            </a:r>
          </a:p>
          <a:p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4.Влияние на общественность.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420280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0155" y="450166"/>
            <a:ext cx="9394458" cy="145483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«Кто владеет информацией 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тот владеет миром» (У. Черчилль)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7107" y="2133599"/>
            <a:ext cx="10452295" cy="4407877"/>
          </a:xfrm>
        </p:spPr>
        <p:txBody>
          <a:bodyPr>
            <a:normAutofit/>
          </a:bodyPr>
          <a:lstStyle/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Информация            Коммуникация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односторонняя     многосторонняя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 связь                       </a:t>
            </a:r>
            <a:r>
              <a:rPr lang="ru-RU" altLang="ru-RU" sz="4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связь</a:t>
            </a: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человеческий 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  фактор</a:t>
            </a:r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038622" y="2813538"/>
            <a:ext cx="14067" cy="787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371471" y="2813538"/>
            <a:ext cx="14067" cy="787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668086" y="4642338"/>
            <a:ext cx="0" cy="815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595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93895"/>
            <a:ext cx="8911687" cy="956603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1851" y="1350498"/>
            <a:ext cx="10283483" cy="5507502"/>
          </a:xfrm>
        </p:spPr>
        <p:txBody>
          <a:bodyPr/>
          <a:lstStyle/>
          <a:p>
            <a:r>
              <a:rPr lang="ru-RU" altLang="ru-RU" sz="2800" dirty="0">
                <a:latin typeface="Times New Roman" panose="02020603050405020304" pitchFamily="18" charset="0"/>
              </a:rPr>
              <a:t>1) привлечение внимания к сообщению;</a:t>
            </a:r>
          </a:p>
          <a:p>
            <a:r>
              <a:rPr lang="ru-RU" altLang="ru-RU" sz="2800" dirty="0">
                <a:latin typeface="Times New Roman" panose="02020603050405020304" pitchFamily="18" charset="0"/>
              </a:rPr>
              <a:t>2) достижение восприятия сообщения;</a:t>
            </a:r>
          </a:p>
          <a:p>
            <a:r>
              <a:rPr lang="ru-RU" altLang="ru-RU" sz="2800" dirty="0">
                <a:latin typeface="Times New Roman" panose="02020603050405020304" pitchFamily="18" charset="0"/>
              </a:rPr>
              <a:t>3) интерпретацию сообщения в заранее предусмотренном виде;</a:t>
            </a:r>
          </a:p>
          <a:p>
            <a:r>
              <a:rPr lang="ru-RU" altLang="ru-RU" sz="2800" dirty="0">
                <a:latin typeface="Times New Roman" panose="02020603050405020304" pitchFamily="18" charset="0"/>
              </a:rPr>
              <a:t>4) сохранение информации для дальнейшего использования. </a:t>
            </a:r>
          </a:p>
          <a:p>
            <a:r>
              <a:rPr lang="ru-RU" altLang="ru-RU" sz="2800" dirty="0">
                <a:latin typeface="Times New Roman" panose="02020603050405020304" pitchFamily="18" charset="0"/>
              </a:rPr>
              <a:t>5) стимулирование активного обучения и практических действий.</a:t>
            </a:r>
          </a:p>
          <a:p>
            <a:r>
              <a:rPr lang="ru-RU" altLang="ru-RU" sz="2800" dirty="0">
                <a:latin typeface="Times New Roman" panose="02020603050405020304" pitchFamily="18" charset="0"/>
              </a:rPr>
              <a:t>6) восприятие изменения (готовность к действию в соответствии с желанием или точкой зрения отправителя обращения)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7870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98475"/>
            <a:ext cx="8911687" cy="94253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коммуникации </a:t>
            </a:r>
            <a:b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Клодд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Шеннон и Уоррен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Вейвер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0682" y="787791"/>
            <a:ext cx="11231318" cy="5894363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>
              <a:spcBef>
                <a:spcPct val="10000"/>
              </a:spcBef>
              <a:buClr>
                <a:srgbClr val="FF0000"/>
              </a:buClr>
              <a:buFont typeface="Symbol" panose="05050102010706020507" pitchFamily="18" charset="2"/>
              <a:buAutoNum type="arabicPeriod"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Коммуникатор – источник сообщения</a:t>
            </a:r>
          </a:p>
          <a:p>
            <a:pPr>
              <a:spcBef>
                <a:spcPct val="10000"/>
              </a:spcBef>
              <a:buClr>
                <a:srgbClr val="FF0000"/>
              </a:buClr>
              <a:buFont typeface="Symbol" panose="05050102010706020507" pitchFamily="18" charset="2"/>
              <a:buAutoNum type="arabicPeriod"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Реципиент – воспринимающий сообщение, подчиняющийся </a:t>
            </a:r>
          </a:p>
          <a:p>
            <a:pPr marL="0" lvl="1">
              <a:spcBef>
                <a:spcPct val="10000"/>
              </a:spcBef>
              <a:buClr>
                <a:srgbClr val="FF0000"/>
              </a:buClr>
              <a:buFont typeface="Arial" panose="020B0604020202020204" pitchFamily="34" charset="0"/>
              <a:buAutoNum type="arabicPeriod" startAt="3"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– реплика или высказывание, фигура, контекст</a:t>
            </a:r>
          </a:p>
          <a:p>
            <a:pPr marL="0" lvl="2">
              <a:spcBef>
                <a:spcPct val="10000"/>
              </a:spcBef>
              <a:buClr>
                <a:srgbClr val="FF0000"/>
              </a:buClr>
              <a:buFont typeface="Arial" panose="020B0604020202020204" pitchFamily="34" charset="0"/>
              <a:buAutoNum type="arabicPeriod" startAt="4"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 информации (зрительный (телевидение, Интернет), слуховой (радио), кинестетический (пробники, примерки). </a:t>
            </a:r>
          </a:p>
          <a:p>
            <a:pPr marL="0" lvl="2">
              <a:spcBef>
                <a:spcPct val="10000"/>
              </a:spcBef>
              <a:buClr>
                <a:srgbClr val="FF0000"/>
              </a:buClr>
              <a:buFont typeface="Arial" panose="020B0604020202020204" pitchFamily="34" charset="0"/>
              <a:buAutoNum type="arabicPeriod" startAt="4"/>
            </a:pPr>
            <a:r>
              <a:rPr lang="en-US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 – </a:t>
            </a: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обратная связь, суммирующая информацию</a:t>
            </a:r>
          </a:p>
          <a:p>
            <a:endParaRPr lang="ru-RU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82" y="1294228"/>
            <a:ext cx="7885112" cy="2348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0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96948"/>
            <a:ext cx="8911687" cy="759655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коммуникации включает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4738" y="1477108"/>
            <a:ext cx="11207261" cy="53808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Источник информации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важные качественные характеристики источника информации: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статус, надёжность, квалификация.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«Больший вес имеют люди, а не слова»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Другой важный фактор, влияющий на процесс коммуникации: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ситуация, тема сообщения и время обнародования.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фактор эффективности коммуникации – правильно ли поймёт оратора аудитория, является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 кодирования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сообщения</a:t>
            </a:r>
          </a:p>
          <a:p>
            <a:pPr marL="0" indent="0">
              <a:buNone/>
            </a:pP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746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8253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коммуникации включает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9483" y="1434905"/>
            <a:ext cx="10365130" cy="5176910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Сообщение</a:t>
            </a:r>
            <a:endParaRPr lang="ru-RU" alt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- это  содержание информации. То,  что  сообщается.</a:t>
            </a: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- это среда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(medium).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каким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 - это личность. Мастерство убеждения.</a:t>
            </a:r>
          </a:p>
          <a:p>
            <a:r>
              <a:rPr lang="ru-RU" altLang="ru-RU" sz="2400" dirty="0">
                <a:latin typeface="Times New Roman" panose="02020603050405020304" pitchFamily="18" charset="0"/>
              </a:rPr>
              <a:t>В данной модели коммуникации особое значение имеют два элемента:</a:t>
            </a:r>
          </a:p>
          <a:p>
            <a:r>
              <a:rPr lang="ru-RU" altLang="ru-RU" sz="2400" dirty="0">
                <a:latin typeface="Times New Roman" panose="02020603050405020304" pitchFamily="18" charset="0"/>
              </a:rPr>
              <a:t>а) стадия </a:t>
            </a:r>
            <a:r>
              <a:rPr lang="ru-RU" altLang="ru-RU" sz="2400" b="1" i="1" dirty="0">
                <a:latin typeface="Times New Roman" panose="02020603050405020304" pitchFamily="18" charset="0"/>
              </a:rPr>
              <a:t>кодирования</a:t>
            </a:r>
            <a:r>
              <a:rPr lang="ru-RU" altLang="ru-RU" sz="2400" b="1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</a:rPr>
              <a:t>(сообщение подготовленное источником – коммуникатором А, должно быть переведен она определённый язык и отправлено тому, кто принимает сообщение - коммутатору Б);</a:t>
            </a:r>
          </a:p>
          <a:p>
            <a:r>
              <a:rPr lang="ru-RU" altLang="ru-RU" sz="2400" dirty="0">
                <a:latin typeface="Times New Roman" panose="02020603050405020304" pitchFamily="18" charset="0"/>
              </a:rPr>
              <a:t>б)стадия</a:t>
            </a:r>
            <a:r>
              <a:rPr lang="ru-RU" altLang="ru-RU" sz="2400" b="1" i="1" dirty="0">
                <a:latin typeface="Times New Roman" panose="02020603050405020304" pitchFamily="18" charset="0"/>
              </a:rPr>
              <a:t> раскодирования</a:t>
            </a:r>
            <a:r>
              <a:rPr lang="ru-RU" altLang="ru-RU" sz="2400" dirty="0">
                <a:latin typeface="Times New Roman" panose="02020603050405020304" pitchFamily="18" charset="0"/>
              </a:rPr>
              <a:t> (принимающий сообщение должен его интерпретировать, расшифровать). 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004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61897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коммуникации включает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337625"/>
            <a:ext cx="10728959" cy="65203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altLang="ru-RU" sz="2000" b="1" u="sng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000" b="1" u="sng" dirty="0">
                <a:latin typeface="Times New Roman" panose="02020603050405020304" pitchFamily="18" charset="0"/>
              </a:rPr>
              <a:t>2</a:t>
            </a:r>
            <a:r>
              <a:rPr lang="ru-RU" altLang="ru-RU" sz="2200" b="1" u="sng" dirty="0">
                <a:latin typeface="Times New Roman" panose="02020603050405020304" pitchFamily="18" charset="0"/>
              </a:rPr>
              <a:t>. Сообщение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anose="02020603050405020304" pitchFamily="18" charset="0"/>
              </a:rPr>
              <a:t>Личная предвзятость при кодировании и декодировании объясняется действием многих факторов, в частности,</a:t>
            </a:r>
            <a:r>
              <a:rPr lang="ru-RU" altLang="ru-RU" sz="2200" b="1" i="1" dirty="0">
                <a:latin typeface="Times New Roman" panose="02020603050405020304" pitchFamily="18" charset="0"/>
              </a:rPr>
              <a:t> стереотипов, символов, семантики, давления группы,</a:t>
            </a:r>
            <a:r>
              <a:rPr lang="ru-RU" altLang="ru-RU" sz="2200" dirty="0">
                <a:latin typeface="Times New Roman" panose="02020603050405020304" pitchFamily="18" charset="0"/>
              </a:rPr>
              <a:t> к которой относится индивид, и особенно такой составляющей современной политики, как средства массовой информации.</a:t>
            </a:r>
          </a:p>
          <a:p>
            <a:pPr marL="0" indent="0">
              <a:buNone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Стереотипы. </a:t>
            </a:r>
            <a:r>
              <a:rPr lang="ru-RU" altLang="ru-RU" sz="2200" dirty="0">
                <a:latin typeface="Times New Roman" panose="02020603050405020304" pitchFamily="18" charset="0"/>
              </a:rPr>
              <a:t>Это устойчивые, эмоционально окрашенные, упрощенные модели определённой объективной  реальности, вызывающие у человека чувства симпатии или антипатии к явлениям, ассоциирующимся с конкретными стереотипами. Например, такие образы-понятия, как номенклатура, клан, мафия, олигарх, ветеран, фермер и т.д.</a:t>
            </a:r>
          </a:p>
          <a:p>
            <a:pPr marL="0" indent="0">
              <a:buNone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Символы</a:t>
            </a:r>
            <a:r>
              <a:rPr lang="ru-RU" altLang="ru-RU" sz="2200" dirty="0">
                <a:solidFill>
                  <a:srgbClr val="0070C0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2200" dirty="0">
                <a:latin typeface="Times New Roman" panose="02020603050405020304" pitchFamily="18" charset="0"/>
              </a:rPr>
              <a:t>Поднятый вверх сжатый кулак, разведённые в виде буквы «</a:t>
            </a:r>
            <a:r>
              <a:rPr lang="en-US" altLang="ru-RU" sz="2200" dirty="0">
                <a:latin typeface="Times New Roman" panose="02020603050405020304" pitchFamily="18" charset="0"/>
              </a:rPr>
              <a:t>v</a:t>
            </a:r>
            <a:r>
              <a:rPr lang="ru-RU" altLang="ru-RU" sz="2200" dirty="0">
                <a:latin typeface="Times New Roman" panose="02020603050405020304" pitchFamily="18" charset="0"/>
              </a:rPr>
              <a:t>» пальцы, красная звезда, шестиконечная звезда, свастика  - всё это у большинства людей вызывает те или иные эмоции. Расположенные в определённом порядке, символы могут выступать эффективными элементами убеждения. </a:t>
            </a:r>
          </a:p>
          <a:p>
            <a:pPr marL="0" indent="0">
              <a:buNone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Семантика</a:t>
            </a:r>
            <a:r>
              <a:rPr lang="ru-RU" altLang="ru-RU" sz="2200" dirty="0">
                <a:solidFill>
                  <a:srgbClr val="0070C0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2200" dirty="0">
                <a:latin typeface="Times New Roman" panose="02020603050405020304" pitchFamily="18" charset="0"/>
              </a:rPr>
              <a:t>В политической деятельности для эффективного воздействия на людей нужно уметь использовать точные слова и понятия. Это искусство, поскольку люди могут по-разному воспринимать одни и те же слова.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5158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54745"/>
            <a:ext cx="8911687" cy="745587"/>
          </a:xfrm>
        </p:spPr>
        <p:txBody>
          <a:bodyPr>
            <a:normAutofit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коммуникации включает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3895" y="900332"/>
            <a:ext cx="11798105" cy="595766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altLang="ru-RU" sz="3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Давление группы. </a:t>
            </a:r>
            <a:r>
              <a:rPr lang="ru-RU" altLang="ru-RU" sz="3400" dirty="0">
                <a:latin typeface="Times New Roman" panose="02020603050405020304" pitchFamily="18" charset="0"/>
              </a:rPr>
              <a:t>Группа, к которой принадлежит человек, часто влияет на принятие им решений.</a:t>
            </a:r>
          </a:p>
          <a:p>
            <a:pPr marL="0" indent="0">
              <a:buNone/>
            </a:pPr>
            <a:r>
              <a:rPr lang="ru-RU" altLang="ru-RU" sz="3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Средства массовой информации (СМИ).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На принятие решения СМИ могут оказать решающее воздействие. Недаром их именуют </a:t>
            </a:r>
            <a:r>
              <a:rPr lang="ru-RU" altLang="ru-RU" sz="3400" b="1" i="1" dirty="0">
                <a:latin typeface="Times New Roman" panose="02020603050405020304" pitchFamily="18" charset="0"/>
              </a:rPr>
              <a:t>«четвёртой властью»</a:t>
            </a:r>
            <a:r>
              <a:rPr lang="ru-RU" altLang="ru-RU" sz="3400" dirty="0">
                <a:latin typeface="Times New Roman" panose="02020603050405020304" pitchFamily="18" charset="0"/>
              </a:rPr>
              <a:t>. Они формируют общественное мнение и линию поведения отдельных групп населения. 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Люди воспринимают окружающую социальную среду, основываясь на прочитанном, услышанном по радио или увиденном по телевизору, особо не заботясь о правдивости данной информации. </a:t>
            </a:r>
          </a:p>
          <a:p>
            <a:pPr marL="0" indent="0">
              <a:buNone/>
            </a:pPr>
            <a:r>
              <a:rPr lang="ru-RU" altLang="ru-RU" sz="3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Барьеры на пути коммуникации</a:t>
            </a:r>
            <a:endParaRPr lang="ru-RU" altLang="ru-RU" sz="3400" dirty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* искусственная(политическая) цензура;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* факторы, лимитирующие социальные контакты;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* ограниченность времени на вопросы общественных  отношений;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* искажение содержания реальных событий 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вследствие необходимости сжато изложить сложные проблемы;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* неточности, возникающие при попытке простыми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словами изложить сложные проблемы;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* опасения затронуть факты, представляющие угрозу устоявшимся нормам жизни людей.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59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93895"/>
            <a:ext cx="8911687" cy="956603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коммуникации включает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806" y="1350498"/>
            <a:ext cx="10505806" cy="53457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Передатчик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преобразующий (кодирующий) сообщение в сигнал удобный для передачи</a:t>
            </a:r>
          </a:p>
          <a:p>
            <a:pPr marL="0" indent="0"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Канал связи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(среда, СМИ), с помощью которого сигнал передаётся от передатчика к приёмнику</a:t>
            </a:r>
          </a:p>
          <a:p>
            <a:pPr marL="0" indent="0"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Приёмник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пункт назначения(адресат) </a:t>
            </a:r>
          </a:p>
          <a:p>
            <a:pPr marL="361950" indent="0">
              <a:buClr>
                <a:srgbClr val="FFFFFF"/>
              </a:buClr>
              <a:buSzPct val="100000"/>
              <a:buFont typeface="Wingdings" panose="05000000000000000000" pitchFamily="2" charset="2"/>
              <a:buNone/>
            </a:pPr>
            <a:r>
              <a:rPr lang="ru-RU" alt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коммуникации не состоится, пока кто-нибудь на противоположном конце цепочки не услышит или не поймет того, о чем говорит отправитель.</a:t>
            </a:r>
          </a:p>
          <a:p>
            <a:pPr marL="361950" indent="0">
              <a:buClr>
                <a:srgbClr val="FFFFFF"/>
              </a:buClr>
              <a:buSzPct val="100000"/>
              <a:buFont typeface="Wingdings" panose="05000000000000000000" pitchFamily="2" charset="2"/>
              <a:buNone/>
            </a:pPr>
            <a:r>
              <a:rPr lang="ru-RU" alt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Коммуникации не будет, если сообщение не достигнет предусмотренной аудитории общественности и не вызовет нужной реакции у получателей.</a:t>
            </a:r>
          </a:p>
          <a:p>
            <a:pPr marL="0" indent="0">
              <a:buNone/>
            </a:pPr>
            <a:endParaRPr lang="ru-RU" alt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789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6388"/>
          </a:xfrm>
        </p:spPr>
        <p:txBody>
          <a:bodyPr/>
          <a:lstStyle/>
          <a:p>
            <a:pPr algn="ctr"/>
            <a:r>
              <a:rPr lang="ru-RU" b="1" dirty="0"/>
              <a:t>Статистика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166" y="1350498"/>
            <a:ext cx="11054446" cy="5401993"/>
          </a:xfrm>
        </p:spPr>
        <p:txBody>
          <a:bodyPr/>
          <a:lstStyle/>
          <a:p>
            <a:pPr marL="0" indent="0">
              <a:spcBef>
                <a:spcPct val="10000"/>
              </a:spcBef>
              <a:buClr>
                <a:srgbClr val="FF0000"/>
              </a:buClr>
              <a:buSzPct val="120000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½ часть взрослых людей не улавливает смысл фразы, если в ней больше 13 слов</a:t>
            </a:r>
          </a:p>
          <a:p>
            <a:pPr marL="0" indent="0">
              <a:spcBef>
                <a:spcPct val="10000"/>
              </a:spcBef>
              <a:buClr>
                <a:srgbClr val="FF0000"/>
              </a:buClr>
              <a:buSzPct val="120000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человек запоминает 1/5 того, что слышит;</a:t>
            </a:r>
            <a:endParaRPr lang="ru-RU" altLang="ru-RU" sz="2800" dirty="0">
              <a:solidFill>
                <a:srgbClr val="0F2BE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10000"/>
              </a:spcBef>
              <a:buClr>
                <a:srgbClr val="FF0000"/>
              </a:buClr>
              <a:buSzPct val="120000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того, что видит, но если есть картинки, то 4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358" y="3742006"/>
            <a:ext cx="8120576" cy="301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8986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508</TotalTime>
  <Words>746</Words>
  <Application>Microsoft Office PowerPoint</Application>
  <PresentationFormat>Широкоэкранный</PresentationFormat>
  <Paragraphs>84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Century Gothic</vt:lpstr>
      <vt:lpstr>Symbol</vt:lpstr>
      <vt:lpstr>Times New Roman</vt:lpstr>
      <vt:lpstr>Wingdings</vt:lpstr>
      <vt:lpstr>Wingdings 3</vt:lpstr>
      <vt:lpstr>Легкий дым</vt:lpstr>
      <vt:lpstr>Лекция №6 Коммуникация и влияние на общественность</vt:lpstr>
      <vt:lpstr>«Кто владеет информацией  тот владеет миром» (У. Черчилль)  </vt:lpstr>
      <vt:lpstr>Информирование:</vt:lpstr>
      <vt:lpstr>Схема коммуникации  (Клодд Шеннон и Уоррен Вейвер)</vt:lpstr>
      <vt:lpstr>Процесс коммуникации включает</vt:lpstr>
      <vt:lpstr>Процесс коммуникации включает</vt:lpstr>
      <vt:lpstr>Процесс коммуникации включает</vt:lpstr>
      <vt:lpstr>Процесс коммуникации включает</vt:lpstr>
      <vt:lpstr>Процесс коммуникации включает</vt:lpstr>
      <vt:lpstr>Статистика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№6 Коммуникация и влияние на общественность</dc:title>
  <dc:creator>Волынчук Андрей Борисович</dc:creator>
  <cp:lastModifiedBy>Волынчук Андрей Борисович</cp:lastModifiedBy>
  <cp:revision>21</cp:revision>
  <dcterms:created xsi:type="dcterms:W3CDTF">2016-10-25T04:28:09Z</dcterms:created>
  <dcterms:modified xsi:type="dcterms:W3CDTF">2016-10-25T12:56:31Z</dcterms:modified>
</cp:coreProperties>
</file>