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275" r:id="rId87"/>
  </p:sldIdLst>
  <p:sldSz cx="9144000" cy="6858000" type="screen4x3"/>
  <p:notesSz cx="6858000" cy="9144000"/>
  <p:custDataLst>
    <p:tags r:id="rId89"/>
  </p:custData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gs" Target="tags/tag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7408C-48D3-4FFD-993A-08E849CE4852}" type="datetimeFigureOut">
              <a:rPr lang="ru-RU" smtClean="0"/>
              <a:pPr/>
              <a:t>04.04.2017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DAE9-1841-4253-B35A-969C5DDE05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519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2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03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84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38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87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611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20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74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85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825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288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325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731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160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93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740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74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669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0967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7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87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5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72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6013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3354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54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230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0142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167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9361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7084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513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691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687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70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7857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7589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886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2481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261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1791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229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678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440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338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1538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610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23323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318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9136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598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530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8368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4353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3417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1198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2943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8958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916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6739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6371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419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56274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20445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8447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9994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0020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5611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1381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7666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9006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14306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909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33352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0632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3314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14329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69910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9585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65919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2481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97550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9764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69057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79096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DAE9-1841-4253-B35A-969C5DDE05B2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02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88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СПЕЦИАЛЬНЫЕ ЭКОНОМИЧЕСКИЕ ЗОНЫ В МИРОВОЙ ЭКОНОМИКЕ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8600" y="5257800"/>
            <a:ext cx="495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Уксуменко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Алёна Анатольевна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канд.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наук, доцент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886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chemeClr val="tx1"/>
                </a:solidFill>
              </a:rPr>
              <a:t>Типология свободных экономических зон в мировой практике.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Торговые зоны и сервисные СЭЗ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ВОПРОСЫ: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305800" cy="43891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Понятие, виды и льготы торговых зон</a:t>
            </a: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 Зона свободной торговли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Бразилии</a:t>
            </a: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 Сервисные зоны: сущность, виды и особенности</a:t>
            </a:r>
          </a:p>
          <a:p>
            <a:pPr>
              <a:lnSpc>
                <a:spcPct val="110000"/>
              </a:lnSpc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4. Практика Панамы по развитию туристских зон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solidFill>
                  <a:schemeClr val="tx1"/>
                </a:solidFill>
              </a:rPr>
              <a:t>Понятие, виды и льготы торговых зон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6096000"/>
          </a:xfrm>
        </p:spPr>
        <p:txBody>
          <a:bodyPr>
            <a:noAutofit/>
          </a:bodyPr>
          <a:lstStyle/>
          <a:p>
            <a:pPr marL="0" indent="360000">
              <a:spcBef>
                <a:spcPts val="0"/>
              </a:spcBef>
              <a:buNone/>
            </a:pPr>
            <a:r>
              <a:rPr lang="ru-RU" sz="2800" dirty="0" smtClean="0"/>
              <a:t>     </a:t>
            </a:r>
            <a:r>
              <a:rPr lang="ru-RU" sz="3000" dirty="0" smtClean="0"/>
              <a:t>Под </a:t>
            </a:r>
            <a:r>
              <a:rPr lang="ru-RU" sz="3000" b="1" u="sng" dirty="0" smtClean="0"/>
              <a:t>торговыми зонами </a:t>
            </a:r>
            <a:r>
              <a:rPr lang="ru-RU" sz="3000" dirty="0" smtClean="0"/>
              <a:t>понимаются географически ограниченные территории, расположенные вблизи или в аэропорту, морском или речном порту, на перекрестке основных коммуникационных и  транспортных  путей,  выведенные  за  пределы национальной таможенной территории для ведения экспортно-импортных операций, содействия экономическому развитию, в отношении которых предоставляются налоговые и прочие стимулы для зарегистрированных компаний. Они реализуют принцип таможенной экстерриториальности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rmAutofit/>
          </a:bodyPr>
          <a:lstStyle/>
          <a:p>
            <a:pPr marL="0"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b="1" dirty="0" smtClean="0"/>
              <a:t>Цели создания ТЗ: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000" dirty="0" smtClean="0"/>
              <a:t> создание внешнеторговых возможностей;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000" dirty="0" smtClean="0"/>
              <a:t> увеличение экспортной выручки;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000" dirty="0" smtClean="0"/>
              <a:t> расширение экспорта;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000" dirty="0" smtClean="0"/>
              <a:t> содействие занятости; </a:t>
            </a:r>
          </a:p>
          <a:p>
            <a:pPr marL="0">
              <a:buClrTx/>
              <a:buFont typeface="Wingdings" pitchFamily="2" charset="2"/>
              <a:buChar char="q"/>
            </a:pPr>
            <a:r>
              <a:rPr lang="ru-RU" sz="3000" dirty="0" smtClean="0"/>
              <a:t> трансформация стратегии развития  региона  и  страны  в  целом  от  импортного  замещения  к </a:t>
            </a:r>
            <a:r>
              <a:rPr lang="ru-RU" sz="3000" dirty="0" err="1" smtClean="0"/>
              <a:t>экспортноориентированному</a:t>
            </a:r>
            <a:r>
              <a:rPr lang="ru-RU" sz="3000" dirty="0" smtClean="0"/>
              <a:t> развитию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0960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Торговые зоны призваны содействовать развитию торговли региона, в том числе экспорта и импорта. В целом, они преследуют чисто коммерческие цели, но могут служить экспериментальной базой для проведения реформирования структуры экономики региона и реализации политики свободной торговли (в частности, таковой была политика развивающихся стран, которые активно использовали режим торговых зон во внешнеэкономических связях и одновременно проводили стратегию импортного замещения в период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1960</a:t>
            </a:r>
            <a:r>
              <a:rPr lang="ru-RU" sz="3200" dirty="0" smtClean="0"/>
              <a:t>-х гг. до середины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1980</a:t>
            </a:r>
            <a:r>
              <a:rPr lang="ru-RU" sz="3200" dirty="0" smtClean="0"/>
              <a:t>х гг.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Они отличаются небольшой территорией размером до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3200" dirty="0" smtClean="0"/>
              <a:t> га; чаще располагаются вблизи крупных транспортных узлов: морских и речных портов, аэропортов. 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По мере эволюции торговые зоны стали размещаться во внутренних и приграничных районах страны, обладающих благоприятными коммуникационными услугами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 С исторической точки зрения термин зона свободной торговли появился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3200" dirty="0" smtClean="0"/>
              <a:t> веке, но в практике разных стран может иметь национальные особенности. </a:t>
            </a:r>
          </a:p>
          <a:p>
            <a:pPr mar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200" dirty="0" smtClean="0"/>
              <a:t>    Так, например, в Индии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1983</a:t>
            </a:r>
            <a:r>
              <a:rPr lang="ru-RU" sz="3200" dirty="0" smtClean="0"/>
              <a:t>г. такие зоны называются зонами иностранной торговли, в Ирландии до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1970</a:t>
            </a:r>
            <a:r>
              <a:rPr lang="ru-RU" sz="3200" dirty="0" smtClean="0"/>
              <a:t>-х гг. – свободными промышленными зонами, в ОАЭ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1983</a:t>
            </a:r>
            <a:r>
              <a:rPr lang="ru-RU" sz="3200" dirty="0" smtClean="0"/>
              <a:t>г. – свободными зонами, в Республике Корея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1975</a:t>
            </a:r>
            <a:r>
              <a:rPr lang="ru-RU" sz="3200" dirty="0" smtClean="0"/>
              <a:t>г. – свободными экспортными зонами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Активизация их создания относится к периоду после первой промышленной революции, т.е. к середине 18 в. – началу 19 в., когда многие колонии в Европе и в Карибском бассейне стали свободными портами. Это – Гибралтар с 1705г., затем они распространились в Азии: в Сингапуре с 1819г., в Гонконге с 1841г., в Адене с 1853г., и в Африке: Джибути с 1859г. Данные зоны преобладали в мировой практике в период до 1950-х гг. В дальнейшем наблюдается адаптация концепции торговых зон к развитию импортозамещающих  и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экспортоориентированных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отраслей  экономики  в целях стимулирования беспошлинного импорта товаров, их переработке и реэкспорту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61722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Предприятия торговых зон ведут один или более видов деятельности. Они ввозят из-за рубежа сырье, полуфабрикаты, которые подвергаются производственной обработке, а затем реэкспортируются за пределы страны. В некоторых странах разрешено часть продукции продавать на внутреннем рынке. </a:t>
            </a:r>
          </a:p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Например, в Мексике, Ирландии, Индии не ограничивается объем сбыта на внутреннем рынке продукции, произведенной в торговой зоне, а на Филиппинах возможна продажа не более 30% объема производства. Но есть страны, законодательство которых требует 100%-ого экспорта продукции, произведенной в рамках торговой зоны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8392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Промышленная структура торговых зон акцентирована на торговле услугами и простейшей обработке и производстве товаров, торговле в портах, хранении, сборке, сортировке, переупаковке и маркировке товаров, оказанию финансовых услуг. В отдельных зонах также сконцентрирована развитая промышленность, благоприятная туристская инфраструктура. Это характерно, например, для отдельных внешнеторговых зон в США, для ЗСТ Колон в Панаме, для свободных портов Сингапура, Гонконга и Гамбурга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0198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В портовых зонах также предоставляются суда, проводится их сопровождение и ремонт. Если изначально портовые зоны выполняли функции по оказанию портовых услуг и развитию портового хозяйства, то в дальнейшем стали производить суда, необходимое оборудование, перерабатывать сырье. Первым такие функции стал выполнять Гамбург в Германии, практика которого получила название «гамбургской модели свободного порта». В итоге различие между зонами свободной торговли и свободными портами стало достаточно условным, хотя в ЗСТ действует режим более свободной торговли и их географическое положение далеко не всегда столь благоприятно как в свободных портах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400800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None/>
            </a:pPr>
            <a:r>
              <a:rPr lang="ru-RU" b="1" dirty="0" smtClean="0"/>
              <a:t>Торговые зоны различаются как: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порты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ports</a:t>
            </a:r>
            <a:r>
              <a:rPr lang="ru-RU" sz="2400" dirty="0" smtClean="0"/>
              <a:t>), в том числе Роттердам, Гамбург и Бремен в Европе; Сингапур и </a:t>
            </a:r>
            <a:r>
              <a:rPr lang="ru-RU" sz="2400" dirty="0" err="1" smtClean="0"/>
              <a:t>Инчеон</a:t>
            </a:r>
            <a:r>
              <a:rPr lang="ru-RU" sz="2400" dirty="0" smtClean="0"/>
              <a:t> в Азии; Гранд </a:t>
            </a:r>
            <a:r>
              <a:rPr lang="ru-RU" sz="2400" dirty="0" err="1" smtClean="0"/>
              <a:t>Багама</a:t>
            </a:r>
            <a:r>
              <a:rPr lang="ru-RU" sz="2400" dirty="0" smtClean="0"/>
              <a:t> и Панама в Америке.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зоны свободной торговли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trade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): Колон в Панаме, </a:t>
            </a:r>
            <a:r>
              <a:rPr lang="ru-RU" sz="2400" dirty="0" err="1" smtClean="0"/>
              <a:t>Икине</a:t>
            </a:r>
            <a:r>
              <a:rPr lang="ru-RU" sz="2400" dirty="0" smtClean="0"/>
              <a:t> в Чили, Барселона в Испании, Генуя в Италии, Александрия в Суэцком канале, Батан на Филиппинах.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внешнеторговые зоны (</a:t>
            </a:r>
            <a:r>
              <a:rPr lang="ru-RU" sz="2400" dirty="0" err="1" smtClean="0"/>
              <a:t>foreign</a:t>
            </a:r>
            <a:r>
              <a:rPr lang="ru-RU" sz="2400" dirty="0" smtClean="0"/>
              <a:t> </a:t>
            </a:r>
            <a:r>
              <a:rPr lang="ru-RU" sz="2400" dirty="0" err="1" smtClean="0"/>
              <a:t>trade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): в США в Майами, </a:t>
            </a:r>
            <a:r>
              <a:rPr lang="ru-RU" sz="2400" dirty="0" err="1" smtClean="0"/>
              <a:t>Макаллен</a:t>
            </a:r>
            <a:r>
              <a:rPr lang="ru-RU" sz="2400" dirty="0" smtClean="0"/>
              <a:t>, Техасе, </a:t>
            </a:r>
            <a:r>
              <a:rPr lang="ru-RU" sz="2400" dirty="0" err="1" smtClean="0"/>
              <a:t>Буффало</a:t>
            </a:r>
            <a:r>
              <a:rPr lang="ru-RU" sz="2400" dirty="0" smtClean="0"/>
              <a:t>, Канзасе, Миссури,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бондовые (консигнационные) таможенные склады (</a:t>
            </a:r>
            <a:r>
              <a:rPr lang="ru-RU" sz="2400" dirty="0" err="1" smtClean="0"/>
              <a:t>bonded</a:t>
            </a:r>
            <a:r>
              <a:rPr lang="ru-RU" sz="2400" dirty="0" smtClean="0"/>
              <a:t> </a:t>
            </a:r>
            <a:r>
              <a:rPr lang="ru-RU" sz="2400" dirty="0" err="1" smtClean="0"/>
              <a:t>warehouses</a:t>
            </a:r>
            <a:r>
              <a:rPr lang="ru-RU" sz="2400" dirty="0" smtClean="0"/>
              <a:t>): </a:t>
            </a:r>
            <a:r>
              <a:rPr lang="ru-RU" sz="2400" dirty="0" err="1" smtClean="0"/>
              <a:t>Бари</a:t>
            </a:r>
            <a:r>
              <a:rPr lang="ru-RU" sz="2400" dirty="0" smtClean="0"/>
              <a:t>, Рим, </a:t>
            </a:r>
            <a:r>
              <a:rPr lang="ru-RU" sz="2400" dirty="0" err="1" smtClean="0"/>
              <a:t>Буэнос</a:t>
            </a:r>
            <a:r>
              <a:rPr lang="ru-RU" sz="2400" dirty="0" smtClean="0"/>
              <a:t> </a:t>
            </a:r>
            <a:r>
              <a:rPr lang="ru-RU" sz="2400" dirty="0" err="1" smtClean="0"/>
              <a:t>Айрес</a:t>
            </a:r>
            <a:r>
              <a:rPr lang="ru-RU" sz="2400" dirty="0" smtClean="0"/>
              <a:t>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транзитные зоны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transit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): </a:t>
            </a:r>
            <a:r>
              <a:rPr lang="ru-RU" sz="2400" dirty="0" err="1" smtClean="0"/>
              <a:t>Сантос</a:t>
            </a:r>
            <a:r>
              <a:rPr lang="ru-RU" sz="2400" dirty="0" smtClean="0"/>
              <a:t> в Бразилии, Калькутта в Индии,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бондовые (консигнационные) зоны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bonded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города/государства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city</a:t>
            </a:r>
            <a:r>
              <a:rPr lang="ru-RU" sz="2400" dirty="0" smtClean="0"/>
              <a:t>/</a:t>
            </a:r>
            <a:r>
              <a:rPr lang="ru-RU" sz="2400" dirty="0" err="1" smtClean="0"/>
              <a:t>state</a:t>
            </a:r>
            <a:r>
              <a:rPr lang="ru-RU" sz="2400" dirty="0" smtClean="0"/>
              <a:t>): Сингапур,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таможенные зоны (</a:t>
            </a:r>
            <a:r>
              <a:rPr lang="ru-RU" sz="2400" dirty="0" err="1" smtClean="0"/>
              <a:t>customs</a:t>
            </a:r>
            <a:r>
              <a:rPr lang="ru-RU" sz="2400" dirty="0" smtClean="0"/>
              <a:t> 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безналоговые зоны (</a:t>
            </a:r>
            <a:r>
              <a:rPr lang="ru-RU" sz="2400" dirty="0" err="1" smtClean="0"/>
              <a:t>tax</a:t>
            </a:r>
            <a:r>
              <a:rPr lang="ru-RU" sz="2400" dirty="0" smtClean="0"/>
              <a:t> 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безналоговые зоны свободной торговли (</a:t>
            </a:r>
            <a:r>
              <a:rPr lang="ru-RU" sz="2400" dirty="0" err="1" smtClean="0"/>
              <a:t>tax</a:t>
            </a:r>
            <a:r>
              <a:rPr lang="ru-RU" sz="2400" dirty="0" smtClean="0"/>
              <a:t> 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trade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приграничные зоны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border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таможенная зона (</a:t>
            </a:r>
            <a:r>
              <a:rPr lang="ru-RU" sz="2400" dirty="0" err="1" smtClean="0"/>
              <a:t>customs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зона беспошлинной торговли (</a:t>
            </a:r>
            <a:r>
              <a:rPr lang="ru-RU" sz="2400" dirty="0" err="1" smtClean="0"/>
              <a:t>duty</a:t>
            </a:r>
            <a:r>
              <a:rPr lang="ru-RU" sz="2400" dirty="0" smtClean="0"/>
              <a:t> 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),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зоны по погрузке товаров (</a:t>
            </a:r>
            <a:r>
              <a:rPr lang="ru-RU" sz="2400" dirty="0" err="1" smtClean="0"/>
              <a:t>transshipment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400" dirty="0" smtClean="0"/>
              <a:t> свободные пограничные зоны (</a:t>
            </a:r>
            <a:r>
              <a:rPr lang="ru-RU" sz="2400" dirty="0" err="1" smtClean="0"/>
              <a:t>free</a:t>
            </a:r>
            <a:r>
              <a:rPr lang="ru-RU" sz="2400" dirty="0" smtClean="0"/>
              <a:t> </a:t>
            </a:r>
            <a:r>
              <a:rPr lang="ru-RU" sz="2400" dirty="0" err="1" smtClean="0"/>
              <a:t>frontier</a:t>
            </a:r>
            <a:r>
              <a:rPr lang="ru-RU" sz="2400" dirty="0" smtClean="0"/>
              <a:t> </a:t>
            </a:r>
            <a:r>
              <a:rPr lang="ru-RU" sz="2400" dirty="0" err="1" smtClean="0"/>
              <a:t>zones</a:t>
            </a:r>
            <a:r>
              <a:rPr lang="ru-RU" sz="2400" dirty="0" smtClean="0"/>
              <a:t>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477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целом, между разновидностями торговых зон различия несущественны. Но отдельные из их числа могут иметь существенные отличия, как например, зона свободной торговли и бондовый таможенный склад.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Таможенные склады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располагаются внутри таможенной территории страны, и товар перед его ввозом на склад регистрируется таможней. Это не характерно для зон свободной торговли, в которых товар регистрируется только при вывозе из зоны на внутренний рынок, так как ЗСТ выведена за пределы национальной таможенной территории. </a:t>
            </a:r>
          </a:p>
          <a:p>
            <a:pPr marL="0"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рамках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бондовых складов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разрешается ввоз товаров внутреннего производства, тогда как в зоне свободной торговли это не только разрешается, но и возможно совместное использование национальных товаров и зарубежной продукции, ввезенной на территорию ЗСТ. Если срок хранения товаров на бондовом складе ограничен 2-5 годами, то в рамках зон свободной торговли такого ограничения нет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buNone/>
            </a:pPr>
            <a:endParaRPr lang="ru-RU" sz="3200" dirty="0" smtClean="0"/>
          </a:p>
          <a:p>
            <a:pPr marL="0">
              <a:lnSpc>
                <a:spcPct val="120000"/>
              </a:lnSpc>
              <a:buNone/>
            </a:pPr>
            <a:endParaRPr lang="ru-RU" sz="3200" dirty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28600" y="228600"/>
            <a:ext cx="86106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Различия между двумя разновидностями торговых зон состоят и в функциональном разрезе: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на бондовом складе производится складирование и простейшая обработка товаров под таможенным контролем, тогда как в ЗСТ помимо указанных операций производятся также торговые сделки, </a:t>
            </a:r>
            <a:r>
              <a:rPr lang="ru-RU" sz="2400" dirty="0" err="1" smtClean="0"/>
              <a:t>экспортоориентированное</a:t>
            </a:r>
            <a:r>
              <a:rPr lang="ru-RU" sz="2400" dirty="0" smtClean="0"/>
              <a:t> производство, сборка компонентов, их хранение, могут оказываться туристские и прочие услуги, т.е. ЗСТ выполняют гораздо больший набор функций по сравнению с бондовыми складами.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В рамках зон свободной торговли, имеющих гораздо большую территорию, меньше таможенный контроль при импорте товаров из зарубежных стран на территорию зоны на беспошлинной основе; в бондовых складах с намного меньшей территорией таможенный контроль охватывает и бухгалтерский учет, так как товары учитываются по внешним счетам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705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Торговые зоны могут представлять собой: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встроенные  промышленные  территории,  специализирующиеся  на производстве для экспорта и предоставлении резидентам зоны беспошлинного торгового режима, либерального регулирования трудовых и валютных отношений, инвестиционных вложений и др.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четко ограниченную территорию, выведенную за пределы национальной таможенной территории часто с благоприятным географическим положением, имеющую развитую инфраструктуру, созданную для ведения торговых и промышленных операций, не подлежащих общепринятому таможенному и налоговому регулированию;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промышленную  зону  со  специальными  льготами  для  привлечения иностранных инвестиций, в которой ввезенные товары подвергаются переработке (доработке) в целях последующего реэкспорта;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 промышленную территорию, которая служит анклавом с точки зрения таможенного и внешнеторгового режима страны, где функционируют иностранные промышленные компании, осуществляющие производство товаров, главным образом, на экспорт, имеют преимущества за счет налоговых, финансовых и прочих стимулов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0671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52400" y="228600"/>
            <a:ext cx="8686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2600" b="1" dirty="0" smtClean="0"/>
              <a:t>Торговые зоны отличаются такими чертами, как:</a:t>
            </a:r>
          </a:p>
          <a:p>
            <a:r>
              <a:rPr lang="ru-RU" sz="2600" dirty="0" smtClean="0"/>
              <a:t>•  Уровень развития предпринимательской инфраструктуры выше в рамках зоны, чем в среднем в стране;</a:t>
            </a:r>
          </a:p>
          <a:p>
            <a:r>
              <a:rPr lang="ru-RU" sz="2600" dirty="0" smtClean="0"/>
              <a:t>•  Более гибкое предпринимательское регулирование, в том числе сведены к минимуму административные формальности, часто используется принцип «одного окна» для  ускоренной  выдачи  разрешений  и  одобрения  инвестиций  с  меньшими административными формальностями. Законодательство более гибкое по сравнению с законами и правилами в принимающей стране в целом.</a:t>
            </a:r>
          </a:p>
          <a:p>
            <a:r>
              <a:rPr lang="ru-RU" sz="2600" dirty="0" smtClean="0"/>
              <a:t>•  </a:t>
            </a:r>
            <a:r>
              <a:rPr lang="ru-RU" sz="2600" dirty="0" err="1" smtClean="0"/>
              <a:t>Офшорное</a:t>
            </a:r>
            <a:r>
              <a:rPr lang="ru-RU" sz="2600" dirty="0" smtClean="0"/>
              <a:t> местоположение для размещения производства конечной продукции вне рынков сбыта в целях сокращения издержек производства;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304801"/>
            <a:ext cx="86106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•  Акцент на экспорте, когда разрешается продажа на внутреннем рынке ограниченной доли произведенной продукции. При этом законодательство может устанавливать конкретную долю экспорта продукции, а может просто указывать на преимущественную продажу товаров на внешних рынках;</a:t>
            </a:r>
          </a:p>
          <a:p>
            <a:r>
              <a:rPr lang="ru-RU" sz="2400" dirty="0" smtClean="0"/>
              <a:t>•  Большой пакет стимулов. Основные льготы и стимулы в торговых зонах включают  ведение  беспошлинных  экспортно-импортных  операций,  свободное перемещение  </a:t>
            </a:r>
            <a:r>
              <a:rPr lang="ru-RU" sz="2400" dirty="0" err="1" smtClean="0"/>
              <a:t>капиталопотоков</a:t>
            </a:r>
            <a:r>
              <a:rPr lang="ru-RU" sz="2400" dirty="0" smtClean="0"/>
              <a:t>,  инвестирование  без  ограничений,  относительно свободную миграцию рабочей силы между зоной и зарубежными странами, отсутствие валютных ограничений. Основной формой льгот служат внешнеторговые стимулы. Они, как правило, включают в себя освобождение от уплаты таможенных пошлин, которые не взимаются с импортных товаров, ввозимых на территорию и затем реэкспортируемых.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60198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В качестве примера рассмотрим таможенную практику в зоне свободной торговли </a:t>
            </a:r>
            <a:r>
              <a:rPr lang="ru-RU" sz="3200" dirty="0" err="1" smtClean="0"/>
              <a:t>Вайкваокьяо</a:t>
            </a:r>
            <a:r>
              <a:rPr lang="ru-RU" sz="3200" dirty="0" smtClean="0"/>
              <a:t> (Шанхай) в Китае.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Товары, ввозимые в ЗСТ из-за рубежа, освобождаются от взимания таможенных пошлин и импортных налогов, эти льготы относятся также к транзитным товарам и импортным товарам, ввезенным для складирования в зону; а также к сырью, компонентам, запасным частям, упаковочному материалу, предназначенных для использования в процессе производства в ЗСТ; к машинам и оборудованию, конструкционным материалам, необходимым для реализации инвестиционных проектов в рамках зоны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Товары, вывозимые с территории зоны за рубеж, освобождаются от таможенных пошлин; экспортируемые через ЗСТ товары подлежат налогообложению в соответствии с государственным внешнеторговым регулированием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638800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  <a:buNone/>
            </a:pPr>
            <a:r>
              <a:rPr lang="ru-RU" sz="3200" dirty="0" smtClean="0"/>
              <a:t>     Товары, произведенные предприятиями-резидентами ЗСТ и продаваемые в рамках зоны, или вывозимые за рубеж, освобождаются от налогов на производство. Такие налоги взимаются с товаров, продаваемых за пределами территории зоны, а пошлины и импортные налоги взимаются с импортного компонента, использованного в производстве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867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Налог на прибыль корпораций взимается по ставке в 15% (в Китае - 25 %). В течение первых 10 лет деятельности компания освобождается от уплаты данного налога, считая с момента получения первой объявленной прибыли. В течение последующих лет предоставляется скидка в 50% с налога на прибыль корпораций на срок от 3 до 5 лет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415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715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Непроизводственные предприятия (в том числе торговые и складские) платят налог на прибыль по ставке в 15%. Любое предприятие, действующее в ЗСТ свыше 10 лет, освобождается от налога на прибыль сроком на один год с момента получения первой объявленной прибыли, в последующие 2-3 года предоставляется скидка с действующей ставки налога на прибыль в размере 50%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Правила зоны регулируют и трудовые отношения, требуя соблюдения стандартов Международной  организации  труда  (МОТ).  В  частности,  на  предприятиях, зарегистрированных на территории ЗСТ, действует контрактная система найма рабочей силы; структура персонала, размер оплаты труда устанавливается с учетом характера производства и деятельности на основе законодательных норм. Требуется соблюдение норм охраны труда, санитарно-гигиенических норм, правил социального страхования занятых, защита их прав и интересов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867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Успешной является американская практика создания внешнеторговых зон. Они регулируются Законом о зонах свободной торговли, 1934г. Согласно Закону, зарубежный товар ввозится на территорию зоны беспошлинно, без взимания импортных налогов и акцизных сборов. На их территории возможна продажа товаров национального производства без налогообложения, а также их складирование, обработка как отдельно, так и совместно с другими внутренними и зарубежными товарами. Так, например, по данным таможенной службы, в 2002г. 62% отгрузок в рамках ЗСТ США приходилось на товары внутреннего производства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9436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dirty="0" smtClean="0"/>
              <a:t>     С товаров, поступающих на таможенную территорию США, взимается таможенная пошлина и федеральные акцизы; пошлина также взимается при вывозе продукции из зоны в страны-члены НАФТА.</a:t>
            </a:r>
          </a:p>
          <a:p>
            <a:pPr marL="0">
              <a:buNone/>
            </a:pPr>
            <a:r>
              <a:rPr lang="ru-RU" sz="3200" dirty="0" smtClean="0"/>
              <a:t>     Что касается налогообложения, то льготы по налогу на прибыль не предоставляются, предприятия платят и прочие федеральные, региональные и местные налоги и сборы</a:t>
            </a:r>
            <a:endParaRPr lang="ru-RU" sz="3200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4008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/>
              <a:t>Основные стимулы: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освобождение реэкспортных товаров от пошлин и квотирования;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ставка пошлины и федерального акцизного сбора снижается на импорт;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применяется упрощенная таможенная очистка товаров; 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ru-RU" sz="2800" dirty="0" smtClean="0"/>
              <a:t> зарубежные и национальные товары, предназначенные для экспорта, освобождаются от уплаты государственных и местных дополнительных налогов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2484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Льготами пользуются компании, зарегистрированные как компании зарубежных продаж (</a:t>
            </a:r>
            <a:r>
              <a:rPr lang="en-US" sz="2400" dirty="0" smtClean="0"/>
              <a:t>foreign sales corporations</a:t>
            </a:r>
            <a:r>
              <a:rPr lang="ru-RU" sz="2400" dirty="0" smtClean="0"/>
              <a:t> – </a:t>
            </a:r>
            <a:r>
              <a:rPr lang="en-US" sz="2400" dirty="0" smtClean="0"/>
              <a:t>FSC</a:t>
            </a:r>
            <a:r>
              <a:rPr lang="ru-RU" sz="2400" dirty="0" smtClean="0"/>
              <a:t>). Их доходы, которые освобождаются от налогообложения, определяются как экспортная собственность, предназначенная для продажи или лизинга, произведенная в США и продаваемая за рубежом. При этом не более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2400" dirty="0" smtClean="0"/>
              <a:t>% стоимости такой собственности может составлять компонент зарубежного происхождения. 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Внутренние компании, как правило, не платят налог на прибыль корпораций в США на дивиденды, полученные от деятельности компаний зарубежных продаж. Значит, не взимается налог на прибыль в части дохода FSC от экспорта. Так, например,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/>
              <a:t> тыс. американских ТНК пользуются подобным режимом.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Внешнеторговые зоны, как правило, располагаются вблизи таможенных постов. Они есть во всех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2400" dirty="0" smtClean="0"/>
              <a:t>штатах США и в Пуэрто-Рико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6172200"/>
          </a:xfrm>
        </p:spPr>
        <p:txBody>
          <a:bodyPr>
            <a:noAutofit/>
          </a:bodyPr>
          <a:lstStyle/>
          <a:p>
            <a:pPr marL="0" lvl="0">
              <a:spcBef>
                <a:spcPts val="0"/>
              </a:spcBef>
              <a:buClrTx/>
              <a:buNone/>
            </a:pPr>
            <a:r>
              <a:rPr lang="ru-RU" sz="2800" dirty="0" smtClean="0"/>
              <a:t>     Американская практика различает два типа ЗСТ: зоны общего назначения и </a:t>
            </a:r>
            <a:r>
              <a:rPr lang="ru-RU" sz="2800" dirty="0" err="1" smtClean="0"/>
              <a:t>субзоны</a:t>
            </a:r>
            <a:r>
              <a:rPr lang="ru-RU" sz="2800" dirty="0" smtClean="0"/>
              <a:t>. Всего в США зарегистрированы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256</a:t>
            </a:r>
            <a:r>
              <a:rPr lang="ru-RU" sz="2800" dirty="0" smtClean="0"/>
              <a:t> ЗСТ, они входят в состав морских портов или аэропортов, количество зарегистрированных </a:t>
            </a:r>
            <a:r>
              <a:rPr lang="ru-RU" sz="2800" dirty="0" err="1" smtClean="0"/>
              <a:t>субзон</a:t>
            </a:r>
            <a:r>
              <a:rPr lang="ru-RU" sz="2800" dirty="0" smtClean="0"/>
              <a:t> достигает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444</a:t>
            </a:r>
            <a:r>
              <a:rPr lang="ru-RU" sz="2800" dirty="0" smtClean="0"/>
              <a:t>. Они состоят из одного целевого предприятия, предназначенного для операций, которые нельзя проводить в рамках ЗСТ. Например, нефтепереработка или сборка автомобилей. Нефтепереработка является основной отраслью в ЗСТ, на ее долю приходится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69</a:t>
            </a:r>
            <a:r>
              <a:rPr lang="ru-RU" sz="2800" dirty="0" smtClean="0"/>
              <a:t>% зарубежных продаж в рамках зон; также следует выделить производство </a:t>
            </a:r>
            <a:r>
              <a:rPr lang="ru-RU" sz="2800" dirty="0" err="1" smtClean="0"/>
              <a:t>мотосредств</a:t>
            </a:r>
            <a:r>
              <a:rPr lang="ru-RU" sz="2800" dirty="0" smtClean="0"/>
              <a:t> и продукции электроники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Совокупный объем продаж внутренних и импортных товаров в рамках американских ЗСТ составляет 247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млрд.долл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субзоны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приходится 85% этих продаж. Объем экспорта – 15,4 млрд.долл. В них занято 330 тыс.человек. Количество зарегистрированных фирм – 2767.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410200"/>
          </a:xfrm>
        </p:spPr>
        <p:txBody>
          <a:bodyPr>
            <a:noAutofit/>
          </a:bodyPr>
          <a:lstStyle/>
          <a:p>
            <a:pPr marL="0">
              <a:spcAft>
                <a:spcPts val="1200"/>
              </a:spcAft>
              <a:buClrTx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Зона свободной торговли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Бразилии является одной из наиболее успешных и старейших зон подобного рода в мире. Основные законы, регулирующие порядок формирования зон свободной торговли в Бразилии: Закон №288 от 28.02.1967, Закон №365 от 15.08.1968, Закон №1435 от 16.12.1975 и Закон №8387 от 30.12.1991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2400"/>
            <a:ext cx="7467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Зона свободной торговли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Бразилии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200" dirty="0" smtClean="0"/>
              <a:t>     В Бразилии создано 8 ЗСТ, </a:t>
            </a:r>
            <a:r>
              <a:rPr lang="ru-RU" sz="3200" dirty="0" err="1" smtClean="0"/>
              <a:t>Манаус</a:t>
            </a:r>
            <a:r>
              <a:rPr lang="ru-RU" sz="3200" dirty="0" smtClean="0"/>
              <a:t> и </a:t>
            </a:r>
            <a:r>
              <a:rPr lang="ru-RU" sz="3200" dirty="0" err="1" smtClean="0"/>
              <a:t>Табатинга</a:t>
            </a:r>
            <a:r>
              <a:rPr lang="ru-RU" sz="3200" dirty="0" smtClean="0"/>
              <a:t> в </a:t>
            </a:r>
            <a:r>
              <a:rPr lang="ru-RU" sz="3200" dirty="0" err="1" smtClean="0"/>
              <a:t>Амазонии</a:t>
            </a:r>
            <a:r>
              <a:rPr lang="ru-RU" sz="3200" dirty="0" smtClean="0"/>
              <a:t>, </a:t>
            </a:r>
            <a:r>
              <a:rPr lang="ru-RU" sz="3200" dirty="0" err="1" smtClean="0"/>
              <a:t>Маканга</a:t>
            </a:r>
            <a:r>
              <a:rPr lang="ru-RU" sz="3200" dirty="0" smtClean="0"/>
              <a:t>/</a:t>
            </a:r>
            <a:r>
              <a:rPr lang="ru-RU" sz="3200" dirty="0" err="1" smtClean="0"/>
              <a:t>Саентипа</a:t>
            </a:r>
            <a:r>
              <a:rPr lang="ru-RU" sz="3200" dirty="0" smtClean="0"/>
              <a:t> </a:t>
            </a:r>
            <a:r>
              <a:rPr lang="ru-RU" sz="3200" dirty="0" err="1" smtClean="0"/>
              <a:t>в</a:t>
            </a:r>
            <a:r>
              <a:rPr lang="ru-RU" sz="3200" dirty="0" smtClean="0"/>
              <a:t> </a:t>
            </a:r>
            <a:r>
              <a:rPr lang="ru-RU" sz="3200" dirty="0" err="1" smtClean="0"/>
              <a:t>Амапа</a:t>
            </a:r>
            <a:r>
              <a:rPr lang="ru-RU" sz="3200" dirty="0" smtClean="0"/>
              <a:t>, </a:t>
            </a:r>
            <a:r>
              <a:rPr lang="ru-RU" sz="3200" dirty="0" err="1" smtClean="0"/>
              <a:t>Бразилейа</a:t>
            </a:r>
            <a:r>
              <a:rPr lang="ru-RU" sz="3200" dirty="0" smtClean="0"/>
              <a:t> и Крузейро </a:t>
            </a:r>
            <a:r>
              <a:rPr lang="ru-RU" sz="3200" dirty="0" err="1" smtClean="0"/>
              <a:t>ду</a:t>
            </a:r>
            <a:r>
              <a:rPr lang="ru-RU" sz="3200" dirty="0" smtClean="0"/>
              <a:t> </a:t>
            </a:r>
            <a:r>
              <a:rPr lang="ru-RU" sz="3200" dirty="0" err="1" smtClean="0"/>
              <a:t>Суль</a:t>
            </a:r>
            <a:r>
              <a:rPr lang="ru-RU" sz="3200" dirty="0" smtClean="0"/>
              <a:t> в Акре, </a:t>
            </a:r>
            <a:r>
              <a:rPr lang="ru-RU" sz="3200" dirty="0" err="1" smtClean="0"/>
              <a:t>Пакараима</a:t>
            </a:r>
            <a:r>
              <a:rPr lang="ru-RU" sz="3200" dirty="0" smtClean="0"/>
              <a:t> и </a:t>
            </a:r>
            <a:r>
              <a:rPr lang="ru-RU" sz="3200" dirty="0" err="1" smtClean="0"/>
              <a:t>Бонфим</a:t>
            </a:r>
            <a:r>
              <a:rPr lang="ru-RU" sz="3200" dirty="0" smtClean="0"/>
              <a:t> в </a:t>
            </a:r>
            <a:r>
              <a:rPr lang="ru-RU" sz="3200" dirty="0" err="1" smtClean="0"/>
              <a:t>Рораима</a:t>
            </a:r>
            <a:r>
              <a:rPr lang="ru-RU" sz="3200" dirty="0" smtClean="0"/>
              <a:t>, </a:t>
            </a:r>
            <a:r>
              <a:rPr lang="ru-RU" sz="3200" dirty="0" err="1" smtClean="0"/>
              <a:t>Гуджара-Мирим</a:t>
            </a:r>
            <a:r>
              <a:rPr lang="ru-RU" sz="3200" dirty="0" smtClean="0"/>
              <a:t> </a:t>
            </a:r>
            <a:r>
              <a:rPr lang="ru-RU" sz="3200" dirty="0" err="1" smtClean="0"/>
              <a:t>в</a:t>
            </a:r>
            <a:r>
              <a:rPr lang="ru-RU" sz="3200" dirty="0" smtClean="0"/>
              <a:t> </a:t>
            </a:r>
            <a:r>
              <a:rPr lang="ru-RU" sz="3200" dirty="0" err="1" smtClean="0"/>
              <a:t>Рондонья</a:t>
            </a:r>
            <a:r>
              <a:rPr lang="ru-RU" sz="3200" dirty="0" smtClean="0"/>
              <a:t>. Фактически, производство велось только в </a:t>
            </a:r>
            <a:r>
              <a:rPr lang="ru-RU" sz="3200" dirty="0" err="1" smtClean="0"/>
              <a:t>Манаус</a:t>
            </a:r>
            <a:r>
              <a:rPr lang="ru-RU" sz="3200" dirty="0" smtClean="0"/>
              <a:t>, тогда как другие ЗСТ осуществляли только торговые операции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Первоначально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действовала как свободный торговый порт с 1957г., с 1960г. стала зоной свободной торговли в форме таможенного склада, финансирование которого осуществлялось из государственных средств. В соответствии с Законом №28 от 1967. территория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была расширена до 10 тыс.кв.км., создан промышленный и аграрный центры. Сейчас территория зоны составляет 11458 кв.км. с населением в 1,5 млн.человек.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является столицей штата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Амазония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/>
              <a:t>      ЗСТ расположена в приграничном регионе, причем промышленное производство разрешено только в ЗСТ </a:t>
            </a:r>
            <a:r>
              <a:rPr lang="ru-RU" sz="3200" dirty="0" err="1" smtClean="0"/>
              <a:t>Манаус</a:t>
            </a:r>
            <a:r>
              <a:rPr lang="ru-RU" sz="3200" dirty="0" smtClean="0"/>
              <a:t>, тогда как в других бразильских ЗСТ – нет. Зона создана в целях содействия развитию промышленности, сельского хозяйства и торговли в рамках формирования полюса роста в </a:t>
            </a:r>
            <a:r>
              <a:rPr lang="ru-RU" sz="3200" dirty="0" err="1" smtClean="0"/>
              <a:t>Амазонии</a:t>
            </a:r>
            <a:r>
              <a:rPr lang="ru-RU" sz="3200" dirty="0" smtClean="0"/>
              <a:t>, повышения уровня экономического развития региона, снижения неблагоприятных последствий экологии и удаленности от основных рынков сбыта. В основу ее экономики положена модель устойчивого  развития,  направленная  на  расширение  предпринимательской  и инвестиционной деятельности как в самой </a:t>
            </a:r>
            <a:r>
              <a:rPr lang="ru-RU" sz="3200" dirty="0" err="1" smtClean="0"/>
              <a:t>Манаус</a:t>
            </a:r>
            <a:r>
              <a:rPr lang="ru-RU" sz="3200" dirty="0" smtClean="0"/>
              <a:t>, так и в штатах </a:t>
            </a:r>
            <a:r>
              <a:rPr lang="ru-RU" sz="3200" dirty="0" err="1" smtClean="0"/>
              <a:t>Родонья</a:t>
            </a:r>
            <a:r>
              <a:rPr lang="ru-RU" sz="3200" dirty="0" smtClean="0"/>
              <a:t>, </a:t>
            </a:r>
            <a:r>
              <a:rPr lang="ru-RU" sz="3200" dirty="0" err="1" smtClean="0"/>
              <a:t>Рораима</a:t>
            </a:r>
            <a:r>
              <a:rPr lang="ru-RU" sz="3200" dirty="0" smtClean="0"/>
              <a:t> и зоне свободной торговли </a:t>
            </a:r>
            <a:r>
              <a:rPr lang="ru-RU" sz="3200" dirty="0" err="1" smtClean="0"/>
              <a:t>Макапа-Мантана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486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 Руководство деятельностью зоны осуществляет Администрация ЗСТ </a:t>
            </a:r>
            <a:r>
              <a:rPr lang="ru-RU" sz="3200" dirty="0" err="1" smtClean="0"/>
              <a:t>Манаус</a:t>
            </a:r>
            <a:r>
              <a:rPr lang="ru-RU" sz="3200" dirty="0" smtClean="0"/>
              <a:t> (</a:t>
            </a:r>
            <a:r>
              <a:rPr lang="en-US" sz="3200" dirty="0" err="1" smtClean="0"/>
              <a:t>Superintendance</a:t>
            </a:r>
            <a:r>
              <a:rPr lang="en-US" sz="3200" dirty="0" smtClean="0"/>
              <a:t> for the Manaus Free Zone</a:t>
            </a:r>
            <a:r>
              <a:rPr lang="ru-RU" sz="3200" dirty="0" smtClean="0"/>
              <a:t>, </a:t>
            </a:r>
            <a:r>
              <a:rPr lang="en-US" sz="3200" dirty="0" smtClean="0"/>
              <a:t>SUFRAMA</a:t>
            </a:r>
            <a:r>
              <a:rPr lang="ru-RU" sz="3200" dirty="0" smtClean="0"/>
              <a:t>), имеющая автономность и ведущая руководство семью другими зонами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В первые годы ЗСТ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функционировала как торговый центр для большинства местного населения. Одновременно регистрировались предприятия, число которых только за один 1967г. составило 1339. В тот период не было ограничений в отношении импорта подавляющего большинства наименований товаров. Исключения касались только оружия и вооружений, табака, алкогольных напитков, автомобилей и парфюмерии, ввозить которые можно было только после уплаты всех налогов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791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1976г. в законодательную базу регулирования деятельности ЗСТ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были внесены изменения, согласно которым на территорию зоны разрешался ввоз только тех товаров, которые не производились в Бразилии, что было сделано в условиях активного лоббирования со стороны местных производителей в целях защиты национальной промышленности других регионов страны, главным образом, на юго-востоке. Позднее были сняты запреты на международные полеты из страны и в отношении иностранного багажа, ввозимого в страну в сумме до 100 долл., что создало условия для развития туризма в бассейне Амазонки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Первые промышленные проекты реализуются с 1972г. на основе импорта продукции незавершенного производства, ее сборки и поставки во внутренние регионы Бразилии.</a:t>
            </a:r>
          </a:p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Стимулы предоставляются в форме освобождения от налогов на федеральном и региональном уровнях и действуют до 2023 г.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Федеральные налоговые стимулы включают в себя: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1.  Освобождение  от  импортных  пошлин  товаров,  используемых  и потребляемых на территории зоны, включая капиталоемкие товары и сырье, товары, определенные внутренними министерскими инструкциями (№300 от 20.12.1996) и предназначенные для потребления на западе штата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Амазония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2.  освобождение от налога товаров внутреннего производства, поступающих в зону или другие области западной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Амазонии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товаров, производимых с использованием регионального сельскохозяйственного сырья во всех отраслях западной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Амазонии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3.  сокращение на 88% ставок импортных таможенных пошлин на сырье, полуфабрикаты, упаковочные материалы, используемые в производстве промышленных товаров в зоне свободной торговли в целях продажи в других регионах страны;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4.  снижение ставок импортных пошлин на ввоз материалов, используемых в производстве продукции информационных технологий и машин; процент сокращения зависит от доли во внутреннем производстве и удельного веса местной рабочей силы в совокупном производстве (коэффициент сокращения возрастает на 5% на машины);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5.  освобождение  от  налога  на  промышленные  товары  продукции, произведенной  в  ЗСТ  для  внутреннего  потребления,  товаров,  определенных внутриминистерскими инструкциями, и предназначенными для потребления в западной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Амазонии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6.  налоговый кредит на производство промышленных товаров;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7.  освобождение от экспортных пошлин на товары, произведенные в зоне.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региональном уровне набор стимулов следующий: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 налоговый кредит на покупку промышленных товаров национального производства;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 сокращение налога на товары, предназначенные для внутренних продаж:</a:t>
            </a:r>
          </a:p>
          <a:p>
            <a:pPr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45% на товары конечного потребления и 55%-100% на капиталоемкие товары,</a:t>
            </a:r>
          </a:p>
          <a:p>
            <a:pPr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продовольствие, одежду и машины; </a:t>
            </a:r>
          </a:p>
          <a:p>
            <a:pPr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 100% на компоненты, основное продовольствие, медикаменты и прочие товары, в производстве которых использовалось региональное сырье, рыбопродукты, а также для покупки малых и средних фирм, на товары, произведенные в штате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Амазония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 по импортным товарам снижается до 7% ставка налога на товары, предназначенные для внутренних продаж. В итоге благодаря региональным налоговым льготам, возвращается до 80% налога на товары, предназначенные для внутренних продаж. Так, например, в 2003 г. совокупные налоговые платежи по данному налогу из зоны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составили 81,2 млн.долл., тогда сумма возвращенных налоговых платежей – 398 млн.долл.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отсутствие количественных ограничений в отношении импортных товаров, поступающих из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другие регионы страны, но товары подлежат взиманию таможенных пошлин и налогов. При этом ставка пошлины на компоненты может быть снижена на 88%-ых пунктов. Исключением служит продукция информационных технологий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машинотехническая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продукция, при импорте которых взимаются пошлины.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Пошлины взимаются и с товаров, произведенных в зоне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использованием импортных  компонентов,  и  продаваемых  на  территории  зоны,  а  также 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машинотехнической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продукции.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58674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2800" dirty="0" smtClean="0"/>
              <a:t>     Единственное ограничение для предпринимателей ЗСТ: </a:t>
            </a:r>
          </a:p>
          <a:p>
            <a:pPr marL="0">
              <a:buNone/>
            </a:pPr>
            <a:r>
              <a:rPr lang="ru-RU" sz="2800" dirty="0" smtClean="0"/>
              <a:t>часть полученной прибыли должна быть реинвестирована, при этом законодательно не оговаривается конкретная доля. </a:t>
            </a:r>
          </a:p>
          <a:p>
            <a:pPr marL="0">
              <a:buNone/>
            </a:pPr>
            <a:r>
              <a:rPr lang="ru-RU" sz="2800" dirty="0" smtClean="0"/>
              <a:t>     Предприниматели должны реализовывать меры по развитию национального производства особых товаров, представлять детальное описание этапов сборки, подготовки и трансформации компонентов, используемых в производстве продукции. </a:t>
            </a:r>
          </a:p>
          <a:p>
            <a:pPr marL="0">
              <a:buNone/>
            </a:pPr>
            <a:r>
              <a:rPr lang="ru-RU" sz="2800" dirty="0" smtClean="0"/>
              <a:t>     Для импорта продукции на территорию зоны необходимо получить лицензию, выдаваемую Администрацией SUFRAMA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ЗСТ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отличается наличием промышленных кластеров, торгового центра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агро-промышленных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отраслей. В промышленной зоне размещено 400 предприятий с высокотехнологичным  производством,  высокой  конкурентоспособностью  и производительностью труда. Основными видами деятельности являются отрасли промышленности, в том числе электроника, информационные технологии, производство мобильных телефонов, спутниковых телефонных систем связи, факсимильных аппаратов и  прочего  телекоммуникационного  оборудования,  аудио-  и  видеоаппаратуры, микроволновых печей, химической продукции, термопластики, ручек, металлопродукции, часов. Выпуск этих товаров вносит немалый вклад в экономическое и технологичное развитие экономики региона и Бразилии в целом. На долю промышленности приходится 55% ВВП зоны. Объем производства составлял 12,5 млрд.долл. в 2003г., в том числе 88,4% произведенной продукции было сбыто на внутреннем рынке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04800"/>
            <a:ext cx="8229600" cy="1417320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Таблица 1 - Динамика объема внутренней и внешней торговли в Зоне свободной торговли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1998-2003 гг., млн.долл.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/>
          <p:cNvPicPr>
            <a:picLocks noChangeAspect="1" noChangeArrowheads="1"/>
          </p:cNvPicPr>
          <p:nvPr/>
        </p:nvPicPr>
        <p:blipFill>
          <a:blip r:embed="rId3"/>
          <a:srcRect l="14590" t="41026" r="14690" b="33333"/>
          <a:stretch>
            <a:fillRect/>
          </a:stretch>
        </p:blipFill>
        <p:spPr bwMode="auto">
          <a:xfrm>
            <a:off x="304800" y="1676400"/>
            <a:ext cx="8610600" cy="32766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81000" y="4876800"/>
            <a:ext cx="8610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Приведенные данные подтверждают экспортную ориентированность предприятий зоны, которая растет динамичными темпами и стимулирует динамику темпов роста экспорта, а значит, и рост его объема.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Аграрный центр занимает площадь в 600 тыс.га и размещается в 30 км от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В нем развиваются такие направления, как производство аграрных культур,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экотуризм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добыча сырья, научные исследования в сфере экологии. Также проводится выращивание, переработка и торговля аграрной продукцией (оливковое масло, ананасы, бананы, орехи кешью, манго), рыбопродуктами, продукцией лесного хозяйства. Всего реализуется 156 разного рода проектов на сумму в 23 млн.долл.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610600" cy="5715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Биоразнообразие</a:t>
            </a:r>
            <a:r>
              <a:rPr lang="ru-RU" dirty="0" smtClean="0"/>
              <a:t> флоры и фауны региона позволяет акцентироваться и на развитии </a:t>
            </a:r>
            <a:r>
              <a:rPr lang="ru-RU" dirty="0" err="1" smtClean="0"/>
              <a:t>биоиндустрии</a:t>
            </a:r>
            <a:r>
              <a:rPr lang="ru-RU" dirty="0" smtClean="0"/>
              <a:t>: производстве натуральной продукции и субстанций для медицинских  препаратов,  вакцин,  косметической  продукции.  В  рамках  ЗСТ осуществляется Программа по молекулярной экологии в целях устойчивого развития и использования ресурсов </a:t>
            </a:r>
            <a:r>
              <a:rPr lang="ru-RU" dirty="0" err="1" smtClean="0"/>
              <a:t>Амазонии</a:t>
            </a:r>
            <a:r>
              <a:rPr lang="ru-RU" dirty="0" smtClean="0"/>
              <a:t> (PROBEM). Создан специальный Амазонский региональный центр по биотехнологиям, состоящий из сети лабораторий по проведению базовых и вторичных исследований, передаче технологий, оказанию услуг по сертификации продукции, патентованию, защите прав промышленной собственности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38912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Торговый центр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ведет операции в основном с импортными товарами, с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шоппингом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(торговый туризм). Он был основным центром ЗСТ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 1975г., затем уступил пальму первенства промышленному центру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791200"/>
          </a:xfrm>
        </p:spPr>
        <p:txBody>
          <a:bodyPr>
            <a:normAutofit fontScale="925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/>
              <a:t>       Большое  внимание  уделяется  развитию  инфраструктуры  на  основе инвестиционных вложений со стороны государства в целях размещения предприятий в промышленном  центре  ЗСТ.  В  зоне  есть  благоприятная  сеть  авиалиний, железнодорожных и морских путей, связывающих центр с югом и юго-востоком страны, а также шоссейная магистраль, которая позволяет попасть в ближайшие штат </a:t>
            </a:r>
            <a:r>
              <a:rPr lang="ru-RU" dirty="0" err="1" smtClean="0"/>
              <a:t>Рораима</a:t>
            </a:r>
            <a:r>
              <a:rPr lang="ru-RU" dirty="0" smtClean="0"/>
              <a:t> и в соседние государства: Венесуэлу, Панаму, страны Карибского бассейна, что значительно упрощает проблемы сбыта продукции в странах Западного полушария. Земельные участки можно приобрести по символическим ценам, предоставляются услуги по водоснабжению, подготовке кадров, складские помещения, услуги по доступу к автоматизированной системе управления и сети телекоммуникаций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Всего в зоне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зарегистрировано 309 компаний. Зона обеспечивает работой более 60 тыс.человек непосредственно на своей территории, и косвенно 350 тыс.человек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г.Манаус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еще 20 тыс.человек в других штатах региона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2484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000" dirty="0" smtClean="0"/>
              <a:t>     В рамках </a:t>
            </a:r>
            <a:r>
              <a:rPr lang="ru-RU" sz="3000" dirty="0" err="1" smtClean="0"/>
              <a:t>Манаус</a:t>
            </a:r>
            <a:r>
              <a:rPr lang="ru-RU" sz="3000" dirty="0" smtClean="0"/>
              <a:t> реализуется ряд инвестиционных программ федерального правительства и правительства штата, а также частного сектора по улучшению транспортной инфраструктуры и логистики, электроэнергии и связи.</a:t>
            </a:r>
          </a:p>
          <a:p>
            <a:pPr marL="0">
              <a:buNone/>
            </a:pPr>
            <a:r>
              <a:rPr lang="ru-RU" sz="3000" dirty="0" smtClean="0"/>
              <a:t>      В целом, многолетний опыт функционирования ЗСТ </a:t>
            </a:r>
            <a:r>
              <a:rPr lang="ru-RU" sz="3000" dirty="0" err="1" smtClean="0"/>
              <a:t>Манаус</a:t>
            </a:r>
            <a:r>
              <a:rPr lang="ru-RU" sz="3000" dirty="0" smtClean="0"/>
              <a:t> доказал ее эффективность и правильность использования в плане повышения уровня экономического развития региона, расширения экспорта, привлечения инвестиций, содействия росту занятости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89120"/>
          </a:xfrm>
        </p:spPr>
        <p:txBody>
          <a:bodyPr/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Первые сервисные зоны появились в мире в 1930-е гг. как свободные игорные зоны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free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gambling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zones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и зоны свободные от административных формальностей 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zones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Своего расцвета они достигли в период, начиная с 1970-х гг.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762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Сервисные зоны: сущность, виды и особенности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</a:t>
            </a:r>
            <a:r>
              <a:rPr lang="ru-RU" sz="3200" b="1" u="sng" dirty="0" smtClean="0"/>
              <a:t>Сервисная зона </a:t>
            </a:r>
            <a:r>
              <a:rPr lang="ru-RU" sz="3200" dirty="0" smtClean="0"/>
              <a:t>(</a:t>
            </a:r>
            <a:r>
              <a:rPr lang="ru-RU" sz="3200" dirty="0" err="1" smtClean="0"/>
              <a:t>free</a:t>
            </a:r>
            <a:r>
              <a:rPr lang="ru-RU" sz="3200" dirty="0" smtClean="0"/>
              <a:t> </a:t>
            </a:r>
            <a:r>
              <a:rPr lang="ru-RU" sz="3200" dirty="0" err="1" smtClean="0"/>
              <a:t>service</a:t>
            </a:r>
            <a:r>
              <a:rPr lang="ru-RU" sz="3200" dirty="0" smtClean="0"/>
              <a:t> </a:t>
            </a:r>
            <a:r>
              <a:rPr lang="ru-RU" sz="3200" dirty="0" err="1" smtClean="0"/>
              <a:t>zone</a:t>
            </a:r>
            <a:r>
              <a:rPr lang="ru-RU" sz="3200" dirty="0" smtClean="0"/>
              <a:t>) представляет собой территорию, на которой осуществляется производство и оказание, главным образом, финансовых, банковских, страховых,  туристско-рекреационных  услуг  с  предоставлением  компаниям  и предприятиям, их оказывающим, пакета общих и специальных стимулов и льгот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2800" dirty="0" smtClean="0"/>
              <a:t>     Их главная цель заключается в стимулировании экономического развития на основе благоприятных коммуникационных услуг в региональном центре, в котором проводится  преференциальная  экономическая  и  административная  политика, </a:t>
            </a:r>
            <a:r>
              <a:rPr lang="ru-RU" sz="2800" dirty="0" err="1" smtClean="0"/>
              <a:t>дерегулирование</a:t>
            </a:r>
            <a:r>
              <a:rPr lang="ru-RU" sz="2800" dirty="0" smtClean="0"/>
              <a:t> экономики. </a:t>
            </a:r>
          </a:p>
          <a:p>
            <a:pPr marL="0">
              <a:buNone/>
            </a:pPr>
            <a:r>
              <a:rPr lang="ru-RU" sz="2800" dirty="0" smtClean="0"/>
              <a:t>   Такие зоны призваны содействовать расширению объема оказываемых предпринимательских услуг, развитию высокотехнологичных отраслей, высокой коммерциализации и индустриализации, поддерживать научно-техническую базу, динамичное высокотехнологичное развитие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04800"/>
            <a:ext cx="8915400" cy="6553200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600" b="1" dirty="0" smtClean="0"/>
              <a:t>Разновидностями сервисных зон служат: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зоны свободных банковских услуг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banking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). Например, таковыми являются Люксембург, Бахрейн, Панама, Каймановы острова, </a:t>
            </a:r>
            <a:r>
              <a:rPr lang="ru-RU" sz="3500" dirty="0" err="1" smtClean="0"/>
              <a:t>Багамское</a:t>
            </a:r>
            <a:r>
              <a:rPr lang="ru-RU" sz="3500" dirty="0" smtClean="0"/>
              <a:t> сообщество;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зоны свободных страховых услуг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insurance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). Можно выделить такие зоны, как Нью-Йорк (США) и Лондон (Великобритания).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Зоны свободных туристско-рекреационных услуг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tourism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), в том числе Монако, Панама, Макао (Китай), Амстердам (Нидерланды), Невада (США), Гамбург (Германия), Кипр.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</a:t>
            </a:r>
            <a:r>
              <a:rPr lang="ru-RU" sz="3500" dirty="0" err="1" smtClean="0"/>
              <a:t>Офшорные</a:t>
            </a:r>
            <a:r>
              <a:rPr lang="ru-RU" sz="3500" dirty="0" smtClean="0"/>
              <a:t> зоны (</a:t>
            </a:r>
            <a:r>
              <a:rPr lang="ru-RU" sz="3500" dirty="0" err="1" smtClean="0"/>
              <a:t>offshore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). Из их числа следует назвать Нидерланды, Кипр, Британские Виргинские острова, </a:t>
            </a:r>
            <a:r>
              <a:rPr lang="ru-RU" sz="3500" dirty="0" err="1" smtClean="0"/>
              <a:t>о.Лабуан</a:t>
            </a:r>
            <a:r>
              <a:rPr lang="ru-RU" sz="3500" dirty="0" smtClean="0"/>
              <a:t> в Малайзии и др.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Свободные игорные зоны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gambling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), в том числе Монте-Карло, Монако, Лас-Вегас в США и др.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Свободные зоны профессиональных услуг, например, </a:t>
            </a:r>
            <a:r>
              <a:rPr lang="ru-RU" sz="3500" dirty="0" err="1" smtClean="0"/>
              <a:t>консультационных,по</a:t>
            </a:r>
            <a:r>
              <a:rPr lang="ru-RU" sz="3500" dirty="0" smtClean="0"/>
              <a:t> защите прав интеллектуальной собственности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professional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),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Зоны свободных услуг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service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),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Зоны, свободные от административных формальностей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red</a:t>
            </a:r>
            <a:r>
              <a:rPr lang="ru-RU" sz="3500" dirty="0" smtClean="0"/>
              <a:t> </a:t>
            </a:r>
            <a:r>
              <a:rPr lang="ru-RU" sz="3500" dirty="0" err="1" smtClean="0"/>
              <a:t>light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),</a:t>
            </a:r>
          </a:p>
          <a:p>
            <a:pPr>
              <a:lnSpc>
                <a:spcPct val="120000"/>
              </a:lnSpc>
              <a:buNone/>
            </a:pPr>
            <a:r>
              <a:rPr lang="ru-RU" sz="3500" dirty="0" smtClean="0"/>
              <a:t>• Свободные зоны медицинских услуг (</a:t>
            </a:r>
            <a:r>
              <a:rPr lang="ru-RU" sz="3500" dirty="0" err="1" smtClean="0"/>
              <a:t>Free</a:t>
            </a:r>
            <a:r>
              <a:rPr lang="ru-RU" sz="3500" dirty="0" smtClean="0"/>
              <a:t> </a:t>
            </a:r>
            <a:r>
              <a:rPr lang="ru-RU" sz="3500" dirty="0" err="1" smtClean="0"/>
              <a:t>medical</a:t>
            </a:r>
            <a:r>
              <a:rPr lang="ru-RU" sz="3500" dirty="0" smtClean="0"/>
              <a:t> </a:t>
            </a:r>
            <a:r>
              <a:rPr lang="ru-RU" sz="3500" dirty="0" err="1" smtClean="0"/>
              <a:t>zones</a:t>
            </a:r>
            <a:r>
              <a:rPr lang="ru-RU" sz="3500" dirty="0" smtClean="0"/>
              <a:t>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38912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600" dirty="0" smtClean="0"/>
              <a:t>     Основные отрасли экономики сервисных зон представлены разными сферами услуг: финансами, страхованием, туризмом, игорным бизнесом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63246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000" dirty="0" smtClean="0"/>
              <a:t>     В рамках рассматриваемых зон к оказываемым разного рода услугам не применяются правила внутреннего регулирования, что дает возможность сузить надзорные функции; позитивно на имидже таких зон сказывается и законодательство о банковской тайне, которое позволяет сохранять конфиденциальную информацию о владельце финансовых средств, состоянии счета и др., и предоставлять ее только при расследовании уголовных преступлений и наличии межгосударственного соглашения об обмене финансовой информацией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Сервисные зоны, за исключением </a:t>
            </a:r>
            <a:r>
              <a:rPr lang="ru-RU" sz="3200" dirty="0" err="1" smtClean="0"/>
              <a:t>офшорных</a:t>
            </a:r>
            <a:r>
              <a:rPr lang="ru-RU" sz="3200" dirty="0" smtClean="0"/>
              <a:t> зон, интегрированы в национальную экономику и тесно связаны с ней, в том числе позитивно влияют на оживление экономики старых промышленных центров, на повышение уровня развития депрессивных регионов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3200" dirty="0" smtClean="0"/>
              <a:t>     Пакет льгот в рамках таких зон разнообразен и включает сокращение ставок налога на корпоративные доходы, налоговые каникулы, финансовые и административные стимулы для резидентных компаний, создающих и совершенствующих инфраструктуру зоны, оказывающих соответствующие виды услуг в зависимости от разновидности той или иной сервисной зоны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3000" dirty="0" smtClean="0"/>
              <a:t>     Одной из наиболее распространенных разновидностей сервисных зон являются зоны финансовых и банковских услуг, в том числе международные банковские инструменты (</a:t>
            </a:r>
            <a:r>
              <a:rPr lang="ru-RU" sz="3000" dirty="0" err="1" smtClean="0"/>
              <a:t>international</a:t>
            </a:r>
            <a:r>
              <a:rPr lang="ru-RU" sz="3000" dirty="0" smtClean="0"/>
              <a:t> </a:t>
            </a:r>
            <a:r>
              <a:rPr lang="ru-RU" sz="3000" dirty="0" err="1" smtClean="0"/>
              <a:t>banking</a:t>
            </a:r>
            <a:r>
              <a:rPr lang="ru-RU" sz="3000" dirty="0" smtClean="0"/>
              <a:t> </a:t>
            </a:r>
            <a:r>
              <a:rPr lang="ru-RU" sz="3000" dirty="0" err="1" smtClean="0"/>
              <a:t>facilities</a:t>
            </a:r>
            <a:r>
              <a:rPr lang="ru-RU" sz="3000" dirty="0" smtClean="0"/>
              <a:t> – IBF), впервые зародившиеся в практике США, а затем и в других странах, прежде всего, развитых государствах. IBF имеют разные терминологические обозначения, в том числе международная банковская зона, международный банковский филиал, американский долларовый рынок и др.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Концепция была разработана в 1978г., а первые IBF появились в 1981г. Их сущность заключается в следующем. Это – специальные офисы, располагающиеся в разных штатах США и разных странах, в целях оказания услуг зарубежным резидентам, в том числе по предоставлению краткосрочных займов и депозитов в иностранной валюте (формально по законодательству США они могут быть предоставлены только зарубежными офисами)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610600" cy="57912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Они вправе создавать коммерческие банки, иностранные коммерческие банки через филиалы и представительства в США, сберегательные кассы, совместные сберегательные банки. IBF позволяют американским банкам использовать местные офисы, не прибегая к услугам зарубежных офисов, при оказании ограниченного набора услуг. Структуры пользуются стимулами в рамках освобождения от некоторых ограничений и ряда местных и региональных налогов, не действует требование обязательного резервирования со стороны центрального банка, введенного Федеральной резервной системой США. В итоге повышается конкурентоспособность банков, действующих в США и на мировых валютных рынках, в том числе в Европе. Всего в США создано 232 IBF, из них 137 в штате Нью-Йорк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58674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последние годы большое  внимание  уделяется  развитию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туристско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рекреационных зон, прежде всего, благодаря огромным доходам туристской индустрии.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По оценкам, среднегодовые доходы от международного и внутреннего туризма возрастают на 6%, в абсолютном выражении до 4500 млрд.долл., что составляет до 10% мирового ВВП. Для небольших по размеру территории и численности населения стран и многих развивающихся государств такие зоны служат основным источником экспортных поступлений. Темпы прироста занятости в туристском секторе в 1,5 раза превышают соответствующий показатель для промышленности. Еще один плюс, свидетельствующий в пользу развития таких зон, намного меньшие сложности в плане развития инфраструктуры туристско-рекреационных зон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410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Рассмотрим практику Панамы по развитию туристских зон: В 1994г. принят Закон №8 по интенсификации инвестиций в сферу туризма, который считается наиболее комплексным нормативным актом подобного рода в Латинской Америке. В 2006г. принят еще один Закон №58, предусматривающий новые правила и стимулы для инвесторов вне специальных туристских зон, он вступит в силу с 31 декабря 2008г. В частности, согласно нормам этого законодательного акта минимальный объем инвестирования возрастет до 3 млн.долл. в столице и до 50 тыс.долл. в других районах Панамы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228600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Практика Панамы по развитию туристских зон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/>
              <a:t>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Туристская инфраструктура включает 35 новых отелей и курортов, построенных такими известными компаниями, как Шератон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Холидей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Инн, Мариотт,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Рэдиссон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Бест Вестерн и др. Одновременно развиваются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экотуры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туры по историческим местам Панамы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09600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 стране созданы 9 специальных туристских зон:</a:t>
            </a: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Амистад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расположена в провинциях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Чирики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Бокас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включает Международный парк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Амистад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Национальный парк Бару. В ее составе 61 достопримечательность, в том числе 47 из них природного характера и 14 – культурного характера, что создает благоприятную основу для развития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экотуризма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очень популярного в последние годы.</a:t>
            </a: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Бастиментос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провинции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Бокас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включает один из крупнейших национальных морских парков, в том числе пляжные зоны, рифы, архитектурные сооружения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афроантильском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стиле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г.Бокас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состоящая из прибрежных зон провинций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Херрера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Сантос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отличающихся уникальностью благодаря историческим традициям и социально- культурным памятникам, привлекает многочисленных туристов.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09600"/>
            <a:ext cx="8534400" cy="5715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Фараллон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включает 40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км-ую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зону Тихоокеанского побережья между провинциями Панама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Кокле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Туристский потенциал состоит из 24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ландшафтных зон, из которых 17 приходится на пляжные зоны и на зоны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экотуризма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Метрополитан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связана с г.Панама,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шоппингом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предпринимательской деятельностью, историко-культурными достопримечательностями и национальными парками. Общее количество достопримечательностей в рамках данной зоны достигает 126, из них 72 – природного плана и 54 – культурного плана.</a:t>
            </a: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Портобело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провинции Колон включает пляжные территории и зоны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дайвинга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Национальный парк и группу исторических памятников. Всего размещено 82 вида достопримечательностей как природного, так и культурного характера.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7.Зона Сан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экзотическое место на Карибском побережье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Кунас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состоит из островов, коралловых рифов и песчаных пляжей.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8.Зона Архипелаг де лас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Перлас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включает более 30 островов и 83 пляжа в районе архипелага Жемчужного острова с коралловыми рифами и многочисленными зонами для рыбной ловли. Включает 136 природных достопримечательностей.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Зона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Дарьен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включает Национальный парк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Дарьен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охраняемый ЮНЕСКО как представитель естественной биосферы, идеальной для экологического туризма, включает 39 природных и 33 культурных мест достопримечательностей.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Рис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.1</a:t>
            </a:r>
            <a:r>
              <a:rPr lang="ru-RU" b="1" dirty="0" smtClean="0"/>
              <a:t>. Карта туристских зон Панамы</a:t>
            </a:r>
            <a:endParaRPr lang="ru-RU" b="1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489" name="Рисунок 4"/>
          <p:cNvPicPr>
            <a:picLocks noChangeAspect="1" noChangeArrowheads="1"/>
          </p:cNvPicPr>
          <p:nvPr/>
        </p:nvPicPr>
        <p:blipFill>
          <a:blip r:embed="rId3"/>
          <a:srcRect l="22289" t="15955" r="3792" b="19658"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398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5626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 реализации инвестиционных проектов в туристских зонах Панамы применяют такие налоговые льготы, как освобождение от налога на недвижимость, в том числе на землю; освобождение от налога на доходы на срок в 15 лет; освобождение от импортных сборов, включая налог с продаж на 20 лет; освобождение на срок до 20 лет от налога  на  проценты  по  предоставленным  займам  при  капиталовложениях  в туристическую деятельность; освобождение от залога на использование доков, аэропортов, вертолетных площадок, построенных частной структурой (компанией)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Помимо перечисленных налоговых льгот правительство Панамы предоставляет налоговые льготы в качестве инвестиционных стимулов для зарубежных инвесторов. Это определено Законом №9 от 1994г. «Об инвестиционных стимулах зарубежным инвесторам», который определяет сферу их применения – туризм как сферу национальных интересов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800" dirty="0" smtClean="0"/>
              <a:t>     Под </a:t>
            </a:r>
            <a:r>
              <a:rPr lang="ru-RU" sz="2800" b="1" u="sng" dirty="0" smtClean="0"/>
              <a:t>туристской деятельностью </a:t>
            </a:r>
            <a:r>
              <a:rPr lang="ru-RU" sz="2800" dirty="0" smtClean="0"/>
              <a:t>понимается любая коммерческая деятельность по стимулированию притока туристов в страну и развитию внутреннего туризма. Льготы предоставляются юридическим и физическим лицам, создающим и совершенствующим туристские предприятия, как то: отели, мотели, апартаменты, </a:t>
            </a:r>
            <a:r>
              <a:rPr lang="ru-RU" sz="2800" dirty="0" err="1" smtClean="0"/>
              <a:t>кэмпинги</a:t>
            </a:r>
            <a:r>
              <a:rPr lang="ru-RU" sz="2800" dirty="0" smtClean="0"/>
              <a:t>, рестораны, тематические парки, конференц-залы и др. Лицо, получающее льготы, должно быть предварительно зарегистрировано в Национальном реестре туризма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>
              <a:buNone/>
            </a:pPr>
            <a:r>
              <a:rPr lang="ru-RU" sz="3200" dirty="0" smtClean="0"/>
              <a:t>Формы и характер льгот зависят от типа туристической деятельности и в том числе включают в себя: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6248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При  ведении  деятельности,  связанной  с  размещением  туристов (строительство, меблировка и развитие сети размещения туристов) при условии объема инвестирования в размере не менее 50 тыс.долл.в объект: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(а) на срок в 20 лет налоговые каникулы на уплату импортных пошлин, налогов и сборов любого характера в отношении ввоза в Панаму материалов, мебели, оборудования, механизмов, средств передвижения (количество мест для пассажиров должно составлять не менее 8);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(б) на срок в 20 лет налоговые каникулы на уплату налога на собственность, считая с даты регистрации компании в Национальном реестре туризма при условии, что собственность используется в целях содействия туризму;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(в) освобождение от уплаты налога на доходы на размер процентов, полученных кредиторами в качестве дохода по инвестиционным сделкам по жилым комплексам;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(г) налоговые каникулы на уплату налога на военные цели или любого иного сбора за использование пирсов, аэропортов, вертолетных площадок, которые находятся в собственности, построены или отремонтированы частной компанией. Правительство и его структуры вправе пользоваться такими территориями бесплатно;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ускоренная амортизация в отношении собственности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1060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При инвестировании в земли исторического характера при условии вложении капитала в объеме не менее 100 тыс.долл.: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(а) налоговые каникулы на срок в 10 лет в отношении налога на собственность, в том числе земельную собственность,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(б) налоговые каникулы на налог на корпоративные доходы сроком на 5 лет при ведении соответствующей коммерческой деятельности. По истечении этого периода компания может списывать убытки как расходы в течение первых 3-х лет, следующих за фискальным годом, в течение которого такие убытки был получены;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(б) однократные налоговые каникулы на импортные таможенные пошлины в отношении ввоза любого оборудования и материалов, используемых при строительстве, перепланировке, меблировке при условии, что такие товары не производятся в Панаме в достаточном количестве и соответствующего качества, и не предназначены для широкой продажи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534400" cy="5638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При строительстве, меблировке, создании инфраструктуры, ресторанов, рекреационных парков, зоопарков, туристских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экотуристских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курортов применяются такие налоговые льготы, как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(а) налоговые каникулы сроком на 3 года в отношении импортных таможенных пошлин на материалы и оборудование, используемое в строительстве, при меблировке при условии, что эти товары не предназначены для широкой продажи, не производятся внутри страны и расцениваются как важная продукция для развития туризма;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(б) ускоренная амортизация собственности в течение 10 лет;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(в) налоговые каникулы сроком на 20 лет в отношении налога на собственность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686800" cy="5943600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целом, система налоговых льгот, применяемая в рамках туристских зон Панамы, представляется широкой и активно используется инвесторами как национальными, так и зарубежными компаниями, для которых пакет льгот значительно больше.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Туристский потенциал Панамы отличается большим объемом и включает 1398 мест размещений, из которых подавляющая часть приходится на природные места (71,9%) и чуть более ¼ (28,1%) – на историко-культурные памятники.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Объем инвестиций в национальную сферу туризма растет более быстрыми темпами по сравнению с другими отраслями. Но сфера остается недостаточно развитой согласно мировым стандартам и сохраняется немалый потенциал для национальных и иностранных инвесторов по ее развитию и совершенствованию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1000"/>
            <a:ext cx="8610600" cy="5943600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Действует Генеральный план развития туризма Панамы на 2007-2020 гг., в котором определены перспективы развития специальных туристских зон, их границы с учетом важности мест посещений, возможностей размещения туристов. В Плане выделены 9 специальных туристских зон и 20 туристских центров, а также прочие структуры, удобные для развития туризма в стране. Основная цель Плана – объединений различных стратегий по развитию и совершенствованию сферы туризма в Панаме для получения общего эффекта, совместного использования финансовых и иных возможностей на государственном и частнопредпринимательском уровнях. По прогнозу Панамского института туризма, в рассматриваемую отрасль будет привлечено 39,5 млрд.долл. инвестиций в том числе в развитие сети регистрации, информационной сети, строительство центров Панама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Вьехо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Сан Карлос, туристских разметок на магистралях и др.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Согласно имеющимся данным, сфера туризма отличается динамичным ростом в последние годы, формированием адекватной инфраструктуры в атлантической части Панамского канала, на Тихоокеанском побережье, в зоне свободной торговли Колон. За последние два года построены два новых круизных пассажирских терминала в районе Панамского канала. Ежегодно порядка 300 тысяч человек совершают морские круизы через Панамские порты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Панамская экономика отличается относительно стабильным ростом в 2000-е гг., низким уровнем инфляции и ростом среднедушевого ВВП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1066800"/>
          </a:xfrm>
        </p:spPr>
        <p:txBody>
          <a:bodyPr/>
          <a:lstStyle/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Таблица 2 - Основные макроэкономические показатели Панамы в 2000-е годы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7041" name="Рисунок 7"/>
          <p:cNvPicPr>
            <a:picLocks noChangeAspect="1" noChangeArrowheads="1"/>
          </p:cNvPicPr>
          <p:nvPr/>
        </p:nvPicPr>
        <p:blipFill>
          <a:blip r:embed="rId3"/>
          <a:srcRect l="14270" t="23932" r="6677" b="17664"/>
          <a:stretch>
            <a:fillRect/>
          </a:stretch>
        </p:blipFill>
        <p:spPr bwMode="auto">
          <a:xfrm>
            <a:off x="152400" y="1371600"/>
            <a:ext cx="8763000" cy="4800600"/>
          </a:xfrm>
          <a:prstGeom prst="rect">
            <a:avLst/>
          </a:prstGeom>
          <a:noFill/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Более динамичными темпами роста отличается сфера туризма Панамы. Так, например, в 2004г. темп прироста данной отрасли составил 8,2%, в 2006г. – 12,4%. На сферу туризма пришлось почти 35% национального ВВП в 2006г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5562600"/>
            <a:ext cx="8229600" cy="914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Рис. 2 - Динамика расходов туристов и дневной загруженности отелей в сфере туризма Панамы, млн. долл. и ед.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0353" name="Рисунок 10"/>
          <p:cNvPicPr>
            <a:picLocks noChangeAspect="1" noChangeArrowheads="1"/>
          </p:cNvPicPr>
          <p:nvPr/>
        </p:nvPicPr>
        <p:blipFill>
          <a:blip r:embed="rId3"/>
          <a:srcRect l="22449" t="13390" r="13255" b="11681"/>
          <a:stretch>
            <a:fillRect/>
          </a:stretch>
        </p:blipFill>
        <p:spPr bwMode="auto">
          <a:xfrm>
            <a:off x="0" y="0"/>
            <a:ext cx="9144000" cy="5562600"/>
          </a:xfrm>
          <a:prstGeom prst="rect">
            <a:avLst/>
          </a:prstGeom>
          <a:noFill/>
        </p:spPr>
      </p:pic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483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За 1998-2006гг. дневная загруженность номеров в панамских отелях в среднем возросла с 570 до 880, а расходы туристов – с 390 млн.долл. до 900 млн.долл. в среднем ежегодно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914400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Таблица 2 - Основные показатели развития сферы туризма Панамы в 1990-2005 гг.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8305" name="Рисунок 13"/>
          <p:cNvPicPr>
            <a:picLocks noChangeAspect="1" noChangeArrowheads="1"/>
          </p:cNvPicPr>
          <p:nvPr/>
        </p:nvPicPr>
        <p:blipFill>
          <a:blip r:embed="rId3"/>
          <a:srcRect l="14110" t="18520" r="6360" b="27065"/>
          <a:stretch>
            <a:fillRect/>
          </a:stretch>
        </p:blipFill>
        <p:spPr bwMode="auto">
          <a:xfrm>
            <a:off x="228600" y="1371600"/>
            <a:ext cx="8763000" cy="5105400"/>
          </a:xfrm>
          <a:prstGeom prst="rect">
            <a:avLst/>
          </a:prstGeom>
          <a:noFill/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791200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Согласно данным ЮНКТАД*, численность туристов в среднем ежегодно динамично растет: если в 1990г. количество туристов, прибывших в Панаму, составляло 214 тыс.человек, то в 2005г. – 621 тыс.человек, т.е. возросла в 2,9 раза. Совокупные расходы туристов повысились со 179 млн.долл. в 1990г. до 1108 млн.долл. в 2006г., или в 6,2 раза. Объем расходов в среднем ежегодно за вычетом транспортных расходов увеличился с 172 млн.долл. в 1990г. до 780 млн.долл. в 2005., или в 4,5 раза</a:t>
            </a:r>
          </a:p>
          <a:p>
            <a:pPr mar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Конференция ООН по торговле и развитию - орган Генеральной Ассамблеи ООН. Конференция создана в 1964 году. Штаб-квартира ЮНКТАД находится в Женеве. На сегодняшний день конференция насчитывает 194 страны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1816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ru-RU" sz="3000" dirty="0" smtClean="0"/>
              <a:t>     В целом, сфера туризма Панамы отличается динамичным ростом, существенной ролью в национальном ВВП, в валютных поступлениях в бюджет страны, что связано с активной политикой правительства по развитию национальных свободных туристских зон, разработке программ их поддержки, предоставлению льгот и стимулов инвесторам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СПАСИБО 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6475669-1940-4B7A-8400-F9803924F1DB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G4CZ0b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HqKYkhub84rkjMAAA9hAAAXAAAAdW5pdmVyc2FsL3VuaXZlcnNhbC5wbmftvAlYk9cWNmoHT3v0tJ5anKqQUxURCFickCk5WtECAhWMIYxHmSpjIQQIkKST1SqSyhBkSlohIARICZKQgKStlUACRJkiJCHWECIEgkkIIWT6E9Sj9fY8z/3v/c9/n3uvPo/PR/bO3u/aa6291ru+7O/77tOA4++s+WDNqlWr3vH55GjQqlWr/VategP99l/MLcBjoY7my2vwoONHVjUPbJs2f3gz/rD/4VWrWrBr9WdWmz//9fNPYPBVq969bfn/Giv1RsyqVf+q8Tl6+FR25JwwApt0DmnzL3QR5gvMF7YB63sPnwy47nb5uuLkVz81ff934E/FH1G9JzezXt/55nfWk3/DJX1Y9Pexlg/X/Nrb8+uHv4t//sdHUzumtr4+vXDrFkHhkYhHi+TjHZrhMJRwkNgcCmg7Dc3yqu6Kh8zxIt7RKrCYPPVtgPHxzFvgpV92iHQTmlWWf87HEITpw0MXCpB0YD87Jd7S9oVfSeRN5Q2g4R4WPZzytqXp8+lBLMjBzyQy6TBzf1kZuc47Z5CH1HlZ/n58l2iHEmqYJkOmreXzzx9fxS8ghGtWZrtwDLb8N8ODt8Dty9Xg5epMa2k/911zxwOlvR/hw/P8Lv3siiSiYHs/kXYgq4stBWnomfwLszCrlCgtG9psXMKaliB6T3xf69IYglyh97yFtwzBX6kLwhl/C9T/NsI1CLheDgilug6zXAdw0pnh7qeYPvW6/KsTcZy5DDXNbPCezjUv+3hUxxy9Kl7Rykmcys6nMQ1zc+krc3XVncbZcCqtiGB1MFh9KXadsBXox4rVwnb7EfoST+KmMnGGyUDj5C3AVsuqcoF+pEf1Oq6XRlCti+2cuXlpBEg+e8MxDD6SEPFLOYvkGILFagb99tw6K8ydUOGPc1qjhjMl2c0aSTh7UKStEiFv+veqSiQsFPjxl+s6O6NsogV2CcJNXY/PH+ePKpMqYtWHhF0wvIGl+gBLkIi5N0clslnPeU6rs59qUac3mvq4+r5qkToUlPI+SzQd/l0571Mqx4isFCfumXGBe+h4ys4u5SF1KIl1xTMSvavNoJAGYyEa2QFrt7plL85BN/Tc1rHaLptYXaUsjVCY3C2tGU5juJ0U5SZXSO2lIVKCDilPZAqak1mSk9gyVCKsoGyuAEwKBdvIsp1PggkjyKlEahMBOexuMaccHworP0IxtmMdkBRQ7BH21+NGi8dVg+WqCxjhAG+c6osHkr+y1cArBeTBM8CtlMCUupotnG8aSdGxMOjOmArPiTTt0GIje7D4gpjiWQfZNaXVqaNMapJJCzZJOXypceWPe3MtjfpHx8HLl1g9ywq0V1wKT+zNvt/SuU3jZdaivN1ZN8JwiG7tT+tQPFVYrjuuqi1PUEsliaatiMiqkcRd5F+AMuoVzwCbPXzJIXU5R1WBoHulhGlkAkpUE5eiQEBNwdWjUs8Emxik0JnFEy15HU8BaOxZ0prJQzCo9GpyQsDkYnbfcvvX41T2QE5kOpiJvTrfOgWxsdO09i+hYpE2rWukAkD8v9DHEHox/SjKxEKwVH1zlcGGvtaopjfMWpPL60uIx1mDu4iHDQqA/eagn6awps2APTIVAhge9Papse9joxV/pxMM3XO+A9XsfHdsGkourWTFan437w7C0m92Nl5viSkCctBeGuvsvqCjcUyHD4Mrp+ABqjZqLxoGngBcHugZqRnb5T3Y7owtkYJprOv7wKUt9615V2LPbbjOotz04OqUQM6gw+BMdnTaNYnYdG1z1A7710m/XfaUqj/IT4Lyjy1yxSPcXcrQbQDyIjdtBlGuhoyPoMcyPUtzUDzkVHzZnCp7rDaSHJvXuJkp7Zkbj/cU9XSJqcSCfc5bsWGsRlbzdRcsASFOm9E48/O5aTGiPDJr3pF7kgqg9UdnssjzPwqmPFuBXNXSPhvea2bNZGWlpt4GSNYtFdtr3X2/LCS7GtKiJP9M4S3Sq+bgGAHVpi4MmhCB6neTLIZ8IqiLP9kOaTnkvPVyvyBgeqiJvJ6SG6ZLYypcgrumZoatSu0LuxEnV3827JLuYRu/yNHG6Rg5+2XpYGxRuj2nNXk01jSGnCiNh+GmstB6wNvaiKbo+AqHvm7R72mm8fnd/BHq1WQsUwOLguZPZZpNcXtZyxPHdOg7g0clmU7cgywVEIKrndxaCuDu4HTP29Jkuf0tCczGjmndALXNv9cABDA1lfEDpLCs4uQCVoPhrL6r4aOBg8h34RNIwXhXwUkWyZAgAhKq4nES2aGwfztIWTHR/q/dSjvlcQy7NCXCeJ98dpf3P208bH9uB905LMQ6rA8K2MYjZnCiY5gtn/Qo3TUOO+VDrbsFSi8J8pAzKcgl9Sq4OXA6BIx1cGTRZo7bVKN3IcBYmO3U0hYiBD2VabODP8pQbL663p6zHUobZTj4VQ/skCXwKwZUXZ4kyv7zULRU1TmsBJKiAVGJ4vmMyB1iCBaJ7xZpxPMYwwSWxU5sofYa3Ur1f1O6NyXPpKU3hvt/MBaXZ/H6gtLo2Iq8QDFDLEvV43fQWKj0FHX4NkJRoViw3y6BqahULdGr1CypLZ+n+p7c5qm8pjZgpYdAAXiewq2P0siZcy8N3aQ2cAf20VSH3NDovyADuhGWNCP0KqLs9z7CLnKYVh7QqFiGtAh53Q/1KHO8kWPPJ+Ak1yChw9GTmSW721I8Ty/61X9qezQFuiUX6Ci/jdqUorUJ3j6VOzBXuHf/Hcil/ka/X0IkcUIuYxzMCf7nlO+9HIFggOd+Gi+yKkdWzgbfCZLzRq7DcHPps+6lDkdZ6W35LG60NC1IPrrcSGJND6hAXmZtzbR92nCIlNyt6pnPKInWogLSToMvC7Ap/Bsi3XhtpKNYAZ/tPNb9EJ5X2Xh5Gzwc7VkK5BoYVaz+ufQ8wxURfDJzkcvrMVn1grQRh0B2tqxeRkpAjK5xKzcN+IHKa0RVqB5z1vGih+GnNDLd/ICLLKi4wAzRjEA4tznP6KKq4rsKbGfbLUm2vcOcIqfWLUT/Ai8GP1Adx9Rc3EwjNJH27oxizQXbHDXnlPbAS1VWm2Gl5GhYIdw6lmnevaYuQdbvuNdb1lRVW2HV22ov9lGvXm+5xMnrp6qzkTYy9t1inP2pxAj23ZwBeIc5gNb+vb/LLcCGOfBjTWc/L6dxrw0YW8UXu8DBfEEGHmECeV6m7Gd+rabOnTQeP+zFU3uEyZSew/CTxPBbOEryhiRWcvWldge5cnwrjweCocNP8yVtIRJBe6dH6bKBc5BF6sWSmYrcAsHAwWr30ylYPm6s8gZrK6bWLc4rbpSHvmfglm+WQhatuXsaYgYOjh3UxeySSCuldiwyvJ6FXTYmRmThkaDWFP0WrMiyrz7PCiQCbwVC9uZzgk5v45y3Nkt4M8wG0pwhk/uxBw85c5Gzpx+ZGxdgHE2RsjkMGjRzBXpUHsNzs0SnzswBBrDJ8bZS3R4OW06QnsaNlqSxJPS9+6HVNqWE1gunzXHEltwavpou0zQBLWxQPjPLGZQn99qnM9bLBRFnf1/8NPwh1zlV1DWd20C5OXGsqzpC+qaFTY276Wi/R62PnX5GjQgUK8v1Qfn/5HVcZlwINC2s8LAHPwbjXrf8Ef7fufKX++JBcLWajDHM8EXGxZKLn8QdjjsS97HrvtPFRMtuxYHU9YERFiaYHX714kW9/96te3cwxlyqV9RDXYBi1FBs4nvvXYXa7bteYb2PbWbcq/7lt307KaM1+hjMsookn6MxJSmZfbv9zEb4wum7i42D/QVbYu3NXT/ZvncV8ny2ndspvq4ecU+Rjx49PR3Hyl9Ry/3Ciz0OwtlrJ1fEDlv/Hoz4Cux/H1ivjXaU1oVQP7y8J/LWtH9qzuQ7qdm3R2RRpuXWQniDikOfqpTsfUEeN1NNRp5RK+V/payUVG6oLb36wmRa6flNkZ9xeqwnBbGmFyAHwNIlnI7PphMKsXmTO7CpvW41z8VLN0779lQJDtj7Bo4Fyvc8X0WhituSJ+iPCPKejtAU6fyfL31Sv28jtlp/WbXn1sKguCmyI2+xlYDKcBa6dSfv20jMMs8D/sM8If8oGHCy9KYDfVM7CJ4Vf5COtb6lMowBz4cwri8c1PW2+r2INLThu7SU6QGXOHr97nfcCH8YGHF1sxQn3yau7bs0+L3K58+GMRr/Y1cB3f/kB+mgF4xYiWFsd1kR9Bp/I/FDadGLyq1zXC8WDFZFn5IHFX9bGfiCW0gJzZ/kw/2yCq4K2v6jjMXX90/m/cGSGd5nLcvOW//nMoD++uczEb75c/DAIwN2Lyo9ELqzm070YNn9h3V0Pv517Zxyw5+D7HAjflTy52pzyHI6IfnTleS7ZNn/p67olLBrbO0f3e7Sb4doGdLNESnB/6nLNRbyn7pa+9YE/7ns0SUV/6lLfHD6/9Bl9r7OpYeXsbTsOdVVbF6NF6s9ueB8/UtKbvmn4F7E3o21L9mq+2Ha8Sz/DS834zFGLXTD9x095i1n9XLnhMmooXlPvpsup2D+gJGKkoVBzUV0eNgxfGslfCBiMfC5AWKw5p0vCxON4wqlu6UNu29V/v8wXLpHGZWl5MicaWKpWVeinM5jk2de8A7KgE5kMpJ4TKOarPx17R7PiSOTlKHn4sHsYqcrJhZqWRqjO8EwGw/YUAvQ3WfZ7HmPLngBc3SaPTiplRIwN517w9SyTMmdTVGdyz3HQcqliZFq2uP4ipM4yIwLA9GbZkoCc9qTtxTBSRI3nkK8mtJoA77z+Rwftc4F77dmMhTP8ooTkHcK4dfEI2Y+L1aVqfoX20Cymcwmkiq0qqjvD9KtDsuKnd468fhbqBWSPngzSMMyzKQ13MyV06U2KP8gucQYJloeLaVxjG4BQVDKqFH79hdJYJ1+OCmKxV4Ua4kf9RmAZLHkfkkjad5JFI+a/Ce1SeUsptKj+NJFRVpRxYBsaduutgjhgBiSzrRxrJfu6nWBM9fcH3Hr9XwheCAaij1yeB0T6uzL0E0oeytxiBxSVpovibSOBoKD5SNGMaSxJM3kLNbmS0vNNcWGSh/cFUlqU2B9qPe5QvEVUfBe0GnfHofsIkV7icLY3sU3s9b5NM9M37tJYXeSg7jHCwhSUnoFvBD5gr/I8m0jCh86pcoCTkJTp23Wto8b26N8O5Kg9ckzmRuum0ui6ClZe2p6nt7FjZUmzEa7lpwXa2NQXTTg1rUC+TUW3O8qLFUBIG/zj5NCbOUhSVMuM5Xd0VJ6va4NRIN3NnqgcbOzlTFVL7pUtI/rLknYmqEaXybjyL7zojRm8Y/qLeW9LY9IuuM+NrnAnUWNsgFHH9ihyPfccYXiORcLpi/rEK6UFV0gxX11QIQpKaMvZ3qOznYWzhbp1HmTmVXB1h66SSQX7oWHz70fDWO428HqXnDUgJIM1qm/lp6aLt3+OERua+9DCmmKiUiuMHSvd/HxgUGb40QKgKsvA+UAA6WAcYWI1dIQwS6xCwWkG9aEQEszud7JFSzOXEt4v3gkrWgMCVEeUme7TSi0fcg41F7QBYQHi8lx63V/0ahBPxN/4PBO+v62LBh0MHQf2c+v+dnvTOlckFVcR6GjfyvQO2Yuyvss7gohuJwsLqkfA7G4vOhuhC1RGvLBVOfM/d4Wq37q2B6NLJfbNWanK6hPJtU0ktxbU232cdI9+I0DsmvbsvLepSQP/DhYQvRp3t5vMDvW3OAffDzuEq1asaa3OB2Ge/2nQrW9T/AD4ueecgDEZpf9QkPPZYezjpCNxy4NKZaiKV0epxd7eTu9z6y5k9MJBKzlKNADe/hTeZS8vMu5e1PCJPGTuQPK2QpWez/Sumi+pYub158Z3VsGb1CL55KKkoOduQM+KaUvmNtgZxsfocg+seZWXcQ40WrWXHef8gVdrpQh/6ArHTcbMelC/yC987rq3GTtQxeWW2TTMhDeLLWVveLEr8D+L4GhdHwROvzCxYud7mXvPR//pFasBhgepTlt36507U3qyX/0b6zROrBhmjSP1nRgZeZykHR834etP1ZscVyBW/VF4n/1+q9Egk4gbe5SXEkNX5H+6LJ+iQVGa92Wp1yZSPX5PXm/zwQTlk/pKifuzBvl85G3dML5rhyWx4Sih2vSc6NumYfGPJxLxeg4XCi+A7z0NfgzQhje64nGm4pr0nOCfkCrSVHJBH6JVV4qkhM2vvf7jlyphwip7g1EU1DNyMynNkiPrfGsypv2i0ogiCvMhQwgbfW01ydnxr1Enh5PtW/5LccGilLuL1TSc/HYdO/66wtG/TjZEKrrVCU9CwJD/hOFmAruR/3SpExbQGBgs2AOnysnPDWup0F/J0rvrQsvLc6OoLOGSo4wco10zFME5YLqNsD4E6rZb2L7REmuJwpgWmLxCa9p/J6Y/Fxdp7opFZUnm5mJmM/hjZQy9RKWZmCPRZHjUg9TUC50Jg2MltHQJIPb58ynS8tkW3gJycw5jBKytDI1T7x1TmUwl4VUoo3mNjPfNP7pE2dxt6VfVxFLI3PGXMxUgBbZgl4Y46IXFafJJ5rm9zZzjHQvm+p0vniUApvJ7ZzOSy2SA3JyCjH37VNFe5gLfszhlPfNxuADkovIrk2yUalLorBCpJ+COnmwGUm8JkcEHoHxjOyNFmQMuDoxL4f35+qfiykv7zQYLHc1HDt/N1eqkC1IQe1kw93o7rmO9a2jV3rBhRnh6BVwC8llJjA7ptZGLf3qiJfloeOgU001n+vlWUzd0knTLmRfim4ZNilLE86bjPPg0NJtGgD25J2pRuAAI8nVr+pjYoG6gqmtwJbq1S0znco26ndmXNmcsqNnpFPM/VJX92SbZpTmr44FgfefP8v+TYCxMKVUtSsxFhdbkf37+U0pQEBixOSiS1tzoeMnwXdtSkWL7SwDI0YkRmf1uzK1/VBPnlbf19wXVv+r8nKU/mH14OdAT/DCj+tuneWHf+k2le091Z7KvheKP5LZ1wI0/GYHUihb/NZwPdFC7kGfNQNpFZ4BtjTZNrh+mx0UF8ffGSWrTIDtdWY6mhyMrf+WseabE19mdy7v46i2XIc0Qs65bbwipOy8E4+TuswoWpNO4Lwl2YhECZXlJedJzhUTe5dO62mdEqfkMlrh9n3ERyF5tYf8C2KnAcbfAaDQSPBlAYAHfQ2m4/EnE5mhaKCfzHiC6kPhpkXY0uADPtD8UUqeOYU3BwbhvsVsMI0FPfEeRnLQF0TPEz/S2RHswU5vd46qzfeuwKYo9upk61F4x6WRULygDdjPuHHk874hBz9Z0xLm8VuYu7jsup6Sa/ScfbFnUdTPeimh+MnF9i7fXsaam+zR4hpkX7RbqKY1AnelgDVAiYHgRsNkLAM2djq7JEFZEzvdITLIoQY5HPPUi1IqKtgDzjQnpyJFwmDFmjHg5Z066SILtNgCBQbObNZe/MI3SzA+vzt1LvBMhWcT5ebEJQKl2VEhb2Bzin+YR83nRrU0g9662byriZB6awOoobivy4daT7sTz6xgDzq3+dP9YaFbuPbdlJs2daDMfyAHKfuh6tF5T03gkz06TaVjKRnhOP5Jgnc5v0SAdfiE9LcmSUko4XrroDVtkZN5lcVhvT2sDL+1fJM9uDP1DljttHSc/uu+2JiINLeNOEhS7cU+pcJJ2+ZfgoVFQetG+Q9bo7yOeaUIMaFQ3KibpF3MWpNPfLT03muBJOCVvKkUzQcPpoOfWWGm1Ts4zqaI1l8XfqL3WsbqWFqS/kJVQTfmUT1OcmloG7MgmOMo5C/Fx067jO3iBDd49VMWhgjGjLAJr+8Yl25e6mW4L9SecnHDESHhBamXmfXAJt0+mr0fvAM9rzytC42SQqRBUBaon7JfmqU3SNFPQ5/QFrKrIDbmUot45AfIpwMT70ZJEoc34Ik4HnjhlCaR7+tEGkae+qVUQAX2t8zseK1B7yXPSjAq95goTvMpjt5nmn/btpbD+MAsgcJhMClqhn4Ih0U2OoQXFRfDovi8lgJNPMU/SLq/YXIxZHZUPIq01UbKGsx+RVaHBD4sIuhjdO4Ppp+5o1/QV5APy9a7dOt8muWNg2nAg1hi7JpeAWDtiC8uNqKEQrdGkvTXQkET+ProLJlvBH15P2dwMjk1NyxsQnhsw7f276n23Xh9Xz3XqZ9RY0ToCnU+o1hsSeHe8zFE9nC0m7sNyc/aLiUMd8wgH6FGw9zRG2VDzn4qD0TeO48X7J8q5QD99X2rH4Y4TzmpEBs+Yw82YnM68gqDgJwZwKdsEJ3A3eK1i0NpnrgUhYVCm08nIIOkQZyC7oeq9uaamib4QJiitXFA41PkeLhDKafOsO/5Nr/ZFORiG4sX6T2xOm9cPIpK4to2BbWNjkRLDomXGZgi92MxBCDpISJD0EW9En4uVHqg6wA4AdlVwAlUF2R1iiUilBz7JCMNEmMQGx4lGFB2ps9OQicUsyi9GJAatdbT62lOKi2E7/ErskM6ggK5ls222Pbz0DMWw3UW8oeQixNKHO0meTXe5inVQWbWY9LwvEhQETXX63HGs8zY2s808kwMp/lsqhIbgSC/hX/32QCqmzFxvjMTpO0NpJL/iq98li11ndr+1BSOB75pU1ReC8r/8eSzW0ZjUpGhA8PDZXmGzWezPMZ5bwYGPOVFeBRIN8alSqy5EyywUbGI+KXoGfXm7UrN5fPHlQXxMuE8OkvHeND7b7K2TWVhEjOW+6Mj8SBVWWZK47/7BMUA/YO3oITl4brxF0jcXk6UYSSq7b/I/8olF8D630dczSyJZElRUIxiE+a18GudVNUH3EQU7jlav7IUoy2FWg52NKMffw3wjNy+vbT4T75X6Mg9OqlszWnK+rfc5zbG1vfcvrgiwINxIDvo6oX3VsT+uQ1WTNy+bseKL3yR2Lrbz9vm2IrUq3hxJ3GXPPNXZl3V3H8duMHNlGfSiZiWGyjNaGkWWhoLMD6+QAYZpgPBE2etn02IrwH6f6m6swetOGbmBq6AVPvtdbvI1ZpOqRfUTGo6Qk1GkUnHCht4oqv2g5yiYiK9wcl2ILstzOc7eClp4ujkSK/p+0+2lPOGzDnzu+MaR/uTcMS5UdRCNQDVuTD1TCjlzthza8qba3y+K3pdSooyzIhtt6f7Bn0/wL7bcqJ/RND64hd9y/MKHroQTHopoMS1pLhuzPlOYL5twmjs2LXwq+4bwWrklbGUztAD/G3z0vvbSwstp3CwzRM25N1eu5gaGp1xakWZnyfjgjmDxa6uEf24oH2pdwIpEWx8Z8QhTvCjmlUNSjvbR4p9m1q7fM1ZfpGLHgOzGhHqaz6j0jSG6r2xA1oUmTcIpI0FvDCXeKQ6OmhcrwCYFNV8+/3RfdneCaPW5Isc8dSlIYdQFskbbnvOK7OkAXJjoLnr/TGXJ9aqS7IMDr9XRqH4XeIUl6vHiFr3XcSAiPdC+acblk5Q9Nkj54jNSf3ibWshV/180CZVLkgHeE0Ndp7BbBdYPbNXgJNfcLYNebN/w2990sLapb65aApQRvFPDvPRwrAVjgGpDl80/KOBptaxaibXF/E+NuCzemVNa0ZGEv/5okb2IRCPrrX8o2lvxgknv96hknq6702brM7XD/RuaIDhUK2dE5mCWyVRk0FBsZ+Zc7oylG3a3cPoyRQvRz/zODcisMmcJ6Uu0d+V5Uvi2QNW7ggmezCnAr2GmxSFrSD5ypqMkOLT9uV89SFkB9omHniJkuSJ3YmF6naOgfiNzT3vI52KREP6dV86eMfHna9/5vJ1xUTk2jzf7uZiny0wU3Zw4fa9/Noen/fcm/0a3mygDUrRXiklZZA3r8jSc4GJWA3chkXyV4WI4yvidMD3xz5UMxy1hgGTVY+sIXJHWvCZhme+ax9bf7EyUAne0v3rfloHiVjyfPPMEhxOpDr4vv8/v9OQm5+Eh/AKb5iD8qPrT8EuU05Nnjn6TOcr4cISDmxE71/1OxEpRjZxn8cjIgy9dBsQiZI4RiEzRrZ8XqZ8KU78v65UDpVY0tMIRo81KWZE+goMXL3HeIfZvqwlmJD/giOdpAeqeJmR4heEOIcjm8tDqKUiIuMxRuSDI5IDeN4y8MX4a2GEYc2rSm3JathzqfZfJvn+fqbnj5F1sMTh59jyF1bcmnF+zedlcc8lHgRG/LgeI0s1ODmHa+BSSv+LBmEcsQ2qRc0lRomPoB59DEjAyMOpL0L6QW98Q1mg2PsBal81v2p+1fz/ULOXD2y5S3Nr/mqK8J5pOcpEUt/Dom8KjbAeummZbFqu5ltu20S1Gbsmc9HiraKlHstR4MwK3cEXfnyOm15T8ikukmrJjHm9lttbVBm2MEpbEoU8b1Vsf6JjjnC+uATxLqQctJa5dJm5pEyDd/Cnul6OGMXE0rliyoIl6qWppRijFNs1QQR6OXO6omHlD3+6NGxVJs6kY8I1gaZpMOqmc1DmlLE9UGgzosxpDMUbUhm+B7FhfKwkzjr3lIwS4bQV4EpjqU5Mh0td0OBYweK5l+KZ726/PXz72HMbvoU8suZlMUQts2Fm7nR7Pk/qgZ24jpfYR8sO+VBJ4hGQ/Rbm8gi5q9OTRrp2Qqm+geOB6FVH9rJsLvMLzx40M4fDrebShXKwnvXdTk5w50RGpNuxkuox596DdBEK3DY39Gf6stP2DTqoGYjjwvmQxaav0oFWOyQxk5l7I8+U/brXO/rSby0PGq+3LdZLqkNB+Nzm7/vFGbHnqFu4jixrP4G51iPDSRJxSwPQ//fyI4cShApdfbLMOLT/T5Dg9n4d+bJuA8VTV/tJo+ORHfXpLr2U4qtthqUQhNz+YCKqa9TFFyc8FTIajdDAiUmLV2oKzEXcnRQ5jwEkf5UtoMrB/q0vZpvmT/8aOx3rUUdZaO/aqR7VfPJaOckreOeo8SqLA7neFujE7fJpfts/gW+Fo19vAzlm5DWmA4FwXS1tmWdwx8rFa5TZ9kFwASNKpjwgS+8YXSkyV8l7LWmFPchZNBewDtasZF+NBy6Z9EMjBtjge8/quv0+uEc9yx8ZQtiaA/SDl3xW8r2Pk7ms7xcPiwuke32RZXAS9rUb6ftYzSwHBJh/arosWnpIfSsmQg79ayi2lA8RTGU2PbnBICh65nU+7MHwM25ofDy7xypPfJAYhkeRjp6ovxZECeLs6OUPFVldQdyJs049JSvgkDr75vL6W+Ad7DFFeMHM/d6QnFFII9HGg5hsS0wtiEglc43isDk4c4BYNEwNHHoxAxMdTx2B5YyZywbU6TgmoXT7nc9o+q4uzZ9uWO7t7PPyGxPXTTf/ZKMkX6AsdIFoqg8r/sSnzbVooOhPcIuJ64ZeNb9qftX8v6R5e6x9qWxeX8UcMgroSX+IjpabHMn1r4fjOkfjX6TM87ki3fjZ1e3AlwqYLnN2YTCsnMNfLm0gRj3XpJ+BoiXQ8cLV98Mi+cgr5P9mMTNdrJea9AT659ujn0+c4fsim8/RF23Uyl4cYg46FZRTBS+s1P4kLvJgbP225+c2iMHXgbeS2EFutc+R646uaDb9xHOpA75bCX6Sa8+Lkar15kwTjGO7PF+Au605RdQCS/4gozks+sMcWK8EeyXYf1MwC0flRBmVI8dByquklVtnK+c6O6emOi1nU2GLSMWdTQAykorkdUwgLL9yyq7GI95FomdCtOXRBPifzEeX4nNP4boWBv2wl7hWP5A6jWoy5iYKadRKAXO6xqKHyvObIrMzBmj2SMLpoMKpa/aJXK+XRM3kUfZ7x7O7XeyPQN1SVC1Y1KwkVgxpsIWSd9HXtK4ZZWxvbU7q54VmnXAis3wSCL5r+lJEO71nFC5KdTYe2efbVRca6Z20uIXWq2wkb2Nq0vg8h5dAFmsIsPL0+WJHP9nMQM2a2+Et5RJ6xJ0YHOTqNdaN9SrLuVwOtG4U5NNEih1jTrxOEMeigmKT51x38YfT4LafVUnbPbvnP9TAO0YlLSqvGML4rl43qE9lTESVbCmbHPuycszUzKrUfp3MgQ0L+nvt2/mCgB+Rgj2yhr4TyvsISHzQ+bMluBLPgA3fw8CRVWXJ8MYaGzD0Ru3NzunqVRShoh1xPnEU0q0bixPYYavU4oPq03pzNZFcKBYzT7/kS5YCxqqQ5uRb1PKPEw0PtplaqlsOnSjQnSq7X3JpLDMcXGtTNypJuFdcQReVEFni0wUs63mp7objx7KZe43k5KCaKe0HYPQ/6hG9CkUU6SXntVQalwbDm9wifei+0H/Wbj5xOMRtgguKLiu/rrD4SHVy0CenKf7Ufu2kCyXCVtbt6AdHxEeUlOto9n4qw9Q11l54ZxQ2gusjx+omO2Vp3Swy3K8AawolvuTt8lBc7d9OjEFNh4LqERHaazGENN0seON5nw35JVb56mx7r+Dva9/uP4jsdPCWOdzbia0wNNzsG8Gr99yNr9jWWnBVJ9TaYCtQ6Y2eiyFxU2kz6IG6Zoo1dw+tFZMMlRUW17kx2X9mrGZLMXXch/0rA9WXpiv+RrzhBx/ffkWyAfJ9bXi+w0fBDnHIJg4vKaw3mgeyByVG2GCAdnDweYmLOC04I65ieUJpgFIaL93Ps8aWwfupbVEDblvmpWt4OSBfHGK1vPXlTezVC368ECoJb/45r3Ay95HvPeATau/5xtNtT/ZXuryGaJu+BpThwJyXTVIQe25iF7grIgqf8tJSklmUU3LXV+HzlWD/HxJsp4WwMg000+KSnZOS9+oI2iuwV2CvwF6BvQJ7BfYK7BXYK7BXYK/AXoG9AnsF9grsFdgrsP+zYF2GuVRw88dHj0ZW9V184VG+qX0E+vI9LHqhfeN772krYg7GHHuOJRsiGBdGspg6IUt98WLPSHXZ92N3+/M3rMCt+vnAf+naxkPN54o6Vl5Ek/3oycHUVbz/u9cABz+m5fk/w8S8YWKEbJwhR96aS07tyBFvFWVnpke6MSvjB2g6kOXLh8DRmmE1qHSXKF6/mGparMppTKpAJZjkLXv8u7i6WZ08HIee9oti5KgqRAL8LJ2tnersmH/Lcp5WpdByMcakPQO5GwejJW6P8BUnqWNN1bnlSo/0Cul0s2XogzcAnwU+FkjMY6Q+qMdfA/JqwrIW4GANHGp5vi6yTY81PsI2T2gHskBKvKZTCpHRwZaXlHC4BsshfWjjVozzWEq4K5vbSNWxoV3KS4g2PRXMq0Afx3e7nObfMpubgCYEJuiZXwWKwTl1kV5yT7N0A1DnzNwPMDvm5CvPJOjzKf60+Y8LRSV1qC8nqziDEVtllVkag+d3xQFgxftgxY0vZkYBXhoBnByKu36AE9x3J9AwHOi1nCMo0F2VgmzP4VUEbRkBSf/I/0MY+PLSNME4vfWyfLaUPObKH2HoI2u+6GMwvOT86RXB4viS3H6xNMtNxjLgcbqu7V5YVMXvj55Kprc86TbOhNtcl7t9gNB5HtVWIcs3vSOkA+cCEjYJNfCGYj/7JuUBSTCtf7d3GDRG4vtryw/saOGUIjsdOcF66AKF1P6jfy76x2tnPcEkQcAvEeBWh7DEDj1ouKTbHsAi/ROjtMNQnMI5/swddTY7RB8L8cml83Q0YZ4ERG2E1oimZtKk5o3xeZcygC6fr7jQkFtwTAhaB0FnMaSPrNiD74/wS1LDUmqTtq4lV7RTFsZ6uZNLrX7118is9R40WQPXqhxyujajMfk6GhB01Ia8vt8wxl2sFV0Nxl7la70ikqHE6fbZcx1c0m6/gnvWuZMrSw8G5VJ0/KkPZfi6kzTuxyXMLwmj0lIHP8KnG6BCxslmwVbyrKzmBxJpEx0j5DazB6PTrvFZv7ok6IKwY8lMhx2py9bIwWhBZseI1us7uTobwIjGMlDyj7NmzfOhHhW8Y15SinJjAiF4OUEIPzCziOxRZurlSIZj7PT7DQ8bwlzdcZBqqxgYeTeKyiAIE2G4TCyAPciXFXjNLNLXCVuOC0GuEleMypU/l1rtcdC8S+mKdRvUDGnC8JzqrsG8STJ14cLzlIW/QtJGmhyRiWp/fs3u/njvTAKk18AOm2Z9laPvGwSSaeOspTJidVJUajR22fMekMRyaOUCqwwFntMuKR3CxAic5bzjreUhsGGIxEUvttpt+mYFXvOjx+INfh2nyIp4z3rrqlUPKvNmowGJJvxhWE4DWFsEPkcg83P6zcpJ6ZD7ZIi4RQx/WPn2myDxwu7V4Ybb7pKQs2lgpWfd/kaCP3oj5GJtfh/XNjZzwzgEP5VYckkMQla2fHPisJscDgQeJ5lNVnBVxOmo5CRCcMbBPYbBkU3MpTss8iJzwPKkJ43fnMGyQegaBRnOPjTPFYUXuKndNiNYfzEHkE1Ry4Ol+F7m9E8kudtWhO4xjxBVLmqSu3W8Y1a5r+KU7bB/QeqXzupFXfWIWLEwSR/gC6rZ90JLv6KMShIGQkHGNwIhNaOZYm7zpX4glwd7r4yQS/MM8Dpm07rmPr+S0/gTKkgoc9n7c5dRTQajiVFeDGEEbPnHdahH9xhAguHCTYu+pLvcAgZsp0dFN5+KqLU8uHrjEzn1VpP8vtn5pNsJLmMGJ/hW+s+TSzQx2TBO9grFk8VK/S1+clQCM31IhIfh1chOMWMzIDpjaNFRCD84swirl16HD1FdvVJZBr9ksMdpQ/6M21w+i0Gy0+qDYu0/n2fwok9tKev7y5kJPHjqfcLS0bCdmSwbaxrT59tMNpvd3izn8QIsDhpoKwqzlX7keAHKiH5j1arKr/OoMZqsvmRbbUV6OI7pWCQWlYpFMNbDvZukGb3H71zhxzJ9bVLDoSnslk7zKpBm9TZOhqew0/hjqo2uRLRza/QI97PZ1QVbsIhLwWDmKdgaQYdcfc2Ue4o+Dd4vqd1meuO+de7+lNz9nLQORWKdRVF29SbdQZCr9uJXwWuHVjRDbgPrWsGJpm/plyepsdPZLn3+3gkR3wdjsNaAXCAklfGT7RYNSeXGomTk2TT8tI122QxfwrD8Anw4q7G6osBwczKrKVduTsE/35JFYhFtn01Egh3fUGFU3TEh8XczTVCSx+KjdsNnuFARam7Fm06dDFUCZvLIaTN8RYdFG52j+G4mmrBtbb+DHSu9mc1dzqZt1rixRXW9iuv42VImd0ZRgLntnW4fO52Mp/kKwSzKfmaiEO5qpgHyCE1Oo/53gPFMR1d+qcGOPkjhO6+4ARvY1qUbn7bs7umanV5tu688XbJ8vrSjPBYonTlSVfwDAvFI4bRoq5OkDlhli0Vn6VXDIrK9PxZTMcpf4N4CNq3PgOAmppCkYYPlgVV15XALdguBZTfilbWPPfidycA0aUY6JtTNx5mPq4EcRgrgwYjZLWIXMde2y/Z9LwPv9aFFrKy7GJaA0rQNWecOz8HDyg4LlQFZSeZcygvVaDgRtvZOwQ0l4YZrw6Iyrc7eR1GqszcmEBQtvnMEcrRLdh4JbUC5436A/K1g05sIvtBbI7jCQJ2eqeye38M9HqRJ1XVCZtBeb7VFCLmqstjqHGe4h1tzVEQIYtOKnpJr3u7f063igjHqy8yly1CmnsPUr2E+Xsv8XL3O+As4++aVQatRs+AS6hsf8SEM9T2LnMFx9WrhEw/mJk+C72rXDSsShsSGwZXg1LZIpd1qMmydci4sThBTHF4nAa3B8QvXKpyP1l//qJ7ZpswKKVU0LSMa3TMro2Gh0PwCabHUpV5HQ004IEy1Zp8KKChgoceVHaMr2vyajJpLhJoeAQzVx89/FrpYoe9O1XdXJ1OSF6dt1i4lCmUtfzmrodtVdd75ENk08S04xRX9xKcahzExhS0f9fME4BSAsMWc3iITAYZHx/nMM/LtsBIigvgZ1VFNi41oLzr7U/MPQEjB1PxPOfxlxUzP+C5oRByh+RtPFuXmQG44bj4+PLNC6uSAYBpT+hfFBh4F2D8fqhH07/Zbly55xDXOcqmrz9nx4wjyli+Yo7dsZOBDvUmfH4tMLNFfaOTvWvE9dzXg5gvbn5ucz4UZ3yjVCTGPfFesDn9MYi6T5kQutJJT9tCZVHpe/3nb3rSK4gofI45tyLmMKvkRsiYORZ3zvXsjCzyVOqyo+h6ZH0SMtlHVZr05kMHl3+DHx+knulWNTEe47iA3jNq7HAMsT3Xww3rDT02X83vTUJXKyitKj1GvVEf24C9+ZnL1aE7NOpIhmTfcYmapAcbbmPblebMLt5aJlptEOQtpawXA2/W5twTempz85XXH04PPlPNC3pEvYyFPnViw8+NbBfwm5jnkk4+jIdcKpqlzK9n3Xcu7J06YusJ8yg5GSjZrc+05qgO2cSnSVHZaRY+IACtl6hr+bm0CNaXvk1GECvZQD/9eq3NsYtfUPCvPq+ErZQh14pim0+zYcYXN7fnLxlRV58hB1lzD0SaCn3B++KB2vAlrZ++nauXMh2g6m3b7vaW9UKHcQtQexio5j6OMHAxyJw0rW3nZMtQ0SzC0UvPFesTqD8nDtyLl13O9jv0lakOhj3FHIS+k3vQ1tFfWlFs5aPH0fcGmM7OjtkLloxU2cNnTlZXBf5rmMIvxmFGjU2uFg4aBQCAk9GKiNpcSBsXEZ8oyF+zMfGsOnrmVDIMthz7qItwD6y+YHt/bMx/yTa0TGJcIO5hSxMkxyUWGDvJ4gVeG5B/PhMHpRe3L4GRX2/MzycbbK2LAn7CaFFnIR1BG8kp0rCwS6W6JzBxgzKe5wDNSEjozww5uLpzFk81+dWJgB1SYKZtpEKQIU0CPv1x3k8tLtvd7y/J6b0ffu4/YbYdSNDTToiiFZtbDc+iC9NXxRrvflqgXdmpUgMoKY8mv1fL71SkE3d0VMba6biD60FBPXFX169o9NzFDnhlPaNUjJVlEWF7UXQda7/YD1DZvmyxh8DgRGWTW08H/ZmZPRhP3oKbvee8Xig6sg2nCzca1YZiLB9UcHLGJPXhYc1CfF3e7JZxDSduaelsUBn1X6SuUSZzxdzAL6fny+ztWuCpeuaVIKDponsDTMgEFi5qNnlNlQM1uvcek3EMz/TyEWQ40TUvOOpntr1rnaZg1b1THNYcW75V83RmkyaFfzov8RFOeV56iKts5YFbrgzyvy8ySzEGv4+ZVX5g5Z3wnT0pZgIW/hwCkwEtGLE86H79zt+VvEVodxjQfZeBjdKn87QWqxSiTDIOCuPQ4GsQYPZZvXrlAE+agvO92LGv2qspSWKUiNSmarIGPi7gTs3jCSer0IuozpceQF7iOAYcxEjkY/rdagr4Ik65eaw7AyfbjvdSxulzgg9RJ+MdycyGD7OvI2/XdylRRGlRar3PKUDR9vQbtvNEyXrxnLgLfvifv97VYUMeCUyrSL6wAJ1q6Isq+6U/tBwmjLY8wfO5KXzX54aZa2lyLTU5L5bwBtDL4Aw3Cexh1SOJAKiZo9YOdhkNRWO9ppr7UpLzHL2oNOGkpiR9nzA17eflnzbV4BhpUyp3mohJwyVw9V0MtLyMh43PldGgPpVG2aAFatVizUoqvaq996brImMeYdHNP36W/3WtaZnlCkuq4Msrm0kINWafAYgTNb66UwLsHi7rkM+7NziuDbRoWqnurKfu15uRqom598rrWhoXrJaWcwcnj4OV7I+vQj7/OtHvy1v+rNvtRj0STMzOmNyjzb52zHtxMtXT4eAccbT7yr6/+B1BLAwQUAAIACAB6imJIjCFqmk0AAABrAAAAGwAAAHVuaXZlcnNhbC91bml2ZXJzYWwucG5nLnhtbLOxr8jNUShLLSrOzM+zVTLUM1Cyt+PlsikoSi3LTC1XqACKGekZQICSQqWtkgkStzwzpSQDqMLA1BghmJGamZ5RYqtkbmkAF9QHmgkAUEsBAgAAFAACAAgAbgJnRs6CCTfsAgAAiAgAABQAAAAAAAAAAQAAAAAAAAAAAHVuaXZlcnNhbC9wbGF5ZXIueG1sUEsBAgAAFAACAAgAeopiSG5vziuSMwAAD2EAABcAAAAAAAAAAAAAAAAAHgMAAHVuaXZlcnNhbC91bml2ZXJzYWwucG5nUEsBAgAAFAACAAgAeopiSIwhappNAAAAawAAABsAAAAAAAAAAQAAAAAA5TYAAHVuaXZlcnNhbC91bml2ZXJzYWwucG5nLnhtbFBLBQYAAAAAAwADANAAAABrNwAAAAA="/>
  <p:tag name="ISPRING_PRESENTATION_TITLE" val="СЭЗвМЭ_3"/>
  <p:tag name="ISPRING_RESOURCE_PATHS_HASH_PRESENTER" val="2e648b6d80fc115c8f4165cfb3da853955e8d67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1052</TotalTime>
  <Words>6651</Words>
  <Application>Microsoft Office PowerPoint</Application>
  <PresentationFormat>Экран (4:3)</PresentationFormat>
  <Paragraphs>278</Paragraphs>
  <Slides>86</Slides>
  <Notes>86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9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СПЕЦИАЛЬНЫЕ ЭКОНОМИЧЕСКИЕ ЗОНЫ В МИРОВОЙ ЭКОНОМИКЕ</vt:lpstr>
      <vt:lpstr>Тема: Типология свободных экономических зон в мировой практике.  Торговые зоны и сервисные СЭЗ</vt:lpstr>
      <vt:lpstr>ВОПРОСЫ:</vt:lpstr>
      <vt:lpstr>1. Понятие, виды и льготы торговых зон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СЭЗвМЭ_3</dc:title>
  <dc:creator>nout</dc:creator>
  <cp:lastModifiedBy>Уксуменко Алёна</cp:lastModifiedBy>
  <cp:revision>111</cp:revision>
  <dcterms:created xsi:type="dcterms:W3CDTF">2014-09-02T04:46:32Z</dcterms:created>
  <dcterms:modified xsi:type="dcterms:W3CDTF">2017-04-04T02:55:47Z</dcterms:modified>
</cp:coreProperties>
</file>