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3">
  <p:sldMasterIdLst>
    <p:sldMasterId id="2147483648" r:id="rId1"/>
  </p:sldMasterIdLst>
  <p:sldIdLst>
    <p:sldId id="256" r:id="rId2"/>
    <p:sldId id="364" r:id="rId3"/>
    <p:sldId id="346" r:id="rId4"/>
    <p:sldId id="347" r:id="rId5"/>
    <p:sldId id="348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92" r:id="rId16"/>
    <p:sldId id="375" r:id="rId17"/>
    <p:sldId id="629" r:id="rId18"/>
    <p:sldId id="633" r:id="rId19"/>
    <p:sldId id="634" r:id="rId20"/>
    <p:sldId id="635" r:id="rId21"/>
    <p:sldId id="636" r:id="rId22"/>
    <p:sldId id="637" r:id="rId23"/>
    <p:sldId id="638" r:id="rId24"/>
    <p:sldId id="639" r:id="rId25"/>
    <p:sldId id="377" r:id="rId26"/>
    <p:sldId id="378" r:id="rId27"/>
    <p:sldId id="379" r:id="rId28"/>
    <p:sldId id="380" r:id="rId29"/>
    <p:sldId id="402" r:id="rId30"/>
    <p:sldId id="381" r:id="rId31"/>
    <p:sldId id="382" r:id="rId32"/>
    <p:sldId id="383" r:id="rId33"/>
    <p:sldId id="403" r:id="rId34"/>
    <p:sldId id="404" r:id="rId35"/>
    <p:sldId id="384" r:id="rId36"/>
    <p:sldId id="385" r:id="rId37"/>
    <p:sldId id="386" r:id="rId38"/>
    <p:sldId id="387" r:id="rId39"/>
    <p:sldId id="388" r:id="rId40"/>
    <p:sldId id="389" r:id="rId41"/>
    <p:sldId id="390" r:id="rId42"/>
    <p:sldId id="391" r:id="rId43"/>
    <p:sldId id="393" r:id="rId44"/>
    <p:sldId id="401" r:id="rId45"/>
    <p:sldId id="394" r:id="rId46"/>
    <p:sldId id="395" r:id="rId47"/>
    <p:sldId id="396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26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minfin.ru/ru/ministry/structure/management/index.php?id_4=5&amp;id4=13" TargetMode="External"/><Relationship Id="rId2" Type="http://schemas.openxmlformats.org/officeDocument/2006/relationships/hyperlink" Target="http://minfin.ru/common/img/uploaded/library/2011/05/poloj_o_MFRF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F%D1%80%D0%B5%D1%81%D1%82%D1%83%D0%BF%D0%BB%D0%B5%D0%BD%D0%B8%D0%B5" TargetMode="External"/><Relationship Id="rId2" Type="http://schemas.openxmlformats.org/officeDocument/2006/relationships/hyperlink" Target="http://ru.wikipedia.org/wiki/%D0%9E%D1%82%D0%BC%D1%8B%D0%B2%D0%B0%D0%BD%D0%B8%D0%B5_%D0%B4%D0%B5%D0%BD%D0%B5%D0%B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A2%D0%B5%D1%80%D1%80%D0%BE%D1%80%D0%B8%D0%B7%D0%BC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log.ru/mnsrus/mns_pages/umns/umns_szfo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6974" y="1469417"/>
            <a:ext cx="10919012" cy="2421464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FF00"/>
                </a:solidFill>
              </a:rPr>
              <a:t>Государственные и муниципальные финансы</a:t>
            </a:r>
            <a:endParaRPr lang="ru-RU" sz="72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9815" y="4245884"/>
            <a:ext cx="7197726" cy="140546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Доцент кафедры Финансов и налогов,</a:t>
            </a:r>
          </a:p>
          <a:p>
            <a:pPr algn="ctr"/>
            <a:r>
              <a:rPr lang="ru-RU" sz="2800" b="1" dirty="0" smtClean="0"/>
              <a:t>канд. Экон. наук</a:t>
            </a:r>
          </a:p>
          <a:p>
            <a:pPr algn="ctr"/>
            <a:r>
              <a:rPr lang="ru-RU" sz="3600" b="1" dirty="0" smtClean="0"/>
              <a:t>Бедрачук илья александрович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72584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366" y="1075763"/>
            <a:ext cx="1119871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400" b="1" u="sng" dirty="0"/>
          </a:p>
          <a:p>
            <a:pPr marL="0" lvl="8" algn="ctr"/>
            <a:r>
              <a:rPr lang="ru-RU" sz="4800" b="1" dirty="0" smtClean="0"/>
              <a:t>Лекция 4</a:t>
            </a:r>
          </a:p>
          <a:p>
            <a:pPr marL="0" lvl="8" algn="ctr"/>
            <a:endParaRPr lang="ru-RU" sz="4800" b="1" dirty="0" smtClean="0"/>
          </a:p>
          <a:p>
            <a:pPr marL="0" lvl="8" algn="ctr"/>
            <a:r>
              <a:rPr lang="ru-RU" sz="4800" b="1" dirty="0" smtClean="0"/>
              <a:t>Управление финансами и финансовая политика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28768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6066" y="419548"/>
            <a:ext cx="1038112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Управление финансами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собой процесс целенаправленного воздействия с помощью специальных приемов и методов на финансовые отношения и соответствующие им виды финансовых результатов для реализации функций субъектов власти и субъектов хозяйствования, целей и задач их деятельности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/>
              <a:t>У</a:t>
            </a:r>
            <a:r>
              <a:rPr lang="ru-RU" sz="2400" dirty="0" smtClean="0"/>
              <a:t>правление </a:t>
            </a:r>
            <a:r>
              <a:rPr lang="ru-RU" sz="2400" dirty="0"/>
              <a:t>финансами </a:t>
            </a:r>
            <a:r>
              <a:rPr lang="ru-RU" sz="2400" dirty="0" smtClean="0"/>
              <a:t>может </a:t>
            </a:r>
            <a:r>
              <a:rPr lang="ru-RU" sz="2400" dirty="0"/>
              <a:t>осуществляться на общегосударственном и негосударственном уровнях:</a:t>
            </a:r>
          </a:p>
          <a:p>
            <a:r>
              <a:rPr lang="ru-RU" sz="2400" i="1" dirty="0"/>
              <a:t>1. </a:t>
            </a:r>
            <a:r>
              <a:rPr lang="ru-RU" sz="2400" i="1" dirty="0">
                <a:solidFill>
                  <a:srgbClr val="FFFF00"/>
                </a:solidFill>
              </a:rPr>
              <a:t>Общегосударственный</a:t>
            </a:r>
            <a:r>
              <a:rPr lang="ru-RU" sz="2400" i="1" dirty="0"/>
              <a:t>:</a:t>
            </a:r>
            <a:endParaRPr lang="ru-RU" sz="2400" dirty="0"/>
          </a:p>
          <a:p>
            <a:r>
              <a:rPr lang="ru-RU" sz="2400" dirty="0"/>
              <a:t>а)	федеральный;</a:t>
            </a:r>
          </a:p>
          <a:p>
            <a:r>
              <a:rPr lang="ru-RU" sz="2400" dirty="0"/>
              <a:t>б)	уровень субъектов федерации;</a:t>
            </a:r>
          </a:p>
          <a:p>
            <a:r>
              <a:rPr lang="ru-RU" sz="2400" dirty="0"/>
              <a:t>в)	местный (муниципальный) уровень.</a:t>
            </a:r>
          </a:p>
          <a:p>
            <a:r>
              <a:rPr lang="ru-RU" sz="2400" i="1" dirty="0"/>
              <a:t>2. </a:t>
            </a:r>
            <a:r>
              <a:rPr lang="ru-RU" sz="2400" i="1" dirty="0">
                <a:solidFill>
                  <a:srgbClr val="FFFF00"/>
                </a:solidFill>
              </a:rPr>
              <a:t>Негосударственный</a:t>
            </a:r>
            <a:r>
              <a:rPr lang="ru-RU" sz="2400" i="1" dirty="0"/>
              <a:t>:</a:t>
            </a:r>
            <a:endParaRPr lang="ru-RU" sz="2400" dirty="0"/>
          </a:p>
          <a:p>
            <a:r>
              <a:rPr lang="ru-RU" sz="2400" dirty="0"/>
              <a:t>а)	уровень корпораций;</a:t>
            </a:r>
          </a:p>
          <a:p>
            <a:r>
              <a:rPr lang="ru-RU" sz="2400" dirty="0"/>
              <a:t>б)	уровень предприятия;</a:t>
            </a:r>
          </a:p>
          <a:p>
            <a:r>
              <a:rPr lang="ru-RU" sz="2400" dirty="0"/>
              <a:t>в)	внутрихозяйственный уровень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456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6066" y="892884"/>
            <a:ext cx="107253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условиях перехода на рыночные отношения исключительно важное значение имеет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негосударственный уровень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управления финансами, который выражается в эффективном управление ресурсами предприятий различных форм собственности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Вопросы эффективного управления финансами на уровне конкретного предприятия тесно связаны с таким разделом науки об управлении как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менеджмент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2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9548" y="290456"/>
            <a:ext cx="1120946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 </a:t>
            </a:r>
            <a:r>
              <a:rPr lang="ru-RU" sz="24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объектам управления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финансами на общегосударственном уровне относятся: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	финансовое направление деятельности государства на соответствующем уровне;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	установление направления финансовой политики;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	укрупненные финансовые категории и результаты деятельности (оборотные и основные средства, затраты, прибыль, инвестиции, обязательства, риски и т.п.);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4)	конкретные финансовые показатели;</a:t>
            </a: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5)	органы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(службы) управления финансами и непосредственно их персонал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1371600" lvl="2" indent="-457200" algn="just">
              <a:buAutoNum type="arabicParenR" startAt="5"/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/>
              <a:t>Основными </a:t>
            </a:r>
            <a:r>
              <a:rPr lang="ru-RU" sz="2400" b="1" dirty="0">
                <a:solidFill>
                  <a:srgbClr val="FFFF00"/>
                </a:solidFill>
              </a:rPr>
              <a:t>целями управления </a:t>
            </a:r>
            <a:r>
              <a:rPr lang="ru-RU" sz="2400" dirty="0"/>
              <a:t>финансами служат:</a:t>
            </a:r>
          </a:p>
          <a:p>
            <a:r>
              <a:rPr lang="ru-RU" sz="2400" dirty="0"/>
              <a:t>1)	регулирование экономической системы общества с использованием финансовых рычагов;</a:t>
            </a:r>
          </a:p>
          <a:p>
            <a:r>
              <a:rPr lang="ru-RU" sz="2400" dirty="0"/>
              <a:t>2)	обеспечение бездефицитности государственного бюджета;</a:t>
            </a:r>
          </a:p>
          <a:p>
            <a:r>
              <a:rPr lang="ru-RU" sz="2400" dirty="0"/>
              <a:t>3) обеспечение устойчивости национальной валюты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681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8942" y="268942"/>
            <a:ext cx="1175810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Принципами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характерными для системы управления финансами являются:</a:t>
            </a:r>
          </a:p>
          <a:p>
            <a:pPr marL="457200" indent="-457200" algn="just">
              <a:spcAft>
                <a:spcPts val="0"/>
              </a:spcAft>
              <a:buAutoNum type="arabicParenR"/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комплексный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 финансовой политики в целом и ее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элементов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spcAft>
                <a:spcPts val="0"/>
              </a:spcAft>
              <a:buAutoNum type="arabicParenR" startAt="2"/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сбалансированность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доходов и расходов в рамках финансовой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</a:t>
            </a:r>
          </a:p>
          <a:p>
            <a:pPr marL="457200" indent="-457200" algn="just">
              <a:spcAft>
                <a:spcPts val="0"/>
              </a:spcAft>
              <a:buAutoNum type="arabicParenR" startAt="2"/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приоритетная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ориентация не на минимизацию или максимизацию финансовых показателей, а на их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оптимизацию</a:t>
            </a:r>
          </a:p>
          <a:p>
            <a:pPr algn="just">
              <a:spcAft>
                <a:spcPts val="0"/>
              </a:spcAft>
            </a:pP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Методы управления финансами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включают в себя: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финансовое прогнозирование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финансовое планирование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оперативное управление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контроль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064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609" y="602429"/>
            <a:ext cx="1100507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ходе </a:t>
            </a:r>
            <a:r>
              <a:rPr lang="ru-RU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финансового прогнозирования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исследуется возможное состояние финансов в прогнозируемом периоде, обосновываются показатели соответствующих финансовых планов, определяются реально возможный объем мобилизации финансовых ресурсов, источники их формирования и направления использования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Финансовое планирование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осуществляется с целью научного обоснования движения финансовых ресурсов и изменения соответствующих финансовых отношений на определенный период, способствует достижению пропорционального и сбалансированного функционирования и развития, как отдельного субъекта хозяйствования, так и экономики в целом.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19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579" y="604787"/>
            <a:ext cx="43891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000" b="1" i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Инструменты финансового планирования:</a:t>
            </a:r>
            <a:endParaRPr lang="ru-RU" sz="20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342900" algn="l"/>
                <a:tab pos="711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контрольные цифры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планируется показатель, который желательно достигнуть в конце планируемого периода, общий ориентир развития;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342900" algn="l"/>
                <a:tab pos="711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лимиты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предельно допустимое по верхней границе значение планируемого показателя, превышение которого рассматривается как финансовое нарушение;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342900" algn="l"/>
                <a:tab pos="711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экономические нормативы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планируемое соотношение между двумя взаимосвязанными финансовыми показателями (доходы и расходы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2314" y="604787"/>
            <a:ext cx="446442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000" b="1" i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Прикладные </a:t>
            </a:r>
            <a:r>
              <a:rPr lang="ru-RU" sz="2000" b="1" i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методы финансового планирования:</a:t>
            </a:r>
            <a:endParaRPr lang="ru-RU" sz="20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342900" algn="l"/>
                <a:tab pos="711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балансовый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скоординированное планирование доходов и расходов;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342900" algn="l"/>
                <a:tab pos="711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экстраполяция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определение последующей динамики фактически достигнутого на начало планового периода значения финансового показателя с учетом внешних и внутренних условий развития системы;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342900" algn="l"/>
                <a:tab pos="71120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программно-целевой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планирование финансового развития по предварительно выделенным целевым направлениям (программам);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342900" algn="l"/>
                <a:tab pos="711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математическое моделирование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427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7731" y="355002"/>
            <a:ext cx="1031658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Оперативное управление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представляет собой процесс разработки мер, направленных на достижение максимального эффекта при минимуме затрат на основе анализа текущей финансовой ситуации и соответствующего перераспределения финансовых ресурсов. В ходе </a:t>
            </a:r>
            <a:r>
              <a:rPr lang="ru-RU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оперативного управления финансами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обеспечиваются стабильное развитие экономики государства и функционирование субъектов хозяйствования, решаются задачи обеспечения финансовой поддержки населения, предупреждаются и ликвидируются чрезвычайные ситуации в ходе финансово-хозяйственной деятельности и ликвидируются их последствия, осуществляется маневрирование бюджетными средствами с целью выполнения показателей бюджетов всех уровней бюджетной системы в складывающихся условиях.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472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1369" y="441064"/>
            <a:ext cx="104241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контроль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представляет собой особую сферу деятельности органов государственной власти, органов местного самоуправления и финансовых служб организаций по сбору и анализу информации о действительном финансовом состоянии управляемого объекта и эффективности принятых управленческих решений. В процессе </a:t>
            </a:r>
            <a:r>
              <a:rPr lang="ru-RU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финансового контроля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осуществляются сопоставление текущих и плановых финансовых показателей, проверка адресности и целевого использования финансовых ресурсов, оценивается правомерность действий финансовых работников и руководителей организаций, министерств и ведомств, непосредственно участвующих в распределении финансовых средств на соответствующем уровне управления.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380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881" y="376518"/>
            <a:ext cx="1057476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характеру и периоду управления управление финансами классифицируется на: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1430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стратегическое (общее) 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1430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перативное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143000" algn="l"/>
              </a:tabLs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Стратегическое управление финансами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осуществляется высшими органами законодательной и исполнительной власти в ходе составления, рассмотрения и утверждения прогнозов развития экономики государства, государственных и муниципальных секторов, долгосрочных целевых программ развития отдельных отраслей, при планировании направлений совершенствования бюджетной системы РФ.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Оперативное управление финансами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осуществляется министерствами, агентствами, ведомствами и организациями, непосредственно участвующими в реализации финансовых планов на централизованном и децентрализованном уровнях.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763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3793" y="451821"/>
            <a:ext cx="10305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Управление финансами в Российской Федерации осуществляет на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законодательном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исполнительном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уровнях. 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487" y="1559858"/>
            <a:ext cx="115429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законодательном уровне органом управления финансами является Федеральное Собрание, состоящее из двух палат -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Государственной Думы и Совета Федерации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Такое управление имеет место при рассмотрении и утверждении федерального бюджета России и утверждении отчета о его исполнении. Федеральное Собрание рассматривает также законы о налогах, сборах и обязательных платежах. Кроме того, оно устанавливает предельный размер государственного внутреннего и внешнего долга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Важнейшим органом, осуществляющим управление финансами РФ на исполнительном уровне, выступает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финансов РФ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его органы на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местах.</a:t>
            </a:r>
          </a:p>
          <a:p>
            <a:pPr indent="252095" algn="just"/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202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4487" y="699248"/>
            <a:ext cx="1071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hlinkClick r:id="rId2"/>
              </a:rPr>
              <a:t>Положение о Министерстве финансов Российской Федерации</a:t>
            </a:r>
            <a:r>
              <a:rPr lang="ru-RU" sz="2400" dirty="0">
                <a:hlinkClick r:id="rId2"/>
              </a:rPr>
              <a:t> </a:t>
            </a:r>
            <a:endParaRPr lang="ru-RU" sz="2400" dirty="0"/>
          </a:p>
          <a:p>
            <a:r>
              <a:rPr lang="ru-RU" sz="2400" dirty="0"/>
              <a:t>Утверждено постановлением Правительства Российской Федерации от 30 июня 2004 г. № 329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54487" y="221435"/>
            <a:ext cx="8622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/>
              <a:t>Правовые основы </a:t>
            </a:r>
            <a:r>
              <a:rPr lang="ru-RU" sz="2400" b="1" u="sng" dirty="0" smtClean="0"/>
              <a:t>деятельности </a:t>
            </a:r>
            <a:r>
              <a:rPr lang="ru-RU" sz="24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Министерства </a:t>
            </a:r>
            <a:r>
              <a:rPr lang="ru-RU" sz="24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 РФ </a:t>
            </a:r>
            <a:endParaRPr lang="ru-RU" sz="2400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0897" y="1851649"/>
            <a:ext cx="10708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Организационная структура Министерства финансов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РФ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6471" y="2447355"/>
            <a:ext cx="1057118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spcAft>
                <a:spcPts val="0"/>
              </a:spcAft>
            </a:pPr>
            <a:r>
              <a:rPr lang="ru-RU" sz="21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Руководство Минфина РФ:</a:t>
            </a:r>
            <a:endParaRPr lang="ru-RU" sz="21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11200" algn="l"/>
              </a:tabLst>
            </a:pPr>
            <a:r>
              <a:rPr lang="ru-RU" sz="2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Министр </a:t>
            </a:r>
            <a:r>
              <a:rPr lang="ru-RU" sz="21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100" b="1" dirty="0">
                <a:hlinkClick r:id="rId3"/>
              </a:rPr>
              <a:t>Силуанов Антон Германович</a:t>
            </a:r>
            <a:r>
              <a:rPr lang="ru-RU" sz="21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21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11200" algn="l"/>
              </a:tabLst>
            </a:pPr>
            <a:r>
              <a:rPr lang="ru-RU" sz="21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9 заместителей </a:t>
            </a:r>
            <a:r>
              <a:rPr lang="ru-RU" sz="2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Министра </a:t>
            </a:r>
            <a:endParaRPr lang="ru-RU" sz="21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711200" algn="l"/>
              </a:tabLst>
            </a:pPr>
            <a:r>
              <a:rPr lang="ru-RU" sz="21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21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Структурные </a:t>
            </a:r>
            <a:r>
              <a:rPr lang="ru-RU" sz="21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подразделения</a:t>
            </a:r>
            <a:r>
              <a:rPr lang="ru-RU" sz="21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11200" algn="l"/>
              </a:tabLst>
            </a:pPr>
            <a:r>
              <a:rPr lang="ru-RU" sz="21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18 департаментов</a:t>
            </a:r>
          </a:p>
          <a:p>
            <a:r>
              <a:rPr lang="ru-RU" sz="21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Федеральные </a:t>
            </a:r>
            <a:r>
              <a:rPr lang="ru-RU" sz="21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службы: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1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Федеральная </a:t>
            </a:r>
            <a:r>
              <a:rPr lang="ru-RU" sz="2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налоговая служба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Федеральная служба финансово-бюджетного </a:t>
            </a:r>
            <a:r>
              <a:rPr lang="ru-RU" sz="21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надзора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Федеральное Казначейство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100" b="1" strike="dblStrike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Федеральная </a:t>
            </a:r>
            <a:r>
              <a:rPr lang="ru-RU" sz="2100" b="1" strike="dblStrike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служба по финансовым рынкам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100" b="1" strike="dblStrike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Федеральная служба страхового </a:t>
            </a:r>
            <a:r>
              <a:rPr lang="ru-RU" sz="2100" b="1" strike="dblStrike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надзора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100" b="1" strike="dblStrike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Федеральная служба по финансовому </a:t>
            </a:r>
            <a:r>
              <a:rPr lang="ru-RU" sz="2100" b="1" strike="dblStrike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мониторингу</a:t>
            </a:r>
            <a:endParaRPr lang="ru-RU" sz="2100" b="1" strike="dblStrike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995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7581" y="419549"/>
            <a:ext cx="9950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Федеральная служба </a:t>
            </a:r>
            <a:r>
              <a:rPr lang="ru-RU" sz="2800" b="1" dirty="0"/>
              <a:t>по </a:t>
            </a:r>
            <a:r>
              <a:rPr lang="ru-RU" sz="2800" b="1" dirty="0" smtClean="0"/>
              <a:t>финансовому мониторингу </a:t>
            </a:r>
            <a:r>
              <a:rPr lang="ru-RU" sz="2800" b="1" dirty="0"/>
              <a:t>(</a:t>
            </a:r>
            <a:r>
              <a:rPr lang="ru-RU" sz="2800" b="1" dirty="0" err="1" smtClean="0"/>
              <a:t>Росфинмониторинг</a:t>
            </a:r>
            <a:r>
              <a:rPr lang="ru-RU" sz="2800" b="1" dirty="0"/>
              <a:t>)</a:t>
            </a:r>
            <a:r>
              <a:rPr lang="ru-RU" sz="2800" dirty="0"/>
              <a:t> — федеральный орган исполнительной власти России, осуществляющий функции по противодействию </a:t>
            </a:r>
            <a:r>
              <a:rPr lang="ru-RU" sz="2800" dirty="0">
                <a:hlinkClick r:id="rId2" tooltip="Отмывание денег"/>
              </a:rPr>
              <a:t>легализации (отмыванию) доходов</a:t>
            </a:r>
            <a:r>
              <a:rPr lang="ru-RU" sz="2800" dirty="0"/>
              <a:t>, полученных </a:t>
            </a:r>
            <a:r>
              <a:rPr lang="ru-RU" sz="2800" dirty="0">
                <a:hlinkClick r:id="rId3" tooltip="Преступление"/>
              </a:rPr>
              <a:t>преступным</a:t>
            </a:r>
            <a:r>
              <a:rPr lang="ru-RU" sz="2800" dirty="0"/>
              <a:t> путём, и финансированию </a:t>
            </a:r>
            <a:r>
              <a:rPr lang="ru-RU" sz="2800" dirty="0">
                <a:hlinkClick r:id="rId4" tooltip="Терроризм"/>
              </a:rPr>
              <a:t>терроризма</a:t>
            </a:r>
            <a:r>
              <a:rPr lang="ru-RU" sz="2800" dirty="0"/>
              <a:t>, а также по выработке государственной политики, нормативно-правовому регулированию и координации деятельности в этой сфере иных федеральных органов исполнительной власти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b="1" dirty="0" smtClean="0">
                <a:solidFill>
                  <a:srgbClr val="FFFF00"/>
                </a:solidFill>
              </a:rPr>
              <a:t>С 2007 года вошла в состав Правительства РФ.</a:t>
            </a:r>
          </a:p>
          <a:p>
            <a:r>
              <a:rPr lang="ru-RU" sz="2800" b="1" dirty="0" smtClean="0">
                <a:solidFill>
                  <a:srgbClr val="FFFF00"/>
                </a:solidFill>
              </a:rPr>
              <a:t>С мая 2012 года находится в подчинении Президента РФ.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049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6066" y="322389"/>
            <a:ext cx="102663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задачами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Министерства финансов РФ являются: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и реализация стратегических направлений единой государственной финансовой политики;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составление проекта и исполнение федерального бюджета;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устойчивости государственных финансов и их активного воздействия на социально-экономическое развитие страны, на осуществление мер по развитию финансового рынка;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концентрация финансовых ресурсов на приоритетных направлениях социально-экономического развития РФ;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предложений по привлечению в экономику страны иностранных кредитов;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методов бюджетного планирования, финансирования и отчетности;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осуществление финансового контроля за рациональным и Целевым расходованием бюджетных средств и средств государственных (федеральных) внебюджетных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фондов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81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0711" y="311631"/>
            <a:ext cx="1139952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 РФ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выполняет следующие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участвует в работе по составлению долговременных и краткосрочных прогнозов функционирования экономики, 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совместно с федеральными органами исполнительной власти определяет потребность в государственных централизованных ресурсах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подготавливает предложения о распределении их между федеральным бюджетом и государственными федеральными внебюджетными фондами;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организует работу по составлению проекта федерального бюджета, прогноза консолидированного бюджета РФ, 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разрабатывает проекты нормативов отчислений от федеральных налогов, сборов, размеров и дотаций и субвенций из федерального бюджета в бюджеты субъектов Федерации;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обеспечивает исполнение федерального бюджета, а также государственных федеральных внебюджетных фондов;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разрабатывает предложения по совершенствованию налоговой политики и налоговой системы;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принимает участие в определении ценовой политики;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принимает участие в работе по совершенствованию страховой деятельности в стране;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разрабатывает предложения по выпуску и размещению, а также осуществляет выпуск государственных внутренних займов РФ;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разрабатывает предложения по формированию и развитию финансового рынка;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 по поручению Правительства РФ сотрудничество с международными финансовыми организациями;</a:t>
            </a:r>
          </a:p>
          <a:p>
            <a:pPr marL="742950" lvl="1" indent="-28575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разрабатывает проекты программ внешних заимствований РФ.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523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1" y="609601"/>
            <a:ext cx="10131425" cy="4876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Федеральная налоговая служба</a:t>
            </a:r>
            <a:endParaRPr lang="ru-RU" dirty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74" y="1506538"/>
            <a:ext cx="9524999" cy="967721"/>
          </a:xfrm>
        </p:spPr>
        <p:txBody>
          <a:bodyPr>
            <a:noAutofit/>
          </a:bodyPr>
          <a:lstStyle/>
          <a:p>
            <a:r>
              <a:rPr lang="ru-RU" sz="2400" dirty="0"/>
              <a:t>основная задача - обеспечение контроля за правильным исчислением, своевременным и полным поступлением налогов в бюджет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92885" y="2967335"/>
            <a:ext cx="107468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sz="2800" b="1" dirty="0"/>
              <a:t>Постановление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sz="2800" b="1" dirty="0"/>
              <a:t> Правительства Российской Федерации от 30.09.2004 N 506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sz="2800" b="1" dirty="0"/>
              <a:t>«Положение о Федеральной налоговой службе» </a:t>
            </a:r>
          </a:p>
        </p:txBody>
      </p:sp>
    </p:spTree>
    <p:extLst>
      <p:ext uri="{BB962C8B-B14F-4D97-AF65-F5344CB8AC3E}">
        <p14:creationId xmlns:p14="http://schemas.microsoft.com/office/powerpoint/2010/main" val="4056737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FFFF00"/>
                </a:solidFill>
              </a:rPr>
              <a:t>ФНС России </a:t>
            </a:r>
            <a:r>
              <a:rPr lang="ru-RU" sz="4000" dirty="0"/>
              <a:t>осуществляет функции по контролю и надзору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3" y="1844675"/>
            <a:ext cx="8229600" cy="449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за соблюдением законодательства о налогах и сборах</a:t>
            </a:r>
          </a:p>
          <a:p>
            <a:pPr>
              <a:lnSpc>
                <a:spcPct val="80000"/>
              </a:lnSpc>
            </a:pPr>
            <a:r>
              <a:rPr lang="ru-RU" sz="2800"/>
              <a:t>за правильностью исчисления, полнотой и своевременностью внесения в соответствующий бюджет налогов и сборов</a:t>
            </a:r>
          </a:p>
          <a:p>
            <a:pPr>
              <a:lnSpc>
                <a:spcPct val="80000"/>
              </a:lnSpc>
            </a:pPr>
            <a:r>
              <a:rPr lang="ru-RU" sz="2800"/>
              <a:t>за правильностью исчисления, полнотой и своевременностью внесения в соответствующий бюджет иных обязательных платежей</a:t>
            </a:r>
          </a:p>
          <a:p>
            <a:pPr>
              <a:lnSpc>
                <a:spcPct val="80000"/>
              </a:lnSpc>
            </a:pPr>
            <a:r>
              <a:rPr lang="ru-RU" sz="2800"/>
              <a:t>за производством и оборотом табачной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3538128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FFFF00"/>
                </a:solidFill>
              </a:rPr>
              <a:t>ФНС России </a:t>
            </a:r>
            <a:r>
              <a:rPr lang="ru-RU" sz="4000" dirty="0"/>
              <a:t>осуществляет функции по контролю и надзору 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2800"/>
              <a:t>функции агента валютного контроля</a:t>
            </a:r>
          </a:p>
          <a:p>
            <a:pPr>
              <a:lnSpc>
                <a:spcPct val="90000"/>
              </a:lnSpc>
            </a:pPr>
            <a:r>
              <a:rPr lang="ru-RU" sz="2800"/>
              <a:t>за соблюдением требований к контрольно-кассовой технике, порядком и условиями ее регистрации и применения</a:t>
            </a:r>
          </a:p>
          <a:p>
            <a:pPr>
              <a:lnSpc>
                <a:spcPct val="90000"/>
              </a:lnSpc>
            </a:pPr>
            <a:r>
              <a:rPr lang="ru-RU" sz="2800"/>
              <a:t>за полнотой учета выручки денежных средств в организациях и у индивидуальных предпринимателей</a:t>
            </a:r>
          </a:p>
          <a:p>
            <a:pPr>
              <a:lnSpc>
                <a:spcPct val="90000"/>
              </a:lnSpc>
            </a:pPr>
            <a:r>
              <a:rPr lang="ru-RU" sz="2800"/>
              <a:t>за проведением лотерей, в том числе за целевым использованием выручки от проведения лотерей</a:t>
            </a:r>
          </a:p>
          <a:p>
            <a:pPr>
              <a:lnSpc>
                <a:spcPct val="90000"/>
              </a:lnSpc>
            </a:pPr>
            <a:r>
              <a:rPr lang="ru-RU" sz="2800"/>
              <a:t>за соблюдением организатором азартных игр установленных требований</a:t>
            </a:r>
          </a:p>
        </p:txBody>
      </p:sp>
    </p:spTree>
    <p:extLst>
      <p:ext uri="{BB962C8B-B14F-4D97-AF65-F5344CB8AC3E}">
        <p14:creationId xmlns:p14="http://schemas.microsoft.com/office/powerpoint/2010/main" val="1128526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FFFF00"/>
                </a:solidFill>
              </a:rPr>
              <a:t>Федеральная налоговая служба </a:t>
            </a:r>
            <a:r>
              <a:rPr lang="ru-RU" sz="4000" dirty="0"/>
              <a:t>ведет 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учет налогоплательщиков </a:t>
            </a:r>
          </a:p>
          <a:p>
            <a:pPr>
              <a:lnSpc>
                <a:spcPct val="90000"/>
              </a:lnSpc>
            </a:pPr>
            <a:r>
              <a:rPr lang="ru-RU" sz="2800"/>
              <a:t>единый государственный реестр юридических лиц</a:t>
            </a:r>
          </a:p>
          <a:p>
            <a:pPr>
              <a:lnSpc>
                <a:spcPct val="90000"/>
              </a:lnSpc>
            </a:pPr>
            <a:r>
              <a:rPr lang="ru-RU" sz="2800"/>
              <a:t>единый государственный реестр индивидуальных предпринимателей</a:t>
            </a:r>
          </a:p>
          <a:p>
            <a:pPr>
              <a:lnSpc>
                <a:spcPct val="90000"/>
              </a:lnSpc>
            </a:pPr>
            <a:r>
              <a:rPr lang="ru-RU" sz="2800"/>
              <a:t>единый государственный реестр налогоплательщиков</a:t>
            </a:r>
          </a:p>
          <a:p>
            <a:pPr>
              <a:lnSpc>
                <a:spcPct val="90000"/>
              </a:lnSpc>
            </a:pPr>
            <a:r>
              <a:rPr lang="ru-RU" sz="2800"/>
              <a:t>единый государственный реестр лотерей</a:t>
            </a:r>
          </a:p>
          <a:p>
            <a:pPr>
              <a:lnSpc>
                <a:spcPct val="90000"/>
              </a:lnSpc>
            </a:pPr>
            <a:r>
              <a:rPr lang="ru-RU" sz="2800"/>
              <a:t>государственный реестр всероссийских лотерей</a:t>
            </a:r>
          </a:p>
        </p:txBody>
      </p:sp>
    </p:spTree>
    <p:extLst>
      <p:ext uri="{BB962C8B-B14F-4D97-AF65-F5344CB8AC3E}">
        <p14:creationId xmlns:p14="http://schemas.microsoft.com/office/powerpoint/2010/main" val="1400847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FFFF00"/>
                </a:solidFill>
              </a:rPr>
              <a:t>Федеральная налоговая служба </a:t>
            </a:r>
            <a:r>
              <a:rPr lang="ru-RU" sz="4000" dirty="0"/>
              <a:t>центральный аппарат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возглавляет руководитель - Мишустин Михаил Владимирович (6.04.2010) </a:t>
            </a:r>
          </a:p>
          <a:p>
            <a:endParaRPr lang="ru-RU" sz="2800" b="1" dirty="0"/>
          </a:p>
          <a:p>
            <a:r>
              <a:rPr lang="en-US" sz="2800" b="1" dirty="0"/>
              <a:t>8</a:t>
            </a:r>
            <a:r>
              <a:rPr lang="ru-RU" sz="2800" b="1" dirty="0"/>
              <a:t> заместителей руководителя</a:t>
            </a:r>
          </a:p>
          <a:p>
            <a:endParaRPr lang="ru-RU" sz="2800" b="1" dirty="0"/>
          </a:p>
          <a:p>
            <a:r>
              <a:rPr lang="ru-RU" sz="2800" b="1" dirty="0"/>
              <a:t>подразделения </a:t>
            </a: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591170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FF00"/>
                </a:solidFill>
              </a:rPr>
              <a:t>Межрегиональные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инспекции 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по централизованной обработке данных</a:t>
            </a:r>
          </a:p>
          <a:p>
            <a:r>
              <a:rPr lang="ru-RU" sz="3200" dirty="0"/>
              <a:t>по крупнейшим налогоплательщикам (9 инспекций)</a:t>
            </a:r>
          </a:p>
          <a:p>
            <a:r>
              <a:rPr lang="ru-RU" sz="3200" dirty="0"/>
              <a:t>по федеральным округам (8 инспекций)</a:t>
            </a:r>
            <a:endParaRPr lang="en-US" sz="3200" dirty="0"/>
          </a:p>
          <a:p>
            <a:r>
              <a:rPr lang="ru-RU" sz="3200" dirty="0"/>
              <a:t>межрегиональная инспекция ФНС России по ценообразованию для целей налогообложения </a:t>
            </a:r>
          </a:p>
        </p:txBody>
      </p:sp>
    </p:spTree>
    <p:extLst>
      <p:ext uri="{BB962C8B-B14F-4D97-AF65-F5344CB8AC3E}">
        <p14:creationId xmlns:p14="http://schemas.microsoft.com/office/powerpoint/2010/main" val="2073895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FF00"/>
                </a:solidFill>
              </a:rPr>
              <a:t>Управления ФНС</a:t>
            </a:r>
            <a:r>
              <a:rPr lang="ru-RU" dirty="0"/>
              <a:t> по округам 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/>
              <a:t>Центровальный федеральный округ</a:t>
            </a:r>
            <a:endParaRPr lang="ru-RU" sz="2800">
              <a:hlinkClick r:id="rId2"/>
            </a:endParaRPr>
          </a:p>
          <a:p>
            <a:r>
              <a:rPr lang="ru-RU" sz="2800"/>
              <a:t>Северо-Западный федеральный округ </a:t>
            </a:r>
          </a:p>
          <a:p>
            <a:r>
              <a:rPr lang="ru-RU" sz="2800"/>
              <a:t>Южный федеральный округ</a:t>
            </a:r>
          </a:p>
          <a:p>
            <a:r>
              <a:rPr lang="ru-RU" sz="2800"/>
              <a:t>Приволжский федеральный округ</a:t>
            </a:r>
          </a:p>
          <a:p>
            <a:r>
              <a:rPr lang="ru-RU" sz="2800"/>
              <a:t>Уральский федеральный округ</a:t>
            </a:r>
          </a:p>
          <a:p>
            <a:r>
              <a:rPr lang="ru-RU" sz="2800"/>
              <a:t>Сибирский федеральный округ</a:t>
            </a:r>
          </a:p>
          <a:p>
            <a:r>
              <a:rPr lang="ru-RU" sz="2800" b="1"/>
              <a:t>Дальневосточный федеральный округ</a:t>
            </a:r>
          </a:p>
          <a:p>
            <a:r>
              <a:rPr lang="ru-RU" sz="2800"/>
              <a:t>Северо-Кавказский федеральный округ</a:t>
            </a:r>
          </a:p>
        </p:txBody>
      </p:sp>
    </p:spTree>
    <p:extLst>
      <p:ext uri="{BB962C8B-B14F-4D97-AF65-F5344CB8AC3E}">
        <p14:creationId xmlns:p14="http://schemas.microsoft.com/office/powerpoint/2010/main" val="2976828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32013" y="233082"/>
            <a:ext cx="10131425" cy="1456267"/>
          </a:xfrm>
        </p:spPr>
        <p:txBody>
          <a:bodyPr/>
          <a:lstStyle/>
          <a:p>
            <a:r>
              <a:rPr lang="ru-RU" b="1" dirty="0">
                <a:solidFill>
                  <a:srgbClr val="FFFF00"/>
                </a:solidFill>
              </a:rPr>
              <a:t>Управления ФНС </a:t>
            </a:r>
            <a:r>
              <a:rPr lang="ru-RU" dirty="0"/>
              <a:t>в ДВФО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412875"/>
            <a:ext cx="8229600" cy="4495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2800"/>
              <a:t>Управление по Республике Саха (Якутия) </a:t>
            </a:r>
          </a:p>
          <a:p>
            <a:pPr>
              <a:lnSpc>
                <a:spcPct val="90000"/>
              </a:lnSpc>
            </a:pPr>
            <a:r>
              <a:rPr lang="ru-RU" sz="2800" b="1"/>
              <a:t>Управление по Приморскому краю</a:t>
            </a:r>
            <a:endParaRPr lang="ru-RU" sz="2800"/>
          </a:p>
          <a:p>
            <a:pPr>
              <a:lnSpc>
                <a:spcPct val="90000"/>
              </a:lnSpc>
            </a:pPr>
            <a:r>
              <a:rPr lang="ru-RU" sz="2800"/>
              <a:t>Управление по Хабаровскому краю</a:t>
            </a:r>
          </a:p>
          <a:p>
            <a:pPr>
              <a:lnSpc>
                <a:spcPct val="90000"/>
              </a:lnSpc>
            </a:pPr>
            <a:r>
              <a:rPr lang="ru-RU" sz="2800"/>
              <a:t>Управление по Амурской области</a:t>
            </a:r>
          </a:p>
          <a:p>
            <a:pPr>
              <a:lnSpc>
                <a:spcPct val="90000"/>
              </a:lnSpc>
            </a:pPr>
            <a:r>
              <a:rPr lang="ru-RU" sz="2800"/>
              <a:t>Управление по Камчатской области и Корякскому автономному округу</a:t>
            </a:r>
          </a:p>
          <a:p>
            <a:pPr>
              <a:lnSpc>
                <a:spcPct val="90000"/>
              </a:lnSpc>
            </a:pPr>
            <a:r>
              <a:rPr lang="ru-RU" sz="2800"/>
              <a:t>Управление по Магаданской области</a:t>
            </a:r>
          </a:p>
          <a:p>
            <a:pPr>
              <a:lnSpc>
                <a:spcPct val="90000"/>
              </a:lnSpc>
            </a:pPr>
            <a:r>
              <a:rPr lang="ru-RU" sz="2800"/>
              <a:t>Управление по Сахалинской области</a:t>
            </a:r>
          </a:p>
          <a:p>
            <a:pPr>
              <a:lnSpc>
                <a:spcPct val="90000"/>
              </a:lnSpc>
            </a:pPr>
            <a:r>
              <a:rPr lang="ru-RU" sz="2800"/>
              <a:t>Управление по Еврейской автономной области</a:t>
            </a:r>
          </a:p>
          <a:p>
            <a:pPr>
              <a:lnSpc>
                <a:spcPct val="90000"/>
              </a:lnSpc>
            </a:pPr>
            <a:r>
              <a:rPr lang="ru-RU" sz="2800"/>
              <a:t>Управление по Чукотскому АО</a:t>
            </a:r>
          </a:p>
        </p:txBody>
      </p:sp>
    </p:spTree>
    <p:extLst>
      <p:ext uri="{BB962C8B-B14F-4D97-AF65-F5344CB8AC3E}">
        <p14:creationId xmlns:p14="http://schemas.microsoft.com/office/powerpoint/2010/main" val="2054134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0913" y="591670"/>
            <a:ext cx="110911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252095" algn="just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Федеральное казначейство (Казначейство России)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 федеральным органом исполнительной власти (федеральной службой), осуществляющим в соответствии с законодательством РФ правоприменительные функции по обеспечению исполнения федерального бюджета, кассовому обслуживанию исполнения бюджетов бюджетной системы РФ, предварительному и текущему контролю за ведением операций со средствами федерального бюджета главными распорядителями, распорядителями и получателями средств федерального бюджета.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478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6215" y="1075765"/>
            <a:ext cx="1089749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Федеральная служба финансово-бюджетного надзора 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Росфиннадзор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является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федеральным органом исполнительной власти, осуществляющим функции по контролю и надзору в финансово-бюджетной сфере, а также функции органа валютного контроля.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790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1671" y="494851"/>
            <a:ext cx="106715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Кроме этого одним из важных субъектов управления финансами выступает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Центральный банк РФ (Банк России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42900" algn="just">
              <a:spcAft>
                <a:spcPts val="0"/>
              </a:spcAft>
            </a:pP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Целями деятельности Банка России являются: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342900" algn="l"/>
                <a:tab pos="711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защита и обеспечение устойчивости рубля;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342900" algn="l"/>
                <a:tab pos="711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и укрепление банковской системы Российской Федерации;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342900" algn="l"/>
                <a:tab pos="711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эффективного и бесперебойного функционирования платежной системы.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630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1270" y="232193"/>
            <a:ext cx="43643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политика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9248" y="1097280"/>
            <a:ext cx="109512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Совокупность государственных мероприятий по использованию финансовых отношений для выполнения государством своих функций представляет собой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финансовую политику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Содержание финансовой политики достаточно сложное, так как охватывает широкий комплекс мероприятий: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	разработку общей концепции финансовой политики, определение ее основных направлений, целей, главных задач;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	создание адекватного финансового механизма;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	управление финансовой деятельностью государства и других субъектов экономики.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6163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1821" y="833356"/>
            <a:ext cx="1063931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Финансовая политика </a:t>
            </a:r>
            <a:r>
              <a:rPr lang="ru-RU" sz="2400" b="1" dirty="0"/>
              <a:t>– деятельность государства по целенаправленному использованию финансов. </a:t>
            </a:r>
          </a:p>
          <a:p>
            <a:r>
              <a:rPr lang="ru-RU" sz="2400" b="1" dirty="0">
                <a:solidFill>
                  <a:srgbClr val="FFFF00"/>
                </a:solidFill>
              </a:rPr>
              <a:t>Главная цель финансовой политики </a:t>
            </a:r>
            <a:r>
              <a:rPr lang="ru-RU" sz="2400" b="1" dirty="0"/>
              <a:t>– увеличение объёма финансовых ресурсов на базе </a:t>
            </a:r>
            <a:r>
              <a:rPr lang="ru-RU" sz="2400" b="1" dirty="0" smtClean="0"/>
              <a:t>экономического </a:t>
            </a:r>
            <a:r>
              <a:rPr lang="ru-RU" sz="2400" b="1" dirty="0"/>
              <a:t>роста, наращивания государственных финансов для более полного удовлетворения общественных </a:t>
            </a:r>
            <a:r>
              <a:rPr lang="ru-RU" sz="2400" b="1" dirty="0" smtClean="0"/>
              <a:t>потребностей.</a:t>
            </a:r>
          </a:p>
          <a:p>
            <a:r>
              <a:rPr lang="ru-RU" sz="2400" b="1" dirty="0" smtClean="0"/>
              <a:t> </a:t>
            </a:r>
            <a:endParaRPr lang="ru-RU" sz="2400" b="1" dirty="0"/>
          </a:p>
          <a:p>
            <a:r>
              <a:rPr lang="ru-RU" sz="2400" b="1" dirty="0"/>
              <a:t>Содержание финансовой политики многогранно и может быть представлено как единство </a:t>
            </a:r>
            <a:r>
              <a:rPr lang="ru-RU" sz="2400" b="1" u="sng" dirty="0">
                <a:solidFill>
                  <a:srgbClr val="FFFF00"/>
                </a:solidFill>
              </a:rPr>
              <a:t>трёх </a:t>
            </a:r>
            <a:r>
              <a:rPr lang="ru-RU" sz="2400" b="1" u="sng" dirty="0" smtClean="0">
                <a:solidFill>
                  <a:srgbClr val="FFFF00"/>
                </a:solidFill>
              </a:rPr>
              <a:t>составных </a:t>
            </a:r>
            <a:r>
              <a:rPr lang="ru-RU" sz="2400" b="1" u="sng" dirty="0">
                <a:solidFill>
                  <a:srgbClr val="FFFF00"/>
                </a:solidFill>
              </a:rPr>
              <a:t>частей</a:t>
            </a:r>
            <a:r>
              <a:rPr lang="ru-RU" sz="2400" b="1" dirty="0"/>
              <a:t>: </a:t>
            </a:r>
          </a:p>
          <a:p>
            <a:r>
              <a:rPr lang="ru-RU" sz="2400" b="1" dirty="0"/>
              <a:t>1)  выработка научно обоснованных концепций развития финансов; </a:t>
            </a:r>
          </a:p>
          <a:p>
            <a:r>
              <a:rPr lang="ru-RU" sz="2400" b="1" dirty="0"/>
              <a:t>2)  определение основных направлений использования финансов на перспективу и текущий период; </a:t>
            </a:r>
          </a:p>
          <a:p>
            <a:r>
              <a:rPr lang="ru-RU" sz="2400" b="1" dirty="0"/>
              <a:t>3)  осуществление практических действий, направленных на достижение поставленных целей. </a:t>
            </a:r>
          </a:p>
        </p:txBody>
      </p:sp>
    </p:spTree>
    <p:extLst>
      <p:ext uri="{BB962C8B-B14F-4D97-AF65-F5344CB8AC3E}">
        <p14:creationId xmlns:p14="http://schemas.microsoft.com/office/powerpoint/2010/main" val="29829605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1068" y="957431"/>
            <a:ext cx="1004764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политика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3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685800" algn="l"/>
              </a:tabLs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денежно-кредитную;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685800" algn="l"/>
              </a:tabLs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бюджетную;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685800" algn="l"/>
              </a:tabLs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страховую;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685800" algn="l"/>
              </a:tabLs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финансового регулирования;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685800" algn="l"/>
              </a:tabLs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ценовая политика.</a:t>
            </a:r>
            <a:endParaRPr lang="ru-RU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707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336" y="236668"/>
            <a:ext cx="1067158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Основу финансовой политики составляют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стратегические направления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определяют долгосрочную и среднесрочную перспективу использования финансов и предусматривают решение главных задач, вытекающих из особенностей функционирования экономики и социальной сферы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страны.</a:t>
            </a:r>
          </a:p>
          <a:p>
            <a:pPr indent="252095" algn="just">
              <a:spcAft>
                <a:spcPts val="0"/>
              </a:spcAft>
            </a:pPr>
            <a:endPara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Одновременно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этим государство осуществляет выбор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текущих тактических целей и задач использования финансовых отношений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Они связаны с основными проблемами, стоящими перед государством, в области мобилизации и эффективного использования финансовых ресурсов, регулирования экономических и социальных процессов и стимулирования передовых направлений развития производительных сил, отдельных территорий и отраслей экономики. Все эти мероприятия тесно взаимосвязаны между собой и взаимозависимы.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6785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8339" y="473336"/>
            <a:ext cx="996158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Исходя из вышесказанного, финансовую политику можно классифицировать по длительности периода и характеру решаемых задач: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685800" algn="l"/>
              </a:tabLs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стратегия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это долгосрочные планы развития.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685800" algn="l"/>
              </a:tabLs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тактика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это направленность на решение задач конкретного этапа развития общества, отличающаяся гибкостью и динамичностью.</a:t>
            </a:r>
          </a:p>
          <a:p>
            <a:pPr indent="252095"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стратегия и тактика взаимосвязаны, но тактика подчиняется стратегии.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6428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3892" y="725821"/>
            <a:ext cx="1076481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u="sng" dirty="0">
                <a:solidFill>
                  <a:srgbClr val="FFFF00"/>
                </a:solidFill>
              </a:rPr>
              <a:t>Требования к формированию финансовой политики. </a:t>
            </a:r>
          </a:p>
          <a:p>
            <a:r>
              <a:rPr lang="ru-RU" sz="2100" b="1" dirty="0"/>
              <a:t>1.  </a:t>
            </a:r>
            <a:r>
              <a:rPr lang="ru-RU" sz="2100" b="1" dirty="0">
                <a:solidFill>
                  <a:srgbClr val="FFFF00"/>
                </a:solidFill>
              </a:rPr>
              <a:t>Учёт конкретных исторических условий и особенностей момента</a:t>
            </a:r>
            <a:r>
              <a:rPr lang="ru-RU" sz="2100" b="1" dirty="0"/>
              <a:t>. Это означает, что финансовая </a:t>
            </a:r>
            <a:r>
              <a:rPr lang="ru-RU" sz="2100" b="1" dirty="0" smtClean="0"/>
              <a:t>политика </a:t>
            </a:r>
            <a:r>
              <a:rPr lang="ru-RU" sz="2100" b="1" dirty="0"/>
              <a:t>должна исходить из потребностей развития общества на данном этапе, учитывать </a:t>
            </a:r>
            <a:r>
              <a:rPr lang="ru-RU" sz="2100" b="1" dirty="0" smtClean="0"/>
              <a:t>особенности внешней </a:t>
            </a:r>
            <a:r>
              <a:rPr lang="ru-RU" sz="2100" b="1" dirty="0"/>
              <a:t>и внутренней обстановки, учитывать возможности государства. </a:t>
            </a:r>
          </a:p>
          <a:p>
            <a:r>
              <a:rPr lang="ru-RU" sz="2100" b="1" dirty="0"/>
              <a:t>2.  </a:t>
            </a:r>
            <a:r>
              <a:rPr lang="ru-RU" sz="2100" b="1" dirty="0">
                <a:solidFill>
                  <a:srgbClr val="FFFF00"/>
                </a:solidFill>
              </a:rPr>
              <a:t>Научный подход к выработке финансовой политики</a:t>
            </a:r>
            <a:r>
              <a:rPr lang="ru-RU" sz="2100" b="1" dirty="0"/>
              <a:t>. Знание и учёт всех факторов, влияющих на </a:t>
            </a:r>
            <a:r>
              <a:rPr lang="ru-RU" sz="2100" b="1" dirty="0" smtClean="0"/>
              <a:t>общественное </a:t>
            </a:r>
            <a:r>
              <a:rPr lang="ru-RU" sz="2100" b="1" dirty="0"/>
              <a:t>развитие, соответствие объективным законам экономики, знание и учёт выводов теории </a:t>
            </a:r>
          </a:p>
          <a:p>
            <a:r>
              <a:rPr lang="ru-RU" sz="2100" b="1" dirty="0"/>
              <a:t>финансов и т.п. </a:t>
            </a:r>
          </a:p>
          <a:p>
            <a:r>
              <a:rPr lang="ru-RU" sz="2100" b="1" dirty="0"/>
              <a:t>3.  </a:t>
            </a:r>
            <a:r>
              <a:rPr lang="ru-RU" sz="2100" b="1" dirty="0">
                <a:solidFill>
                  <a:srgbClr val="FFFF00"/>
                </a:solidFill>
              </a:rPr>
              <a:t>Комплексный подход к выработке и проведению финансовой политики</a:t>
            </a:r>
            <a:r>
              <a:rPr lang="ru-RU" sz="2100" b="1" dirty="0"/>
              <a:t>. С одной стороны это </a:t>
            </a:r>
            <a:r>
              <a:rPr lang="ru-RU" sz="2100" b="1" dirty="0" smtClean="0"/>
              <a:t>согласование </a:t>
            </a:r>
            <a:r>
              <a:rPr lang="ru-RU" sz="2100" b="1" dirty="0"/>
              <a:t>мероприятий финансовой политики во всех звеньях финансовой системы, с другой стороны </a:t>
            </a:r>
            <a:r>
              <a:rPr lang="ru-RU" sz="2100" b="1" dirty="0" smtClean="0"/>
              <a:t>– </a:t>
            </a:r>
            <a:r>
              <a:rPr lang="ru-RU" sz="2100" b="1" dirty="0"/>
              <a:t>обеспечение тесной взаимосвязи между функциональными частями финансовой политики (</a:t>
            </a:r>
            <a:r>
              <a:rPr lang="ru-RU" sz="2100" b="1" dirty="0" smtClean="0"/>
              <a:t>денежно-кредитной </a:t>
            </a:r>
            <a:r>
              <a:rPr lang="ru-RU" sz="2100" b="1" dirty="0"/>
              <a:t>политики, ценовой политики, инвестиционной политики, таможенной, экспортной). </a:t>
            </a:r>
          </a:p>
          <a:p>
            <a:r>
              <a:rPr lang="ru-RU" sz="2100" b="1" dirty="0"/>
              <a:t>4.  </a:t>
            </a:r>
            <a:r>
              <a:rPr lang="ru-RU" sz="2100" b="1" dirty="0">
                <a:solidFill>
                  <a:srgbClr val="FFFF00"/>
                </a:solidFill>
              </a:rPr>
              <a:t>Результативность финансовой политики</a:t>
            </a:r>
            <a:r>
              <a:rPr lang="ru-RU" sz="2100" b="1" dirty="0"/>
              <a:t>. Реализация мероприятий финансовой политики должна </a:t>
            </a:r>
            <a:r>
              <a:rPr lang="ru-RU" sz="2100" b="1" dirty="0" smtClean="0"/>
              <a:t>предусматривать </a:t>
            </a:r>
            <a:r>
              <a:rPr lang="ru-RU" sz="2100" b="1" dirty="0"/>
              <a:t>финансовую отдачу и её постоянный рост. </a:t>
            </a:r>
          </a:p>
        </p:txBody>
      </p:sp>
    </p:spTree>
    <p:extLst>
      <p:ext uri="{BB962C8B-B14F-4D97-AF65-F5344CB8AC3E}">
        <p14:creationId xmlns:p14="http://schemas.microsoft.com/office/powerpoint/2010/main" val="2842866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3487" y="302138"/>
            <a:ext cx="11858513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На современном этапе финансовая политика является составной частью общей экономической </a:t>
            </a:r>
            <a:r>
              <a:rPr lang="ru-RU" sz="2200" dirty="0" smtClean="0"/>
              <a:t>политики</a:t>
            </a:r>
            <a:r>
              <a:rPr lang="ru-RU" sz="2200" dirty="0"/>
              <a:t>, и её цели исходят из целей </a:t>
            </a:r>
            <a:r>
              <a:rPr lang="ru-RU" sz="2200" dirty="0" smtClean="0"/>
              <a:t>общеэкономических.</a:t>
            </a:r>
          </a:p>
          <a:p>
            <a:r>
              <a:rPr lang="ru-RU" sz="2200" b="1" dirty="0" smtClean="0">
                <a:solidFill>
                  <a:srgbClr val="FFFF00"/>
                </a:solidFill>
              </a:rPr>
              <a:t>Общеэкономические </a:t>
            </a:r>
            <a:r>
              <a:rPr lang="ru-RU" sz="2200" b="1" dirty="0">
                <a:solidFill>
                  <a:srgbClr val="FFFF00"/>
                </a:solidFill>
              </a:rPr>
              <a:t>цели: </a:t>
            </a:r>
          </a:p>
          <a:p>
            <a:r>
              <a:rPr lang="ru-RU" sz="2200" dirty="0"/>
              <a:t>−  преодоление спада материального производства; </a:t>
            </a:r>
            <a:endParaRPr lang="ru-RU" sz="2200" dirty="0" smtClean="0"/>
          </a:p>
          <a:p>
            <a:r>
              <a:rPr lang="ru-RU" sz="2200" dirty="0"/>
              <a:t>−  обеспечение прогрессивного научно-технического развития во всех областях; </a:t>
            </a:r>
          </a:p>
          <a:p>
            <a:r>
              <a:rPr lang="ru-RU" sz="2200" dirty="0"/>
              <a:t>−  повышение социальной защищенности граждан, подъём уровня благосостояния. </a:t>
            </a:r>
          </a:p>
          <a:p>
            <a:endParaRPr lang="ru-RU" sz="2200" dirty="0" smtClean="0"/>
          </a:p>
          <a:p>
            <a:r>
              <a:rPr lang="ru-RU" sz="2200" dirty="0" smtClean="0"/>
              <a:t>Исходя </a:t>
            </a:r>
            <a:r>
              <a:rPr lang="ru-RU" sz="2200" dirty="0"/>
              <a:t>из общегосударственных целей, </a:t>
            </a:r>
            <a:r>
              <a:rPr lang="ru-RU" sz="2200" b="1" dirty="0">
                <a:solidFill>
                  <a:srgbClr val="FFFF00"/>
                </a:solidFill>
              </a:rPr>
              <a:t>цели финансовой политики </a:t>
            </a:r>
            <a:r>
              <a:rPr lang="ru-RU" sz="2200" dirty="0"/>
              <a:t>следующие: </a:t>
            </a:r>
          </a:p>
          <a:p>
            <a:r>
              <a:rPr lang="ru-RU" sz="2200" dirty="0"/>
              <a:t>1.  Финансовая поддержка предпринимательства, ограничение монополизма. </a:t>
            </a:r>
          </a:p>
          <a:p>
            <a:r>
              <a:rPr lang="ru-RU" sz="2200" dirty="0"/>
              <a:t>2.  Усиление влияния финансов на структурную перестройку экономики. </a:t>
            </a:r>
          </a:p>
          <a:p>
            <a:r>
              <a:rPr lang="ru-RU" sz="2200" dirty="0"/>
              <a:t>3.  Стабилизация кредитно-денежной системы. Преодоление кризиса неплатежей. </a:t>
            </a:r>
          </a:p>
          <a:p>
            <a:r>
              <a:rPr lang="ru-RU" sz="2200" dirty="0"/>
              <a:t>4.  Сокращение нерациональных государственных расходов, прежде всего дотаций и льгот. </a:t>
            </a:r>
          </a:p>
          <a:p>
            <a:r>
              <a:rPr lang="ru-RU" sz="2200" dirty="0"/>
              <a:t>5.  Увеличение поступлений в бюджеты за счёт собираемости налогов, за счёт ликвидации </a:t>
            </a:r>
            <a:r>
              <a:rPr lang="ru-RU" sz="2200" dirty="0" smtClean="0"/>
              <a:t>неоправданных </a:t>
            </a:r>
            <a:r>
              <a:rPr lang="ru-RU" sz="2200" dirty="0"/>
              <a:t>налоговых льгот, за счёт перекрытия внетаможенного ввоза товаров. </a:t>
            </a:r>
          </a:p>
          <a:p>
            <a:r>
              <a:rPr lang="ru-RU" sz="2200" dirty="0"/>
              <a:t>6.  Активное развитие финансового и страхового рынка. </a:t>
            </a:r>
          </a:p>
          <a:p>
            <a:r>
              <a:rPr lang="ru-RU" sz="2200" dirty="0"/>
              <a:t>7.  Проведение жёсткого контроля за целевым расходованием средств бюджета. </a:t>
            </a:r>
          </a:p>
          <a:p>
            <a:r>
              <a:rPr lang="ru-RU" sz="2200" dirty="0"/>
              <a:t>8.  Привлечение иностранных инвестиций. </a:t>
            </a:r>
          </a:p>
        </p:txBody>
      </p:sp>
    </p:spTree>
    <p:extLst>
      <p:ext uri="{BB962C8B-B14F-4D97-AF65-F5344CB8AC3E}">
        <p14:creationId xmlns:p14="http://schemas.microsoft.com/office/powerpoint/2010/main" val="21692940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609" y="258184"/>
            <a:ext cx="1116643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Важной составной частью финансовой политики является установление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финансового механизма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при помощи которого происходит осуществление всей деятельности государства в области финансов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механизм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собой систему установленных государством форм, видов и методов организации финансовых отношений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механизм - это внешняя оболочка финансов, проявляющаяся в финансовой практике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 элементам финансового механизма относятся формы финансовых ресурсов, методы их формирования, система законодательных норм и нормативов, которые используются при определении доходов и расходов государства, организации бюджетной системы, финансов предприятий и рынка ценных бумаг.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4981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0005" y="548641"/>
            <a:ext cx="10348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механизм - наиболее динамичная часть финансовой политики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Его изменения происходят в связи с решением различных тактических задач, и поэтому финансовый механизм чутко реагирует на все особенности текущей обстановки в экономике и социальной сфере страны. Одно и то же финансовое отношение может быть организовано государством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по-разному.</a:t>
            </a:r>
          </a:p>
          <a:p>
            <a:pPr indent="252095" algn="just">
              <a:spcAft>
                <a:spcPts val="0"/>
              </a:spcAft>
            </a:pPr>
            <a:endPara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Так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отношения, возникающие между государством и юридическими лицами по формированию бюджета, могут строиться на основе взимания налогов или неналоговых платежей. При этом система налогов может включать различный перечень прямых и косвенных, общегосударственных и местных налогов, а каждый налог будет иметь особый субъект, объект обложения, ставки, льготы и другие элементы, изменяющиеся связи с развитием налогового законодательства.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682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30014" y="290456"/>
            <a:ext cx="7584141" cy="55939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Финансовый механизм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73337" y="1086521"/>
            <a:ext cx="4582757" cy="10650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Директивный</a:t>
            </a: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336255" y="1086521"/>
            <a:ext cx="4582757" cy="10650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Регулирующий</a:t>
            </a: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3337" y="2721684"/>
            <a:ext cx="3722145" cy="38835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/>
              <a:t>Разрабатывается </a:t>
            </a:r>
            <a:r>
              <a:rPr lang="ru-RU" sz="2000" b="1" i="1" dirty="0"/>
              <a:t>для финансовых отношений, в которых непосредственно участвует государство. В его сферу включаются налоги, государственный кредит, расходы бюджета, бюджетное финансирование, организация бюджетного устройства и бюджетного процесса, финансовое планирование</a:t>
            </a:r>
            <a:r>
              <a:rPr lang="ru-RU" sz="2000" b="1" i="1" dirty="0" smtClean="0"/>
              <a:t>.</a:t>
            </a:r>
            <a:endParaRPr lang="ru-RU" sz="2000" b="1" i="1" dirty="0"/>
          </a:p>
        </p:txBody>
      </p:sp>
      <p:sp>
        <p:nvSpPr>
          <p:cNvPr id="6" name="Стрелка вниз 5"/>
          <p:cNvSpPr/>
          <p:nvPr/>
        </p:nvSpPr>
        <p:spPr>
          <a:xfrm>
            <a:off x="1726603" y="2264483"/>
            <a:ext cx="1936376" cy="344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777779" y="2264483"/>
            <a:ext cx="1936376" cy="344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819887" y="2721684"/>
            <a:ext cx="6110344" cy="38835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900" b="1" i="1" dirty="0" smtClean="0"/>
              <a:t>Определяет </a:t>
            </a:r>
            <a:r>
              <a:rPr lang="ru-RU" sz="1900" b="1" i="1" dirty="0"/>
              <a:t>основные «правила игры» в конкретном сегменте финансов, не затрагивающем прямо интересы государства. Такая разновидность финансового механизма характерна для организации внутрихозяйственных финансовых отношений на частных предприятиях. В этом случае государство устанавливает общий порядок использования финансовых ресурсов, остающихся на предприятии после уплаты налогов и других обязательных платежей, а предприятие самостоятельно разрабатывает формы, виды денежных фондов, направления их использования</a:t>
            </a:r>
            <a:r>
              <a:rPr lang="ru-RU" sz="1900" b="1" i="1" dirty="0" smtClean="0"/>
              <a:t>.</a:t>
            </a:r>
            <a:endParaRPr lang="ru-RU" sz="1900" b="1" i="1" dirty="0"/>
          </a:p>
        </p:txBody>
      </p:sp>
    </p:spTree>
    <p:extLst>
      <p:ext uri="{BB962C8B-B14F-4D97-AF65-F5344CB8AC3E}">
        <p14:creationId xmlns:p14="http://schemas.microsoft.com/office/powerpoint/2010/main" val="36534267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609" y="505610"/>
            <a:ext cx="1101583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Управление финансами предполагает целенаправленную деятельность государства, связанную с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практическим использованием финансового механизма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Эта деятельность осуществляется специальными организационными структурами. </a:t>
            </a:r>
            <a:endPara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Управление включает в себя ряд функциональных элементов: прогнозирование, планирование, оперативное управление, регулирование и контроль. Все эти элементы обеспечивают проведение мероприятий финансовой политики в текущей деятельности государственных органов, юридических лиц и граждан.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586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6974" y="602428"/>
            <a:ext cx="107468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Итак, можно следующим образом сформулировать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 финансовой политики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	обеспечение условий для формирования максимально возможных финансовых ресурсов;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	установление рационального с точки зрения государства распределения и использования финансовых ресурсов;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	организация регулирования и стимулирования экономических и социальных процессов финансовыми методами;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4)	выработка финансового механизма и его развитие в соответствии с изменяющимися целями и задачами стратегии;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5)	создание эффективной и максимально деловой системы управления финансами.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9298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6216" y="279699"/>
            <a:ext cx="1086522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политика является составной частью экономической политики государства. В ней конкретизируются главные направления развития народного хозяйства, определяется общий объем финансовых ресурсов, их источники и направления использования, разрабатывается механизм регулирования и симулирования финансовыми методами социально-экономических процессов.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то же время финансовая политика — относительно самодеятельная сфера деятельности государства, важнейшее средство реализации политики государства в любой области общественной деятельности.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выработке финансовой политики следует исходить из конкретных особенностей исторического развития обществ. Она должна учитывать специфику внутренней и международной обстановки, реальные экономические и финансовые возможности страны. Учет текущих особенностей должен дополняться изучением опыта использования экономического финансового механизма, новых тенденций развития, а также мирового опыта.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162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307" y="720763"/>
            <a:ext cx="1087598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процессе проведения финансовой политики особенно  важное требование - обеспечения ее взаимосвязи с другими составными частями экономической политики — кредитной, ценовой, денежной.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Оценка результатов финансовой политики государства основывается на ее соответствии интересам общества и большинства его социальных групп, а также на достигнутых результатах, вытекающих из поставленных целей и задач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dirty="0"/>
              <a:t>Анализ применявшейся различными государствами финансовой политики позволяет выделить три ее </a:t>
            </a:r>
            <a:r>
              <a:rPr lang="ru-RU" sz="2800" b="1" dirty="0">
                <a:solidFill>
                  <a:srgbClr val="FFFF00"/>
                </a:solidFill>
              </a:rPr>
              <a:t>основных типа</a:t>
            </a:r>
            <a:r>
              <a:rPr lang="ru-RU" sz="2800" b="1" dirty="0"/>
              <a:t>:</a:t>
            </a:r>
          </a:p>
          <a:p>
            <a:pPr lvl="0"/>
            <a:r>
              <a:rPr lang="ru-RU" sz="2800" b="1" dirty="0" smtClean="0"/>
              <a:t>- классическая</a:t>
            </a:r>
            <a:r>
              <a:rPr lang="ru-RU" sz="2800" b="1" dirty="0"/>
              <a:t>;</a:t>
            </a:r>
          </a:p>
          <a:p>
            <a:pPr lvl="0"/>
            <a:r>
              <a:rPr lang="ru-RU" sz="2800" b="1" dirty="0" smtClean="0"/>
              <a:t>- регулирующая</a:t>
            </a:r>
            <a:r>
              <a:rPr lang="ru-RU" sz="2800" b="1" dirty="0"/>
              <a:t>;</a:t>
            </a:r>
            <a:endParaRPr lang="ru-RU" sz="2800" b="1" i="1" dirty="0"/>
          </a:p>
          <a:p>
            <a:pPr lvl="0"/>
            <a:r>
              <a:rPr lang="ru-RU" sz="2800" b="1" dirty="0" smtClean="0"/>
              <a:t>- планово-директивная</a:t>
            </a:r>
            <a:r>
              <a:rPr lang="ru-RU" sz="2800" b="1" dirty="0"/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50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8489" y="505610"/>
            <a:ext cx="1071461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 конца 20-х годов текущего столетия основным типом финансовой политики большинства стран был </a:t>
            </a:r>
            <a:r>
              <a:rPr lang="ru-RU" sz="20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классический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ее вариант. Такая финансовая политики была основана на трудах классиков политэкономии А. Смита и Д.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Рикардо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их последователей. Основное ее направление — невмешательство государства в экономику, сохранение свободной  конкуренции, использование рыночного механизма как главного регулятора хозяйственных процессов. Следствием этого было ограничение государственных расходов и налогов, обеспечение условий для формирования и исполнения равновесного (сбалансированного) бюджета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механизм строился исходя из этих целей финансовой политики. Государство стремилось к уменьшению расходов бюджета, сводившихся в основном к расходам на военные цели, выплату процентов по государственному долгу и его погашению и управление. Система налогообложения долж­на была создать необходимое поступление средств для обеспечения сбалансированного бюджета государства. Причем система налогов строилась в основном на косвенных и имущественных налогах, которые были достаточно просты и эффективны с точки зрения механизма их взимания.</a:t>
            </a:r>
          </a:p>
          <a:p>
            <a:pPr indent="252095" algn="just">
              <a:spcAft>
                <a:spcPts val="0"/>
              </a:spcAft>
            </a:pP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2768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7732" y="344246"/>
            <a:ext cx="107146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Бурное развитие производительных сил поставило перед государством еще в XIX в. вопрос об изменении подходов к финансовой политике. Особенно остро встал вопрос об этом в конце 20-х годов нынешнего столетия, когда обострился весь комплекс экономических, политических и социальных проблем большинства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государств.</a:t>
            </a:r>
          </a:p>
          <a:p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этот период в западных странах осу­ществляется переход к </a:t>
            </a:r>
            <a:r>
              <a:rPr lang="ru-RU" sz="20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регулирующей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финансовой политике. В ее основу вначале были положены экономическая теория английского экономиста Дж.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Кейнса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его последователей. Они исходили из необходимости вмешательства и регулирования государством циклического развития экономики. Финансовая политика наряду с ее традиционными задачами стала преследовать цель использовать финансовый механизм для регулирования экономики и социальных отношений в целях обеспечения полной занятости населения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инструментами вмешательства в экономику становятся государственные расходы, за счет которых формируется дополнительный спрос. Поэтому государственные расходы обеспечивают рост предпринимательской деятельности, увеличение национального дохода и способствуют ликвидации безработицы путем финансирования создания новых рабочих мест.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854783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7732" y="344246"/>
            <a:ext cx="1071461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Система налогов в условиях </a:t>
            </a:r>
            <a:r>
              <a:rPr lang="ru-RU" sz="2000" b="1" u="sng" dirty="0">
                <a:solidFill>
                  <a:srgbClr val="FFFF00"/>
                </a:solidFill>
              </a:rPr>
              <a:t>регулирующей финансовой политики </a:t>
            </a:r>
            <a:r>
              <a:rPr lang="ru-RU" sz="2000" dirty="0"/>
              <a:t>кардинально изменяется. Главным механизмом регулирования становится </a:t>
            </a:r>
            <a:r>
              <a:rPr lang="ru-RU" sz="2000" dirty="0">
                <a:solidFill>
                  <a:srgbClr val="FFFF00"/>
                </a:solidFill>
              </a:rPr>
              <a:t>подоходный налог</a:t>
            </a:r>
            <a:r>
              <a:rPr lang="ru-RU" sz="2000" dirty="0"/>
              <a:t>, использующий прогрессивные ставки. Этот налог обеспечивает изъятие у экономических субъектов доходов, используемых в виде сбережений, что позволяет обеспечить сбалансированность бюджета государства при высоком уровне расходов.</a:t>
            </a:r>
          </a:p>
          <a:p>
            <a:r>
              <a:rPr lang="ru-RU" sz="2000" dirty="0"/>
              <a:t>Большое внимание в финансовом механизме </a:t>
            </a:r>
            <a:r>
              <a:rPr lang="ru-RU" sz="2000" dirty="0">
                <a:solidFill>
                  <a:srgbClr val="FFFF00"/>
                </a:solidFill>
              </a:rPr>
              <a:t>уделяется системе государственного кредита</a:t>
            </a:r>
            <a:r>
              <a:rPr lang="ru-RU" sz="2000" dirty="0"/>
              <a:t>, на основе которого проводится политика дефицитного финансирования. Государство активно развивает применение долгосрочных и среднесрочных займов. Рынок ссудных капиталов становится вторым по значению источником доходов бюджета, а деф</a:t>
            </a:r>
            <a:r>
              <a:rPr lang="ru-RU" sz="2000" dirty="0">
                <a:solidFill>
                  <a:srgbClr val="FFFF00"/>
                </a:solidFill>
              </a:rPr>
              <a:t>ицит бюджета используется для регулирования экономики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Изменяется </a:t>
            </a:r>
            <a:r>
              <a:rPr lang="ru-RU" sz="2000" dirty="0">
                <a:solidFill>
                  <a:srgbClr val="FFFF00"/>
                </a:solidFill>
              </a:rPr>
              <a:t>система управления финансами</a:t>
            </a:r>
            <a:r>
              <a:rPr lang="ru-RU" sz="2000" dirty="0"/>
              <a:t>. Вместо единого органа управления возникает несколько самостоятельных специализированных органов. Выделяются отдельные службы, занимающиеся планированием бюджета и бюджетных расходов, их финансированием, контролем за поступлением налогов, управлением государственным долгом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В целом кейнсианская регулирующая финансовая политика показала свою сравнительную эффективность в западных странах. Она обеспечила в 30 — 60-х годах стабильный экономический рост, высокий уровень занятости и эффективную систему финансирования социальных нужд в большинстве этих стран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610503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0156" y="452830"/>
            <a:ext cx="1134931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000" b="1" i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Планово-директивная</a:t>
            </a:r>
            <a:r>
              <a:rPr lang="ru-RU" sz="20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политика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применяется в странах, использующих административно-командную систему управления экономикой. Основанная на государственной собст­венности на средства производства плановая система управления позволяет осуществлять прямое директивное руководство всеми сферами экономики и социальной жизни, в том числе и финансами. Цель финансовой политики в этих условиях - обеспечение максимальной концентрации финансовых ресурсов у государства (в первую очередь у центральных органов власти и управления) для их последующего перераспределения в соответствии с основ­ными направлениями государственного плана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Адекватно цели финансовой политики СССР строился и финансовый механизм. Основной задачей финансового меха­низма было создание инструментов, при помощи которых про­изводится изъятие всех неиспользуемых в соответствии с госу­дарственным планом финансовых ресурсов. Изъятие средств производилось у государственных предприятий, населения и органов местной власти.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0506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5459" y="415198"/>
            <a:ext cx="1080067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государственных предприятий был создан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механизм двухканального изъятия чистого </a:t>
            </a: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дохода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Чистый доход государственных предприятий изымался в бюджет вначале при помощи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налога с оборота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отраслях, где за счет цен, установленных государством, создавался доход в повышенных размерах (легкая, пищевая промышленность). Затем при помощи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индивидуальных отчислений от прибыли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(взносов свободного остатка прибыли) изымались в бюджет все излишки прибыли, которые, по мнению государства, нельзя было использовать в рамках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предприятий.</a:t>
            </a:r>
          </a:p>
          <a:p>
            <a:pPr indent="252095" algn="just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этом определялся предельный размер всех расходов пред­приятия за счет прибыли, то есть государство, полностью регулировало весь финансовый механизм государственных предприятий. В отдельные годы у государственных предприятий изымалось до 80% их чистого дохода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Регулирование использования денежных доходов населения осуществлялось при помощи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подоходного налога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Кроме того, часть средств изымалась путем размещения фактически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принудительных государственных займов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Свободные средства населения, помещенные в систему сберегательных касс, также на­правлялись в бюджет в виде специального безоблигационного займа. Примерно такой же механизм изъятия доходов приме­нялся для кооперативных предприятий.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7458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0155" y="612845"/>
            <a:ext cx="107361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Изъятие средств у местных органов власти обеспечивалось ограничением в установлении самостоятельных источников до­ходов местных бюджетов. Система местных доходов включала небольшие по объему доходы, удельный вес которых в бюджете не превышал 10 — 15% от общей суммы доходов. В связи с этим уровень доходов местных бюджетов полностью зависел от объема средств, выделяемых им из вышестоящих бюджетов в порядке бюджетного регулирования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бюджетов определялись исходя из приоритетов, установленных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государственным планом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Средства выделялись на затраты, как правило, без их увязки с возможным получаемым эффектом. В связи с этим значительные ресурсы использова­лись непроизводительно: на финансирование оборонных отраслей народного хозяйства, "долгостроя", военных расходов и т.п. В то же время покрытие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расходов на социальные нужды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осуществлялось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остаточным методом по минимальным нормам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что отрицательно сказывалось на развитии отраслей социальной сферы.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5649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Небесный</Template>
  <TotalTime>1112</TotalTime>
  <Words>3543</Words>
  <Application>Microsoft Office PowerPoint</Application>
  <PresentationFormat>Произвольный</PresentationFormat>
  <Paragraphs>274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Небеса</vt:lpstr>
      <vt:lpstr>Государственные и муниципальные финансы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Федеральная налоговая служба</vt:lpstr>
      <vt:lpstr>ФНС России осуществляет функции по контролю и надзору </vt:lpstr>
      <vt:lpstr>ФНС России осуществляет функции по контролю и надзору </vt:lpstr>
      <vt:lpstr>Федеральная налоговая служба ведет </vt:lpstr>
      <vt:lpstr>Федеральная налоговая служба центральный аппарат</vt:lpstr>
      <vt:lpstr>Межрегиональные инспекции </vt:lpstr>
      <vt:lpstr>Управления ФНС по округам </vt:lpstr>
      <vt:lpstr>Управления ФНС в ДВФО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и муниципальные финансы</dc:title>
  <dc:creator>Илья</dc:creator>
  <cp:lastModifiedBy>Бедрачук Илья</cp:lastModifiedBy>
  <cp:revision>221</cp:revision>
  <dcterms:created xsi:type="dcterms:W3CDTF">2014-01-06T06:23:34Z</dcterms:created>
  <dcterms:modified xsi:type="dcterms:W3CDTF">2014-03-05T21:08:02Z</dcterms:modified>
</cp:coreProperties>
</file>