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6" r:id="rId2"/>
    <p:sldId id="293" r:id="rId3"/>
    <p:sldId id="603" r:id="rId4"/>
    <p:sldId id="295" r:id="rId5"/>
    <p:sldId id="296" r:id="rId6"/>
    <p:sldId id="604" r:id="rId7"/>
    <p:sldId id="297" r:id="rId8"/>
    <p:sldId id="298" r:id="rId9"/>
    <p:sldId id="320" r:id="rId10"/>
    <p:sldId id="299" r:id="rId11"/>
    <p:sldId id="300" r:id="rId12"/>
    <p:sldId id="321" r:id="rId13"/>
    <p:sldId id="301" r:id="rId14"/>
    <p:sldId id="302" r:id="rId15"/>
    <p:sldId id="322" r:id="rId16"/>
    <p:sldId id="303" r:id="rId17"/>
    <p:sldId id="304" r:id="rId18"/>
    <p:sldId id="323" r:id="rId19"/>
    <p:sldId id="305" r:id="rId20"/>
    <p:sldId id="325" r:id="rId21"/>
    <p:sldId id="307" r:id="rId22"/>
    <p:sldId id="308" r:id="rId23"/>
    <p:sldId id="326" r:id="rId24"/>
    <p:sldId id="309" r:id="rId25"/>
    <p:sldId id="349" r:id="rId26"/>
    <p:sldId id="350" r:id="rId27"/>
    <p:sldId id="351" r:id="rId28"/>
    <p:sldId id="352" r:id="rId29"/>
    <p:sldId id="353" r:id="rId30"/>
    <p:sldId id="357" r:id="rId31"/>
    <p:sldId id="311" r:id="rId32"/>
    <p:sldId id="355" r:id="rId33"/>
    <p:sldId id="359" r:id="rId34"/>
    <p:sldId id="358" r:id="rId35"/>
    <p:sldId id="356" r:id="rId36"/>
    <p:sldId id="360" r:id="rId37"/>
    <p:sldId id="361" r:id="rId38"/>
    <p:sldId id="362" r:id="rId39"/>
    <p:sldId id="363" r:id="rId40"/>
    <p:sldId id="354" r:id="rId41"/>
    <p:sldId id="312" r:id="rId42"/>
    <p:sldId id="33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974" y="1469417"/>
            <a:ext cx="10919012" cy="242146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Государственные и муниципальные финансы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9815" y="4245884"/>
            <a:ext cx="7197726" cy="140546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Доцент кафедры Финансов и налогов,</a:t>
            </a:r>
          </a:p>
          <a:p>
            <a:pPr algn="ctr"/>
            <a:r>
              <a:rPr lang="ru-RU" sz="2800" b="1" dirty="0" smtClean="0"/>
              <a:t>канд. Экон. наук</a:t>
            </a:r>
          </a:p>
          <a:p>
            <a:pPr algn="ctr"/>
            <a:r>
              <a:rPr lang="ru-RU" sz="3600" b="1" dirty="0" smtClean="0"/>
              <a:t>Бедрачук илья александрович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258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366" y="1075763"/>
            <a:ext cx="1119871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u="sng" dirty="0"/>
          </a:p>
          <a:p>
            <a:pPr marL="0" lvl="8" algn="ctr"/>
            <a:r>
              <a:rPr lang="ru-RU" sz="4800" b="1" dirty="0" smtClean="0"/>
              <a:t>Лекции </a:t>
            </a:r>
            <a:r>
              <a:rPr lang="ru-RU" sz="4800" b="1" dirty="0" smtClean="0"/>
              <a:t>2</a:t>
            </a:r>
            <a:endParaRPr lang="ru-RU" sz="4800" b="1" dirty="0" smtClean="0"/>
          </a:p>
          <a:p>
            <a:pPr marL="0" lvl="8" algn="ctr"/>
            <a:endParaRPr lang="ru-RU" sz="4800" b="1" dirty="0" smtClean="0"/>
          </a:p>
          <a:p>
            <a:pPr marL="0" lvl="8" algn="ctr"/>
            <a:r>
              <a:rPr lang="ru-RU" sz="4800" b="1" dirty="0" smtClean="0"/>
              <a:t>Финансово-кредитная система и ее элементы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94049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99" y="258183"/>
            <a:ext cx="1161825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Распределение и перераспределение созданного в обществе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 находит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свое выражение в создании централизованных и децентрализованных </a:t>
            </a:r>
            <a:r>
              <a:rPr lang="ru-RU" sz="36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фондов денежных </a:t>
            </a:r>
            <a:r>
              <a:rPr lang="ru-RU" sz="3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ctr">
              <a:spcAft>
                <a:spcPts val="0"/>
              </a:spcAft>
            </a:pPr>
            <a:endParaRPr lang="ru-RU" sz="3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ctr">
              <a:spcAft>
                <a:spcPts val="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Важным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элементом механизма перераспределения денежных средств субъектов экономических отношений в условиях рыночной экономики является </a:t>
            </a:r>
            <a:r>
              <a:rPr lang="ru-RU" sz="36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рынок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ctr"/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148270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99" y="258183"/>
            <a:ext cx="1161825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/>
            <a:endParaRPr lang="ru-RU" sz="3200" dirty="0" smtClean="0"/>
          </a:p>
          <a:p>
            <a:pPr indent="252095" algn="ctr"/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Существование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рынка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обусловлено наличием временно свободных денежных средств, которые аккумулируются в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кредитной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системе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также наличием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ценных бумаг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выпускаются хозяйствующими субъектами и государством с целью привлечения свободных денежных средств (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фондовый рынок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indent="252095" algn="ctr"/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объективно существующего несовпадение суммы собственных денежных средств с потребностью в них способствует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временному перераспределению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свободных денег от их владельцев к заемщикам на определенных условиях.</a:t>
            </a:r>
          </a:p>
          <a:p>
            <a:pPr indent="252095" algn="ctr">
              <a:spcAft>
                <a:spcPts val="0"/>
              </a:spcAft>
            </a:pPr>
            <a:endParaRPr lang="ru-RU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2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581" y="570154"/>
            <a:ext cx="101874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Одним из главных субъектов финансового рынка является </a:t>
            </a:r>
            <a:r>
              <a:rPr lang="ru-RU" sz="4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</a:t>
            </a: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ctr">
              <a:spcAft>
                <a:spcPts val="0"/>
              </a:spcAft>
            </a:pPr>
            <a:endParaRPr lang="ru-RU" sz="4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ctr"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Взаимоотношения </a:t>
            </a: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 и финансового рынка </a:t>
            </a: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многоплановы.</a:t>
            </a:r>
          </a:p>
        </p:txBody>
      </p:sp>
    </p:spTree>
    <p:extLst>
      <p:ext uri="{BB962C8B-B14F-4D97-AF65-F5344CB8AC3E}">
        <p14:creationId xmlns:p14="http://schemas.microsoft.com/office/powerpoint/2010/main" val="132571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344243"/>
            <a:ext cx="101874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может выступать кредитором и заемщиком, устанавливать общие правила функционирования рынка и осуществлять повседневный контроль за ним, проводить через рынок официальную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денежно-кредитную </a:t>
            </a:r>
            <a:r>
              <a:rPr lang="ru-RU" sz="32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политику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ctr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Чаще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всего на финансовом рынке государство выступает в качестве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заемщика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 связано с таким широко распространенным явлением, как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дефицит государственного бюджета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Для покрытия дефицита государство выступает ценные бумаги. Эмитентом этих ценных бумаг является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Правительство РФ,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агентом – Центральный банк РФ.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4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9398" y="451822"/>
            <a:ext cx="1037037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Централизованные и децентрализованные фонды, а также кредитные ресурсы в совокупности составляют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финансово-кредитную систему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любого национального хозяйства.</a:t>
            </a:r>
          </a:p>
          <a:p>
            <a:pPr indent="252095" algn="ctr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целом финансово-кредитная система включает две подсистемы: </a:t>
            </a:r>
            <a:r>
              <a:rPr lang="ru-RU" sz="32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финансовую и кредитную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Каждая из этих подсистем делится на </a:t>
            </a:r>
            <a:r>
              <a:rPr lang="ru-RU" sz="3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сферы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те в свою очередь – на </a:t>
            </a:r>
            <a:r>
              <a:rPr lang="ru-RU" sz="3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звенья, подразделения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т.п.</a:t>
            </a:r>
          </a:p>
          <a:p>
            <a:pPr indent="252095" algn="ctr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Хотя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элемент финансово-кредитной системы имеет свои организацию, механизм и порядок функционирования, все они тесно взаимосвязаны и оказывают большое влияние на развитие национальной экономики.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6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50" y="204577"/>
            <a:ext cx="9813027" cy="295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5910" y="3324113"/>
            <a:ext cx="51529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централизованные финансы;</a:t>
            </a:r>
          </a:p>
          <a:p>
            <a:pPr indent="252095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децентрализованные финансы;</a:t>
            </a:r>
          </a:p>
          <a:p>
            <a:pPr indent="252095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финансы домашних хозяйств.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8372" y="3324113"/>
            <a:ext cx="5669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банковская сфера: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эмиссионные банки (центральный и национальный банки);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неэмиссионные банки, которые охватывают коммерческие и специализированные банки</a:t>
            </a:r>
          </a:p>
          <a:p>
            <a:pPr indent="25209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 парабанковская сфера: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специализированные финансово-кредитные институты (кредитные товарищества, расчетные центры и т.д.)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почтово-сберегательные учреждения.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73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2" y="1424173"/>
            <a:ext cx="104134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Каждое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звено финансовой системы представляет собой определенную сферу финансовых отношений, а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система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целом - совокупность различных сфер финансовых отношений, в процессе которых образуются и используют фонды денежных средств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Другими словами, </a:t>
            </a: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система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это система форм и методов образования, распределения и использования фондов денежных средств государства и предприятий.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9000" y="189162"/>
            <a:ext cx="5137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</a:t>
            </a:r>
            <a:r>
              <a:rPr lang="ru-RU" sz="4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194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8792" y="577873"/>
            <a:ext cx="1099431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Типы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мировых финансовых </a:t>
            </a: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</a:t>
            </a:r>
            <a:endParaRPr lang="ru-RU" sz="2800" b="1" u="sng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Банковский тип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в процессе перераспределения национального дохода ведущую роль играют коммерческие банки и другие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судосберегательные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учреждения (Германия, Франция, Япония).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Рыночный тип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в процессе перераспределения национального дохода ведущую роль играют предприятия, способные к эмиссии, т.е. фирмы, концерны, корпорации, в ценные бумаги которых вкладывает свободные финансовые ресурсы значительная часть физических и юридических лиц (США, Великобритания, Канада и многие др. страны).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Бюджетный тип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наибольшая часть финансовых ресурсов централизованно перераспределяется государством через бюджетные и внебюджетные фонды, Порой отличается жестким налоговым прессингом, не оставляющим налогоплательщикам финансовых ресурсов в количестве, достаточном для значимых вложений по любым другим направлениям (Россия, Швеция).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4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461" y="613187"/>
            <a:ext cx="1015521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система Российской Федерации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включает следующие звенья финансовых отношений:</a:t>
            </a:r>
          </a:p>
          <a:p>
            <a:pPr marL="2286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централизованные финансы: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государственная бюджетная система;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внебюджетные фонды;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кредит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/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децентрализованные финансы: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коммерческих предприятий и организаций;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некоммерческих организаций;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711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инансы финансовых посредников;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/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домашних хозяйств.</a:t>
            </a:r>
          </a:p>
        </p:txBody>
      </p:sp>
    </p:spTree>
    <p:extLst>
      <p:ext uri="{BB962C8B-B14F-4D97-AF65-F5344CB8AC3E}">
        <p14:creationId xmlns:p14="http://schemas.microsoft.com/office/powerpoint/2010/main" val="352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913" y="376517"/>
            <a:ext cx="1110189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Централизованные финансы включают в себя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и муниципальные финансы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Словосочетание 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и муниципальные финансы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 федеративное устройство РФ.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Конституцией РФ федеративное устройство России включает три уровня управления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федеральный уровень,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уровень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субъектов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Федерации,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- местный уровень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органов местного самоуправления).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Централизованные финансы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регулирования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национальной экономики в целом. С их помощью денежные средства хозяйствующих субъектов и граждан аккумулируются в бюджетных и внебюджетных фондах государства в целях удовлетворения общественных потребностей.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5760" y="230929"/>
            <a:ext cx="1124174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Ведущим звеном любой финансовой системы выступает государственная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бюджетная система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Бюджетная  система  в  Российской  Федерации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 собой  совокупность  бюджетов  всех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уровней,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которая регулируется нормами права 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основывается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экономических отношениях. 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Бюджеты являются финансовой основой государственных и муниципальных органов власти.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бюджетной системы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находятся в  государственной собственности или собственности органов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местного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самоуправления. Функционирование бюджетной системы регламентируется Бюджетным кодексом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РФ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Бюджетное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организация бюджетной системы, принципы ее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построения.</a:t>
            </a:r>
          </a:p>
          <a:p>
            <a:pPr indent="25209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Становление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бюджетной системы шло параллельно с проведением экономической реформы. Новая концепция бюджетного устройства РФ, предусматривающая ее значительную </a:t>
            </a:r>
            <a:r>
              <a:rPr lang="ru-RU" sz="20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децентрализацию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обеспечивалась принятием ряда законодательных актов, регламентирующих расширение демократических принципов построения бюджетной системы и усиление территориальных аспектов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22871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552940"/>
            <a:ext cx="11080377" cy="5288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Бюджетная система Российской Федерации включает три уровня: 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 федеральный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бюджет;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 бюджеты субъектов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РФ;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 местные бюджеты (бюджеты органов местного самоуправления).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Все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бюджеты государственной бюджетной системы функционируют автономно. Местные бюджеты своими доходами и расходами не входят в бюджеты территорий, а последние не включаются в федеральный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Bef>
                <a:spcPts val="1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структура бюджетной системы Российской федерации приближена к структуре бюджетных систем западных стран.</a:t>
            </a:r>
          </a:p>
          <a:p>
            <a:pPr indent="252095" algn="just">
              <a:spcBef>
                <a:spcPts val="1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своему материальному содержанию государственный бюджет – это главный централизованный фонд денежных средств государства.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бюджет является также главным средством перераспределения национального дохода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9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552940"/>
            <a:ext cx="110803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бюджет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разрабатываются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принимается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форме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 закона. 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Бюджеты 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субъектов  РФ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утверждаются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форме законов субъектов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РФ.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Местные 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бюджеты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разрабатываются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утверждаются в соответствии с правовыми актами представленных органов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местного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самоуправления. </a:t>
            </a:r>
          </a:p>
          <a:p>
            <a:pPr indent="252095"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составе  бюджетов могут  создаваться 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целевые  бюджетные фонды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которые  представляют  собой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фонды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денежных средств, образуемые за счёт целевых источников и используемые по отдельной смете. 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этих фондов не могут быть использованы на цели, не соответствующие их назначению.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36" y="408790"/>
            <a:ext cx="110696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Второй элемент централизованных финансов –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внебюджетные фонды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Эти фонды имеют постоянный источник, а мобилизация и использование средств осуществляется в особых формах и особыми методами. Внебюджетные фонды не зависят от средств государственного бюджета, используются строго по целевому назначению – для оказания социальных услуг населению, стимулирования развития отсталых отраслей инфраструктуры.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131" y="3808206"/>
            <a:ext cx="11251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F0"/>
                </a:solidFill>
              </a:rPr>
              <a:t>1. Пенсионный фонд РФ</a:t>
            </a:r>
            <a:endParaRPr lang="ru-RU" sz="4000" b="1" dirty="0">
              <a:solidFill>
                <a:srgbClr val="00B0F0"/>
              </a:solidFill>
            </a:endParaRPr>
          </a:p>
          <a:p>
            <a:r>
              <a:rPr lang="ru-RU" sz="4000" b="1" dirty="0" smtClean="0">
                <a:solidFill>
                  <a:srgbClr val="00B0F0"/>
                </a:solidFill>
              </a:rPr>
              <a:t>2. Фонд </a:t>
            </a:r>
            <a:r>
              <a:rPr lang="ru-RU" sz="4000" b="1" dirty="0">
                <a:solidFill>
                  <a:srgbClr val="00B0F0"/>
                </a:solidFill>
              </a:rPr>
              <a:t>социального </a:t>
            </a:r>
            <a:r>
              <a:rPr lang="ru-RU" sz="4000" b="1" dirty="0" smtClean="0">
                <a:solidFill>
                  <a:srgbClr val="00B0F0"/>
                </a:solidFill>
              </a:rPr>
              <a:t>страхования РФ</a:t>
            </a:r>
            <a:endParaRPr lang="ru-RU" sz="4000" b="1" dirty="0">
              <a:solidFill>
                <a:srgbClr val="00B0F0"/>
              </a:solidFill>
            </a:endParaRPr>
          </a:p>
          <a:p>
            <a:r>
              <a:rPr lang="ru-RU" sz="4000" b="1" dirty="0" smtClean="0">
                <a:solidFill>
                  <a:srgbClr val="00B0F0"/>
                </a:solidFill>
              </a:rPr>
              <a:t>3. Фонды обязательного медицинского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2844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39" y="357318"/>
            <a:ext cx="1117719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кредит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форму кредитных отношений между государством, юридическими и физическими лицами, когда государство выступает как заемщик, кредитор или гарант.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Чаще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всего государство выступает как заемщик, используя средства государственного кредита для погашения дефицита государственного бюджета. Поэтому 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объективная необходимость государственного кредита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обусловлена, в первую очередь, 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превышением государственных расходов над его 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доходами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Реже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выступает как кредитор, предоставляя займы другим государствам и частным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компаниям.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Если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же государство берет на себя ответственность за погашение частных обязательств, то оно выступает как гарант.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3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01675" y="376518"/>
            <a:ext cx="9488245" cy="613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Государственный и муниципальный долг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3186" y="1581374"/>
            <a:ext cx="2689412" cy="10004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Заемщик</a:t>
            </a:r>
            <a:endParaRPr lang="ru-RU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01089" y="1581374"/>
            <a:ext cx="2689412" cy="10004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Валюта обязательств</a:t>
            </a:r>
            <a:endParaRPr lang="ru-RU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122484" y="1581374"/>
            <a:ext cx="2689412" cy="10004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Объем обязательств</a:t>
            </a:r>
            <a:endParaRPr lang="ru-RU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4852" y="3065930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Государственный долг РФ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4852" y="4281544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Государственный </a:t>
            </a:r>
            <a:r>
              <a:rPr lang="ru-RU" sz="2000" b="1" dirty="0" smtClean="0"/>
              <a:t>долг субъекта РФ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4852" y="5497158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Муниципальный долг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668" y="3367144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Внутренний государственный долг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8668" y="4690335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Внешний государственный долг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004150" y="3367144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Капитальный государственный долг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004150" y="4690335"/>
            <a:ext cx="28077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Текущий государственный долг</a:t>
            </a:r>
            <a:endParaRPr lang="ru-RU" sz="2000" b="1" dirty="0"/>
          </a:p>
        </p:txBody>
      </p:sp>
      <p:cxnSp>
        <p:nvCxnSpPr>
          <p:cNvPr id="15" name="Соединительная линия уступом 14"/>
          <p:cNvCxnSpPr>
            <a:stCxn id="3" idx="2"/>
            <a:endCxn id="6" idx="0"/>
          </p:cNvCxnSpPr>
          <p:nvPr/>
        </p:nvCxnSpPr>
        <p:spPr>
          <a:xfrm rot="16200000" flipH="1">
            <a:off x="7960659" y="-925157"/>
            <a:ext cx="591670" cy="4421392"/>
          </a:xfrm>
          <a:prstGeom prst="bentConnector3">
            <a:avLst>
              <a:gd name="adj1" fmla="val 5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3" idx="2"/>
            <a:endCxn id="5" idx="0"/>
          </p:cNvCxnSpPr>
          <p:nvPr/>
        </p:nvCxnSpPr>
        <p:spPr>
          <a:xfrm rot="5400000">
            <a:off x="5749962" y="1285538"/>
            <a:ext cx="591670" cy="3"/>
          </a:xfrm>
          <a:prstGeom prst="bentConnector3">
            <a:avLst>
              <a:gd name="adj1" fmla="val 5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3" idx="2"/>
            <a:endCxn id="4" idx="0"/>
          </p:cNvCxnSpPr>
          <p:nvPr/>
        </p:nvCxnSpPr>
        <p:spPr>
          <a:xfrm rot="5400000">
            <a:off x="3706010" y="-758414"/>
            <a:ext cx="591670" cy="4087906"/>
          </a:xfrm>
          <a:prstGeom prst="bentConnector3">
            <a:avLst>
              <a:gd name="adj1" fmla="val 5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4" idx="3"/>
            <a:endCxn id="7" idx="3"/>
          </p:cNvCxnSpPr>
          <p:nvPr/>
        </p:nvCxnSpPr>
        <p:spPr>
          <a:xfrm>
            <a:off x="3302598" y="2081605"/>
            <a:ext cx="12700" cy="1441525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stCxn id="7" idx="3"/>
            <a:endCxn id="8" idx="3"/>
          </p:cNvCxnSpPr>
          <p:nvPr/>
        </p:nvCxnSpPr>
        <p:spPr>
          <a:xfrm>
            <a:off x="3302598" y="3523130"/>
            <a:ext cx="12700" cy="1215614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>
            <a:stCxn id="8" idx="3"/>
            <a:endCxn id="9" idx="3"/>
          </p:cNvCxnSpPr>
          <p:nvPr/>
        </p:nvCxnSpPr>
        <p:spPr>
          <a:xfrm>
            <a:off x="3302598" y="4738744"/>
            <a:ext cx="12700" cy="1215614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10" idx="3"/>
            <a:endCxn id="11" idx="3"/>
          </p:cNvCxnSpPr>
          <p:nvPr/>
        </p:nvCxnSpPr>
        <p:spPr>
          <a:xfrm>
            <a:off x="7616414" y="3824344"/>
            <a:ext cx="12700" cy="1323191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5" idx="3"/>
            <a:endCxn id="10" idx="3"/>
          </p:cNvCxnSpPr>
          <p:nvPr/>
        </p:nvCxnSpPr>
        <p:spPr>
          <a:xfrm>
            <a:off x="7390501" y="2081605"/>
            <a:ext cx="225913" cy="1742739"/>
          </a:xfrm>
          <a:prstGeom prst="bentConnector3">
            <a:avLst>
              <a:gd name="adj1" fmla="val 201189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stCxn id="6" idx="1"/>
            <a:endCxn id="12" idx="1"/>
          </p:cNvCxnSpPr>
          <p:nvPr/>
        </p:nvCxnSpPr>
        <p:spPr>
          <a:xfrm rot="10800000" flipV="1">
            <a:off x="9004150" y="2081604"/>
            <a:ext cx="118334" cy="1742739"/>
          </a:xfrm>
          <a:prstGeom prst="bentConnector3">
            <a:avLst>
              <a:gd name="adj1" fmla="val 293182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8993392" y="3824343"/>
            <a:ext cx="12700" cy="1323191"/>
          </a:xfrm>
          <a:prstGeom prst="bentConnector3">
            <a:avLst>
              <a:gd name="adj1" fmla="val 1800000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2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548" y="347912"/>
            <a:ext cx="1132780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долг Российской Федерации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долговые обязательства перед физическими 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юридическими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лицами, иностранными государствами, международными организациями и иными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субъектами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международного права. Этот долг полностью и без условий обеспечивается всем находящимся 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федеральной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собственности имуществом, составляющим государственную казну. 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  долг  субъекта  Российской  Федерации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как  совокупность  его  долговых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полностью и без условий обеспечивается всем находящимся в собственности субъекта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имуществом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составляющим его казну. 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Муниципальный долг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как совокупность долговых обязательств муниципального образования,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полностью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без условий обеспечивается всем имуществом, составляющим муниципальную казну.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3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821" y="939582"/>
            <a:ext cx="1132780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  государственный  долг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 вся  сумма  выпущенных  и  непогашенных  долговых 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государства, включая начисленные проценты по этим обязательствам. </a:t>
            </a:r>
          </a:p>
          <a:p>
            <a:pPr indent="252095" algn="just">
              <a:spcAft>
                <a:spcPts val="0"/>
              </a:spcAft>
            </a:pP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Текущий государственный долг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расходы на выплату доходов кредиторов по всем долговым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обязательствам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 и по погашению обязательств, срок оплаты которых наступил.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5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578" y="355004"/>
            <a:ext cx="1116643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Децентрализованные финансы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экономические отношения, связанные с денежными средствами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(доходы и накопления) хозяйствующих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субъектов.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Они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 для производства и реализации товаров и услуг, а также воспроизводства капитала и рабочей силы. Именно они составляют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основу финансовой системы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Поскольку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преобладающая часть финансовых ресурсов сконцентрирована у предприятий, то и стабильность финансовой системы зависит от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устойчивости их финансового положения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sz="2400" dirty="0" smtClean="0"/>
          </a:p>
          <a:p>
            <a:r>
              <a:rPr lang="ru-RU" sz="2800" dirty="0" smtClean="0"/>
              <a:t>На </a:t>
            </a:r>
            <a:r>
              <a:rPr lang="ru-RU" sz="2800" dirty="0"/>
              <a:t>организацию децентрализованных финансов существенное влияние оказывают </a:t>
            </a:r>
            <a:r>
              <a:rPr lang="ru-RU" sz="2800" b="1" dirty="0">
                <a:solidFill>
                  <a:srgbClr val="FFFF00"/>
                </a:solidFill>
              </a:rPr>
              <a:t>отраслевые особенности </a:t>
            </a:r>
            <a:r>
              <a:rPr lang="ru-RU" sz="2800" dirty="0"/>
              <a:t>и особенности </a:t>
            </a:r>
            <a:r>
              <a:rPr lang="ru-RU" sz="2800" b="1" dirty="0">
                <a:solidFill>
                  <a:srgbClr val="FFFF00"/>
                </a:solidFill>
              </a:rPr>
              <a:t>организационно-правовой формы предприятий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7459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913" y="301214"/>
            <a:ext cx="1101583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отраслевой принадлежности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предприятий можно разделить на финансы промышленности, сельского хозяйства, транспорта, связи, торговли, строительства, дорожного хозяйства, ЖКХ 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т.п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Исходя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организационно-правовых форм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децентрализованные финансы делятся на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коммерческих и некоммерческих предприятий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Коммерческие организации функционируют как хозяйственные товарищества и общества, некоммерческие – в форме финансируемых собственником учреждений.</a:t>
            </a:r>
          </a:p>
          <a:p>
            <a:pPr indent="252095"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 рыночных отношений расходы коммерческих предприятий должны покрываться за счет собственных доходов.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 источником производственного и социального развития трудовых коллективов становится </a:t>
            </a:r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прибыль.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245" y="408791"/>
            <a:ext cx="1112340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финансовых посредников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имеют особое  значение  в  системе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децентрализованных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поскольку в них сконцентрированы огромные финансовые ресурсы, используемые прежде всего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инвестиционные </a:t>
            </a:r>
            <a:r>
              <a:rPr lang="ru-RU" sz="24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цели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финансовыми посредниками понимаются фирмы,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специализирующиеся на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 взаимодействия лиц, имеющих свободные денежные средства, с лицами,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нуждающимися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денежных средствах.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финансовым посредникам относятся: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 коммерческие банки;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 сберегательные институты;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 кредитные союзы;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4)  компании, занимающиеся страхованием; </a:t>
            </a:r>
          </a:p>
          <a:p>
            <a:pPr indent="25209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5)  пенсионные фонды и другие организации, приобретающие и продающие различные «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продукты», обеспечивая тем самым эффективное перемещение финансовых ресурсов к их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конечным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потребителям. 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25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245" y="408791"/>
            <a:ext cx="1112340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особого звена децентрализованных финансов выступает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страхование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которое представляет собой совокупность перераспределительных отношений, возникающих по поводу защиты имущественных интересов физических и юридических лиц при наступлении определенных событий (страховых случаев) за счет денежных средств страхового фонда, формируемого из страховых взносов.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Выделение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страхования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самостоятельного звена финансовой системы обусловлено наличием в условиях рыночной экономики рисков, связанных с возможностью наступления чрезвычайных обстоятельств, результатом которых могут быть весьма существенные материальные потери как хозяйствующих субъектов, так и граждан.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24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517" y="182881"/>
            <a:ext cx="1159674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Субъекты страховых отношений</a:t>
            </a:r>
          </a:p>
          <a:p>
            <a:r>
              <a:rPr lang="ru-RU" sz="2200" dirty="0" smtClean="0"/>
              <a:t>Во-первых </a:t>
            </a:r>
            <a:r>
              <a:rPr lang="ru-RU" sz="2200" dirty="0"/>
              <a:t>– это </a:t>
            </a:r>
            <a:r>
              <a:rPr lang="ru-RU" sz="2200" dirty="0">
                <a:solidFill>
                  <a:srgbClr val="FFFF00"/>
                </a:solidFill>
              </a:rPr>
              <a:t>страхователь</a:t>
            </a:r>
            <a:r>
              <a:rPr lang="ru-RU" sz="2200" dirty="0"/>
              <a:t> – </a:t>
            </a:r>
            <a:r>
              <a:rPr lang="ru-RU" sz="2200" dirty="0" smtClean="0"/>
              <a:t>носитель </a:t>
            </a:r>
            <a:r>
              <a:rPr lang="ru-RU" sz="2200" dirty="0"/>
              <a:t>потребности в защите имущественного интереса, инициирующий </a:t>
            </a:r>
            <a:r>
              <a:rPr lang="ru-RU" sz="2200" dirty="0" smtClean="0"/>
              <a:t>спрос.</a:t>
            </a:r>
          </a:p>
          <a:p>
            <a:r>
              <a:rPr lang="ru-RU" sz="2200" dirty="0" smtClean="0"/>
              <a:t>Во-вторых </a:t>
            </a:r>
            <a:r>
              <a:rPr lang="ru-RU" sz="2200" dirty="0"/>
              <a:t>– это </a:t>
            </a:r>
            <a:r>
              <a:rPr lang="ru-RU" sz="2200" dirty="0" smtClean="0">
                <a:solidFill>
                  <a:srgbClr val="FFFF00"/>
                </a:solidFill>
              </a:rPr>
              <a:t>страховщик</a:t>
            </a:r>
            <a:r>
              <a:rPr lang="ru-RU" sz="2200" dirty="0" smtClean="0"/>
              <a:t> </a:t>
            </a:r>
            <a:r>
              <a:rPr lang="ru-RU" sz="2200" dirty="0"/>
              <a:t>– страховой институт, реагирующий на запросы страхователей, формирующий страховые денежные </a:t>
            </a:r>
            <a:r>
              <a:rPr lang="ru-RU" sz="2200" dirty="0" smtClean="0"/>
              <a:t>фонды</a:t>
            </a:r>
            <a:r>
              <a:rPr lang="ru-RU" sz="2200" dirty="0"/>
              <a:t>, производящий и предлагающий для потребления  страховой продукт –  страховую  защиту </a:t>
            </a:r>
            <a:r>
              <a:rPr lang="ru-RU" sz="2200" dirty="0" smtClean="0"/>
              <a:t>имущественных </a:t>
            </a:r>
            <a:r>
              <a:rPr lang="ru-RU" sz="2200" dirty="0"/>
              <a:t>интересов страхователей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В-третьих </a:t>
            </a:r>
            <a:r>
              <a:rPr lang="ru-RU" sz="2200" dirty="0"/>
              <a:t>– это </a:t>
            </a:r>
            <a:r>
              <a:rPr lang="ru-RU" sz="2200" dirty="0">
                <a:solidFill>
                  <a:srgbClr val="FFFF00"/>
                </a:solidFill>
              </a:rPr>
              <a:t>государство</a:t>
            </a:r>
            <a:r>
              <a:rPr lang="ru-RU" sz="2200" dirty="0"/>
              <a:t>. Поскольку деятельность страховых </a:t>
            </a:r>
            <a:r>
              <a:rPr lang="ru-RU" sz="2200" dirty="0" smtClean="0"/>
              <a:t>институтов </a:t>
            </a:r>
            <a:r>
              <a:rPr lang="ru-RU" sz="2200" dirty="0"/>
              <a:t>регламентируется государством. Именно государство является регулирующей и </a:t>
            </a:r>
            <a:r>
              <a:rPr lang="ru-RU" sz="2200" dirty="0" smtClean="0"/>
              <a:t>направляющей  </a:t>
            </a:r>
            <a:r>
              <a:rPr lang="ru-RU" sz="2200" dirty="0"/>
              <a:t>силой,  способствующей  удовлетворению  потребности  в  страховой  защите. Страхование  является </a:t>
            </a:r>
            <a:r>
              <a:rPr lang="ru-RU" sz="2200" dirty="0" smtClean="0"/>
              <a:t>составной </a:t>
            </a:r>
            <a:r>
              <a:rPr lang="ru-RU" sz="2200" dirty="0"/>
              <a:t>частью </a:t>
            </a:r>
            <a:r>
              <a:rPr lang="ru-RU" sz="2200" dirty="0" smtClean="0"/>
              <a:t>«финансовой </a:t>
            </a:r>
            <a:r>
              <a:rPr lang="ru-RU" sz="2200" dirty="0"/>
              <a:t>деятельности </a:t>
            </a:r>
            <a:r>
              <a:rPr lang="ru-RU" sz="2200" dirty="0" smtClean="0"/>
              <a:t>государства» </a:t>
            </a:r>
            <a:r>
              <a:rPr lang="ru-RU" sz="2200" dirty="0"/>
              <a:t>– деятельности по образованию, </a:t>
            </a:r>
            <a:r>
              <a:rPr lang="ru-RU" sz="2200" dirty="0" smtClean="0"/>
              <a:t>перераспределению </a:t>
            </a:r>
            <a:r>
              <a:rPr lang="ru-RU" sz="2200" dirty="0"/>
              <a:t>и использованию централизованных и децентрализованных фондов денежных средств, </a:t>
            </a:r>
            <a:r>
              <a:rPr lang="ru-RU" sz="2200" dirty="0" smtClean="0"/>
              <a:t>обеспечивающих </a:t>
            </a:r>
            <a:r>
              <a:rPr lang="ru-RU" sz="2200" dirty="0"/>
              <a:t>бесперебойное функционирование государства на каждом данном этапе общественного </a:t>
            </a:r>
            <a:r>
              <a:rPr lang="ru-RU" sz="2200" dirty="0" smtClean="0"/>
              <a:t>развития</a:t>
            </a:r>
            <a:endParaRPr lang="ru-RU" sz="2200" dirty="0"/>
          </a:p>
          <a:p>
            <a:endParaRPr lang="ru-RU" sz="2000" dirty="0" smtClean="0"/>
          </a:p>
          <a:p>
            <a:pPr algn="ctr"/>
            <a:r>
              <a:rPr lang="ru-RU" sz="2000" dirty="0" smtClean="0"/>
              <a:t>В связи с этим страхование следует прежде всего рассматривать как </a:t>
            </a:r>
            <a:r>
              <a:rPr lang="ru-RU" sz="2000" b="1" dirty="0" smtClean="0">
                <a:solidFill>
                  <a:srgbClr val="FFFF00"/>
                </a:solidFill>
              </a:rPr>
              <a:t>оптимизирующий фактор </a:t>
            </a:r>
            <a:r>
              <a:rPr lang="ru-RU" sz="2000" dirty="0" smtClean="0"/>
              <a:t>формирования платёжного баланса страны, как </a:t>
            </a:r>
            <a:r>
              <a:rPr lang="ru-RU" sz="2000" b="1" dirty="0" smtClean="0">
                <a:solidFill>
                  <a:srgbClr val="FFFF00"/>
                </a:solidFill>
              </a:rPr>
              <a:t>инструмент государственного регулирования </a:t>
            </a:r>
            <a:r>
              <a:rPr lang="ru-RU" sz="2000" dirty="0" smtClean="0">
                <a:solidFill>
                  <a:srgbClr val="FFFF00"/>
                </a:solidFill>
              </a:rPr>
              <a:t>экономики</a:t>
            </a:r>
            <a:r>
              <a:rPr lang="ru-RU" sz="2000" dirty="0" smtClean="0"/>
              <a:t>, который позволяет снизить финансовую нагрузку на бюджет, с тем чтобы восстановить ресурсы – как материальные, так и трудовые, – утраченные в результате наступления страховых случаев.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217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247" y="1258645"/>
            <a:ext cx="104779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/>
              <a:t>Вывод:</a:t>
            </a:r>
          </a:p>
          <a:p>
            <a:pPr algn="ctr"/>
            <a:r>
              <a:rPr lang="ru-RU" sz="3200" b="1" dirty="0" smtClean="0"/>
              <a:t>Как </a:t>
            </a:r>
            <a:r>
              <a:rPr lang="ru-RU" sz="3200" b="1" dirty="0"/>
              <a:t>экономическая категория </a:t>
            </a:r>
            <a:r>
              <a:rPr lang="ru-RU" sz="3200" b="1" dirty="0">
                <a:solidFill>
                  <a:srgbClr val="FFFF00"/>
                </a:solidFill>
              </a:rPr>
              <a:t>страхование</a:t>
            </a:r>
            <a:r>
              <a:rPr lang="ru-RU" sz="3200" b="1" dirty="0"/>
              <a:t> представляет систему экономических отношений, </a:t>
            </a:r>
            <a:r>
              <a:rPr lang="ru-RU" sz="3200" b="1" dirty="0" smtClean="0"/>
              <a:t>включающую </a:t>
            </a:r>
            <a:r>
              <a:rPr lang="ru-RU" sz="3200" b="1" dirty="0"/>
              <a:t>совокупность форм и методов формирования целевых фондов денежных средств и их </a:t>
            </a:r>
            <a:r>
              <a:rPr lang="ru-RU" sz="3200" b="1" dirty="0" smtClean="0"/>
              <a:t>использование </a:t>
            </a:r>
            <a:r>
              <a:rPr lang="ru-RU" sz="3200" b="1" dirty="0"/>
              <a:t>на возмещение ущерба. </a:t>
            </a:r>
          </a:p>
        </p:txBody>
      </p:sp>
    </p:spTree>
    <p:extLst>
      <p:ext uri="{BB962C8B-B14F-4D97-AF65-F5344CB8AC3E}">
        <p14:creationId xmlns:p14="http://schemas.microsoft.com/office/powerpoint/2010/main" val="27499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8" y="946205"/>
            <a:ext cx="1154295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В </a:t>
            </a:r>
            <a:r>
              <a:rPr lang="ru-RU" sz="2400" dirty="0"/>
              <a:t>современных условиях расширенного воспроизводства страхование выступает в роли одного из </a:t>
            </a:r>
            <a:r>
              <a:rPr lang="ru-RU" sz="2400" dirty="0" smtClean="0"/>
              <a:t>главных </a:t>
            </a:r>
            <a:r>
              <a:rPr lang="ru-RU" sz="2400" dirty="0"/>
              <a:t>факторов стабилизации экономического и социального развития общества. Постоянное </a:t>
            </a:r>
            <a:r>
              <a:rPr lang="ru-RU" sz="2400" dirty="0" smtClean="0"/>
              <a:t>повышение </a:t>
            </a:r>
            <a:r>
              <a:rPr lang="ru-RU" sz="2400" dirty="0"/>
              <a:t>технического и экономического потенциала страны, увеличение накапливаемого общественного </a:t>
            </a:r>
            <a:r>
              <a:rPr lang="ru-RU" sz="2400" dirty="0" smtClean="0"/>
              <a:t>богатства  </a:t>
            </a:r>
            <a:r>
              <a:rPr lang="ru-RU" sz="2400" dirty="0"/>
              <a:t>и  одновременный  рост  числа  техногенных,  экономических и  социальных  рисков,  </a:t>
            </a:r>
            <a:r>
              <a:rPr lang="ru-RU" sz="2400" dirty="0" smtClean="0"/>
              <a:t>угрожающих </a:t>
            </a:r>
            <a:r>
              <a:rPr lang="ru-RU" sz="2400" dirty="0"/>
              <a:t>его сохранению и приумножению, обусловливают создание масштабной системы страховых </a:t>
            </a:r>
            <a:r>
              <a:rPr lang="ru-RU" sz="2400" dirty="0" smtClean="0"/>
              <a:t>отношений</a:t>
            </a:r>
            <a:r>
              <a:rPr lang="ru-RU" sz="2400" dirty="0"/>
              <a:t>,  обеспечивающей  своевременную  компенсацию  непредвиденных  материальных  и финансовых </a:t>
            </a:r>
            <a:r>
              <a:rPr lang="ru-RU" sz="2400" dirty="0" smtClean="0"/>
              <a:t>убытков.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/>
              <a:t>Страховые  организации, не  создавая нового продукта  активно  участвуют  в процессе  его  </a:t>
            </a:r>
            <a:r>
              <a:rPr lang="ru-RU" sz="2400" dirty="0" smtClean="0"/>
              <a:t>перераспределения</a:t>
            </a:r>
            <a:r>
              <a:rPr lang="ru-RU" sz="2400" dirty="0"/>
              <a:t>. За счёт аккумулирования и использования денежных средств, собранных со всех </a:t>
            </a:r>
            <a:r>
              <a:rPr lang="ru-RU" sz="2400" dirty="0" smtClean="0"/>
              <a:t>участников </a:t>
            </a:r>
            <a:r>
              <a:rPr lang="ru-RU" sz="2400" dirty="0"/>
              <a:t>страхования, в каждом отдельном случае страховые организации принимают на себя </a:t>
            </a:r>
            <a:r>
              <a:rPr lang="ru-RU" sz="2400" dirty="0" smtClean="0"/>
              <a:t>обязательства по </a:t>
            </a:r>
            <a:r>
              <a:rPr lang="ru-RU" sz="2400" dirty="0"/>
              <a:t>предоставлению  страховой  защиты  в размере,  существенно превышающем  соответствующий  </a:t>
            </a:r>
            <a:r>
              <a:rPr lang="ru-RU" sz="2400" dirty="0" smtClean="0"/>
              <a:t>страховой </a:t>
            </a:r>
            <a:r>
              <a:rPr lang="ru-RU" sz="2400" dirty="0"/>
              <a:t>взнос.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89816" y="11520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МЕСТО СТРАХОВАНИЯ В СИСТЕМЕ 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ОБЩЕСТВЕННОГО ВОСПРОИЗВОДСТВА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42267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4409" y="225911"/>
            <a:ext cx="6960198" cy="710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Фазы общественного воспроизводства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4409" y="3141233"/>
            <a:ext cx="6960198" cy="710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Фазы страхового общественного воспроизводства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5609" y="1366224"/>
            <a:ext cx="2345167" cy="95743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Производство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34870" y="1366224"/>
            <a:ext cx="2345167" cy="95743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Распределение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76103" y="1366224"/>
            <a:ext cx="2345167" cy="95743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Обмен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423699" y="1366224"/>
            <a:ext cx="2345167" cy="95743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Потребление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5609" y="4561242"/>
            <a:ext cx="2345167" cy="19578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1. Получение </a:t>
            </a:r>
            <a:r>
              <a:rPr lang="ru-RU" sz="1400" dirty="0" smtClean="0"/>
              <a:t>страховщиками </a:t>
            </a:r>
            <a:r>
              <a:rPr lang="ru-RU" sz="1400" dirty="0"/>
              <a:t>страховых </a:t>
            </a:r>
            <a:r>
              <a:rPr lang="ru-RU" sz="1400" dirty="0" smtClean="0"/>
              <a:t>взносов </a:t>
            </a:r>
            <a:r>
              <a:rPr lang="ru-RU" sz="1400" dirty="0"/>
              <a:t>и </a:t>
            </a:r>
            <a:r>
              <a:rPr lang="ru-RU" sz="1400" dirty="0" smtClean="0"/>
              <a:t>формирование </a:t>
            </a:r>
            <a:r>
              <a:rPr lang="ru-RU" sz="1400" dirty="0"/>
              <a:t>из них страховых </a:t>
            </a:r>
            <a:r>
              <a:rPr lang="ru-RU" sz="1400" dirty="0" smtClean="0"/>
              <a:t>резервов </a:t>
            </a:r>
            <a:r>
              <a:rPr lang="ru-RU" sz="1400" dirty="0"/>
              <a:t>для </a:t>
            </a:r>
            <a:r>
              <a:rPr lang="ru-RU" sz="1400" dirty="0" smtClean="0"/>
              <a:t>предстоящего производства страховых выплат 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34870" y="4561242"/>
            <a:ext cx="2345167" cy="19578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2. Формирование и </a:t>
            </a:r>
          </a:p>
          <a:p>
            <a:pPr algn="ctr"/>
            <a:r>
              <a:rPr lang="ru-RU" sz="1400" dirty="0"/>
              <a:t>распределение </a:t>
            </a:r>
            <a:r>
              <a:rPr lang="ru-RU" sz="1400" dirty="0" smtClean="0"/>
              <a:t>страховых </a:t>
            </a:r>
            <a:r>
              <a:rPr lang="ru-RU" sz="1400" dirty="0"/>
              <a:t>резервов по </a:t>
            </a:r>
            <a:r>
              <a:rPr lang="ru-RU" sz="1400" dirty="0" smtClean="0"/>
              <a:t>группам</a:t>
            </a:r>
            <a:r>
              <a:rPr lang="ru-RU" sz="1400" dirty="0"/>
              <a:t>, подгруппам, </a:t>
            </a:r>
            <a:r>
              <a:rPr lang="ru-RU" sz="1400" dirty="0" smtClean="0"/>
              <a:t>видам </a:t>
            </a:r>
            <a:r>
              <a:rPr lang="ru-RU" sz="1400" dirty="0"/>
              <a:t>и т.д.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76103" y="4561242"/>
            <a:ext cx="2345167" cy="19578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3. Производство </a:t>
            </a:r>
            <a:r>
              <a:rPr lang="ru-RU" sz="1400" dirty="0" smtClean="0"/>
              <a:t>страховых </a:t>
            </a:r>
            <a:r>
              <a:rPr lang="ru-RU" sz="1400" dirty="0"/>
              <a:t>выплат </a:t>
            </a:r>
            <a:r>
              <a:rPr lang="ru-RU" sz="1400" dirty="0" smtClean="0"/>
              <a:t>страхователям </a:t>
            </a:r>
            <a:r>
              <a:rPr lang="ru-RU" sz="1400" dirty="0"/>
              <a:t>по </a:t>
            </a:r>
            <a:r>
              <a:rPr lang="ru-RU" sz="1400" dirty="0" smtClean="0"/>
              <a:t>условиям страхования </a:t>
            </a:r>
            <a:r>
              <a:rPr lang="ru-RU" sz="1400" dirty="0"/>
              <a:t>(</a:t>
            </a:r>
            <a:r>
              <a:rPr lang="ru-RU" sz="1400" dirty="0" smtClean="0"/>
              <a:t>использование страховых резервов </a:t>
            </a:r>
            <a:r>
              <a:rPr lang="ru-RU" sz="1400" dirty="0"/>
              <a:t>по прямому </a:t>
            </a:r>
            <a:r>
              <a:rPr lang="ru-RU" sz="1400" dirty="0" smtClean="0"/>
              <a:t>назначению</a:t>
            </a:r>
            <a:r>
              <a:rPr lang="ru-RU" sz="1400" dirty="0"/>
              <a:t>)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423699" y="4561242"/>
            <a:ext cx="2345167" cy="19578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4. Использование </a:t>
            </a:r>
          </a:p>
          <a:p>
            <a:pPr algn="ctr"/>
            <a:r>
              <a:rPr lang="ru-RU" sz="1400" dirty="0"/>
              <a:t>страхователями </a:t>
            </a:r>
            <a:r>
              <a:rPr lang="ru-RU" sz="1400" dirty="0" smtClean="0"/>
              <a:t>страховых </a:t>
            </a:r>
            <a:r>
              <a:rPr lang="ru-RU" sz="1400" dirty="0"/>
              <a:t>выплат для </a:t>
            </a:r>
          </a:p>
          <a:p>
            <a:pPr algn="ctr"/>
            <a:r>
              <a:rPr lang="ru-RU" sz="1400" dirty="0"/>
              <a:t>восстановления </a:t>
            </a:r>
            <a:r>
              <a:rPr lang="ru-RU" sz="1400" dirty="0" smtClean="0"/>
              <a:t>утраченных </a:t>
            </a:r>
            <a:r>
              <a:rPr lang="ru-RU" sz="1400" dirty="0"/>
              <a:t>или </a:t>
            </a:r>
            <a:r>
              <a:rPr lang="ru-RU" sz="1400" dirty="0" smtClean="0"/>
              <a:t>повреждённых </a:t>
            </a:r>
            <a:r>
              <a:rPr lang="ru-RU" sz="1400" dirty="0"/>
              <a:t>объектов </a:t>
            </a:r>
          </a:p>
        </p:txBody>
      </p:sp>
      <p:cxnSp>
        <p:nvCxnSpPr>
          <p:cNvPr id="14" name="Прямая со стрелкой 13"/>
          <p:cNvCxnSpPr>
            <a:endCxn id="9" idx="0"/>
          </p:cNvCxnSpPr>
          <p:nvPr/>
        </p:nvCxnSpPr>
        <p:spPr>
          <a:xfrm flipH="1">
            <a:off x="1678193" y="3851239"/>
            <a:ext cx="3872753" cy="7100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0" idx="0"/>
          </p:cNvCxnSpPr>
          <p:nvPr/>
        </p:nvCxnSpPr>
        <p:spPr>
          <a:xfrm flipH="1">
            <a:off x="4507454" y="3851238"/>
            <a:ext cx="1043492" cy="7100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11" idx="0"/>
          </p:cNvCxnSpPr>
          <p:nvPr/>
        </p:nvCxnSpPr>
        <p:spPr>
          <a:xfrm>
            <a:off x="5550946" y="3851238"/>
            <a:ext cx="2097741" cy="7100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2" idx="0"/>
          </p:cNvCxnSpPr>
          <p:nvPr/>
        </p:nvCxnSpPr>
        <p:spPr>
          <a:xfrm>
            <a:off x="5550946" y="3851238"/>
            <a:ext cx="5045337" cy="7100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3" idx="2"/>
            <a:endCxn id="7" idx="0"/>
          </p:cNvCxnSpPr>
          <p:nvPr/>
        </p:nvCxnSpPr>
        <p:spPr>
          <a:xfrm rot="16200000" flipH="1">
            <a:off x="6516443" y="233980"/>
            <a:ext cx="430308" cy="183417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3" idx="2"/>
            <a:endCxn id="8" idx="0"/>
          </p:cNvCxnSpPr>
          <p:nvPr/>
        </p:nvCxnSpPr>
        <p:spPr>
          <a:xfrm rot="16200000" flipH="1">
            <a:off x="7990241" y="-1239818"/>
            <a:ext cx="430308" cy="478177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3" idx="2"/>
            <a:endCxn id="6" idx="0"/>
          </p:cNvCxnSpPr>
          <p:nvPr/>
        </p:nvCxnSpPr>
        <p:spPr>
          <a:xfrm rot="5400000">
            <a:off x="4945827" y="497543"/>
            <a:ext cx="430308" cy="130705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3" idx="2"/>
            <a:endCxn id="6" idx="0"/>
          </p:cNvCxnSpPr>
          <p:nvPr/>
        </p:nvCxnSpPr>
        <p:spPr>
          <a:xfrm rot="5400000">
            <a:off x="4945827" y="497543"/>
            <a:ext cx="430308" cy="130705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3" idx="2"/>
            <a:endCxn id="5" idx="0"/>
          </p:cNvCxnSpPr>
          <p:nvPr/>
        </p:nvCxnSpPr>
        <p:spPr>
          <a:xfrm rot="5400000">
            <a:off x="3531197" y="-917087"/>
            <a:ext cx="430308" cy="413631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66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667" y="849854"/>
            <a:ext cx="1175810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/>
              <a:t> </a:t>
            </a:r>
          </a:p>
          <a:p>
            <a:r>
              <a:rPr lang="ru-RU" sz="1900" b="1" dirty="0">
                <a:solidFill>
                  <a:srgbClr val="FFFF00"/>
                </a:solidFill>
              </a:rPr>
              <a:t>Первая фаза </a:t>
            </a:r>
            <a:r>
              <a:rPr lang="ru-RU" sz="1900" b="1" dirty="0"/>
              <a:t>страхового воспроизводства обеспечивает организацию страховой защиты через </a:t>
            </a:r>
            <a:r>
              <a:rPr lang="ru-RU" sz="1900" b="1" dirty="0" smtClean="0"/>
              <a:t>образование </a:t>
            </a:r>
            <a:r>
              <a:rPr lang="ru-RU" sz="1900" b="1" dirty="0"/>
              <a:t>страховых резервов за счёт страховых премий, которые уплачивают из нетто-доходов </a:t>
            </a:r>
            <a:r>
              <a:rPr lang="ru-RU" sz="1900" b="1" dirty="0" smtClean="0"/>
              <a:t>страховщикам </a:t>
            </a:r>
            <a:r>
              <a:rPr lang="ru-RU" sz="1900" b="1" dirty="0"/>
              <a:t>граждане, предприниматели, государственные институты по линии добровольного и </a:t>
            </a:r>
            <a:r>
              <a:rPr lang="ru-RU" sz="1900" b="1" dirty="0" smtClean="0"/>
              <a:t>обязательного </a:t>
            </a:r>
            <a:r>
              <a:rPr lang="ru-RU" sz="1900" b="1" dirty="0"/>
              <a:t>страхования, покупая услуги по страховой защите. Эта фаза – купля-продажа страховой услуги. </a:t>
            </a:r>
            <a:endParaRPr lang="ru-RU" sz="1900" b="1" dirty="0" smtClean="0"/>
          </a:p>
          <a:p>
            <a:endParaRPr lang="ru-RU" sz="1900" b="1" dirty="0"/>
          </a:p>
          <a:p>
            <a:r>
              <a:rPr lang="ru-RU" sz="1900" b="1" dirty="0">
                <a:solidFill>
                  <a:srgbClr val="FFFF00"/>
                </a:solidFill>
              </a:rPr>
              <a:t>Вторая фаза </a:t>
            </a:r>
            <a:r>
              <a:rPr lang="ru-RU" sz="1900" b="1" dirty="0"/>
              <a:t>страхового воспроизводства – формирование и распределение страховых резервов. На </a:t>
            </a:r>
          </a:p>
          <a:p>
            <a:r>
              <a:rPr lang="ru-RU" sz="1900" b="1" dirty="0"/>
              <a:t>этой фазе страховщики одновременно с образованием страховых резервов распределяют их по </a:t>
            </a:r>
            <a:r>
              <a:rPr lang="ru-RU" sz="1900" b="1" dirty="0" smtClean="0"/>
              <a:t>направлениям </a:t>
            </a:r>
            <a:r>
              <a:rPr lang="ru-RU" sz="1900" b="1" dirty="0"/>
              <a:t>использования,  заложенным в страховых  тарифах, бизнес-планах и  т.д. в соответствии с  </a:t>
            </a:r>
            <a:r>
              <a:rPr lang="ru-RU" sz="1900" b="1" dirty="0" smtClean="0"/>
              <a:t>государственными </a:t>
            </a:r>
            <a:r>
              <a:rPr lang="ru-RU" sz="1900" b="1" dirty="0"/>
              <a:t>нормативами (например, в соответствии с правилами формирования и размещения </a:t>
            </a:r>
            <a:r>
              <a:rPr lang="ru-RU" sz="1900" b="1" dirty="0" smtClean="0"/>
              <a:t>страховых </a:t>
            </a:r>
            <a:r>
              <a:rPr lang="ru-RU" sz="1900" b="1" dirty="0"/>
              <a:t>резервов). </a:t>
            </a:r>
            <a:endParaRPr lang="ru-RU" sz="1900" b="1" dirty="0" smtClean="0"/>
          </a:p>
          <a:p>
            <a:endParaRPr lang="ru-RU" sz="1900" b="1" dirty="0"/>
          </a:p>
          <a:p>
            <a:r>
              <a:rPr lang="ru-RU" sz="1900" b="1" dirty="0">
                <a:solidFill>
                  <a:srgbClr val="FFFF00"/>
                </a:solidFill>
              </a:rPr>
              <a:t>Третья фаза </a:t>
            </a:r>
            <a:r>
              <a:rPr lang="ru-RU" sz="1900" b="1" dirty="0"/>
              <a:t>страхового воспроизводства – это индивидуальная материализация страховой защиты </a:t>
            </a:r>
          </a:p>
          <a:p>
            <a:r>
              <a:rPr lang="ru-RU" sz="1900" b="1" dirty="0"/>
              <a:t>через использование страховщиком страховых резервов для страховой  защиты конкретных </a:t>
            </a:r>
            <a:r>
              <a:rPr lang="ru-RU" sz="1900" b="1" dirty="0" smtClean="0"/>
              <a:t>пострадавших </a:t>
            </a:r>
            <a:r>
              <a:rPr lang="ru-RU" sz="1900" b="1" dirty="0"/>
              <a:t>страхователей путём производства им страховых выплат.  </a:t>
            </a:r>
            <a:endParaRPr lang="ru-RU" sz="1900" b="1" dirty="0" smtClean="0"/>
          </a:p>
          <a:p>
            <a:endParaRPr lang="ru-RU" sz="1900" b="1" dirty="0"/>
          </a:p>
          <a:p>
            <a:r>
              <a:rPr lang="ru-RU" sz="1900" b="1" dirty="0">
                <a:solidFill>
                  <a:srgbClr val="FFFF00"/>
                </a:solidFill>
              </a:rPr>
              <a:t>Четвертая фаза </a:t>
            </a:r>
            <a:r>
              <a:rPr lang="ru-RU" sz="1900" b="1" dirty="0"/>
              <a:t>страхового воспроизводства связана с тем, что страховые выплаты обеспечивают </a:t>
            </a:r>
            <a:r>
              <a:rPr lang="ru-RU" sz="1900" b="1" dirty="0" smtClean="0"/>
              <a:t>застрахованным </a:t>
            </a:r>
            <a:r>
              <a:rPr lang="ru-RU" sz="1900" b="1" dirty="0"/>
              <a:t>удовлетворение застрахованных ими имущественных интересов, связанных с владением, </a:t>
            </a:r>
          </a:p>
          <a:p>
            <a:r>
              <a:rPr lang="ru-RU" sz="1900" b="1" dirty="0"/>
              <a:t>распоряжением, пользованием имуществом, или с их личностью или ответственностью перед третьими </a:t>
            </a:r>
          </a:p>
          <a:p>
            <a:r>
              <a:rPr lang="ru-RU" sz="1900" b="1" dirty="0"/>
              <a:t>лицами.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34814" y="2035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Основные фазы развития страховых экономических отношений </a:t>
            </a:r>
          </a:p>
        </p:txBody>
      </p:sp>
    </p:spTree>
    <p:extLst>
      <p:ext uri="{BB962C8B-B14F-4D97-AF65-F5344CB8AC3E}">
        <p14:creationId xmlns:p14="http://schemas.microsoft.com/office/powerpoint/2010/main" val="20296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609" y="430306"/>
            <a:ext cx="1130628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 соответствии  </a:t>
            </a:r>
            <a:r>
              <a:rPr lang="ru-RU" sz="2400" b="1" dirty="0">
                <a:solidFill>
                  <a:srgbClr val="FFFF00"/>
                </a:solidFill>
              </a:rPr>
              <a:t>с Законом РФ от 27 ноября 1992  г. № 4015-1 «Об  организации  страхового дела  </a:t>
            </a:r>
            <a:r>
              <a:rPr lang="ru-RU" sz="2400" b="1" dirty="0" smtClean="0">
                <a:solidFill>
                  <a:srgbClr val="FFFF00"/>
                </a:solidFill>
              </a:rPr>
              <a:t>в Российской </a:t>
            </a:r>
            <a:r>
              <a:rPr lang="ru-RU" sz="2400" b="1" dirty="0">
                <a:solidFill>
                  <a:srgbClr val="FFFF00"/>
                </a:solidFill>
              </a:rPr>
              <a:t>Федерации» 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FFFF00"/>
                </a:solidFill>
              </a:rPr>
              <a:t>Страхование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/>
              <a:t>–  отношения  по  защите  интересов  физических  и юридических</a:t>
            </a:r>
          </a:p>
          <a:p>
            <a:r>
              <a:rPr lang="ru-RU" sz="2400" dirty="0"/>
              <a:t>лиц, Российской Федерации, субъектов Российской Федерации и муниципальных образований при </a:t>
            </a:r>
            <a:r>
              <a:rPr lang="ru-RU" sz="2400" dirty="0" smtClean="0"/>
              <a:t>наступлении </a:t>
            </a:r>
            <a:r>
              <a:rPr lang="ru-RU" sz="2400" dirty="0"/>
              <a:t>определённых  страховых  случаев  за  счёт денежных фондов, формируемых  </a:t>
            </a:r>
            <a:r>
              <a:rPr lang="ru-RU" sz="2400" dirty="0" smtClean="0"/>
              <a:t>страховщиками из </a:t>
            </a:r>
            <a:r>
              <a:rPr lang="ru-RU" sz="2400" dirty="0"/>
              <a:t>уплаченных страховых премий (страховых взносов), а также за счёт иных средств страховщиков.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Страховая деятельность (</a:t>
            </a:r>
            <a:r>
              <a:rPr lang="ru-RU" sz="2400" b="1" dirty="0">
                <a:solidFill>
                  <a:srgbClr val="FFFF00"/>
                </a:solidFill>
              </a:rPr>
              <a:t>страховое дело</a:t>
            </a:r>
            <a:r>
              <a:rPr lang="ru-RU" sz="2400" dirty="0"/>
              <a:t>) – сфера деятельности страховщиков по страхованию, </a:t>
            </a:r>
            <a:r>
              <a:rPr lang="ru-RU" sz="2400" dirty="0" smtClean="0"/>
              <a:t>перестрахованию</a:t>
            </a:r>
            <a:r>
              <a:rPr lang="ru-RU" sz="2400" dirty="0"/>
              <a:t>,  взаимному  страхованию,  а  также  страховых брокеров,  страховых  актуариев по </a:t>
            </a:r>
            <a:r>
              <a:rPr lang="ru-RU" sz="2400" dirty="0" smtClean="0"/>
              <a:t>оказанию </a:t>
            </a:r>
            <a:r>
              <a:rPr lang="ru-RU" sz="2400" dirty="0"/>
              <a:t>услуг, связанных со страхованием, с перестрахованием. </a:t>
            </a:r>
          </a:p>
        </p:txBody>
      </p:sp>
    </p:spTree>
    <p:extLst>
      <p:ext uri="{BB962C8B-B14F-4D97-AF65-F5344CB8AC3E}">
        <p14:creationId xmlns:p14="http://schemas.microsoft.com/office/powerpoint/2010/main" val="9405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183" y="197346"/>
            <a:ext cx="1147840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FF00"/>
                </a:solidFill>
              </a:rPr>
              <a:t>Целью организации страхового дела </a:t>
            </a:r>
            <a:r>
              <a:rPr lang="ru-RU" sz="2200" dirty="0"/>
              <a:t>является обеспечение  защиты имущественных интересов </a:t>
            </a:r>
            <a:r>
              <a:rPr lang="ru-RU" sz="2200" dirty="0" smtClean="0"/>
              <a:t>физических </a:t>
            </a:r>
            <a:r>
              <a:rPr lang="ru-RU" sz="2200" dirty="0"/>
              <a:t>и юридических лиц, Российской Федерации, субъектов Российской Федерации и </a:t>
            </a:r>
            <a:r>
              <a:rPr lang="ru-RU" sz="2200" dirty="0" smtClean="0"/>
              <a:t>муниципальных </a:t>
            </a:r>
            <a:r>
              <a:rPr lang="ru-RU" sz="2200" dirty="0"/>
              <a:t>образований при наступлении страховых случаев.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b="1" dirty="0">
                <a:solidFill>
                  <a:srgbClr val="FFFF00"/>
                </a:solidFill>
              </a:rPr>
              <a:t>Задачами организации страхового дела </a:t>
            </a:r>
            <a:r>
              <a:rPr lang="ru-RU" sz="2200" dirty="0"/>
              <a:t>являются: </a:t>
            </a:r>
          </a:p>
          <a:p>
            <a:r>
              <a:rPr lang="ru-RU" sz="2200" dirty="0"/>
              <a:t>−  проведение единой государственной политики в сфере страхования; </a:t>
            </a:r>
          </a:p>
          <a:p>
            <a:r>
              <a:rPr lang="ru-RU" sz="2200" dirty="0"/>
              <a:t>−  установление  принципов  страхования  и формирование  механизмов  страхования,  </a:t>
            </a:r>
            <a:r>
              <a:rPr lang="ru-RU" sz="2200" dirty="0" smtClean="0"/>
              <a:t>обеспечивающих </a:t>
            </a:r>
            <a:r>
              <a:rPr lang="ru-RU" sz="2200" dirty="0"/>
              <a:t>экономическую безопасность граждан и хозяйствующих субъектов на территории Российской </a:t>
            </a:r>
            <a:r>
              <a:rPr lang="ru-RU" sz="2200" dirty="0" smtClean="0"/>
              <a:t>Федерации</a:t>
            </a:r>
            <a:r>
              <a:rPr lang="ru-RU" sz="2200" dirty="0"/>
              <a:t>. </a:t>
            </a:r>
          </a:p>
          <a:p>
            <a:endParaRPr lang="ru-RU" sz="2200" dirty="0" smtClean="0"/>
          </a:p>
          <a:p>
            <a:endParaRPr lang="ru-RU" sz="2200" dirty="0"/>
          </a:p>
          <a:p>
            <a:r>
              <a:rPr lang="ru-RU" sz="2200" b="1" dirty="0" smtClean="0">
                <a:solidFill>
                  <a:srgbClr val="FFFF00"/>
                </a:solidFill>
              </a:rPr>
              <a:t>Продукт </a:t>
            </a:r>
            <a:r>
              <a:rPr lang="ru-RU" sz="2200" b="1" dirty="0">
                <a:solidFill>
                  <a:srgbClr val="FFFF00"/>
                </a:solidFill>
              </a:rPr>
              <a:t>страхования – это страховая услуга</a:t>
            </a:r>
            <a:r>
              <a:rPr lang="ru-RU" sz="2200" dirty="0"/>
              <a:t>. Предоставление страховой услуги предполагает </a:t>
            </a:r>
            <a:r>
              <a:rPr lang="ru-RU" sz="2200" dirty="0" smtClean="0"/>
              <a:t>вступление </a:t>
            </a:r>
            <a:r>
              <a:rPr lang="ru-RU" sz="2200" dirty="0"/>
              <a:t>страховой организации во взаимоотношения с многочисленными субъектами, главными из </a:t>
            </a:r>
            <a:r>
              <a:rPr lang="ru-RU" sz="2200" dirty="0" smtClean="0"/>
              <a:t>которых </a:t>
            </a:r>
            <a:r>
              <a:rPr lang="ru-RU" sz="2200" dirty="0"/>
              <a:t>являются потенциальные страхователи. Страховая компания – специфический страховой </a:t>
            </a:r>
            <a:r>
              <a:rPr lang="ru-RU" sz="2200" dirty="0" smtClean="0"/>
              <a:t>институт</a:t>
            </a:r>
            <a:r>
              <a:rPr lang="ru-RU" sz="2200" dirty="0"/>
              <a:t>,  так  как  её  деятельность  обусловлена  спецификой механизма производства, предоставления и </a:t>
            </a:r>
            <a:r>
              <a:rPr lang="ru-RU" sz="2200" dirty="0" smtClean="0"/>
              <a:t>потребления </a:t>
            </a:r>
            <a:r>
              <a:rPr lang="ru-RU" sz="2200" dirty="0"/>
              <a:t>страхового продукта и спецификой страховых отношений. </a:t>
            </a:r>
          </a:p>
        </p:txBody>
      </p:sp>
    </p:spTree>
    <p:extLst>
      <p:ext uri="{BB962C8B-B14F-4D97-AF65-F5344CB8AC3E}">
        <p14:creationId xmlns:p14="http://schemas.microsoft.com/office/powerpoint/2010/main" val="23140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003" y="1075766"/>
            <a:ext cx="113923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Принцип передачи риска при наступлении экономических потерь </a:t>
            </a:r>
            <a:r>
              <a:rPr lang="ru-RU" sz="2000" dirty="0"/>
              <a:t>основан на учёте следующего </a:t>
            </a:r>
            <a:r>
              <a:rPr lang="ru-RU" sz="2000" dirty="0" smtClean="0"/>
              <a:t>психологического </a:t>
            </a:r>
            <a:r>
              <a:rPr lang="ru-RU" sz="2000" dirty="0"/>
              <a:t>феномена: большинство людей отдают предпочтение известным, но малым потерям </a:t>
            </a:r>
            <a:r>
              <a:rPr lang="ru-RU" sz="2000" dirty="0" smtClean="0"/>
              <a:t>перед </a:t>
            </a:r>
            <a:r>
              <a:rPr lang="ru-RU" sz="2000" dirty="0"/>
              <a:t>неизвестными, но возможно большими потерями. Люди согласны терять известную часть доходов </a:t>
            </a:r>
            <a:r>
              <a:rPr lang="ru-RU" sz="2000" dirty="0" smtClean="0"/>
              <a:t>как </a:t>
            </a:r>
            <a:r>
              <a:rPr lang="ru-RU" sz="2000" dirty="0"/>
              <a:t>плату за то, чтобы избежать неизвестных ситуаций, которые могут привести к большим </a:t>
            </a:r>
            <a:r>
              <a:rPr lang="ru-RU" sz="2000" dirty="0" smtClean="0"/>
              <a:t>экономическим </a:t>
            </a:r>
            <a:r>
              <a:rPr lang="ru-RU" sz="2000" dirty="0"/>
              <a:t>потерям. Для страхователя такой </a:t>
            </a:r>
            <a:r>
              <a:rPr lang="ru-RU" sz="2000" dirty="0" smtClean="0"/>
              <a:t>известной</a:t>
            </a:r>
            <a:r>
              <a:rPr lang="ru-RU" sz="2000" dirty="0"/>
              <a:t>, но малой потерей является страховой взнос, </a:t>
            </a:r>
            <a:r>
              <a:rPr lang="ru-RU" sz="2000" dirty="0" smtClean="0"/>
              <a:t>уплачиваемый </a:t>
            </a:r>
            <a:r>
              <a:rPr lang="ru-RU" sz="2000" dirty="0"/>
              <a:t>страховщику в обмен на обязательство страховщика компенсировать финансовые потери </a:t>
            </a:r>
            <a:r>
              <a:rPr lang="ru-RU" sz="2000" dirty="0" smtClean="0"/>
              <a:t>страхователя</a:t>
            </a:r>
            <a:r>
              <a:rPr lang="ru-RU" sz="2000" dirty="0"/>
              <a:t>, обусловленные возможной реализацией </a:t>
            </a:r>
            <a:r>
              <a:rPr lang="ru-RU" sz="2000" dirty="0" smtClean="0"/>
              <a:t>определённого </a:t>
            </a:r>
            <a:r>
              <a:rPr lang="ru-RU" sz="2000" dirty="0"/>
              <a:t>риска.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>
                <a:solidFill>
                  <a:srgbClr val="FFFF00"/>
                </a:solidFill>
              </a:rPr>
              <a:t>Принцип объединения экономического риска</a:t>
            </a:r>
            <a:r>
              <a:rPr lang="ru-RU" sz="2000" dirty="0"/>
              <a:t>. Каждый из участников страхования свою </a:t>
            </a:r>
            <a:r>
              <a:rPr lang="ru-RU" sz="2000" dirty="0" smtClean="0"/>
              <a:t>ответственность </a:t>
            </a:r>
            <a:r>
              <a:rPr lang="ru-RU" sz="2000" dirty="0"/>
              <a:t>по несению отдельного риска передает страховщику , на уровне которого эти индивидуальные </a:t>
            </a:r>
            <a:r>
              <a:rPr lang="ru-RU" sz="2000" dirty="0" smtClean="0"/>
              <a:t>риски </a:t>
            </a:r>
            <a:r>
              <a:rPr lang="ru-RU" sz="2000" dirty="0"/>
              <a:t>объединяются. Одновременно с риском от страхователей к страховщику передаются и страховые </a:t>
            </a:r>
            <a:r>
              <a:rPr lang="ru-RU" sz="2000" dirty="0" smtClean="0"/>
              <a:t>премии</a:t>
            </a:r>
            <a:r>
              <a:rPr lang="ru-RU" sz="2000" dirty="0"/>
              <a:t>, из которых </a:t>
            </a:r>
            <a:r>
              <a:rPr lang="ru-RU" sz="2000" dirty="0" smtClean="0"/>
              <a:t>формируется </a:t>
            </a:r>
            <a:r>
              <a:rPr lang="ru-RU" sz="2000" dirty="0"/>
              <a:t>страховой фонд, предназначенный для страховых выплат, т.е. </a:t>
            </a:r>
            <a:r>
              <a:rPr lang="ru-RU" sz="2000" dirty="0" smtClean="0"/>
              <a:t>компенсации </a:t>
            </a:r>
            <a:r>
              <a:rPr lang="ru-RU" sz="2000" dirty="0"/>
              <a:t>финансовых потерь страхователей, связанных с реализацией рисков, а также для покрытия </a:t>
            </a:r>
            <a:r>
              <a:rPr lang="ru-RU" sz="2000" dirty="0" smtClean="0"/>
              <a:t>расходов </a:t>
            </a:r>
            <a:r>
              <a:rPr lang="ru-RU" sz="2000" dirty="0"/>
              <a:t>страховщика на ведение дела. </a:t>
            </a:r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302598" y="186786"/>
            <a:ext cx="439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Принципы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19507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3" y="774551"/>
            <a:ext cx="1139234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Принцип </a:t>
            </a:r>
            <a:r>
              <a:rPr lang="ru-RU" b="1" dirty="0">
                <a:solidFill>
                  <a:srgbClr val="FFFF00"/>
                </a:solidFill>
              </a:rPr>
              <a:t>солидарности раскладки ущерба</a:t>
            </a:r>
            <a:r>
              <a:rPr lang="ru-RU" dirty="0"/>
              <a:t>. Все участники страхования вносят страховые взносы, </a:t>
            </a:r>
          </a:p>
          <a:p>
            <a:r>
              <a:rPr lang="ru-RU" dirty="0"/>
              <a:t>за счёт которых формируются страховые фонды страховой организации. Средства этих фондов </a:t>
            </a:r>
            <a:r>
              <a:rPr lang="ru-RU" dirty="0" smtClean="0"/>
              <a:t>необходимы </a:t>
            </a:r>
            <a:r>
              <a:rPr lang="ru-RU" dirty="0"/>
              <a:t>для покрытия ущерба и потерь, возникающих при наступлении страховых случаев. Каждый </a:t>
            </a:r>
            <a:r>
              <a:rPr lang="ru-RU" dirty="0" smtClean="0"/>
              <a:t>участник </a:t>
            </a:r>
            <a:r>
              <a:rPr lang="ru-RU" dirty="0"/>
              <a:t>страхования платит маленький страховой взнос, но теряет его, если ничего не произошло. Однако </a:t>
            </a:r>
            <a:r>
              <a:rPr lang="ru-RU" dirty="0" smtClean="0"/>
              <a:t>если </a:t>
            </a:r>
            <a:r>
              <a:rPr lang="ru-RU" dirty="0"/>
              <a:t>страховой случай произошёл, участник страхования получает финансовое возмещение, в несколько </a:t>
            </a:r>
            <a:r>
              <a:rPr lang="ru-RU" dirty="0" smtClean="0"/>
              <a:t>раз </a:t>
            </a:r>
            <a:r>
              <a:rPr lang="ru-RU" dirty="0"/>
              <a:t>превышающее по размеру уплаченный им страховой взнос. Это становится возможным за счёт того, </a:t>
            </a:r>
            <a:r>
              <a:rPr lang="ru-RU" dirty="0" smtClean="0"/>
              <a:t>что  </a:t>
            </a:r>
            <a:r>
              <a:rPr lang="ru-RU" dirty="0"/>
              <a:t>страховой фонд формируют  все  участники  страхования,  а используется  он на  страховые  выплаты </a:t>
            </a:r>
            <a:r>
              <a:rPr lang="ru-RU" dirty="0" smtClean="0"/>
              <a:t>только </a:t>
            </a:r>
            <a:r>
              <a:rPr lang="ru-RU" dirty="0"/>
              <a:t>тем участникам страхования, с которыми произошёл страховой случай. Солидарность, раскладка </a:t>
            </a:r>
            <a:r>
              <a:rPr lang="ru-RU" dirty="0" smtClean="0"/>
              <a:t>ущерба</a:t>
            </a:r>
            <a:r>
              <a:rPr lang="ru-RU" dirty="0"/>
              <a:t>,  проявляется  в  том,  что  убыток  лишь  нескольких  страхователей,  пострадавших  в  результате </a:t>
            </a:r>
            <a:r>
              <a:rPr lang="ru-RU" dirty="0" smtClean="0"/>
              <a:t>страховых </a:t>
            </a:r>
            <a:r>
              <a:rPr lang="ru-RU" dirty="0"/>
              <a:t>случаев, разносится на всех страхователей.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>
                <a:solidFill>
                  <a:srgbClr val="FFFF00"/>
                </a:solidFill>
              </a:rPr>
              <a:t>Принцип финансовой  эквивалентности. </a:t>
            </a:r>
            <a:r>
              <a:rPr lang="ru-RU" dirty="0"/>
              <a:t>Формирование и использование страховых фондов </a:t>
            </a:r>
            <a:r>
              <a:rPr lang="ru-RU" dirty="0" smtClean="0"/>
              <a:t>связаны </a:t>
            </a:r>
            <a:r>
              <a:rPr lang="ru-RU" dirty="0"/>
              <a:t>со случайным характером следующих денежных потоков – страховых премий и страховых выплат. </a:t>
            </a:r>
            <a:r>
              <a:rPr lang="ru-RU" dirty="0" smtClean="0"/>
              <a:t>Поэтому  </a:t>
            </a:r>
            <a:r>
              <a:rPr lang="ru-RU" dirty="0"/>
              <a:t>определение  зависимости  между  размерами  страховых  премий  и  страховых  выплат  должно </a:t>
            </a:r>
            <a:r>
              <a:rPr lang="ru-RU" dirty="0" smtClean="0"/>
              <a:t>быть </a:t>
            </a:r>
            <a:r>
              <a:rPr lang="ru-RU" dirty="0"/>
              <a:t>основано на соблюдении принципа финансовой эквивалентности.  </a:t>
            </a:r>
            <a:r>
              <a:rPr lang="ru-RU" dirty="0" smtClean="0"/>
              <a:t>Соблюдение </a:t>
            </a:r>
            <a:r>
              <a:rPr lang="ru-RU" dirty="0"/>
              <a:t>этого принципа накладывает на страховщика определённые обязательства – он должен </a:t>
            </a:r>
            <a:r>
              <a:rPr lang="ru-RU" dirty="0" smtClean="0"/>
              <a:t>рассчитать </a:t>
            </a:r>
            <a:r>
              <a:rPr lang="ru-RU" dirty="0"/>
              <a:t>размеры страхового фонда и страховых взносов таким образом, чтобы собранных через </a:t>
            </a:r>
            <a:r>
              <a:rPr lang="ru-RU" dirty="0" smtClean="0"/>
              <a:t>страховые </a:t>
            </a:r>
            <a:r>
              <a:rPr lang="ru-RU" dirty="0"/>
              <a:t>взносы денежных средств было достаточно для страховых выплат и покрытия расходов на </a:t>
            </a:r>
            <a:r>
              <a:rPr lang="ru-RU" dirty="0" smtClean="0"/>
              <a:t>ведение </a:t>
            </a:r>
            <a:r>
              <a:rPr lang="ru-RU" dirty="0"/>
              <a:t>дела. </a:t>
            </a:r>
          </a:p>
          <a:p>
            <a:r>
              <a:rPr lang="ru-RU" dirty="0"/>
              <a:t>Реализация принципа финансовой эквивалентности означает, что денежные средства, собранные за </a:t>
            </a:r>
            <a:r>
              <a:rPr lang="ru-RU" dirty="0" smtClean="0"/>
              <a:t>определённый  </a:t>
            </a:r>
            <a:r>
              <a:rPr lang="ru-RU" dirty="0"/>
              <a:t>период  на  покрытие  риска  по  некоторой  группе  договоров,  за  этот же  период  должны </a:t>
            </a:r>
          </a:p>
          <a:p>
            <a:r>
              <a:rPr lang="ru-RU" dirty="0"/>
              <a:t>быть использованы на страховые выплаты по данной группе договоров и на покрытие расходов, </a:t>
            </a:r>
            <a:r>
              <a:rPr lang="ru-RU" dirty="0" smtClean="0"/>
              <a:t>связанных </a:t>
            </a:r>
            <a:r>
              <a:rPr lang="ru-RU" dirty="0"/>
              <a:t>с ведением страхования.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2598" y="186786"/>
            <a:ext cx="439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Принципы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22238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577" y="268591"/>
            <a:ext cx="1136007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Соблюдение  базовых  принципов  страхования  определяет  </a:t>
            </a:r>
            <a:r>
              <a:rPr lang="ru-RU" sz="2400" b="1" u="sng" dirty="0">
                <a:solidFill>
                  <a:srgbClr val="FFFF00"/>
                </a:solidFill>
              </a:rPr>
              <a:t>экономико-организационный  механизм </a:t>
            </a:r>
            <a:r>
              <a:rPr lang="ru-RU" sz="2400" b="1" u="sng" dirty="0" smtClean="0">
                <a:solidFill>
                  <a:srgbClr val="FFFF00"/>
                </a:solidFill>
              </a:rPr>
              <a:t>страхования</a:t>
            </a:r>
            <a:r>
              <a:rPr lang="ru-RU" sz="2400" dirty="0"/>
              <a:t>. Участники страхования делают взносы с  тем, чтобы  в общей сумме  этих взносов  в виде </a:t>
            </a:r>
            <a:r>
              <a:rPr lang="ru-RU" sz="2400" dirty="0" smtClean="0"/>
              <a:t>страхового </a:t>
            </a:r>
            <a:r>
              <a:rPr lang="ru-RU" sz="2400" dirty="0"/>
              <a:t>фонда хватило:  </a:t>
            </a:r>
          </a:p>
          <a:p>
            <a:r>
              <a:rPr lang="ru-RU" sz="2400" dirty="0"/>
              <a:t>−  на выплаты тем участникам страхования, с которыми произошли страховые случаи;  </a:t>
            </a:r>
          </a:p>
          <a:p>
            <a:r>
              <a:rPr lang="ru-RU" sz="2400" dirty="0"/>
              <a:t>−  на покрытие расходов по ведению дела (страхования).  </a:t>
            </a:r>
          </a:p>
          <a:p>
            <a:endParaRPr lang="ru-RU" sz="2400" dirty="0" smtClean="0"/>
          </a:p>
          <a:p>
            <a:r>
              <a:rPr lang="ru-RU" sz="2400" dirty="0" smtClean="0"/>
              <a:t>Страховая </a:t>
            </a:r>
            <a:r>
              <a:rPr lang="ru-RU" sz="2400" dirty="0"/>
              <a:t>деятельность (страховое дело) имеет ряд </a:t>
            </a:r>
            <a:r>
              <a:rPr lang="ru-RU" sz="2400" dirty="0">
                <a:solidFill>
                  <a:srgbClr val="FFFF00"/>
                </a:solidFill>
              </a:rPr>
              <a:t>особенностей</a:t>
            </a:r>
            <a:r>
              <a:rPr lang="ru-RU" sz="2400" dirty="0"/>
              <a:t>, отличающих её от других </a:t>
            </a:r>
            <a:r>
              <a:rPr lang="ru-RU" sz="2400" dirty="0" smtClean="0"/>
              <a:t>финансовых </a:t>
            </a:r>
            <a:r>
              <a:rPr lang="ru-RU" sz="2400" dirty="0"/>
              <a:t>институтов. К числу </a:t>
            </a:r>
            <a:r>
              <a:rPr lang="ru-RU" sz="2400" b="1" dirty="0">
                <a:solidFill>
                  <a:srgbClr val="FFFF00"/>
                </a:solidFill>
              </a:rPr>
              <a:t>основных специфических характеристик </a:t>
            </a:r>
            <a:r>
              <a:rPr lang="ru-RU" sz="2400" dirty="0"/>
              <a:t>деятельности страховых </a:t>
            </a:r>
            <a:r>
              <a:rPr lang="ru-RU" sz="2400" dirty="0" smtClean="0"/>
              <a:t>организаций </a:t>
            </a:r>
            <a:r>
              <a:rPr lang="ru-RU" sz="2400" dirty="0"/>
              <a:t>относят: </a:t>
            </a:r>
          </a:p>
          <a:p>
            <a:r>
              <a:rPr lang="ru-RU" sz="2400" dirty="0"/>
              <a:t>−  особенности страхования как механизма формирования специальных денежных фондов для </a:t>
            </a:r>
            <a:r>
              <a:rPr lang="ru-RU" sz="2400" dirty="0" smtClean="0"/>
              <a:t>предоставления </a:t>
            </a:r>
            <a:r>
              <a:rPr lang="ru-RU" sz="2400" dirty="0"/>
              <a:t>страховой защиты, в основе которого лежит принцип трансферта риска; </a:t>
            </a:r>
          </a:p>
          <a:p>
            <a:r>
              <a:rPr lang="ru-RU" sz="2400" dirty="0"/>
              <a:t>−  особенности страхования как вида предпринимательской деятельности, связанной с </a:t>
            </a:r>
            <a:r>
              <a:rPr lang="ru-RU" sz="2400" dirty="0" smtClean="0"/>
              <a:t>обслуживанием </a:t>
            </a:r>
            <a:r>
              <a:rPr lang="ru-RU" sz="2400" dirty="0"/>
              <a:t>и управлением рисков участников страховых отношений; </a:t>
            </a:r>
          </a:p>
          <a:p>
            <a:r>
              <a:rPr lang="ru-RU" sz="2400" dirty="0"/>
              <a:t>−  особенности формирования и управления факторами финансовой устойчивости страховой </a:t>
            </a:r>
            <a:r>
              <a:rPr lang="ru-RU" sz="2400" dirty="0" smtClean="0"/>
              <a:t>организации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45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598" y="186786"/>
            <a:ext cx="410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Функции страхования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0" y="1109004"/>
            <a:ext cx="1151068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Противорисковая функция </a:t>
            </a:r>
            <a:r>
              <a:rPr lang="ru-RU" sz="2000" b="1" dirty="0"/>
              <a:t>выражает основное общественное назначение страхования – </a:t>
            </a:r>
            <a:r>
              <a:rPr lang="ru-RU" sz="2000" b="1" dirty="0" smtClean="0"/>
              <a:t>возмещение  </a:t>
            </a:r>
            <a:r>
              <a:rPr lang="ru-RU" sz="2000" b="1" dirty="0"/>
              <a:t>ущерба  пострадавшим  лицам  в  целях  защиты  их  интересов  при  наступлении  рисковых  </a:t>
            </a:r>
            <a:r>
              <a:rPr lang="ru-RU" sz="2000" b="1" dirty="0" smtClean="0"/>
              <a:t>обстоятельств</a:t>
            </a:r>
            <a:r>
              <a:rPr lang="ru-RU" sz="2000" b="1" dirty="0"/>
              <a:t>. Финансовая компенсация  за убыток отражает результат страховых отношений, направленных </a:t>
            </a:r>
            <a:r>
              <a:rPr lang="ru-RU" sz="2000" b="1" dirty="0" smtClean="0"/>
              <a:t>против </a:t>
            </a:r>
            <a:r>
              <a:rPr lang="ru-RU" sz="2000" b="1" dirty="0"/>
              <a:t>страховых рисков и других опасностей, угрожающих жизнедеятельности  экономических </a:t>
            </a:r>
            <a:r>
              <a:rPr lang="ru-RU" sz="2000" b="1" dirty="0" smtClean="0"/>
              <a:t>субъектов  </a:t>
            </a:r>
            <a:r>
              <a:rPr lang="ru-RU" sz="2000" b="1" dirty="0"/>
              <a:t>и  граждан.  Именно  в  рамках  этой  функции  происходит  перераспределение  денежной  формы </a:t>
            </a:r>
            <a:r>
              <a:rPr lang="ru-RU" sz="2000" b="1" dirty="0" smtClean="0"/>
              <a:t>стоимости </a:t>
            </a:r>
            <a:r>
              <a:rPr lang="ru-RU" sz="2000" b="1" dirty="0"/>
              <a:t>между  участниками  замкнутой  сферы  страхования и  солидарное покрытие негативных </a:t>
            </a:r>
            <a:r>
              <a:rPr lang="ru-RU" sz="2000" b="1" dirty="0" smtClean="0"/>
              <a:t>последствий </a:t>
            </a:r>
            <a:r>
              <a:rPr lang="ru-RU" sz="2000" b="1" dirty="0"/>
              <a:t>страховых случаев. </a:t>
            </a:r>
            <a:endParaRPr lang="ru-RU" sz="2000" b="1" dirty="0" smtClean="0"/>
          </a:p>
          <a:p>
            <a:endParaRPr lang="ru-RU" dirty="0" smtClean="0"/>
          </a:p>
          <a:p>
            <a:r>
              <a:rPr lang="ru-RU" i="1" dirty="0" smtClean="0">
                <a:solidFill>
                  <a:srgbClr val="FFFF00"/>
                </a:solidFill>
              </a:rPr>
              <a:t>Перестрахование  рисков - страхование  </a:t>
            </a:r>
            <a:r>
              <a:rPr lang="ru-RU" i="1" dirty="0">
                <a:solidFill>
                  <a:srgbClr val="FFFF00"/>
                </a:solidFill>
              </a:rPr>
              <a:t>одним  страховщиком (перестрахователем)  части  своих  </a:t>
            </a:r>
            <a:r>
              <a:rPr lang="ru-RU" i="1" dirty="0" smtClean="0">
                <a:solidFill>
                  <a:srgbClr val="FFFF00"/>
                </a:solidFill>
              </a:rPr>
              <a:t>обязательств </a:t>
            </a:r>
            <a:r>
              <a:rPr lang="ru-RU" i="1" dirty="0">
                <a:solidFill>
                  <a:srgbClr val="FFFF00"/>
                </a:solidFill>
              </a:rPr>
              <a:t>по заключённым договорам у другого страховщика (перестраховщика), обеспечивает своего </a:t>
            </a:r>
            <a:r>
              <a:rPr lang="ru-RU" i="1" dirty="0" smtClean="0">
                <a:solidFill>
                  <a:srgbClr val="FFFF00"/>
                </a:solidFill>
              </a:rPr>
              <a:t>рода  </a:t>
            </a:r>
            <a:r>
              <a:rPr lang="ru-RU" i="1" dirty="0">
                <a:solidFill>
                  <a:srgbClr val="FFFF00"/>
                </a:solidFill>
              </a:rPr>
              <a:t>двойную  защиту интересов  страхователя  за  счёт  участия  двух  страховщиков  в  ответственности по </a:t>
            </a:r>
            <a:r>
              <a:rPr lang="ru-RU" i="1" dirty="0" smtClean="0">
                <a:solidFill>
                  <a:srgbClr val="FFFF00"/>
                </a:solidFill>
              </a:rPr>
              <a:t>страховым </a:t>
            </a:r>
            <a:r>
              <a:rPr lang="ru-RU" i="1" dirty="0">
                <a:solidFill>
                  <a:srgbClr val="FFFF00"/>
                </a:solidFill>
              </a:rPr>
              <a:t>рискам. Механизм передачи рисков выражается в распределении ответственности и </a:t>
            </a:r>
            <a:r>
              <a:rPr lang="ru-RU" i="1" dirty="0" smtClean="0">
                <a:solidFill>
                  <a:srgbClr val="FFFF00"/>
                </a:solidFill>
              </a:rPr>
              <a:t>раскладки  </a:t>
            </a:r>
            <a:r>
              <a:rPr lang="ru-RU" i="1" dirty="0">
                <a:solidFill>
                  <a:srgbClr val="FFFF00"/>
                </a:solidFill>
              </a:rPr>
              <a:t>ущерба  между  значительно  расширенным  кругом  участников,  координации  и  перераспределении </a:t>
            </a:r>
            <a:r>
              <a:rPr lang="ru-RU" i="1" dirty="0" smtClean="0">
                <a:solidFill>
                  <a:srgbClr val="FFFF00"/>
                </a:solidFill>
              </a:rPr>
              <a:t>средств </a:t>
            </a:r>
            <a:r>
              <a:rPr lang="ru-RU" i="1" dirty="0">
                <a:solidFill>
                  <a:srgbClr val="FFFF00"/>
                </a:solidFill>
              </a:rPr>
              <a:t>страхового фонда для возмещения крупных убытков</a:t>
            </a:r>
            <a:r>
              <a:rPr lang="ru-RU" i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</a:t>
            </a:r>
            <a:endParaRPr lang="ru-RU" i="1" dirty="0">
              <a:solidFill>
                <a:srgbClr val="FFFF00"/>
              </a:solidFill>
            </a:endParaRPr>
          </a:p>
          <a:p>
            <a:r>
              <a:rPr lang="ru-RU" i="1" dirty="0">
                <a:solidFill>
                  <a:srgbClr val="FFFF00"/>
                </a:solidFill>
              </a:rPr>
              <a:t>Сострахование – страхование одного объекта несколькими страховщиками на долевых началах по </a:t>
            </a:r>
            <a:r>
              <a:rPr lang="ru-RU" i="1" dirty="0" smtClean="0">
                <a:solidFill>
                  <a:srgbClr val="FFFF00"/>
                </a:solidFill>
              </a:rPr>
              <a:t>одному </a:t>
            </a:r>
            <a:r>
              <a:rPr lang="ru-RU" i="1" dirty="0">
                <a:solidFill>
                  <a:srgbClr val="FFFF00"/>
                </a:solidFill>
              </a:rPr>
              <a:t>договору исходя из крупных размеров объекта, или повышенных рисков, или новых объектов, а </a:t>
            </a:r>
            <a:r>
              <a:rPr lang="ru-RU" i="1" dirty="0" smtClean="0">
                <a:solidFill>
                  <a:srgbClr val="FFFF00"/>
                </a:solidFill>
              </a:rPr>
              <a:t>также </a:t>
            </a:r>
            <a:r>
              <a:rPr lang="ru-RU" i="1" dirty="0">
                <a:solidFill>
                  <a:srgbClr val="FFFF00"/>
                </a:solidFill>
              </a:rPr>
              <a:t>солидарной, совместной ответственности по </a:t>
            </a:r>
            <a:r>
              <a:rPr lang="ru-RU" i="1" dirty="0" smtClean="0">
                <a:solidFill>
                  <a:srgbClr val="FFFF00"/>
                </a:solidFill>
              </a:rPr>
              <a:t>ним.</a:t>
            </a:r>
            <a:endParaRPr lang="ru-RU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88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598" y="186786"/>
            <a:ext cx="410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Функции страхования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699" y="771561"/>
            <a:ext cx="1151068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Предупредительная функция </a:t>
            </a:r>
            <a:r>
              <a:rPr lang="ru-RU" sz="2000" b="1" dirty="0"/>
              <a:t>отражает одно из основных свойств и качественных признаков </a:t>
            </a:r>
            <a:r>
              <a:rPr lang="ru-RU" sz="2000" b="1" dirty="0" smtClean="0"/>
              <a:t>категории </a:t>
            </a:r>
            <a:r>
              <a:rPr lang="ru-RU" sz="2000" b="1" dirty="0"/>
              <a:t>страхования – экономическую заинтересованность всех участников страховых отношений (</a:t>
            </a:r>
            <a:r>
              <a:rPr lang="ru-RU" sz="2000" b="1" dirty="0" smtClean="0"/>
              <a:t>страхователей </a:t>
            </a:r>
            <a:r>
              <a:rPr lang="ru-RU" sz="2000" b="1" dirty="0"/>
              <a:t>и  страховщика)  в ненаступлении  рисков,  влекущих негативные последствия  одинаково  для </a:t>
            </a:r>
            <a:r>
              <a:rPr lang="ru-RU" sz="2000" b="1" dirty="0" smtClean="0"/>
              <a:t>всех</a:t>
            </a:r>
            <a:r>
              <a:rPr lang="ru-RU" sz="2000" b="1" dirty="0"/>
              <a:t>. Предупреждение рисковых обстоятельств, предохранение от них в связи с этим является первой </a:t>
            </a:r>
            <a:r>
              <a:rPr lang="ru-RU" sz="2000" b="1" dirty="0" smtClean="0"/>
              <a:t>задачей </a:t>
            </a:r>
            <a:r>
              <a:rPr lang="ru-RU" sz="2000" b="1" dirty="0"/>
              <a:t>страховых организаций и, соответственно, экономических субъектов на всех уровнях </a:t>
            </a:r>
            <a:r>
              <a:rPr lang="ru-RU" sz="2000" b="1" dirty="0" smtClean="0"/>
              <a:t>хозяйствования</a:t>
            </a:r>
            <a:r>
              <a:rPr lang="ru-RU" sz="2000" b="1" dirty="0"/>
              <a:t>. Это  выражается  в  принимаемых мерах  по  уменьшению  вероятности  наступления  страховых </a:t>
            </a:r>
            <a:r>
              <a:rPr lang="ru-RU" sz="2000" b="1" dirty="0" smtClean="0"/>
              <a:t>случаев</a:t>
            </a:r>
            <a:r>
              <a:rPr lang="ru-RU" sz="2000" b="1" dirty="0"/>
              <a:t>, степени их разрушительного действия и масштабов предполагаемых убытков. </a:t>
            </a:r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i="1" dirty="0">
                <a:solidFill>
                  <a:srgbClr val="FFFF00"/>
                </a:solidFill>
              </a:rPr>
              <a:t>Превентивные мероприятия – комплекс технических, организационных и экономических мероприятий,  проводимых  страховыми  компаниями  совместно  с  заинтересованными  ведомствами  и  организациями по предупреждению страховых случаев. К ним относятся следующие: </a:t>
            </a:r>
          </a:p>
          <a:p>
            <a:r>
              <a:rPr lang="ru-RU" i="1" dirty="0">
                <a:solidFill>
                  <a:srgbClr val="FFFF00"/>
                </a:solidFill>
              </a:rPr>
              <a:t>−  технические  меры  по  разработке  правил  и  условий  страхования,  предусматривающих  определённые  требования к  страхователю о  техническом  состоянии объектов, принимаемых на  страхование, </a:t>
            </a:r>
            <a:r>
              <a:rPr lang="ru-RU" i="1" dirty="0" smtClean="0">
                <a:solidFill>
                  <a:srgbClr val="FFFF00"/>
                </a:solidFill>
              </a:rPr>
              <a:t>их </a:t>
            </a:r>
            <a:r>
              <a:rPr lang="ru-RU" i="1" dirty="0">
                <a:solidFill>
                  <a:srgbClr val="FFFF00"/>
                </a:solidFill>
              </a:rPr>
              <a:t>месторасположению, факторам эксплуатации, использования и т.п.; </a:t>
            </a:r>
          </a:p>
          <a:p>
            <a:r>
              <a:rPr lang="ru-RU" i="1" dirty="0">
                <a:solidFill>
                  <a:srgbClr val="FFFF00"/>
                </a:solidFill>
              </a:rPr>
              <a:t>−  организационные  мероприятия  по  сохранности  страхуемого  имущества,  профилактике  </a:t>
            </a:r>
            <a:r>
              <a:rPr lang="ru-RU" i="1" dirty="0" smtClean="0">
                <a:solidFill>
                  <a:srgbClr val="FFFF00"/>
                </a:solidFill>
              </a:rPr>
              <a:t>травматизма </a:t>
            </a:r>
            <a:r>
              <a:rPr lang="ru-RU" i="1" dirty="0">
                <a:solidFill>
                  <a:srgbClr val="FFFF00"/>
                </a:solidFill>
              </a:rPr>
              <a:t>на производстве и заболеваемости застрахованных лиц, предупреждению дорожно-транспортных </a:t>
            </a:r>
            <a:r>
              <a:rPr lang="ru-RU" i="1" dirty="0" smtClean="0">
                <a:solidFill>
                  <a:srgbClr val="FFFF00"/>
                </a:solidFill>
              </a:rPr>
              <a:t>происшествий </a:t>
            </a:r>
            <a:r>
              <a:rPr lang="ru-RU" i="1" dirty="0">
                <a:solidFill>
                  <a:srgbClr val="FFFF00"/>
                </a:solidFill>
              </a:rPr>
              <a:t>(ДТП) и несчастных случаев при перевозке пассажиров и т.п.;  </a:t>
            </a:r>
          </a:p>
          <a:p>
            <a:r>
              <a:rPr lang="ru-RU" i="1" dirty="0">
                <a:solidFill>
                  <a:srgbClr val="FFFF00"/>
                </a:solidFill>
              </a:rPr>
              <a:t>−  экономические меры по стимулированию страхователей в снижении степени риска за счёт </a:t>
            </a:r>
            <a:r>
              <a:rPr lang="ru-RU" i="1" dirty="0" smtClean="0">
                <a:solidFill>
                  <a:srgbClr val="FFFF00"/>
                </a:solidFill>
              </a:rPr>
              <a:t>применения </a:t>
            </a:r>
            <a:r>
              <a:rPr lang="ru-RU" i="1" dirty="0">
                <a:solidFill>
                  <a:srgbClr val="FFFF00"/>
                </a:solidFill>
              </a:rPr>
              <a:t>системы скидок к страховым премиям, различных видов франшиз и т.д. </a:t>
            </a:r>
          </a:p>
        </p:txBody>
      </p:sp>
    </p:spTree>
    <p:extLst>
      <p:ext uri="{BB962C8B-B14F-4D97-AF65-F5344CB8AC3E}">
        <p14:creationId xmlns:p14="http://schemas.microsoft.com/office/powerpoint/2010/main" val="442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598" y="186786"/>
            <a:ext cx="410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Функции страхования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699" y="771561"/>
            <a:ext cx="115106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Сберегательная  функция  </a:t>
            </a:r>
            <a:r>
              <a:rPr lang="ru-RU" sz="2000" b="1" dirty="0"/>
              <a:t>выражается  в  потребности  страховой  защиты  имущества,  доходов  и </a:t>
            </a:r>
          </a:p>
          <a:p>
            <a:r>
              <a:rPr lang="ru-RU" sz="2000" b="1" dirty="0"/>
              <a:t>личных интересов страхователей с целью экономии собственных средств и их сохранения в случае наступления неблагоприятных  событий. Основное преимущество  страхования – обеспечение  за  счёт  солидарной  раскладки  ущерба минимальной  стоимости  страховой  защиты  и максимальной  выплаты  по наступившим рискам – отражается в механизме экономии, сбережения денежных средств страхователей и будущем  восстановлении, сбережении материальных благ, ценностей  за счёт страховой выплаты по ним в результате страховых случаев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 </a:t>
            </a:r>
            <a:endParaRPr lang="ru-RU" sz="2000" b="1" dirty="0"/>
          </a:p>
          <a:p>
            <a:r>
              <a:rPr lang="ru-RU" sz="2000" b="1" dirty="0"/>
              <a:t>Сберегательная функция наиболее полно проявляется в накопительных видах страхования (страхование на  дожитие  до  определённого  возраста,  страхование пенсий,  страхование  детей и  др.),  которые имеют  долгосрочный  характер  действия  и форму  регулярной  уплаты  взносов,  относительно  низких  в сравнении  с  выплатами  страховых  сумм. При малых финансовых  возможностях  страхователей достигаются относительно большие и устойчивые их сбережения в будущем. </a:t>
            </a:r>
          </a:p>
        </p:txBody>
      </p:sp>
    </p:spTree>
    <p:extLst>
      <p:ext uri="{BB962C8B-B14F-4D97-AF65-F5344CB8AC3E}">
        <p14:creationId xmlns:p14="http://schemas.microsoft.com/office/powerpoint/2010/main" val="5911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598" y="186786"/>
            <a:ext cx="410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Функции страхования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699" y="771561"/>
            <a:ext cx="115106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Контрольная </a:t>
            </a:r>
            <a:r>
              <a:rPr lang="ru-RU" sz="2000" b="1" dirty="0">
                <a:solidFill>
                  <a:srgbClr val="FFFF00"/>
                </a:solidFill>
              </a:rPr>
              <a:t>функция </a:t>
            </a:r>
            <a:r>
              <a:rPr lang="ru-RU" sz="2000" b="1" dirty="0"/>
              <a:t>страхования реализуется в процессе формирования и расходования средств </a:t>
            </a:r>
          </a:p>
          <a:p>
            <a:r>
              <a:rPr lang="ru-RU" sz="2000" b="1" dirty="0"/>
              <a:t>страхового фонда, включая и стадию осмысливания финансовых результатов страховой </a:t>
            </a:r>
            <a:r>
              <a:rPr lang="ru-RU" sz="2000" b="1" dirty="0" smtClean="0"/>
              <a:t>деятельности.</a:t>
            </a:r>
          </a:p>
          <a:p>
            <a:r>
              <a:rPr lang="ru-RU" sz="2000" b="1" dirty="0" smtClean="0"/>
              <a:t> </a:t>
            </a:r>
            <a:endParaRPr lang="ru-RU" sz="2000" b="1" dirty="0"/>
          </a:p>
          <a:p>
            <a:r>
              <a:rPr lang="ru-RU" sz="2000" b="1" dirty="0"/>
              <a:t>Эта функция, как известно, присуща и другим экономическим категориям, которые отражают процесс </a:t>
            </a:r>
            <a:r>
              <a:rPr lang="ru-RU" sz="2000" b="1" dirty="0" smtClean="0"/>
              <a:t>общественного </a:t>
            </a:r>
            <a:r>
              <a:rPr lang="ru-RU" sz="2000" b="1" dirty="0"/>
              <a:t>воспроизводства, его основные сферы и стадии движения денежных фондов </a:t>
            </a:r>
            <a:r>
              <a:rPr lang="ru-RU" sz="2000" b="1" dirty="0" smtClean="0"/>
              <a:t>соответствующего </a:t>
            </a:r>
            <a:r>
              <a:rPr lang="ru-RU" sz="2000" b="1" dirty="0"/>
              <a:t>назначения. </a:t>
            </a:r>
          </a:p>
          <a:p>
            <a:r>
              <a:rPr lang="ru-RU" sz="2000" b="1" dirty="0"/>
              <a:t>Страхование как экономическая категория объективно отражает ход распределительного процесса </a:t>
            </a:r>
          </a:p>
          <a:p>
            <a:r>
              <a:rPr lang="ru-RU" sz="2000" b="1" dirty="0"/>
              <a:t>на различных уровнях хозяйствования и управления экономикой. Перераспределение на уровне </a:t>
            </a:r>
            <a:r>
              <a:rPr lang="ru-RU" sz="2000" b="1" dirty="0" smtClean="0"/>
              <a:t>страховой </a:t>
            </a:r>
            <a:r>
              <a:rPr lang="ru-RU" sz="2000" b="1" dirty="0"/>
              <a:t>организации осуществляется среди замкнутого состава участников страховых отношений. </a:t>
            </a:r>
          </a:p>
        </p:txBody>
      </p:sp>
    </p:spTree>
    <p:extLst>
      <p:ext uri="{BB962C8B-B14F-4D97-AF65-F5344CB8AC3E}">
        <p14:creationId xmlns:p14="http://schemas.microsoft.com/office/powerpoint/2010/main" val="18623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3502" y="186786"/>
            <a:ext cx="666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Параметры страховой деятельности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699" y="782319"/>
            <a:ext cx="115106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1. Показатель убыточности страховой суммы, </a:t>
            </a:r>
            <a:r>
              <a:rPr lang="ru-RU" b="1" dirty="0"/>
              <a:t>отражающий его соответствие действующим </a:t>
            </a:r>
            <a:r>
              <a:rPr lang="ru-RU" b="1" dirty="0" smtClean="0"/>
              <a:t>тарифным </a:t>
            </a:r>
            <a:r>
              <a:rPr lang="ru-RU" b="1" dirty="0"/>
              <a:t>нетто-ставкам и финансовую базу формирования страхового фонда. В случае занижения его по </a:t>
            </a:r>
            <a:r>
              <a:rPr lang="ru-RU" b="1" dirty="0" smtClean="0"/>
              <a:t>какому-либо </a:t>
            </a:r>
            <a:r>
              <a:rPr lang="ru-RU" b="1" dirty="0"/>
              <a:t>виду страхования устанавливается несоответствие суммы собранных взносов принятым </a:t>
            </a:r>
            <a:r>
              <a:rPr lang="ru-RU" b="1" dirty="0" smtClean="0"/>
              <a:t>финансовым  </a:t>
            </a:r>
            <a:r>
              <a:rPr lang="ru-RU" b="1" dirty="0"/>
              <a:t>обязательствам  и  выявляется  реальная  угроза  неполного  осуществления  страховых  выплат. 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Ус </a:t>
            </a:r>
            <a:r>
              <a:rPr lang="ru-RU" sz="2800" b="1" dirty="0">
                <a:solidFill>
                  <a:srgbClr val="FFFF00"/>
                </a:solidFill>
              </a:rPr>
              <a:t>= </a:t>
            </a:r>
            <a:r>
              <a:rPr lang="ru-RU" sz="2800" b="1" dirty="0" err="1">
                <a:solidFill>
                  <a:srgbClr val="FFFF00"/>
                </a:solidFill>
              </a:rPr>
              <a:t>СВф</a:t>
            </a:r>
            <a:r>
              <a:rPr lang="ru-RU" sz="2800" b="1" dirty="0">
                <a:solidFill>
                  <a:srgbClr val="FFFF00"/>
                </a:solidFill>
              </a:rPr>
              <a:t> /</a:t>
            </a:r>
            <a:r>
              <a:rPr lang="ru-RU" sz="2800" b="1" dirty="0" err="1">
                <a:solidFill>
                  <a:srgbClr val="FFFF00"/>
                </a:solidFill>
              </a:rPr>
              <a:t>Чс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endParaRPr lang="ru-RU" sz="28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г</a:t>
            </a:r>
            <a:r>
              <a:rPr lang="ru-RU" sz="2000" b="1" dirty="0" smtClean="0">
                <a:solidFill>
                  <a:srgbClr val="FFFF00"/>
                </a:solidFill>
              </a:rPr>
              <a:t>де</a:t>
            </a:r>
          </a:p>
          <a:p>
            <a:pPr algn="ctr"/>
            <a:r>
              <a:rPr lang="ru-RU" sz="2000" b="1" dirty="0" err="1" smtClean="0">
                <a:solidFill>
                  <a:srgbClr val="FFFF00"/>
                </a:solidFill>
              </a:rPr>
              <a:t>СВф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– страховые выплаты, фактически произведённые по конкретному виду страхования (р</a:t>
            </a:r>
            <a:r>
              <a:rPr lang="ru-RU" sz="2000" b="1" dirty="0" smtClean="0">
                <a:solidFill>
                  <a:srgbClr val="FFFF00"/>
                </a:solidFill>
              </a:rPr>
              <a:t>.);</a:t>
            </a:r>
          </a:p>
          <a:p>
            <a:pPr algn="ctr"/>
            <a:r>
              <a:rPr lang="ru-RU" sz="2000" b="1" dirty="0" err="1" smtClean="0">
                <a:solidFill>
                  <a:srgbClr val="FFFF00"/>
                </a:solidFill>
              </a:rPr>
              <a:t>Чс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– </a:t>
            </a:r>
            <a:r>
              <a:rPr lang="ru-RU" sz="2000" b="1" dirty="0" smtClean="0">
                <a:solidFill>
                  <a:srgbClr val="FFFF00"/>
                </a:solidFill>
              </a:rPr>
              <a:t>число </a:t>
            </a:r>
            <a:r>
              <a:rPr lang="ru-RU" sz="2000" b="1" dirty="0">
                <a:solidFill>
                  <a:srgbClr val="FFFF00"/>
                </a:solidFill>
              </a:rPr>
              <a:t>сотен страховой суммы, определяемое делением страховой суммы (СС) по конкретному договору </a:t>
            </a:r>
            <a:r>
              <a:rPr lang="ru-RU" sz="2000" b="1" dirty="0" smtClean="0">
                <a:solidFill>
                  <a:srgbClr val="FFFF00"/>
                </a:solidFill>
              </a:rPr>
              <a:t>страхования </a:t>
            </a:r>
            <a:r>
              <a:rPr lang="ru-RU" sz="2000" b="1" dirty="0">
                <a:solidFill>
                  <a:srgbClr val="FFFF00"/>
                </a:solidFill>
              </a:rPr>
              <a:t>на 100 единиц национальной валюты (р.),  </a:t>
            </a:r>
          </a:p>
          <a:p>
            <a:pPr algn="ctr"/>
            <a:r>
              <a:rPr lang="ru-RU" sz="2000" b="1" dirty="0" err="1">
                <a:solidFill>
                  <a:srgbClr val="FFFF00"/>
                </a:solidFill>
              </a:rPr>
              <a:t>Чс</a:t>
            </a:r>
            <a:r>
              <a:rPr lang="ru-RU" sz="2000" b="1" dirty="0">
                <a:solidFill>
                  <a:srgbClr val="FFFF00"/>
                </a:solidFill>
              </a:rPr>
              <a:t> = СС/100. </a:t>
            </a:r>
          </a:p>
          <a:p>
            <a:r>
              <a:rPr lang="ru-RU" b="1" dirty="0"/>
              <a:t>2. </a:t>
            </a:r>
            <a:r>
              <a:rPr lang="ru-RU" b="1" dirty="0">
                <a:solidFill>
                  <a:srgbClr val="FFFF00"/>
                </a:solidFill>
              </a:rPr>
              <a:t>Уровень выплат</a:t>
            </a:r>
            <a:r>
              <a:rPr lang="ru-RU" b="1" dirty="0"/>
              <a:t>, представляющий собой процентное соотношение страховых выплат (</a:t>
            </a:r>
            <a:r>
              <a:rPr lang="ru-RU" b="1" dirty="0" err="1"/>
              <a:t>СВф</a:t>
            </a:r>
            <a:r>
              <a:rPr lang="ru-RU" b="1" dirty="0"/>
              <a:t>) к </a:t>
            </a:r>
            <a:r>
              <a:rPr lang="ru-RU" b="1" dirty="0" smtClean="0"/>
              <a:t>поступившим </a:t>
            </a:r>
            <a:r>
              <a:rPr lang="ru-RU" b="1" dirty="0"/>
              <a:t>страховым премиям (платежам) по договорам страхования на отчётную дату. Оптимальный </a:t>
            </a:r>
            <a:r>
              <a:rPr lang="ru-RU" b="1" dirty="0" smtClean="0"/>
              <a:t>его  </a:t>
            </a:r>
            <a:r>
              <a:rPr lang="ru-RU" b="1" dirty="0"/>
              <a:t>уровень  составляет 60 – 80 %,  что  характеризует правильность  страховых  расчётов на  стадии  </a:t>
            </a:r>
            <a:r>
              <a:rPr lang="ru-RU" b="1" dirty="0" smtClean="0"/>
              <a:t>заключения  </a:t>
            </a:r>
            <a:r>
              <a:rPr lang="ru-RU" b="1" dirty="0"/>
              <a:t>договоров,  достаточность принятия превентивных мер и  эффективность  деятельности  </a:t>
            </a:r>
            <a:r>
              <a:rPr lang="ru-RU" b="1" dirty="0" smtClean="0"/>
              <a:t>страховщика </a:t>
            </a:r>
            <a:r>
              <a:rPr lang="ru-RU" b="1" dirty="0"/>
              <a:t>в целом. </a:t>
            </a:r>
            <a:endParaRPr lang="ru-RU" b="1" dirty="0" smtClean="0"/>
          </a:p>
          <a:p>
            <a:pPr algn="ctr"/>
            <a:r>
              <a:rPr lang="ru-RU" sz="2800" b="1" dirty="0" err="1">
                <a:solidFill>
                  <a:srgbClr val="FFFF00"/>
                </a:solidFill>
              </a:rPr>
              <a:t>Ув</a:t>
            </a:r>
            <a:r>
              <a:rPr lang="ru-RU" sz="2800" b="1" dirty="0">
                <a:solidFill>
                  <a:srgbClr val="FFFF00"/>
                </a:solidFill>
              </a:rPr>
              <a:t> = </a:t>
            </a:r>
            <a:r>
              <a:rPr lang="ru-RU" sz="2800" b="1" dirty="0" err="1">
                <a:solidFill>
                  <a:srgbClr val="FFFF00"/>
                </a:solidFill>
              </a:rPr>
              <a:t>СВф</a:t>
            </a:r>
            <a:r>
              <a:rPr lang="ru-RU" sz="2800" b="1" dirty="0">
                <a:solidFill>
                  <a:srgbClr val="FFFF00"/>
                </a:solidFill>
              </a:rPr>
              <a:t>/СП, 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где СП – страховые премии (платежи, взносы), уплаченные страхователями фактически за отчётный </a:t>
            </a:r>
            <a:r>
              <a:rPr lang="ru-RU" sz="2000" b="1" dirty="0" smtClean="0">
                <a:solidFill>
                  <a:srgbClr val="FFFF00"/>
                </a:solidFill>
              </a:rPr>
              <a:t>период</a:t>
            </a:r>
            <a:r>
              <a:rPr lang="ru-RU" sz="2000" b="1" dirty="0">
                <a:solidFill>
                  <a:srgbClr val="FFFF00"/>
                </a:solidFill>
              </a:rPr>
              <a:t>, тыс. р. </a:t>
            </a:r>
          </a:p>
        </p:txBody>
      </p:sp>
    </p:spTree>
    <p:extLst>
      <p:ext uri="{BB962C8B-B14F-4D97-AF65-F5344CB8AC3E}">
        <p14:creationId xmlns:p14="http://schemas.microsoft.com/office/powerpoint/2010/main" val="34742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579" y="236668"/>
            <a:ext cx="1112340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u="sng" dirty="0">
                <a:solidFill>
                  <a:srgbClr val="FFFF00"/>
                </a:solidFill>
              </a:rPr>
              <a:t>Финансы домохозяйств </a:t>
            </a:r>
            <a:r>
              <a:rPr lang="ru-RU" sz="2100" dirty="0"/>
              <a:t>– это денежные отношения по поводу распределения стоимости </a:t>
            </a:r>
            <a:r>
              <a:rPr lang="ru-RU" sz="2100" dirty="0" smtClean="0"/>
              <a:t>общественного </a:t>
            </a:r>
            <a:r>
              <a:rPr lang="ru-RU" sz="2100" dirty="0"/>
              <a:t>продукта и формирования доходов и расходов населения. </a:t>
            </a:r>
          </a:p>
          <a:p>
            <a:endParaRPr lang="ru-RU" sz="2100" dirty="0" smtClean="0"/>
          </a:p>
          <a:p>
            <a:r>
              <a:rPr lang="ru-RU" sz="2100" b="1" dirty="0" smtClean="0">
                <a:solidFill>
                  <a:srgbClr val="FFFF00"/>
                </a:solidFill>
              </a:rPr>
              <a:t>Денежные </a:t>
            </a:r>
            <a:r>
              <a:rPr lang="ru-RU" sz="2100" b="1" dirty="0">
                <a:solidFill>
                  <a:srgbClr val="FFFF00"/>
                </a:solidFill>
              </a:rPr>
              <a:t>доходы </a:t>
            </a:r>
            <a:r>
              <a:rPr lang="ru-RU" sz="2100" dirty="0"/>
              <a:t>домохозяйств складываются из следующих источников: </a:t>
            </a:r>
          </a:p>
          <a:p>
            <a:r>
              <a:rPr lang="ru-RU" sz="2100" dirty="0"/>
              <a:t>−  оплата  труда  членов  семьи,  работающих  в  качестве  наёмных  работников,  премии,  постоянные </a:t>
            </a:r>
            <a:r>
              <a:rPr lang="ru-RU" sz="2100" dirty="0" smtClean="0"/>
              <a:t>надбавки </a:t>
            </a:r>
            <a:r>
              <a:rPr lang="ru-RU" sz="2100" dirty="0"/>
              <a:t>к зарплате, средства на командировочные расходы, выплаты на социальные расходы, </a:t>
            </a:r>
            <a:r>
              <a:rPr lang="ru-RU" sz="2100" dirty="0" smtClean="0"/>
              <a:t>осуществляемые </a:t>
            </a:r>
            <a:r>
              <a:rPr lang="ru-RU" sz="2100" dirty="0"/>
              <a:t>работодателем; </a:t>
            </a:r>
          </a:p>
          <a:p>
            <a:r>
              <a:rPr lang="ru-RU" sz="2100" dirty="0"/>
              <a:t>−  доходы  от  предпринимательской  деятельности,  участия  в  прибылях  предприятия,  операций  с </a:t>
            </a:r>
            <a:r>
              <a:rPr lang="ru-RU" sz="2100" dirty="0" smtClean="0"/>
              <a:t>личным </a:t>
            </a:r>
            <a:r>
              <a:rPr lang="ru-RU" sz="2100" dirty="0"/>
              <a:t>имуществом и </a:t>
            </a:r>
            <a:r>
              <a:rPr lang="ru-RU" sz="2100" dirty="0" smtClean="0"/>
              <a:t>кредитно-финансовых </a:t>
            </a:r>
            <a:r>
              <a:rPr lang="ru-RU" sz="2100" dirty="0"/>
              <a:t>операций; </a:t>
            </a:r>
          </a:p>
          <a:p>
            <a:r>
              <a:rPr lang="ru-RU" sz="2100" dirty="0"/>
              <a:t>−  государственные пенсии, пособия, стипендии и другие социальные трансферты.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b="1" dirty="0">
                <a:solidFill>
                  <a:srgbClr val="FFFF00"/>
                </a:solidFill>
              </a:rPr>
              <a:t>Денежные расходы </a:t>
            </a:r>
            <a:r>
              <a:rPr lang="ru-RU" sz="2100" dirty="0"/>
              <a:t>домохозяйства подразделяются на три группы: </a:t>
            </a:r>
          </a:p>
          <a:p>
            <a:r>
              <a:rPr lang="ru-RU" sz="2100" dirty="0"/>
              <a:t>1)  потребительские расходы (покупка товаров, работ и услуг); </a:t>
            </a:r>
          </a:p>
          <a:p>
            <a:r>
              <a:rPr lang="ru-RU" sz="2100" dirty="0"/>
              <a:t>2)  налоги, другие обязательные платежи и добровольные взносы; </a:t>
            </a:r>
          </a:p>
          <a:p>
            <a:r>
              <a:rPr lang="ru-RU" sz="2100" dirty="0"/>
              <a:t>3)  денежные накопления и сбережения. </a:t>
            </a:r>
          </a:p>
          <a:p>
            <a:r>
              <a:rPr lang="ru-RU" sz="2100" dirty="0"/>
              <a:t>Величина расходов семьи на покупку товаров и оплату работ, услуг  зависят от уровня розничных </a:t>
            </a:r>
          </a:p>
          <a:p>
            <a:r>
              <a:rPr lang="ru-RU" sz="2100" dirty="0"/>
              <a:t>цен, потребности семьи в конкретных благах, объёма её денежных доходов, а также от суммы налогов и </a:t>
            </a:r>
            <a:r>
              <a:rPr lang="ru-RU" sz="2100" dirty="0" smtClean="0"/>
              <a:t>других </a:t>
            </a:r>
            <a:r>
              <a:rPr lang="ru-RU" sz="2100" dirty="0"/>
              <a:t>обязательных платежей домашнего хозяйства. </a:t>
            </a:r>
          </a:p>
          <a:p>
            <a:r>
              <a:rPr lang="ru-RU" sz="2100" dirty="0"/>
              <a:t>Расходы домохозяйств выполняют важную роль по воспроизводству рабочей силы. </a:t>
            </a:r>
          </a:p>
        </p:txBody>
      </p:sp>
    </p:spTree>
    <p:extLst>
      <p:ext uri="{BB962C8B-B14F-4D97-AF65-F5344CB8AC3E}">
        <p14:creationId xmlns:p14="http://schemas.microsoft.com/office/powerpoint/2010/main" val="23278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944" y="450129"/>
            <a:ext cx="110911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Обычно в достаточно обеспеченных домохозяйствах </a:t>
            </a:r>
            <a:r>
              <a:rPr lang="ru-RU" sz="2400" b="1" dirty="0">
                <a:solidFill>
                  <a:srgbClr val="FFFF00"/>
                </a:solidFill>
              </a:rPr>
              <a:t>денежные доходы</a:t>
            </a:r>
            <a:r>
              <a:rPr lang="ru-RU" sz="2400" b="1" dirty="0"/>
              <a:t>, как правило, </a:t>
            </a:r>
            <a:r>
              <a:rPr lang="ru-RU" sz="2400" b="1" dirty="0">
                <a:solidFill>
                  <a:srgbClr val="FFFF00"/>
                </a:solidFill>
              </a:rPr>
              <a:t>превышают их </a:t>
            </a:r>
            <a:r>
              <a:rPr lang="ru-RU" sz="2400" b="1" dirty="0" smtClean="0">
                <a:solidFill>
                  <a:srgbClr val="FFFF00"/>
                </a:solidFill>
              </a:rPr>
              <a:t>расходы</a:t>
            </a:r>
            <a:r>
              <a:rPr lang="ru-RU" sz="2400" b="1" dirty="0"/>
              <a:t>, тем самым образуя </a:t>
            </a:r>
            <a:r>
              <a:rPr lang="ru-RU" sz="2400" b="1" dirty="0" smtClean="0"/>
              <a:t>сбережения.</a:t>
            </a:r>
          </a:p>
          <a:p>
            <a:endParaRPr lang="ru-RU" sz="2400" b="1" dirty="0"/>
          </a:p>
          <a:p>
            <a:r>
              <a:rPr lang="ru-RU" sz="2400" b="1" dirty="0" smtClean="0"/>
              <a:t>Но </a:t>
            </a:r>
            <a:r>
              <a:rPr lang="ru-RU" sz="2400" b="1" dirty="0"/>
              <a:t>денежные сбережения семей, хранящиеся в </a:t>
            </a:r>
            <a:r>
              <a:rPr lang="ru-RU" sz="2400" b="1" dirty="0" smtClean="0"/>
              <a:t>домохозяйствах</a:t>
            </a:r>
            <a:r>
              <a:rPr lang="ru-RU" sz="2400" b="1" dirty="0"/>
              <a:t>, не приносят дохода, а в условиях инфляции теряют свою покупательную способность, и для </a:t>
            </a:r>
            <a:r>
              <a:rPr lang="ru-RU" sz="2400" b="1" dirty="0" smtClean="0"/>
              <a:t>сохранения </a:t>
            </a:r>
            <a:r>
              <a:rPr lang="ru-RU" sz="2400" b="1" dirty="0"/>
              <a:t>покупательной способности денежных сбережений, обеспечения приращения их стоимости </a:t>
            </a:r>
            <a:r>
              <a:rPr lang="ru-RU" sz="2400" b="1" dirty="0" smtClean="0"/>
              <a:t>необходимо </a:t>
            </a:r>
            <a:r>
              <a:rPr lang="ru-RU" sz="2400" b="1" dirty="0"/>
              <a:t>эти средства </a:t>
            </a:r>
            <a:r>
              <a:rPr lang="ru-RU" sz="2400" b="1" u="sng" dirty="0">
                <a:solidFill>
                  <a:srgbClr val="FFFF00"/>
                </a:solidFill>
              </a:rPr>
              <a:t>инвестировать</a:t>
            </a:r>
            <a:r>
              <a:rPr lang="ru-RU" sz="2400" b="1" dirty="0"/>
              <a:t>, например, в недвижимость, ценные бумаги или положить на </a:t>
            </a:r>
            <a:r>
              <a:rPr lang="ru-RU" sz="2400" b="1" dirty="0" smtClean="0"/>
              <a:t>депозит </a:t>
            </a:r>
            <a:r>
              <a:rPr lang="ru-RU" sz="2400" b="1" dirty="0"/>
              <a:t>в банке и т.п. </a:t>
            </a:r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/>
              <a:t>То есть прослеживается чёткая </a:t>
            </a:r>
            <a:r>
              <a:rPr lang="ru-RU" sz="2400" b="1" u="sng" dirty="0">
                <a:solidFill>
                  <a:srgbClr val="FFFF00"/>
                </a:solidFill>
              </a:rPr>
              <a:t>взаимосвязь финансов домохозяйств с другими звеньями </a:t>
            </a:r>
            <a:r>
              <a:rPr lang="ru-RU" sz="2400" b="1" u="sng" dirty="0" smtClean="0">
                <a:solidFill>
                  <a:srgbClr val="FFFF00"/>
                </a:solidFill>
              </a:rPr>
              <a:t>финансовой системы.</a:t>
            </a:r>
          </a:p>
          <a:p>
            <a:r>
              <a:rPr lang="ru-RU" sz="2400" b="1" dirty="0" smtClean="0"/>
              <a:t>Они </a:t>
            </a:r>
            <a:r>
              <a:rPr lang="ru-RU" sz="2400" b="1" dirty="0"/>
              <a:t>играют значительную роль в формировании централизованных финансов посредством </a:t>
            </a:r>
            <a:r>
              <a:rPr lang="ru-RU" sz="2400" b="1" dirty="0" smtClean="0"/>
              <a:t>налоговых  </a:t>
            </a:r>
            <a:r>
              <a:rPr lang="ru-RU" sz="2400" b="1" dirty="0"/>
              <a:t>платежей;  денежные  сбережения могут  быть  инвестированы  на финансовом  рынке  в  виде </a:t>
            </a:r>
            <a:r>
              <a:rPr lang="ru-RU" sz="2400" b="1" dirty="0" smtClean="0"/>
              <a:t>операций </a:t>
            </a:r>
            <a:r>
              <a:rPr lang="ru-RU" sz="2400" b="1" dirty="0"/>
              <a:t>с государственными и корпоративными ценными бумагами. </a:t>
            </a:r>
          </a:p>
        </p:txBody>
      </p:sp>
    </p:spTree>
    <p:extLst>
      <p:ext uri="{BB962C8B-B14F-4D97-AF65-F5344CB8AC3E}">
        <p14:creationId xmlns:p14="http://schemas.microsoft.com/office/powerpoint/2010/main" val="41739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2" y="1424173"/>
            <a:ext cx="104134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Вывод:</a:t>
            </a:r>
          </a:p>
          <a:p>
            <a:pPr indent="252095" algn="ctr">
              <a:spcAft>
                <a:spcPts val="0"/>
              </a:spcAft>
            </a:pPr>
            <a:r>
              <a:rPr lang="ru-RU" sz="3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система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это система форм и методов образования, распределения и использования фондов денежных средств государства, организаций и предприятий, домашних хозяйств.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8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Небесный</Template>
  <TotalTime>930</TotalTime>
  <Words>3877</Words>
  <Application>Microsoft Office PowerPoint</Application>
  <PresentationFormat>Широкоэкранный</PresentationFormat>
  <Paragraphs>248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Times New Roman</vt:lpstr>
      <vt:lpstr>Wingdings</vt:lpstr>
      <vt:lpstr>Небеса</vt:lpstr>
      <vt:lpstr>Государственные и муниципальные финансы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и муниципальные финансы</dc:title>
  <dc:creator>Илья</dc:creator>
  <cp:lastModifiedBy>Илья</cp:lastModifiedBy>
  <cp:revision>184</cp:revision>
  <dcterms:created xsi:type="dcterms:W3CDTF">2014-01-06T06:23:34Z</dcterms:created>
  <dcterms:modified xsi:type="dcterms:W3CDTF">2014-02-09T03:35:29Z</dcterms:modified>
</cp:coreProperties>
</file>