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82" r:id="rId3"/>
    <p:sldId id="260" r:id="rId4"/>
    <p:sldId id="257" r:id="rId5"/>
    <p:sldId id="261" r:id="rId6"/>
    <p:sldId id="262" r:id="rId7"/>
    <p:sldId id="263" r:id="rId8"/>
    <p:sldId id="264" r:id="rId9"/>
    <p:sldId id="265" r:id="rId10"/>
    <p:sldId id="266" r:id="rId11"/>
    <p:sldId id="269" r:id="rId12"/>
    <p:sldId id="267" r:id="rId13"/>
    <p:sldId id="268" r:id="rId14"/>
    <p:sldId id="270" r:id="rId15"/>
    <p:sldId id="271" r:id="rId16"/>
    <p:sldId id="272" r:id="rId17"/>
    <p:sldId id="273" r:id="rId18"/>
    <p:sldId id="274" r:id="rId19"/>
    <p:sldId id="275" r:id="rId20"/>
    <p:sldId id="276" r:id="rId21"/>
    <p:sldId id="277" r:id="rId22"/>
    <p:sldId id="279" r:id="rId23"/>
    <p:sldId id="280" r:id="rId24"/>
    <p:sldId id="281" r:id="rId25"/>
    <p:sldId id="278" r:id="rId2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CB3B4"/>
    <a:srgbClr val="A5ACAD"/>
    <a:srgbClr val="A1A8A9"/>
    <a:srgbClr val="A3AAAB"/>
    <a:srgbClr val="E0E3E4"/>
    <a:srgbClr val="D2D7D8"/>
    <a:srgbClr val="DEE1E2"/>
    <a:srgbClr val="D6DBDC"/>
    <a:srgbClr val="C3CACB"/>
    <a:srgbClr val="B9C2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30" autoAdjust="0"/>
    <p:restoredTop sz="94660"/>
  </p:normalViewPr>
  <p:slideViewPr>
    <p:cSldViewPr snapToGrid="0">
      <p:cViewPr varScale="1">
        <p:scale>
          <a:sx n="86" d="100"/>
          <a:sy n="86" d="100"/>
        </p:scale>
        <p:origin x="24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72ECD6-C275-478B-993D-A8EEF2721218}"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ru-RU"/>
        </a:p>
      </dgm:t>
    </dgm:pt>
    <dgm:pt modelId="{79F3CD21-3E81-4592-81DD-9C46B624CCF0}">
      <dgm:prSet phldrT="[Текст]"/>
      <dgm:spPr/>
      <dgm:t>
        <a:bodyPr/>
        <a:lstStyle/>
        <a:p>
          <a:r>
            <a:rPr lang="ru-RU" b="1" dirty="0" smtClean="0"/>
            <a:t>Как правило, в соответствии с конвенцией персонал консульского учреждения состоит из </a:t>
          </a:r>
        </a:p>
        <a:p>
          <a:endParaRPr lang="ru-RU" dirty="0"/>
        </a:p>
      </dgm:t>
    </dgm:pt>
    <dgm:pt modelId="{E32E447F-FBAE-4275-B1AB-2218C3792962}" type="parTrans" cxnId="{CF215A85-7532-4FF8-A8BA-A2BF477DE80A}">
      <dgm:prSet/>
      <dgm:spPr/>
      <dgm:t>
        <a:bodyPr/>
        <a:lstStyle/>
        <a:p>
          <a:endParaRPr lang="ru-RU"/>
        </a:p>
      </dgm:t>
    </dgm:pt>
    <dgm:pt modelId="{2FB9F2D1-468A-4827-8D2A-4ED3A3D59414}" type="sibTrans" cxnId="{CF215A85-7532-4FF8-A8BA-A2BF477DE80A}">
      <dgm:prSet/>
      <dgm:spPr/>
      <dgm:t>
        <a:bodyPr/>
        <a:lstStyle/>
        <a:p>
          <a:endParaRPr lang="ru-RU"/>
        </a:p>
      </dgm:t>
    </dgm:pt>
    <dgm:pt modelId="{224870C4-588E-42FB-B792-EBDB74317811}">
      <dgm:prSet phldrT="[Текст]" custT="1"/>
      <dgm:spPr/>
      <dgm:t>
        <a:bodyPr/>
        <a:lstStyle/>
        <a:p>
          <a:r>
            <a:rPr lang="ru-RU" sz="1800" dirty="0" smtClean="0"/>
            <a:t> </a:t>
          </a:r>
          <a:r>
            <a:rPr lang="ru-RU" sz="1800" b="1" dirty="0" smtClean="0"/>
            <a:t>консульских должностных</a:t>
          </a:r>
        </a:p>
        <a:p>
          <a:r>
            <a:rPr lang="ru-RU" sz="1800" b="1" dirty="0" smtClean="0"/>
            <a:t>лиц</a:t>
          </a:r>
          <a:endParaRPr lang="ru-RU" sz="1600" b="1" dirty="0" smtClean="0"/>
        </a:p>
        <a:p>
          <a:r>
            <a:rPr lang="ru-RU" sz="1600" dirty="0" smtClean="0"/>
            <a:t> (оперативно-дипломатический состав: </a:t>
          </a:r>
        </a:p>
        <a:p>
          <a:r>
            <a:rPr lang="ru-RU" sz="1600" dirty="0" smtClean="0"/>
            <a:t>генеральный консул, консул, вице-консул, консульский агент, проконсул, секретарь консульского учреждения),</a:t>
          </a:r>
          <a:endParaRPr lang="ru-RU" sz="1600" dirty="0"/>
        </a:p>
      </dgm:t>
    </dgm:pt>
    <dgm:pt modelId="{7F92C614-865C-427A-80ED-DF6A932C3C5D}" type="parTrans" cxnId="{162AA9A0-215C-4E72-8310-D046EC36E776}">
      <dgm:prSet/>
      <dgm:spPr/>
      <dgm:t>
        <a:bodyPr/>
        <a:lstStyle/>
        <a:p>
          <a:endParaRPr lang="ru-RU"/>
        </a:p>
      </dgm:t>
    </dgm:pt>
    <dgm:pt modelId="{A87723CC-E252-4697-8109-3795DA0FDE02}" type="sibTrans" cxnId="{162AA9A0-215C-4E72-8310-D046EC36E776}">
      <dgm:prSet/>
      <dgm:spPr/>
      <dgm:t>
        <a:bodyPr/>
        <a:lstStyle/>
        <a:p>
          <a:endParaRPr lang="ru-RU"/>
        </a:p>
      </dgm:t>
    </dgm:pt>
    <dgm:pt modelId="{CFA733D7-4CA0-479D-A022-B68D8CFAEA05}">
      <dgm:prSet phldrT="[Текст]" custT="1"/>
      <dgm:spPr/>
      <dgm:t>
        <a:bodyPr/>
        <a:lstStyle/>
        <a:p>
          <a:r>
            <a:rPr lang="ru-RU" sz="1800" b="1" dirty="0" smtClean="0"/>
            <a:t>консульских служащих</a:t>
          </a:r>
        </a:p>
        <a:p>
          <a:endParaRPr lang="ru-RU" sz="1600" b="1" dirty="0" smtClean="0"/>
        </a:p>
        <a:p>
          <a:endParaRPr lang="ru-RU" sz="1600" b="1" dirty="0" smtClean="0"/>
        </a:p>
        <a:p>
          <a:r>
            <a:rPr lang="ru-RU" sz="1600" dirty="0" smtClean="0"/>
            <a:t>(административно-технический состав: </a:t>
          </a:r>
        </a:p>
        <a:p>
          <a:r>
            <a:rPr lang="ru-RU" sz="1600" dirty="0" smtClean="0"/>
            <a:t>заведующий канцелярией, переводчик, шифровальщик, бухгалтер, завхоз, дежурный комендант)</a:t>
          </a:r>
          <a:endParaRPr lang="ru-RU" sz="1600" dirty="0"/>
        </a:p>
      </dgm:t>
    </dgm:pt>
    <dgm:pt modelId="{6B1BBCA7-12AF-47B6-B5B6-C26F3D63144F}" type="parTrans" cxnId="{3FE57215-D8F7-4DAA-B223-9795C4A7041A}">
      <dgm:prSet/>
      <dgm:spPr/>
      <dgm:t>
        <a:bodyPr/>
        <a:lstStyle/>
        <a:p>
          <a:endParaRPr lang="ru-RU"/>
        </a:p>
      </dgm:t>
    </dgm:pt>
    <dgm:pt modelId="{F2BB1935-A729-4672-AE46-666255A11B73}" type="sibTrans" cxnId="{3FE57215-D8F7-4DAA-B223-9795C4A7041A}">
      <dgm:prSet/>
      <dgm:spPr/>
      <dgm:t>
        <a:bodyPr/>
        <a:lstStyle/>
        <a:p>
          <a:endParaRPr lang="ru-RU"/>
        </a:p>
      </dgm:t>
    </dgm:pt>
    <dgm:pt modelId="{5F4C71AB-63C2-4049-9652-69E4D489F9C1}">
      <dgm:prSet phldrT="[Текст]" custT="1"/>
      <dgm:spPr/>
      <dgm:t>
        <a:bodyPr/>
        <a:lstStyle/>
        <a:p>
          <a:r>
            <a:rPr lang="ru-RU" sz="1800" b="1" dirty="0" smtClean="0"/>
            <a:t>обслуживающего</a:t>
          </a:r>
        </a:p>
        <a:p>
          <a:r>
            <a:rPr lang="ru-RU" sz="1800" b="1" dirty="0" smtClean="0"/>
            <a:t>персонала </a:t>
          </a:r>
        </a:p>
        <a:p>
          <a:endParaRPr lang="ru-RU" sz="1600" b="1" dirty="0" smtClean="0"/>
        </a:p>
        <a:p>
          <a:endParaRPr lang="ru-RU" sz="1600" b="1" dirty="0" smtClean="0"/>
        </a:p>
        <a:p>
          <a:endParaRPr lang="ru-RU" sz="1600" b="1" dirty="0" smtClean="0"/>
        </a:p>
        <a:p>
          <a:r>
            <a:rPr lang="ru-RU" sz="1600" dirty="0" smtClean="0"/>
            <a:t>(водитель, садовник, горничная, уборщица и т.д.).</a:t>
          </a:r>
        </a:p>
        <a:p>
          <a:endParaRPr lang="ru-RU" sz="1600" dirty="0"/>
        </a:p>
      </dgm:t>
    </dgm:pt>
    <dgm:pt modelId="{78850FA9-9BC6-4204-8E2C-66B6335B8612}" type="parTrans" cxnId="{A85FF159-318A-43B6-80A5-92E86881CF5F}">
      <dgm:prSet/>
      <dgm:spPr/>
      <dgm:t>
        <a:bodyPr/>
        <a:lstStyle/>
        <a:p>
          <a:endParaRPr lang="ru-RU"/>
        </a:p>
      </dgm:t>
    </dgm:pt>
    <dgm:pt modelId="{83AA5275-85D5-434D-81BA-D8D19B20CC5B}" type="sibTrans" cxnId="{A85FF159-318A-43B6-80A5-92E86881CF5F}">
      <dgm:prSet/>
      <dgm:spPr/>
      <dgm:t>
        <a:bodyPr/>
        <a:lstStyle/>
        <a:p>
          <a:endParaRPr lang="ru-RU"/>
        </a:p>
      </dgm:t>
    </dgm:pt>
    <dgm:pt modelId="{AD35C53C-2205-45E9-BB96-49C7414245C5}">
      <dgm:prSet/>
      <dgm:spPr/>
      <dgm:t>
        <a:bodyPr/>
        <a:lstStyle/>
        <a:p>
          <a:endParaRPr lang="ru-RU"/>
        </a:p>
      </dgm:t>
    </dgm:pt>
    <dgm:pt modelId="{476F5015-DEBA-457E-B3FE-25636883AA0C}" type="parTrans" cxnId="{4E68AFAB-ABA4-49EE-8783-0619891C42DF}">
      <dgm:prSet/>
      <dgm:spPr/>
      <dgm:t>
        <a:bodyPr/>
        <a:lstStyle/>
        <a:p>
          <a:endParaRPr lang="ru-RU"/>
        </a:p>
      </dgm:t>
    </dgm:pt>
    <dgm:pt modelId="{5557C983-EE0E-4C6E-B03E-B6535C4AC3B3}" type="sibTrans" cxnId="{4E68AFAB-ABA4-49EE-8783-0619891C42DF}">
      <dgm:prSet/>
      <dgm:spPr/>
      <dgm:t>
        <a:bodyPr/>
        <a:lstStyle/>
        <a:p>
          <a:endParaRPr lang="ru-RU"/>
        </a:p>
      </dgm:t>
    </dgm:pt>
    <dgm:pt modelId="{4247DE17-5034-4B1C-95B0-6496219874BE}" type="pres">
      <dgm:prSet presAssocID="{6C72ECD6-C275-478B-993D-A8EEF2721218}" presName="composite" presStyleCnt="0">
        <dgm:presLayoutVars>
          <dgm:chMax val="1"/>
          <dgm:dir/>
          <dgm:resizeHandles val="exact"/>
        </dgm:presLayoutVars>
      </dgm:prSet>
      <dgm:spPr/>
      <dgm:t>
        <a:bodyPr/>
        <a:lstStyle/>
        <a:p>
          <a:endParaRPr lang="ru-RU"/>
        </a:p>
      </dgm:t>
    </dgm:pt>
    <dgm:pt modelId="{8E31B02A-58F5-493C-93AE-8406D808B888}" type="pres">
      <dgm:prSet presAssocID="{79F3CD21-3E81-4592-81DD-9C46B624CCF0}" presName="roof" presStyleLbl="dkBgShp" presStyleIdx="0" presStyleCnt="2"/>
      <dgm:spPr/>
      <dgm:t>
        <a:bodyPr/>
        <a:lstStyle/>
        <a:p>
          <a:endParaRPr lang="ru-RU"/>
        </a:p>
      </dgm:t>
    </dgm:pt>
    <dgm:pt modelId="{9AD1C219-5F8D-4B44-94C1-3F6469FEB06E}" type="pres">
      <dgm:prSet presAssocID="{79F3CD21-3E81-4592-81DD-9C46B624CCF0}" presName="pillars" presStyleCnt="0"/>
      <dgm:spPr/>
    </dgm:pt>
    <dgm:pt modelId="{8C7D301B-98BA-49A7-80F3-7450013346A1}" type="pres">
      <dgm:prSet presAssocID="{79F3CD21-3E81-4592-81DD-9C46B624CCF0}" presName="pillar1" presStyleLbl="node1" presStyleIdx="0" presStyleCnt="3">
        <dgm:presLayoutVars>
          <dgm:bulletEnabled val="1"/>
        </dgm:presLayoutVars>
      </dgm:prSet>
      <dgm:spPr/>
      <dgm:t>
        <a:bodyPr/>
        <a:lstStyle/>
        <a:p>
          <a:endParaRPr lang="ru-RU"/>
        </a:p>
      </dgm:t>
    </dgm:pt>
    <dgm:pt modelId="{F3C06AC2-D407-4ABE-B154-5F3583DFB8A9}" type="pres">
      <dgm:prSet presAssocID="{CFA733D7-4CA0-479D-A022-B68D8CFAEA05}" presName="pillarX" presStyleLbl="node1" presStyleIdx="1" presStyleCnt="3">
        <dgm:presLayoutVars>
          <dgm:bulletEnabled val="1"/>
        </dgm:presLayoutVars>
      </dgm:prSet>
      <dgm:spPr/>
      <dgm:t>
        <a:bodyPr/>
        <a:lstStyle/>
        <a:p>
          <a:endParaRPr lang="ru-RU"/>
        </a:p>
      </dgm:t>
    </dgm:pt>
    <dgm:pt modelId="{2BEA031D-3AEC-42F7-97E8-886B3876C81C}" type="pres">
      <dgm:prSet presAssocID="{5F4C71AB-63C2-4049-9652-69E4D489F9C1}" presName="pillarX" presStyleLbl="node1" presStyleIdx="2" presStyleCnt="3">
        <dgm:presLayoutVars>
          <dgm:bulletEnabled val="1"/>
        </dgm:presLayoutVars>
      </dgm:prSet>
      <dgm:spPr/>
      <dgm:t>
        <a:bodyPr/>
        <a:lstStyle/>
        <a:p>
          <a:endParaRPr lang="ru-RU"/>
        </a:p>
      </dgm:t>
    </dgm:pt>
    <dgm:pt modelId="{81333D09-EB72-4A33-B00C-EA181681582A}" type="pres">
      <dgm:prSet presAssocID="{79F3CD21-3E81-4592-81DD-9C46B624CCF0}" presName="base" presStyleLbl="dkBgShp" presStyleIdx="1" presStyleCnt="2" custLinFactNeighborY="0"/>
      <dgm:spPr/>
    </dgm:pt>
  </dgm:ptLst>
  <dgm:cxnLst>
    <dgm:cxn modelId="{3DA16CC9-1D48-48BF-8939-4602111C357C}" type="presOf" srcId="{79F3CD21-3E81-4592-81DD-9C46B624CCF0}" destId="{8E31B02A-58F5-493C-93AE-8406D808B888}" srcOrd="0" destOrd="0" presId="urn:microsoft.com/office/officeart/2005/8/layout/hList3"/>
    <dgm:cxn modelId="{4E68AFAB-ABA4-49EE-8783-0619891C42DF}" srcId="{6C72ECD6-C275-478B-993D-A8EEF2721218}" destId="{AD35C53C-2205-45E9-BB96-49C7414245C5}" srcOrd="1" destOrd="0" parTransId="{476F5015-DEBA-457E-B3FE-25636883AA0C}" sibTransId="{5557C983-EE0E-4C6E-B03E-B6535C4AC3B3}"/>
    <dgm:cxn modelId="{CF215A85-7532-4FF8-A8BA-A2BF477DE80A}" srcId="{6C72ECD6-C275-478B-993D-A8EEF2721218}" destId="{79F3CD21-3E81-4592-81DD-9C46B624CCF0}" srcOrd="0" destOrd="0" parTransId="{E32E447F-FBAE-4275-B1AB-2218C3792962}" sibTransId="{2FB9F2D1-468A-4827-8D2A-4ED3A3D59414}"/>
    <dgm:cxn modelId="{A85FF159-318A-43B6-80A5-92E86881CF5F}" srcId="{79F3CD21-3E81-4592-81DD-9C46B624CCF0}" destId="{5F4C71AB-63C2-4049-9652-69E4D489F9C1}" srcOrd="2" destOrd="0" parTransId="{78850FA9-9BC6-4204-8E2C-66B6335B8612}" sibTransId="{83AA5275-85D5-434D-81BA-D8D19B20CC5B}"/>
    <dgm:cxn modelId="{E122FCBE-635E-4732-86DB-D8DA667B6E2F}" type="presOf" srcId="{6C72ECD6-C275-478B-993D-A8EEF2721218}" destId="{4247DE17-5034-4B1C-95B0-6496219874BE}" srcOrd="0" destOrd="0" presId="urn:microsoft.com/office/officeart/2005/8/layout/hList3"/>
    <dgm:cxn modelId="{E7F7FFF4-E4FB-42CA-B8FE-7EA5408043A2}" type="presOf" srcId="{5F4C71AB-63C2-4049-9652-69E4D489F9C1}" destId="{2BEA031D-3AEC-42F7-97E8-886B3876C81C}" srcOrd="0" destOrd="0" presId="urn:microsoft.com/office/officeart/2005/8/layout/hList3"/>
    <dgm:cxn modelId="{162AA9A0-215C-4E72-8310-D046EC36E776}" srcId="{79F3CD21-3E81-4592-81DD-9C46B624CCF0}" destId="{224870C4-588E-42FB-B792-EBDB74317811}" srcOrd="0" destOrd="0" parTransId="{7F92C614-865C-427A-80ED-DF6A932C3C5D}" sibTransId="{A87723CC-E252-4697-8109-3795DA0FDE02}"/>
    <dgm:cxn modelId="{BF269AE4-7A34-4E7A-B6F9-C065A5212160}" type="presOf" srcId="{CFA733D7-4CA0-479D-A022-B68D8CFAEA05}" destId="{F3C06AC2-D407-4ABE-B154-5F3583DFB8A9}" srcOrd="0" destOrd="0" presId="urn:microsoft.com/office/officeart/2005/8/layout/hList3"/>
    <dgm:cxn modelId="{F54A6C34-3AB6-4F68-A0D4-F74DB2AC4A94}" type="presOf" srcId="{224870C4-588E-42FB-B792-EBDB74317811}" destId="{8C7D301B-98BA-49A7-80F3-7450013346A1}" srcOrd="0" destOrd="0" presId="urn:microsoft.com/office/officeart/2005/8/layout/hList3"/>
    <dgm:cxn modelId="{3FE57215-D8F7-4DAA-B223-9795C4A7041A}" srcId="{79F3CD21-3E81-4592-81DD-9C46B624CCF0}" destId="{CFA733D7-4CA0-479D-A022-B68D8CFAEA05}" srcOrd="1" destOrd="0" parTransId="{6B1BBCA7-12AF-47B6-B5B6-C26F3D63144F}" sibTransId="{F2BB1935-A729-4672-AE46-666255A11B73}"/>
    <dgm:cxn modelId="{D8E18658-DAD7-4DA7-9659-D6216AE07BA1}" type="presParOf" srcId="{4247DE17-5034-4B1C-95B0-6496219874BE}" destId="{8E31B02A-58F5-493C-93AE-8406D808B888}" srcOrd="0" destOrd="0" presId="urn:microsoft.com/office/officeart/2005/8/layout/hList3"/>
    <dgm:cxn modelId="{85F9A7BD-D1D5-44A9-BC2E-5508B2B960A0}" type="presParOf" srcId="{4247DE17-5034-4B1C-95B0-6496219874BE}" destId="{9AD1C219-5F8D-4B44-94C1-3F6469FEB06E}" srcOrd="1" destOrd="0" presId="urn:microsoft.com/office/officeart/2005/8/layout/hList3"/>
    <dgm:cxn modelId="{3FE13E53-0B3A-4B6E-8BB8-ABEB390D946D}" type="presParOf" srcId="{9AD1C219-5F8D-4B44-94C1-3F6469FEB06E}" destId="{8C7D301B-98BA-49A7-80F3-7450013346A1}" srcOrd="0" destOrd="0" presId="urn:microsoft.com/office/officeart/2005/8/layout/hList3"/>
    <dgm:cxn modelId="{BA0744C3-1A47-40C3-BCB9-D12F6A857650}" type="presParOf" srcId="{9AD1C219-5F8D-4B44-94C1-3F6469FEB06E}" destId="{F3C06AC2-D407-4ABE-B154-5F3583DFB8A9}" srcOrd="1" destOrd="0" presId="urn:microsoft.com/office/officeart/2005/8/layout/hList3"/>
    <dgm:cxn modelId="{EA7AA710-2473-4C98-B1E9-AEA4871CDD74}" type="presParOf" srcId="{9AD1C219-5F8D-4B44-94C1-3F6469FEB06E}" destId="{2BEA031D-3AEC-42F7-97E8-886B3876C81C}" srcOrd="2" destOrd="0" presId="urn:microsoft.com/office/officeart/2005/8/layout/hList3"/>
    <dgm:cxn modelId="{684F01E0-E498-42E8-B86B-96A2858F3192}" type="presParOf" srcId="{4247DE17-5034-4B1C-95B0-6496219874BE}" destId="{81333D09-EB72-4A33-B00C-EA181681582A}"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31B02A-58F5-493C-93AE-8406D808B888}">
      <dsp:nvSpPr>
        <dsp:cNvPr id="0" name=""/>
        <dsp:cNvSpPr/>
      </dsp:nvSpPr>
      <dsp:spPr>
        <a:xfrm>
          <a:off x="0" y="0"/>
          <a:ext cx="8345784" cy="1168327"/>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ru-RU" sz="2100" b="1" kern="1200" dirty="0" smtClean="0"/>
            <a:t>Как правило, в соответствии с конвенцией персонал консульского учреждения состоит из </a:t>
          </a:r>
        </a:p>
        <a:p>
          <a:pPr lvl="0" algn="ctr" defTabSz="933450">
            <a:lnSpc>
              <a:spcPct val="90000"/>
            </a:lnSpc>
            <a:spcBef>
              <a:spcPct val="0"/>
            </a:spcBef>
            <a:spcAft>
              <a:spcPct val="35000"/>
            </a:spcAft>
          </a:pPr>
          <a:endParaRPr lang="ru-RU" sz="2100" kern="1200" dirty="0"/>
        </a:p>
      </dsp:txBody>
      <dsp:txXfrm>
        <a:off x="0" y="0"/>
        <a:ext cx="8345784" cy="1168327"/>
      </dsp:txXfrm>
    </dsp:sp>
    <dsp:sp modelId="{8C7D301B-98BA-49A7-80F3-7450013346A1}">
      <dsp:nvSpPr>
        <dsp:cNvPr id="0" name=""/>
        <dsp:cNvSpPr/>
      </dsp:nvSpPr>
      <dsp:spPr>
        <a:xfrm>
          <a:off x="4075" y="1168327"/>
          <a:ext cx="2779211" cy="2453488"/>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smtClean="0"/>
            <a:t> </a:t>
          </a:r>
          <a:r>
            <a:rPr lang="ru-RU" sz="1800" b="1" kern="1200" dirty="0" smtClean="0"/>
            <a:t>консульских должностных</a:t>
          </a:r>
        </a:p>
        <a:p>
          <a:pPr lvl="0" algn="ctr" defTabSz="800100">
            <a:lnSpc>
              <a:spcPct val="90000"/>
            </a:lnSpc>
            <a:spcBef>
              <a:spcPct val="0"/>
            </a:spcBef>
            <a:spcAft>
              <a:spcPct val="35000"/>
            </a:spcAft>
          </a:pPr>
          <a:r>
            <a:rPr lang="ru-RU" sz="1800" b="1" kern="1200" dirty="0" smtClean="0"/>
            <a:t>лиц</a:t>
          </a:r>
          <a:endParaRPr lang="ru-RU" sz="1600" b="1" kern="1200" dirty="0" smtClean="0"/>
        </a:p>
        <a:p>
          <a:pPr lvl="0" algn="ctr" defTabSz="800100">
            <a:lnSpc>
              <a:spcPct val="90000"/>
            </a:lnSpc>
            <a:spcBef>
              <a:spcPct val="0"/>
            </a:spcBef>
            <a:spcAft>
              <a:spcPct val="35000"/>
            </a:spcAft>
          </a:pPr>
          <a:r>
            <a:rPr lang="ru-RU" sz="1600" kern="1200" dirty="0" smtClean="0"/>
            <a:t> (оперативно-дипломатический состав: </a:t>
          </a:r>
        </a:p>
        <a:p>
          <a:pPr lvl="0" algn="ctr" defTabSz="800100">
            <a:lnSpc>
              <a:spcPct val="90000"/>
            </a:lnSpc>
            <a:spcBef>
              <a:spcPct val="0"/>
            </a:spcBef>
            <a:spcAft>
              <a:spcPct val="35000"/>
            </a:spcAft>
          </a:pPr>
          <a:r>
            <a:rPr lang="ru-RU" sz="1600" kern="1200" dirty="0" smtClean="0"/>
            <a:t>генеральный консул, консул, вице-консул, консульский агент, проконсул, секретарь консульского учреждения),</a:t>
          </a:r>
          <a:endParaRPr lang="ru-RU" sz="1600" kern="1200" dirty="0"/>
        </a:p>
      </dsp:txBody>
      <dsp:txXfrm>
        <a:off x="4075" y="1168327"/>
        <a:ext cx="2779211" cy="2453488"/>
      </dsp:txXfrm>
    </dsp:sp>
    <dsp:sp modelId="{F3C06AC2-D407-4ABE-B154-5F3583DFB8A9}">
      <dsp:nvSpPr>
        <dsp:cNvPr id="0" name=""/>
        <dsp:cNvSpPr/>
      </dsp:nvSpPr>
      <dsp:spPr>
        <a:xfrm>
          <a:off x="2783286" y="1168327"/>
          <a:ext cx="2779211" cy="2453488"/>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b="1" kern="1200" dirty="0" smtClean="0"/>
            <a:t>консульских служащих</a:t>
          </a:r>
        </a:p>
        <a:p>
          <a:pPr lvl="0" algn="ctr" defTabSz="800100">
            <a:lnSpc>
              <a:spcPct val="90000"/>
            </a:lnSpc>
            <a:spcBef>
              <a:spcPct val="0"/>
            </a:spcBef>
            <a:spcAft>
              <a:spcPct val="35000"/>
            </a:spcAft>
          </a:pPr>
          <a:endParaRPr lang="ru-RU" sz="1600" b="1" kern="1200" dirty="0" smtClean="0"/>
        </a:p>
        <a:p>
          <a:pPr lvl="0" algn="ctr" defTabSz="800100">
            <a:lnSpc>
              <a:spcPct val="90000"/>
            </a:lnSpc>
            <a:spcBef>
              <a:spcPct val="0"/>
            </a:spcBef>
            <a:spcAft>
              <a:spcPct val="35000"/>
            </a:spcAft>
          </a:pPr>
          <a:endParaRPr lang="ru-RU" sz="1600" b="1" kern="1200" dirty="0" smtClean="0"/>
        </a:p>
        <a:p>
          <a:pPr lvl="0" algn="ctr" defTabSz="800100">
            <a:lnSpc>
              <a:spcPct val="90000"/>
            </a:lnSpc>
            <a:spcBef>
              <a:spcPct val="0"/>
            </a:spcBef>
            <a:spcAft>
              <a:spcPct val="35000"/>
            </a:spcAft>
          </a:pPr>
          <a:r>
            <a:rPr lang="ru-RU" sz="1600" kern="1200" dirty="0" smtClean="0"/>
            <a:t>(административно-технический состав: </a:t>
          </a:r>
        </a:p>
        <a:p>
          <a:pPr lvl="0" algn="ctr" defTabSz="800100">
            <a:lnSpc>
              <a:spcPct val="90000"/>
            </a:lnSpc>
            <a:spcBef>
              <a:spcPct val="0"/>
            </a:spcBef>
            <a:spcAft>
              <a:spcPct val="35000"/>
            </a:spcAft>
          </a:pPr>
          <a:r>
            <a:rPr lang="ru-RU" sz="1600" kern="1200" dirty="0" smtClean="0"/>
            <a:t>заведующий канцелярией, переводчик, шифровальщик, бухгалтер, завхоз, дежурный комендант)</a:t>
          </a:r>
          <a:endParaRPr lang="ru-RU" sz="1600" kern="1200" dirty="0"/>
        </a:p>
      </dsp:txBody>
      <dsp:txXfrm>
        <a:off x="2783286" y="1168327"/>
        <a:ext cx="2779211" cy="2453488"/>
      </dsp:txXfrm>
    </dsp:sp>
    <dsp:sp modelId="{2BEA031D-3AEC-42F7-97E8-886B3876C81C}">
      <dsp:nvSpPr>
        <dsp:cNvPr id="0" name=""/>
        <dsp:cNvSpPr/>
      </dsp:nvSpPr>
      <dsp:spPr>
        <a:xfrm>
          <a:off x="5562497" y="1168327"/>
          <a:ext cx="2779211" cy="2453488"/>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b="1" kern="1200" dirty="0" smtClean="0"/>
            <a:t>обслуживающего</a:t>
          </a:r>
        </a:p>
        <a:p>
          <a:pPr lvl="0" algn="ctr" defTabSz="800100">
            <a:lnSpc>
              <a:spcPct val="90000"/>
            </a:lnSpc>
            <a:spcBef>
              <a:spcPct val="0"/>
            </a:spcBef>
            <a:spcAft>
              <a:spcPct val="35000"/>
            </a:spcAft>
          </a:pPr>
          <a:r>
            <a:rPr lang="ru-RU" sz="1800" b="1" kern="1200" dirty="0" smtClean="0"/>
            <a:t>персонала </a:t>
          </a:r>
        </a:p>
        <a:p>
          <a:pPr lvl="0" algn="ctr" defTabSz="800100">
            <a:lnSpc>
              <a:spcPct val="90000"/>
            </a:lnSpc>
            <a:spcBef>
              <a:spcPct val="0"/>
            </a:spcBef>
            <a:spcAft>
              <a:spcPct val="35000"/>
            </a:spcAft>
          </a:pPr>
          <a:endParaRPr lang="ru-RU" sz="1600" b="1" kern="1200" dirty="0" smtClean="0"/>
        </a:p>
        <a:p>
          <a:pPr lvl="0" algn="ctr" defTabSz="800100">
            <a:lnSpc>
              <a:spcPct val="90000"/>
            </a:lnSpc>
            <a:spcBef>
              <a:spcPct val="0"/>
            </a:spcBef>
            <a:spcAft>
              <a:spcPct val="35000"/>
            </a:spcAft>
          </a:pPr>
          <a:endParaRPr lang="ru-RU" sz="1600" b="1" kern="1200" dirty="0" smtClean="0"/>
        </a:p>
        <a:p>
          <a:pPr lvl="0" algn="ctr" defTabSz="800100">
            <a:lnSpc>
              <a:spcPct val="90000"/>
            </a:lnSpc>
            <a:spcBef>
              <a:spcPct val="0"/>
            </a:spcBef>
            <a:spcAft>
              <a:spcPct val="35000"/>
            </a:spcAft>
          </a:pPr>
          <a:endParaRPr lang="ru-RU" sz="1600" b="1" kern="1200" dirty="0" smtClean="0"/>
        </a:p>
        <a:p>
          <a:pPr lvl="0" algn="ctr" defTabSz="800100">
            <a:lnSpc>
              <a:spcPct val="90000"/>
            </a:lnSpc>
            <a:spcBef>
              <a:spcPct val="0"/>
            </a:spcBef>
            <a:spcAft>
              <a:spcPct val="35000"/>
            </a:spcAft>
          </a:pPr>
          <a:r>
            <a:rPr lang="ru-RU" sz="1600" kern="1200" dirty="0" smtClean="0"/>
            <a:t>(водитель, садовник, горничная, уборщица и т.д.).</a:t>
          </a:r>
        </a:p>
        <a:p>
          <a:pPr lvl="0" algn="ctr" defTabSz="800100">
            <a:lnSpc>
              <a:spcPct val="90000"/>
            </a:lnSpc>
            <a:spcBef>
              <a:spcPct val="0"/>
            </a:spcBef>
            <a:spcAft>
              <a:spcPct val="35000"/>
            </a:spcAft>
          </a:pPr>
          <a:endParaRPr lang="ru-RU" sz="1600" kern="1200" dirty="0"/>
        </a:p>
      </dsp:txBody>
      <dsp:txXfrm>
        <a:off x="5562497" y="1168327"/>
        <a:ext cx="2779211" cy="2453488"/>
      </dsp:txXfrm>
    </dsp:sp>
    <dsp:sp modelId="{81333D09-EB72-4A33-B00C-EA181681582A}">
      <dsp:nvSpPr>
        <dsp:cNvPr id="0" name=""/>
        <dsp:cNvSpPr/>
      </dsp:nvSpPr>
      <dsp:spPr>
        <a:xfrm>
          <a:off x="0" y="3621816"/>
          <a:ext cx="8345784" cy="272609"/>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3336B9-BA9E-499D-A049-4EFB0BA5B6C9}" type="datetimeFigureOut">
              <a:rPr lang="ru-RU" smtClean="0"/>
              <a:t>14.04.2020</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9A193C-CB9F-4819-A23E-210E6CD34949}" type="slidenum">
              <a:rPr lang="ru-RU" smtClean="0"/>
              <a:t>‹#›</a:t>
            </a:fld>
            <a:endParaRPr lang="ru-RU"/>
          </a:p>
        </p:txBody>
      </p:sp>
    </p:spTree>
    <p:extLst>
      <p:ext uri="{BB962C8B-B14F-4D97-AF65-F5344CB8AC3E}">
        <p14:creationId xmlns:p14="http://schemas.microsoft.com/office/powerpoint/2010/main" val="344975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99A193C-CB9F-4819-A23E-210E6CD34949}" type="slidenum">
              <a:rPr lang="ru-RU" smtClean="0"/>
              <a:t>1</a:t>
            </a:fld>
            <a:endParaRPr lang="ru-RU"/>
          </a:p>
        </p:txBody>
      </p:sp>
    </p:spTree>
    <p:extLst>
      <p:ext uri="{BB962C8B-B14F-4D97-AF65-F5344CB8AC3E}">
        <p14:creationId xmlns:p14="http://schemas.microsoft.com/office/powerpoint/2010/main" val="324776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99A193C-CB9F-4819-A23E-210E6CD34949}" type="slidenum">
              <a:rPr lang="ru-RU" smtClean="0"/>
              <a:t>11</a:t>
            </a:fld>
            <a:endParaRPr lang="ru-RU"/>
          </a:p>
        </p:txBody>
      </p:sp>
    </p:spTree>
    <p:extLst>
      <p:ext uri="{BB962C8B-B14F-4D97-AF65-F5344CB8AC3E}">
        <p14:creationId xmlns:p14="http://schemas.microsoft.com/office/powerpoint/2010/main" val="818132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99A193C-CB9F-4819-A23E-210E6CD34949}" type="slidenum">
              <a:rPr lang="ru-RU" smtClean="0"/>
              <a:t>19</a:t>
            </a:fld>
            <a:endParaRPr lang="ru-RU"/>
          </a:p>
        </p:txBody>
      </p:sp>
    </p:spTree>
    <p:extLst>
      <p:ext uri="{BB962C8B-B14F-4D97-AF65-F5344CB8AC3E}">
        <p14:creationId xmlns:p14="http://schemas.microsoft.com/office/powerpoint/2010/main" val="750313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9AFEB0D-0B58-4502-9B54-14C294CA8EAA}" type="datetimeFigureOut">
              <a:rPr lang="ru-RU" smtClean="0"/>
              <a:t>14.04.2020</a:t>
            </a:fld>
            <a:endParaRPr lang="ru-RU"/>
          </a:p>
        </p:txBody>
      </p:sp>
      <p:sp>
        <p:nvSpPr>
          <p:cNvPr id="5" name="Footer Placeholder 4"/>
          <p:cNvSpPr>
            <a:spLocks noGrp="1"/>
          </p:cNvSpPr>
          <p:nvPr>
            <p:ph type="ftr" sz="quarter" idx="11"/>
          </p:nvPr>
        </p:nvSpPr>
        <p:spPr>
          <a:xfrm>
            <a:off x="5332412" y="5883275"/>
            <a:ext cx="4324044" cy="365125"/>
          </a:xfrm>
        </p:spPr>
        <p:txBody>
          <a:bodyPr/>
          <a:lstStyle/>
          <a:p>
            <a:endParaRPr lang="ru-RU"/>
          </a:p>
        </p:txBody>
      </p:sp>
      <p:sp>
        <p:nvSpPr>
          <p:cNvPr id="6" name="Slide Number Placeholder 5"/>
          <p:cNvSpPr>
            <a:spLocks noGrp="1"/>
          </p:cNvSpPr>
          <p:nvPr>
            <p:ph type="sldNum" sz="quarter" idx="12"/>
          </p:nvPr>
        </p:nvSpPr>
        <p:spPr/>
        <p:txBody>
          <a:bodyPr/>
          <a:lstStyle/>
          <a:p>
            <a:fld id="{19B9B295-E567-4116-9DA9-1639D8C3AF05}" type="slidenum">
              <a:rPr lang="ru-RU" smtClean="0"/>
              <a:t>‹#›</a:t>
            </a:fld>
            <a:endParaRPr lang="ru-RU"/>
          </a:p>
        </p:txBody>
      </p:sp>
    </p:spTree>
    <p:extLst>
      <p:ext uri="{BB962C8B-B14F-4D97-AF65-F5344CB8AC3E}">
        <p14:creationId xmlns:p14="http://schemas.microsoft.com/office/powerpoint/2010/main" val="86791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9AFEB0D-0B58-4502-9B54-14C294CA8EAA}" type="datetimeFigureOut">
              <a:rPr lang="ru-RU" smtClean="0"/>
              <a:t>14.04.2020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10951856" y="5867131"/>
            <a:ext cx="551167" cy="365125"/>
          </a:xfrm>
        </p:spPr>
        <p:txBody>
          <a:bodyPr/>
          <a:lstStyle/>
          <a:p>
            <a:fld id="{19B9B295-E567-4116-9DA9-1639D8C3AF05}" type="slidenum">
              <a:rPr lang="ru-RU" smtClean="0"/>
              <a:t>‹#›</a:t>
            </a:fld>
            <a:endParaRPr lang="ru-RU"/>
          </a:p>
        </p:txBody>
      </p:sp>
    </p:spTree>
    <p:extLst>
      <p:ext uri="{BB962C8B-B14F-4D97-AF65-F5344CB8AC3E}">
        <p14:creationId xmlns:p14="http://schemas.microsoft.com/office/powerpoint/2010/main" val="685176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9AFEB0D-0B58-4502-9B54-14C294CA8EAA}" type="datetimeFigureOut">
              <a:rPr lang="ru-RU" smtClean="0"/>
              <a:t>14.04.2020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9B9B295-E567-4116-9DA9-1639D8C3AF05}" type="slidenum">
              <a:rPr lang="ru-RU" smtClean="0"/>
              <a:t>‹#›</a:t>
            </a:fld>
            <a:endParaRPr lang="ru-RU"/>
          </a:p>
        </p:txBody>
      </p:sp>
    </p:spTree>
    <p:extLst>
      <p:ext uri="{BB962C8B-B14F-4D97-AF65-F5344CB8AC3E}">
        <p14:creationId xmlns:p14="http://schemas.microsoft.com/office/powerpoint/2010/main" val="2945157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69AFEB0D-0B58-4502-9B54-14C294CA8EAA}" type="datetimeFigureOut">
              <a:rPr lang="ru-RU" smtClean="0"/>
              <a:t>14.04.2020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9B9B295-E567-4116-9DA9-1639D8C3AF05}" type="slidenum">
              <a:rPr lang="ru-RU" smtClean="0"/>
              <a:t>‹#›</a:t>
            </a:fld>
            <a:endParaRPr lang="ru-RU"/>
          </a:p>
        </p:txBody>
      </p:sp>
    </p:spTree>
    <p:extLst>
      <p:ext uri="{BB962C8B-B14F-4D97-AF65-F5344CB8AC3E}">
        <p14:creationId xmlns:p14="http://schemas.microsoft.com/office/powerpoint/2010/main" val="95844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9AFEB0D-0B58-4502-9B54-14C294CA8EAA}" type="datetimeFigureOut">
              <a:rPr lang="ru-RU" smtClean="0"/>
              <a:t>14.04.2020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9B9B295-E567-4116-9DA9-1639D8C3AF05}" type="slidenum">
              <a:rPr lang="ru-RU" smtClean="0"/>
              <a:t>‹#›</a:t>
            </a:fld>
            <a:endParaRPr lang="ru-RU"/>
          </a:p>
        </p:txBody>
      </p:sp>
    </p:spTree>
    <p:extLst>
      <p:ext uri="{BB962C8B-B14F-4D97-AF65-F5344CB8AC3E}">
        <p14:creationId xmlns:p14="http://schemas.microsoft.com/office/powerpoint/2010/main" val="2313671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9AFEB0D-0B58-4502-9B54-14C294CA8EAA}" type="datetimeFigureOut">
              <a:rPr lang="ru-RU" smtClean="0"/>
              <a:t>14.04.2020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9B9B295-E567-4116-9DA9-1639D8C3AF05}" type="slidenum">
              <a:rPr lang="ru-RU" smtClean="0"/>
              <a:t>‹#›</a:t>
            </a:fld>
            <a:endParaRPr lang="ru-RU"/>
          </a:p>
        </p:txBody>
      </p:sp>
    </p:spTree>
    <p:extLst>
      <p:ext uri="{BB962C8B-B14F-4D97-AF65-F5344CB8AC3E}">
        <p14:creationId xmlns:p14="http://schemas.microsoft.com/office/powerpoint/2010/main" val="4176622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AFEB0D-0B58-4502-9B54-14C294CA8EAA}" type="datetimeFigureOut">
              <a:rPr lang="ru-RU" smtClean="0"/>
              <a:t>14.04.2020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9B9B295-E567-4116-9DA9-1639D8C3AF05}" type="slidenum">
              <a:rPr lang="ru-RU" smtClean="0"/>
              <a:t>‹#›</a:t>
            </a:fld>
            <a:endParaRPr lang="ru-RU"/>
          </a:p>
        </p:txBody>
      </p:sp>
    </p:spTree>
    <p:extLst>
      <p:ext uri="{BB962C8B-B14F-4D97-AF65-F5344CB8AC3E}">
        <p14:creationId xmlns:p14="http://schemas.microsoft.com/office/powerpoint/2010/main" val="2380890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9AFEB0D-0B58-4502-9B54-14C294CA8EAA}" type="datetimeFigureOut">
              <a:rPr lang="ru-RU" smtClean="0"/>
              <a:t>14.04.2020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9B9B295-E567-4116-9DA9-1639D8C3AF05}" type="slidenum">
              <a:rPr lang="ru-RU" smtClean="0"/>
              <a:t>‹#›</a:t>
            </a:fld>
            <a:endParaRPr lang="ru-RU"/>
          </a:p>
        </p:txBody>
      </p:sp>
    </p:spTree>
    <p:extLst>
      <p:ext uri="{BB962C8B-B14F-4D97-AF65-F5344CB8AC3E}">
        <p14:creationId xmlns:p14="http://schemas.microsoft.com/office/powerpoint/2010/main" val="2689257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9AFEB0D-0B58-4502-9B54-14C294CA8EAA}" type="datetimeFigureOut">
              <a:rPr lang="ru-RU" smtClean="0"/>
              <a:t>14.04.2020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9B9B295-E567-4116-9DA9-1639D8C3AF05}" type="slidenum">
              <a:rPr lang="ru-RU" smtClean="0"/>
              <a:t>‹#›</a:t>
            </a:fld>
            <a:endParaRPr lang="ru-RU"/>
          </a:p>
        </p:txBody>
      </p:sp>
    </p:spTree>
    <p:extLst>
      <p:ext uri="{BB962C8B-B14F-4D97-AF65-F5344CB8AC3E}">
        <p14:creationId xmlns:p14="http://schemas.microsoft.com/office/powerpoint/2010/main" val="2788516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9AFEB0D-0B58-4502-9B54-14C294CA8EAA}" type="datetimeFigureOut">
              <a:rPr lang="ru-RU" smtClean="0"/>
              <a:t>14.04.2020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9B9B295-E567-4116-9DA9-1639D8C3AF05}" type="slidenum">
              <a:rPr lang="ru-RU" smtClean="0"/>
              <a:t>‹#›</a:t>
            </a:fld>
            <a:endParaRPr lang="ru-RU"/>
          </a:p>
        </p:txBody>
      </p:sp>
    </p:spTree>
    <p:extLst>
      <p:ext uri="{BB962C8B-B14F-4D97-AF65-F5344CB8AC3E}">
        <p14:creationId xmlns:p14="http://schemas.microsoft.com/office/powerpoint/2010/main" val="2454426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9AFEB0D-0B58-4502-9B54-14C294CA8EAA}" type="datetimeFigureOut">
              <a:rPr lang="ru-RU" smtClean="0"/>
              <a:t>14.04.2020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9B9B295-E567-4116-9DA9-1639D8C3AF05}" type="slidenum">
              <a:rPr lang="ru-RU" smtClean="0"/>
              <a:t>‹#›</a:t>
            </a:fld>
            <a:endParaRPr lang="ru-RU"/>
          </a:p>
        </p:txBody>
      </p:sp>
    </p:spTree>
    <p:extLst>
      <p:ext uri="{BB962C8B-B14F-4D97-AF65-F5344CB8AC3E}">
        <p14:creationId xmlns:p14="http://schemas.microsoft.com/office/powerpoint/2010/main" val="19914031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9AFEB0D-0B58-4502-9B54-14C294CA8EAA}" type="datetimeFigureOut">
              <a:rPr lang="ru-RU" smtClean="0"/>
              <a:t>14.04.2020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9B9B295-E567-4116-9DA9-1639D8C3AF05}" type="slidenum">
              <a:rPr lang="ru-RU" smtClean="0"/>
              <a:t>‹#›</a:t>
            </a:fld>
            <a:endParaRPr lang="ru-RU"/>
          </a:p>
        </p:txBody>
      </p:sp>
    </p:spTree>
    <p:extLst>
      <p:ext uri="{BB962C8B-B14F-4D97-AF65-F5344CB8AC3E}">
        <p14:creationId xmlns:p14="http://schemas.microsoft.com/office/powerpoint/2010/main" val="3957910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9AFEB0D-0B58-4502-9B54-14C294CA8EAA}" type="datetimeFigureOut">
              <a:rPr lang="ru-RU" smtClean="0"/>
              <a:t>14.04.2020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9B9B295-E567-4116-9DA9-1639D8C3AF05}" type="slidenum">
              <a:rPr lang="ru-RU" smtClean="0"/>
              <a:t>‹#›</a:t>
            </a:fld>
            <a:endParaRPr lang="ru-RU"/>
          </a:p>
        </p:txBody>
      </p:sp>
    </p:spTree>
    <p:extLst>
      <p:ext uri="{BB962C8B-B14F-4D97-AF65-F5344CB8AC3E}">
        <p14:creationId xmlns:p14="http://schemas.microsoft.com/office/powerpoint/2010/main" val="7509452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9AFEB0D-0B58-4502-9B54-14C294CA8EAA}" type="datetimeFigureOut">
              <a:rPr lang="ru-RU" smtClean="0"/>
              <a:t>14.04.2020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9B9B295-E567-4116-9DA9-1639D8C3AF05}" type="slidenum">
              <a:rPr lang="ru-RU" smtClean="0"/>
              <a:t>‹#›</a:t>
            </a:fld>
            <a:endParaRPr lang="ru-RU"/>
          </a:p>
        </p:txBody>
      </p:sp>
    </p:spTree>
    <p:extLst>
      <p:ext uri="{BB962C8B-B14F-4D97-AF65-F5344CB8AC3E}">
        <p14:creationId xmlns:p14="http://schemas.microsoft.com/office/powerpoint/2010/main" val="13768506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9AFEB0D-0B58-4502-9B54-14C294CA8EAA}" type="datetimeFigureOut">
              <a:rPr lang="ru-RU" smtClean="0"/>
              <a:t>14.04.2020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9B9B295-E567-4116-9DA9-1639D8C3AF05}" type="slidenum">
              <a:rPr lang="ru-RU" smtClean="0"/>
              <a:t>‹#›</a:t>
            </a:fld>
            <a:endParaRPr lang="ru-RU"/>
          </a:p>
        </p:txBody>
      </p:sp>
    </p:spTree>
    <p:extLst>
      <p:ext uri="{BB962C8B-B14F-4D97-AF65-F5344CB8AC3E}">
        <p14:creationId xmlns:p14="http://schemas.microsoft.com/office/powerpoint/2010/main" val="32442820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9AFEB0D-0B58-4502-9B54-14C294CA8EAA}" type="datetimeFigureOut">
              <a:rPr lang="ru-RU" smtClean="0"/>
              <a:t>14.04.2020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9B9B295-E567-4116-9DA9-1639D8C3AF05}" type="slidenum">
              <a:rPr lang="ru-RU" smtClean="0"/>
              <a:t>‹#›</a:t>
            </a:fld>
            <a:endParaRPr lang="ru-RU"/>
          </a:p>
        </p:txBody>
      </p:sp>
    </p:spTree>
    <p:extLst>
      <p:ext uri="{BB962C8B-B14F-4D97-AF65-F5344CB8AC3E}">
        <p14:creationId xmlns:p14="http://schemas.microsoft.com/office/powerpoint/2010/main" val="12974038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9AFEB0D-0B58-4502-9B54-14C294CA8EAA}" type="datetimeFigureOut">
              <a:rPr lang="ru-RU" smtClean="0"/>
              <a:t>14.04.2020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9B9B295-E567-4116-9DA9-1639D8C3AF05}" type="slidenum">
              <a:rPr lang="ru-RU" smtClean="0"/>
              <a:t>‹#›</a:t>
            </a:fld>
            <a:endParaRPr lang="ru-RU"/>
          </a:p>
        </p:txBody>
      </p:sp>
    </p:spTree>
    <p:extLst>
      <p:ext uri="{BB962C8B-B14F-4D97-AF65-F5344CB8AC3E}">
        <p14:creationId xmlns:p14="http://schemas.microsoft.com/office/powerpoint/2010/main" val="3803956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9AFEB0D-0B58-4502-9B54-14C294CA8EAA}" type="datetimeFigureOut">
              <a:rPr lang="ru-RU" smtClean="0"/>
              <a:t>14.04.2020</a:t>
            </a:fld>
            <a:endParaRPr lang="ru-RU"/>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9B9B295-E567-4116-9DA9-1639D8C3AF05}" type="slidenum">
              <a:rPr lang="ru-RU" smtClean="0"/>
              <a:t>‹#›</a:t>
            </a:fld>
            <a:endParaRPr lang="ru-RU"/>
          </a:p>
        </p:txBody>
      </p:sp>
    </p:spTree>
    <p:extLst>
      <p:ext uri="{BB962C8B-B14F-4D97-AF65-F5344CB8AC3E}">
        <p14:creationId xmlns:p14="http://schemas.microsoft.com/office/powerpoint/2010/main" val="9904986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69924" y="168213"/>
            <a:ext cx="8574622" cy="2616199"/>
          </a:xfrm>
        </p:spPr>
        <p:txBody>
          <a:bodyPr>
            <a:normAutofit/>
          </a:bodyPr>
          <a:lstStyle/>
          <a:p>
            <a:r>
              <a:rPr lang="ru-RU" sz="2800" dirty="0"/>
              <a:t>Институт права ВГУЭС</a:t>
            </a:r>
            <a:r>
              <a:rPr lang="ru-RU" sz="3100" dirty="0"/>
              <a:t/>
            </a:r>
            <a:br>
              <a:rPr lang="ru-RU" sz="3100" dirty="0"/>
            </a:br>
            <a:r>
              <a:rPr lang="ru-RU" sz="2400" dirty="0"/>
              <a:t>Кафедра международных отношений и права</a:t>
            </a:r>
            <a:r>
              <a:rPr lang="ru-RU" sz="3100" dirty="0"/>
              <a:t/>
            </a:r>
            <a:br>
              <a:rPr lang="ru-RU" sz="3100" dirty="0"/>
            </a:br>
            <a:r>
              <a:rPr lang="ru-RU" sz="3100" dirty="0"/>
              <a:t/>
            </a:r>
            <a:br>
              <a:rPr lang="ru-RU" sz="3100" dirty="0"/>
            </a:br>
            <a:r>
              <a:rPr lang="ru-RU" sz="2000" dirty="0"/>
              <a:t>Презентация лекции по курсу «Дипломатическая и консульская служба»</a:t>
            </a:r>
            <a:br>
              <a:rPr lang="ru-RU" sz="2000" dirty="0"/>
            </a:br>
            <a:endParaRPr lang="ru-RU" sz="2000" dirty="0"/>
          </a:p>
        </p:txBody>
      </p:sp>
      <p:sp>
        <p:nvSpPr>
          <p:cNvPr id="3" name="Подзаголовок 2"/>
          <p:cNvSpPr>
            <a:spLocks noGrp="1"/>
          </p:cNvSpPr>
          <p:nvPr>
            <p:ph type="subTitle" idx="1"/>
          </p:nvPr>
        </p:nvSpPr>
        <p:spPr>
          <a:xfrm>
            <a:off x="4856901" y="3547431"/>
            <a:ext cx="6987645" cy="3310569"/>
          </a:xfrm>
        </p:spPr>
        <p:txBody>
          <a:bodyPr>
            <a:normAutofit/>
          </a:bodyPr>
          <a:lstStyle/>
          <a:p>
            <a:r>
              <a:rPr lang="ru-RU" sz="2400" b="1" dirty="0">
                <a:ln>
                  <a:solidFill>
                    <a:schemeClr val="accent1">
                      <a:lumMod val="50000"/>
                    </a:schemeClr>
                  </a:solidFill>
                </a:ln>
                <a:solidFill>
                  <a:srgbClr val="1D3E59"/>
                </a:solidFill>
              </a:rPr>
              <a:t>Консульская служба</a:t>
            </a:r>
          </a:p>
          <a:p>
            <a:r>
              <a:rPr lang="ru-RU" sz="2400" b="1" dirty="0" smtClean="0">
                <a:ln>
                  <a:solidFill>
                    <a:schemeClr val="accent1">
                      <a:lumMod val="50000"/>
                    </a:schemeClr>
                  </a:solidFill>
                </a:ln>
                <a:solidFill>
                  <a:srgbClr val="1D3E59"/>
                </a:solidFill>
              </a:rPr>
              <a:t>Ч.2</a:t>
            </a:r>
          </a:p>
          <a:p>
            <a:endParaRPr lang="ru-RU" dirty="0"/>
          </a:p>
          <a:p>
            <a:endParaRPr lang="ru-RU" dirty="0" smtClean="0"/>
          </a:p>
          <a:p>
            <a:endParaRPr lang="ru-RU" dirty="0"/>
          </a:p>
          <a:p>
            <a:endParaRPr lang="ru-RU" dirty="0"/>
          </a:p>
          <a:p>
            <a:r>
              <a:rPr lang="ru-RU" sz="1800" dirty="0"/>
              <a:t>Сост. Абашева Е. А., </a:t>
            </a:r>
            <a:r>
              <a:rPr lang="ru-RU" sz="1800" dirty="0" smtClean="0"/>
              <a:t>2020</a:t>
            </a:r>
          </a:p>
          <a:p>
            <a:endParaRPr lang="ru-RU" dirty="0" smtClean="0"/>
          </a:p>
          <a:p>
            <a:endParaRPr lang="ru-RU" dirty="0" smtClean="0"/>
          </a:p>
          <a:p>
            <a:endParaRPr lang="ru-RU" dirty="0"/>
          </a:p>
          <a:p>
            <a:endParaRPr lang="ru-RU" dirty="0"/>
          </a:p>
        </p:txBody>
      </p:sp>
    </p:spTree>
    <p:extLst>
      <p:ext uri="{BB962C8B-B14F-4D97-AF65-F5344CB8AC3E}">
        <p14:creationId xmlns:p14="http://schemas.microsoft.com/office/powerpoint/2010/main" val="1003515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flipH="1">
            <a:off x="1918008" y="1616928"/>
            <a:ext cx="9488574" cy="4801314"/>
          </a:xfrm>
          <a:prstGeom prst="rect">
            <a:avLst/>
          </a:prstGeom>
          <a:noFill/>
        </p:spPr>
        <p:txBody>
          <a:bodyPr wrap="square" rtlCol="0">
            <a:spAutoFit/>
          </a:bodyPr>
          <a:lstStyle/>
          <a:p>
            <a:endParaRPr lang="ru-RU" dirty="0" smtClean="0"/>
          </a:p>
          <a:p>
            <a:endParaRPr lang="ru-RU" dirty="0"/>
          </a:p>
          <a:p>
            <a:r>
              <a:rPr lang="ru-RU" b="1" dirty="0" smtClean="0">
                <a:solidFill>
                  <a:schemeClr val="accent1">
                    <a:lumMod val="50000"/>
                  </a:schemeClr>
                </a:solidFill>
              </a:rPr>
              <a:t>Консульская </a:t>
            </a:r>
            <a:r>
              <a:rPr lang="ru-RU" b="1" dirty="0">
                <a:solidFill>
                  <a:schemeClr val="accent1">
                    <a:lumMod val="50000"/>
                  </a:schemeClr>
                </a:solidFill>
              </a:rPr>
              <a:t>служба как </a:t>
            </a:r>
            <a:r>
              <a:rPr lang="ru-RU" b="1" dirty="0" smtClean="0">
                <a:solidFill>
                  <a:schemeClr val="accent1">
                    <a:lumMod val="50000"/>
                  </a:schemeClr>
                </a:solidFill>
              </a:rPr>
              <a:t>система состоит из:  </a:t>
            </a:r>
          </a:p>
          <a:p>
            <a:endParaRPr lang="ru-RU" dirty="0"/>
          </a:p>
          <a:p>
            <a:pPr marL="285750" indent="-285750">
              <a:buClr>
                <a:schemeClr val="accent1">
                  <a:lumMod val="50000"/>
                </a:schemeClr>
              </a:buClr>
              <a:buSzPct val="140000"/>
              <a:buFont typeface="Wingdings" panose="05000000000000000000" pitchFamily="2" charset="2"/>
              <a:buChar char="§"/>
            </a:pPr>
            <a:r>
              <a:rPr lang="ru-RU" dirty="0" smtClean="0"/>
              <a:t>Консульского </a:t>
            </a:r>
            <a:r>
              <a:rPr lang="ru-RU" dirty="0"/>
              <a:t>Департамента Министерства (до 2004 г. назывался</a:t>
            </a:r>
          </a:p>
          <a:p>
            <a:pPr>
              <a:buClr>
                <a:schemeClr val="accent1">
                  <a:lumMod val="50000"/>
                </a:schemeClr>
              </a:buClr>
              <a:buSzPct val="140000"/>
            </a:pPr>
            <a:r>
              <a:rPr lang="ru-RU" dirty="0" smtClean="0"/>
              <a:t>      Департаментом </a:t>
            </a:r>
            <a:r>
              <a:rPr lang="ru-RU" dirty="0"/>
              <a:t>консульской службы</a:t>
            </a:r>
            <a:r>
              <a:rPr lang="ru-RU" dirty="0" smtClean="0"/>
              <a:t>);</a:t>
            </a:r>
          </a:p>
          <a:p>
            <a:pPr marL="285750" indent="-285750">
              <a:buClr>
                <a:schemeClr val="accent1">
                  <a:lumMod val="50000"/>
                </a:schemeClr>
              </a:buClr>
              <a:buSzPct val="140000"/>
              <a:buFont typeface="Wingdings" panose="05000000000000000000" pitchFamily="2" charset="2"/>
              <a:buChar char="§"/>
            </a:pPr>
            <a:endParaRPr lang="ru-RU" dirty="0"/>
          </a:p>
          <a:p>
            <a:pPr marL="285750" indent="-285750">
              <a:buClr>
                <a:schemeClr val="accent1">
                  <a:lumMod val="50000"/>
                </a:schemeClr>
              </a:buClr>
              <a:buSzPct val="140000"/>
              <a:buFont typeface="Wingdings" panose="05000000000000000000" pitchFamily="2" charset="2"/>
              <a:buChar char="§"/>
            </a:pPr>
            <a:r>
              <a:rPr lang="ru-RU" dirty="0" smtClean="0"/>
              <a:t>Консульских </a:t>
            </a:r>
            <a:r>
              <a:rPr lang="ru-RU" dirty="0"/>
              <a:t>учреждений </a:t>
            </a:r>
            <a:r>
              <a:rPr lang="ru-RU" dirty="0" smtClean="0"/>
              <a:t>Российской Федерации </a:t>
            </a:r>
            <a:r>
              <a:rPr lang="ru-RU" dirty="0"/>
              <a:t>за рубежом (РКЗУ), </a:t>
            </a:r>
            <a:endParaRPr lang="ru-RU" dirty="0" smtClean="0"/>
          </a:p>
          <a:p>
            <a:pPr marL="285750" indent="-285750">
              <a:buClr>
                <a:schemeClr val="accent1">
                  <a:lumMod val="50000"/>
                </a:schemeClr>
              </a:buClr>
              <a:buSzPct val="140000"/>
              <a:buFont typeface="Wingdings" panose="05000000000000000000" pitchFamily="2" charset="2"/>
              <a:buChar char="§"/>
            </a:pPr>
            <a:endParaRPr lang="ru-RU" dirty="0"/>
          </a:p>
          <a:p>
            <a:pPr marL="285750" indent="-285750">
              <a:buClr>
                <a:schemeClr val="accent1">
                  <a:lumMod val="50000"/>
                </a:schemeClr>
              </a:buClr>
              <a:buSzPct val="140000"/>
              <a:buFont typeface="Wingdings" panose="05000000000000000000" pitchFamily="2" charset="2"/>
              <a:buChar char="§"/>
            </a:pPr>
            <a:r>
              <a:rPr lang="ru-RU" dirty="0"/>
              <a:t>П</a:t>
            </a:r>
            <a:r>
              <a:rPr lang="ru-RU" dirty="0" smtClean="0"/>
              <a:t>редставительств </a:t>
            </a:r>
            <a:r>
              <a:rPr lang="ru-RU" dirty="0"/>
              <a:t>МИД России на территории Российской Федерации, </a:t>
            </a:r>
            <a:endParaRPr lang="ru-RU" dirty="0" smtClean="0"/>
          </a:p>
          <a:p>
            <a:pPr marL="285750" indent="-285750">
              <a:buClr>
                <a:schemeClr val="accent1">
                  <a:lumMod val="50000"/>
                </a:schemeClr>
              </a:buClr>
              <a:buSzPct val="140000"/>
              <a:buFont typeface="Wingdings" panose="05000000000000000000" pitchFamily="2" charset="2"/>
              <a:buChar char="§"/>
            </a:pPr>
            <a:endParaRPr lang="ru-RU" dirty="0"/>
          </a:p>
          <a:p>
            <a:pPr marL="285750" indent="-285750">
              <a:buClr>
                <a:schemeClr val="accent1">
                  <a:lumMod val="50000"/>
                </a:schemeClr>
              </a:buClr>
              <a:buSzPct val="140000"/>
              <a:buFont typeface="Wingdings" panose="05000000000000000000" pitchFamily="2" charset="2"/>
              <a:buChar char="§"/>
            </a:pPr>
            <a:r>
              <a:rPr lang="ru-RU" dirty="0"/>
              <a:t>П</a:t>
            </a:r>
            <a:r>
              <a:rPr lang="ru-RU" dirty="0" smtClean="0"/>
              <a:t>очётных </a:t>
            </a:r>
            <a:r>
              <a:rPr lang="ru-RU" dirty="0"/>
              <a:t>консулов Российской </a:t>
            </a:r>
            <a:r>
              <a:rPr lang="ru-RU" dirty="0" smtClean="0"/>
              <a:t>Федерации за </a:t>
            </a:r>
            <a:r>
              <a:rPr lang="ru-RU" dirty="0"/>
              <a:t>рубежом, </a:t>
            </a:r>
            <a:endParaRPr lang="ru-RU" dirty="0" smtClean="0"/>
          </a:p>
          <a:p>
            <a:pPr marL="285750" indent="-285750">
              <a:buClr>
                <a:schemeClr val="accent1">
                  <a:lumMod val="50000"/>
                </a:schemeClr>
              </a:buClr>
              <a:buSzPct val="140000"/>
              <a:buFont typeface="Wingdings" panose="05000000000000000000" pitchFamily="2" charset="2"/>
              <a:buChar char="§"/>
            </a:pPr>
            <a:endParaRPr lang="ru-RU" dirty="0" smtClean="0"/>
          </a:p>
          <a:p>
            <a:pPr marL="285750" indent="-285750">
              <a:buClr>
                <a:schemeClr val="accent1">
                  <a:lumMod val="50000"/>
                </a:schemeClr>
              </a:buClr>
              <a:buSzPct val="140000"/>
              <a:buFont typeface="Wingdings" panose="05000000000000000000" pitchFamily="2" charset="2"/>
              <a:buChar char="§"/>
            </a:pPr>
            <a:r>
              <a:rPr lang="ru-RU" dirty="0" smtClean="0"/>
              <a:t>Консульских пунктов в </a:t>
            </a:r>
            <a:r>
              <a:rPr lang="ru-RU" dirty="0"/>
              <a:t>международных аэропортах и </a:t>
            </a:r>
            <a:r>
              <a:rPr lang="ru-RU" dirty="0" smtClean="0"/>
              <a:t>на погранично-контрольных </a:t>
            </a:r>
            <a:r>
              <a:rPr lang="ru-RU" dirty="0"/>
              <a:t>пунктах, открытых для железнодорожного, морского и автомобильного пассажирского сообщения.</a:t>
            </a:r>
          </a:p>
          <a:p>
            <a:pPr marL="285750" indent="-285750">
              <a:buClr>
                <a:schemeClr val="accent1">
                  <a:lumMod val="50000"/>
                </a:schemeClr>
              </a:buClr>
              <a:buSzPct val="140000"/>
              <a:buFont typeface="Wingdings" panose="05000000000000000000" pitchFamily="2" charset="2"/>
              <a:buChar char="§"/>
            </a:pPr>
            <a:endParaRPr lang="ru-RU" dirty="0"/>
          </a:p>
        </p:txBody>
      </p:sp>
      <p:sp>
        <p:nvSpPr>
          <p:cNvPr id="8" name="Прямоугольник 7"/>
          <p:cNvSpPr/>
          <p:nvPr/>
        </p:nvSpPr>
        <p:spPr>
          <a:xfrm>
            <a:off x="1918008" y="326728"/>
            <a:ext cx="10105961" cy="923330"/>
          </a:xfrm>
          <a:prstGeom prst="rect">
            <a:avLst/>
          </a:prstGeom>
        </p:spPr>
        <p:txBody>
          <a:bodyPr wrap="square">
            <a:spAutoFit/>
          </a:bodyPr>
          <a:lstStyle/>
          <a:p>
            <a:r>
              <a:rPr lang="ru-RU" b="1" dirty="0">
                <a:solidFill>
                  <a:schemeClr val="accent1">
                    <a:lumMod val="50000"/>
                  </a:schemeClr>
                </a:solidFill>
              </a:rPr>
              <a:t>Консульская служба МИД России составляет единое целое с дипломатической службой. </a:t>
            </a:r>
            <a:r>
              <a:rPr lang="ru-RU" dirty="0">
                <a:solidFill>
                  <a:schemeClr val="tx2"/>
                </a:solidFill>
              </a:rPr>
              <a:t>Работникам консульской службы присваиваются дипломатические ранги. В порядке ротации они могут быть направлены на дипломатическую службу. В большинстве случаев так и происходит.</a:t>
            </a:r>
            <a:endParaRPr lang="ru-RU" dirty="0">
              <a:solidFill>
                <a:schemeClr val="tx2"/>
              </a:solidFill>
            </a:endParaRPr>
          </a:p>
        </p:txBody>
      </p:sp>
    </p:spTree>
    <p:extLst>
      <p:ext uri="{BB962C8B-B14F-4D97-AF65-F5344CB8AC3E}">
        <p14:creationId xmlns:p14="http://schemas.microsoft.com/office/powerpoint/2010/main" val="2277876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126273" y="2687444"/>
            <a:ext cx="1889853" cy="1349298"/>
          </a:xfrm>
          <a:prstGeom prst="rect">
            <a:avLst/>
          </a:prstGeom>
        </p:spPr>
      </p:pic>
      <p:sp>
        <p:nvSpPr>
          <p:cNvPr id="3" name="Прямоугольник 2"/>
          <p:cNvSpPr/>
          <p:nvPr/>
        </p:nvSpPr>
        <p:spPr>
          <a:xfrm>
            <a:off x="1109852" y="2882042"/>
            <a:ext cx="2045943" cy="1015663"/>
          </a:xfrm>
          <a:prstGeom prst="rect">
            <a:avLst/>
          </a:prstGeom>
          <a:ln>
            <a:noFill/>
          </a:ln>
        </p:spPr>
        <p:txBody>
          <a:bodyPr wrap="square">
            <a:spAutoFit/>
          </a:bodyPr>
          <a:lstStyle/>
          <a:p>
            <a:r>
              <a:rPr lang="ru-RU" sz="2000" b="1" dirty="0">
                <a:solidFill>
                  <a:schemeClr val="accent1">
                    <a:lumMod val="50000"/>
                  </a:schemeClr>
                </a:solidFill>
              </a:rPr>
              <a:t>Министерство иностранных дел РФ</a:t>
            </a:r>
          </a:p>
        </p:txBody>
      </p:sp>
      <p:cxnSp>
        <p:nvCxnSpPr>
          <p:cNvPr id="6" name="Прямая соединительная линия 5"/>
          <p:cNvCxnSpPr>
            <a:stCxn id="45" idx="1"/>
          </p:cNvCxnSpPr>
          <p:nvPr/>
        </p:nvCxnSpPr>
        <p:spPr>
          <a:xfrm>
            <a:off x="3292429" y="642782"/>
            <a:ext cx="29913" cy="5565892"/>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3"/>
          <a:stretch>
            <a:fillRect/>
          </a:stretch>
        </p:blipFill>
        <p:spPr>
          <a:xfrm>
            <a:off x="3702375" y="202746"/>
            <a:ext cx="2185467" cy="967777"/>
          </a:xfrm>
          <a:prstGeom prst="rect">
            <a:avLst/>
          </a:prstGeom>
        </p:spPr>
      </p:pic>
      <p:pic>
        <p:nvPicPr>
          <p:cNvPr id="12" name="Рисунок 11"/>
          <p:cNvPicPr>
            <a:picLocks noChangeAspect="1"/>
          </p:cNvPicPr>
          <p:nvPr/>
        </p:nvPicPr>
        <p:blipFill>
          <a:blip r:embed="rId4"/>
          <a:stretch>
            <a:fillRect/>
          </a:stretch>
        </p:blipFill>
        <p:spPr>
          <a:xfrm>
            <a:off x="3701660" y="1304554"/>
            <a:ext cx="2186182" cy="969348"/>
          </a:xfrm>
          <a:prstGeom prst="rect">
            <a:avLst/>
          </a:prstGeom>
        </p:spPr>
      </p:pic>
      <p:pic>
        <p:nvPicPr>
          <p:cNvPr id="13" name="Рисунок 12"/>
          <p:cNvPicPr>
            <a:picLocks noChangeAspect="1"/>
          </p:cNvPicPr>
          <p:nvPr/>
        </p:nvPicPr>
        <p:blipFill>
          <a:blip r:embed="rId4"/>
          <a:stretch>
            <a:fillRect/>
          </a:stretch>
        </p:blipFill>
        <p:spPr>
          <a:xfrm>
            <a:off x="3701657" y="2373345"/>
            <a:ext cx="2186185" cy="969348"/>
          </a:xfrm>
          <a:prstGeom prst="rect">
            <a:avLst/>
          </a:prstGeom>
        </p:spPr>
      </p:pic>
      <p:pic>
        <p:nvPicPr>
          <p:cNvPr id="14" name="Рисунок 13"/>
          <p:cNvPicPr>
            <a:picLocks noChangeAspect="1"/>
          </p:cNvPicPr>
          <p:nvPr/>
        </p:nvPicPr>
        <p:blipFill>
          <a:blip r:embed="rId4"/>
          <a:stretch>
            <a:fillRect/>
          </a:stretch>
        </p:blipFill>
        <p:spPr>
          <a:xfrm>
            <a:off x="3701658" y="3511313"/>
            <a:ext cx="2186184" cy="969348"/>
          </a:xfrm>
          <a:prstGeom prst="rect">
            <a:avLst/>
          </a:prstGeom>
        </p:spPr>
      </p:pic>
      <p:pic>
        <p:nvPicPr>
          <p:cNvPr id="15" name="Рисунок 14"/>
          <p:cNvPicPr>
            <a:picLocks noChangeAspect="1"/>
          </p:cNvPicPr>
          <p:nvPr/>
        </p:nvPicPr>
        <p:blipFill>
          <a:blip r:embed="rId4"/>
          <a:stretch>
            <a:fillRect/>
          </a:stretch>
        </p:blipFill>
        <p:spPr>
          <a:xfrm>
            <a:off x="3701658" y="4614692"/>
            <a:ext cx="2186184" cy="969348"/>
          </a:xfrm>
          <a:prstGeom prst="rect">
            <a:avLst/>
          </a:prstGeom>
        </p:spPr>
      </p:pic>
      <p:pic>
        <p:nvPicPr>
          <p:cNvPr id="16" name="Рисунок 15"/>
          <p:cNvPicPr>
            <a:picLocks noChangeAspect="1"/>
          </p:cNvPicPr>
          <p:nvPr/>
        </p:nvPicPr>
        <p:blipFill>
          <a:blip r:embed="rId4"/>
          <a:stretch>
            <a:fillRect/>
          </a:stretch>
        </p:blipFill>
        <p:spPr>
          <a:xfrm>
            <a:off x="3701656" y="5718071"/>
            <a:ext cx="2186185" cy="969348"/>
          </a:xfrm>
          <a:prstGeom prst="rect">
            <a:avLst/>
          </a:prstGeom>
        </p:spPr>
      </p:pic>
      <p:sp>
        <p:nvSpPr>
          <p:cNvPr id="18" name="Прямоугольник 17"/>
          <p:cNvSpPr/>
          <p:nvPr/>
        </p:nvSpPr>
        <p:spPr>
          <a:xfrm>
            <a:off x="3662626" y="285355"/>
            <a:ext cx="1561170" cy="830997"/>
          </a:xfrm>
          <a:prstGeom prst="rect">
            <a:avLst/>
          </a:prstGeom>
        </p:spPr>
        <p:txBody>
          <a:bodyPr wrap="square">
            <a:spAutoFit/>
          </a:bodyPr>
          <a:lstStyle/>
          <a:p>
            <a:r>
              <a:rPr lang="ru-RU" sz="1600" b="1" dirty="0">
                <a:solidFill>
                  <a:schemeClr val="accent1">
                    <a:lumMod val="50000"/>
                  </a:schemeClr>
                </a:solidFill>
              </a:rPr>
              <a:t>Министр иностранных дел</a:t>
            </a:r>
          </a:p>
        </p:txBody>
      </p:sp>
      <p:sp>
        <p:nvSpPr>
          <p:cNvPr id="20" name="Прямоугольник 19"/>
          <p:cNvSpPr/>
          <p:nvPr/>
        </p:nvSpPr>
        <p:spPr>
          <a:xfrm>
            <a:off x="3657049" y="1363573"/>
            <a:ext cx="2275397" cy="830997"/>
          </a:xfrm>
          <a:prstGeom prst="rect">
            <a:avLst/>
          </a:prstGeom>
        </p:spPr>
        <p:txBody>
          <a:bodyPr wrap="square">
            <a:spAutoFit/>
          </a:bodyPr>
          <a:lstStyle/>
          <a:p>
            <a:r>
              <a:rPr lang="ru-RU" sz="1600" b="1" dirty="0" smtClean="0">
                <a:solidFill>
                  <a:schemeClr val="accent1">
                    <a:lumMod val="50000"/>
                  </a:schemeClr>
                </a:solidFill>
              </a:rPr>
              <a:t>Заместители министра и генеральный директор </a:t>
            </a:r>
            <a:endParaRPr lang="ru-RU" sz="1600" b="1" dirty="0">
              <a:solidFill>
                <a:schemeClr val="accent1">
                  <a:lumMod val="50000"/>
                </a:schemeClr>
              </a:solidFill>
            </a:endParaRPr>
          </a:p>
        </p:txBody>
      </p:sp>
      <p:sp>
        <p:nvSpPr>
          <p:cNvPr id="21" name="Прямоугольник 20"/>
          <p:cNvSpPr/>
          <p:nvPr/>
        </p:nvSpPr>
        <p:spPr>
          <a:xfrm>
            <a:off x="3662626" y="2477108"/>
            <a:ext cx="1688714" cy="584775"/>
          </a:xfrm>
          <a:prstGeom prst="rect">
            <a:avLst/>
          </a:prstGeom>
        </p:spPr>
        <p:txBody>
          <a:bodyPr wrap="square">
            <a:spAutoFit/>
          </a:bodyPr>
          <a:lstStyle/>
          <a:p>
            <a:r>
              <a:rPr lang="ru-RU" sz="1600" b="1" dirty="0">
                <a:solidFill>
                  <a:schemeClr val="accent1">
                    <a:lumMod val="50000"/>
                  </a:schemeClr>
                </a:solidFill>
              </a:rPr>
              <a:t>Центральный аппарат</a:t>
            </a:r>
          </a:p>
        </p:txBody>
      </p:sp>
      <p:sp>
        <p:nvSpPr>
          <p:cNvPr id="22" name="Прямоугольник 21"/>
          <p:cNvSpPr/>
          <p:nvPr/>
        </p:nvSpPr>
        <p:spPr>
          <a:xfrm>
            <a:off x="3662626" y="3605318"/>
            <a:ext cx="2151049" cy="584775"/>
          </a:xfrm>
          <a:prstGeom prst="rect">
            <a:avLst/>
          </a:prstGeom>
        </p:spPr>
        <p:txBody>
          <a:bodyPr wrap="square">
            <a:spAutoFit/>
          </a:bodyPr>
          <a:lstStyle/>
          <a:p>
            <a:r>
              <a:rPr lang="ru-RU" sz="1600" b="1" dirty="0">
                <a:solidFill>
                  <a:schemeClr val="accent1">
                    <a:lumMod val="50000"/>
                  </a:schemeClr>
                </a:solidFill>
              </a:rPr>
              <a:t>Представительства за рубежом</a:t>
            </a:r>
          </a:p>
        </p:txBody>
      </p:sp>
      <p:sp>
        <p:nvSpPr>
          <p:cNvPr id="23" name="Прямоугольник 22"/>
          <p:cNvSpPr/>
          <p:nvPr/>
        </p:nvSpPr>
        <p:spPr>
          <a:xfrm>
            <a:off x="3702377" y="4695375"/>
            <a:ext cx="1993442" cy="830997"/>
          </a:xfrm>
          <a:prstGeom prst="rect">
            <a:avLst/>
          </a:prstGeom>
        </p:spPr>
        <p:txBody>
          <a:bodyPr wrap="square">
            <a:spAutoFit/>
          </a:bodyPr>
          <a:lstStyle/>
          <a:p>
            <a:r>
              <a:rPr lang="ru-RU" sz="1600" b="1" dirty="0">
                <a:solidFill>
                  <a:schemeClr val="accent1">
                    <a:lumMod val="50000"/>
                  </a:schemeClr>
                </a:solidFill>
              </a:rPr>
              <a:t>Представительства в субъектах Федерации</a:t>
            </a:r>
          </a:p>
        </p:txBody>
      </p:sp>
      <p:sp>
        <p:nvSpPr>
          <p:cNvPr id="24" name="Прямоугольник 23"/>
          <p:cNvSpPr/>
          <p:nvPr/>
        </p:nvSpPr>
        <p:spPr>
          <a:xfrm>
            <a:off x="3709593" y="5804213"/>
            <a:ext cx="2067746" cy="584775"/>
          </a:xfrm>
          <a:prstGeom prst="rect">
            <a:avLst/>
          </a:prstGeom>
        </p:spPr>
        <p:txBody>
          <a:bodyPr wrap="square">
            <a:spAutoFit/>
          </a:bodyPr>
          <a:lstStyle/>
          <a:p>
            <a:r>
              <a:rPr lang="ru-RU" sz="1600" b="1" dirty="0">
                <a:solidFill>
                  <a:schemeClr val="accent1">
                    <a:lumMod val="50000"/>
                  </a:schemeClr>
                </a:solidFill>
              </a:rPr>
              <a:t>Подведомственные организации</a:t>
            </a:r>
          </a:p>
        </p:txBody>
      </p:sp>
      <p:cxnSp>
        <p:nvCxnSpPr>
          <p:cNvPr id="25" name="Прямая соединительная линия 24"/>
          <p:cNvCxnSpPr/>
          <p:nvPr/>
        </p:nvCxnSpPr>
        <p:spPr>
          <a:xfrm>
            <a:off x="3293600" y="633637"/>
            <a:ext cx="40201" cy="5569108"/>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Прямая соединительная линия 27"/>
          <p:cNvCxnSpPr/>
          <p:nvPr/>
        </p:nvCxnSpPr>
        <p:spPr>
          <a:xfrm>
            <a:off x="6087914" y="2931113"/>
            <a:ext cx="11013" cy="2334455"/>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33" name="Рисунок 32"/>
          <p:cNvPicPr>
            <a:picLocks noChangeAspect="1"/>
          </p:cNvPicPr>
          <p:nvPr/>
        </p:nvPicPr>
        <p:blipFill>
          <a:blip r:embed="rId5"/>
          <a:stretch>
            <a:fillRect/>
          </a:stretch>
        </p:blipFill>
        <p:spPr>
          <a:xfrm>
            <a:off x="6446191" y="2406513"/>
            <a:ext cx="2186189" cy="969348"/>
          </a:xfrm>
          <a:prstGeom prst="rect">
            <a:avLst/>
          </a:prstGeom>
        </p:spPr>
      </p:pic>
      <p:pic>
        <p:nvPicPr>
          <p:cNvPr id="34" name="Рисунок 33"/>
          <p:cNvPicPr>
            <a:picLocks noChangeAspect="1"/>
          </p:cNvPicPr>
          <p:nvPr/>
        </p:nvPicPr>
        <p:blipFill>
          <a:blip r:embed="rId5"/>
          <a:stretch>
            <a:fillRect/>
          </a:stretch>
        </p:blipFill>
        <p:spPr>
          <a:xfrm>
            <a:off x="6444150" y="3572314"/>
            <a:ext cx="2186188" cy="969348"/>
          </a:xfrm>
          <a:prstGeom prst="rect">
            <a:avLst/>
          </a:prstGeom>
        </p:spPr>
      </p:pic>
      <p:pic>
        <p:nvPicPr>
          <p:cNvPr id="35" name="Рисунок 34"/>
          <p:cNvPicPr>
            <a:picLocks noChangeAspect="1"/>
          </p:cNvPicPr>
          <p:nvPr/>
        </p:nvPicPr>
        <p:blipFill>
          <a:blip r:embed="rId5"/>
          <a:stretch>
            <a:fillRect/>
          </a:stretch>
        </p:blipFill>
        <p:spPr>
          <a:xfrm>
            <a:off x="6444150" y="4762604"/>
            <a:ext cx="2186188" cy="969348"/>
          </a:xfrm>
          <a:prstGeom prst="rect">
            <a:avLst/>
          </a:prstGeom>
        </p:spPr>
      </p:pic>
      <p:sp>
        <p:nvSpPr>
          <p:cNvPr id="36" name="Прямоугольник 35"/>
          <p:cNvSpPr/>
          <p:nvPr/>
        </p:nvSpPr>
        <p:spPr>
          <a:xfrm>
            <a:off x="6477095" y="2646073"/>
            <a:ext cx="1238609" cy="338554"/>
          </a:xfrm>
          <a:prstGeom prst="rect">
            <a:avLst/>
          </a:prstGeom>
        </p:spPr>
        <p:txBody>
          <a:bodyPr wrap="none">
            <a:spAutoFit/>
          </a:bodyPr>
          <a:lstStyle/>
          <a:p>
            <a:r>
              <a:rPr lang="ru-RU" sz="1600" b="1" dirty="0">
                <a:solidFill>
                  <a:schemeClr val="accent1">
                    <a:lumMod val="50000"/>
                  </a:schemeClr>
                </a:solidFill>
              </a:rPr>
              <a:t>Посольства</a:t>
            </a:r>
          </a:p>
        </p:txBody>
      </p:sp>
      <p:pic>
        <p:nvPicPr>
          <p:cNvPr id="37" name="Рисунок 36"/>
          <p:cNvPicPr>
            <a:picLocks noChangeAspect="1"/>
          </p:cNvPicPr>
          <p:nvPr/>
        </p:nvPicPr>
        <p:blipFill>
          <a:blip r:embed="rId6"/>
          <a:stretch>
            <a:fillRect/>
          </a:stretch>
        </p:blipFill>
        <p:spPr>
          <a:xfrm>
            <a:off x="6503621" y="3657629"/>
            <a:ext cx="1499746" cy="676715"/>
          </a:xfrm>
          <a:prstGeom prst="rect">
            <a:avLst/>
          </a:prstGeom>
        </p:spPr>
      </p:pic>
      <p:sp>
        <p:nvSpPr>
          <p:cNvPr id="38" name="Прямоугольник 37"/>
          <p:cNvSpPr/>
          <p:nvPr/>
        </p:nvSpPr>
        <p:spPr>
          <a:xfrm>
            <a:off x="6418731" y="4717814"/>
            <a:ext cx="2756881" cy="1077218"/>
          </a:xfrm>
          <a:prstGeom prst="rect">
            <a:avLst/>
          </a:prstGeom>
        </p:spPr>
        <p:txBody>
          <a:bodyPr wrap="square">
            <a:spAutoFit/>
          </a:bodyPr>
          <a:lstStyle/>
          <a:p>
            <a:r>
              <a:rPr lang="ru-RU" sz="1600" b="1" dirty="0">
                <a:solidFill>
                  <a:schemeClr val="accent1">
                    <a:lumMod val="50000"/>
                  </a:schemeClr>
                </a:solidFill>
              </a:rPr>
              <a:t>Постоянные представительства при международных организациях</a:t>
            </a:r>
          </a:p>
        </p:txBody>
      </p:sp>
      <p:cxnSp>
        <p:nvCxnSpPr>
          <p:cNvPr id="40" name="Прямая соединительная линия 39"/>
          <p:cNvCxnSpPr/>
          <p:nvPr/>
        </p:nvCxnSpPr>
        <p:spPr>
          <a:xfrm>
            <a:off x="3004975" y="3342693"/>
            <a:ext cx="287454" cy="0"/>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Прямая соединительная линия 42"/>
          <p:cNvCxnSpPr/>
          <p:nvPr/>
        </p:nvCxnSpPr>
        <p:spPr>
          <a:xfrm>
            <a:off x="3354913" y="6208674"/>
            <a:ext cx="287454" cy="0"/>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45" name="Рисунок 44"/>
          <p:cNvPicPr>
            <a:picLocks noChangeAspect="1"/>
          </p:cNvPicPr>
          <p:nvPr/>
        </p:nvPicPr>
        <p:blipFill>
          <a:blip r:embed="rId7"/>
          <a:stretch>
            <a:fillRect/>
          </a:stretch>
        </p:blipFill>
        <p:spPr>
          <a:xfrm>
            <a:off x="3292429" y="633637"/>
            <a:ext cx="310923" cy="18290"/>
          </a:xfrm>
          <a:prstGeom prst="rect">
            <a:avLst/>
          </a:prstGeom>
        </p:spPr>
      </p:pic>
      <p:pic>
        <p:nvPicPr>
          <p:cNvPr id="46" name="Рисунок 45"/>
          <p:cNvPicPr>
            <a:picLocks noChangeAspect="1"/>
          </p:cNvPicPr>
          <p:nvPr/>
        </p:nvPicPr>
        <p:blipFill>
          <a:blip r:embed="rId7"/>
          <a:stretch>
            <a:fillRect/>
          </a:stretch>
        </p:blipFill>
        <p:spPr>
          <a:xfrm>
            <a:off x="3298154" y="1757589"/>
            <a:ext cx="310923" cy="18290"/>
          </a:xfrm>
          <a:prstGeom prst="rect">
            <a:avLst/>
          </a:prstGeom>
        </p:spPr>
      </p:pic>
      <p:pic>
        <p:nvPicPr>
          <p:cNvPr id="47" name="Рисунок 46"/>
          <p:cNvPicPr>
            <a:picLocks noChangeAspect="1"/>
          </p:cNvPicPr>
          <p:nvPr/>
        </p:nvPicPr>
        <p:blipFill>
          <a:blip r:embed="rId7"/>
          <a:stretch>
            <a:fillRect/>
          </a:stretch>
        </p:blipFill>
        <p:spPr>
          <a:xfrm>
            <a:off x="3316938" y="2882042"/>
            <a:ext cx="310923" cy="18290"/>
          </a:xfrm>
          <a:prstGeom prst="rect">
            <a:avLst/>
          </a:prstGeom>
        </p:spPr>
      </p:pic>
      <p:pic>
        <p:nvPicPr>
          <p:cNvPr id="48" name="Рисунок 47"/>
          <p:cNvPicPr>
            <a:picLocks noChangeAspect="1"/>
          </p:cNvPicPr>
          <p:nvPr/>
        </p:nvPicPr>
        <p:blipFill>
          <a:blip r:embed="rId7"/>
          <a:stretch>
            <a:fillRect/>
          </a:stretch>
        </p:blipFill>
        <p:spPr>
          <a:xfrm>
            <a:off x="3310984" y="4027597"/>
            <a:ext cx="310923" cy="18290"/>
          </a:xfrm>
          <a:prstGeom prst="rect">
            <a:avLst/>
          </a:prstGeom>
        </p:spPr>
      </p:pic>
      <p:pic>
        <p:nvPicPr>
          <p:cNvPr id="49" name="Рисунок 48"/>
          <p:cNvPicPr>
            <a:picLocks noChangeAspect="1"/>
          </p:cNvPicPr>
          <p:nvPr/>
        </p:nvPicPr>
        <p:blipFill>
          <a:blip r:embed="rId7"/>
          <a:stretch>
            <a:fillRect/>
          </a:stretch>
        </p:blipFill>
        <p:spPr>
          <a:xfrm>
            <a:off x="3321222" y="5081681"/>
            <a:ext cx="310923" cy="18290"/>
          </a:xfrm>
          <a:prstGeom prst="rect">
            <a:avLst/>
          </a:prstGeom>
        </p:spPr>
      </p:pic>
      <p:pic>
        <p:nvPicPr>
          <p:cNvPr id="53" name="Рисунок 52"/>
          <p:cNvPicPr>
            <a:picLocks noChangeAspect="1"/>
          </p:cNvPicPr>
          <p:nvPr/>
        </p:nvPicPr>
        <p:blipFill>
          <a:blip r:embed="rId7"/>
          <a:stretch>
            <a:fillRect/>
          </a:stretch>
        </p:blipFill>
        <p:spPr>
          <a:xfrm>
            <a:off x="3310934" y="5092727"/>
            <a:ext cx="310923" cy="18290"/>
          </a:xfrm>
          <a:prstGeom prst="rect">
            <a:avLst/>
          </a:prstGeom>
        </p:spPr>
      </p:pic>
      <p:pic>
        <p:nvPicPr>
          <p:cNvPr id="54" name="Рисунок 53"/>
          <p:cNvPicPr>
            <a:picLocks noChangeAspect="1"/>
          </p:cNvPicPr>
          <p:nvPr/>
        </p:nvPicPr>
        <p:blipFill>
          <a:blip r:embed="rId7"/>
          <a:stretch>
            <a:fillRect/>
          </a:stretch>
        </p:blipFill>
        <p:spPr>
          <a:xfrm>
            <a:off x="6089039" y="2931113"/>
            <a:ext cx="310923" cy="18290"/>
          </a:xfrm>
          <a:prstGeom prst="rect">
            <a:avLst/>
          </a:prstGeom>
        </p:spPr>
      </p:pic>
      <p:pic>
        <p:nvPicPr>
          <p:cNvPr id="55" name="Рисунок 54"/>
          <p:cNvPicPr>
            <a:picLocks noChangeAspect="1"/>
          </p:cNvPicPr>
          <p:nvPr/>
        </p:nvPicPr>
        <p:blipFill>
          <a:blip r:embed="rId7"/>
          <a:stretch>
            <a:fillRect/>
          </a:stretch>
        </p:blipFill>
        <p:spPr>
          <a:xfrm>
            <a:off x="6092649" y="5247278"/>
            <a:ext cx="310923" cy="18290"/>
          </a:xfrm>
          <a:prstGeom prst="rect">
            <a:avLst/>
          </a:prstGeom>
        </p:spPr>
      </p:pic>
      <p:pic>
        <p:nvPicPr>
          <p:cNvPr id="56" name="Рисунок 55"/>
          <p:cNvPicPr>
            <a:picLocks noChangeAspect="1"/>
          </p:cNvPicPr>
          <p:nvPr/>
        </p:nvPicPr>
        <p:blipFill>
          <a:blip r:embed="rId7"/>
          <a:stretch>
            <a:fillRect/>
          </a:stretch>
        </p:blipFill>
        <p:spPr>
          <a:xfrm>
            <a:off x="3292428" y="1748444"/>
            <a:ext cx="310923" cy="18290"/>
          </a:xfrm>
          <a:prstGeom prst="rect">
            <a:avLst/>
          </a:prstGeom>
        </p:spPr>
      </p:pic>
      <p:pic>
        <p:nvPicPr>
          <p:cNvPr id="58" name="Рисунок 57"/>
          <p:cNvPicPr>
            <a:picLocks noChangeAspect="1"/>
          </p:cNvPicPr>
          <p:nvPr/>
        </p:nvPicPr>
        <p:blipFill>
          <a:blip r:embed="rId7"/>
          <a:stretch>
            <a:fillRect/>
          </a:stretch>
        </p:blipFill>
        <p:spPr>
          <a:xfrm>
            <a:off x="6116267" y="4038698"/>
            <a:ext cx="310923" cy="18290"/>
          </a:xfrm>
          <a:prstGeom prst="rect">
            <a:avLst/>
          </a:prstGeom>
        </p:spPr>
      </p:pic>
      <p:pic>
        <p:nvPicPr>
          <p:cNvPr id="59" name="Рисунок 58"/>
          <p:cNvPicPr>
            <a:picLocks noChangeAspect="1"/>
          </p:cNvPicPr>
          <p:nvPr/>
        </p:nvPicPr>
        <p:blipFill>
          <a:blip r:embed="rId7"/>
          <a:stretch>
            <a:fillRect/>
          </a:stretch>
        </p:blipFill>
        <p:spPr>
          <a:xfrm>
            <a:off x="3298154" y="631739"/>
            <a:ext cx="310923" cy="18290"/>
          </a:xfrm>
          <a:prstGeom prst="rect">
            <a:avLst/>
          </a:prstGeom>
        </p:spPr>
      </p:pic>
      <p:cxnSp>
        <p:nvCxnSpPr>
          <p:cNvPr id="62" name="Прямая соединительная линия 61"/>
          <p:cNvCxnSpPr/>
          <p:nvPr/>
        </p:nvCxnSpPr>
        <p:spPr>
          <a:xfrm flipV="1">
            <a:off x="5874379" y="4045887"/>
            <a:ext cx="200721" cy="3332"/>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67" name="Прямоугольник 66"/>
          <p:cNvSpPr/>
          <p:nvPr/>
        </p:nvSpPr>
        <p:spPr>
          <a:xfrm>
            <a:off x="5974739" y="202746"/>
            <a:ext cx="2848419" cy="646331"/>
          </a:xfrm>
          <a:prstGeom prst="rect">
            <a:avLst/>
          </a:prstGeom>
        </p:spPr>
        <p:txBody>
          <a:bodyPr wrap="square">
            <a:spAutoFit/>
          </a:bodyPr>
          <a:lstStyle/>
          <a:p>
            <a:r>
              <a:rPr lang="ru-RU" b="1" dirty="0">
                <a:solidFill>
                  <a:schemeClr val="bg2">
                    <a:lumMod val="50000"/>
                  </a:schemeClr>
                </a:solidFill>
              </a:rPr>
              <a:t>Загранпредставительства в структуре МИД РФ</a:t>
            </a:r>
          </a:p>
        </p:txBody>
      </p:sp>
      <p:sp>
        <p:nvSpPr>
          <p:cNvPr id="68" name="Прямоугольник 67"/>
          <p:cNvSpPr/>
          <p:nvPr/>
        </p:nvSpPr>
        <p:spPr>
          <a:xfrm>
            <a:off x="9196640" y="285355"/>
            <a:ext cx="2704243" cy="3570208"/>
          </a:xfrm>
          <a:prstGeom prst="rect">
            <a:avLst/>
          </a:prstGeom>
        </p:spPr>
        <p:txBody>
          <a:bodyPr wrap="square">
            <a:spAutoFit/>
          </a:bodyPr>
          <a:lstStyle/>
          <a:p>
            <a:pPr algn="r"/>
            <a:r>
              <a:rPr lang="ru-RU" sz="1600" b="1" dirty="0">
                <a:solidFill>
                  <a:schemeClr val="tx2">
                    <a:lumMod val="75000"/>
                    <a:lumOff val="25000"/>
                  </a:schemeClr>
                </a:solidFill>
              </a:rPr>
              <a:t>Посольство</a:t>
            </a:r>
            <a:r>
              <a:rPr lang="ru-RU" sz="1400" b="1" dirty="0">
                <a:solidFill>
                  <a:schemeClr val="tx2">
                    <a:lumMod val="75000"/>
                    <a:lumOff val="25000"/>
                  </a:schemeClr>
                </a:solidFill>
              </a:rPr>
              <a:t> – это высший класс зарубежного органа внешних сношений, осуществляющий представительство Российской Федерации в стране пребывания</a:t>
            </a:r>
            <a:r>
              <a:rPr lang="ru-RU" sz="1400" dirty="0"/>
              <a:t>. </a:t>
            </a:r>
          </a:p>
          <a:p>
            <a:pPr algn="r"/>
            <a:r>
              <a:rPr lang="ru-RU" sz="1400" dirty="0"/>
              <a:t>Строго говоря, только посольство является дипломатическим представительством. Глава дипломатического представительства является единственным официальным лицом аккредитующего государства.</a:t>
            </a:r>
          </a:p>
        </p:txBody>
      </p:sp>
      <p:sp>
        <p:nvSpPr>
          <p:cNvPr id="71" name="Прямоугольник 70"/>
          <p:cNvSpPr/>
          <p:nvPr/>
        </p:nvSpPr>
        <p:spPr>
          <a:xfrm>
            <a:off x="9280206" y="4190093"/>
            <a:ext cx="2723782" cy="2554545"/>
          </a:xfrm>
          <a:prstGeom prst="rect">
            <a:avLst/>
          </a:prstGeom>
        </p:spPr>
        <p:txBody>
          <a:bodyPr wrap="square">
            <a:spAutoFit/>
          </a:bodyPr>
          <a:lstStyle/>
          <a:p>
            <a:pPr algn="r"/>
            <a:r>
              <a:rPr lang="ru-RU" sz="1600" b="1" dirty="0" smtClean="0">
                <a:solidFill>
                  <a:schemeClr val="tx2">
                    <a:lumMod val="75000"/>
                    <a:lumOff val="25000"/>
                  </a:schemeClr>
                </a:solidFill>
              </a:rPr>
              <a:t>Консульство </a:t>
            </a:r>
            <a:r>
              <a:rPr lang="ru-RU" sz="1400" b="1" dirty="0" smtClean="0">
                <a:solidFill>
                  <a:schemeClr val="tx2">
                    <a:lumMod val="75000"/>
                    <a:lumOff val="25000"/>
                  </a:schemeClr>
                </a:solidFill>
              </a:rPr>
              <a:t>— </a:t>
            </a:r>
            <a:r>
              <a:rPr lang="ru-RU" sz="1400" b="1" dirty="0">
                <a:solidFill>
                  <a:schemeClr val="tx2">
                    <a:lumMod val="75000"/>
                    <a:lumOff val="25000"/>
                  </a:schemeClr>
                </a:solidFill>
              </a:rPr>
              <a:t>орган внешних отношений государства, учреждённый на территории другого государства (с согласия последнего) для выполнения определённых функций</a:t>
            </a:r>
            <a:r>
              <a:rPr lang="ru-RU" sz="1400" dirty="0"/>
              <a:t>. </a:t>
            </a:r>
            <a:endParaRPr lang="ru-RU" sz="1400" dirty="0" smtClean="0"/>
          </a:p>
          <a:p>
            <a:pPr algn="r"/>
            <a:r>
              <a:rPr lang="ru-RU" sz="1400" dirty="0" smtClean="0"/>
              <a:t>Район </a:t>
            </a:r>
            <a:r>
              <a:rPr lang="ru-RU" sz="1400" dirty="0"/>
              <a:t>деятельности консула и местопребывания консульства определяются соглашением между обоими государствами</a:t>
            </a:r>
            <a:r>
              <a:rPr lang="ru-RU" dirty="0"/>
              <a:t>. </a:t>
            </a:r>
          </a:p>
        </p:txBody>
      </p:sp>
    </p:spTree>
    <p:extLst>
      <p:ext uri="{BB962C8B-B14F-4D97-AF65-F5344CB8AC3E}">
        <p14:creationId xmlns:p14="http://schemas.microsoft.com/office/powerpoint/2010/main" val="3727712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665033" y="1524000"/>
            <a:ext cx="3526967" cy="4901713"/>
          </a:xfrm>
        </p:spPr>
        <p:txBody>
          <a:bodyPr>
            <a:noAutofit/>
          </a:bodyPr>
          <a:lstStyle/>
          <a:p>
            <a:pPr algn="l"/>
            <a:r>
              <a:rPr lang="ru-RU" sz="1600" dirty="0"/>
              <a:t> </a:t>
            </a:r>
            <a:r>
              <a:rPr lang="ru-RU" sz="1600" b="1" dirty="0"/>
              <a:t>Функциональные отделы</a:t>
            </a:r>
            <a:r>
              <a:rPr lang="ru-RU" sz="1600" dirty="0"/>
              <a:t>:</a:t>
            </a:r>
            <a:br>
              <a:rPr lang="ru-RU" sz="1600" dirty="0"/>
            </a:br>
            <a:r>
              <a:rPr lang="ru-RU" sz="1600" dirty="0"/>
              <a:t/>
            </a:r>
            <a:br>
              <a:rPr lang="ru-RU" sz="1600" dirty="0"/>
            </a:br>
            <a:r>
              <a:rPr lang="ru-RU" sz="1600" dirty="0"/>
              <a:t>• Отдел общих консульских и правовых вопросов;</a:t>
            </a:r>
            <a:br>
              <a:rPr lang="ru-RU" sz="1600" dirty="0"/>
            </a:br>
            <a:r>
              <a:rPr lang="ru-RU" sz="1600" dirty="0"/>
              <a:t/>
            </a:r>
            <a:br>
              <a:rPr lang="ru-RU" sz="1600" dirty="0"/>
            </a:br>
            <a:r>
              <a:rPr lang="ru-RU" sz="1600" dirty="0"/>
              <a:t>• Отдел по вопросам гражданства;</a:t>
            </a:r>
            <a:br>
              <a:rPr lang="ru-RU" sz="1600" dirty="0"/>
            </a:br>
            <a:r>
              <a:rPr lang="ru-RU" sz="1600" dirty="0"/>
              <a:t/>
            </a:r>
            <a:br>
              <a:rPr lang="ru-RU" sz="1600" dirty="0"/>
            </a:br>
            <a:r>
              <a:rPr lang="ru-RU" sz="1600" dirty="0"/>
              <a:t>• Отдел оформления паспортов;</a:t>
            </a:r>
            <a:br>
              <a:rPr lang="ru-RU" sz="1600" dirty="0"/>
            </a:br>
            <a:r>
              <a:rPr lang="ru-RU" sz="1600" dirty="0"/>
              <a:t/>
            </a:r>
            <a:br>
              <a:rPr lang="ru-RU" sz="1600" dirty="0"/>
            </a:br>
            <a:r>
              <a:rPr lang="ru-RU" sz="1600" dirty="0"/>
              <a:t>• Отдел служебного выезда;</a:t>
            </a:r>
            <a:br>
              <a:rPr lang="ru-RU" sz="1600" dirty="0"/>
            </a:br>
            <a:r>
              <a:rPr lang="ru-RU" sz="1600" dirty="0"/>
              <a:t/>
            </a:r>
            <a:br>
              <a:rPr lang="ru-RU" sz="1600" dirty="0"/>
            </a:br>
            <a:r>
              <a:rPr lang="ru-RU" sz="1600" dirty="0"/>
              <a:t>• Отдел въезда иностранцев;</a:t>
            </a:r>
            <a:br>
              <a:rPr lang="ru-RU" sz="1600" dirty="0"/>
            </a:br>
            <a:r>
              <a:rPr lang="ru-RU" sz="1600" dirty="0"/>
              <a:t/>
            </a:r>
            <a:br>
              <a:rPr lang="ru-RU" sz="1600" dirty="0"/>
            </a:br>
            <a:r>
              <a:rPr lang="ru-RU" sz="1600" dirty="0"/>
              <a:t>• Отдел легализации и истребования документов;</a:t>
            </a:r>
            <a:br>
              <a:rPr lang="ru-RU" sz="1600" dirty="0"/>
            </a:br>
            <a:r>
              <a:rPr lang="ru-RU" sz="1600" dirty="0"/>
              <a:t/>
            </a:r>
            <a:br>
              <a:rPr lang="ru-RU" sz="1600" dirty="0"/>
            </a:br>
            <a:r>
              <a:rPr lang="ru-RU" sz="1600" dirty="0"/>
              <a:t>• Информационно-аналитический отдел.</a:t>
            </a: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12166" y="1992085"/>
            <a:ext cx="3724097" cy="3724097"/>
          </a:xfrm>
        </p:spPr>
      </p:pic>
      <p:sp>
        <p:nvSpPr>
          <p:cNvPr id="4" name="Текст 3"/>
          <p:cNvSpPr>
            <a:spLocks noGrp="1"/>
          </p:cNvSpPr>
          <p:nvPr>
            <p:ph type="body" sz="half" idx="2"/>
          </p:nvPr>
        </p:nvSpPr>
        <p:spPr>
          <a:xfrm>
            <a:off x="665670" y="1340425"/>
            <a:ext cx="3494349" cy="5119817"/>
          </a:xfrm>
        </p:spPr>
        <p:txBody>
          <a:bodyPr>
            <a:normAutofit fontScale="62500" lnSpcReduction="20000"/>
          </a:bodyPr>
          <a:lstStyle/>
          <a:p>
            <a:pPr algn="r"/>
            <a:endParaRPr lang="ru-RU" sz="3800" dirty="0"/>
          </a:p>
          <a:p>
            <a:pPr algn="r"/>
            <a:r>
              <a:rPr lang="ru-RU" sz="2600" dirty="0"/>
              <a:t> </a:t>
            </a:r>
            <a:r>
              <a:rPr lang="ru-RU" sz="2600" dirty="0" smtClean="0"/>
              <a:t>   </a:t>
            </a:r>
            <a:r>
              <a:rPr lang="ru-RU" sz="2600" b="1" dirty="0"/>
              <a:t>Территориальные отделы</a:t>
            </a:r>
            <a:r>
              <a:rPr lang="ru-RU" sz="2600" dirty="0"/>
              <a:t>:</a:t>
            </a:r>
          </a:p>
          <a:p>
            <a:pPr algn="r"/>
            <a:endParaRPr lang="ru-RU" sz="2600" dirty="0"/>
          </a:p>
          <a:p>
            <a:pPr algn="r"/>
            <a:r>
              <a:rPr lang="ru-RU" sz="2600" dirty="0" smtClean="0"/>
              <a:t>• </a:t>
            </a:r>
            <a:r>
              <a:rPr lang="ru-RU" sz="2600" dirty="0"/>
              <a:t>Отдел стран Содружества Независимых Государств (СНГ);</a:t>
            </a:r>
          </a:p>
          <a:p>
            <a:pPr algn="r"/>
            <a:endParaRPr lang="ru-RU" sz="2600" dirty="0"/>
          </a:p>
          <a:p>
            <a:pPr algn="r"/>
            <a:r>
              <a:rPr lang="ru-RU" sz="2600" dirty="0"/>
              <a:t>• Отдел стран Европы;</a:t>
            </a:r>
          </a:p>
          <a:p>
            <a:pPr algn="r"/>
            <a:endParaRPr lang="ru-RU" sz="2600" dirty="0"/>
          </a:p>
          <a:p>
            <a:pPr algn="r"/>
            <a:r>
              <a:rPr lang="ru-RU" sz="2600" dirty="0"/>
              <a:t>• Отдел стран Америки;</a:t>
            </a:r>
          </a:p>
          <a:p>
            <a:pPr algn="r"/>
            <a:endParaRPr lang="ru-RU" sz="2600" dirty="0"/>
          </a:p>
          <a:p>
            <a:pPr algn="r"/>
            <a:r>
              <a:rPr lang="ru-RU" sz="2600" dirty="0"/>
              <a:t>• Отдел стран Азии;</a:t>
            </a:r>
          </a:p>
          <a:p>
            <a:pPr algn="r"/>
            <a:endParaRPr lang="ru-RU" sz="2600" dirty="0"/>
          </a:p>
          <a:p>
            <a:pPr algn="r"/>
            <a:r>
              <a:rPr lang="ru-RU" sz="2600" dirty="0"/>
              <a:t>• Отдел стран Африки, Ближнего и Среднего Востока.</a:t>
            </a:r>
          </a:p>
          <a:p>
            <a:endParaRPr lang="ru-RU" sz="2600" dirty="0"/>
          </a:p>
          <a:p>
            <a:r>
              <a:rPr lang="ru-RU" dirty="0" smtClean="0"/>
              <a:t>.</a:t>
            </a:r>
            <a:endParaRPr lang="ru-RU" dirty="0"/>
          </a:p>
        </p:txBody>
      </p:sp>
      <p:sp>
        <p:nvSpPr>
          <p:cNvPr id="7" name="Прямоугольник 6"/>
          <p:cNvSpPr/>
          <p:nvPr/>
        </p:nvSpPr>
        <p:spPr>
          <a:xfrm>
            <a:off x="3273851" y="5861937"/>
            <a:ext cx="5089664" cy="830997"/>
          </a:xfrm>
          <a:prstGeom prst="rect">
            <a:avLst/>
          </a:prstGeom>
          <a:solidFill>
            <a:schemeClr val="tx2">
              <a:lumMod val="25000"/>
              <a:lumOff val="75000"/>
            </a:schemeClr>
          </a:solidFill>
          <a:scene3d>
            <a:camera prst="orthographicFront"/>
            <a:lightRig rig="threePt" dir="t"/>
          </a:scene3d>
          <a:sp3d>
            <a:bevelT/>
          </a:sp3d>
        </p:spPr>
        <p:txBody>
          <a:bodyPr wrap="square">
            <a:spAutoFit/>
          </a:bodyPr>
          <a:lstStyle/>
          <a:p>
            <a:r>
              <a:rPr lang="ru-RU" sz="1600" dirty="0" smtClean="0"/>
              <a:t>В целях обеспечения деятельности Департамента в его структуре имеются секретная часть, </a:t>
            </a:r>
            <a:r>
              <a:rPr lang="ru-RU" sz="1600" dirty="0" err="1" smtClean="0"/>
              <a:t>спецканцелярия</a:t>
            </a:r>
            <a:r>
              <a:rPr lang="ru-RU" sz="1600" dirty="0" smtClean="0"/>
              <a:t>, несекретная канцелярия, а также машинописное бюро</a:t>
            </a:r>
            <a:endParaRPr lang="ru-RU" sz="1600" dirty="0"/>
          </a:p>
        </p:txBody>
      </p:sp>
      <p:sp>
        <p:nvSpPr>
          <p:cNvPr id="8" name="TextBox 7"/>
          <p:cNvSpPr txBox="1"/>
          <p:nvPr/>
        </p:nvSpPr>
        <p:spPr>
          <a:xfrm>
            <a:off x="3273851" y="816948"/>
            <a:ext cx="6353662" cy="461665"/>
          </a:xfrm>
          <a:prstGeom prst="rect">
            <a:avLst/>
          </a:prstGeom>
          <a:noFill/>
        </p:spPr>
        <p:txBody>
          <a:bodyPr wrap="none" rtlCol="0">
            <a:spAutoFit/>
          </a:bodyPr>
          <a:lstStyle/>
          <a:p>
            <a:r>
              <a:rPr lang="ru-RU" dirty="0" smtClean="0">
                <a:ln>
                  <a:solidFill>
                    <a:schemeClr val="accent1">
                      <a:lumMod val="50000"/>
                    </a:schemeClr>
                  </a:solidFill>
                </a:ln>
                <a:solidFill>
                  <a:srgbClr val="1D3E59"/>
                </a:solidFill>
              </a:rPr>
              <a:t> </a:t>
            </a:r>
            <a:r>
              <a:rPr lang="ru-RU" sz="2400" b="1" dirty="0" smtClean="0">
                <a:solidFill>
                  <a:srgbClr val="1D3E59"/>
                </a:solidFill>
              </a:rPr>
              <a:t>Структура Консульского департамента МИД</a:t>
            </a:r>
            <a:endParaRPr lang="ru-RU" sz="2400" b="1" dirty="0">
              <a:solidFill>
                <a:srgbClr val="1D3E59"/>
              </a:solidFill>
            </a:endParaRPr>
          </a:p>
        </p:txBody>
      </p:sp>
      <p:sp>
        <p:nvSpPr>
          <p:cNvPr id="9" name="TextBox 8"/>
          <p:cNvSpPr txBox="1"/>
          <p:nvPr/>
        </p:nvSpPr>
        <p:spPr>
          <a:xfrm>
            <a:off x="2751875" y="1278613"/>
            <a:ext cx="7676641" cy="369332"/>
          </a:xfrm>
          <a:prstGeom prst="rect">
            <a:avLst/>
          </a:prstGeom>
          <a:noFill/>
        </p:spPr>
        <p:txBody>
          <a:bodyPr wrap="square" rtlCol="0">
            <a:spAutoFit/>
          </a:bodyPr>
          <a:lstStyle/>
          <a:p>
            <a:r>
              <a:rPr lang="ru-RU" b="1" dirty="0" smtClean="0">
                <a:solidFill>
                  <a:srgbClr val="204462"/>
                </a:solidFill>
              </a:rPr>
              <a:t> Для выполнения основных задач Департамента в его составе созданы</a:t>
            </a:r>
            <a:endParaRPr lang="ru-RU" b="1" dirty="0">
              <a:solidFill>
                <a:srgbClr val="204462"/>
              </a:solidFill>
            </a:endParaRPr>
          </a:p>
        </p:txBody>
      </p:sp>
      <p:sp>
        <p:nvSpPr>
          <p:cNvPr id="3" name="TextBox 2"/>
          <p:cNvSpPr txBox="1"/>
          <p:nvPr/>
        </p:nvSpPr>
        <p:spPr>
          <a:xfrm>
            <a:off x="1567543" y="70867"/>
            <a:ext cx="10406742" cy="584775"/>
          </a:xfrm>
          <a:prstGeom prst="rect">
            <a:avLst/>
          </a:prstGeom>
          <a:noFill/>
        </p:spPr>
        <p:txBody>
          <a:bodyPr wrap="square" rtlCol="0">
            <a:spAutoFit/>
          </a:bodyPr>
          <a:lstStyle/>
          <a:p>
            <a:r>
              <a:rPr lang="ru-RU" sz="1600" b="1" dirty="0"/>
              <a:t>Консульский департамент </a:t>
            </a:r>
            <a:r>
              <a:rPr lang="ru-RU" sz="1600" b="1" dirty="0" smtClean="0"/>
              <a:t>является </a:t>
            </a:r>
            <a:r>
              <a:rPr lang="ru-RU" sz="1600" b="1" dirty="0"/>
              <a:t>структурным подразделением центрального аппарата Министерства иностранных дел Российской Федерации</a:t>
            </a:r>
          </a:p>
        </p:txBody>
      </p:sp>
    </p:spTree>
    <p:extLst>
      <p:ext uri="{BB962C8B-B14F-4D97-AF65-F5344CB8AC3E}">
        <p14:creationId xmlns:p14="http://schemas.microsoft.com/office/powerpoint/2010/main" val="273945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35468" y="2080220"/>
            <a:ext cx="11774308" cy="2187556"/>
          </a:xfrm>
          <a:prstGeom prst="rect">
            <a:avLst/>
          </a:prstGeom>
          <a:solidFill>
            <a:schemeClr val="bg2"/>
          </a:solidFill>
          <a:ln>
            <a:noFill/>
          </a:ln>
          <a:effectLst>
            <a:glow rad="139700">
              <a:schemeClr val="tx2">
                <a:lumMod val="50000"/>
                <a:lumOff val="50000"/>
                <a:alpha val="40000"/>
              </a:schemeClr>
            </a:glow>
          </a:effectLst>
          <a:scene3d>
            <a:camera prst="obliqueBottom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1586429" y="53346"/>
            <a:ext cx="9743210" cy="1070791"/>
          </a:xfrm>
        </p:spPr>
        <p:txBody>
          <a:bodyPr>
            <a:noAutofit/>
          </a:bodyPr>
          <a:lstStyle/>
          <a:p>
            <a:pPr algn="l"/>
            <a:r>
              <a:rPr lang="ru-RU" sz="1600" b="1" dirty="0">
                <a:solidFill>
                  <a:schemeClr val="tx2">
                    <a:lumMod val="75000"/>
                    <a:lumOff val="25000"/>
                  </a:schemeClr>
                </a:solidFill>
              </a:rPr>
              <a:t>В </a:t>
            </a:r>
            <a:r>
              <a:rPr lang="ru-RU" sz="1600" b="1" dirty="0" smtClean="0">
                <a:solidFill>
                  <a:schemeClr val="tx2">
                    <a:lumMod val="75000"/>
                    <a:lumOff val="25000"/>
                  </a:schemeClr>
                </a:solidFill>
              </a:rPr>
              <a:t>современном </a:t>
            </a:r>
            <a:r>
              <a:rPr lang="ru-RU" sz="1600" b="1" dirty="0">
                <a:solidFill>
                  <a:schemeClr val="tx2">
                    <a:lumMod val="75000"/>
                    <a:lumOff val="25000"/>
                  </a:schemeClr>
                </a:solidFill>
              </a:rPr>
              <a:t>консульском праве действуют три многосторонние </a:t>
            </a:r>
            <a:r>
              <a:rPr lang="ru-RU" sz="1600" b="1" dirty="0" smtClean="0">
                <a:solidFill>
                  <a:schemeClr val="tx2">
                    <a:lumMod val="75000"/>
                    <a:lumOff val="25000"/>
                  </a:schemeClr>
                </a:solidFill>
              </a:rPr>
              <a:t>консульские конвенции.</a:t>
            </a:r>
            <a:r>
              <a:rPr lang="ru-RU" sz="1600" b="1" dirty="0">
                <a:solidFill>
                  <a:schemeClr val="tx2">
                    <a:lumMod val="75000"/>
                    <a:lumOff val="25000"/>
                  </a:schemeClr>
                </a:solidFill>
              </a:rPr>
              <a:t> </a:t>
            </a:r>
            <a:r>
              <a:rPr lang="ru-RU" sz="1600" b="1" dirty="0" smtClean="0">
                <a:solidFill>
                  <a:schemeClr val="tx2">
                    <a:lumMod val="75000"/>
                    <a:lumOff val="25000"/>
                  </a:schemeClr>
                </a:solidFill>
              </a:rPr>
              <a:t/>
            </a:r>
            <a:br>
              <a:rPr lang="ru-RU" sz="1600" b="1" dirty="0" smtClean="0">
                <a:solidFill>
                  <a:schemeClr val="tx2">
                    <a:lumMod val="75000"/>
                    <a:lumOff val="25000"/>
                  </a:schemeClr>
                </a:solidFill>
              </a:rPr>
            </a:br>
            <a:r>
              <a:rPr lang="ru-RU" sz="1600" b="1" dirty="0" smtClean="0">
                <a:solidFill>
                  <a:schemeClr val="tx2">
                    <a:lumMod val="75000"/>
                    <a:lumOff val="25000"/>
                  </a:schemeClr>
                </a:solidFill>
              </a:rPr>
              <a:t>Две </a:t>
            </a:r>
            <a:r>
              <a:rPr lang="ru-RU" sz="1600" b="1" dirty="0">
                <a:solidFill>
                  <a:schemeClr val="tx2">
                    <a:lumMod val="75000"/>
                    <a:lumOff val="25000"/>
                  </a:schemeClr>
                </a:solidFill>
              </a:rPr>
              <a:t>из них носят региональный характер</a:t>
            </a:r>
            <a:r>
              <a:rPr lang="ru-RU" sz="1600" b="1" dirty="0" smtClean="0">
                <a:solidFill>
                  <a:schemeClr val="tx2">
                    <a:lumMod val="75000"/>
                    <a:lumOff val="25000"/>
                  </a:schemeClr>
                </a:solidFill>
              </a:rPr>
              <a:t>: </a:t>
            </a:r>
            <a:r>
              <a:rPr lang="ru-RU" sz="1600" b="1" dirty="0" smtClean="0">
                <a:solidFill>
                  <a:schemeClr val="accent1">
                    <a:lumMod val="50000"/>
                  </a:schemeClr>
                </a:solidFill>
              </a:rPr>
              <a:t> - </a:t>
            </a:r>
            <a:r>
              <a:rPr lang="ru-RU" sz="1600" i="1" dirty="0" err="1" smtClean="0"/>
              <a:t>Каракасская</a:t>
            </a:r>
            <a:r>
              <a:rPr lang="ru-RU" sz="1600" i="1" dirty="0" smtClean="0"/>
              <a:t> конвенция </a:t>
            </a:r>
            <a:r>
              <a:rPr lang="ru-RU" sz="1600" i="1" dirty="0"/>
              <a:t>о консульских функциях 1911 </a:t>
            </a:r>
            <a:r>
              <a:rPr lang="ru-RU" sz="1600" i="1" dirty="0" smtClean="0"/>
              <a:t>г</a:t>
            </a:r>
            <a:r>
              <a:rPr lang="ru-RU" sz="1600" dirty="0"/>
              <a:t>.</a:t>
            </a:r>
            <a:r>
              <a:rPr lang="ru-RU" sz="1600" dirty="0" smtClean="0"/>
              <a:t/>
            </a:r>
            <a:br>
              <a:rPr lang="ru-RU" sz="1600" dirty="0" smtClean="0"/>
            </a:br>
            <a:r>
              <a:rPr lang="ru-RU" sz="1600" b="1" dirty="0" smtClean="0">
                <a:solidFill>
                  <a:schemeClr val="accent1">
                    <a:lumMod val="50000"/>
                  </a:schemeClr>
                </a:solidFill>
              </a:rPr>
              <a:t>                                                        </a:t>
            </a:r>
            <a:r>
              <a:rPr lang="ru-RU" sz="1600" b="1" dirty="0" smtClean="0">
                <a:solidFill>
                  <a:schemeClr val="accent1">
                    <a:lumMod val="50000"/>
                  </a:schemeClr>
                </a:solidFill>
              </a:rPr>
              <a:t>                                       </a:t>
            </a:r>
            <a:r>
              <a:rPr lang="ru-RU" sz="1600" b="1" dirty="0" smtClean="0">
                <a:solidFill>
                  <a:schemeClr val="accent1">
                    <a:lumMod val="50000"/>
                  </a:schemeClr>
                </a:solidFill>
              </a:rPr>
              <a:t>- </a:t>
            </a:r>
            <a:r>
              <a:rPr lang="ru-RU" sz="1600" i="1" dirty="0" smtClean="0"/>
              <a:t>Гаванская конвенция о консульских </a:t>
            </a:r>
            <a:r>
              <a:rPr lang="ru-RU" sz="1600" i="1" dirty="0"/>
              <a:t>чиновниках 1928 </a:t>
            </a:r>
            <a:r>
              <a:rPr lang="ru-RU" sz="1600" i="1" dirty="0" smtClean="0"/>
              <a:t>г</a:t>
            </a:r>
            <a:br>
              <a:rPr lang="ru-RU" sz="1600" i="1" dirty="0" smtClean="0"/>
            </a:br>
            <a:r>
              <a:rPr lang="ru-RU" sz="1600" b="1" dirty="0" smtClean="0">
                <a:solidFill>
                  <a:schemeClr val="tx1">
                    <a:lumMod val="65000"/>
                    <a:lumOff val="35000"/>
                  </a:schemeClr>
                </a:solidFill>
              </a:rPr>
              <a:t>Универсальный </a:t>
            </a:r>
            <a:r>
              <a:rPr lang="ru-RU" sz="1600" b="1" dirty="0">
                <a:solidFill>
                  <a:schemeClr val="tx1">
                    <a:lumMod val="65000"/>
                    <a:lumOff val="35000"/>
                  </a:schemeClr>
                </a:solidFill>
              </a:rPr>
              <a:t>характер </a:t>
            </a:r>
            <a:r>
              <a:rPr lang="ru-RU" sz="1600" b="1" dirty="0" smtClean="0">
                <a:solidFill>
                  <a:schemeClr val="tx1">
                    <a:lumMod val="65000"/>
                    <a:lumOff val="35000"/>
                  </a:schemeClr>
                </a:solidFill>
              </a:rPr>
              <a:t>имеет:                       </a:t>
            </a:r>
            <a:r>
              <a:rPr lang="ru-RU" sz="1600" b="1" dirty="0" smtClean="0">
                <a:solidFill>
                  <a:schemeClr val="accent1">
                    <a:lumMod val="50000"/>
                  </a:schemeClr>
                </a:solidFill>
              </a:rPr>
              <a:t> -</a:t>
            </a:r>
            <a:r>
              <a:rPr lang="ru-RU" sz="1600" b="1" dirty="0" smtClean="0">
                <a:solidFill>
                  <a:schemeClr val="tx1">
                    <a:lumMod val="65000"/>
                    <a:lumOff val="35000"/>
                  </a:schemeClr>
                </a:solidFill>
              </a:rPr>
              <a:t> </a:t>
            </a:r>
            <a:r>
              <a:rPr lang="ru-RU" sz="1600" i="1" dirty="0" smtClean="0"/>
              <a:t>Венская </a:t>
            </a:r>
            <a:r>
              <a:rPr lang="ru-RU" sz="1600" i="1" dirty="0"/>
              <a:t>конвенция о консульских сношениях 1963 г</a:t>
            </a:r>
            <a:r>
              <a:rPr lang="ru-RU" sz="1600" dirty="0"/>
              <a:t>.</a:t>
            </a:r>
          </a:p>
        </p:txBody>
      </p:sp>
      <p:pic>
        <p:nvPicPr>
          <p:cNvPr id="5" name="Объект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775492" y="2196095"/>
            <a:ext cx="2917971" cy="1955806"/>
          </a:xfrm>
          <a:prstGeom prst="roundRect">
            <a:avLst>
              <a:gd name="adj" fmla="val 16667"/>
            </a:avLst>
          </a:prstGeom>
          <a:ln>
            <a:noFill/>
          </a:ln>
          <a:effectLst>
            <a:glow rad="139700">
              <a:schemeClr val="tx2">
                <a:lumMod val="50000"/>
                <a:lumOff val="50000"/>
                <a:alpha val="40000"/>
              </a:schemeClr>
            </a:glow>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4" name="Текст 3"/>
          <p:cNvSpPr>
            <a:spLocks noGrp="1"/>
          </p:cNvSpPr>
          <p:nvPr>
            <p:ph type="body" sz="half" idx="2"/>
          </p:nvPr>
        </p:nvSpPr>
        <p:spPr>
          <a:xfrm>
            <a:off x="135468" y="2289349"/>
            <a:ext cx="8729234" cy="1427638"/>
          </a:xfrm>
          <a:effectLst>
            <a:glow rad="101600">
              <a:schemeClr val="bg2">
                <a:lumMod val="75000"/>
                <a:alpha val="60000"/>
              </a:schemeClr>
            </a:glow>
          </a:effectLst>
        </p:spPr>
        <p:txBody>
          <a:bodyPr>
            <a:noAutofit/>
          </a:bodyPr>
          <a:lstStyle/>
          <a:p>
            <a:pPr algn="r"/>
            <a:endParaRPr lang="ru-RU" sz="1400" dirty="0"/>
          </a:p>
          <a:p>
            <a:pPr algn="l"/>
            <a:r>
              <a:rPr lang="ru-RU" sz="1400" i="1" dirty="0"/>
              <a:t>Венская конвенция – плод большого </a:t>
            </a:r>
            <a:r>
              <a:rPr lang="ru-RU" sz="1400" i="1" dirty="0" smtClean="0"/>
              <a:t>коллективного труда </a:t>
            </a:r>
            <a:r>
              <a:rPr lang="ru-RU" sz="1400" i="1" dirty="0"/>
              <a:t>– </a:t>
            </a:r>
            <a:r>
              <a:rPr lang="ru-RU" sz="1400" i="1" dirty="0" smtClean="0"/>
              <a:t>была разработана </a:t>
            </a:r>
            <a:r>
              <a:rPr lang="ru-RU" sz="1400" i="1" dirty="0"/>
              <a:t>в рамках ООН и принята на конференции в Вене в 1963 </a:t>
            </a:r>
            <a:r>
              <a:rPr lang="ru-RU" sz="1400" i="1" dirty="0" smtClean="0"/>
              <a:t>г. </a:t>
            </a:r>
          </a:p>
          <a:p>
            <a:pPr algn="l"/>
            <a:r>
              <a:rPr lang="ru-RU" sz="1400" i="1" dirty="0" smtClean="0"/>
              <a:t>Советский </a:t>
            </a:r>
            <a:r>
              <a:rPr lang="ru-RU" sz="1400" i="1" dirty="0"/>
              <a:t>Союз активно участвовал в подготовке этой </a:t>
            </a:r>
            <a:r>
              <a:rPr lang="ru-RU" sz="1400" i="1" dirty="0" smtClean="0"/>
              <a:t>конвенции</a:t>
            </a:r>
            <a:r>
              <a:rPr lang="ru-RU" sz="1400" i="1" dirty="0"/>
              <a:t>, но </a:t>
            </a:r>
            <a:r>
              <a:rPr lang="ru-RU" sz="1400" i="1" dirty="0" smtClean="0"/>
              <a:t>не подписал </a:t>
            </a:r>
            <a:r>
              <a:rPr lang="ru-RU" sz="1400" i="1" dirty="0"/>
              <a:t>её и долгое время в ней не участвовал из-за </a:t>
            </a:r>
            <a:r>
              <a:rPr lang="ru-RU" sz="1400" i="1" dirty="0" smtClean="0"/>
              <a:t>того, что </a:t>
            </a:r>
            <a:r>
              <a:rPr lang="ru-RU" sz="1400" i="1" dirty="0"/>
              <a:t>в ходе конференции в проект был внесён ряд изменений, которые </a:t>
            </a:r>
            <a:r>
              <a:rPr lang="ru-RU" sz="1400" i="1" dirty="0" smtClean="0"/>
              <a:t>в то </a:t>
            </a:r>
            <a:r>
              <a:rPr lang="ru-RU" sz="1400" i="1" dirty="0"/>
              <a:t>время не удовлетворяли Советский Союз. И только в марте 1989 </a:t>
            </a:r>
            <a:r>
              <a:rPr lang="ru-RU" sz="1400" i="1" dirty="0" smtClean="0"/>
              <a:t>г. СССР </a:t>
            </a:r>
            <a:r>
              <a:rPr lang="ru-RU" sz="1400" i="1" dirty="0"/>
              <a:t>присоединился к конвенции без каких-либо </a:t>
            </a:r>
            <a:r>
              <a:rPr lang="ru-RU" sz="1400" i="1" dirty="0" smtClean="0"/>
              <a:t>оговорок. </a:t>
            </a:r>
          </a:p>
          <a:p>
            <a:pPr algn="l"/>
            <a:r>
              <a:rPr lang="ru-RU" sz="1400" i="1" dirty="0" smtClean="0"/>
              <a:t>Россия </a:t>
            </a:r>
            <a:r>
              <a:rPr lang="ru-RU" sz="1400" i="1" dirty="0"/>
              <a:t>как правопреемница Советского Союза в области </a:t>
            </a:r>
            <a:r>
              <a:rPr lang="ru-RU" sz="1400" i="1" dirty="0" smtClean="0"/>
              <a:t>международных </a:t>
            </a:r>
            <a:r>
              <a:rPr lang="ru-RU" sz="1400" i="1" dirty="0"/>
              <a:t>соглашений выполняет обязательства и осуществляет </a:t>
            </a:r>
            <a:r>
              <a:rPr lang="ru-RU" sz="1400" i="1" dirty="0" smtClean="0"/>
              <a:t>права, вытекающие </a:t>
            </a:r>
            <a:r>
              <a:rPr lang="ru-RU" sz="1400" i="1" dirty="0"/>
              <a:t>из этого документа.</a:t>
            </a:r>
          </a:p>
        </p:txBody>
      </p:sp>
      <p:sp>
        <p:nvSpPr>
          <p:cNvPr id="6" name="TextBox 5"/>
          <p:cNvSpPr txBox="1"/>
          <p:nvPr/>
        </p:nvSpPr>
        <p:spPr>
          <a:xfrm>
            <a:off x="1322814" y="1216427"/>
            <a:ext cx="10819892" cy="738664"/>
          </a:xfrm>
          <a:prstGeom prst="rect">
            <a:avLst/>
          </a:prstGeom>
          <a:noFill/>
        </p:spPr>
        <p:txBody>
          <a:bodyPr wrap="square" rtlCol="0">
            <a:spAutoFit/>
          </a:bodyPr>
          <a:lstStyle/>
          <a:p>
            <a:r>
              <a:rPr lang="ru-RU" sz="1400" b="1" dirty="0" smtClean="0"/>
              <a:t>В ней систематизированы вопросы международного права, обобщена консульская практика. Она явилась первой вехой на пути официальной кодификации международного </a:t>
            </a:r>
            <a:r>
              <a:rPr lang="ru-RU" sz="1400" b="1" dirty="0"/>
              <a:t>консульского </a:t>
            </a:r>
            <a:r>
              <a:rPr lang="ru-RU" sz="1400" b="1" dirty="0" smtClean="0"/>
              <a:t>права. В </a:t>
            </a:r>
            <a:r>
              <a:rPr lang="ru-RU" sz="1400" b="1" dirty="0"/>
              <a:t>настоящее время участниками Венской </a:t>
            </a:r>
            <a:r>
              <a:rPr lang="ru-RU" sz="1400" b="1" dirty="0" smtClean="0"/>
              <a:t>конвенции о консульских </a:t>
            </a:r>
            <a:r>
              <a:rPr lang="ru-RU" sz="1400" b="1" dirty="0"/>
              <a:t>сношениях являются 160 стран.</a:t>
            </a:r>
          </a:p>
        </p:txBody>
      </p:sp>
      <p:sp>
        <p:nvSpPr>
          <p:cNvPr id="8" name="TextBox 7"/>
          <p:cNvSpPr txBox="1"/>
          <p:nvPr/>
        </p:nvSpPr>
        <p:spPr>
          <a:xfrm>
            <a:off x="517792" y="4392905"/>
            <a:ext cx="11566202" cy="1569660"/>
          </a:xfrm>
          <a:prstGeom prst="rect">
            <a:avLst/>
          </a:prstGeom>
          <a:noFill/>
        </p:spPr>
        <p:txBody>
          <a:bodyPr wrap="square" rtlCol="0">
            <a:spAutoFit/>
          </a:bodyPr>
          <a:lstStyle/>
          <a:p>
            <a:pPr algn="r"/>
            <a:r>
              <a:rPr lang="ru-RU" sz="1600" dirty="0"/>
              <a:t>Для характеристики Венской конвенции как источника </a:t>
            </a:r>
            <a:r>
              <a:rPr lang="ru-RU" sz="1600" dirty="0" smtClean="0"/>
              <a:t>консульского </a:t>
            </a:r>
            <a:r>
              <a:rPr lang="ru-RU" sz="1600" dirty="0"/>
              <a:t>права существенно её положение о том, </a:t>
            </a:r>
            <a:r>
              <a:rPr lang="ru-RU" sz="1600" dirty="0" smtClean="0"/>
              <a:t>что предусмотренные в ней </a:t>
            </a:r>
            <a:r>
              <a:rPr lang="ru-RU" sz="1600" dirty="0"/>
              <a:t>нормы не отражаются на </a:t>
            </a:r>
            <a:r>
              <a:rPr lang="ru-RU" sz="1600" dirty="0" smtClean="0"/>
              <a:t>других международных </a:t>
            </a:r>
            <a:r>
              <a:rPr lang="ru-RU" sz="1600" dirty="0"/>
              <a:t>соглашениях </a:t>
            </a:r>
            <a:r>
              <a:rPr lang="ru-RU" sz="1600" dirty="0" smtClean="0"/>
              <a:t>по консульским вопросам, действующих между участвующими </a:t>
            </a:r>
            <a:r>
              <a:rPr lang="ru-RU" sz="1600" dirty="0"/>
              <a:t>в них </a:t>
            </a:r>
            <a:r>
              <a:rPr lang="ru-RU" sz="1600" dirty="0" smtClean="0"/>
              <a:t>государствами</a:t>
            </a:r>
            <a:r>
              <a:rPr lang="ru-RU" sz="1600" dirty="0"/>
              <a:t>, и не препятствуют им включать соглашения, </a:t>
            </a:r>
            <a:r>
              <a:rPr lang="ru-RU" sz="1600" dirty="0" smtClean="0"/>
              <a:t>подтверждающие</a:t>
            </a:r>
            <a:r>
              <a:rPr lang="ru-RU" sz="1600" dirty="0"/>
              <a:t>, дополняющие, распространяющие или расширяющие </a:t>
            </a:r>
            <a:r>
              <a:rPr lang="ru-RU" sz="1600" dirty="0" smtClean="0"/>
              <a:t>её положения</a:t>
            </a:r>
            <a:r>
              <a:rPr lang="ru-RU" sz="1600" dirty="0"/>
              <a:t>. Тем самым </a:t>
            </a:r>
            <a:r>
              <a:rPr lang="ru-RU" sz="1400" b="1" dirty="0"/>
              <a:t>была не только сохранена обширная сеть </a:t>
            </a:r>
            <a:r>
              <a:rPr lang="ru-RU" sz="1400" b="1" dirty="0" smtClean="0"/>
              <a:t>двусторонних консульских соглашений</a:t>
            </a:r>
            <a:r>
              <a:rPr lang="ru-RU" sz="1400" b="1" dirty="0"/>
              <a:t>, действовавших к моменту </a:t>
            </a:r>
            <a:r>
              <a:rPr lang="ru-RU" sz="1400" b="1" dirty="0" smtClean="0"/>
              <a:t>вступления </a:t>
            </a:r>
            <a:r>
              <a:rPr lang="ru-RU" sz="1400" b="1" dirty="0"/>
              <a:t>в силу Венской конвенции, но и </a:t>
            </a:r>
            <a:r>
              <a:rPr lang="ru-RU" sz="1400" b="1" dirty="0" smtClean="0"/>
              <a:t>закреплена возможность заключать </a:t>
            </a:r>
            <a:r>
              <a:rPr lang="ru-RU" sz="1400" b="1" dirty="0"/>
              <a:t>и впредь такие двусторонние конвенции и иные соглашения </a:t>
            </a:r>
            <a:r>
              <a:rPr lang="ru-RU" sz="1400" b="1" dirty="0" smtClean="0"/>
              <a:t>по консульским вопросам</a:t>
            </a:r>
            <a:r>
              <a:rPr lang="ru-RU" sz="1600" dirty="0" smtClean="0">
                <a:solidFill>
                  <a:schemeClr val="tx2"/>
                </a:solidFill>
              </a:rPr>
              <a:t>. </a:t>
            </a:r>
            <a:endParaRPr lang="ru-RU" sz="1600" dirty="0">
              <a:solidFill>
                <a:schemeClr val="tx2"/>
              </a:solidFill>
            </a:endParaRPr>
          </a:p>
        </p:txBody>
      </p:sp>
      <p:sp>
        <p:nvSpPr>
          <p:cNvPr id="11" name="Прямоугольник 10"/>
          <p:cNvSpPr/>
          <p:nvPr/>
        </p:nvSpPr>
        <p:spPr>
          <a:xfrm>
            <a:off x="2552252" y="5962565"/>
            <a:ext cx="9453683" cy="861774"/>
          </a:xfrm>
          <a:prstGeom prst="rect">
            <a:avLst/>
          </a:prstGeom>
        </p:spPr>
        <p:txBody>
          <a:bodyPr wrap="square">
            <a:spAutoFit/>
          </a:bodyPr>
          <a:lstStyle/>
          <a:p>
            <a:pPr algn="r"/>
            <a:r>
              <a:rPr lang="ru-RU" sz="1600" dirty="0"/>
              <a:t>Поскольку консульская деятельность осуществляется и консульскими отделами дипломатических представительств, в качестве источника консульского права определённую роль играет и Венская конвенция о дипломатических сношениях 1961 г</a:t>
            </a:r>
            <a:r>
              <a:rPr lang="ru-RU" dirty="0"/>
              <a:t>.</a:t>
            </a:r>
          </a:p>
        </p:txBody>
      </p:sp>
    </p:spTree>
    <p:extLst>
      <p:ext uri="{BB962C8B-B14F-4D97-AF65-F5344CB8AC3E}">
        <p14:creationId xmlns:p14="http://schemas.microsoft.com/office/powerpoint/2010/main" val="297058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рямоугольник 18"/>
          <p:cNvSpPr/>
          <p:nvPr/>
        </p:nvSpPr>
        <p:spPr>
          <a:xfrm>
            <a:off x="5961464" y="102870"/>
            <a:ext cx="6230536" cy="6617969"/>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ru-RU"/>
          </a:p>
        </p:txBody>
      </p:sp>
      <p:sp>
        <p:nvSpPr>
          <p:cNvPr id="17" name="Прямоугольник 16"/>
          <p:cNvSpPr/>
          <p:nvPr/>
        </p:nvSpPr>
        <p:spPr>
          <a:xfrm>
            <a:off x="8216620" y="5483185"/>
            <a:ext cx="3629692" cy="13537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u-RU" b="1" dirty="0">
                <a:solidFill>
                  <a:schemeClr val="tx2"/>
                </a:solidFill>
              </a:rPr>
              <a:t>существующие </a:t>
            </a:r>
            <a:endParaRPr lang="ru-RU" b="1" dirty="0" smtClean="0">
              <a:solidFill>
                <a:schemeClr val="tx2"/>
              </a:solidFill>
            </a:endParaRPr>
          </a:p>
          <a:p>
            <a:pPr algn="r"/>
            <a:r>
              <a:rPr lang="ru-RU" b="1" dirty="0" smtClean="0">
                <a:solidFill>
                  <a:schemeClr val="tx2"/>
                </a:solidFill>
              </a:rPr>
              <a:t>отдельно </a:t>
            </a:r>
            <a:r>
              <a:rPr lang="ru-RU" b="1" dirty="0">
                <a:solidFill>
                  <a:schemeClr val="tx2"/>
                </a:solidFill>
              </a:rPr>
              <a:t>(от посольств) консульские учреждения</a:t>
            </a:r>
          </a:p>
        </p:txBody>
      </p:sp>
      <p:sp>
        <p:nvSpPr>
          <p:cNvPr id="2" name="Заголовок 1"/>
          <p:cNvSpPr>
            <a:spLocks noGrp="1"/>
          </p:cNvSpPr>
          <p:nvPr>
            <p:ph type="title"/>
          </p:nvPr>
        </p:nvSpPr>
        <p:spPr>
          <a:xfrm>
            <a:off x="7349490" y="210918"/>
            <a:ext cx="4103544" cy="628649"/>
          </a:xfrm>
        </p:spPr>
        <p:txBody>
          <a:bodyPr>
            <a:noAutofit/>
          </a:bodyPr>
          <a:lstStyle/>
          <a:p>
            <a:r>
              <a:rPr lang="ru-RU" sz="2000" b="1" dirty="0" smtClean="0"/>
              <a:t>Консульские </a:t>
            </a:r>
            <a:r>
              <a:rPr lang="ru-RU" sz="2000" b="1" dirty="0"/>
              <a:t>учреждения в </a:t>
            </a:r>
            <a:r>
              <a:rPr lang="ru-RU" sz="2000" b="1" dirty="0" smtClean="0"/>
              <a:t>целом можно </a:t>
            </a:r>
            <a:r>
              <a:rPr lang="ru-RU" sz="2000" b="1" dirty="0"/>
              <a:t>подразделить </a:t>
            </a:r>
            <a:r>
              <a:rPr lang="ru-RU" sz="2000" b="1" dirty="0" smtClean="0"/>
              <a:t>на:</a:t>
            </a:r>
            <a:endParaRPr lang="ru-RU" sz="2000" b="1" dirty="0"/>
          </a:p>
        </p:txBody>
      </p:sp>
      <p:sp>
        <p:nvSpPr>
          <p:cNvPr id="4" name="Текст 3"/>
          <p:cNvSpPr>
            <a:spLocks noGrp="1"/>
          </p:cNvSpPr>
          <p:nvPr>
            <p:ph type="body" sz="half" idx="2"/>
          </p:nvPr>
        </p:nvSpPr>
        <p:spPr>
          <a:xfrm>
            <a:off x="1611680" y="261816"/>
            <a:ext cx="3968675" cy="2484451"/>
          </a:xfrm>
        </p:spPr>
        <p:txBody>
          <a:bodyPr>
            <a:normAutofit fontScale="70000" lnSpcReduction="20000"/>
          </a:bodyPr>
          <a:lstStyle/>
          <a:p>
            <a:pPr algn="l"/>
            <a:r>
              <a:rPr lang="ru-RU" sz="2600" dirty="0">
                <a:ln w="0"/>
                <a:effectLst>
                  <a:outerShdw blurRad="38100" dist="19050" dir="2700000" algn="tl" rotWithShape="0">
                    <a:schemeClr val="dk1">
                      <a:alpha val="40000"/>
                    </a:schemeClr>
                  </a:outerShdw>
                </a:effectLst>
              </a:rPr>
              <a:t>С установлением консульских отношений возникает </a:t>
            </a:r>
            <a:r>
              <a:rPr lang="ru-RU" sz="2600" dirty="0" smtClean="0">
                <a:ln w="0"/>
                <a:effectLst>
                  <a:outerShdw blurRad="38100" dist="19050" dir="2700000" algn="tl" rotWithShape="0">
                    <a:schemeClr val="dk1">
                      <a:alpha val="40000"/>
                    </a:schemeClr>
                  </a:outerShdw>
                </a:effectLst>
              </a:rPr>
              <a:t>возможность открытия </a:t>
            </a:r>
            <a:r>
              <a:rPr lang="ru-RU" sz="2600" dirty="0">
                <a:ln w="0"/>
                <a:effectLst>
                  <a:outerShdw blurRad="38100" dist="19050" dir="2700000" algn="tl" rotWithShape="0">
                    <a:schemeClr val="dk1">
                      <a:alpha val="40000"/>
                    </a:schemeClr>
                  </a:outerShdw>
                </a:effectLst>
              </a:rPr>
              <a:t>консульств</a:t>
            </a:r>
            <a:r>
              <a:rPr lang="ru-RU" sz="2600" dirty="0" smtClean="0">
                <a:ln w="0"/>
                <a:effectLst>
                  <a:outerShdw blurRad="38100" dist="19050" dir="2700000" algn="tl" rotWithShape="0">
                    <a:schemeClr val="dk1">
                      <a:alpha val="40000"/>
                    </a:schemeClr>
                  </a:outerShdw>
                </a:effectLst>
              </a:rPr>
              <a:t>.</a:t>
            </a:r>
          </a:p>
          <a:p>
            <a:pPr algn="l"/>
            <a:r>
              <a:rPr lang="ru-RU" sz="2600" dirty="0" smtClean="0">
                <a:ln w="0"/>
                <a:effectLst>
                  <a:outerShdw blurRad="38100" dist="19050" dir="2700000" algn="tl" rotWithShape="0">
                    <a:schemeClr val="dk1">
                      <a:alpha val="40000"/>
                    </a:schemeClr>
                  </a:outerShdw>
                </a:effectLst>
              </a:rPr>
              <a:t> </a:t>
            </a:r>
            <a:r>
              <a:rPr lang="ru-RU" sz="2600" dirty="0">
                <a:ln w="0"/>
                <a:effectLst>
                  <a:outerShdw blurRad="38100" dist="19050" dir="2700000" algn="tl" rotWithShape="0">
                    <a:schemeClr val="dk1">
                      <a:alpha val="40000"/>
                    </a:schemeClr>
                  </a:outerShdw>
                </a:effectLst>
              </a:rPr>
              <a:t>По соглашению с государством пребывания </a:t>
            </a:r>
            <a:r>
              <a:rPr lang="ru-RU" sz="2600" dirty="0" smtClean="0">
                <a:ln w="0"/>
                <a:effectLst>
                  <a:outerShdw blurRad="38100" dist="19050" dir="2700000" algn="tl" rotWithShape="0">
                    <a:schemeClr val="dk1">
                      <a:alpha val="40000"/>
                    </a:schemeClr>
                  </a:outerShdw>
                </a:effectLst>
              </a:rPr>
              <a:t>определяется </a:t>
            </a:r>
            <a:r>
              <a:rPr lang="ru-RU" sz="2600" dirty="0">
                <a:ln w="0"/>
                <a:effectLst>
                  <a:outerShdw blurRad="38100" dist="19050" dir="2700000" algn="tl" rotWithShape="0">
                    <a:schemeClr val="dk1">
                      <a:alpha val="40000"/>
                    </a:schemeClr>
                  </a:outerShdw>
                </a:effectLst>
              </a:rPr>
              <a:t>консульский округ, т.е. район, в пределах которого </a:t>
            </a:r>
            <a:r>
              <a:rPr lang="ru-RU" sz="2600" dirty="0" smtClean="0">
                <a:ln w="0"/>
                <a:effectLst>
                  <a:outerShdw blurRad="38100" dist="19050" dir="2700000" algn="tl" rotWithShape="0">
                    <a:schemeClr val="dk1">
                      <a:alpha val="40000"/>
                    </a:schemeClr>
                  </a:outerShdw>
                </a:effectLst>
              </a:rPr>
              <a:t>консульство </a:t>
            </a:r>
            <a:r>
              <a:rPr lang="ru-RU" sz="2600" dirty="0">
                <a:ln w="0"/>
                <a:effectLst>
                  <a:outerShdw blurRad="38100" dist="19050" dir="2700000" algn="tl" rotWithShape="0">
                    <a:schemeClr val="dk1">
                      <a:alpha val="40000"/>
                    </a:schemeClr>
                  </a:outerShdw>
                </a:effectLst>
              </a:rPr>
              <a:t>будет осуществлять свои функции</a:t>
            </a:r>
            <a:r>
              <a:rPr lang="ru-RU" dirty="0"/>
              <a:t>.</a:t>
            </a:r>
          </a:p>
        </p:txBody>
      </p:sp>
      <p:sp>
        <p:nvSpPr>
          <p:cNvPr id="5" name="TextBox 4"/>
          <p:cNvSpPr txBox="1"/>
          <p:nvPr/>
        </p:nvSpPr>
        <p:spPr>
          <a:xfrm>
            <a:off x="952440" y="3891429"/>
            <a:ext cx="4772744" cy="1169551"/>
          </a:xfrm>
          <a:prstGeom prst="rect">
            <a:avLst/>
          </a:prstGeom>
          <a:noFill/>
        </p:spPr>
        <p:txBody>
          <a:bodyPr wrap="square" rtlCol="0">
            <a:spAutoFit/>
          </a:bodyPr>
          <a:lstStyle/>
          <a:p>
            <a:r>
              <a:rPr lang="ru-RU" dirty="0">
                <a:ln w="0"/>
                <a:effectLst>
                  <a:outerShdw blurRad="38100" dist="19050" dir="2700000" algn="tl" rotWithShape="0">
                    <a:schemeClr val="dk1">
                      <a:alpha val="40000"/>
                    </a:schemeClr>
                  </a:outerShdw>
                </a:effectLst>
              </a:rPr>
              <a:t>Количество консульских округов определяется по </a:t>
            </a:r>
            <a:r>
              <a:rPr lang="ru-RU" dirty="0" smtClean="0">
                <a:ln w="0"/>
                <a:effectLst>
                  <a:outerShdw blurRad="38100" dist="19050" dir="2700000" algn="tl" rotWithShape="0">
                    <a:schemeClr val="dk1">
                      <a:alpha val="40000"/>
                    </a:schemeClr>
                  </a:outerShdw>
                </a:effectLst>
              </a:rPr>
              <a:t>согласованию между государствами</a:t>
            </a:r>
            <a:endParaRPr lang="ru-RU" sz="1600" dirty="0" smtClean="0">
              <a:ln w="0"/>
              <a:effectLst>
                <a:outerShdw blurRad="38100" dist="19050" dir="2700000" algn="tl" rotWithShape="0">
                  <a:schemeClr val="dk1">
                    <a:alpha val="40000"/>
                  </a:schemeClr>
                </a:outerShdw>
              </a:effectLst>
            </a:endParaRPr>
          </a:p>
          <a:p>
            <a:endParaRPr lang="ru-RU" sz="1600" dirty="0"/>
          </a:p>
        </p:txBody>
      </p:sp>
      <p:sp>
        <p:nvSpPr>
          <p:cNvPr id="6" name="TextBox 5"/>
          <p:cNvSpPr txBox="1"/>
          <p:nvPr/>
        </p:nvSpPr>
        <p:spPr>
          <a:xfrm>
            <a:off x="1762865" y="4823929"/>
            <a:ext cx="4080459" cy="1200329"/>
          </a:xfrm>
          <a:prstGeom prst="rect">
            <a:avLst/>
          </a:prstGeom>
          <a:noFill/>
        </p:spPr>
        <p:txBody>
          <a:bodyPr wrap="square" rtlCol="0">
            <a:spAutoFit/>
          </a:bodyPr>
          <a:lstStyle/>
          <a:p>
            <a:pPr algn="r"/>
            <a:r>
              <a:rPr lang="ru-RU" dirty="0">
                <a:ln w="0"/>
                <a:effectLst>
                  <a:outerShdw blurRad="38100" dist="19050" dir="2700000" algn="tl" rotWithShape="0">
                    <a:schemeClr val="dk1">
                      <a:alpha val="40000"/>
                    </a:schemeClr>
                  </a:outerShdw>
                </a:effectLst>
              </a:rPr>
              <a:t>Вся деятельность</a:t>
            </a:r>
          </a:p>
          <a:p>
            <a:pPr algn="r"/>
            <a:r>
              <a:rPr lang="ru-RU" dirty="0">
                <a:ln w="0"/>
                <a:effectLst>
                  <a:outerShdw blurRad="38100" dist="19050" dir="2700000" algn="tl" rotWithShape="0">
                    <a:schemeClr val="dk1">
                      <a:alpha val="40000"/>
                    </a:schemeClr>
                  </a:outerShdw>
                </a:effectLst>
              </a:rPr>
              <a:t>консулов и консульских учреждений регламентируется консульским</a:t>
            </a:r>
          </a:p>
          <a:p>
            <a:pPr algn="r"/>
            <a:r>
              <a:rPr lang="ru-RU" dirty="0" smtClean="0">
                <a:ln w="0"/>
                <a:effectLst>
                  <a:outerShdw blurRad="38100" dist="19050" dir="2700000" algn="tl" rotWithShape="0">
                    <a:schemeClr val="dk1">
                      <a:alpha val="40000"/>
                    </a:schemeClr>
                  </a:outerShdw>
                </a:effectLst>
              </a:rPr>
              <a:t>уставом</a:t>
            </a:r>
            <a:r>
              <a:rPr lang="ru-RU" dirty="0" smtClean="0"/>
              <a:t> </a:t>
            </a:r>
            <a:endParaRPr lang="ru-RU" dirty="0"/>
          </a:p>
        </p:txBody>
      </p:sp>
      <p:sp>
        <p:nvSpPr>
          <p:cNvPr id="10" name="Прямоугольник 9"/>
          <p:cNvSpPr/>
          <p:nvPr/>
        </p:nvSpPr>
        <p:spPr>
          <a:xfrm>
            <a:off x="8330920" y="2420571"/>
            <a:ext cx="3515392" cy="1354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u-RU" dirty="0" smtClean="0"/>
              <a:t> </a:t>
            </a:r>
            <a:r>
              <a:rPr lang="ru-RU" b="1" dirty="0" smtClean="0">
                <a:solidFill>
                  <a:schemeClr val="tx1"/>
                </a:solidFill>
              </a:rPr>
              <a:t>консульские </a:t>
            </a:r>
            <a:r>
              <a:rPr lang="ru-RU" b="1" dirty="0">
                <a:solidFill>
                  <a:schemeClr val="tx1"/>
                </a:solidFill>
              </a:rPr>
              <a:t>отделы </a:t>
            </a:r>
            <a:r>
              <a:rPr lang="ru-RU" b="1" dirty="0" smtClean="0">
                <a:solidFill>
                  <a:schemeClr val="tx1"/>
                </a:solidFill>
              </a:rPr>
              <a:t>          дипломатических  представительств </a:t>
            </a:r>
            <a:r>
              <a:rPr lang="ru-RU" b="1" dirty="0">
                <a:solidFill>
                  <a:schemeClr val="tx1"/>
                </a:solidFill>
              </a:rPr>
              <a:t>(</a:t>
            </a:r>
            <a:r>
              <a:rPr lang="ru-RU" b="1" dirty="0" smtClean="0">
                <a:solidFill>
                  <a:schemeClr val="tx1"/>
                </a:solidFill>
              </a:rPr>
              <a:t>посольств</a:t>
            </a:r>
            <a:r>
              <a:rPr lang="ru-RU" dirty="0" smtClean="0">
                <a:solidFill>
                  <a:schemeClr val="tx2"/>
                </a:solidFill>
              </a:rPr>
              <a:t>)</a:t>
            </a:r>
            <a:endParaRPr lang="ru-RU" dirty="0">
              <a:solidFill>
                <a:schemeClr val="tx2"/>
              </a:solidFill>
            </a:endParaRPr>
          </a:p>
        </p:txBody>
      </p:sp>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61465" y="1174465"/>
            <a:ext cx="3607884" cy="1923313"/>
          </a:xfrm>
          <a:prstGeom prst="rect">
            <a:avLst/>
          </a:prstGeom>
        </p:spPr>
      </p:pic>
      <p:pic>
        <p:nvPicPr>
          <p:cNvPr id="16" name="Объект 1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961463" y="3927202"/>
            <a:ext cx="3607885" cy="2097056"/>
          </a:xfrm>
        </p:spPr>
      </p:pic>
    </p:spTree>
    <p:extLst>
      <p:ext uri="{BB962C8B-B14F-4D97-AF65-F5344CB8AC3E}">
        <p14:creationId xmlns:p14="http://schemas.microsoft.com/office/powerpoint/2010/main" val="1599999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22120" y="148545"/>
            <a:ext cx="10321290" cy="880110"/>
          </a:xfrm>
        </p:spPr>
        <p:txBody>
          <a:bodyPr>
            <a:noAutofit/>
          </a:bodyPr>
          <a:lstStyle/>
          <a:p>
            <a:pPr algn="l"/>
            <a:r>
              <a:rPr lang="ru-RU" sz="1800" b="1" dirty="0">
                <a:solidFill>
                  <a:schemeClr val="bg2">
                    <a:lumMod val="50000"/>
                  </a:schemeClr>
                </a:solidFill>
              </a:rPr>
              <a:t>Предметом договорённости между странами </a:t>
            </a:r>
            <a:r>
              <a:rPr lang="ru-RU" sz="1800" b="1" dirty="0" smtClean="0">
                <a:solidFill>
                  <a:schemeClr val="bg2">
                    <a:lumMod val="50000"/>
                  </a:schemeClr>
                </a:solidFill>
              </a:rPr>
              <a:t>является класс консульского </a:t>
            </a:r>
            <a:r>
              <a:rPr lang="ru-RU" sz="1800" b="1" dirty="0">
                <a:solidFill>
                  <a:schemeClr val="bg2">
                    <a:lumMod val="50000"/>
                  </a:schemeClr>
                </a:solidFill>
              </a:rPr>
              <a:t>учреждения</a:t>
            </a:r>
            <a:r>
              <a:rPr lang="ru-RU" sz="1800" b="1" dirty="0" smtClean="0">
                <a:solidFill>
                  <a:schemeClr val="bg2">
                    <a:lumMod val="50000"/>
                  </a:schemeClr>
                </a:solidFill>
              </a:rPr>
              <a:t>.</a:t>
            </a:r>
            <a:r>
              <a:rPr lang="en-US" sz="1800" b="1" dirty="0" smtClean="0">
                <a:solidFill>
                  <a:schemeClr val="bg2">
                    <a:lumMod val="50000"/>
                  </a:schemeClr>
                </a:solidFill>
              </a:rPr>
              <a:t/>
            </a:r>
            <a:br>
              <a:rPr lang="en-US" sz="1800" b="1" dirty="0" smtClean="0">
                <a:solidFill>
                  <a:schemeClr val="bg2">
                    <a:lumMod val="50000"/>
                  </a:schemeClr>
                </a:solidFill>
              </a:rPr>
            </a:br>
            <a:r>
              <a:rPr lang="ru-RU" sz="1800" b="1" dirty="0">
                <a:solidFill>
                  <a:schemeClr val="bg2">
                    <a:lumMod val="50000"/>
                  </a:schemeClr>
                </a:solidFill>
              </a:rPr>
              <a:t>В настоящее время большая часть российских консульских </a:t>
            </a:r>
            <a:r>
              <a:rPr lang="ru-RU" sz="1800" b="1" dirty="0" smtClean="0">
                <a:solidFill>
                  <a:schemeClr val="bg2">
                    <a:lumMod val="50000"/>
                  </a:schemeClr>
                </a:solidFill>
              </a:rPr>
              <a:t>учреждений </a:t>
            </a:r>
            <a:r>
              <a:rPr lang="ru-RU" sz="1800" b="1" dirty="0">
                <a:solidFill>
                  <a:schemeClr val="bg2">
                    <a:lumMod val="50000"/>
                  </a:schemeClr>
                </a:solidFill>
              </a:rPr>
              <a:t>являются </a:t>
            </a:r>
            <a:r>
              <a:rPr lang="ru-RU" sz="1800" b="1" dirty="0">
                <a:ln w="3175" cmpd="sng">
                  <a:solidFill>
                    <a:schemeClr val="tx2">
                      <a:lumMod val="50000"/>
                      <a:lumOff val="50000"/>
                    </a:schemeClr>
                  </a:solidFill>
                </a:ln>
                <a:solidFill>
                  <a:schemeClr val="bg2">
                    <a:lumMod val="50000"/>
                  </a:schemeClr>
                </a:solidFill>
              </a:rPr>
              <a:t>генеральными консульствами.</a:t>
            </a:r>
          </a:p>
        </p:txBody>
      </p:sp>
      <p:graphicFrame>
        <p:nvGraphicFramePr>
          <p:cNvPr id="7" name="Объект 6"/>
          <p:cNvGraphicFramePr>
            <a:graphicFrameLocks noGrp="1"/>
          </p:cNvGraphicFramePr>
          <p:nvPr>
            <p:ph idx="1"/>
            <p:extLst>
              <p:ext uri="{D42A27DB-BD31-4B8C-83A1-F6EECF244321}">
                <p14:modId xmlns:p14="http://schemas.microsoft.com/office/powerpoint/2010/main" val="915878359"/>
              </p:ext>
            </p:extLst>
          </p:nvPr>
        </p:nvGraphicFramePr>
        <p:xfrm>
          <a:off x="2537806" y="2060325"/>
          <a:ext cx="8345784" cy="3894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2456613" y="1175528"/>
            <a:ext cx="8345784" cy="646331"/>
          </a:xfrm>
          <a:prstGeom prst="rect">
            <a:avLst/>
          </a:prstGeom>
          <a:noFill/>
        </p:spPr>
        <p:txBody>
          <a:bodyPr wrap="square" rtlCol="0">
            <a:spAutoFit/>
          </a:bodyPr>
          <a:lstStyle/>
          <a:p>
            <a:r>
              <a:rPr lang="ru-RU" dirty="0" smtClean="0">
                <a:ln w="0"/>
                <a:effectLst>
                  <a:outerShdw blurRad="38100" dist="19050" dir="2700000" algn="tl" rotWithShape="0">
                    <a:schemeClr val="dk1">
                      <a:alpha val="40000"/>
                    </a:schemeClr>
                  </a:outerShdw>
                </a:effectLst>
              </a:rPr>
              <a:t> </a:t>
            </a:r>
            <a:r>
              <a:rPr lang="ru-RU" dirty="0">
                <a:ln w="0"/>
                <a:effectLst>
                  <a:outerShdw blurRad="38100" dist="19050" dir="2700000" algn="tl" rotWithShape="0">
                    <a:schemeClr val="dk1">
                      <a:alpha val="40000"/>
                    </a:schemeClr>
                  </a:outerShdw>
                </a:effectLst>
              </a:rPr>
              <a:t>Внутренняя структура консульства, установление </a:t>
            </a:r>
            <a:r>
              <a:rPr lang="ru-RU" dirty="0" smtClean="0">
                <a:ln w="0"/>
                <a:effectLst>
                  <a:outerShdw blurRad="38100" dist="19050" dir="2700000" algn="tl" rotWithShape="0">
                    <a:schemeClr val="dk1">
                      <a:alpha val="40000"/>
                    </a:schemeClr>
                  </a:outerShdw>
                </a:effectLst>
              </a:rPr>
              <a:t>соответствующих </a:t>
            </a:r>
            <a:r>
              <a:rPr lang="ru-RU" dirty="0">
                <a:ln w="0"/>
                <a:effectLst>
                  <a:outerShdw blurRad="38100" dist="19050" dir="2700000" algn="tl" rotWithShape="0">
                    <a:schemeClr val="dk1">
                      <a:alpha val="40000"/>
                    </a:schemeClr>
                  </a:outerShdw>
                </a:effectLst>
              </a:rPr>
              <a:t>должностей и т.д. определяются законодательством </a:t>
            </a:r>
            <a:r>
              <a:rPr lang="ru-RU" dirty="0" smtClean="0">
                <a:ln w="0"/>
                <a:effectLst>
                  <a:outerShdw blurRad="38100" dist="19050" dir="2700000" algn="tl" rotWithShape="0">
                    <a:schemeClr val="dk1">
                      <a:alpha val="40000"/>
                    </a:schemeClr>
                  </a:outerShdw>
                </a:effectLst>
              </a:rPr>
              <a:t>представляемого </a:t>
            </a:r>
            <a:r>
              <a:rPr lang="ru-RU" dirty="0">
                <a:ln w="0"/>
                <a:effectLst>
                  <a:outerShdw blurRad="38100" dist="19050" dir="2700000" algn="tl" rotWithShape="0">
                    <a:schemeClr val="dk1">
                      <a:alpha val="40000"/>
                    </a:schemeClr>
                  </a:outerShdw>
                </a:effectLst>
              </a:rPr>
              <a:t>государства</a:t>
            </a:r>
            <a:r>
              <a:rPr lang="ru-RU" dirty="0"/>
              <a:t>. </a:t>
            </a:r>
            <a:r>
              <a:rPr lang="ru-RU" dirty="0" smtClean="0"/>
              <a:t> </a:t>
            </a:r>
            <a:endParaRPr lang="ru-RU" dirty="0"/>
          </a:p>
        </p:txBody>
      </p:sp>
      <p:sp>
        <p:nvSpPr>
          <p:cNvPr id="10" name="TextBox 9"/>
          <p:cNvSpPr txBox="1"/>
          <p:nvPr/>
        </p:nvSpPr>
        <p:spPr>
          <a:xfrm>
            <a:off x="2582449" y="6040027"/>
            <a:ext cx="8301141" cy="584775"/>
          </a:xfrm>
          <a:prstGeom prst="rect">
            <a:avLst/>
          </a:prstGeom>
          <a:noFill/>
        </p:spPr>
        <p:txBody>
          <a:bodyPr wrap="square" rtlCol="0">
            <a:spAutoFit/>
          </a:bodyPr>
          <a:lstStyle/>
          <a:p>
            <a:r>
              <a:rPr lang="ru-RU" sz="1600" dirty="0" smtClean="0"/>
              <a:t>В </a:t>
            </a:r>
            <a:r>
              <a:rPr lang="ru-RU" sz="1600" dirty="0"/>
              <a:t>реальной жизни возможны отклонения: может быть два консула, два вице-консула и два секретаря</a:t>
            </a:r>
          </a:p>
        </p:txBody>
      </p:sp>
    </p:spTree>
    <p:extLst>
      <p:ext uri="{BB962C8B-B14F-4D97-AF65-F5344CB8AC3E}">
        <p14:creationId xmlns:p14="http://schemas.microsoft.com/office/powerpoint/2010/main" val="3327098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132759" y="4086921"/>
            <a:ext cx="4245740" cy="2375209"/>
          </a:xfrm>
          <a:prstGeom prst="rect">
            <a:avLst/>
          </a:prstGeom>
          <a:noFill/>
          <a:effectLst>
            <a:softEdge rad="127000"/>
          </a:effectLst>
        </p:spPr>
        <p:style>
          <a:lnRef idx="1">
            <a:schemeClr val="dk1"/>
          </a:lnRef>
          <a:fillRef idx="2">
            <a:schemeClr val="dk1"/>
          </a:fillRef>
          <a:effectRef idx="1">
            <a:schemeClr val="dk1"/>
          </a:effectRef>
          <a:fontRef idx="minor">
            <a:schemeClr val="dk1"/>
          </a:fontRef>
        </p:style>
        <p:txBody>
          <a:bodyPr rtlCol="0" anchor="ctr"/>
          <a:lstStyle/>
          <a:p>
            <a:pPr algn="ctr"/>
            <a:endParaRPr lang="ru-RU"/>
          </a:p>
        </p:txBody>
      </p:sp>
      <p:sp>
        <p:nvSpPr>
          <p:cNvPr id="2" name="Заголовок 1"/>
          <p:cNvSpPr>
            <a:spLocks noGrp="1"/>
          </p:cNvSpPr>
          <p:nvPr>
            <p:ph type="title"/>
          </p:nvPr>
        </p:nvSpPr>
        <p:spPr>
          <a:xfrm>
            <a:off x="1237787" y="835267"/>
            <a:ext cx="5140712" cy="2921620"/>
          </a:xfrm>
        </p:spPr>
        <p:txBody>
          <a:bodyPr>
            <a:noAutofit/>
          </a:bodyPr>
          <a:lstStyle/>
          <a:p>
            <a:pPr algn="r"/>
            <a:r>
              <a:rPr lang="ru-RU" sz="1600" dirty="0"/>
              <a:t>Штат консульских должностных лиц утверждается </a:t>
            </a:r>
            <a:r>
              <a:rPr lang="ru-RU" sz="1600" dirty="0" smtClean="0"/>
              <a:t>Департаментом </a:t>
            </a:r>
            <a:r>
              <a:rPr lang="ru-RU" sz="1600" dirty="0"/>
              <a:t>кадров МИД РФ и зависит от различных факторов, прежде </a:t>
            </a:r>
            <a:r>
              <a:rPr lang="ru-RU" sz="1600" dirty="0" smtClean="0"/>
              <a:t>всего от </a:t>
            </a:r>
            <a:r>
              <a:rPr lang="ru-RU" sz="1600" dirty="0"/>
              <a:t>интенсивности консульских </a:t>
            </a:r>
            <a:r>
              <a:rPr lang="ru-RU" sz="1600" dirty="0" smtClean="0"/>
              <a:t>связей со </a:t>
            </a:r>
            <a:r>
              <a:rPr lang="ru-RU" sz="1600" dirty="0"/>
              <a:t>страной пребывания</a:t>
            </a:r>
            <a:r>
              <a:rPr lang="ru-RU" sz="1600" dirty="0" smtClean="0"/>
              <a:t>.  </a:t>
            </a:r>
            <a:br>
              <a:rPr lang="ru-RU" sz="1600" dirty="0" smtClean="0"/>
            </a:br>
            <a:r>
              <a:rPr lang="ru-RU" sz="1600" dirty="0"/>
              <a:t/>
            </a:r>
            <a:br>
              <a:rPr lang="ru-RU" sz="1600" dirty="0"/>
            </a:br>
            <a:r>
              <a:rPr lang="ru-RU" sz="1600" dirty="0" smtClean="0"/>
              <a:t>Консульские </a:t>
            </a:r>
            <a:r>
              <a:rPr lang="ru-RU" sz="1600" dirty="0"/>
              <a:t>должностные лица являются основной </a:t>
            </a:r>
            <a:r>
              <a:rPr lang="ru-RU" sz="1600" dirty="0" smtClean="0"/>
              <a:t>категорией его </a:t>
            </a:r>
            <a:r>
              <a:rPr lang="ru-RU" sz="1600" dirty="0"/>
              <a:t>работников. Законы большинства </a:t>
            </a:r>
            <a:r>
              <a:rPr lang="ru-RU" sz="1600" dirty="0" smtClean="0"/>
              <a:t>государств предусматривают, что консульские должностные </a:t>
            </a:r>
            <a:r>
              <a:rPr lang="ru-RU" sz="1600" dirty="0"/>
              <a:t>лица должны быть </a:t>
            </a:r>
            <a:r>
              <a:rPr lang="ru-RU" sz="1600" dirty="0" smtClean="0"/>
              <a:t>гражданами представляемого </a:t>
            </a:r>
            <a:r>
              <a:rPr lang="ru-RU" sz="1600" dirty="0"/>
              <a:t>государства. Из </a:t>
            </a:r>
            <a:r>
              <a:rPr lang="ru-RU" sz="1600" dirty="0" smtClean="0"/>
              <a:t>числа граждан </a:t>
            </a:r>
            <a:r>
              <a:rPr lang="ru-RU" sz="1600" dirty="0"/>
              <a:t>государства </a:t>
            </a:r>
            <a:r>
              <a:rPr lang="ru-RU" sz="1600" dirty="0" smtClean="0"/>
              <a:t>пребывания они </a:t>
            </a:r>
            <a:r>
              <a:rPr lang="ru-RU" sz="1600" dirty="0"/>
              <a:t>могут назначаться </a:t>
            </a:r>
            <a:r>
              <a:rPr lang="ru-RU" sz="1600" dirty="0" smtClean="0"/>
              <a:t>не иначе как </a:t>
            </a:r>
            <a:r>
              <a:rPr lang="ru-RU" sz="1600" dirty="0"/>
              <a:t>с определённо выраженного </a:t>
            </a:r>
            <a:r>
              <a:rPr lang="ru-RU" sz="1600" dirty="0" smtClean="0"/>
              <a:t>согласия этого государства</a:t>
            </a:r>
            <a:r>
              <a:rPr lang="ru-RU" sz="1600" dirty="0"/>
              <a:t>, причём это согласие может быть в </a:t>
            </a:r>
            <a:r>
              <a:rPr lang="ru-RU" sz="1600" dirty="0" smtClean="0"/>
              <a:t>любое время аннулировано</a:t>
            </a:r>
            <a:r>
              <a:rPr lang="ru-RU" sz="1600" dirty="0"/>
              <a:t>.</a:t>
            </a:r>
          </a:p>
        </p:txBody>
      </p:sp>
      <p:pic>
        <p:nvPicPr>
          <p:cNvPr id="6" name="Объект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584853" y="-200722"/>
            <a:ext cx="5567983" cy="4170556"/>
          </a:xfrm>
          <a:effectLst>
            <a:softEdge rad="63500"/>
          </a:effectLst>
        </p:spPr>
      </p:pic>
      <p:sp>
        <p:nvSpPr>
          <p:cNvPr id="4" name="Текст 3"/>
          <p:cNvSpPr>
            <a:spLocks noGrp="1"/>
          </p:cNvSpPr>
          <p:nvPr>
            <p:ph type="body" sz="half" idx="2"/>
          </p:nvPr>
        </p:nvSpPr>
        <p:spPr>
          <a:xfrm>
            <a:off x="6584852" y="4081345"/>
            <a:ext cx="5567983" cy="2380785"/>
          </a:xfrm>
          <a:solidFill>
            <a:schemeClr val="bg2">
              <a:lumMod val="90000"/>
            </a:schemeClr>
          </a:solidFill>
          <a:effectLst>
            <a:softEdge rad="127000"/>
          </a:effectLst>
        </p:spPr>
        <p:style>
          <a:lnRef idx="1">
            <a:schemeClr val="dk1"/>
          </a:lnRef>
          <a:fillRef idx="2">
            <a:schemeClr val="dk1"/>
          </a:fillRef>
          <a:effectRef idx="1">
            <a:schemeClr val="dk1"/>
          </a:effectRef>
          <a:fontRef idx="minor">
            <a:schemeClr val="dk1"/>
          </a:fontRef>
        </p:style>
        <p:txBody>
          <a:bodyPr>
            <a:normAutofit/>
          </a:bodyPr>
          <a:lstStyle/>
          <a:p>
            <a:r>
              <a:rPr lang="ru-RU" dirty="0"/>
              <a:t>Государство пребывания может в любое время уведомить </a:t>
            </a:r>
            <a:r>
              <a:rPr lang="ru-RU" dirty="0" smtClean="0"/>
              <a:t>представляемое </a:t>
            </a:r>
            <a:r>
              <a:rPr lang="ru-RU" dirty="0"/>
              <a:t>государство, что то </a:t>
            </a:r>
            <a:r>
              <a:rPr lang="ru-RU" dirty="0" smtClean="0"/>
              <a:t>или иное </a:t>
            </a:r>
            <a:r>
              <a:rPr lang="ru-RU" dirty="0"/>
              <a:t>консульское </a:t>
            </a:r>
            <a:r>
              <a:rPr lang="ru-RU" dirty="0" smtClean="0"/>
              <a:t>должностное лицо </a:t>
            </a:r>
            <a:r>
              <a:rPr lang="ru-RU" dirty="0"/>
              <a:t>является </a:t>
            </a:r>
            <a:r>
              <a:rPr lang="ru-RU" dirty="0" err="1"/>
              <a:t>persona</a:t>
            </a:r>
            <a:r>
              <a:rPr lang="ru-RU" dirty="0"/>
              <a:t> поп </a:t>
            </a:r>
            <a:r>
              <a:rPr lang="ru-RU" dirty="0" err="1"/>
              <a:t>grata</a:t>
            </a:r>
            <a:r>
              <a:rPr lang="ru-RU" dirty="0"/>
              <a:t>, т.е. неприемлемым лицом. При </a:t>
            </a:r>
            <a:r>
              <a:rPr lang="ru-RU" dirty="0" smtClean="0"/>
              <a:t>этом оно </a:t>
            </a:r>
            <a:r>
              <a:rPr lang="ru-RU" dirty="0"/>
              <a:t>не обязано сообщать мотивы своего решения. </a:t>
            </a:r>
            <a:endParaRPr lang="ru-RU" dirty="0" smtClean="0"/>
          </a:p>
          <a:p>
            <a:r>
              <a:rPr lang="ru-RU" dirty="0" smtClean="0"/>
              <a:t>Представляемое государство </a:t>
            </a:r>
            <a:r>
              <a:rPr lang="ru-RU" dirty="0"/>
              <a:t>должно, соответственно, отозвать такое лицо или </a:t>
            </a:r>
            <a:r>
              <a:rPr lang="ru-RU" dirty="0" smtClean="0"/>
              <a:t>прекратить </a:t>
            </a:r>
            <a:r>
              <a:rPr lang="ru-RU" dirty="0"/>
              <a:t>его функции в консульстве.</a:t>
            </a:r>
          </a:p>
        </p:txBody>
      </p:sp>
      <p:sp>
        <p:nvSpPr>
          <p:cNvPr id="5" name="TextBox 4"/>
          <p:cNvSpPr txBox="1"/>
          <p:nvPr/>
        </p:nvSpPr>
        <p:spPr>
          <a:xfrm>
            <a:off x="2411422" y="4363796"/>
            <a:ext cx="3367668" cy="1815882"/>
          </a:xfrm>
          <a:prstGeom prst="rect">
            <a:avLst/>
          </a:prstGeom>
          <a:noFill/>
        </p:spPr>
        <p:txBody>
          <a:bodyPr wrap="square" rtlCol="0">
            <a:spAutoFit/>
          </a:bodyPr>
          <a:lstStyle/>
          <a:p>
            <a:pPr algn="r"/>
            <a:r>
              <a:rPr lang="ru-RU" sz="1600" dirty="0">
                <a:ln w="0"/>
              </a:rPr>
              <a:t>Согласно сложившимся в современной </a:t>
            </a:r>
            <a:r>
              <a:rPr lang="ru-RU" sz="1600" dirty="0" smtClean="0">
                <a:ln w="0"/>
              </a:rPr>
              <a:t>консульской практике правилам </a:t>
            </a:r>
            <a:r>
              <a:rPr lang="ru-RU" sz="1600" dirty="0">
                <a:ln w="0"/>
              </a:rPr>
              <a:t>административно-технический и обслуживающий </a:t>
            </a:r>
            <a:r>
              <a:rPr lang="ru-RU" sz="1600" dirty="0" smtClean="0">
                <a:ln w="0"/>
              </a:rPr>
              <a:t>персонал может </a:t>
            </a:r>
            <a:r>
              <a:rPr lang="ru-RU" sz="1600" dirty="0">
                <a:ln w="0"/>
              </a:rPr>
              <a:t>на 30…50% набираться из граждан страны пребывания</a:t>
            </a:r>
            <a:r>
              <a:rPr lang="ru-RU" sz="1600" dirty="0"/>
              <a:t>.</a:t>
            </a:r>
          </a:p>
        </p:txBody>
      </p:sp>
    </p:spTree>
    <p:extLst>
      <p:ext uri="{BB962C8B-B14F-4D97-AF65-F5344CB8AC3E}">
        <p14:creationId xmlns:p14="http://schemas.microsoft.com/office/powerpoint/2010/main" val="1608131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83472" y="1588221"/>
            <a:ext cx="3077737" cy="635620"/>
          </a:xfrm>
        </p:spPr>
        <p:txBody>
          <a:bodyPr>
            <a:noAutofit/>
          </a:bodyPr>
          <a:lstStyle/>
          <a:p>
            <a:pPr algn="r"/>
            <a:r>
              <a:rPr lang="ru-RU" sz="1600" dirty="0"/>
              <a:t>О назначениях, прибытии </a:t>
            </a:r>
            <a:r>
              <a:rPr lang="ru-RU" sz="1600" dirty="0" smtClean="0"/>
              <a:t>и окончательном </a:t>
            </a:r>
            <a:r>
              <a:rPr lang="ru-RU" sz="1600" dirty="0"/>
              <a:t>отбытии работников консульского учреждения и о </a:t>
            </a:r>
            <a:r>
              <a:rPr lang="ru-RU" sz="1600" dirty="0" smtClean="0"/>
              <a:t>других изменениях, влияющих </a:t>
            </a:r>
            <a:r>
              <a:rPr lang="ru-RU" sz="1600" dirty="0"/>
              <a:t>на их статус, должно уведомляться </a:t>
            </a:r>
            <a:r>
              <a:rPr lang="ru-RU" sz="1600" dirty="0" smtClean="0"/>
              <a:t>государство пребывания. </a:t>
            </a:r>
            <a:endParaRPr lang="ru-RU" sz="1600" dirty="0"/>
          </a:p>
        </p:txBody>
      </p:sp>
      <p:pic>
        <p:nvPicPr>
          <p:cNvPr id="5" name="Объект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24211" y="461735"/>
            <a:ext cx="6778011" cy="4132086"/>
          </a:xfrm>
        </p:spPr>
      </p:pic>
      <p:sp>
        <p:nvSpPr>
          <p:cNvPr id="4" name="Текст 3"/>
          <p:cNvSpPr>
            <a:spLocks noGrp="1"/>
          </p:cNvSpPr>
          <p:nvPr>
            <p:ph type="body" sz="half" idx="2"/>
          </p:nvPr>
        </p:nvSpPr>
        <p:spPr>
          <a:xfrm>
            <a:off x="1791510" y="4650060"/>
            <a:ext cx="10207201" cy="2070408"/>
          </a:xfrm>
        </p:spPr>
        <p:txBody>
          <a:bodyPr>
            <a:normAutofit/>
          </a:bodyPr>
          <a:lstStyle/>
          <a:p>
            <a:pPr algn="r"/>
            <a:r>
              <a:rPr lang="ru-RU" b="1" dirty="0" smtClean="0"/>
              <a:t> </a:t>
            </a:r>
            <a:r>
              <a:rPr lang="ru-RU" b="1" dirty="0"/>
              <a:t>В статье 20 Венской конвенции о консульских сношениях 1963 г., вызвавшей в своё время несогласие СССР, закреплено положение о том, что при отсутствии конкретной договорённости о численности консульского персонала государство пребывания может предложить, чтобы численность персонала не переходила за пределы, которое оно считает разумными. Суть здесь заключается в том, что государство пребывания может произвольно в любое время потребовать сокращения численности персонала. </a:t>
            </a:r>
            <a:endParaRPr lang="ru-RU" b="1" dirty="0" smtClean="0"/>
          </a:p>
          <a:p>
            <a:pPr algn="r"/>
            <a:r>
              <a:rPr lang="ru-RU" b="1" dirty="0" smtClean="0"/>
              <a:t>На </a:t>
            </a:r>
            <a:r>
              <a:rPr lang="ru-RU" b="1" dirty="0"/>
              <a:t>практике такие случаи известны, но они, как правило, влекут за собой ухудшение отношений между обоими государствами.</a:t>
            </a:r>
          </a:p>
        </p:txBody>
      </p:sp>
      <p:sp>
        <p:nvSpPr>
          <p:cNvPr id="7" name="Прямоугольник 6"/>
          <p:cNvSpPr/>
          <p:nvPr/>
        </p:nvSpPr>
        <p:spPr>
          <a:xfrm>
            <a:off x="1583472" y="2925650"/>
            <a:ext cx="3211552" cy="1323439"/>
          </a:xfrm>
          <a:prstGeom prst="rect">
            <a:avLst/>
          </a:prstGeom>
        </p:spPr>
        <p:txBody>
          <a:bodyPr wrap="square">
            <a:spAutoFit/>
          </a:bodyPr>
          <a:lstStyle/>
          <a:p>
            <a:pPr algn="r"/>
            <a:r>
              <a:rPr lang="ru-RU" sz="1600" dirty="0"/>
              <a:t>Определение численности персонала консульского учреждения является компетенцией аккредитующего государства</a:t>
            </a:r>
          </a:p>
        </p:txBody>
      </p:sp>
      <p:sp>
        <p:nvSpPr>
          <p:cNvPr id="8" name="TextBox 7"/>
          <p:cNvSpPr txBox="1"/>
          <p:nvPr/>
        </p:nvSpPr>
        <p:spPr>
          <a:xfrm>
            <a:off x="5024211" y="161942"/>
            <a:ext cx="6883359" cy="307777"/>
          </a:xfrm>
          <a:prstGeom prst="rect">
            <a:avLst/>
          </a:prstGeom>
          <a:noFill/>
        </p:spPr>
        <p:txBody>
          <a:bodyPr wrap="none" rtlCol="0">
            <a:spAutoFit/>
          </a:bodyPr>
          <a:lstStyle/>
          <a:p>
            <a:r>
              <a:rPr lang="ru-RU" sz="1400" b="1" dirty="0" smtClean="0"/>
              <a:t>Генконсульство РФ в Стамбуле на заседании российских соотечественников Турции</a:t>
            </a:r>
            <a:endParaRPr lang="ru-RU" sz="1400" b="1" dirty="0"/>
          </a:p>
        </p:txBody>
      </p:sp>
    </p:spTree>
    <p:extLst>
      <p:ext uri="{BB962C8B-B14F-4D97-AF65-F5344CB8AC3E}">
        <p14:creationId xmlns:p14="http://schemas.microsoft.com/office/powerpoint/2010/main" val="20461111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80893" y="1629453"/>
            <a:ext cx="5287443" cy="2292786"/>
          </a:xfrm>
        </p:spPr>
        <p:txBody>
          <a:bodyPr>
            <a:normAutofit fontScale="90000"/>
          </a:bodyPr>
          <a:lstStyle/>
          <a:p>
            <a:pPr algn="l"/>
            <a:r>
              <a:rPr lang="ru-RU" sz="1800" dirty="0" smtClean="0"/>
              <a:t>. </a:t>
            </a:r>
            <a:br>
              <a:rPr lang="ru-RU" sz="1800" dirty="0" smtClean="0"/>
            </a:br>
            <a:r>
              <a:rPr lang="ru-RU" sz="1800" dirty="0" smtClean="0"/>
              <a:t>В </a:t>
            </a:r>
            <a:r>
              <a:rPr lang="ru-RU" sz="1800" dirty="0"/>
              <a:t>некоторых странах </a:t>
            </a:r>
            <a:r>
              <a:rPr lang="ru-RU" sz="1800" dirty="0" smtClean="0"/>
              <a:t>этот документ </a:t>
            </a:r>
            <a:r>
              <a:rPr lang="ru-RU" sz="1800" dirty="0"/>
              <a:t>подписывается главой государства (США, Германия, </a:t>
            </a:r>
            <a:r>
              <a:rPr lang="ru-RU" sz="1800" dirty="0" smtClean="0"/>
              <a:t>Франция </a:t>
            </a:r>
            <a:r>
              <a:rPr lang="ru-RU" sz="1800" dirty="0"/>
              <a:t>и др.) и скрепляется министром иностранных дел. </a:t>
            </a:r>
            <a:r>
              <a:rPr lang="ru-RU" sz="1800" dirty="0" smtClean="0"/>
              <a:t/>
            </a:r>
            <a:br>
              <a:rPr lang="ru-RU" sz="1800" dirty="0" smtClean="0"/>
            </a:br>
            <a:r>
              <a:rPr lang="ru-RU" sz="1800" dirty="0"/>
              <a:t/>
            </a:r>
            <a:br>
              <a:rPr lang="ru-RU" sz="1800" dirty="0"/>
            </a:br>
            <a:r>
              <a:rPr lang="ru-RU" sz="1800" dirty="0" smtClean="0"/>
              <a:t>У </a:t>
            </a:r>
            <a:r>
              <a:rPr lang="ru-RU" sz="1800" dirty="0"/>
              <a:t>нас </a:t>
            </a:r>
            <a:r>
              <a:rPr lang="ru-RU" sz="1800" dirty="0" smtClean="0"/>
              <a:t>консульский </a:t>
            </a:r>
            <a:r>
              <a:rPr lang="ru-RU" sz="1800" dirty="0"/>
              <a:t>патент выдаётся от имени Российской Федерации и в нём </a:t>
            </a:r>
            <a:r>
              <a:rPr lang="ru-RU" sz="1800" dirty="0" smtClean="0"/>
              <a:t>содержится </a:t>
            </a:r>
            <a:r>
              <a:rPr lang="ru-RU" sz="1800" dirty="0"/>
              <a:t>просьба МИД РФ признать назначаемого гражданина в </a:t>
            </a:r>
            <a:r>
              <a:rPr lang="ru-RU" sz="1800" dirty="0" smtClean="0"/>
              <a:t>указанном </a:t>
            </a:r>
            <a:r>
              <a:rPr lang="ru-RU" sz="1800" dirty="0"/>
              <a:t>звании, оказывать ему защиту и покровительство и </a:t>
            </a:r>
            <a:r>
              <a:rPr lang="ru-RU" sz="1800" dirty="0" smtClean="0"/>
              <a:t>предоставлять все </a:t>
            </a:r>
            <a:r>
              <a:rPr lang="ru-RU" sz="1800" dirty="0"/>
              <a:t>права и преимущества, связанные с его званием</a:t>
            </a:r>
            <a:r>
              <a:rPr lang="ru-RU" sz="1800" dirty="0" smtClean="0"/>
              <a:t>.</a:t>
            </a:r>
            <a:endParaRPr lang="ru-RU" sz="1800" dirty="0"/>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18020" y="3401288"/>
            <a:ext cx="4831313" cy="3456712"/>
          </a:xfrm>
        </p:spPr>
      </p:pic>
      <p:sp>
        <p:nvSpPr>
          <p:cNvPr id="4" name="Текст 3"/>
          <p:cNvSpPr>
            <a:spLocks noGrp="1"/>
          </p:cNvSpPr>
          <p:nvPr>
            <p:ph type="body" sz="half" idx="2"/>
          </p:nvPr>
        </p:nvSpPr>
        <p:spPr>
          <a:xfrm>
            <a:off x="1057832" y="4991579"/>
            <a:ext cx="5933564" cy="1828800"/>
          </a:xfrm>
        </p:spPr>
        <p:txBody>
          <a:bodyPr>
            <a:noAutofit/>
          </a:bodyPr>
          <a:lstStyle/>
          <a:p>
            <a:pPr algn="r"/>
            <a:r>
              <a:rPr lang="ru-RU" b="1" dirty="0"/>
              <a:t>Консульский патент подписывается </a:t>
            </a:r>
            <a:r>
              <a:rPr lang="ru-RU" b="1" dirty="0" smtClean="0"/>
              <a:t>министром иностранных дел РФ </a:t>
            </a:r>
            <a:r>
              <a:rPr lang="ru-RU" b="1" dirty="0"/>
              <a:t>(или его заместителем) и скрепляется подписью директора </a:t>
            </a:r>
            <a:r>
              <a:rPr lang="ru-RU" b="1" dirty="0" smtClean="0"/>
              <a:t>Департамента </a:t>
            </a:r>
            <a:r>
              <a:rPr lang="ru-RU" b="1" dirty="0"/>
              <a:t>консульской службы. </a:t>
            </a:r>
            <a:endParaRPr lang="ru-RU" b="1" dirty="0" smtClean="0"/>
          </a:p>
          <a:p>
            <a:pPr algn="r"/>
            <a:r>
              <a:rPr lang="ru-RU" b="1" dirty="0" smtClean="0"/>
              <a:t>Обычно </a:t>
            </a:r>
            <a:r>
              <a:rPr lang="ru-RU" b="1" dirty="0"/>
              <a:t>консульский патент </a:t>
            </a:r>
            <a:r>
              <a:rPr lang="ru-RU" b="1" dirty="0" smtClean="0"/>
              <a:t>направляется правительству </a:t>
            </a:r>
            <a:r>
              <a:rPr lang="ru-RU" b="1" dirty="0"/>
              <a:t>государства пребывания по дипломатическим каналам</a:t>
            </a:r>
            <a:r>
              <a:rPr lang="ru-RU" sz="1400" b="1" dirty="0"/>
              <a:t>.</a:t>
            </a:r>
          </a:p>
        </p:txBody>
      </p:sp>
      <p:sp>
        <p:nvSpPr>
          <p:cNvPr id="6" name="TextBox 5"/>
          <p:cNvSpPr txBox="1"/>
          <p:nvPr/>
        </p:nvSpPr>
        <p:spPr>
          <a:xfrm>
            <a:off x="6903720" y="2662624"/>
            <a:ext cx="5288280" cy="738664"/>
          </a:xfrm>
          <a:prstGeom prst="rect">
            <a:avLst/>
          </a:prstGeom>
          <a:noFill/>
        </p:spPr>
        <p:txBody>
          <a:bodyPr wrap="square" rtlCol="0">
            <a:spAutoFit/>
          </a:bodyPr>
          <a:lstStyle/>
          <a:p>
            <a:r>
              <a:rPr lang="ru-RU" sz="1400" b="1" dirty="0" smtClean="0"/>
              <a:t>Генеральный консул Монголии в Иркутске передал главе Якутии Консульский патент во время посещения Республики Саха (Якутия), входящей в его консульский округ </a:t>
            </a:r>
            <a:endParaRPr lang="ru-RU" sz="1400" b="1" dirty="0"/>
          </a:p>
        </p:txBody>
      </p:sp>
      <p:sp>
        <p:nvSpPr>
          <p:cNvPr id="7" name="TextBox 6"/>
          <p:cNvSpPr txBox="1"/>
          <p:nvPr/>
        </p:nvSpPr>
        <p:spPr>
          <a:xfrm>
            <a:off x="4194810" y="400050"/>
            <a:ext cx="184731" cy="369332"/>
          </a:xfrm>
          <a:prstGeom prst="rect">
            <a:avLst/>
          </a:prstGeom>
          <a:noFill/>
        </p:spPr>
        <p:txBody>
          <a:bodyPr wrap="none" rtlCol="0">
            <a:spAutoFit/>
          </a:bodyPr>
          <a:lstStyle/>
          <a:p>
            <a:endParaRPr lang="ru-RU" dirty="0"/>
          </a:p>
        </p:txBody>
      </p:sp>
      <p:sp>
        <p:nvSpPr>
          <p:cNvPr id="8" name="Прямоугольник 7"/>
          <p:cNvSpPr/>
          <p:nvPr/>
        </p:nvSpPr>
        <p:spPr>
          <a:xfrm>
            <a:off x="1609212" y="183248"/>
            <a:ext cx="5408808" cy="830997"/>
          </a:xfrm>
          <a:prstGeom prst="rect">
            <a:avLst/>
          </a:prstGeom>
        </p:spPr>
        <p:txBody>
          <a:bodyPr wrap="square">
            <a:spAutoFit/>
          </a:bodyPr>
          <a:lstStyle/>
          <a:p>
            <a:r>
              <a:rPr lang="ru-RU" sz="1600" dirty="0"/>
              <a:t>Назначаются главы консульских учреждений представляемым государством, а допускаются к выполнению своих функций государством </a:t>
            </a:r>
            <a:r>
              <a:rPr lang="ru-RU" sz="1600" dirty="0" smtClean="0"/>
              <a:t>пребывания.</a:t>
            </a:r>
            <a:endParaRPr lang="ru-RU" sz="1600" dirty="0"/>
          </a:p>
        </p:txBody>
      </p:sp>
      <p:sp>
        <p:nvSpPr>
          <p:cNvPr id="9" name="TextBox 8"/>
          <p:cNvSpPr txBox="1"/>
          <p:nvPr/>
        </p:nvSpPr>
        <p:spPr>
          <a:xfrm>
            <a:off x="8600430" y="1044528"/>
            <a:ext cx="3462029" cy="1569660"/>
          </a:xfrm>
          <a:prstGeom prst="rect">
            <a:avLst/>
          </a:prstGeom>
          <a:noFill/>
        </p:spPr>
        <p:txBody>
          <a:bodyPr wrap="square" rtlCol="0">
            <a:spAutoFit/>
          </a:bodyPr>
          <a:lstStyle/>
          <a:p>
            <a:pPr marL="285750" indent="-285750">
              <a:buClr>
                <a:schemeClr val="accent1">
                  <a:lumMod val="50000"/>
                </a:schemeClr>
              </a:buClr>
              <a:buFont typeface="Wingdings" panose="05000000000000000000" pitchFamily="2" charset="2"/>
              <a:buChar char="§"/>
            </a:pPr>
            <a:r>
              <a:rPr lang="ru-RU" sz="1600" b="1" dirty="0" smtClean="0"/>
              <a:t>его </a:t>
            </a:r>
            <a:r>
              <a:rPr lang="ru-RU" sz="1600" b="1" dirty="0"/>
              <a:t>имя и </a:t>
            </a:r>
            <a:r>
              <a:rPr lang="ru-RU" sz="1600" b="1" dirty="0" smtClean="0"/>
              <a:t>фамилия</a:t>
            </a:r>
          </a:p>
          <a:p>
            <a:pPr marL="285750" indent="-285750">
              <a:buClr>
                <a:schemeClr val="accent1">
                  <a:lumMod val="50000"/>
                </a:schemeClr>
              </a:buClr>
              <a:buFont typeface="Wingdings" panose="05000000000000000000" pitchFamily="2" charset="2"/>
              <a:buChar char="§"/>
            </a:pPr>
            <a:r>
              <a:rPr lang="ru-RU" sz="1600" b="1" dirty="0"/>
              <a:t>к</a:t>
            </a:r>
            <a:r>
              <a:rPr lang="ru-RU" sz="1600" b="1" dirty="0" smtClean="0"/>
              <a:t>ласс</a:t>
            </a:r>
          </a:p>
          <a:p>
            <a:pPr marL="285750" indent="-285750">
              <a:buClr>
                <a:schemeClr val="accent1">
                  <a:lumMod val="50000"/>
                </a:schemeClr>
              </a:buClr>
              <a:buFont typeface="Wingdings" panose="05000000000000000000" pitchFamily="2" charset="2"/>
              <a:buChar char="§"/>
            </a:pPr>
            <a:r>
              <a:rPr lang="ru-RU" sz="1600" b="1" dirty="0" smtClean="0"/>
              <a:t>занимаемая должность </a:t>
            </a:r>
            <a:endParaRPr lang="ru-RU" sz="1600" b="1" dirty="0"/>
          </a:p>
          <a:p>
            <a:pPr marL="285750" indent="-285750">
              <a:buClr>
                <a:schemeClr val="accent1">
                  <a:lumMod val="50000"/>
                </a:schemeClr>
              </a:buClr>
              <a:buFont typeface="Wingdings" panose="05000000000000000000" pitchFamily="2" charset="2"/>
              <a:buChar char="§"/>
            </a:pPr>
            <a:r>
              <a:rPr lang="ru-RU" sz="1600" b="1" dirty="0" smtClean="0"/>
              <a:t>консульский округ</a:t>
            </a:r>
          </a:p>
          <a:p>
            <a:pPr marL="285750" indent="-285750">
              <a:buClr>
                <a:schemeClr val="accent1">
                  <a:lumMod val="50000"/>
                </a:schemeClr>
              </a:buClr>
              <a:buFont typeface="Wingdings" panose="05000000000000000000" pitchFamily="2" charset="2"/>
              <a:buChar char="§"/>
            </a:pPr>
            <a:r>
              <a:rPr lang="ru-RU" sz="1600" b="1" dirty="0" smtClean="0"/>
              <a:t>местонахождение </a:t>
            </a:r>
            <a:r>
              <a:rPr lang="ru-RU" sz="1600" b="1" dirty="0"/>
              <a:t>консульского учреждения</a:t>
            </a:r>
          </a:p>
        </p:txBody>
      </p:sp>
      <p:sp>
        <p:nvSpPr>
          <p:cNvPr id="11" name="Прямоугольник 10"/>
          <p:cNvSpPr/>
          <p:nvPr/>
        </p:nvSpPr>
        <p:spPr>
          <a:xfrm>
            <a:off x="7393260" y="102756"/>
            <a:ext cx="4669200" cy="1138773"/>
          </a:xfrm>
          <a:prstGeom prst="rect">
            <a:avLst/>
          </a:prstGeom>
        </p:spPr>
        <p:txBody>
          <a:bodyPr wrap="square">
            <a:spAutoFit/>
          </a:bodyPr>
          <a:lstStyle/>
          <a:p>
            <a:pPr algn="r"/>
            <a:r>
              <a:rPr lang="ru-RU" sz="1600" b="1" dirty="0">
                <a:solidFill>
                  <a:schemeClr val="accent1">
                    <a:lumMod val="50000"/>
                  </a:schemeClr>
                </a:solidFill>
              </a:rPr>
              <a:t>Документом, удостоверяющим назначение консула и его полномочия, является </a:t>
            </a:r>
            <a:r>
              <a:rPr lang="ru-RU" b="1" i="1" dirty="0">
                <a:solidFill>
                  <a:schemeClr val="accent1">
                    <a:lumMod val="50000"/>
                  </a:schemeClr>
                </a:solidFill>
              </a:rPr>
              <a:t>консульский патент</a:t>
            </a:r>
            <a:r>
              <a:rPr lang="ru-RU" sz="1600" b="1" dirty="0">
                <a:solidFill>
                  <a:schemeClr val="accent1">
                    <a:lumMod val="50000"/>
                  </a:schemeClr>
                </a:solidFill>
              </a:rPr>
              <a:t>, в котором указывается</a:t>
            </a:r>
            <a:r>
              <a:rPr lang="ru-RU" dirty="0">
                <a:solidFill>
                  <a:schemeClr val="accent1">
                    <a:lumMod val="50000"/>
                  </a:schemeClr>
                </a:solidFill>
              </a:rPr>
              <a:t>:</a:t>
            </a:r>
            <a:br>
              <a:rPr lang="ru-RU" dirty="0">
                <a:solidFill>
                  <a:schemeClr val="accent1">
                    <a:lumMod val="50000"/>
                  </a:schemeClr>
                </a:solidFill>
              </a:rPr>
            </a:br>
            <a:endParaRPr lang="ru-RU" dirty="0">
              <a:solidFill>
                <a:schemeClr val="accent1">
                  <a:lumMod val="50000"/>
                </a:schemeClr>
              </a:solidFill>
            </a:endParaRPr>
          </a:p>
        </p:txBody>
      </p:sp>
      <p:sp>
        <p:nvSpPr>
          <p:cNvPr id="12" name="TextBox 11"/>
          <p:cNvSpPr txBox="1"/>
          <p:nvPr/>
        </p:nvSpPr>
        <p:spPr>
          <a:xfrm>
            <a:off x="1380893" y="4060221"/>
            <a:ext cx="4937760" cy="830997"/>
          </a:xfrm>
          <a:prstGeom prst="rect">
            <a:avLst/>
          </a:prstGeom>
          <a:noFill/>
        </p:spPr>
        <p:txBody>
          <a:bodyPr wrap="square" rtlCol="0">
            <a:spAutoFit/>
          </a:bodyPr>
          <a:lstStyle/>
          <a:p>
            <a:r>
              <a:rPr lang="ru-RU" sz="1600" dirty="0"/>
              <a:t>Одновременно МИД предлагает всем гражданам РФ в консульском округе исполнять распоряжения </a:t>
            </a:r>
            <a:r>
              <a:rPr lang="ru-RU" sz="1600" dirty="0" smtClean="0"/>
              <a:t>консула.</a:t>
            </a:r>
            <a:endParaRPr lang="ru-RU" sz="1600" dirty="0"/>
          </a:p>
        </p:txBody>
      </p:sp>
    </p:spTree>
    <p:extLst>
      <p:ext uri="{BB962C8B-B14F-4D97-AF65-F5344CB8AC3E}">
        <p14:creationId xmlns:p14="http://schemas.microsoft.com/office/powerpoint/2010/main" val="2081172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94077" y="172229"/>
            <a:ext cx="5195075" cy="293557"/>
          </a:xfrm>
        </p:spPr>
        <p:txBody>
          <a:bodyPr>
            <a:normAutofit fontScale="90000"/>
          </a:bodyPr>
          <a:lstStyle/>
          <a:p>
            <a:r>
              <a:rPr lang="ru-RU" dirty="0" smtClean="0"/>
              <a:t>Документы советского времени</a:t>
            </a:r>
            <a:endParaRPr lang="ru-RU" dirty="0"/>
          </a:p>
        </p:txBody>
      </p:sp>
      <p:sp>
        <p:nvSpPr>
          <p:cNvPr id="4" name="Текст 3"/>
          <p:cNvSpPr>
            <a:spLocks noGrp="1"/>
          </p:cNvSpPr>
          <p:nvPr>
            <p:ph type="body" sz="half" idx="2"/>
          </p:nvPr>
        </p:nvSpPr>
        <p:spPr>
          <a:xfrm>
            <a:off x="4544072" y="625027"/>
            <a:ext cx="3359304" cy="6242592"/>
          </a:xfrm>
        </p:spPr>
        <p:txBody>
          <a:bodyPr>
            <a:normAutofit fontScale="92500" lnSpcReduction="20000"/>
          </a:bodyPr>
          <a:lstStyle/>
          <a:p>
            <a:r>
              <a:rPr lang="ru-RU" dirty="0"/>
              <a:t> Консульский патент генконсула СССР в г. Токио К. А. </a:t>
            </a:r>
            <a:r>
              <a:rPr lang="ru-RU" dirty="0" err="1"/>
              <a:t>Лигского</a:t>
            </a:r>
            <a:r>
              <a:rPr lang="ru-RU" dirty="0"/>
              <a:t>. - Москва, 28 апреля 1926. - Л. 7-8. -</a:t>
            </a:r>
          </a:p>
          <a:p>
            <a:r>
              <a:rPr lang="ru-RU" dirty="0"/>
              <a:t>Текст </a:t>
            </a:r>
            <a:r>
              <a:rPr lang="ru-RU" dirty="0" err="1"/>
              <a:t>парал</a:t>
            </a:r>
            <a:r>
              <a:rPr lang="ru-RU" dirty="0"/>
              <a:t>. на рус. и фр. яз.</a:t>
            </a:r>
          </a:p>
          <a:p>
            <a:r>
              <a:rPr lang="ru-RU" dirty="0"/>
              <a:t>Текст начинается словами: Именем Союза Советских Социалистических Республик ... В конце текста: Москва. 28 апреля 1926 г. № 4118/К.</a:t>
            </a:r>
          </a:p>
          <a:p>
            <a:r>
              <a:rPr lang="ru-RU" dirty="0"/>
              <a:t>Документы из фонда Архива внешней политики Российской Федерации: патент на русском языке - на бланке, тисненом гербом СССР, перевод патента на французский язык - на бланке, простая бумага. Часть текста напечатана на машинке. В конце документа подписи: Народный комиссар по иностранным делам (Чичерин), Заведующий экономическо-правовым отделом (Сабанин), Заведующий консульским п/отделом (</a:t>
            </a:r>
            <a:r>
              <a:rPr lang="ru-RU" dirty="0" err="1"/>
              <a:t>Гайлюнский</a:t>
            </a:r>
            <a:r>
              <a:rPr lang="ru-RU" dirty="0"/>
              <a:t>) .</a:t>
            </a:r>
          </a:p>
          <a:p>
            <a:r>
              <a:rPr lang="ru-RU" dirty="0" smtClean="0"/>
              <a:t> </a:t>
            </a:r>
            <a:r>
              <a:rPr lang="ru-RU" dirty="0" err="1"/>
              <a:t>Лигский</a:t>
            </a:r>
            <a:r>
              <a:rPr lang="ru-RU" dirty="0"/>
              <a:t>, Константин Андреевич (1882 - 1931) -- Назначения -- Документы и материалы. 2. Россия и страны мира (коллекция). 3. СССР -- Взаимоотношения -- Япония -- 1925 - 1945 -- Документы и материалы. 4. Япония -- Взаимоотношения -- СССР -- 1925 - 1945 -- Документы и материалы.</a:t>
            </a: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4002" y="416393"/>
            <a:ext cx="4026004" cy="6441607"/>
          </a:xfrm>
          <a:prstGeom prst="rect">
            <a:avLst/>
          </a:prstGeom>
          <a:effectLst>
            <a:outerShdw blurRad="50800" dist="38100" dir="8100000" algn="tr" rotWithShape="0">
              <a:prstClr val="black">
                <a:alpha val="40000"/>
              </a:prstClr>
            </a:outerShdw>
          </a:effectLst>
        </p:spPr>
      </p:pic>
      <p:pic>
        <p:nvPicPr>
          <p:cNvPr id="8" name="Рисунок 7"/>
          <p:cNvPicPr>
            <a:picLocks noChangeAspect="1"/>
          </p:cNvPicPr>
          <p:nvPr/>
        </p:nvPicPr>
        <p:blipFill rotWithShape="1">
          <a:blip r:embed="rId4">
            <a:extLst>
              <a:ext uri="{28A0092B-C50C-407E-A947-70E740481C1C}">
                <a14:useLocalDpi xmlns:a14="http://schemas.microsoft.com/office/drawing/2010/main" val="0"/>
              </a:ext>
            </a:extLst>
          </a:blip>
          <a:srcRect l="8998" t="4391" r="8905" b="12789"/>
          <a:stretch/>
        </p:blipFill>
        <p:spPr>
          <a:xfrm>
            <a:off x="91858" y="470596"/>
            <a:ext cx="4241588" cy="6397023"/>
          </a:xfrm>
          <a:prstGeom prst="rect">
            <a:avLst/>
          </a:prstGeom>
          <a:effectLst>
            <a:outerShdw blurRad="50800" dist="38100" dir="2700000" algn="tl" rotWithShape="0">
              <a:prstClr val="black">
                <a:alpha val="40000"/>
              </a:prstClr>
            </a:outerShdw>
          </a:effectLst>
        </p:spPr>
      </p:pic>
      <p:sp>
        <p:nvSpPr>
          <p:cNvPr id="3" name="Прямоугольник 2"/>
          <p:cNvSpPr/>
          <p:nvPr/>
        </p:nvSpPr>
        <p:spPr>
          <a:xfrm>
            <a:off x="876897" y="-1"/>
            <a:ext cx="735980" cy="460978"/>
          </a:xfrm>
          <a:prstGeom prst="rect">
            <a:avLst/>
          </a:prstGeom>
          <a:solidFill>
            <a:srgbClr val="E0E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811097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5752" y="208679"/>
            <a:ext cx="10169913" cy="769433"/>
          </a:xfrm>
        </p:spPr>
        <p:txBody>
          <a:bodyPr>
            <a:noAutofit/>
          </a:bodyPr>
          <a:lstStyle/>
          <a:p>
            <a:pPr algn="l"/>
            <a:r>
              <a:rPr lang="ru-RU" sz="1800" b="1" dirty="0">
                <a:solidFill>
                  <a:schemeClr val="accent1">
                    <a:lumMod val="75000"/>
                  </a:schemeClr>
                </a:solidFill>
              </a:rPr>
              <a:t>К выполнению своих функций глава консульского </a:t>
            </a:r>
            <a:r>
              <a:rPr lang="ru-RU" sz="1800" b="1" dirty="0" smtClean="0">
                <a:solidFill>
                  <a:schemeClr val="accent1">
                    <a:lumMod val="75000"/>
                  </a:schemeClr>
                </a:solidFill>
              </a:rPr>
              <a:t>учреждения допускается </a:t>
            </a:r>
            <a:r>
              <a:rPr lang="ru-RU" sz="1800" b="1" dirty="0">
                <a:solidFill>
                  <a:schemeClr val="accent1">
                    <a:lumMod val="75000"/>
                  </a:schemeClr>
                </a:solidFill>
              </a:rPr>
              <a:t>особым разрешением </a:t>
            </a:r>
            <a:r>
              <a:rPr lang="ru-RU" sz="1800" b="1" dirty="0" smtClean="0">
                <a:solidFill>
                  <a:schemeClr val="accent1">
                    <a:lumMod val="75000"/>
                  </a:schemeClr>
                </a:solidFill>
              </a:rPr>
              <a:t>со стороны </a:t>
            </a:r>
            <a:r>
              <a:rPr lang="ru-RU" sz="1800" b="1" dirty="0">
                <a:solidFill>
                  <a:schemeClr val="accent1">
                    <a:lumMod val="75000"/>
                  </a:schemeClr>
                </a:solidFill>
              </a:rPr>
              <a:t>государства </a:t>
            </a:r>
            <a:r>
              <a:rPr lang="ru-RU" sz="1800" b="1" dirty="0" smtClean="0">
                <a:solidFill>
                  <a:schemeClr val="accent1">
                    <a:lumMod val="75000"/>
                  </a:schemeClr>
                </a:solidFill>
              </a:rPr>
              <a:t>пребывания, называемым </a:t>
            </a:r>
            <a:r>
              <a:rPr lang="ru-RU" sz="2000" b="1" dirty="0">
                <a:solidFill>
                  <a:schemeClr val="accent1">
                    <a:lumMod val="75000"/>
                  </a:schemeClr>
                </a:solidFill>
              </a:rPr>
              <a:t>экзекватурой.</a:t>
            </a:r>
            <a:r>
              <a:rPr lang="ru-RU" sz="1600" dirty="0"/>
              <a:t/>
            </a:r>
            <a:br>
              <a:rPr lang="ru-RU" sz="1600" dirty="0"/>
            </a:br>
            <a:endParaRPr lang="ru-RU" sz="1600" dirty="0"/>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66985" y="2660271"/>
            <a:ext cx="5738663" cy="4074450"/>
          </a:xfrm>
          <a:effectLst>
            <a:outerShdw blurRad="50800" dist="38100" dir="13500000" algn="br" rotWithShape="0">
              <a:prstClr val="black">
                <a:alpha val="40000"/>
              </a:prstClr>
            </a:outerShdw>
          </a:effectLst>
        </p:spPr>
      </p:pic>
      <p:sp>
        <p:nvSpPr>
          <p:cNvPr id="4" name="Текст 3"/>
          <p:cNvSpPr>
            <a:spLocks noGrp="1"/>
          </p:cNvSpPr>
          <p:nvPr>
            <p:ph type="body" sz="half" idx="2"/>
          </p:nvPr>
        </p:nvSpPr>
        <p:spPr>
          <a:xfrm>
            <a:off x="7341769" y="885866"/>
            <a:ext cx="4572000" cy="1189463"/>
          </a:xfrm>
        </p:spPr>
        <p:txBody>
          <a:bodyPr>
            <a:normAutofit fontScale="92500" lnSpcReduction="20000"/>
          </a:bodyPr>
          <a:lstStyle/>
          <a:p>
            <a:pPr algn="r"/>
            <a:r>
              <a:rPr lang="ru-RU" dirty="0" smtClean="0"/>
              <a:t>Государство </a:t>
            </a:r>
            <a:r>
              <a:rPr lang="ru-RU" dirty="0"/>
              <a:t>пребывания может </a:t>
            </a:r>
            <a:r>
              <a:rPr lang="ru-RU" dirty="0" smtClean="0"/>
              <a:t>и отказать </a:t>
            </a:r>
            <a:r>
              <a:rPr lang="ru-RU" dirty="0"/>
              <a:t>в выдаче экзекватуры, причём в ст. 12 Венской конвенции </a:t>
            </a:r>
            <a:r>
              <a:rPr lang="ru-RU" dirty="0" smtClean="0"/>
              <a:t>о консульских </a:t>
            </a:r>
            <a:r>
              <a:rPr lang="ru-RU" dirty="0"/>
              <a:t>сношениях 1963 г. </a:t>
            </a:r>
            <a:r>
              <a:rPr lang="ru-RU" dirty="0" smtClean="0"/>
              <a:t>закреплено положение </a:t>
            </a:r>
            <a:r>
              <a:rPr lang="ru-RU" dirty="0"/>
              <a:t>о том, что </a:t>
            </a:r>
            <a:r>
              <a:rPr lang="ru-RU" dirty="0" smtClean="0"/>
              <a:t>государство</a:t>
            </a:r>
            <a:r>
              <a:rPr lang="ru-RU" dirty="0"/>
              <a:t>, отказывающее в выдаче экзекватуры, </a:t>
            </a:r>
            <a:r>
              <a:rPr lang="ru-RU" dirty="0" smtClean="0"/>
              <a:t>не обязано сообщать мотивировку </a:t>
            </a:r>
            <a:r>
              <a:rPr lang="ru-RU" dirty="0"/>
              <a:t>такого отказа.</a:t>
            </a:r>
          </a:p>
        </p:txBody>
      </p:sp>
      <p:sp>
        <p:nvSpPr>
          <p:cNvPr id="6" name="TextBox 5"/>
          <p:cNvSpPr txBox="1"/>
          <p:nvPr/>
        </p:nvSpPr>
        <p:spPr>
          <a:xfrm>
            <a:off x="6266985" y="2106190"/>
            <a:ext cx="5568725" cy="523220"/>
          </a:xfrm>
          <a:prstGeom prst="rect">
            <a:avLst/>
          </a:prstGeom>
          <a:noFill/>
        </p:spPr>
        <p:txBody>
          <a:bodyPr wrap="square" rtlCol="0">
            <a:spAutoFit/>
          </a:bodyPr>
          <a:lstStyle/>
          <a:p>
            <a:r>
              <a:rPr lang="en-US" sz="1400" b="1" dirty="0" smtClean="0"/>
              <a:t>An </a:t>
            </a:r>
            <a:r>
              <a:rPr lang="en-US" sz="1400" b="1" dirty="0"/>
              <a:t>exequatur signed by USA President Franklin D. Roosevelt for French Consul Charles de Ferry</a:t>
            </a:r>
            <a:endParaRPr lang="ru-RU" sz="1400" b="1" dirty="0"/>
          </a:p>
        </p:txBody>
      </p:sp>
      <p:sp>
        <p:nvSpPr>
          <p:cNvPr id="8" name="TextBox 7"/>
          <p:cNvSpPr txBox="1"/>
          <p:nvPr/>
        </p:nvSpPr>
        <p:spPr>
          <a:xfrm>
            <a:off x="1248936" y="1779687"/>
            <a:ext cx="4846591" cy="5078313"/>
          </a:xfrm>
          <a:prstGeom prst="rect">
            <a:avLst/>
          </a:prstGeom>
          <a:noFill/>
        </p:spPr>
        <p:txBody>
          <a:bodyPr wrap="square" rtlCol="0">
            <a:spAutoFit/>
          </a:bodyPr>
          <a:lstStyle/>
          <a:p>
            <a:pPr algn="r"/>
            <a:r>
              <a:rPr lang="ru-RU" dirty="0"/>
              <a:t>Экзекватура – это документ о признании названного в патенте лица в качестве главы консульского учреждения со стороны государства пребывания и предоставлении ему права выполнять консульские функции в конкретном консульском округе</a:t>
            </a:r>
            <a:r>
              <a:rPr lang="ru-RU" dirty="0" smtClean="0"/>
              <a:t>.</a:t>
            </a:r>
          </a:p>
          <a:p>
            <a:pPr algn="r"/>
            <a:endParaRPr lang="ru-RU" dirty="0"/>
          </a:p>
          <a:p>
            <a:pPr algn="r"/>
            <a:r>
              <a:rPr lang="ru-RU" dirty="0" smtClean="0"/>
              <a:t> </a:t>
            </a:r>
            <a:r>
              <a:rPr lang="ru-RU" dirty="0"/>
              <a:t>Порядок и форма выдачи консульской экзекватуры определяются внутренним законодательством государства пребывания. Она скрепляется подписью главы государства, главы правительства или министра иностранных дел и печатью</a:t>
            </a:r>
            <a:r>
              <a:rPr lang="ru-RU" dirty="0" smtClean="0"/>
              <a:t>.</a:t>
            </a:r>
          </a:p>
          <a:p>
            <a:pPr algn="r"/>
            <a:endParaRPr lang="ru-RU" dirty="0"/>
          </a:p>
          <a:p>
            <a:pPr algn="r"/>
            <a:r>
              <a:rPr lang="ru-RU" dirty="0" smtClean="0"/>
              <a:t> </a:t>
            </a:r>
            <a:r>
              <a:rPr lang="ru-RU" dirty="0"/>
              <a:t>Экзекватура может представлять собой отдельный документ либо выражается в форме разрешительной надписи на консульском патенте.</a:t>
            </a:r>
          </a:p>
        </p:txBody>
      </p:sp>
    </p:spTree>
    <p:extLst>
      <p:ext uri="{BB962C8B-B14F-4D97-AF65-F5344CB8AC3E}">
        <p14:creationId xmlns:p14="http://schemas.microsoft.com/office/powerpoint/2010/main" val="314768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Шестиугольник 6"/>
          <p:cNvSpPr/>
          <p:nvPr/>
        </p:nvSpPr>
        <p:spPr>
          <a:xfrm>
            <a:off x="2252546" y="156120"/>
            <a:ext cx="9939454" cy="6701880"/>
          </a:xfrm>
          <a:custGeom>
            <a:avLst/>
            <a:gdLst>
              <a:gd name="connsiteX0" fmla="*/ 0 w 9560312"/>
              <a:gd name="connsiteY0" fmla="*/ 3429000 h 6858000"/>
              <a:gd name="connsiteX1" fmla="*/ 1714500 w 9560312"/>
              <a:gd name="connsiteY1" fmla="*/ 2 h 6858000"/>
              <a:gd name="connsiteX2" fmla="*/ 7845812 w 9560312"/>
              <a:gd name="connsiteY2" fmla="*/ 2 h 6858000"/>
              <a:gd name="connsiteX3" fmla="*/ 9560312 w 9560312"/>
              <a:gd name="connsiteY3" fmla="*/ 3429000 h 6858000"/>
              <a:gd name="connsiteX4" fmla="*/ 7845812 w 9560312"/>
              <a:gd name="connsiteY4" fmla="*/ 6857998 h 6858000"/>
              <a:gd name="connsiteX5" fmla="*/ 1714500 w 9560312"/>
              <a:gd name="connsiteY5" fmla="*/ 6857998 h 6858000"/>
              <a:gd name="connsiteX6" fmla="*/ 0 w 9560312"/>
              <a:gd name="connsiteY6" fmla="*/ 3429000 h 6858000"/>
              <a:gd name="connsiteX0" fmla="*/ 0 w 9574251"/>
              <a:gd name="connsiteY0" fmla="*/ 3428998 h 6857996"/>
              <a:gd name="connsiteX1" fmla="*/ 1714500 w 9574251"/>
              <a:gd name="connsiteY1" fmla="*/ 0 h 6857996"/>
              <a:gd name="connsiteX2" fmla="*/ 9574251 w 9574251"/>
              <a:gd name="connsiteY2" fmla="*/ 11151 h 6857996"/>
              <a:gd name="connsiteX3" fmla="*/ 9560312 w 9574251"/>
              <a:gd name="connsiteY3" fmla="*/ 3428998 h 6857996"/>
              <a:gd name="connsiteX4" fmla="*/ 7845812 w 9574251"/>
              <a:gd name="connsiteY4" fmla="*/ 6857996 h 6857996"/>
              <a:gd name="connsiteX5" fmla="*/ 1714500 w 9574251"/>
              <a:gd name="connsiteY5" fmla="*/ 6857996 h 6857996"/>
              <a:gd name="connsiteX6" fmla="*/ 0 w 9574251"/>
              <a:gd name="connsiteY6" fmla="*/ 3428998 h 6857996"/>
              <a:gd name="connsiteX0" fmla="*/ 0 w 9574251"/>
              <a:gd name="connsiteY0" fmla="*/ 3428998 h 6880298"/>
              <a:gd name="connsiteX1" fmla="*/ 1714500 w 9574251"/>
              <a:gd name="connsiteY1" fmla="*/ 0 h 6880298"/>
              <a:gd name="connsiteX2" fmla="*/ 9574251 w 9574251"/>
              <a:gd name="connsiteY2" fmla="*/ 11151 h 6880298"/>
              <a:gd name="connsiteX3" fmla="*/ 9560312 w 9574251"/>
              <a:gd name="connsiteY3" fmla="*/ 3428998 h 6880298"/>
              <a:gd name="connsiteX4" fmla="*/ 9540797 w 9574251"/>
              <a:gd name="connsiteY4" fmla="*/ 6880298 h 6880298"/>
              <a:gd name="connsiteX5" fmla="*/ 1714500 w 9574251"/>
              <a:gd name="connsiteY5" fmla="*/ 6857996 h 6880298"/>
              <a:gd name="connsiteX6" fmla="*/ 0 w 9574251"/>
              <a:gd name="connsiteY6" fmla="*/ 3428998 h 6880298"/>
              <a:gd name="connsiteX0" fmla="*/ 0 w 10198719"/>
              <a:gd name="connsiteY0" fmla="*/ 4767144 h 6880298"/>
              <a:gd name="connsiteX1" fmla="*/ 2338968 w 10198719"/>
              <a:gd name="connsiteY1" fmla="*/ 0 h 6880298"/>
              <a:gd name="connsiteX2" fmla="*/ 10198719 w 10198719"/>
              <a:gd name="connsiteY2" fmla="*/ 11151 h 6880298"/>
              <a:gd name="connsiteX3" fmla="*/ 10184780 w 10198719"/>
              <a:gd name="connsiteY3" fmla="*/ 3428998 h 6880298"/>
              <a:gd name="connsiteX4" fmla="*/ 10165265 w 10198719"/>
              <a:gd name="connsiteY4" fmla="*/ 6880298 h 6880298"/>
              <a:gd name="connsiteX5" fmla="*/ 2338968 w 10198719"/>
              <a:gd name="connsiteY5" fmla="*/ 6857996 h 6880298"/>
              <a:gd name="connsiteX6" fmla="*/ 0 w 10198719"/>
              <a:gd name="connsiteY6" fmla="*/ 4767144 h 6880298"/>
              <a:gd name="connsiteX0" fmla="*/ 0 w 10198719"/>
              <a:gd name="connsiteY0" fmla="*/ 4778295 h 6891449"/>
              <a:gd name="connsiteX1" fmla="*/ 867007 w 10198719"/>
              <a:gd name="connsiteY1" fmla="*/ 0 h 6891449"/>
              <a:gd name="connsiteX2" fmla="*/ 10198719 w 10198719"/>
              <a:gd name="connsiteY2" fmla="*/ 22302 h 6891449"/>
              <a:gd name="connsiteX3" fmla="*/ 10184780 w 10198719"/>
              <a:gd name="connsiteY3" fmla="*/ 3440149 h 6891449"/>
              <a:gd name="connsiteX4" fmla="*/ 10165265 w 10198719"/>
              <a:gd name="connsiteY4" fmla="*/ 6891449 h 6891449"/>
              <a:gd name="connsiteX5" fmla="*/ 2338968 w 10198719"/>
              <a:gd name="connsiteY5" fmla="*/ 6869147 h 6891449"/>
              <a:gd name="connsiteX6" fmla="*/ 0 w 10198719"/>
              <a:gd name="connsiteY6" fmla="*/ 4778295 h 6891449"/>
              <a:gd name="connsiteX0" fmla="*/ 0 w 10209871"/>
              <a:gd name="connsiteY0" fmla="*/ 5257797 h 6891449"/>
              <a:gd name="connsiteX1" fmla="*/ 878159 w 10209871"/>
              <a:gd name="connsiteY1" fmla="*/ 0 h 6891449"/>
              <a:gd name="connsiteX2" fmla="*/ 10209871 w 10209871"/>
              <a:gd name="connsiteY2" fmla="*/ 22302 h 6891449"/>
              <a:gd name="connsiteX3" fmla="*/ 10195932 w 10209871"/>
              <a:gd name="connsiteY3" fmla="*/ 3440149 h 6891449"/>
              <a:gd name="connsiteX4" fmla="*/ 10176417 w 10209871"/>
              <a:gd name="connsiteY4" fmla="*/ 6891449 h 6891449"/>
              <a:gd name="connsiteX5" fmla="*/ 2350120 w 10209871"/>
              <a:gd name="connsiteY5" fmla="*/ 6869147 h 6891449"/>
              <a:gd name="connsiteX6" fmla="*/ 0 w 10209871"/>
              <a:gd name="connsiteY6" fmla="*/ 5257797 h 6891449"/>
              <a:gd name="connsiteX0" fmla="*/ 0 w 10209871"/>
              <a:gd name="connsiteY0" fmla="*/ 5257797 h 6891449"/>
              <a:gd name="connsiteX1" fmla="*/ 1112334 w 10209871"/>
              <a:gd name="connsiteY1" fmla="*/ 0 h 6891449"/>
              <a:gd name="connsiteX2" fmla="*/ 10209871 w 10209871"/>
              <a:gd name="connsiteY2" fmla="*/ 22302 h 6891449"/>
              <a:gd name="connsiteX3" fmla="*/ 10195932 w 10209871"/>
              <a:gd name="connsiteY3" fmla="*/ 3440149 h 6891449"/>
              <a:gd name="connsiteX4" fmla="*/ 10176417 w 10209871"/>
              <a:gd name="connsiteY4" fmla="*/ 6891449 h 6891449"/>
              <a:gd name="connsiteX5" fmla="*/ 2350120 w 10209871"/>
              <a:gd name="connsiteY5" fmla="*/ 6869147 h 6891449"/>
              <a:gd name="connsiteX6" fmla="*/ 0 w 10209871"/>
              <a:gd name="connsiteY6" fmla="*/ 5257797 h 6891449"/>
              <a:gd name="connsiteX0" fmla="*/ 0 w 10031451"/>
              <a:gd name="connsiteY0" fmla="*/ 5257797 h 6891449"/>
              <a:gd name="connsiteX1" fmla="*/ 933914 w 10031451"/>
              <a:gd name="connsiteY1" fmla="*/ 0 h 6891449"/>
              <a:gd name="connsiteX2" fmla="*/ 10031451 w 10031451"/>
              <a:gd name="connsiteY2" fmla="*/ 22302 h 6891449"/>
              <a:gd name="connsiteX3" fmla="*/ 10017512 w 10031451"/>
              <a:gd name="connsiteY3" fmla="*/ 3440149 h 6891449"/>
              <a:gd name="connsiteX4" fmla="*/ 9997997 w 10031451"/>
              <a:gd name="connsiteY4" fmla="*/ 6891449 h 6891449"/>
              <a:gd name="connsiteX5" fmla="*/ 2171700 w 10031451"/>
              <a:gd name="connsiteY5" fmla="*/ 6869147 h 6891449"/>
              <a:gd name="connsiteX6" fmla="*/ 0 w 10031451"/>
              <a:gd name="connsiteY6" fmla="*/ 5257797 h 6891449"/>
              <a:gd name="connsiteX0" fmla="*/ 0 w 10031451"/>
              <a:gd name="connsiteY0" fmla="*/ 5257797 h 6891449"/>
              <a:gd name="connsiteX1" fmla="*/ 1346509 w 10031451"/>
              <a:gd name="connsiteY1" fmla="*/ 0 h 6891449"/>
              <a:gd name="connsiteX2" fmla="*/ 10031451 w 10031451"/>
              <a:gd name="connsiteY2" fmla="*/ 22302 h 6891449"/>
              <a:gd name="connsiteX3" fmla="*/ 10017512 w 10031451"/>
              <a:gd name="connsiteY3" fmla="*/ 3440149 h 6891449"/>
              <a:gd name="connsiteX4" fmla="*/ 9997997 w 10031451"/>
              <a:gd name="connsiteY4" fmla="*/ 6891449 h 6891449"/>
              <a:gd name="connsiteX5" fmla="*/ 2171700 w 10031451"/>
              <a:gd name="connsiteY5" fmla="*/ 6869147 h 6891449"/>
              <a:gd name="connsiteX6" fmla="*/ 0 w 10031451"/>
              <a:gd name="connsiteY6" fmla="*/ 5257797 h 6891449"/>
              <a:gd name="connsiteX0" fmla="*/ 0 w 9741519"/>
              <a:gd name="connsiteY0" fmla="*/ 5268948 h 6891449"/>
              <a:gd name="connsiteX1" fmla="*/ 1056577 w 9741519"/>
              <a:gd name="connsiteY1" fmla="*/ 0 h 6891449"/>
              <a:gd name="connsiteX2" fmla="*/ 9741519 w 9741519"/>
              <a:gd name="connsiteY2" fmla="*/ 22302 h 6891449"/>
              <a:gd name="connsiteX3" fmla="*/ 9727580 w 9741519"/>
              <a:gd name="connsiteY3" fmla="*/ 3440149 h 6891449"/>
              <a:gd name="connsiteX4" fmla="*/ 9708065 w 9741519"/>
              <a:gd name="connsiteY4" fmla="*/ 6891449 h 6891449"/>
              <a:gd name="connsiteX5" fmla="*/ 1881768 w 9741519"/>
              <a:gd name="connsiteY5" fmla="*/ 6869147 h 6891449"/>
              <a:gd name="connsiteX6" fmla="*/ 0 w 9741519"/>
              <a:gd name="connsiteY6" fmla="*/ 5268948 h 6891449"/>
              <a:gd name="connsiteX0" fmla="*/ 0 w 9741519"/>
              <a:gd name="connsiteY0" fmla="*/ 5257797 h 6880298"/>
              <a:gd name="connsiteX1" fmla="*/ 2550840 w 9741519"/>
              <a:gd name="connsiteY1" fmla="*/ 0 h 6880298"/>
              <a:gd name="connsiteX2" fmla="*/ 9741519 w 9741519"/>
              <a:gd name="connsiteY2" fmla="*/ 11151 h 6880298"/>
              <a:gd name="connsiteX3" fmla="*/ 9727580 w 9741519"/>
              <a:gd name="connsiteY3" fmla="*/ 3428998 h 6880298"/>
              <a:gd name="connsiteX4" fmla="*/ 9708065 w 9741519"/>
              <a:gd name="connsiteY4" fmla="*/ 6880298 h 6880298"/>
              <a:gd name="connsiteX5" fmla="*/ 1881768 w 9741519"/>
              <a:gd name="connsiteY5" fmla="*/ 6857996 h 6880298"/>
              <a:gd name="connsiteX6" fmla="*/ 0 w 9741519"/>
              <a:gd name="connsiteY6" fmla="*/ 5257797 h 6880298"/>
              <a:gd name="connsiteX0" fmla="*/ 0 w 8046534"/>
              <a:gd name="connsiteY0" fmla="*/ 5369309 h 6880298"/>
              <a:gd name="connsiteX1" fmla="*/ 855855 w 8046534"/>
              <a:gd name="connsiteY1" fmla="*/ 0 h 6880298"/>
              <a:gd name="connsiteX2" fmla="*/ 8046534 w 8046534"/>
              <a:gd name="connsiteY2" fmla="*/ 11151 h 6880298"/>
              <a:gd name="connsiteX3" fmla="*/ 8032595 w 8046534"/>
              <a:gd name="connsiteY3" fmla="*/ 3428998 h 6880298"/>
              <a:gd name="connsiteX4" fmla="*/ 8013080 w 8046534"/>
              <a:gd name="connsiteY4" fmla="*/ 6880298 h 6880298"/>
              <a:gd name="connsiteX5" fmla="*/ 186783 w 8046534"/>
              <a:gd name="connsiteY5" fmla="*/ 6857996 h 6880298"/>
              <a:gd name="connsiteX6" fmla="*/ 0 w 8046534"/>
              <a:gd name="connsiteY6" fmla="*/ 5369309 h 6880298"/>
              <a:gd name="connsiteX0" fmla="*/ 0 w 8046534"/>
              <a:gd name="connsiteY0" fmla="*/ 5369309 h 6880298"/>
              <a:gd name="connsiteX1" fmla="*/ 855855 w 8046534"/>
              <a:gd name="connsiteY1" fmla="*/ 0 h 6880298"/>
              <a:gd name="connsiteX2" fmla="*/ 8046534 w 8046534"/>
              <a:gd name="connsiteY2" fmla="*/ 11151 h 6880298"/>
              <a:gd name="connsiteX3" fmla="*/ 8032595 w 8046534"/>
              <a:gd name="connsiteY3" fmla="*/ 3428998 h 6880298"/>
              <a:gd name="connsiteX4" fmla="*/ 8013080 w 8046534"/>
              <a:gd name="connsiteY4" fmla="*/ 6880298 h 6880298"/>
              <a:gd name="connsiteX5" fmla="*/ 186783 w 8046534"/>
              <a:gd name="connsiteY5" fmla="*/ 6857996 h 6880298"/>
              <a:gd name="connsiteX6" fmla="*/ 0 w 8046534"/>
              <a:gd name="connsiteY6" fmla="*/ 5369309 h 6880298"/>
              <a:gd name="connsiteX0" fmla="*/ 0 w 8046534"/>
              <a:gd name="connsiteY0" fmla="*/ 5369309 h 6880298"/>
              <a:gd name="connsiteX1" fmla="*/ 855855 w 8046534"/>
              <a:gd name="connsiteY1" fmla="*/ 0 h 6880298"/>
              <a:gd name="connsiteX2" fmla="*/ 8046534 w 8046534"/>
              <a:gd name="connsiteY2" fmla="*/ 11151 h 6880298"/>
              <a:gd name="connsiteX3" fmla="*/ 8032595 w 8046534"/>
              <a:gd name="connsiteY3" fmla="*/ 3428998 h 6880298"/>
              <a:gd name="connsiteX4" fmla="*/ 8013080 w 8046534"/>
              <a:gd name="connsiteY4" fmla="*/ 6880298 h 6880298"/>
              <a:gd name="connsiteX5" fmla="*/ 1892919 w 8046534"/>
              <a:gd name="connsiteY5" fmla="*/ 6835693 h 6880298"/>
              <a:gd name="connsiteX6" fmla="*/ 0 w 8046534"/>
              <a:gd name="connsiteY6" fmla="*/ 5369309 h 6880298"/>
              <a:gd name="connsiteX0" fmla="*/ 0 w 8057686"/>
              <a:gd name="connsiteY0" fmla="*/ 5369310 h 6880299"/>
              <a:gd name="connsiteX1" fmla="*/ 855855 w 8057686"/>
              <a:gd name="connsiteY1" fmla="*/ 1 h 6880299"/>
              <a:gd name="connsiteX2" fmla="*/ 8057686 w 8057686"/>
              <a:gd name="connsiteY2" fmla="*/ 0 h 6880299"/>
              <a:gd name="connsiteX3" fmla="*/ 8032595 w 8057686"/>
              <a:gd name="connsiteY3" fmla="*/ 3428999 h 6880299"/>
              <a:gd name="connsiteX4" fmla="*/ 8013080 w 8057686"/>
              <a:gd name="connsiteY4" fmla="*/ 6880299 h 6880299"/>
              <a:gd name="connsiteX5" fmla="*/ 1892919 w 8057686"/>
              <a:gd name="connsiteY5" fmla="*/ 6835694 h 6880299"/>
              <a:gd name="connsiteX6" fmla="*/ 0 w 8057686"/>
              <a:gd name="connsiteY6" fmla="*/ 5369310 h 6880299"/>
              <a:gd name="connsiteX0" fmla="*/ 0 w 8057686"/>
              <a:gd name="connsiteY0" fmla="*/ 5369310 h 6880299"/>
              <a:gd name="connsiteX1" fmla="*/ 855855 w 8057686"/>
              <a:gd name="connsiteY1" fmla="*/ 1 h 6880299"/>
              <a:gd name="connsiteX2" fmla="*/ 8057686 w 8057686"/>
              <a:gd name="connsiteY2" fmla="*/ 0 h 6880299"/>
              <a:gd name="connsiteX3" fmla="*/ 8032595 w 8057686"/>
              <a:gd name="connsiteY3" fmla="*/ 3428999 h 6880299"/>
              <a:gd name="connsiteX4" fmla="*/ 8013080 w 8057686"/>
              <a:gd name="connsiteY4" fmla="*/ 6880299 h 6880299"/>
              <a:gd name="connsiteX5" fmla="*/ 1892919 w 8057686"/>
              <a:gd name="connsiteY5" fmla="*/ 6835694 h 6880299"/>
              <a:gd name="connsiteX6" fmla="*/ 0 w 8057686"/>
              <a:gd name="connsiteY6" fmla="*/ 5369310 h 6880299"/>
              <a:gd name="connsiteX0" fmla="*/ 0 w 8035384"/>
              <a:gd name="connsiteY0" fmla="*/ 5369310 h 6880299"/>
              <a:gd name="connsiteX1" fmla="*/ 855855 w 8035384"/>
              <a:gd name="connsiteY1" fmla="*/ 1 h 6880299"/>
              <a:gd name="connsiteX2" fmla="*/ 8035384 w 8035384"/>
              <a:gd name="connsiteY2" fmla="*/ 0 h 6880299"/>
              <a:gd name="connsiteX3" fmla="*/ 8032595 w 8035384"/>
              <a:gd name="connsiteY3" fmla="*/ 3428999 h 6880299"/>
              <a:gd name="connsiteX4" fmla="*/ 8013080 w 8035384"/>
              <a:gd name="connsiteY4" fmla="*/ 6880299 h 6880299"/>
              <a:gd name="connsiteX5" fmla="*/ 1892919 w 8035384"/>
              <a:gd name="connsiteY5" fmla="*/ 6835694 h 6880299"/>
              <a:gd name="connsiteX6" fmla="*/ 0 w 8035384"/>
              <a:gd name="connsiteY6" fmla="*/ 5369310 h 6880299"/>
              <a:gd name="connsiteX0" fmla="*/ 0 w 8035384"/>
              <a:gd name="connsiteY0" fmla="*/ 5369310 h 6880299"/>
              <a:gd name="connsiteX1" fmla="*/ 855855 w 8035384"/>
              <a:gd name="connsiteY1" fmla="*/ 1 h 6880299"/>
              <a:gd name="connsiteX2" fmla="*/ 8035384 w 8035384"/>
              <a:gd name="connsiteY2" fmla="*/ 0 h 6880299"/>
              <a:gd name="connsiteX3" fmla="*/ 8032595 w 8035384"/>
              <a:gd name="connsiteY3" fmla="*/ 3428999 h 6880299"/>
              <a:gd name="connsiteX4" fmla="*/ 8013080 w 8035384"/>
              <a:gd name="connsiteY4" fmla="*/ 6880299 h 6880299"/>
              <a:gd name="connsiteX5" fmla="*/ 1892919 w 8035384"/>
              <a:gd name="connsiteY5" fmla="*/ 6835694 h 6880299"/>
              <a:gd name="connsiteX6" fmla="*/ 0 w 8035384"/>
              <a:gd name="connsiteY6" fmla="*/ 5369310 h 6880299"/>
              <a:gd name="connsiteX0" fmla="*/ 0 w 8033381"/>
              <a:gd name="connsiteY0" fmla="*/ 5369310 h 6880299"/>
              <a:gd name="connsiteX1" fmla="*/ 855855 w 8033381"/>
              <a:gd name="connsiteY1" fmla="*/ 1 h 6880299"/>
              <a:gd name="connsiteX2" fmla="*/ 8024233 w 8033381"/>
              <a:gd name="connsiteY2" fmla="*/ 0 h 6880299"/>
              <a:gd name="connsiteX3" fmla="*/ 8032595 w 8033381"/>
              <a:gd name="connsiteY3" fmla="*/ 3428999 h 6880299"/>
              <a:gd name="connsiteX4" fmla="*/ 8013080 w 8033381"/>
              <a:gd name="connsiteY4" fmla="*/ 6880299 h 6880299"/>
              <a:gd name="connsiteX5" fmla="*/ 1892919 w 8033381"/>
              <a:gd name="connsiteY5" fmla="*/ 6835694 h 6880299"/>
              <a:gd name="connsiteX6" fmla="*/ 0 w 8033381"/>
              <a:gd name="connsiteY6" fmla="*/ 5369310 h 6880299"/>
              <a:gd name="connsiteX0" fmla="*/ 0 w 8024233"/>
              <a:gd name="connsiteY0" fmla="*/ 5369310 h 6880299"/>
              <a:gd name="connsiteX1" fmla="*/ 855855 w 8024233"/>
              <a:gd name="connsiteY1" fmla="*/ 1 h 6880299"/>
              <a:gd name="connsiteX2" fmla="*/ 8024233 w 8024233"/>
              <a:gd name="connsiteY2" fmla="*/ 0 h 6880299"/>
              <a:gd name="connsiteX3" fmla="*/ 8010293 w 8024233"/>
              <a:gd name="connsiteY3" fmla="*/ 3428999 h 6880299"/>
              <a:gd name="connsiteX4" fmla="*/ 8013080 w 8024233"/>
              <a:gd name="connsiteY4" fmla="*/ 6880299 h 6880299"/>
              <a:gd name="connsiteX5" fmla="*/ 1892919 w 8024233"/>
              <a:gd name="connsiteY5" fmla="*/ 6835694 h 6880299"/>
              <a:gd name="connsiteX6" fmla="*/ 0 w 8024233"/>
              <a:gd name="connsiteY6" fmla="*/ 5369310 h 6880299"/>
              <a:gd name="connsiteX0" fmla="*/ 0 w 8013081"/>
              <a:gd name="connsiteY0" fmla="*/ 5369310 h 6880299"/>
              <a:gd name="connsiteX1" fmla="*/ 855855 w 8013081"/>
              <a:gd name="connsiteY1" fmla="*/ 1 h 6880299"/>
              <a:gd name="connsiteX2" fmla="*/ 8013081 w 8013081"/>
              <a:gd name="connsiteY2" fmla="*/ 0 h 6880299"/>
              <a:gd name="connsiteX3" fmla="*/ 8010293 w 8013081"/>
              <a:gd name="connsiteY3" fmla="*/ 3428999 h 6880299"/>
              <a:gd name="connsiteX4" fmla="*/ 8013080 w 8013081"/>
              <a:gd name="connsiteY4" fmla="*/ 6880299 h 6880299"/>
              <a:gd name="connsiteX5" fmla="*/ 1892919 w 8013081"/>
              <a:gd name="connsiteY5" fmla="*/ 6835694 h 6880299"/>
              <a:gd name="connsiteX6" fmla="*/ 0 w 8013081"/>
              <a:gd name="connsiteY6" fmla="*/ 5369310 h 6880299"/>
              <a:gd name="connsiteX0" fmla="*/ 0 w 8013081"/>
              <a:gd name="connsiteY0" fmla="*/ 5369310 h 6880299"/>
              <a:gd name="connsiteX1" fmla="*/ 855855 w 8013081"/>
              <a:gd name="connsiteY1" fmla="*/ 1 h 6880299"/>
              <a:gd name="connsiteX2" fmla="*/ 8013081 w 8013081"/>
              <a:gd name="connsiteY2" fmla="*/ 0 h 6880299"/>
              <a:gd name="connsiteX3" fmla="*/ 8010293 w 8013081"/>
              <a:gd name="connsiteY3" fmla="*/ 3428999 h 6880299"/>
              <a:gd name="connsiteX4" fmla="*/ 8013080 w 8013081"/>
              <a:gd name="connsiteY4" fmla="*/ 6880299 h 6880299"/>
              <a:gd name="connsiteX5" fmla="*/ 1892919 w 8013081"/>
              <a:gd name="connsiteY5" fmla="*/ 6835694 h 6880299"/>
              <a:gd name="connsiteX6" fmla="*/ 0 w 8013081"/>
              <a:gd name="connsiteY6" fmla="*/ 5369310 h 6880299"/>
              <a:gd name="connsiteX0" fmla="*/ 0 w 8013081"/>
              <a:gd name="connsiteY0" fmla="*/ 5369310 h 6880299"/>
              <a:gd name="connsiteX1" fmla="*/ 855855 w 8013081"/>
              <a:gd name="connsiteY1" fmla="*/ 1 h 6880299"/>
              <a:gd name="connsiteX2" fmla="*/ 8013081 w 8013081"/>
              <a:gd name="connsiteY2" fmla="*/ 0 h 6880299"/>
              <a:gd name="connsiteX3" fmla="*/ 8010293 w 8013081"/>
              <a:gd name="connsiteY3" fmla="*/ 3428999 h 6880299"/>
              <a:gd name="connsiteX4" fmla="*/ 8013080 w 8013081"/>
              <a:gd name="connsiteY4" fmla="*/ 6880299 h 6880299"/>
              <a:gd name="connsiteX5" fmla="*/ 1892919 w 8013081"/>
              <a:gd name="connsiteY5" fmla="*/ 6835694 h 6880299"/>
              <a:gd name="connsiteX6" fmla="*/ 0 w 8013081"/>
              <a:gd name="connsiteY6" fmla="*/ 5369310 h 6880299"/>
              <a:gd name="connsiteX0" fmla="*/ 0 w 8013080"/>
              <a:gd name="connsiteY0" fmla="*/ 5369309 h 6880298"/>
              <a:gd name="connsiteX1" fmla="*/ 855855 w 8013080"/>
              <a:gd name="connsiteY1" fmla="*/ 0 h 6880298"/>
              <a:gd name="connsiteX2" fmla="*/ 8001930 w 8013080"/>
              <a:gd name="connsiteY2" fmla="*/ 156116 h 6880298"/>
              <a:gd name="connsiteX3" fmla="*/ 8010293 w 8013080"/>
              <a:gd name="connsiteY3" fmla="*/ 3428998 h 6880298"/>
              <a:gd name="connsiteX4" fmla="*/ 8013080 w 8013080"/>
              <a:gd name="connsiteY4" fmla="*/ 6880298 h 6880298"/>
              <a:gd name="connsiteX5" fmla="*/ 1892919 w 8013080"/>
              <a:gd name="connsiteY5" fmla="*/ 6835693 h 6880298"/>
              <a:gd name="connsiteX6" fmla="*/ 0 w 8013080"/>
              <a:gd name="connsiteY6" fmla="*/ 5369309 h 6880298"/>
              <a:gd name="connsiteX0" fmla="*/ 0 w 8013080"/>
              <a:gd name="connsiteY0" fmla="*/ 5369309 h 6880298"/>
              <a:gd name="connsiteX1" fmla="*/ 855855 w 8013080"/>
              <a:gd name="connsiteY1" fmla="*/ 0 h 6880298"/>
              <a:gd name="connsiteX2" fmla="*/ 8001930 w 8013080"/>
              <a:gd name="connsiteY2" fmla="*/ 156116 h 6880298"/>
              <a:gd name="connsiteX3" fmla="*/ 8010293 w 8013080"/>
              <a:gd name="connsiteY3" fmla="*/ 3428998 h 6880298"/>
              <a:gd name="connsiteX4" fmla="*/ 8013080 w 8013080"/>
              <a:gd name="connsiteY4" fmla="*/ 6880298 h 6880298"/>
              <a:gd name="connsiteX5" fmla="*/ 1892919 w 8013080"/>
              <a:gd name="connsiteY5" fmla="*/ 6835693 h 6880298"/>
              <a:gd name="connsiteX6" fmla="*/ 0 w 8013080"/>
              <a:gd name="connsiteY6" fmla="*/ 5369309 h 6880298"/>
              <a:gd name="connsiteX0" fmla="*/ 0 w 8013080"/>
              <a:gd name="connsiteY0" fmla="*/ 5213193 h 6724182"/>
              <a:gd name="connsiteX1" fmla="*/ 855855 w 8013080"/>
              <a:gd name="connsiteY1" fmla="*/ 22303 h 6724182"/>
              <a:gd name="connsiteX2" fmla="*/ 8001930 w 8013080"/>
              <a:gd name="connsiteY2" fmla="*/ 0 h 6724182"/>
              <a:gd name="connsiteX3" fmla="*/ 8010293 w 8013080"/>
              <a:gd name="connsiteY3" fmla="*/ 3272882 h 6724182"/>
              <a:gd name="connsiteX4" fmla="*/ 8013080 w 8013080"/>
              <a:gd name="connsiteY4" fmla="*/ 6724182 h 6724182"/>
              <a:gd name="connsiteX5" fmla="*/ 1892919 w 8013080"/>
              <a:gd name="connsiteY5" fmla="*/ 6679577 h 6724182"/>
              <a:gd name="connsiteX6" fmla="*/ 0 w 8013080"/>
              <a:gd name="connsiteY6" fmla="*/ 5213193 h 6724182"/>
              <a:gd name="connsiteX0" fmla="*/ 0 w 8013080"/>
              <a:gd name="connsiteY0" fmla="*/ 5190890 h 6701879"/>
              <a:gd name="connsiteX1" fmla="*/ 855855 w 8013080"/>
              <a:gd name="connsiteY1" fmla="*/ 0 h 6701879"/>
              <a:gd name="connsiteX2" fmla="*/ 8001930 w 8013080"/>
              <a:gd name="connsiteY2" fmla="*/ 11151 h 6701879"/>
              <a:gd name="connsiteX3" fmla="*/ 8010293 w 8013080"/>
              <a:gd name="connsiteY3" fmla="*/ 3250579 h 6701879"/>
              <a:gd name="connsiteX4" fmla="*/ 8013080 w 8013080"/>
              <a:gd name="connsiteY4" fmla="*/ 6701879 h 6701879"/>
              <a:gd name="connsiteX5" fmla="*/ 1892919 w 8013080"/>
              <a:gd name="connsiteY5" fmla="*/ 6657274 h 6701879"/>
              <a:gd name="connsiteX6" fmla="*/ 0 w 8013080"/>
              <a:gd name="connsiteY6" fmla="*/ 5190890 h 6701879"/>
              <a:gd name="connsiteX0" fmla="*/ 0 w 8013080"/>
              <a:gd name="connsiteY0" fmla="*/ 5179739 h 6690728"/>
              <a:gd name="connsiteX1" fmla="*/ 867007 w 8013080"/>
              <a:gd name="connsiteY1" fmla="*/ 22302 h 6690728"/>
              <a:gd name="connsiteX2" fmla="*/ 8001930 w 8013080"/>
              <a:gd name="connsiteY2" fmla="*/ 0 h 6690728"/>
              <a:gd name="connsiteX3" fmla="*/ 8010293 w 8013080"/>
              <a:gd name="connsiteY3" fmla="*/ 3239428 h 6690728"/>
              <a:gd name="connsiteX4" fmla="*/ 8013080 w 8013080"/>
              <a:gd name="connsiteY4" fmla="*/ 6690728 h 6690728"/>
              <a:gd name="connsiteX5" fmla="*/ 1892919 w 8013080"/>
              <a:gd name="connsiteY5" fmla="*/ 6646123 h 6690728"/>
              <a:gd name="connsiteX6" fmla="*/ 0 w 8013080"/>
              <a:gd name="connsiteY6" fmla="*/ 5179739 h 6690728"/>
              <a:gd name="connsiteX0" fmla="*/ 0 w 8013082"/>
              <a:gd name="connsiteY0" fmla="*/ 5179739 h 6690728"/>
              <a:gd name="connsiteX1" fmla="*/ 867007 w 8013082"/>
              <a:gd name="connsiteY1" fmla="*/ 22302 h 6690728"/>
              <a:gd name="connsiteX2" fmla="*/ 8013082 w 8013082"/>
              <a:gd name="connsiteY2" fmla="*/ 0 h 6690728"/>
              <a:gd name="connsiteX3" fmla="*/ 8010293 w 8013082"/>
              <a:gd name="connsiteY3" fmla="*/ 3239428 h 6690728"/>
              <a:gd name="connsiteX4" fmla="*/ 8013080 w 8013082"/>
              <a:gd name="connsiteY4" fmla="*/ 6690728 h 6690728"/>
              <a:gd name="connsiteX5" fmla="*/ 1892919 w 8013082"/>
              <a:gd name="connsiteY5" fmla="*/ 6646123 h 6690728"/>
              <a:gd name="connsiteX6" fmla="*/ 0 w 8013082"/>
              <a:gd name="connsiteY6" fmla="*/ 5179739 h 6690728"/>
              <a:gd name="connsiteX0" fmla="*/ 0 w 8021242"/>
              <a:gd name="connsiteY0" fmla="*/ 5179739 h 6690728"/>
              <a:gd name="connsiteX1" fmla="*/ 867007 w 8021242"/>
              <a:gd name="connsiteY1" fmla="*/ 22302 h 6690728"/>
              <a:gd name="connsiteX2" fmla="*/ 8013082 w 8021242"/>
              <a:gd name="connsiteY2" fmla="*/ 0 h 6690728"/>
              <a:gd name="connsiteX3" fmla="*/ 8010293 w 8021242"/>
              <a:gd name="connsiteY3" fmla="*/ 3239428 h 6690728"/>
              <a:gd name="connsiteX4" fmla="*/ 8013080 w 8021242"/>
              <a:gd name="connsiteY4" fmla="*/ 6690728 h 6690728"/>
              <a:gd name="connsiteX5" fmla="*/ 1892919 w 8021242"/>
              <a:gd name="connsiteY5" fmla="*/ 6646123 h 6690728"/>
              <a:gd name="connsiteX6" fmla="*/ 0 w 8021242"/>
              <a:gd name="connsiteY6" fmla="*/ 5179739 h 6690728"/>
              <a:gd name="connsiteX0" fmla="*/ 0 w 8021242"/>
              <a:gd name="connsiteY0" fmla="*/ 5190891 h 6701880"/>
              <a:gd name="connsiteX1" fmla="*/ 889309 w 8021242"/>
              <a:gd name="connsiteY1" fmla="*/ 0 h 6701880"/>
              <a:gd name="connsiteX2" fmla="*/ 8013082 w 8021242"/>
              <a:gd name="connsiteY2" fmla="*/ 11152 h 6701880"/>
              <a:gd name="connsiteX3" fmla="*/ 8010293 w 8021242"/>
              <a:gd name="connsiteY3" fmla="*/ 3250580 h 6701880"/>
              <a:gd name="connsiteX4" fmla="*/ 8013080 w 8021242"/>
              <a:gd name="connsiteY4" fmla="*/ 6701880 h 6701880"/>
              <a:gd name="connsiteX5" fmla="*/ 1892919 w 8021242"/>
              <a:gd name="connsiteY5" fmla="*/ 6657275 h 6701880"/>
              <a:gd name="connsiteX6" fmla="*/ 0 w 8021242"/>
              <a:gd name="connsiteY6" fmla="*/ 5190891 h 6701880"/>
              <a:gd name="connsiteX0" fmla="*/ 0 w 7898154"/>
              <a:gd name="connsiteY0" fmla="*/ 5202042 h 6701880"/>
              <a:gd name="connsiteX1" fmla="*/ 766221 w 7898154"/>
              <a:gd name="connsiteY1" fmla="*/ 0 h 6701880"/>
              <a:gd name="connsiteX2" fmla="*/ 7889994 w 7898154"/>
              <a:gd name="connsiteY2" fmla="*/ 11152 h 6701880"/>
              <a:gd name="connsiteX3" fmla="*/ 7887205 w 7898154"/>
              <a:gd name="connsiteY3" fmla="*/ 3250580 h 6701880"/>
              <a:gd name="connsiteX4" fmla="*/ 7889992 w 7898154"/>
              <a:gd name="connsiteY4" fmla="*/ 6701880 h 6701880"/>
              <a:gd name="connsiteX5" fmla="*/ 1769831 w 7898154"/>
              <a:gd name="connsiteY5" fmla="*/ 6657275 h 6701880"/>
              <a:gd name="connsiteX6" fmla="*/ 0 w 7898154"/>
              <a:gd name="connsiteY6" fmla="*/ 5202042 h 6701880"/>
              <a:gd name="connsiteX0" fmla="*/ 0 w 7836610"/>
              <a:gd name="connsiteY0" fmla="*/ 5224344 h 6701880"/>
              <a:gd name="connsiteX1" fmla="*/ 704677 w 7836610"/>
              <a:gd name="connsiteY1" fmla="*/ 0 h 6701880"/>
              <a:gd name="connsiteX2" fmla="*/ 7828450 w 7836610"/>
              <a:gd name="connsiteY2" fmla="*/ 11152 h 6701880"/>
              <a:gd name="connsiteX3" fmla="*/ 7825661 w 7836610"/>
              <a:gd name="connsiteY3" fmla="*/ 3250580 h 6701880"/>
              <a:gd name="connsiteX4" fmla="*/ 7828448 w 7836610"/>
              <a:gd name="connsiteY4" fmla="*/ 6701880 h 6701880"/>
              <a:gd name="connsiteX5" fmla="*/ 1708287 w 7836610"/>
              <a:gd name="connsiteY5" fmla="*/ 6657275 h 6701880"/>
              <a:gd name="connsiteX6" fmla="*/ 0 w 7836610"/>
              <a:gd name="connsiteY6" fmla="*/ 5224344 h 6701880"/>
              <a:gd name="connsiteX0" fmla="*/ 0 w 7836610"/>
              <a:gd name="connsiteY0" fmla="*/ 5190890 h 6701880"/>
              <a:gd name="connsiteX1" fmla="*/ 704677 w 7836610"/>
              <a:gd name="connsiteY1" fmla="*/ 0 h 6701880"/>
              <a:gd name="connsiteX2" fmla="*/ 7828450 w 7836610"/>
              <a:gd name="connsiteY2" fmla="*/ 11152 h 6701880"/>
              <a:gd name="connsiteX3" fmla="*/ 7825661 w 7836610"/>
              <a:gd name="connsiteY3" fmla="*/ 3250580 h 6701880"/>
              <a:gd name="connsiteX4" fmla="*/ 7828448 w 7836610"/>
              <a:gd name="connsiteY4" fmla="*/ 6701880 h 6701880"/>
              <a:gd name="connsiteX5" fmla="*/ 1708287 w 7836610"/>
              <a:gd name="connsiteY5" fmla="*/ 6657275 h 6701880"/>
              <a:gd name="connsiteX6" fmla="*/ 0 w 7836610"/>
              <a:gd name="connsiteY6" fmla="*/ 5190890 h 6701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36610" h="6701880">
                <a:moveTo>
                  <a:pt x="0" y="5190890"/>
                </a:moveTo>
                <a:lnTo>
                  <a:pt x="704677" y="0"/>
                </a:lnTo>
                <a:lnTo>
                  <a:pt x="7828450" y="11152"/>
                </a:lnTo>
                <a:cubicBezTo>
                  <a:pt x="7846107" y="1161585"/>
                  <a:pt x="7830307" y="2111298"/>
                  <a:pt x="7825661" y="3250580"/>
                </a:cubicBezTo>
                <a:lnTo>
                  <a:pt x="7828448" y="6701880"/>
                </a:lnTo>
                <a:lnTo>
                  <a:pt x="1708287" y="6657275"/>
                </a:lnTo>
                <a:lnTo>
                  <a:pt x="0" y="5190890"/>
                </a:lnTo>
                <a:close/>
              </a:path>
            </a:pathLst>
          </a:custGeom>
          <a:solidFill>
            <a:schemeClr val="accent1">
              <a:lumMod val="60000"/>
              <a:lumOff val="40000"/>
            </a:schemeClr>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a:xfrm>
            <a:off x="3847171" y="499524"/>
            <a:ext cx="8043662" cy="1605270"/>
          </a:xfrm>
        </p:spPr>
        <p:txBody>
          <a:bodyPr>
            <a:noAutofit/>
          </a:bodyPr>
          <a:lstStyle/>
          <a:p>
            <a:pPr algn="r"/>
            <a:r>
              <a:rPr lang="ru-RU" sz="1600" b="1" dirty="0" smtClean="0">
                <a:solidFill>
                  <a:schemeClr val="accent1">
                    <a:lumMod val="50000"/>
                  </a:schemeClr>
                </a:solidFill>
              </a:rPr>
              <a:t>Заведующие </a:t>
            </a:r>
            <a:r>
              <a:rPr lang="ru-RU" sz="1600" b="1" dirty="0">
                <a:solidFill>
                  <a:schemeClr val="accent1">
                    <a:lumMod val="50000"/>
                  </a:schemeClr>
                </a:solidFill>
              </a:rPr>
              <a:t>консульскими отделами посольств консульских </a:t>
            </a:r>
            <a:r>
              <a:rPr lang="ru-RU" sz="1600" b="1" dirty="0" smtClean="0">
                <a:solidFill>
                  <a:schemeClr val="accent1">
                    <a:lumMod val="50000"/>
                  </a:schemeClr>
                </a:solidFill>
              </a:rPr>
              <a:t>патентов </a:t>
            </a:r>
            <a:r>
              <a:rPr lang="ru-RU" sz="1600" b="1" dirty="0">
                <a:solidFill>
                  <a:schemeClr val="accent1">
                    <a:lumMod val="50000"/>
                  </a:schemeClr>
                </a:solidFill>
              </a:rPr>
              <a:t>не получают, предварительного согласия у страны </a:t>
            </a:r>
            <a:r>
              <a:rPr lang="ru-RU" sz="1600" b="1" dirty="0" smtClean="0">
                <a:solidFill>
                  <a:schemeClr val="accent1">
                    <a:lumMod val="50000"/>
                  </a:schemeClr>
                </a:solidFill>
              </a:rPr>
              <a:t>пребывания при </a:t>
            </a:r>
            <a:r>
              <a:rPr lang="ru-RU" sz="1600" b="1" dirty="0">
                <a:solidFill>
                  <a:schemeClr val="accent1">
                    <a:lumMod val="50000"/>
                  </a:schemeClr>
                </a:solidFill>
              </a:rPr>
              <a:t>их назначении не запрашивается, и экзекватуры они также </a:t>
            </a:r>
            <a:r>
              <a:rPr lang="ru-RU" sz="1600" b="1" dirty="0" smtClean="0">
                <a:solidFill>
                  <a:schemeClr val="accent1">
                    <a:lumMod val="50000"/>
                  </a:schemeClr>
                </a:solidFill>
              </a:rPr>
              <a:t>не получают.</a:t>
            </a:r>
            <a:br>
              <a:rPr lang="ru-RU" sz="1600" b="1" dirty="0" smtClean="0">
                <a:solidFill>
                  <a:schemeClr val="accent1">
                    <a:lumMod val="50000"/>
                  </a:schemeClr>
                </a:solidFill>
              </a:rPr>
            </a:br>
            <a:r>
              <a:rPr lang="ru-RU" sz="1600" b="1" dirty="0">
                <a:solidFill>
                  <a:schemeClr val="accent1">
                    <a:lumMod val="50000"/>
                  </a:schemeClr>
                </a:solidFill>
              </a:rPr>
              <a:t/>
            </a:r>
            <a:br>
              <a:rPr lang="ru-RU" sz="1600" b="1" dirty="0">
                <a:solidFill>
                  <a:schemeClr val="accent1">
                    <a:lumMod val="50000"/>
                  </a:schemeClr>
                </a:solidFill>
              </a:rPr>
            </a:br>
            <a:r>
              <a:rPr lang="ru-RU" sz="1600" b="1" dirty="0">
                <a:solidFill>
                  <a:schemeClr val="accent1">
                    <a:lumMod val="50000"/>
                  </a:schemeClr>
                </a:solidFill>
              </a:rPr>
              <a:t>Два или несколько государств могут с согласия государства </a:t>
            </a:r>
            <a:r>
              <a:rPr lang="ru-RU" sz="1600" b="1" dirty="0" smtClean="0">
                <a:solidFill>
                  <a:schemeClr val="accent1">
                    <a:lumMod val="50000"/>
                  </a:schemeClr>
                </a:solidFill>
              </a:rPr>
              <a:t>пребывания </a:t>
            </a:r>
            <a:r>
              <a:rPr lang="ru-RU" sz="1600" b="1" dirty="0">
                <a:solidFill>
                  <a:schemeClr val="accent1">
                    <a:lumMod val="50000"/>
                  </a:schemeClr>
                </a:solidFill>
              </a:rPr>
              <a:t>назначить одно и то же лицо в качестве консульского </a:t>
            </a:r>
            <a:r>
              <a:rPr lang="ru-RU" sz="1600" b="1" dirty="0" smtClean="0">
                <a:solidFill>
                  <a:schemeClr val="accent1">
                    <a:lumMod val="50000"/>
                  </a:schemeClr>
                </a:solidFill>
              </a:rPr>
              <a:t>должностного </a:t>
            </a:r>
            <a:r>
              <a:rPr lang="ru-RU" sz="1600" b="1" dirty="0">
                <a:solidFill>
                  <a:schemeClr val="accent1">
                    <a:lumMod val="50000"/>
                  </a:schemeClr>
                </a:solidFill>
              </a:rPr>
              <a:t>лица и, следовательно, главы консульства в этом государстве</a:t>
            </a:r>
            <a:r>
              <a:rPr lang="ru-RU" sz="1600" dirty="0">
                <a:ln w="3175" cmpd="sng">
                  <a:solidFill>
                    <a:schemeClr val="accent1">
                      <a:lumMod val="50000"/>
                    </a:schemeClr>
                  </a:solidFill>
                </a:ln>
              </a:rPr>
              <a:t>.</a:t>
            </a:r>
          </a:p>
        </p:txBody>
      </p:sp>
      <p:sp>
        <p:nvSpPr>
          <p:cNvPr id="4" name="Текст 3"/>
          <p:cNvSpPr>
            <a:spLocks noGrp="1"/>
          </p:cNvSpPr>
          <p:nvPr>
            <p:ph type="body" sz="half" idx="2"/>
          </p:nvPr>
        </p:nvSpPr>
        <p:spPr>
          <a:xfrm>
            <a:off x="4599136" y="4847991"/>
            <a:ext cx="7291697" cy="1828800"/>
          </a:xfrm>
        </p:spPr>
        <p:txBody>
          <a:bodyPr>
            <a:normAutofit/>
          </a:bodyPr>
          <a:lstStyle/>
          <a:p>
            <a:pPr algn="r"/>
            <a:r>
              <a:rPr lang="ru-RU" b="1" dirty="0" smtClean="0">
                <a:solidFill>
                  <a:schemeClr val="accent1">
                    <a:lumMod val="50000"/>
                  </a:schemeClr>
                </a:solidFill>
              </a:rPr>
              <a:t>В </a:t>
            </a:r>
            <a:r>
              <a:rPr lang="ru-RU" b="1" dirty="0">
                <a:solidFill>
                  <a:schemeClr val="accent1">
                    <a:lumMod val="50000"/>
                  </a:schemeClr>
                </a:solidFill>
              </a:rPr>
              <a:t>случае изменения пределов </a:t>
            </a:r>
            <a:r>
              <a:rPr lang="ru-RU" b="1" dirty="0" smtClean="0">
                <a:solidFill>
                  <a:schemeClr val="accent1">
                    <a:lumMod val="50000"/>
                  </a:schemeClr>
                </a:solidFill>
              </a:rPr>
              <a:t>консульского округа </a:t>
            </a:r>
            <a:r>
              <a:rPr lang="ru-RU" b="1" dirty="0">
                <a:solidFill>
                  <a:schemeClr val="accent1">
                    <a:lumMod val="50000"/>
                  </a:schemeClr>
                </a:solidFill>
              </a:rPr>
              <a:t>или класса главы консульского учреждения глава </a:t>
            </a:r>
            <a:r>
              <a:rPr lang="ru-RU" b="1" dirty="0" smtClean="0">
                <a:solidFill>
                  <a:schemeClr val="accent1">
                    <a:lumMod val="50000"/>
                  </a:schemeClr>
                </a:solidFill>
              </a:rPr>
              <a:t>консульства должен </a:t>
            </a:r>
            <a:r>
              <a:rPr lang="ru-RU" b="1" dirty="0">
                <a:solidFill>
                  <a:schemeClr val="accent1">
                    <a:lumMod val="50000"/>
                  </a:schemeClr>
                </a:solidFill>
              </a:rPr>
              <a:t>получить новые патент и экзекватуру. Для других членов </a:t>
            </a:r>
            <a:r>
              <a:rPr lang="ru-RU" b="1" dirty="0" smtClean="0">
                <a:solidFill>
                  <a:schemeClr val="accent1">
                    <a:lumMod val="50000"/>
                  </a:schemeClr>
                </a:solidFill>
              </a:rPr>
              <a:t>персонала </a:t>
            </a:r>
            <a:r>
              <a:rPr lang="ru-RU" b="1" dirty="0">
                <a:solidFill>
                  <a:schemeClr val="accent1">
                    <a:lumMod val="50000"/>
                  </a:schemeClr>
                </a:solidFill>
              </a:rPr>
              <a:t>консульства этого не требуется. Власти государства </a:t>
            </a:r>
            <a:r>
              <a:rPr lang="ru-RU" b="1" dirty="0" smtClean="0">
                <a:solidFill>
                  <a:schemeClr val="accent1">
                    <a:lumMod val="50000"/>
                  </a:schemeClr>
                </a:solidFill>
              </a:rPr>
              <a:t>пребывания </a:t>
            </a:r>
            <a:r>
              <a:rPr lang="ru-RU" b="1" dirty="0">
                <a:solidFill>
                  <a:schemeClr val="accent1">
                    <a:lumMod val="50000"/>
                  </a:schemeClr>
                </a:solidFill>
              </a:rPr>
              <a:t>просто информируются об </a:t>
            </a:r>
            <a:r>
              <a:rPr lang="ru-RU" b="1" dirty="0" smtClean="0">
                <a:solidFill>
                  <a:schemeClr val="accent1">
                    <a:lumMod val="50000"/>
                  </a:schemeClr>
                </a:solidFill>
              </a:rPr>
              <a:t>их назначении </a:t>
            </a:r>
            <a:r>
              <a:rPr lang="ru-RU" b="1" dirty="0">
                <a:solidFill>
                  <a:schemeClr val="accent1">
                    <a:lumMod val="50000"/>
                  </a:schemeClr>
                </a:solidFill>
              </a:rPr>
              <a:t>на </a:t>
            </a:r>
            <a:r>
              <a:rPr lang="ru-RU" b="1" dirty="0" smtClean="0">
                <a:solidFill>
                  <a:schemeClr val="accent1">
                    <a:lumMod val="50000"/>
                  </a:schemeClr>
                </a:solidFill>
              </a:rPr>
              <a:t>соответствующую должность</a:t>
            </a:r>
            <a:r>
              <a:rPr lang="ru-RU" b="1" dirty="0">
                <a:solidFill>
                  <a:schemeClr val="accent1">
                    <a:lumMod val="50000"/>
                  </a:schemeClr>
                </a:solidFill>
              </a:rPr>
              <a:t>. </a:t>
            </a:r>
          </a:p>
        </p:txBody>
      </p:sp>
      <p:sp>
        <p:nvSpPr>
          <p:cNvPr id="6" name="Прямоугольник 5"/>
          <p:cNvSpPr/>
          <p:nvPr/>
        </p:nvSpPr>
        <p:spPr>
          <a:xfrm>
            <a:off x="3055434" y="2429952"/>
            <a:ext cx="8835399" cy="1846659"/>
          </a:xfrm>
          <a:prstGeom prst="rect">
            <a:avLst/>
          </a:prstGeom>
        </p:spPr>
        <p:txBody>
          <a:bodyPr wrap="square">
            <a:spAutoFit/>
          </a:bodyPr>
          <a:lstStyle/>
          <a:p>
            <a:pPr algn="r"/>
            <a:r>
              <a:rPr lang="ru-RU" sz="1600" b="1" dirty="0">
                <a:solidFill>
                  <a:schemeClr val="accent1">
                    <a:lumMod val="50000"/>
                  </a:schemeClr>
                </a:solidFill>
              </a:rPr>
              <a:t>О том, что глава консульского учреждения допущен к </a:t>
            </a:r>
            <a:r>
              <a:rPr lang="ru-RU" sz="1600" b="1" dirty="0" smtClean="0">
                <a:solidFill>
                  <a:schemeClr val="accent1">
                    <a:lumMod val="50000"/>
                  </a:schemeClr>
                </a:solidFill>
              </a:rPr>
              <a:t>выполнению своих </a:t>
            </a:r>
            <a:r>
              <a:rPr lang="ru-RU" sz="1600" b="1" dirty="0">
                <a:solidFill>
                  <a:schemeClr val="accent1">
                    <a:lumMod val="50000"/>
                  </a:schemeClr>
                </a:solidFill>
              </a:rPr>
              <a:t>функций, Министерство иностранных дел страны </a:t>
            </a:r>
            <a:r>
              <a:rPr lang="ru-RU" sz="1600" b="1" dirty="0" smtClean="0">
                <a:solidFill>
                  <a:schemeClr val="accent1">
                    <a:lumMod val="50000"/>
                  </a:schemeClr>
                </a:solidFill>
              </a:rPr>
              <a:t>пребывания (либо </a:t>
            </a:r>
            <a:r>
              <a:rPr lang="ru-RU" sz="1600" b="1" dirty="0">
                <a:solidFill>
                  <a:schemeClr val="accent1">
                    <a:lumMod val="50000"/>
                  </a:schemeClr>
                </a:solidFill>
              </a:rPr>
              <a:t>секретариат президента или правительства) обязано </a:t>
            </a:r>
            <a:r>
              <a:rPr lang="ru-RU" sz="1600" b="1" dirty="0" smtClean="0">
                <a:solidFill>
                  <a:schemeClr val="accent1">
                    <a:lumMod val="50000"/>
                  </a:schemeClr>
                </a:solidFill>
              </a:rPr>
              <a:t>уведомить компетентные </a:t>
            </a:r>
            <a:r>
              <a:rPr lang="ru-RU" sz="1600" b="1" dirty="0">
                <a:solidFill>
                  <a:schemeClr val="accent1">
                    <a:lumMod val="50000"/>
                  </a:schemeClr>
                </a:solidFill>
              </a:rPr>
              <a:t>власти консульского округа и обеспечить принятие </a:t>
            </a:r>
            <a:r>
              <a:rPr lang="ru-RU" sz="1600" b="1" dirty="0" smtClean="0">
                <a:solidFill>
                  <a:schemeClr val="accent1">
                    <a:lumMod val="50000"/>
                  </a:schemeClr>
                </a:solidFill>
              </a:rPr>
              <a:t>мер, необходимых </a:t>
            </a:r>
            <a:r>
              <a:rPr lang="ru-RU" sz="1600" b="1" dirty="0">
                <a:solidFill>
                  <a:schemeClr val="accent1">
                    <a:lumMod val="50000"/>
                  </a:schemeClr>
                </a:solidFill>
              </a:rPr>
              <a:t>для того, чтобы прибывший глава консульского учреждения мог исполнять свои обязанности и пользоваться </a:t>
            </a:r>
            <a:r>
              <a:rPr lang="ru-RU" sz="1600" b="1" dirty="0" smtClean="0">
                <a:solidFill>
                  <a:schemeClr val="accent1">
                    <a:lumMod val="50000"/>
                  </a:schemeClr>
                </a:solidFill>
              </a:rPr>
              <a:t>преимуществами, вытекающими </a:t>
            </a:r>
            <a:r>
              <a:rPr lang="ru-RU" sz="1600" b="1" dirty="0">
                <a:solidFill>
                  <a:schemeClr val="accent1">
                    <a:lumMod val="50000"/>
                  </a:schemeClr>
                </a:solidFill>
              </a:rPr>
              <a:t>из </a:t>
            </a:r>
            <a:r>
              <a:rPr lang="ru-RU" sz="1600" b="1" dirty="0" smtClean="0">
                <a:solidFill>
                  <a:schemeClr val="accent1">
                    <a:lumMod val="50000"/>
                  </a:schemeClr>
                </a:solidFill>
              </a:rPr>
              <a:t>Венской конвенции </a:t>
            </a:r>
            <a:r>
              <a:rPr lang="ru-RU" sz="1600" b="1" dirty="0">
                <a:solidFill>
                  <a:schemeClr val="accent1">
                    <a:lumMod val="50000"/>
                  </a:schemeClr>
                </a:solidFill>
              </a:rPr>
              <a:t>о консульских сношения</a:t>
            </a:r>
            <a:r>
              <a:rPr lang="ru-RU" sz="1600" b="1" dirty="0">
                <a:ln>
                  <a:solidFill>
                    <a:schemeClr val="accent1">
                      <a:lumMod val="50000"/>
                    </a:schemeClr>
                  </a:solidFill>
                </a:ln>
                <a:solidFill>
                  <a:schemeClr val="accent1">
                    <a:lumMod val="50000"/>
                  </a:schemeClr>
                </a:solidFill>
              </a:rPr>
              <a:t>х.</a:t>
            </a:r>
            <a:r>
              <a:rPr lang="ru-RU" b="1" dirty="0">
                <a:ln>
                  <a:solidFill>
                    <a:schemeClr val="accent1">
                      <a:lumMod val="50000"/>
                    </a:schemeClr>
                  </a:solidFill>
                </a:ln>
                <a:solidFill>
                  <a:schemeClr val="accent1">
                    <a:lumMod val="50000"/>
                  </a:schemeClr>
                </a:solidFill>
              </a:rPr>
              <a:t/>
            </a:r>
            <a:br>
              <a:rPr lang="ru-RU" b="1" dirty="0">
                <a:ln>
                  <a:solidFill>
                    <a:schemeClr val="accent1">
                      <a:lumMod val="50000"/>
                    </a:schemeClr>
                  </a:solidFill>
                </a:ln>
                <a:solidFill>
                  <a:schemeClr val="accent1">
                    <a:lumMod val="50000"/>
                  </a:schemeClr>
                </a:solidFill>
              </a:rPr>
            </a:br>
            <a:endParaRPr lang="ru-RU" b="1" dirty="0">
              <a:ln>
                <a:solidFill>
                  <a:schemeClr val="accent1">
                    <a:lumMod val="50000"/>
                  </a:schemeClr>
                </a:solidFill>
              </a:ln>
              <a:solidFill>
                <a:schemeClr val="accent1">
                  <a:lumMod val="50000"/>
                </a:schemeClr>
              </a:solidFill>
            </a:endParaRPr>
          </a:p>
        </p:txBody>
      </p:sp>
      <p:sp>
        <p:nvSpPr>
          <p:cNvPr id="8" name="TextBox 7"/>
          <p:cNvSpPr txBox="1"/>
          <p:nvPr/>
        </p:nvSpPr>
        <p:spPr>
          <a:xfrm>
            <a:off x="3847171" y="4601769"/>
            <a:ext cx="1307281" cy="461665"/>
          </a:xfrm>
          <a:prstGeom prst="rect">
            <a:avLst/>
          </a:prstGeom>
          <a:noFill/>
        </p:spPr>
        <p:txBody>
          <a:bodyPr wrap="none" rtlCol="0">
            <a:spAutoFit/>
          </a:bodyPr>
          <a:lstStyle/>
          <a:p>
            <a:r>
              <a:rPr lang="ru-RU" sz="2400" b="1" dirty="0" smtClean="0">
                <a:ln>
                  <a:solidFill>
                    <a:schemeClr val="tx2">
                      <a:lumMod val="75000"/>
                      <a:lumOff val="25000"/>
                    </a:schemeClr>
                  </a:solidFill>
                </a:ln>
                <a:solidFill>
                  <a:schemeClr val="bg2">
                    <a:lumMod val="50000"/>
                  </a:schemeClr>
                </a:solidFill>
              </a:rPr>
              <a:t>Однако!</a:t>
            </a:r>
            <a:endParaRPr lang="ru-RU" sz="2400" b="1" dirty="0">
              <a:ln>
                <a:solidFill>
                  <a:schemeClr val="tx2">
                    <a:lumMod val="75000"/>
                    <a:lumOff val="25000"/>
                  </a:schemeClr>
                </a:solidFill>
              </a:ln>
              <a:solidFill>
                <a:schemeClr val="bg2">
                  <a:lumMod val="50000"/>
                </a:schemeClr>
              </a:solidFill>
            </a:endParaRPr>
          </a:p>
        </p:txBody>
      </p:sp>
    </p:spTree>
    <p:extLst>
      <p:ext uri="{BB962C8B-B14F-4D97-AF65-F5344CB8AC3E}">
        <p14:creationId xmlns:p14="http://schemas.microsoft.com/office/powerpoint/2010/main" val="14534811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402851" y="189012"/>
            <a:ext cx="4407906" cy="1807056"/>
          </a:xfrm>
        </p:spPr>
        <p:txBody>
          <a:bodyPr>
            <a:noAutofit/>
          </a:bodyPr>
          <a:lstStyle/>
          <a:p>
            <a:pPr algn="r"/>
            <a:r>
              <a:rPr lang="ru-RU" sz="1600" b="1" dirty="0">
                <a:solidFill>
                  <a:schemeClr val="bg2">
                    <a:lumMod val="50000"/>
                  </a:schemeClr>
                </a:solidFill>
              </a:rPr>
              <a:t>Открытие отделения Консульского учреждения </a:t>
            </a:r>
            <a:r>
              <a:rPr lang="ru-RU" sz="1600" b="1" dirty="0" smtClean="0">
                <a:solidFill>
                  <a:schemeClr val="bg2">
                    <a:lumMod val="50000"/>
                  </a:schemeClr>
                </a:solidFill>
              </a:rPr>
              <a:t>в пределах консульского </a:t>
            </a:r>
            <a:r>
              <a:rPr lang="ru-RU" sz="1600" b="1" dirty="0">
                <a:solidFill>
                  <a:schemeClr val="bg2">
                    <a:lumMod val="50000"/>
                  </a:schemeClr>
                </a:solidFill>
              </a:rPr>
              <a:t>округа осуществляется </a:t>
            </a:r>
            <a:r>
              <a:rPr lang="ru-RU" sz="1800" b="1" i="1" dirty="0" smtClean="0">
                <a:solidFill>
                  <a:schemeClr val="bg2">
                    <a:lumMod val="50000"/>
                  </a:schemeClr>
                </a:solidFill>
              </a:rPr>
              <a:t>по решению </a:t>
            </a:r>
            <a:r>
              <a:rPr lang="ru-RU" sz="1800" b="1" i="1" dirty="0">
                <a:solidFill>
                  <a:schemeClr val="bg2">
                    <a:lumMod val="50000"/>
                  </a:schemeClr>
                </a:solidFill>
              </a:rPr>
              <a:t>Правительства РФ </a:t>
            </a:r>
            <a:r>
              <a:rPr lang="ru-RU" sz="1800" b="1" i="1" dirty="0" smtClean="0">
                <a:solidFill>
                  <a:schemeClr val="bg2">
                    <a:lumMod val="50000"/>
                  </a:schemeClr>
                </a:solidFill>
              </a:rPr>
              <a:t>с согласия </a:t>
            </a:r>
            <a:r>
              <a:rPr lang="ru-RU" sz="1800" b="1" i="1" dirty="0">
                <a:solidFill>
                  <a:schemeClr val="bg2">
                    <a:lumMod val="50000"/>
                  </a:schemeClr>
                </a:solidFill>
              </a:rPr>
              <a:t>государства пребывания</a:t>
            </a:r>
            <a:r>
              <a:rPr lang="ru-RU" sz="1600" dirty="0" smtClean="0"/>
              <a:t>.</a:t>
            </a:r>
            <a:br>
              <a:rPr lang="ru-RU" sz="1600" dirty="0" smtClean="0"/>
            </a:br>
            <a:endParaRPr lang="ru-RU" sz="1600" b="1" dirty="0"/>
          </a:p>
        </p:txBody>
      </p:sp>
      <p:sp>
        <p:nvSpPr>
          <p:cNvPr id="4" name="Текст 3"/>
          <p:cNvSpPr>
            <a:spLocks noGrp="1"/>
          </p:cNvSpPr>
          <p:nvPr>
            <p:ph type="body" sz="half" idx="2"/>
          </p:nvPr>
        </p:nvSpPr>
        <p:spPr>
          <a:xfrm>
            <a:off x="4194834" y="1542349"/>
            <a:ext cx="2875039" cy="5242400"/>
          </a:xfrm>
        </p:spPr>
        <p:txBody>
          <a:bodyPr>
            <a:normAutofit/>
          </a:bodyPr>
          <a:lstStyle/>
          <a:p>
            <a:pPr algn="l"/>
            <a:r>
              <a:rPr lang="ru-RU" dirty="0" smtClean="0"/>
              <a:t>Государственная </a:t>
            </a:r>
            <a:r>
              <a:rPr lang="ru-RU" dirty="0"/>
              <a:t>символика Российской Федерации </a:t>
            </a:r>
            <a:r>
              <a:rPr lang="ru-RU" dirty="0" smtClean="0"/>
              <a:t>используется </a:t>
            </a:r>
            <a:r>
              <a:rPr lang="ru-RU" dirty="0"/>
              <a:t>с учётом протокольной практики государства пребывания</a:t>
            </a:r>
            <a:r>
              <a:rPr lang="ru-RU" dirty="0" smtClean="0"/>
              <a:t>.</a:t>
            </a:r>
          </a:p>
          <a:p>
            <a:pPr algn="l"/>
            <a:endParaRPr lang="ru-RU" dirty="0"/>
          </a:p>
          <a:p>
            <a:pPr algn="l"/>
            <a:r>
              <a:rPr lang="ru-RU" dirty="0"/>
              <a:t>Консульское учреждение, его сотрудники и члены их семей </a:t>
            </a:r>
            <a:r>
              <a:rPr lang="ru-RU" dirty="0" smtClean="0"/>
              <a:t>пользуются </a:t>
            </a:r>
            <a:r>
              <a:rPr lang="ru-RU" dirty="0"/>
              <a:t>в государстве пребывания привилегиями и иммунитетами </a:t>
            </a:r>
            <a:r>
              <a:rPr lang="ru-RU" dirty="0" smtClean="0"/>
              <a:t>в соответствии </a:t>
            </a:r>
            <a:r>
              <a:rPr lang="ru-RU" dirty="0"/>
              <a:t>с международным правом и законодательством </a:t>
            </a:r>
            <a:r>
              <a:rPr lang="ru-RU" dirty="0" smtClean="0"/>
              <a:t>государства </a:t>
            </a:r>
            <a:r>
              <a:rPr lang="ru-RU" dirty="0"/>
              <a:t>пребывания</a:t>
            </a:r>
            <a:r>
              <a:rPr lang="ru-RU" dirty="0" smtClean="0"/>
              <a:t>.</a:t>
            </a:r>
          </a:p>
          <a:p>
            <a:pPr algn="l"/>
            <a:endParaRPr lang="ru-RU" dirty="0" smtClean="0"/>
          </a:p>
          <a:p>
            <a:pPr algn="l"/>
            <a:r>
              <a:rPr lang="ru-RU" sz="1400" b="1" dirty="0" smtClean="0"/>
              <a:t>Генконсульство России в Эдинбурге</a:t>
            </a:r>
            <a:endParaRPr lang="ru-RU" sz="1400" b="1" dirty="0"/>
          </a:p>
        </p:txBody>
      </p:sp>
      <p:sp>
        <p:nvSpPr>
          <p:cNvPr id="10" name="Прямоугольник 9"/>
          <p:cNvSpPr/>
          <p:nvPr/>
        </p:nvSpPr>
        <p:spPr>
          <a:xfrm>
            <a:off x="7562594" y="4728394"/>
            <a:ext cx="4425715" cy="1815882"/>
          </a:xfrm>
          <a:prstGeom prst="rect">
            <a:avLst/>
          </a:prstGeom>
        </p:spPr>
        <p:txBody>
          <a:bodyPr wrap="square">
            <a:spAutoFit/>
          </a:bodyPr>
          <a:lstStyle/>
          <a:p>
            <a:pPr algn="r"/>
            <a:r>
              <a:rPr lang="ru-RU" sz="1600" dirty="0"/>
              <a:t>Сотрудники Консульского учреждения и члены их семей обязаны уважать законы и правила, а также традиции и обычаи государства пребывания, воздерживаться от любых действий, которые могут быть истолкованы как вмешательство во внутренние дела государства пребывания.</a:t>
            </a:r>
          </a:p>
        </p:txBody>
      </p:sp>
      <p:pic>
        <p:nvPicPr>
          <p:cNvPr id="12" name="Объект 1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698477" y="1869608"/>
            <a:ext cx="4153950" cy="2769300"/>
          </a:xfrm>
        </p:spPr>
      </p:pic>
      <p:pic>
        <p:nvPicPr>
          <p:cNvPr id="13" name="Рисунок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400" y="1620024"/>
            <a:ext cx="3928482" cy="5237976"/>
          </a:xfrm>
          <a:prstGeom prst="rect">
            <a:avLst/>
          </a:prstGeom>
        </p:spPr>
      </p:pic>
      <p:sp>
        <p:nvSpPr>
          <p:cNvPr id="14" name="Прямоугольник 13"/>
          <p:cNvSpPr/>
          <p:nvPr/>
        </p:nvSpPr>
        <p:spPr>
          <a:xfrm>
            <a:off x="713678" y="0"/>
            <a:ext cx="1037064" cy="1620024"/>
          </a:xfrm>
          <a:prstGeom prst="rect">
            <a:avLst/>
          </a:prstGeom>
          <a:solidFill>
            <a:srgbClr val="E0E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p:cNvSpPr/>
          <p:nvPr/>
        </p:nvSpPr>
        <p:spPr>
          <a:xfrm>
            <a:off x="156401" y="166989"/>
            <a:ext cx="7136498" cy="1323439"/>
          </a:xfrm>
          <a:prstGeom prst="rect">
            <a:avLst/>
          </a:prstGeom>
        </p:spPr>
        <p:txBody>
          <a:bodyPr wrap="square">
            <a:spAutoFit/>
          </a:bodyPr>
          <a:lstStyle/>
          <a:p>
            <a:r>
              <a:rPr lang="ru-RU" sz="1600" dirty="0"/>
              <a:t>На здании Консульского учреждения или его территории поднимается Государственный флаг Российской Федерации, устанавливается щит с изображением Государственного герба Российской Федерации и наименованием Консульского учреждения на русском языке и государственном языке (государственных языках) государства пребывания. </a:t>
            </a:r>
          </a:p>
        </p:txBody>
      </p:sp>
    </p:spTree>
    <p:extLst>
      <p:ext uri="{BB962C8B-B14F-4D97-AF65-F5344CB8AC3E}">
        <p14:creationId xmlns:p14="http://schemas.microsoft.com/office/powerpoint/2010/main" val="27271582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94062" y="431237"/>
            <a:ext cx="3948094" cy="440472"/>
          </a:xfrm>
        </p:spPr>
        <p:txBody>
          <a:bodyPr>
            <a:normAutofit fontScale="90000"/>
          </a:bodyPr>
          <a:lstStyle/>
          <a:p>
            <a:pPr algn="l"/>
            <a:r>
              <a:rPr lang="ru-RU" sz="2200" dirty="0">
                <a:ln w="0"/>
                <a:effectLst>
                  <a:outerShdw blurRad="38100" dist="19050" dir="2700000" algn="tl" rotWithShape="0">
                    <a:schemeClr val="dk1">
                      <a:alpha val="40000"/>
                    </a:schemeClr>
                  </a:outerShdw>
                </a:effectLst>
              </a:rPr>
              <a:t>В каждом консульском округе создаётся консульский корпус</a:t>
            </a:r>
            <a:r>
              <a:rPr lang="ru-RU" dirty="0">
                <a:ln w="0"/>
                <a:effectLst>
                  <a:outerShdw blurRad="38100" dist="19050" dir="2700000" algn="tl" rotWithShape="0">
                    <a:schemeClr val="dk1">
                      <a:alpha val="40000"/>
                    </a:schemeClr>
                  </a:outerShdw>
                </a:effectLst>
              </a:rPr>
              <a:t>.</a:t>
            </a:r>
          </a:p>
        </p:txBody>
      </p:sp>
      <p:sp>
        <p:nvSpPr>
          <p:cNvPr id="4" name="Текст 3"/>
          <p:cNvSpPr>
            <a:spLocks noGrp="1"/>
          </p:cNvSpPr>
          <p:nvPr>
            <p:ph type="body" sz="half" idx="2"/>
          </p:nvPr>
        </p:nvSpPr>
        <p:spPr>
          <a:xfrm>
            <a:off x="1694985" y="962282"/>
            <a:ext cx="4148254" cy="5265884"/>
          </a:xfrm>
        </p:spPr>
        <p:txBody>
          <a:bodyPr>
            <a:normAutofit fontScale="92500" lnSpcReduction="10000"/>
          </a:bodyPr>
          <a:lstStyle/>
          <a:p>
            <a:endParaRPr lang="ru-RU" dirty="0" smtClean="0"/>
          </a:p>
          <a:p>
            <a:pPr algn="l"/>
            <a:r>
              <a:rPr lang="ru-RU" sz="1700" b="1" dirty="0" smtClean="0">
                <a:solidFill>
                  <a:schemeClr val="accent1">
                    <a:lumMod val="75000"/>
                  </a:schemeClr>
                </a:solidFill>
              </a:rPr>
              <a:t>В </a:t>
            </a:r>
            <a:r>
              <a:rPr lang="ru-RU" sz="1700" b="1" dirty="0">
                <a:solidFill>
                  <a:schemeClr val="accent1">
                    <a:lumMod val="75000"/>
                  </a:schemeClr>
                </a:solidFill>
              </a:rPr>
              <a:t>основном он выполняет </a:t>
            </a:r>
            <a:r>
              <a:rPr lang="ru-RU" sz="1700" b="1" dirty="0" smtClean="0">
                <a:solidFill>
                  <a:schemeClr val="accent1">
                    <a:lumMod val="75000"/>
                  </a:schemeClr>
                </a:solidFill>
              </a:rPr>
              <a:t>протокольные </a:t>
            </a:r>
            <a:r>
              <a:rPr lang="ru-RU" sz="1700" b="1" dirty="0">
                <a:solidFill>
                  <a:schemeClr val="accent1">
                    <a:lumMod val="75000"/>
                  </a:schemeClr>
                </a:solidFill>
              </a:rPr>
              <a:t>и некоторые координирующие </a:t>
            </a:r>
            <a:r>
              <a:rPr lang="ru-RU" sz="1700" b="1" dirty="0" smtClean="0">
                <a:solidFill>
                  <a:schemeClr val="accent1">
                    <a:lumMod val="75000"/>
                  </a:schemeClr>
                </a:solidFill>
              </a:rPr>
              <a:t>функции:</a:t>
            </a:r>
          </a:p>
          <a:p>
            <a:pPr marL="285750" indent="-285750" algn="l">
              <a:buFont typeface="Wingdings" panose="05000000000000000000" pitchFamily="2" charset="2"/>
              <a:buChar char="§"/>
            </a:pPr>
            <a:r>
              <a:rPr lang="ru-RU" dirty="0" smtClean="0"/>
              <a:t>представляет </a:t>
            </a:r>
            <a:r>
              <a:rPr lang="ru-RU" dirty="0"/>
              <a:t>весь </a:t>
            </a:r>
            <a:r>
              <a:rPr lang="ru-RU" dirty="0" smtClean="0"/>
              <a:t>консульский корпус</a:t>
            </a:r>
          </a:p>
          <a:p>
            <a:pPr marL="285750" indent="-285750" algn="l">
              <a:buFont typeface="Wingdings" panose="05000000000000000000" pitchFamily="2" charset="2"/>
              <a:buChar char="§"/>
            </a:pPr>
            <a:r>
              <a:rPr lang="ru-RU" dirty="0" smtClean="0"/>
              <a:t> </a:t>
            </a:r>
            <a:r>
              <a:rPr lang="ru-RU" dirty="0"/>
              <a:t>знакомит вновь прибывших глав консульских </a:t>
            </a:r>
            <a:r>
              <a:rPr lang="ru-RU" dirty="0" smtClean="0"/>
              <a:t>учреждений </a:t>
            </a:r>
            <a:r>
              <a:rPr lang="ru-RU" dirty="0"/>
              <a:t>с законами, традициями и обычаями страны пребывания, </a:t>
            </a:r>
            <a:r>
              <a:rPr lang="ru-RU" dirty="0" smtClean="0"/>
              <a:t>особенностями </a:t>
            </a:r>
            <a:r>
              <a:rPr lang="ru-RU" dirty="0"/>
              <a:t>консульского округа; </a:t>
            </a:r>
            <a:endParaRPr lang="ru-RU" dirty="0" smtClean="0"/>
          </a:p>
          <a:p>
            <a:pPr marL="285750" indent="-285750" algn="l">
              <a:buFont typeface="Wingdings" panose="05000000000000000000" pitchFamily="2" charset="2"/>
              <a:buChar char="§"/>
            </a:pPr>
            <a:r>
              <a:rPr lang="ru-RU" dirty="0" smtClean="0"/>
              <a:t>представляет </a:t>
            </a:r>
            <a:r>
              <a:rPr lang="ru-RU" dirty="0"/>
              <a:t>их руководителям </a:t>
            </a:r>
            <a:r>
              <a:rPr lang="ru-RU" dirty="0" smtClean="0"/>
              <a:t>административно-территориальных </a:t>
            </a:r>
            <a:r>
              <a:rPr lang="ru-RU" dirty="0"/>
              <a:t>единиц страны пребывания, </a:t>
            </a:r>
            <a:r>
              <a:rPr lang="ru-RU" dirty="0" smtClean="0"/>
              <a:t>входящих </a:t>
            </a:r>
            <a:r>
              <a:rPr lang="ru-RU" dirty="0"/>
              <a:t>в консульский округ; </a:t>
            </a:r>
            <a:endParaRPr lang="ru-RU" dirty="0" smtClean="0"/>
          </a:p>
          <a:p>
            <a:pPr marL="285750" indent="-285750" algn="l">
              <a:buFont typeface="Wingdings" panose="05000000000000000000" pitchFamily="2" charset="2"/>
              <a:buChar char="§"/>
            </a:pPr>
            <a:r>
              <a:rPr lang="ru-RU" dirty="0" smtClean="0"/>
              <a:t>разрешает </a:t>
            </a:r>
            <a:r>
              <a:rPr lang="ru-RU" dirty="0"/>
              <a:t>внутренние вопросы в </a:t>
            </a:r>
            <a:r>
              <a:rPr lang="ru-RU" dirty="0" smtClean="0"/>
              <a:t>рамках консульского </a:t>
            </a:r>
            <a:r>
              <a:rPr lang="ru-RU" dirty="0"/>
              <a:t>корпуса; </a:t>
            </a:r>
            <a:endParaRPr lang="ru-RU" dirty="0" smtClean="0"/>
          </a:p>
          <a:p>
            <a:pPr marL="285750" indent="-285750" algn="l">
              <a:buFont typeface="Wingdings" panose="05000000000000000000" pitchFamily="2" charset="2"/>
              <a:buChar char="§"/>
            </a:pPr>
            <a:r>
              <a:rPr lang="ru-RU" dirty="0" smtClean="0"/>
              <a:t>защищает </a:t>
            </a:r>
            <a:r>
              <a:rPr lang="ru-RU" dirty="0"/>
              <a:t>права членов консульского корпуса </a:t>
            </a:r>
            <a:r>
              <a:rPr lang="ru-RU" dirty="0" smtClean="0"/>
              <a:t>в случае </a:t>
            </a:r>
            <a:r>
              <a:rPr lang="ru-RU" dirty="0"/>
              <a:t>их ущемления в государстве пребывания и т.д</a:t>
            </a:r>
            <a:r>
              <a:rPr lang="ru-RU" dirty="0" smtClean="0"/>
              <a:t>.</a:t>
            </a:r>
          </a:p>
          <a:p>
            <a:r>
              <a:rPr lang="ru-RU" dirty="0" smtClean="0"/>
              <a:t> </a:t>
            </a:r>
          </a:p>
          <a:p>
            <a:r>
              <a:rPr lang="ru-RU" dirty="0" smtClean="0"/>
              <a:t>.</a:t>
            </a:r>
            <a:endParaRPr lang="ru-RU" dirty="0"/>
          </a:p>
        </p:txBody>
      </p:sp>
      <p:pic>
        <p:nvPicPr>
          <p:cNvPr id="7" name="Объект 6"/>
          <p:cNvPicPr>
            <a:picLocks noGrp="1" noChangeAspect="1"/>
          </p:cNvPicPr>
          <p:nvPr>
            <p:ph idx="1"/>
          </p:nvPr>
        </p:nvPicPr>
        <p:blipFill rotWithShape="1">
          <a:blip r:embed="rId2">
            <a:extLst>
              <a:ext uri="{28A0092B-C50C-407E-A947-70E740481C1C}">
                <a14:useLocalDpi xmlns:a14="http://schemas.microsoft.com/office/drawing/2010/main" val="0"/>
              </a:ext>
            </a:extLst>
          </a:blip>
          <a:srcRect l="5522" b="5439"/>
          <a:stretch/>
        </p:blipFill>
        <p:spPr>
          <a:xfrm>
            <a:off x="6746488" y="2439610"/>
            <a:ext cx="5169132" cy="3445726"/>
          </a:xfrm>
          <a:effectLst>
            <a:outerShdw blurRad="50800" dist="38100" dir="2700000" algn="tl" rotWithShape="0">
              <a:prstClr val="black">
                <a:alpha val="40000"/>
              </a:prstClr>
            </a:outerShdw>
          </a:effectLst>
        </p:spPr>
      </p:pic>
      <p:sp>
        <p:nvSpPr>
          <p:cNvPr id="8" name="TextBox 7"/>
          <p:cNvSpPr txBox="1"/>
          <p:nvPr/>
        </p:nvSpPr>
        <p:spPr>
          <a:xfrm>
            <a:off x="6622059" y="431237"/>
            <a:ext cx="5069902" cy="1477328"/>
          </a:xfrm>
          <a:prstGeom prst="rect">
            <a:avLst/>
          </a:prstGeom>
          <a:noFill/>
        </p:spPr>
        <p:txBody>
          <a:bodyPr wrap="square" rtlCol="0">
            <a:spAutoFit/>
          </a:bodyPr>
          <a:lstStyle/>
          <a:p>
            <a:r>
              <a:rPr lang="ru-RU" b="1" dirty="0">
                <a:solidFill>
                  <a:schemeClr val="bg2">
                    <a:lumMod val="50000"/>
                  </a:schemeClr>
                </a:solidFill>
              </a:rPr>
              <a:t>Консульский корпус возглавляется дуайеном. Им назначается старший по консульскому классу и времени получения экзекватуры глава консульского учреждения</a:t>
            </a:r>
            <a:r>
              <a:rPr lang="ru-RU" dirty="0"/>
              <a:t>. </a:t>
            </a:r>
          </a:p>
          <a:p>
            <a:endParaRPr lang="ru-RU" dirty="0"/>
          </a:p>
        </p:txBody>
      </p:sp>
      <p:sp>
        <p:nvSpPr>
          <p:cNvPr id="9" name="Прямоугольник 8"/>
          <p:cNvSpPr/>
          <p:nvPr/>
        </p:nvSpPr>
        <p:spPr>
          <a:xfrm>
            <a:off x="2477522" y="6066483"/>
            <a:ext cx="9714478" cy="646331"/>
          </a:xfrm>
          <a:prstGeom prst="rect">
            <a:avLst/>
          </a:prstGeom>
        </p:spPr>
        <p:txBody>
          <a:bodyPr wrap="square">
            <a:spAutoFit/>
          </a:bodyPr>
          <a:lstStyle/>
          <a:p>
            <a:r>
              <a:rPr lang="ru-RU" b="1" dirty="0">
                <a:solidFill>
                  <a:schemeClr val="tx2">
                    <a:lumMod val="75000"/>
                    <a:lumOff val="25000"/>
                  </a:schemeClr>
                </a:solidFill>
              </a:rPr>
              <a:t>В зависимости от количества консульских округов, существующих в стране пребывания, может быть несколько консульских </a:t>
            </a:r>
            <a:r>
              <a:rPr lang="ru-RU" b="1" dirty="0" smtClean="0">
                <a:solidFill>
                  <a:schemeClr val="tx2">
                    <a:lumMod val="75000"/>
                    <a:lumOff val="25000"/>
                  </a:schemeClr>
                </a:solidFill>
              </a:rPr>
              <a:t>корпусов.</a:t>
            </a:r>
            <a:endParaRPr lang="ru-RU" b="1" dirty="0">
              <a:solidFill>
                <a:schemeClr val="tx2">
                  <a:lumMod val="75000"/>
                  <a:lumOff val="25000"/>
                </a:schemeClr>
              </a:solidFill>
            </a:endParaRPr>
          </a:p>
        </p:txBody>
      </p:sp>
      <p:sp>
        <p:nvSpPr>
          <p:cNvPr id="10" name="TextBox 9"/>
          <p:cNvSpPr txBox="1"/>
          <p:nvPr/>
        </p:nvSpPr>
        <p:spPr>
          <a:xfrm>
            <a:off x="6746488" y="1908565"/>
            <a:ext cx="4923805" cy="523220"/>
          </a:xfrm>
          <a:prstGeom prst="rect">
            <a:avLst/>
          </a:prstGeom>
          <a:noFill/>
        </p:spPr>
        <p:txBody>
          <a:bodyPr wrap="square" rtlCol="0">
            <a:spAutoFit/>
          </a:bodyPr>
          <a:lstStyle/>
          <a:p>
            <a:r>
              <a:rPr lang="ru-RU" sz="1400" b="1" dirty="0"/>
              <a:t>Дуайен </a:t>
            </a:r>
            <a:r>
              <a:rPr lang="ru-RU" sz="1400" b="1" dirty="0" smtClean="0"/>
              <a:t>консульского корпуса </a:t>
            </a:r>
            <a:r>
              <a:rPr lang="ru-RU" sz="1400" b="1" dirty="0"/>
              <a:t>в </a:t>
            </a:r>
            <a:r>
              <a:rPr lang="ru-RU" sz="1400" b="1" dirty="0" smtClean="0"/>
              <a:t>Приморье в 2019 году, </a:t>
            </a:r>
            <a:r>
              <a:rPr lang="ru-RU" sz="1400" b="1" dirty="0"/>
              <a:t>генконсул Республики Корея </a:t>
            </a:r>
            <a:r>
              <a:rPr lang="ru-RU" sz="1400" b="1" dirty="0" smtClean="0"/>
              <a:t>Ли </a:t>
            </a:r>
            <a:r>
              <a:rPr lang="ru-RU" sz="1400" b="1" dirty="0"/>
              <a:t>Сок Пэ</a:t>
            </a:r>
          </a:p>
        </p:txBody>
      </p:sp>
    </p:spTree>
    <p:extLst>
      <p:ext uri="{BB962C8B-B14F-4D97-AF65-F5344CB8AC3E}">
        <p14:creationId xmlns:p14="http://schemas.microsoft.com/office/powerpoint/2010/main" val="2218158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14500" y="189755"/>
            <a:ext cx="10178810" cy="1030638"/>
          </a:xfrm>
        </p:spPr>
        <p:txBody>
          <a:bodyPr>
            <a:noAutofit/>
          </a:bodyPr>
          <a:lstStyle/>
          <a:p>
            <a:pPr algn="r"/>
            <a:r>
              <a:rPr lang="ru-RU" sz="1600" dirty="0"/>
              <a:t>К категории национальных правовых источников </a:t>
            </a:r>
            <a:r>
              <a:rPr lang="ru-RU" sz="1600" dirty="0" smtClean="0"/>
              <a:t>консульского права </a:t>
            </a:r>
            <a:r>
              <a:rPr lang="ru-RU" sz="1600" dirty="0"/>
              <a:t>относятся консульские </a:t>
            </a:r>
            <a:r>
              <a:rPr lang="ru-RU" sz="1600" dirty="0" smtClean="0"/>
              <a:t>уставы. В </a:t>
            </a:r>
            <a:r>
              <a:rPr lang="ru-RU" sz="1600" dirty="0"/>
              <a:t>настоящее время действует </a:t>
            </a:r>
            <a:r>
              <a:rPr lang="ru-RU" sz="1600" b="1" dirty="0">
                <a:solidFill>
                  <a:schemeClr val="tx1">
                    <a:lumMod val="65000"/>
                    <a:lumOff val="35000"/>
                  </a:schemeClr>
                </a:solidFill>
              </a:rPr>
              <a:t>федеральный закон «</a:t>
            </a:r>
            <a:r>
              <a:rPr lang="ru-RU" sz="1600" b="1" dirty="0" smtClean="0">
                <a:solidFill>
                  <a:schemeClr val="tx1">
                    <a:lumMod val="65000"/>
                    <a:lumOff val="35000"/>
                  </a:schemeClr>
                </a:solidFill>
              </a:rPr>
              <a:t>Консульский устав</a:t>
            </a:r>
            <a:r>
              <a:rPr lang="ru-RU" sz="1600" b="1" dirty="0">
                <a:solidFill>
                  <a:schemeClr val="tx1">
                    <a:lumMod val="65000"/>
                    <a:lumOff val="35000"/>
                  </a:schemeClr>
                </a:solidFill>
              </a:rPr>
              <a:t>», </a:t>
            </a:r>
            <a:r>
              <a:rPr lang="ru-RU" sz="1600" dirty="0"/>
              <a:t>принятый </a:t>
            </a:r>
            <a:r>
              <a:rPr lang="ru-RU" sz="1600" dirty="0" smtClean="0"/>
              <a:t>2010 г. Закон определяет </a:t>
            </a:r>
            <a:r>
              <a:rPr lang="ru-RU" sz="1600" dirty="0"/>
              <a:t>правовые основы осуществления консульской </a:t>
            </a:r>
            <a:r>
              <a:rPr lang="ru-RU" sz="1600" dirty="0" smtClean="0"/>
              <a:t>деятельности</a:t>
            </a:r>
            <a:r>
              <a:rPr lang="ru-RU" sz="1600" dirty="0"/>
              <a:t>, права и обязанности консульских должностных лиц по </a:t>
            </a:r>
            <a:r>
              <a:rPr lang="ru-RU" sz="1600" dirty="0" smtClean="0"/>
              <a:t>защите прав </a:t>
            </a:r>
            <a:r>
              <a:rPr lang="ru-RU" sz="1600" dirty="0"/>
              <a:t>и интересов РФ, граждан РФ и российских юридических лиц </a:t>
            </a:r>
            <a:r>
              <a:rPr lang="ru-RU" sz="1600" dirty="0" smtClean="0"/>
              <a:t>за пределами </a:t>
            </a:r>
            <a:r>
              <a:rPr lang="ru-RU" sz="1600" dirty="0"/>
              <a:t>РФ.</a:t>
            </a:r>
          </a:p>
        </p:txBody>
      </p:sp>
      <p:sp>
        <p:nvSpPr>
          <p:cNvPr id="4" name="Текст 3"/>
          <p:cNvSpPr>
            <a:spLocks noGrp="1"/>
          </p:cNvSpPr>
          <p:nvPr>
            <p:ph type="body" sz="half" idx="2"/>
          </p:nvPr>
        </p:nvSpPr>
        <p:spPr>
          <a:xfrm>
            <a:off x="1332033" y="1617998"/>
            <a:ext cx="7418070" cy="2165332"/>
          </a:xfrm>
        </p:spPr>
        <p:txBody>
          <a:bodyPr>
            <a:normAutofit/>
          </a:bodyPr>
          <a:lstStyle/>
          <a:p>
            <a:pPr algn="r"/>
            <a:r>
              <a:rPr lang="ru-RU" dirty="0"/>
              <a:t>Указом Президента России от 5 ноября 1998 г. утверждено </a:t>
            </a:r>
            <a:r>
              <a:rPr lang="ru-RU" b="1" dirty="0" smtClean="0">
                <a:solidFill>
                  <a:schemeClr val="tx1">
                    <a:lumMod val="65000"/>
                    <a:lumOff val="35000"/>
                  </a:schemeClr>
                </a:solidFill>
              </a:rPr>
              <a:t>Положение </a:t>
            </a:r>
            <a:r>
              <a:rPr lang="ru-RU" b="1" dirty="0">
                <a:solidFill>
                  <a:schemeClr val="tx1">
                    <a:lumMod val="65000"/>
                    <a:lumOff val="35000"/>
                  </a:schemeClr>
                </a:solidFill>
              </a:rPr>
              <a:t>о Консульском учреждении Российской Федерации</a:t>
            </a:r>
            <a:r>
              <a:rPr lang="ru-RU" dirty="0" smtClean="0"/>
              <a:t>.</a:t>
            </a:r>
          </a:p>
          <a:p>
            <a:pPr algn="r"/>
            <a:r>
              <a:rPr lang="ru-RU" dirty="0"/>
              <a:t>Общие положения устанавливают, что Консульское </a:t>
            </a:r>
            <a:r>
              <a:rPr lang="ru-RU" dirty="0" smtClean="0"/>
              <a:t>учреждение Российской </a:t>
            </a:r>
            <a:r>
              <a:rPr lang="ru-RU" dirty="0"/>
              <a:t>Федерации является государственным органом </a:t>
            </a:r>
            <a:r>
              <a:rPr lang="ru-RU" dirty="0" smtClean="0"/>
              <a:t>внешних сношений </a:t>
            </a:r>
            <a:r>
              <a:rPr lang="ru-RU" dirty="0"/>
              <a:t>Российской Федерации, осуществляющим в пределах </a:t>
            </a:r>
            <a:r>
              <a:rPr lang="ru-RU" dirty="0" smtClean="0"/>
              <a:t>соответствующего </a:t>
            </a:r>
            <a:r>
              <a:rPr lang="ru-RU" dirty="0"/>
              <a:t>консульского округа на территории государства </a:t>
            </a:r>
            <a:r>
              <a:rPr lang="ru-RU" dirty="0" smtClean="0"/>
              <a:t>пребывания </a:t>
            </a:r>
            <a:r>
              <a:rPr lang="ru-RU" dirty="0"/>
              <a:t>консульские функции от </a:t>
            </a:r>
            <a:r>
              <a:rPr lang="ru-RU" dirty="0" smtClean="0"/>
              <a:t>имени Российской </a:t>
            </a:r>
            <a:r>
              <a:rPr lang="ru-RU" dirty="0"/>
              <a:t>Федерации.</a:t>
            </a:r>
          </a:p>
        </p:txBody>
      </p:sp>
      <p:sp>
        <p:nvSpPr>
          <p:cNvPr id="5" name="TextBox 4"/>
          <p:cNvSpPr txBox="1"/>
          <p:nvPr/>
        </p:nvSpPr>
        <p:spPr>
          <a:xfrm>
            <a:off x="2541392" y="3954320"/>
            <a:ext cx="3327892" cy="2585323"/>
          </a:xfrm>
          <a:prstGeom prst="rect">
            <a:avLst/>
          </a:prstGeom>
          <a:solidFill>
            <a:schemeClr val="bg2">
              <a:lumMod val="90000"/>
            </a:schemeClr>
          </a:solidFill>
          <a:effectLst>
            <a:glow rad="139700">
              <a:schemeClr val="bg2">
                <a:lumMod val="50000"/>
                <a:alpha val="40000"/>
              </a:schemeClr>
            </a:glow>
            <a:outerShdw blurRad="50800" dist="38100" algn="l" rotWithShape="0">
              <a:prstClr val="black">
                <a:alpha val="40000"/>
              </a:prstClr>
            </a:outerShdw>
          </a:effectLst>
        </p:spPr>
        <p:txBody>
          <a:bodyPr wrap="square" rtlCol="0">
            <a:spAutoFit/>
          </a:bodyPr>
          <a:lstStyle/>
          <a:p>
            <a:r>
              <a:rPr lang="ru-RU" dirty="0"/>
              <a:t>Консульское учреждение входит в систему Министерства </a:t>
            </a:r>
            <a:r>
              <a:rPr lang="ru-RU" dirty="0" smtClean="0"/>
              <a:t>иностранных </a:t>
            </a:r>
            <a:r>
              <a:rPr lang="ru-RU" dirty="0"/>
              <a:t>дел РФ. В государстве пребывания Консульское </a:t>
            </a:r>
            <a:r>
              <a:rPr lang="ru-RU" dirty="0" smtClean="0"/>
              <a:t>учреждение подчинено </a:t>
            </a:r>
            <a:r>
              <a:rPr lang="ru-RU" dirty="0"/>
              <a:t>главе </a:t>
            </a:r>
            <a:r>
              <a:rPr lang="ru-RU" dirty="0" smtClean="0"/>
              <a:t>дипломатического представительства </a:t>
            </a:r>
            <a:r>
              <a:rPr lang="ru-RU" dirty="0"/>
              <a:t>Российской</a:t>
            </a:r>
          </a:p>
          <a:p>
            <a:r>
              <a:rPr lang="ru-RU" dirty="0"/>
              <a:t>Федерации.</a:t>
            </a:r>
          </a:p>
        </p:txBody>
      </p:sp>
      <p:sp>
        <p:nvSpPr>
          <p:cNvPr id="6" name="TextBox 5"/>
          <p:cNvSpPr txBox="1"/>
          <p:nvPr/>
        </p:nvSpPr>
        <p:spPr>
          <a:xfrm>
            <a:off x="5452946" y="3311912"/>
            <a:ext cx="184731" cy="369332"/>
          </a:xfrm>
          <a:prstGeom prst="rect">
            <a:avLst/>
          </a:prstGeom>
          <a:noFill/>
        </p:spPr>
        <p:txBody>
          <a:bodyPr wrap="none" rtlCol="0">
            <a:spAutoFit/>
          </a:bodyPr>
          <a:lstStyle/>
          <a:p>
            <a:endParaRPr lang="ru-RU" dirty="0"/>
          </a:p>
        </p:txBody>
      </p:sp>
      <p:sp>
        <p:nvSpPr>
          <p:cNvPr id="7" name="TextBox 6"/>
          <p:cNvSpPr txBox="1"/>
          <p:nvPr/>
        </p:nvSpPr>
        <p:spPr>
          <a:xfrm>
            <a:off x="5878377" y="5685872"/>
            <a:ext cx="6273297" cy="1169551"/>
          </a:xfrm>
          <a:prstGeom prst="rect">
            <a:avLst/>
          </a:prstGeom>
          <a:noFill/>
        </p:spPr>
        <p:txBody>
          <a:bodyPr wrap="square" rtlCol="0">
            <a:spAutoFit/>
          </a:bodyPr>
          <a:lstStyle/>
          <a:p>
            <a:pPr algn="r"/>
            <a:r>
              <a:rPr lang="ru-RU" sz="1400" b="1" dirty="0"/>
              <a:t>За консульские действия, совершаемые на территории </a:t>
            </a:r>
            <a:r>
              <a:rPr lang="ru-RU" sz="1400" b="1" dirty="0" smtClean="0"/>
              <a:t>государства </a:t>
            </a:r>
            <a:r>
              <a:rPr lang="ru-RU" sz="1400" b="1" dirty="0"/>
              <a:t>пребывания, Консульским учреждением взимаются в соответствии </a:t>
            </a:r>
            <a:r>
              <a:rPr lang="ru-RU" sz="1400" b="1" dirty="0" smtClean="0"/>
              <a:t>с законодательством </a:t>
            </a:r>
            <a:r>
              <a:rPr lang="ru-RU" sz="1400" b="1" dirty="0"/>
              <a:t>РФ консульские сборы. Фактические </a:t>
            </a:r>
            <a:r>
              <a:rPr lang="ru-RU" sz="1400" b="1" dirty="0" smtClean="0"/>
              <a:t>расходы, связанные </a:t>
            </a:r>
            <a:r>
              <a:rPr lang="ru-RU" sz="1400" b="1" dirty="0"/>
              <a:t>с совершением указанных действий, также подлежат </a:t>
            </a:r>
            <a:r>
              <a:rPr lang="ru-RU" sz="1400" b="1" dirty="0" smtClean="0"/>
              <a:t>возмещению</a:t>
            </a:r>
            <a:r>
              <a:rPr lang="ru-RU" sz="1400" b="1" dirty="0"/>
              <a:t>.</a:t>
            </a:r>
          </a:p>
        </p:txBody>
      </p:sp>
      <p:pic>
        <p:nvPicPr>
          <p:cNvPr id="10" name="Объект 9"/>
          <p:cNvPicPr>
            <a:picLocks noGrp="1" noChangeAspect="1"/>
          </p:cNvPicPr>
          <p:nvPr>
            <p:ph idx="1"/>
          </p:nvPr>
        </p:nvPicPr>
        <p:blipFill rotWithShape="1">
          <a:blip r:embed="rId2">
            <a:extLst>
              <a:ext uri="{28A0092B-C50C-407E-A947-70E740481C1C}">
                <a14:useLocalDpi xmlns:a14="http://schemas.microsoft.com/office/drawing/2010/main" val="0"/>
              </a:ext>
            </a:extLst>
          </a:blip>
          <a:srcRect l="18748" t="5853" r="4312" b="19563"/>
          <a:stretch/>
        </p:blipFill>
        <p:spPr>
          <a:xfrm>
            <a:off x="9166302" y="1600544"/>
            <a:ext cx="2985372" cy="3807797"/>
          </a:xfrm>
          <a:ln>
            <a:noFill/>
          </a:ln>
          <a:effectLst>
            <a:innerShdw blurRad="63500" dist="50800" dir="13500000">
              <a:prstClr val="black">
                <a:alpha val="50000"/>
              </a:prstClr>
            </a:innerShdw>
          </a:effectLst>
        </p:spPr>
      </p:pic>
      <p:sp>
        <p:nvSpPr>
          <p:cNvPr id="11" name="Равнобедренный треугольник 10"/>
          <p:cNvSpPr/>
          <p:nvPr/>
        </p:nvSpPr>
        <p:spPr>
          <a:xfrm rot="5400000">
            <a:off x="10465952" y="61868"/>
            <a:ext cx="523041" cy="3122342"/>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Равнобедренный треугольник 11"/>
          <p:cNvSpPr/>
          <p:nvPr/>
        </p:nvSpPr>
        <p:spPr>
          <a:xfrm rot="15988009">
            <a:off x="10614443" y="4039844"/>
            <a:ext cx="420310" cy="2633257"/>
          </a:xfrm>
          <a:prstGeom prst="triangle">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831238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37424" y="113837"/>
            <a:ext cx="10840986" cy="2523768"/>
          </a:xfrm>
          <a:prstGeom prst="rect">
            <a:avLst/>
          </a:prstGeom>
          <a:noFill/>
        </p:spPr>
        <p:txBody>
          <a:bodyPr wrap="square" rtlCol="0">
            <a:spAutoFit/>
          </a:bodyPr>
          <a:lstStyle/>
          <a:p>
            <a:pPr algn="r"/>
            <a:r>
              <a:rPr lang="ru-RU" sz="1600" dirty="0"/>
              <a:t>В наше время одна из функций дипломатического </a:t>
            </a:r>
            <a:r>
              <a:rPr lang="ru-RU" sz="1600" dirty="0" smtClean="0"/>
              <a:t>представительства</a:t>
            </a:r>
            <a:r>
              <a:rPr lang="ru-RU" sz="1600" dirty="0"/>
              <a:t>, предусмотренных Венской конвенцией о дипломатических </a:t>
            </a:r>
            <a:r>
              <a:rPr lang="ru-RU" sz="1600" dirty="0" smtClean="0"/>
              <a:t>сношениях </a:t>
            </a:r>
            <a:r>
              <a:rPr lang="ru-RU" sz="1600" dirty="0"/>
              <a:t>1961 г., состоит в защите в государстве пребывания </a:t>
            </a:r>
            <a:r>
              <a:rPr lang="ru-RU" sz="1600" dirty="0" smtClean="0"/>
              <a:t>интересов аккредитующего </a:t>
            </a:r>
            <a:r>
              <a:rPr lang="ru-RU" sz="1600" dirty="0"/>
              <a:t>государства и его граждан в пределах, </a:t>
            </a:r>
            <a:r>
              <a:rPr lang="ru-RU" sz="1600" dirty="0" smtClean="0"/>
              <a:t>допускаемых международным </a:t>
            </a:r>
            <a:r>
              <a:rPr lang="ru-RU" sz="1600" dirty="0"/>
              <a:t>правом. </a:t>
            </a:r>
            <a:endParaRPr lang="ru-RU" sz="1600" dirty="0" smtClean="0"/>
          </a:p>
          <a:p>
            <a:pPr algn="r"/>
            <a:endParaRPr lang="ru-RU" sz="1600" dirty="0"/>
          </a:p>
          <a:p>
            <a:pPr algn="r"/>
            <a:r>
              <a:rPr lang="ru-RU" sz="1600" dirty="0" smtClean="0"/>
              <a:t>Формула </a:t>
            </a:r>
            <a:r>
              <a:rPr lang="ru-RU" sz="1600" dirty="0"/>
              <a:t>Венской конвенции о </a:t>
            </a:r>
            <a:r>
              <a:rPr lang="ru-RU" sz="1600" dirty="0" smtClean="0"/>
              <a:t>консульских сношениях </a:t>
            </a:r>
            <a:r>
              <a:rPr lang="ru-RU" sz="1600" dirty="0"/>
              <a:t>1963 г., характеризующая функции консульств, </a:t>
            </a:r>
            <a:r>
              <a:rPr lang="ru-RU" sz="1600" i="1" dirty="0"/>
              <a:t>в </a:t>
            </a:r>
            <a:r>
              <a:rPr lang="ru-RU" sz="1600" i="1" dirty="0" smtClean="0"/>
              <a:t>основном аналогична</a:t>
            </a:r>
            <a:r>
              <a:rPr lang="ru-RU" sz="1600" dirty="0"/>
              <a:t>. </a:t>
            </a:r>
            <a:r>
              <a:rPr lang="ru-RU" sz="1600" dirty="0" smtClean="0"/>
              <a:t>Аналогичны </a:t>
            </a:r>
            <a:r>
              <a:rPr lang="ru-RU" sz="1600" dirty="0"/>
              <a:t>и общие формулы, относящиеся к </a:t>
            </a:r>
            <a:r>
              <a:rPr lang="ru-RU" sz="1600" dirty="0" smtClean="0"/>
              <a:t>функции содействия </a:t>
            </a:r>
            <a:r>
              <a:rPr lang="ru-RU" sz="1600" dirty="0"/>
              <a:t>развитию экономических, торговых, культурных и </a:t>
            </a:r>
            <a:r>
              <a:rPr lang="ru-RU" sz="1600" dirty="0" smtClean="0"/>
              <a:t>научных </a:t>
            </a:r>
            <a:r>
              <a:rPr lang="ru-RU" sz="1600" dirty="0"/>
              <a:t>связей между государствами, а также функции, касающиеся </a:t>
            </a:r>
            <a:r>
              <a:rPr lang="ru-RU" sz="1600" dirty="0" smtClean="0"/>
              <a:t>информирования </a:t>
            </a:r>
            <a:r>
              <a:rPr lang="ru-RU" sz="1600" dirty="0"/>
              <a:t>консульством своего государства</a:t>
            </a:r>
            <a:r>
              <a:rPr lang="ru-RU" sz="1400" dirty="0"/>
              <a:t>. </a:t>
            </a:r>
            <a:endParaRPr lang="ru-RU" sz="1400" dirty="0" smtClean="0"/>
          </a:p>
          <a:p>
            <a:pPr algn="r"/>
            <a:endParaRPr lang="ru-RU" sz="1400" dirty="0"/>
          </a:p>
          <a:p>
            <a:pPr algn="r"/>
            <a:r>
              <a:rPr lang="ru-RU" sz="1600" dirty="0" smtClean="0">
                <a:ln w="0">
                  <a:solidFill>
                    <a:schemeClr val="accent1">
                      <a:lumMod val="75000"/>
                    </a:schemeClr>
                  </a:solidFill>
                </a:ln>
                <a:solidFill>
                  <a:schemeClr val="accent1">
                    <a:lumMod val="75000"/>
                  </a:schemeClr>
                </a:solidFill>
              </a:rPr>
              <a:t>Всё </a:t>
            </a:r>
            <a:r>
              <a:rPr lang="ru-RU" sz="1600" dirty="0">
                <a:ln w="0">
                  <a:solidFill>
                    <a:schemeClr val="accent1">
                      <a:lumMod val="75000"/>
                    </a:schemeClr>
                  </a:solidFill>
                </a:ln>
                <a:solidFill>
                  <a:schemeClr val="accent1">
                    <a:lumMod val="75000"/>
                  </a:schemeClr>
                </a:solidFill>
              </a:rPr>
              <a:t>это не </a:t>
            </a:r>
            <a:r>
              <a:rPr lang="ru-RU" sz="1600" dirty="0" smtClean="0">
                <a:ln w="0">
                  <a:solidFill>
                    <a:schemeClr val="accent1">
                      <a:lumMod val="75000"/>
                    </a:schemeClr>
                  </a:solidFill>
                </a:ln>
                <a:solidFill>
                  <a:schemeClr val="accent1">
                    <a:lumMod val="75000"/>
                  </a:schemeClr>
                </a:solidFill>
              </a:rPr>
              <a:t>означает, что </a:t>
            </a:r>
            <a:r>
              <a:rPr lang="ru-RU" sz="1600" dirty="0">
                <a:ln w="0">
                  <a:solidFill>
                    <a:schemeClr val="accent1">
                      <a:lumMod val="75000"/>
                    </a:schemeClr>
                  </a:solidFill>
                </a:ln>
                <a:solidFill>
                  <a:schemeClr val="accent1">
                    <a:lumMod val="75000"/>
                  </a:schemeClr>
                </a:solidFill>
              </a:rPr>
              <a:t>тем самым нивелируется различие между посольствами и </a:t>
            </a:r>
            <a:r>
              <a:rPr lang="ru-RU" sz="1600" dirty="0" smtClean="0">
                <a:ln w="0">
                  <a:solidFill>
                    <a:schemeClr val="accent1">
                      <a:lumMod val="75000"/>
                    </a:schemeClr>
                  </a:solidFill>
                </a:ln>
                <a:solidFill>
                  <a:schemeClr val="accent1">
                    <a:lumMod val="75000"/>
                  </a:schemeClr>
                </a:solidFill>
              </a:rPr>
              <a:t>консульствами</a:t>
            </a:r>
            <a:r>
              <a:rPr lang="ru-RU" sz="1600" b="1" dirty="0"/>
              <a:t>. </a:t>
            </a:r>
          </a:p>
        </p:txBody>
      </p:sp>
      <p:sp>
        <p:nvSpPr>
          <p:cNvPr id="3" name="TextBox 2"/>
          <p:cNvSpPr txBox="1"/>
          <p:nvPr/>
        </p:nvSpPr>
        <p:spPr>
          <a:xfrm>
            <a:off x="2008384" y="5085638"/>
            <a:ext cx="9970026" cy="1846659"/>
          </a:xfrm>
          <a:prstGeom prst="rect">
            <a:avLst/>
          </a:prstGeom>
          <a:noFill/>
        </p:spPr>
        <p:txBody>
          <a:bodyPr wrap="square" rtlCol="0">
            <a:spAutoFit/>
          </a:bodyPr>
          <a:lstStyle/>
          <a:p>
            <a:pPr algn="r"/>
            <a:r>
              <a:rPr lang="ru-RU" sz="1600" dirty="0" smtClean="0"/>
              <a:t>Есть </a:t>
            </a:r>
            <a:r>
              <a:rPr lang="ru-RU" sz="1600" dirty="0"/>
              <a:t>и другие различия в статусе, задачах и функциях дипломатических представительств и консульских учреждений. Существенная разница между ними не устраняется тем, что на консульских должностных лиц может быть возложено, с согласия государства пребывания, совершение дипломатических актов. По Венской конвенции о консульских сношениях 1963 г. это может иметь место в государстве, где представляемая консулом страна не имеет дипломатического представительства и где она не представлена третьим </a:t>
            </a:r>
            <a:r>
              <a:rPr lang="ru-RU" sz="1600" dirty="0" smtClean="0"/>
              <a:t>государством. При </a:t>
            </a:r>
            <a:r>
              <a:rPr lang="ru-RU" sz="1600" dirty="0"/>
              <a:t>этом консульский статус такого лица не изменяется.</a:t>
            </a:r>
          </a:p>
          <a:p>
            <a:pPr algn="r"/>
            <a:endParaRPr lang="ru-RU" dirty="0"/>
          </a:p>
        </p:txBody>
      </p:sp>
      <p:sp>
        <p:nvSpPr>
          <p:cNvPr id="5" name="Прямоугольник 4"/>
          <p:cNvSpPr/>
          <p:nvPr/>
        </p:nvSpPr>
        <p:spPr>
          <a:xfrm>
            <a:off x="4393581" y="2777314"/>
            <a:ext cx="7393259" cy="2308324"/>
          </a:xfrm>
          <a:prstGeom prst="rect">
            <a:avLst/>
          </a:prstGeom>
        </p:spPr>
        <p:txBody>
          <a:bodyPr wrap="square">
            <a:spAutoFit/>
          </a:bodyPr>
          <a:lstStyle/>
          <a:p>
            <a:pPr marL="285750" indent="-285750">
              <a:buClr>
                <a:schemeClr val="accent1">
                  <a:lumMod val="75000"/>
                </a:schemeClr>
              </a:buClr>
              <a:buSzPct val="130000"/>
              <a:buFont typeface="Wingdings" panose="05000000000000000000" pitchFamily="2" charset="2"/>
              <a:buChar char="§"/>
            </a:pPr>
            <a:r>
              <a:rPr lang="ru-RU" sz="1400" b="1" dirty="0"/>
              <a:t>Консульства, в отличие от посольств, не обладают функцией общеполитического представительства, их полномочия не охватывают всю сферу отношений между государствами. </a:t>
            </a:r>
          </a:p>
          <a:p>
            <a:pPr marL="285750" indent="-285750">
              <a:buClr>
                <a:schemeClr val="accent1">
                  <a:lumMod val="75000"/>
                </a:schemeClr>
              </a:buClr>
              <a:buSzPct val="130000"/>
              <a:buFont typeface="Wingdings" panose="05000000000000000000" pitchFamily="2" charset="2"/>
              <a:buChar char="§"/>
            </a:pPr>
            <a:endParaRPr lang="ru-RU" sz="1400" b="1" dirty="0"/>
          </a:p>
          <a:p>
            <a:pPr marL="285750" indent="-285750">
              <a:buClr>
                <a:schemeClr val="accent1">
                  <a:lumMod val="75000"/>
                </a:schemeClr>
              </a:buClr>
              <a:buSzPct val="130000"/>
              <a:buFont typeface="Wingdings" panose="05000000000000000000" pitchFamily="2" charset="2"/>
              <a:buChar char="§"/>
            </a:pPr>
            <a:r>
              <a:rPr lang="ru-RU" sz="1400" b="1" dirty="0"/>
              <a:t>Консульства не ведут переговоры с правительством государства пребывания, не подписывают соглашения и, как правило, не осуществляют контакты с центральными властями.</a:t>
            </a:r>
          </a:p>
          <a:p>
            <a:pPr marL="285750" indent="-285750">
              <a:buClr>
                <a:schemeClr val="accent1">
                  <a:lumMod val="75000"/>
                </a:schemeClr>
              </a:buClr>
              <a:buSzPct val="130000"/>
              <a:buFont typeface="Wingdings" panose="05000000000000000000" pitchFamily="2" charset="2"/>
              <a:buChar char="§"/>
            </a:pPr>
            <a:endParaRPr lang="ru-RU" sz="1400" b="1" dirty="0"/>
          </a:p>
          <a:p>
            <a:pPr marL="285750" indent="-285750">
              <a:buClr>
                <a:schemeClr val="accent1">
                  <a:lumMod val="75000"/>
                </a:schemeClr>
              </a:buClr>
              <a:buSzPct val="130000"/>
              <a:buFont typeface="Wingdings" panose="05000000000000000000" pitchFamily="2" charset="2"/>
              <a:buChar char="§"/>
            </a:pPr>
            <a:r>
              <a:rPr lang="ru-RU" sz="1400" b="1" dirty="0"/>
              <a:t> Прерогативы консульств действуют лишь в пределах консульского округа. </a:t>
            </a:r>
          </a:p>
          <a:p>
            <a:pPr marL="285750" indent="-285750">
              <a:buClr>
                <a:schemeClr val="accent1">
                  <a:lumMod val="75000"/>
                </a:schemeClr>
              </a:buClr>
              <a:buSzPct val="130000"/>
              <a:buFont typeface="Wingdings" panose="05000000000000000000" pitchFamily="2" charset="2"/>
              <a:buChar char="§"/>
            </a:pPr>
            <a:endParaRPr lang="ru-RU" b="1" dirty="0"/>
          </a:p>
        </p:txBody>
      </p:sp>
    </p:spTree>
    <p:extLst>
      <p:ext uri="{BB962C8B-B14F-4D97-AF65-F5344CB8AC3E}">
        <p14:creationId xmlns:p14="http://schemas.microsoft.com/office/powerpoint/2010/main" val="20751341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6712" y="2514588"/>
            <a:ext cx="4765288" cy="2233201"/>
          </a:xfrm>
          <a:prstGeom prst="rect">
            <a:avLst/>
          </a:prstGeom>
        </p:spPr>
      </p:pic>
      <p:sp>
        <p:nvSpPr>
          <p:cNvPr id="2" name="TextBox 1"/>
          <p:cNvSpPr txBox="1"/>
          <p:nvPr/>
        </p:nvSpPr>
        <p:spPr>
          <a:xfrm>
            <a:off x="6713034" y="-145268"/>
            <a:ext cx="5357831" cy="2554545"/>
          </a:xfrm>
          <a:prstGeom prst="rect">
            <a:avLst/>
          </a:prstGeom>
          <a:noFill/>
        </p:spPr>
        <p:txBody>
          <a:bodyPr wrap="square" rtlCol="0">
            <a:spAutoFit/>
          </a:bodyPr>
          <a:lstStyle/>
          <a:p>
            <a:endParaRPr lang="ru-RU" sz="1600" dirty="0" smtClean="0"/>
          </a:p>
          <a:p>
            <a:pPr algn="r"/>
            <a:r>
              <a:rPr lang="ru-RU" sz="1600" dirty="0" smtClean="0"/>
              <a:t>По </a:t>
            </a:r>
            <a:r>
              <a:rPr lang="ru-RU" sz="1600" dirty="0"/>
              <a:t>законодательству России </a:t>
            </a:r>
            <a:r>
              <a:rPr lang="ru-RU" sz="1600" dirty="0" smtClean="0"/>
              <a:t>её консульские </a:t>
            </a:r>
            <a:r>
              <a:rPr lang="ru-RU" sz="1600" dirty="0"/>
              <a:t>учреждения и их должностные лица обязаны </a:t>
            </a:r>
            <a:r>
              <a:rPr lang="ru-RU" sz="1600" dirty="0" smtClean="0"/>
              <a:t>содействовать </a:t>
            </a:r>
            <a:r>
              <a:rPr lang="ru-RU" sz="1600" dirty="0"/>
              <a:t>тому, чтобы российским гражданам была обеспечена </a:t>
            </a:r>
            <a:r>
              <a:rPr lang="ru-RU" sz="1600" dirty="0" smtClean="0"/>
              <a:t>возможность </a:t>
            </a:r>
            <a:r>
              <a:rPr lang="ru-RU" sz="1600" dirty="0"/>
              <a:t>в полном объёме пользоваться всеми правами, </a:t>
            </a:r>
            <a:r>
              <a:rPr lang="ru-RU" sz="1600" dirty="0" smtClean="0"/>
              <a:t>установленными</a:t>
            </a:r>
            <a:r>
              <a:rPr lang="en-US" sz="1600" dirty="0" smtClean="0"/>
              <a:t> </a:t>
            </a:r>
            <a:r>
              <a:rPr lang="ru-RU" sz="1600" dirty="0" smtClean="0"/>
              <a:t>законодательством </a:t>
            </a:r>
            <a:r>
              <a:rPr lang="ru-RU" sz="1600" dirty="0"/>
              <a:t>страны пребывания, международными </a:t>
            </a:r>
            <a:r>
              <a:rPr lang="ru-RU" sz="1600" dirty="0" smtClean="0"/>
              <a:t>договорами</a:t>
            </a:r>
            <a:r>
              <a:rPr lang="en-US" sz="1600" dirty="0" smtClean="0"/>
              <a:t> </a:t>
            </a:r>
            <a:r>
              <a:rPr lang="ru-RU" sz="1600" dirty="0" smtClean="0"/>
              <a:t>и</a:t>
            </a:r>
            <a:r>
              <a:rPr lang="en-US" sz="1600" dirty="0" smtClean="0"/>
              <a:t> </a:t>
            </a:r>
            <a:r>
              <a:rPr lang="ru-RU" sz="1600" dirty="0" smtClean="0"/>
              <a:t>обычаями</a:t>
            </a:r>
            <a:r>
              <a:rPr lang="ru-RU" sz="1600" dirty="0"/>
              <a:t>. Они призваны защищать их права и охраняемые </a:t>
            </a:r>
            <a:r>
              <a:rPr lang="ru-RU" sz="1600" dirty="0" smtClean="0"/>
              <a:t>законами</a:t>
            </a:r>
            <a:r>
              <a:rPr lang="en-US" sz="1600" dirty="0" smtClean="0"/>
              <a:t> </a:t>
            </a:r>
            <a:r>
              <a:rPr lang="ru-RU" sz="1600" dirty="0" smtClean="0"/>
              <a:t>интересы</a:t>
            </a:r>
            <a:r>
              <a:rPr lang="ru-RU" sz="1600" dirty="0"/>
              <a:t>, а при необходимости принимать меры к </a:t>
            </a:r>
            <a:r>
              <a:rPr lang="ru-RU" sz="1600" dirty="0" smtClean="0"/>
              <a:t>восстановлению</a:t>
            </a:r>
            <a:r>
              <a:rPr lang="en-US" sz="1600" dirty="0" smtClean="0"/>
              <a:t> </a:t>
            </a:r>
            <a:r>
              <a:rPr lang="ru-RU" sz="1600" dirty="0" smtClean="0"/>
              <a:t>нарушенных </a:t>
            </a:r>
            <a:r>
              <a:rPr lang="ru-RU" sz="1600" dirty="0"/>
              <a:t>прав.</a:t>
            </a:r>
          </a:p>
        </p:txBody>
      </p:sp>
      <p:sp>
        <p:nvSpPr>
          <p:cNvPr id="4" name="Прямоугольник 3"/>
          <p:cNvSpPr/>
          <p:nvPr/>
        </p:nvSpPr>
        <p:spPr>
          <a:xfrm>
            <a:off x="7478727" y="4380037"/>
            <a:ext cx="1977916" cy="278781"/>
          </a:xfrm>
          <a:prstGeom prst="rect">
            <a:avLst/>
          </a:prstGeom>
          <a:solidFill>
            <a:srgbClr val="ACB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TextBox 4"/>
          <p:cNvSpPr txBox="1"/>
          <p:nvPr/>
        </p:nvSpPr>
        <p:spPr>
          <a:xfrm>
            <a:off x="1087396" y="2871382"/>
            <a:ext cx="6025499" cy="830997"/>
          </a:xfrm>
          <a:prstGeom prst="rect">
            <a:avLst/>
          </a:prstGeom>
          <a:noFill/>
        </p:spPr>
        <p:txBody>
          <a:bodyPr wrap="square" rtlCol="0">
            <a:spAutoFit/>
          </a:bodyPr>
          <a:lstStyle/>
          <a:p>
            <a:r>
              <a:rPr lang="ru-RU" sz="1600" dirty="0" smtClean="0"/>
              <a:t>Консул </a:t>
            </a:r>
            <a:r>
              <a:rPr lang="ru-RU" sz="1600" dirty="0"/>
              <a:t>регистрирует контактирующих с </a:t>
            </a:r>
            <a:r>
              <a:rPr lang="ru-RU" sz="1600" dirty="0" smtClean="0"/>
              <a:t>ним граждан </a:t>
            </a:r>
            <a:r>
              <a:rPr lang="ru-RU" sz="1600" dirty="0"/>
              <a:t>своего государства, находящихся в его консульском округе, </a:t>
            </a:r>
            <a:r>
              <a:rPr lang="ru-RU" sz="1600" dirty="0" smtClean="0"/>
              <a:t>и ведёт </a:t>
            </a:r>
            <a:r>
              <a:rPr lang="ru-RU" sz="1600" dirty="0"/>
              <a:t>их учёт</a:t>
            </a:r>
            <a:r>
              <a:rPr lang="ru-RU" sz="1600" dirty="0" smtClean="0"/>
              <a:t>. </a:t>
            </a:r>
          </a:p>
        </p:txBody>
      </p:sp>
      <p:sp>
        <p:nvSpPr>
          <p:cNvPr id="6" name="TextBox 5"/>
          <p:cNvSpPr txBox="1"/>
          <p:nvPr/>
        </p:nvSpPr>
        <p:spPr>
          <a:xfrm>
            <a:off x="1535025" y="161127"/>
            <a:ext cx="4419725" cy="1631216"/>
          </a:xfrm>
          <a:prstGeom prst="rect">
            <a:avLst/>
          </a:prstGeom>
          <a:solidFill>
            <a:schemeClr val="tx2">
              <a:lumMod val="10000"/>
              <a:lumOff val="90000"/>
            </a:schemeClr>
          </a:solidFill>
          <a:effectLst>
            <a:glow rad="139700">
              <a:schemeClr val="bg2">
                <a:lumMod val="75000"/>
                <a:alpha val="40000"/>
              </a:schemeClr>
            </a:glow>
          </a:effectLst>
        </p:spPr>
        <p:txBody>
          <a:bodyPr wrap="square" rtlCol="0">
            <a:spAutoFit/>
          </a:bodyPr>
          <a:lstStyle/>
          <a:p>
            <a:pPr algn="ctr"/>
            <a:r>
              <a:rPr lang="ru-RU" sz="1400" b="1" dirty="0">
                <a:solidFill>
                  <a:schemeClr val="tx2">
                    <a:lumMod val="75000"/>
                    <a:lumOff val="25000"/>
                  </a:schemeClr>
                </a:solidFill>
              </a:rPr>
              <a:t>Характеризуя консульские функции более конкретно, необходимо</a:t>
            </a:r>
            <a:r>
              <a:rPr lang="en-US" sz="1400" b="1" dirty="0">
                <a:solidFill>
                  <a:schemeClr val="tx2">
                    <a:lumMod val="75000"/>
                    <a:lumOff val="25000"/>
                  </a:schemeClr>
                </a:solidFill>
              </a:rPr>
              <a:t> </a:t>
            </a:r>
            <a:r>
              <a:rPr lang="ru-RU" sz="1400" b="1" dirty="0">
                <a:solidFill>
                  <a:schemeClr val="tx2">
                    <a:lumMod val="75000"/>
                    <a:lumOff val="25000"/>
                  </a:schemeClr>
                </a:solidFill>
              </a:rPr>
              <a:t>иметь в виду, что защита прав и интересов граждан государства, назначившего консула, оказание им содействия составляют не только</a:t>
            </a:r>
            <a:r>
              <a:rPr lang="en-US" sz="1400" b="1" dirty="0">
                <a:solidFill>
                  <a:schemeClr val="tx2">
                    <a:lumMod val="75000"/>
                    <a:lumOff val="25000"/>
                  </a:schemeClr>
                </a:solidFill>
              </a:rPr>
              <a:t> </a:t>
            </a:r>
            <a:r>
              <a:rPr lang="ru-RU" sz="1400" b="1" dirty="0">
                <a:solidFill>
                  <a:schemeClr val="tx2">
                    <a:lumMod val="75000"/>
                    <a:lumOff val="25000"/>
                  </a:schemeClr>
                </a:solidFill>
              </a:rPr>
              <a:t>существо консульской деятельности, но и вместе с тем конкретную</a:t>
            </a:r>
            <a:r>
              <a:rPr lang="en-US" sz="1400" b="1" dirty="0">
                <a:solidFill>
                  <a:schemeClr val="tx2">
                    <a:lumMod val="75000"/>
                    <a:lumOff val="25000"/>
                  </a:schemeClr>
                </a:solidFill>
              </a:rPr>
              <a:t> </a:t>
            </a:r>
            <a:r>
              <a:rPr lang="ru-RU" sz="1400" b="1" dirty="0">
                <a:solidFill>
                  <a:schemeClr val="tx2">
                    <a:lumMod val="75000"/>
                    <a:lumOff val="25000"/>
                  </a:schemeClr>
                </a:solidFill>
              </a:rPr>
              <a:t>специфическую функцию консульств</a:t>
            </a:r>
            <a:r>
              <a:rPr lang="ru-RU" sz="1600" b="1" dirty="0">
                <a:solidFill>
                  <a:schemeClr val="tx2">
                    <a:lumMod val="75000"/>
                    <a:lumOff val="25000"/>
                  </a:schemeClr>
                </a:solidFill>
              </a:rPr>
              <a:t>. </a:t>
            </a:r>
          </a:p>
        </p:txBody>
      </p:sp>
      <p:sp>
        <p:nvSpPr>
          <p:cNvPr id="9" name="Прямоугольник 8"/>
          <p:cNvSpPr/>
          <p:nvPr/>
        </p:nvSpPr>
        <p:spPr>
          <a:xfrm>
            <a:off x="7539390" y="3117468"/>
            <a:ext cx="3135198" cy="1323439"/>
          </a:xfrm>
          <a:prstGeom prst="rect">
            <a:avLst/>
          </a:prstGeom>
        </p:spPr>
        <p:txBody>
          <a:bodyPr wrap="square">
            <a:spAutoFit/>
          </a:bodyPr>
          <a:lstStyle/>
          <a:p>
            <a:r>
              <a:rPr lang="ru-RU" sz="1600" b="1" dirty="0"/>
              <a:t>В случае утраты загранпаспорта в консульском учреждении выдаётся свидетельство на въезд (возвращение) в Российскую Федерацию</a:t>
            </a:r>
            <a:r>
              <a:rPr lang="ru-RU" sz="1600" dirty="0"/>
              <a:t>. </a:t>
            </a:r>
            <a:endParaRPr lang="ru-RU" sz="1600" dirty="0"/>
          </a:p>
        </p:txBody>
      </p:sp>
      <p:sp>
        <p:nvSpPr>
          <p:cNvPr id="11" name="Прямоугольник 10"/>
          <p:cNvSpPr/>
          <p:nvPr/>
        </p:nvSpPr>
        <p:spPr>
          <a:xfrm>
            <a:off x="1091387" y="3601840"/>
            <a:ext cx="6025499" cy="1077218"/>
          </a:xfrm>
          <a:prstGeom prst="rect">
            <a:avLst/>
          </a:prstGeom>
        </p:spPr>
        <p:txBody>
          <a:bodyPr wrap="square">
            <a:spAutoFit/>
          </a:bodyPr>
          <a:lstStyle/>
          <a:p>
            <a:r>
              <a:rPr lang="ru-RU" sz="1600" dirty="0"/>
              <a:t>Он вправе выдавать и продлевать паспорта и другие документы лицам, имеющим на них право, выдавать </a:t>
            </a:r>
            <a:r>
              <a:rPr lang="ru-RU" sz="1600" dirty="0" smtClean="0"/>
              <a:t>и продлевать </a:t>
            </a:r>
          </a:p>
          <a:p>
            <a:r>
              <a:rPr lang="ru-RU" sz="1600" dirty="0" smtClean="0"/>
              <a:t>визы </a:t>
            </a:r>
            <a:r>
              <a:rPr lang="ru-RU" sz="1600" dirty="0"/>
              <a:t>для въезда в представляемое государство или транзита через </a:t>
            </a:r>
            <a:r>
              <a:rPr lang="ru-RU" sz="1600" dirty="0" smtClean="0"/>
              <a:t>него.</a:t>
            </a:r>
            <a:endParaRPr lang="ru-RU" sz="1600" dirty="0"/>
          </a:p>
        </p:txBody>
      </p:sp>
      <p:sp>
        <p:nvSpPr>
          <p:cNvPr id="12" name="TextBox 11"/>
          <p:cNvSpPr txBox="1"/>
          <p:nvPr/>
        </p:nvSpPr>
        <p:spPr>
          <a:xfrm>
            <a:off x="1087396" y="2026088"/>
            <a:ext cx="5724805" cy="830997"/>
          </a:xfrm>
          <a:prstGeom prst="rect">
            <a:avLst/>
          </a:prstGeom>
          <a:noFill/>
        </p:spPr>
        <p:txBody>
          <a:bodyPr wrap="square" rtlCol="0">
            <a:spAutoFit/>
          </a:bodyPr>
          <a:lstStyle/>
          <a:p>
            <a:r>
              <a:rPr lang="ru-RU" sz="1600" dirty="0"/>
              <a:t>Функции консула в интересах гражданина представляемого государства выражаются в предоставлении ему конкретных </a:t>
            </a:r>
            <a:r>
              <a:rPr lang="ru-RU" sz="1600" i="1" dirty="0"/>
              <a:t>видов консульского обслуживания</a:t>
            </a:r>
            <a:endParaRPr lang="ru-RU" sz="1600" dirty="0"/>
          </a:p>
        </p:txBody>
      </p:sp>
      <p:pic>
        <p:nvPicPr>
          <p:cNvPr id="15" name="Рисунок 14"/>
          <p:cNvPicPr>
            <a:picLocks noChangeAspect="1"/>
          </p:cNvPicPr>
          <p:nvPr/>
        </p:nvPicPr>
        <p:blipFill>
          <a:blip r:embed="rId3"/>
          <a:stretch>
            <a:fillRect/>
          </a:stretch>
        </p:blipFill>
        <p:spPr>
          <a:xfrm>
            <a:off x="10298547" y="4140449"/>
            <a:ext cx="1772318" cy="561060"/>
          </a:xfrm>
          <a:prstGeom prst="rect">
            <a:avLst/>
          </a:prstGeom>
          <a:solidFill>
            <a:srgbClr val="ACB3B4"/>
          </a:solidFill>
        </p:spPr>
      </p:pic>
      <p:sp>
        <p:nvSpPr>
          <p:cNvPr id="16" name="Овал 15"/>
          <p:cNvSpPr/>
          <p:nvPr/>
        </p:nvSpPr>
        <p:spPr>
          <a:xfrm>
            <a:off x="10592871" y="4170467"/>
            <a:ext cx="116704" cy="163543"/>
          </a:xfrm>
          <a:prstGeom prst="ellipse">
            <a:avLst/>
          </a:prstGeom>
          <a:solidFill>
            <a:srgbClr val="A5AC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7" name="Рисунок 16"/>
          <p:cNvPicPr>
            <a:picLocks noChangeAspect="1"/>
          </p:cNvPicPr>
          <p:nvPr/>
        </p:nvPicPr>
        <p:blipFill>
          <a:blip r:embed="rId4"/>
          <a:stretch>
            <a:fillRect/>
          </a:stretch>
        </p:blipFill>
        <p:spPr>
          <a:xfrm>
            <a:off x="10833962" y="4706172"/>
            <a:ext cx="121931" cy="164606"/>
          </a:xfrm>
          <a:prstGeom prst="rect">
            <a:avLst/>
          </a:prstGeom>
        </p:spPr>
      </p:pic>
      <p:pic>
        <p:nvPicPr>
          <p:cNvPr id="18" name="Рисунок 17"/>
          <p:cNvPicPr>
            <a:picLocks noChangeAspect="1"/>
          </p:cNvPicPr>
          <p:nvPr/>
        </p:nvPicPr>
        <p:blipFill>
          <a:blip r:embed="rId4"/>
          <a:stretch>
            <a:fillRect/>
          </a:stretch>
        </p:blipFill>
        <p:spPr>
          <a:xfrm>
            <a:off x="11245037" y="4440907"/>
            <a:ext cx="121931" cy="164606"/>
          </a:xfrm>
          <a:prstGeom prst="rect">
            <a:avLst/>
          </a:prstGeom>
        </p:spPr>
      </p:pic>
      <p:sp>
        <p:nvSpPr>
          <p:cNvPr id="14" name="Параллелограмм 13"/>
          <p:cNvSpPr/>
          <p:nvPr/>
        </p:nvSpPr>
        <p:spPr>
          <a:xfrm rot="10800000">
            <a:off x="9991158" y="4094169"/>
            <a:ext cx="2031500" cy="522757"/>
          </a:xfrm>
          <a:prstGeom prst="parallelogram">
            <a:avLst/>
          </a:prstGeom>
          <a:solidFill>
            <a:srgbClr val="ACB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TextBox 6"/>
          <p:cNvSpPr txBox="1"/>
          <p:nvPr/>
        </p:nvSpPr>
        <p:spPr>
          <a:xfrm>
            <a:off x="2375210" y="4611231"/>
            <a:ext cx="9816790" cy="2246769"/>
          </a:xfrm>
          <a:prstGeom prst="rect">
            <a:avLst/>
          </a:prstGeom>
          <a:solidFill>
            <a:srgbClr val="ACB3B4"/>
          </a:solidFill>
        </p:spPr>
        <p:txBody>
          <a:bodyPr wrap="square" rtlCol="0">
            <a:spAutoFit/>
          </a:bodyPr>
          <a:lstStyle/>
          <a:p>
            <a:pPr algn="r"/>
            <a:r>
              <a:rPr lang="ru-RU" sz="1400" dirty="0">
                <a:ln w="0"/>
                <a:effectLst>
                  <a:outerShdw blurRad="38100" dist="19050" dir="2700000" algn="tl" rotWithShape="0">
                    <a:schemeClr val="dk1">
                      <a:alpha val="40000"/>
                    </a:schemeClr>
                  </a:outerShdw>
                </a:effectLst>
              </a:rPr>
              <a:t>Срок выдачи свидетельства законом не установлен и зависит </a:t>
            </a:r>
            <a:r>
              <a:rPr lang="ru-RU" sz="1400" dirty="0" smtClean="0">
                <a:ln w="0"/>
                <a:effectLst>
                  <a:outerShdw blurRad="38100" dist="19050" dir="2700000" algn="tl" rotWithShape="0">
                    <a:schemeClr val="dk1">
                      <a:alpha val="40000"/>
                    </a:schemeClr>
                  </a:outerShdw>
                </a:effectLst>
              </a:rPr>
              <a:t>от обстоятельств </a:t>
            </a:r>
            <a:r>
              <a:rPr lang="ru-RU" sz="1400" dirty="0">
                <a:ln w="0"/>
                <a:effectLst>
                  <a:outerShdw blurRad="38100" dist="19050" dir="2700000" algn="tl" rotWithShape="0">
                    <a:schemeClr val="dk1">
                      <a:alpha val="40000"/>
                    </a:schemeClr>
                  </a:outerShdw>
                </a:effectLst>
              </a:rPr>
              <a:t>дела и представленных документов. В полный </a:t>
            </a:r>
            <a:r>
              <a:rPr lang="ru-RU" sz="1400" dirty="0" smtClean="0">
                <a:ln w="0"/>
                <a:effectLst>
                  <a:outerShdw blurRad="38100" dist="19050" dir="2700000" algn="tl" rotWithShape="0">
                    <a:schemeClr val="dk1">
                      <a:alpha val="40000"/>
                    </a:schemeClr>
                  </a:outerShdw>
                </a:effectLst>
              </a:rPr>
              <a:t>комплект необходимых </a:t>
            </a:r>
            <a:r>
              <a:rPr lang="ru-RU" sz="1400" dirty="0">
                <a:ln w="0"/>
                <a:effectLst>
                  <a:outerShdw blurRad="38100" dist="19050" dir="2700000" algn="tl" rotWithShape="0">
                    <a:schemeClr val="dk1">
                      <a:alpha val="40000"/>
                    </a:schemeClr>
                  </a:outerShdw>
                </a:effectLst>
              </a:rPr>
              <a:t>документов входят: справка из полиции об </a:t>
            </a:r>
            <a:r>
              <a:rPr lang="ru-RU" sz="1400" dirty="0" smtClean="0">
                <a:ln w="0"/>
                <a:effectLst>
                  <a:outerShdw blurRad="38100" dist="19050" dir="2700000" algn="tl" rotWithShape="0">
                    <a:schemeClr val="dk1">
                      <a:alpha val="40000"/>
                    </a:schemeClr>
                  </a:outerShdw>
                </a:effectLst>
              </a:rPr>
              <a:t>обращении поводу </a:t>
            </a:r>
            <a:r>
              <a:rPr lang="ru-RU" sz="1400" dirty="0">
                <a:ln w="0"/>
                <a:effectLst>
                  <a:outerShdw blurRad="38100" dist="19050" dir="2700000" algn="tl" rotWithShape="0">
                    <a:schemeClr val="dk1">
                      <a:alpha val="40000"/>
                    </a:schemeClr>
                  </a:outerShdw>
                </a:effectLst>
              </a:rPr>
              <a:t>утраты паспорта, заявление установленного образца, </a:t>
            </a:r>
            <a:r>
              <a:rPr lang="ru-RU" sz="1400" dirty="0" smtClean="0">
                <a:ln w="0"/>
                <a:effectLst>
                  <a:outerShdw blurRad="38100" dist="19050" dir="2700000" algn="tl" rotWithShape="0">
                    <a:schemeClr val="dk1">
                      <a:alpha val="40000"/>
                    </a:schemeClr>
                  </a:outerShdw>
                </a:effectLst>
              </a:rPr>
              <a:t>две фотографии</a:t>
            </a:r>
            <a:r>
              <a:rPr lang="ru-RU" sz="1400" dirty="0">
                <a:ln w="0"/>
                <a:effectLst>
                  <a:outerShdw blurRad="38100" dist="19050" dir="2700000" algn="tl" rotWithShape="0">
                    <a:schemeClr val="dk1">
                      <a:alpha val="40000"/>
                    </a:schemeClr>
                  </a:outerShdw>
                </a:effectLst>
              </a:rPr>
              <a:t>, документы, позволяющие идентифицировать </a:t>
            </a:r>
            <a:r>
              <a:rPr lang="ru-RU" sz="1400" dirty="0" smtClean="0">
                <a:ln w="0"/>
                <a:effectLst>
                  <a:outerShdw blurRad="38100" dist="19050" dir="2700000" algn="tl" rotWithShape="0">
                    <a:schemeClr val="dk1">
                      <a:alpha val="40000"/>
                    </a:schemeClr>
                  </a:outerShdw>
                </a:effectLst>
              </a:rPr>
              <a:t>личность (водительское </a:t>
            </a:r>
            <a:r>
              <a:rPr lang="ru-RU" sz="1400" dirty="0">
                <a:ln w="0"/>
                <a:effectLst>
                  <a:outerShdw blurRad="38100" dist="19050" dir="2700000" algn="tl" rotWithShape="0">
                    <a:schemeClr val="dk1">
                      <a:alpha val="40000"/>
                    </a:schemeClr>
                  </a:outerShdw>
                </a:effectLst>
              </a:rPr>
              <a:t>удостоверение, </a:t>
            </a:r>
            <a:r>
              <a:rPr lang="ru-RU" sz="1400" dirty="0" smtClean="0">
                <a:ln w="0"/>
                <a:effectLst>
                  <a:outerShdw blurRad="38100" dist="19050" dir="2700000" algn="tl" rotWithShape="0">
                    <a:schemeClr val="dk1">
                      <a:alpha val="40000"/>
                    </a:schemeClr>
                  </a:outerShdw>
                </a:effectLst>
              </a:rPr>
              <a:t>служебное удостоверение </a:t>
            </a:r>
            <a:r>
              <a:rPr lang="ru-RU" sz="1400" dirty="0">
                <a:ln w="0"/>
                <a:effectLst>
                  <a:outerShdw blurRad="38100" dist="19050" dir="2700000" algn="tl" rotWithShape="0">
                    <a:schemeClr val="dk1">
                      <a:alpha val="40000"/>
                    </a:schemeClr>
                  </a:outerShdw>
                </a:effectLst>
              </a:rPr>
              <a:t>с </a:t>
            </a:r>
            <a:r>
              <a:rPr lang="ru-RU" sz="1400" dirty="0" smtClean="0">
                <a:ln w="0"/>
                <a:effectLst>
                  <a:outerShdw blurRad="38100" dist="19050" dir="2700000" algn="tl" rotWithShape="0">
                    <a:schemeClr val="dk1">
                      <a:alpha val="40000"/>
                    </a:schemeClr>
                  </a:outerShdw>
                </a:effectLst>
              </a:rPr>
              <a:t>фотографией и </a:t>
            </a:r>
            <a:r>
              <a:rPr lang="ru-RU" sz="1400" dirty="0">
                <a:ln w="0"/>
                <a:effectLst>
                  <a:outerShdw blurRad="38100" dist="19050" dir="2700000" algn="tl" rotWithShape="0">
                    <a:schemeClr val="dk1">
                      <a:alpha val="40000"/>
                    </a:schemeClr>
                  </a:outerShdw>
                </a:effectLst>
              </a:rPr>
              <a:t>др.), или письменное заявление не менее двух граждан РФ, </a:t>
            </a:r>
            <a:r>
              <a:rPr lang="ru-RU" sz="1400" dirty="0" smtClean="0">
                <a:ln w="0"/>
                <a:effectLst>
                  <a:outerShdw blurRad="38100" dist="19050" dir="2700000" algn="tl" rotWithShape="0">
                    <a:schemeClr val="dk1">
                      <a:alpha val="40000"/>
                    </a:schemeClr>
                  </a:outerShdw>
                </a:effectLst>
              </a:rPr>
              <a:t>подтверждающее </a:t>
            </a:r>
            <a:r>
              <a:rPr lang="ru-RU" sz="1400" dirty="0">
                <a:ln w="0"/>
                <a:effectLst>
                  <a:outerShdw blurRad="38100" dist="19050" dir="2700000" algn="tl" rotWithShape="0">
                    <a:schemeClr val="dk1">
                      <a:alpha val="40000"/>
                    </a:schemeClr>
                  </a:outerShdw>
                </a:effectLst>
              </a:rPr>
              <a:t>личность пострадавшего. При наличии этих документов </a:t>
            </a:r>
            <a:r>
              <a:rPr lang="ru-RU" sz="1400" dirty="0" smtClean="0">
                <a:ln w="0"/>
                <a:effectLst>
                  <a:outerShdw blurRad="38100" dist="19050" dir="2700000" algn="tl" rotWithShape="0">
                    <a:schemeClr val="dk1">
                      <a:alpha val="40000"/>
                    </a:schemeClr>
                  </a:outerShdw>
                </a:effectLst>
              </a:rPr>
              <a:t>свидетельство </a:t>
            </a:r>
            <a:r>
              <a:rPr lang="ru-RU" sz="1400" dirty="0">
                <a:ln w="0"/>
                <a:effectLst>
                  <a:outerShdw blurRad="38100" dist="19050" dir="2700000" algn="tl" rotWithShape="0">
                    <a:schemeClr val="dk1">
                      <a:alpha val="40000"/>
                    </a:schemeClr>
                  </a:outerShdw>
                </a:effectLst>
              </a:rPr>
              <a:t>может быть выдано без дополнительной проверки </a:t>
            </a:r>
            <a:r>
              <a:rPr lang="ru-RU" sz="1400" dirty="0" smtClean="0">
                <a:ln w="0"/>
                <a:effectLst>
                  <a:outerShdw blurRad="38100" dist="19050" dir="2700000" algn="tl" rotWithShape="0">
                    <a:schemeClr val="dk1">
                      <a:alpha val="40000"/>
                    </a:schemeClr>
                  </a:outerShdw>
                </a:effectLst>
              </a:rPr>
              <a:t>немедленно</a:t>
            </a:r>
            <a:r>
              <a:rPr lang="ru-RU" sz="1400" dirty="0">
                <a:ln w="0"/>
                <a:effectLst>
                  <a:outerShdw blurRad="38100" dist="19050" dir="2700000" algn="tl" rotWithShape="0">
                    <a:schemeClr val="dk1">
                      <a:alpha val="40000"/>
                    </a:schemeClr>
                  </a:outerShdw>
                </a:effectLst>
              </a:rPr>
              <a:t>. В случае отсутствия у заявителя документов, подтверждающих </a:t>
            </a:r>
            <a:r>
              <a:rPr lang="ru-RU" sz="1400" dirty="0" smtClean="0">
                <a:ln w="0"/>
                <a:effectLst>
                  <a:outerShdw blurRad="38100" dist="19050" dir="2700000" algn="tl" rotWithShape="0">
                    <a:schemeClr val="dk1">
                      <a:alpha val="40000"/>
                    </a:schemeClr>
                  </a:outerShdw>
                </a:effectLst>
              </a:rPr>
              <a:t>его личность</a:t>
            </a:r>
            <a:r>
              <a:rPr lang="ru-RU" sz="1400" dirty="0">
                <a:ln w="0"/>
                <a:effectLst>
                  <a:outerShdw blurRad="38100" dist="19050" dir="2700000" algn="tl" rotWithShape="0">
                    <a:schemeClr val="dk1">
                      <a:alpha val="40000"/>
                    </a:schemeClr>
                  </a:outerShdw>
                </a:effectLst>
              </a:rPr>
              <a:t>, консульское учреждение направляет соответствующий </a:t>
            </a:r>
            <a:r>
              <a:rPr lang="ru-RU" sz="1400" dirty="0" smtClean="0">
                <a:ln w="0"/>
                <a:effectLst>
                  <a:outerShdw blurRad="38100" dist="19050" dir="2700000" algn="tl" rotWithShape="0">
                    <a:schemeClr val="dk1">
                      <a:alpha val="40000"/>
                    </a:schemeClr>
                  </a:outerShdw>
                </a:effectLst>
              </a:rPr>
              <a:t>запрос в </a:t>
            </a:r>
            <a:r>
              <a:rPr lang="ru-RU" sz="1400" dirty="0">
                <a:ln w="0"/>
                <a:effectLst>
                  <a:outerShdw blurRad="38100" dist="19050" dir="2700000" algn="tl" rotWithShape="0">
                    <a:schemeClr val="dk1">
                      <a:alpha val="40000"/>
                    </a:schemeClr>
                  </a:outerShdw>
                </a:effectLst>
              </a:rPr>
              <a:t>Россию в паспортно-визовую службу органа внутренних дел. </a:t>
            </a:r>
            <a:endParaRPr lang="ru-RU" sz="1400" dirty="0" smtClean="0">
              <a:ln w="0"/>
              <a:effectLst>
                <a:outerShdw blurRad="38100" dist="19050" dir="2700000" algn="tl" rotWithShape="0">
                  <a:schemeClr val="dk1">
                    <a:alpha val="40000"/>
                  </a:schemeClr>
                </a:outerShdw>
              </a:effectLst>
            </a:endParaRPr>
          </a:p>
          <a:p>
            <a:pPr algn="r"/>
            <a:r>
              <a:rPr lang="ru-RU" sz="1400" dirty="0" smtClean="0">
                <a:ln w="0"/>
                <a:effectLst>
                  <a:outerShdw blurRad="38100" dist="19050" dir="2700000" algn="tl" rotWithShape="0">
                    <a:schemeClr val="dk1">
                      <a:alpha val="40000"/>
                    </a:schemeClr>
                  </a:outerShdw>
                </a:effectLst>
              </a:rPr>
              <a:t>Дело это не </a:t>
            </a:r>
            <a:r>
              <a:rPr lang="ru-RU" sz="1400" dirty="0">
                <a:ln w="0"/>
                <a:effectLst>
                  <a:outerShdw blurRad="38100" dist="19050" dir="2700000" algn="tl" rotWithShape="0">
                    <a:schemeClr val="dk1">
                      <a:alpha val="40000"/>
                    </a:schemeClr>
                  </a:outerShdw>
                </a:effectLst>
              </a:rPr>
              <a:t>быстрое, так что загранпаспорт лучше не терять</a:t>
            </a:r>
            <a:r>
              <a:rPr lang="ru-RU" sz="1400" dirty="0" smtClean="0"/>
              <a:t>.</a:t>
            </a:r>
          </a:p>
          <a:p>
            <a:pPr algn="r"/>
            <a:endParaRPr lang="ru-RU" sz="1400" dirty="0"/>
          </a:p>
        </p:txBody>
      </p:sp>
    </p:spTree>
    <p:extLst>
      <p:ext uri="{BB962C8B-B14F-4D97-AF65-F5344CB8AC3E}">
        <p14:creationId xmlns:p14="http://schemas.microsoft.com/office/powerpoint/2010/main" val="21713746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31670" y="1677520"/>
            <a:ext cx="6469380" cy="2800767"/>
          </a:xfrm>
          <a:prstGeom prst="rect">
            <a:avLst/>
          </a:prstGeom>
          <a:noFill/>
        </p:spPr>
        <p:txBody>
          <a:bodyPr wrap="square" rtlCol="0">
            <a:spAutoFit/>
          </a:bodyPr>
          <a:lstStyle/>
          <a:p>
            <a:endParaRPr lang="ru-RU" sz="1600" dirty="0"/>
          </a:p>
          <a:p>
            <a:r>
              <a:rPr lang="ru-RU" sz="1600" dirty="0"/>
              <a:t>В случае, если какой-либо гражданин государства, </a:t>
            </a:r>
            <a:r>
              <a:rPr lang="ru-RU" sz="1600" dirty="0" smtClean="0"/>
              <a:t>назначившего консула</a:t>
            </a:r>
            <a:r>
              <a:rPr lang="ru-RU" sz="1600" dirty="0"/>
              <a:t>, арестован, заключён в тюрьму, взят под стражу либо </a:t>
            </a:r>
            <a:r>
              <a:rPr lang="ru-RU" sz="1600" dirty="0" smtClean="0"/>
              <a:t>задержан </a:t>
            </a:r>
            <a:r>
              <a:rPr lang="ru-RU" sz="1600" dirty="0"/>
              <a:t>в ином порядке, например во исполнение судебного </a:t>
            </a:r>
            <a:r>
              <a:rPr lang="ru-RU" sz="1600" dirty="0" smtClean="0"/>
              <a:t>решения, компетентные </a:t>
            </a:r>
            <a:r>
              <a:rPr lang="ru-RU" sz="1600" dirty="0"/>
              <a:t>органы страны пребывания должны </a:t>
            </a:r>
            <a:r>
              <a:rPr lang="ru-RU" sz="1600" dirty="0" smtClean="0"/>
              <a:t>безотлагательно уведомить </a:t>
            </a:r>
            <a:r>
              <a:rPr lang="ru-RU" sz="1600" dirty="0"/>
              <a:t>об этом консульство, находящееся в округе, где это </a:t>
            </a:r>
            <a:r>
              <a:rPr lang="ru-RU" sz="1600" dirty="0" smtClean="0"/>
              <a:t>произошло </a:t>
            </a:r>
            <a:r>
              <a:rPr lang="ru-RU" sz="1600" dirty="0"/>
              <a:t>(ст. 36, п. 1 «б» Венской концепции о консульских </a:t>
            </a:r>
            <a:r>
              <a:rPr lang="ru-RU" sz="1600" dirty="0" smtClean="0"/>
              <a:t>сношениях 1963 </a:t>
            </a:r>
            <a:r>
              <a:rPr lang="ru-RU" sz="1600" dirty="0"/>
              <a:t>г. содержит оговорку, которая присутствует не во всех </a:t>
            </a:r>
            <a:r>
              <a:rPr lang="ru-RU" sz="1600" dirty="0" smtClean="0"/>
              <a:t>двусторонних </a:t>
            </a:r>
            <a:r>
              <a:rPr lang="ru-RU" sz="1600" dirty="0"/>
              <a:t>конвенциях: «если гражданин потребует такого уведомления»).</a:t>
            </a:r>
          </a:p>
          <a:p>
            <a:endParaRPr lang="ru-RU" sz="1600" dirty="0" smtClean="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1273" y="2140406"/>
            <a:ext cx="3430727" cy="1995423"/>
          </a:xfrm>
          <a:prstGeom prst="rect">
            <a:avLst/>
          </a:prstGeom>
          <a:ln>
            <a:noFill/>
          </a:ln>
        </p:spPr>
      </p:pic>
      <p:sp>
        <p:nvSpPr>
          <p:cNvPr id="4" name="TextBox 3"/>
          <p:cNvSpPr txBox="1"/>
          <p:nvPr/>
        </p:nvSpPr>
        <p:spPr>
          <a:xfrm>
            <a:off x="3936380" y="724829"/>
            <a:ext cx="184731" cy="369332"/>
          </a:xfrm>
          <a:prstGeom prst="rect">
            <a:avLst/>
          </a:prstGeom>
          <a:noFill/>
        </p:spPr>
        <p:txBody>
          <a:bodyPr wrap="none" rtlCol="0">
            <a:spAutoFit/>
          </a:bodyPr>
          <a:lstStyle/>
          <a:p>
            <a:endParaRPr lang="ru-RU" dirty="0"/>
          </a:p>
        </p:txBody>
      </p:sp>
      <p:sp>
        <p:nvSpPr>
          <p:cNvPr id="5" name="Прямоугольник 4"/>
          <p:cNvSpPr/>
          <p:nvPr/>
        </p:nvSpPr>
        <p:spPr>
          <a:xfrm>
            <a:off x="1931670" y="505869"/>
            <a:ext cx="10275012" cy="830997"/>
          </a:xfrm>
          <a:prstGeom prst="rect">
            <a:avLst/>
          </a:prstGeom>
        </p:spPr>
        <p:txBody>
          <a:bodyPr wrap="square">
            <a:spAutoFit/>
          </a:bodyPr>
          <a:lstStyle/>
          <a:p>
            <a:r>
              <a:rPr lang="ru-RU" sz="1600" dirty="0"/>
              <a:t>С соблюдением порядка, принятого в государстве пребывания, консул вправе представлять или обеспечивать представительство в его судебных или иных органах граждан своего государства, если сами эти граждане не могут осуществлять защиту своих прав и интересов.</a:t>
            </a:r>
          </a:p>
        </p:txBody>
      </p:sp>
      <p:sp>
        <p:nvSpPr>
          <p:cNvPr id="6" name="TextBox 5"/>
          <p:cNvSpPr txBox="1"/>
          <p:nvPr/>
        </p:nvSpPr>
        <p:spPr>
          <a:xfrm>
            <a:off x="6568068" y="5866019"/>
            <a:ext cx="184731" cy="369332"/>
          </a:xfrm>
          <a:prstGeom prst="rect">
            <a:avLst/>
          </a:prstGeom>
          <a:noFill/>
        </p:spPr>
        <p:txBody>
          <a:bodyPr wrap="none" rtlCol="0">
            <a:spAutoFit/>
          </a:bodyPr>
          <a:lstStyle/>
          <a:p>
            <a:endParaRPr lang="ru-RU" dirty="0"/>
          </a:p>
        </p:txBody>
      </p:sp>
      <p:sp>
        <p:nvSpPr>
          <p:cNvPr id="8" name="Прямоугольник 7"/>
          <p:cNvSpPr/>
          <p:nvPr/>
        </p:nvSpPr>
        <p:spPr>
          <a:xfrm>
            <a:off x="1931670" y="4861841"/>
            <a:ext cx="9038602" cy="1323439"/>
          </a:xfrm>
          <a:prstGeom prst="rect">
            <a:avLst/>
          </a:prstGeom>
        </p:spPr>
        <p:txBody>
          <a:bodyPr wrap="square">
            <a:spAutoFit/>
          </a:bodyPr>
          <a:lstStyle/>
          <a:p>
            <a:r>
              <a:rPr lang="ru-RU" sz="1600" dirty="0"/>
              <a:t>Консульские должностные лица вправе посещать такого гражданина в тюрьме для беседы с ним, а также переписываться с ним и принимать меры по обеспечению его адвокатом. Однако они обязаны воздерживаться выступать от его имени, если он возражает. По Венской конвенции эти прерогативы консулов должны осуществляться в соответствии с законами и правилами государства пребывания.</a:t>
            </a:r>
            <a:endParaRPr lang="ru-RU" sz="1600" dirty="0"/>
          </a:p>
        </p:txBody>
      </p:sp>
    </p:spTree>
    <p:extLst>
      <p:ext uri="{BB962C8B-B14F-4D97-AF65-F5344CB8AC3E}">
        <p14:creationId xmlns:p14="http://schemas.microsoft.com/office/powerpoint/2010/main" val="11987183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11923" y="1723687"/>
            <a:ext cx="10385078" cy="236115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TextBox 1"/>
          <p:cNvSpPr txBox="1"/>
          <p:nvPr/>
        </p:nvSpPr>
        <p:spPr>
          <a:xfrm>
            <a:off x="1731007" y="1530295"/>
            <a:ext cx="8706534" cy="2554545"/>
          </a:xfrm>
          <a:prstGeom prst="rect">
            <a:avLst/>
          </a:prstGeom>
          <a:noFill/>
          <a:ln>
            <a:noFill/>
          </a:ln>
        </p:spPr>
        <p:txBody>
          <a:bodyPr wrap="square" rtlCol="0">
            <a:spAutoFit/>
          </a:bodyPr>
          <a:lstStyle/>
          <a:p>
            <a:endParaRPr lang="ru-RU" sz="1600" dirty="0"/>
          </a:p>
          <a:p>
            <a:r>
              <a:rPr lang="ru-RU" sz="1600" b="1" dirty="0">
                <a:solidFill>
                  <a:schemeClr val="bg2">
                    <a:lumMod val="25000"/>
                  </a:schemeClr>
                </a:solidFill>
              </a:rPr>
              <a:t>Нередко порядок действий консула в подробных случаях </a:t>
            </a:r>
            <a:r>
              <a:rPr lang="ru-RU" sz="1600" b="1" dirty="0" smtClean="0">
                <a:solidFill>
                  <a:schemeClr val="bg2">
                    <a:lumMod val="25000"/>
                  </a:schemeClr>
                </a:solidFill>
              </a:rPr>
              <a:t>отражен в </a:t>
            </a:r>
            <a:r>
              <a:rPr lang="ru-RU" sz="1600" b="1" dirty="0">
                <a:solidFill>
                  <a:schemeClr val="bg2">
                    <a:lumMod val="25000"/>
                  </a:schemeClr>
                </a:solidFill>
              </a:rPr>
              <a:t>двусторонних консульских конвенциях</a:t>
            </a:r>
            <a:r>
              <a:rPr lang="ru-RU" sz="1600" dirty="0"/>
              <a:t>. Так, в консульской </a:t>
            </a:r>
            <a:r>
              <a:rPr lang="ru-RU" sz="1600" dirty="0" smtClean="0"/>
              <a:t>конвенции </a:t>
            </a:r>
            <a:r>
              <a:rPr lang="ru-RU" sz="1600" dirty="0"/>
              <a:t>между Правительством РФ и Правительством США в ст. 12 </a:t>
            </a:r>
            <a:r>
              <a:rPr lang="ru-RU" sz="1600" dirty="0" smtClean="0"/>
              <a:t>говорится</a:t>
            </a:r>
            <a:r>
              <a:rPr lang="ru-RU" sz="1600" dirty="0"/>
              <a:t>: «Консульское должностное лицо представляемого </a:t>
            </a:r>
            <a:r>
              <a:rPr lang="ru-RU" sz="1600" dirty="0" smtClean="0"/>
              <a:t>государства имеет </a:t>
            </a:r>
            <a:r>
              <a:rPr lang="ru-RU" sz="1600" dirty="0"/>
              <a:t>право незамедлительно посетить и снестись с </a:t>
            </a:r>
            <a:r>
              <a:rPr lang="ru-RU" sz="1600" dirty="0" smtClean="0"/>
              <a:t>гражданином представляемого </a:t>
            </a:r>
            <a:r>
              <a:rPr lang="ru-RU" sz="1600" dirty="0"/>
              <a:t>государства, находящимся под арестом, или </a:t>
            </a:r>
            <a:r>
              <a:rPr lang="ru-RU" sz="1600" dirty="0" smtClean="0"/>
              <a:t>задержанным </a:t>
            </a:r>
            <a:r>
              <a:rPr lang="ru-RU" sz="1600" dirty="0"/>
              <a:t>в иной форме, или отбывающим срок тюремного заключения.</a:t>
            </a:r>
          </a:p>
          <a:p>
            <a:r>
              <a:rPr lang="ru-RU" sz="1600" dirty="0"/>
              <a:t>Права, указанные в настоящем пункте, должны осуществляться в </a:t>
            </a:r>
            <a:r>
              <a:rPr lang="ru-RU" sz="1600" dirty="0" smtClean="0"/>
              <a:t>соответствии </a:t>
            </a:r>
            <a:r>
              <a:rPr lang="ru-RU" sz="1600" dirty="0"/>
              <a:t>с законами и правилами государства пребывания при </a:t>
            </a:r>
            <a:r>
              <a:rPr lang="ru-RU" sz="1600" dirty="0" smtClean="0"/>
              <a:t>условии</a:t>
            </a:r>
            <a:r>
              <a:rPr lang="ru-RU" sz="1600" dirty="0"/>
              <a:t>, однако, что упомянутые законы и правила не должны </a:t>
            </a:r>
            <a:r>
              <a:rPr lang="ru-RU" sz="1600" dirty="0" smtClean="0"/>
              <a:t>аннулировать </a:t>
            </a:r>
            <a:r>
              <a:rPr lang="ru-RU" sz="1600" dirty="0"/>
              <a:t>этих прав».</a:t>
            </a:r>
          </a:p>
        </p:txBody>
      </p:sp>
      <p:pic>
        <p:nvPicPr>
          <p:cNvPr id="3" name="Рисунок 2"/>
          <p:cNvPicPr>
            <a:picLocks noChangeAspect="1"/>
          </p:cNvPicPr>
          <p:nvPr/>
        </p:nvPicPr>
        <p:blipFill rotWithShape="1">
          <a:blip r:embed="rId2" cstate="print">
            <a:extLst>
              <a:ext uri="{28A0092B-C50C-407E-A947-70E740481C1C}">
                <a14:useLocalDpi xmlns:a14="http://schemas.microsoft.com/office/drawing/2010/main" val="0"/>
              </a:ext>
            </a:extLst>
          </a:blip>
          <a:srcRect t="-1" r="32612" b="79"/>
          <a:stretch/>
        </p:blipFill>
        <p:spPr>
          <a:xfrm>
            <a:off x="10542104" y="2027522"/>
            <a:ext cx="1327332" cy="1184029"/>
          </a:xfrm>
          <a:prstGeom prst="rect">
            <a:avLst/>
          </a:prstGeom>
        </p:spPr>
      </p:pic>
      <p:sp>
        <p:nvSpPr>
          <p:cNvPr id="5" name="Прямоугольник 4"/>
          <p:cNvSpPr/>
          <p:nvPr/>
        </p:nvSpPr>
        <p:spPr>
          <a:xfrm>
            <a:off x="1711924" y="407867"/>
            <a:ext cx="10385078" cy="1323439"/>
          </a:xfrm>
          <a:prstGeom prst="rect">
            <a:avLst/>
          </a:prstGeom>
          <a:solidFill>
            <a:schemeClr val="accent1">
              <a:lumMod val="60000"/>
              <a:lumOff val="40000"/>
            </a:schemeClr>
          </a:solidFill>
        </p:spPr>
        <p:txBody>
          <a:bodyPr wrap="square">
            <a:spAutoFit/>
          </a:bodyPr>
          <a:lstStyle/>
          <a:p>
            <a:r>
              <a:rPr lang="ru-RU" sz="1600" b="1" dirty="0">
                <a:solidFill>
                  <a:schemeClr val="bg2">
                    <a:lumMod val="25000"/>
                  </a:schemeClr>
                </a:solidFill>
              </a:rPr>
              <a:t>Согласно Консульскому уставу </a:t>
            </a:r>
            <a:r>
              <a:rPr lang="ru-RU" sz="1600" dirty="0"/>
              <a:t>консул должен принимать все меры по выяснению обстоятельств ареста или задержания гражданина РФ. Консул обязан требовать разрешения на встречу с ним, а также следить, чтобы в отношении задержанных или арестованных граждан РФ строго соблюдались все процессуальные нормы, обеспечивающие их право на защиту и объективный ход расследования. В случае необходимости содействовать, чтобы этим гражданам был предоставлен переводчик.</a:t>
            </a:r>
          </a:p>
        </p:txBody>
      </p:sp>
      <p:sp>
        <p:nvSpPr>
          <p:cNvPr id="6" name="TextBox 5"/>
          <p:cNvSpPr txBox="1"/>
          <p:nvPr/>
        </p:nvSpPr>
        <p:spPr>
          <a:xfrm>
            <a:off x="2198437" y="4381056"/>
            <a:ext cx="9701560" cy="2062103"/>
          </a:xfrm>
          <a:prstGeom prst="rect">
            <a:avLst/>
          </a:prstGeom>
          <a:noFill/>
        </p:spPr>
        <p:txBody>
          <a:bodyPr wrap="square" rtlCol="0">
            <a:spAutoFit/>
          </a:bodyPr>
          <a:lstStyle/>
          <a:p>
            <a:r>
              <a:rPr lang="ru-RU" sz="1600" dirty="0"/>
              <a:t>На консула возлагается охрана интересов несовершеннолетних </a:t>
            </a:r>
            <a:r>
              <a:rPr lang="ru-RU" sz="1600" dirty="0" smtClean="0"/>
              <a:t>и других </a:t>
            </a:r>
            <a:r>
              <a:rPr lang="ru-RU" sz="1600" dirty="0"/>
              <a:t>лиц, </a:t>
            </a:r>
            <a:r>
              <a:rPr lang="ru-RU" sz="1600" dirty="0" smtClean="0"/>
              <a:t>не обладающих </a:t>
            </a:r>
            <a:r>
              <a:rPr lang="ru-RU" sz="1600" dirty="0"/>
              <a:t>полной дееспособностью, особенно </a:t>
            </a:r>
            <a:r>
              <a:rPr lang="ru-RU" sz="1600" dirty="0" smtClean="0"/>
              <a:t>когда требуется </a:t>
            </a:r>
            <a:r>
              <a:rPr lang="ru-RU" sz="1600" dirty="0"/>
              <a:t>установление над ними опеки или попечительства. </a:t>
            </a:r>
            <a:endParaRPr lang="ru-RU" sz="1600" dirty="0" smtClean="0"/>
          </a:p>
          <a:p>
            <a:endParaRPr lang="ru-RU" sz="1600" dirty="0"/>
          </a:p>
          <a:p>
            <a:r>
              <a:rPr lang="ru-RU" sz="1600" dirty="0" smtClean="0"/>
              <a:t>Консулу </a:t>
            </a:r>
            <a:r>
              <a:rPr lang="ru-RU" sz="1600" dirty="0"/>
              <a:t>полагается заниматься наследственными делами </a:t>
            </a:r>
            <a:r>
              <a:rPr lang="ru-RU" sz="1600" dirty="0" smtClean="0"/>
              <a:t>граждан назначившей </a:t>
            </a:r>
            <a:r>
              <a:rPr lang="ru-RU" sz="1600" dirty="0"/>
              <a:t>его страны. Компетентные власти государства </a:t>
            </a:r>
            <a:r>
              <a:rPr lang="ru-RU" sz="1600" dirty="0" smtClean="0"/>
              <a:t>пребывания </a:t>
            </a:r>
            <a:r>
              <a:rPr lang="ru-RU" sz="1600" dirty="0"/>
              <a:t>должны без промедления уведомить его о смерти гражданина </a:t>
            </a:r>
            <a:r>
              <a:rPr lang="ru-RU" sz="1600" dirty="0" smtClean="0"/>
              <a:t>этой страны </a:t>
            </a:r>
            <a:r>
              <a:rPr lang="ru-RU" sz="1600" dirty="0"/>
              <a:t>и о наличии имущества умершего в пределах </a:t>
            </a:r>
            <a:r>
              <a:rPr lang="ru-RU" sz="1600" dirty="0" smtClean="0"/>
              <a:t>консульского округа</a:t>
            </a:r>
            <a:r>
              <a:rPr lang="ru-RU" sz="1600" dirty="0"/>
              <a:t>, в отношении которого может существовать интерес со </a:t>
            </a:r>
            <a:r>
              <a:rPr lang="ru-RU" sz="1600" dirty="0" smtClean="0"/>
              <a:t>стороны представляемого консулом государства </a:t>
            </a:r>
            <a:r>
              <a:rPr lang="ru-RU" sz="1600" dirty="0"/>
              <a:t>или его граждан. В </a:t>
            </a:r>
            <a:r>
              <a:rPr lang="ru-RU" sz="1600" dirty="0" smtClean="0"/>
              <a:t>необходимых </a:t>
            </a:r>
            <a:r>
              <a:rPr lang="ru-RU" sz="1600" dirty="0"/>
              <a:t>случаях консул принимает меры по охране имущества, </a:t>
            </a:r>
            <a:r>
              <a:rPr lang="ru-RU" sz="1600" dirty="0" smtClean="0"/>
              <a:t>оставшегося </a:t>
            </a:r>
            <a:r>
              <a:rPr lang="ru-RU" sz="1600" dirty="0"/>
              <a:t>после смерти гражданина.</a:t>
            </a:r>
          </a:p>
        </p:txBody>
      </p:sp>
    </p:spTree>
    <p:extLst>
      <p:ext uri="{BB962C8B-B14F-4D97-AF65-F5344CB8AC3E}">
        <p14:creationId xmlns:p14="http://schemas.microsoft.com/office/powerpoint/2010/main" val="14196512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97380" y="256478"/>
            <a:ext cx="9852660" cy="2400657"/>
          </a:xfrm>
          <a:prstGeom prst="rect">
            <a:avLst/>
          </a:prstGeom>
          <a:noFill/>
        </p:spPr>
        <p:txBody>
          <a:bodyPr wrap="square" rtlCol="0">
            <a:spAutoFit/>
          </a:bodyPr>
          <a:lstStyle/>
          <a:p>
            <a:r>
              <a:rPr lang="ru-RU" b="1" dirty="0" smtClean="0">
                <a:solidFill>
                  <a:schemeClr val="accent1">
                    <a:lumMod val="50000"/>
                  </a:schemeClr>
                </a:solidFill>
              </a:rPr>
              <a:t>Консул регистрирует акты гражданского состояния (рождение, заключение брака, смерть и др.) граждан своей страны</a:t>
            </a:r>
            <a:r>
              <a:rPr lang="ru-RU" sz="1600" b="1" dirty="0" smtClean="0">
                <a:solidFill>
                  <a:schemeClr val="accent1">
                    <a:lumMod val="50000"/>
                  </a:schemeClr>
                </a:solidFill>
              </a:rPr>
              <a:t>. </a:t>
            </a:r>
          </a:p>
          <a:p>
            <a:endParaRPr lang="ru-RU" sz="1600" dirty="0">
              <a:solidFill>
                <a:schemeClr val="accent1">
                  <a:lumMod val="50000"/>
                </a:schemeClr>
              </a:solidFill>
            </a:endParaRPr>
          </a:p>
          <a:p>
            <a:r>
              <a:rPr lang="ru-RU" sz="1600" dirty="0" smtClean="0"/>
              <a:t>В консульских учреждениях регистрируется рождение детей, являющихся в соответствии с Законом «О гражданстве Российской Федерации» российскими гражданами и родившихся за пределами РФ, при условии, что рождение не зарегистрировано в компетентных органах иностранного государства.</a:t>
            </a:r>
          </a:p>
          <a:p>
            <a:r>
              <a:rPr lang="ru-RU" sz="1600" dirty="0" smtClean="0"/>
              <a:t>Родители заявляют о рождении ребёнка в консульское учреждение по месту рождения ребёнка либо по месту жительства родителей в течение </a:t>
            </a:r>
            <a:r>
              <a:rPr lang="ru-RU" sz="1600" dirty="0"/>
              <a:t>месяца со дня рождения ребёнка</a:t>
            </a:r>
            <a:r>
              <a:rPr lang="ru-RU" sz="1600" dirty="0" smtClean="0"/>
              <a:t>.</a:t>
            </a:r>
          </a:p>
          <a:p>
            <a:endParaRPr lang="ru-RU" dirty="0"/>
          </a:p>
        </p:txBody>
      </p:sp>
      <p:sp>
        <p:nvSpPr>
          <p:cNvPr id="3" name="TextBox 2"/>
          <p:cNvSpPr txBox="1"/>
          <p:nvPr/>
        </p:nvSpPr>
        <p:spPr>
          <a:xfrm>
            <a:off x="1319655" y="2595580"/>
            <a:ext cx="10430385" cy="1569660"/>
          </a:xfrm>
          <a:prstGeom prst="rect">
            <a:avLst/>
          </a:prstGeom>
          <a:noFill/>
        </p:spPr>
        <p:txBody>
          <a:bodyPr wrap="square" rtlCol="0">
            <a:spAutoFit/>
          </a:bodyPr>
          <a:lstStyle/>
          <a:p>
            <a:r>
              <a:rPr lang="ru-RU" sz="1600" dirty="0"/>
              <a:t>По многим консульским конвенциям за консулом признаётся </a:t>
            </a:r>
            <a:r>
              <a:rPr lang="ru-RU" sz="1600" dirty="0" smtClean="0"/>
              <a:t>право </a:t>
            </a:r>
            <a:r>
              <a:rPr lang="ru-RU" sz="1600" dirty="0"/>
              <a:t>регистрировать браки, когда вступающие в брак являются </a:t>
            </a:r>
            <a:r>
              <a:rPr lang="ru-RU" sz="1600" dirty="0" smtClean="0"/>
              <a:t>гражданами </a:t>
            </a:r>
            <a:r>
              <a:rPr lang="ru-RU" sz="1600" dirty="0"/>
              <a:t>представляемого им государства и если это не противоречит </a:t>
            </a:r>
            <a:r>
              <a:rPr lang="ru-RU" sz="1600" dirty="0" smtClean="0"/>
              <a:t>законам </a:t>
            </a:r>
            <a:r>
              <a:rPr lang="ru-RU" sz="1600" dirty="0"/>
              <a:t>и правилам государства </a:t>
            </a:r>
            <a:r>
              <a:rPr lang="ru-RU" sz="1600" dirty="0" smtClean="0"/>
              <a:t>пребывания. Регистрация </a:t>
            </a:r>
            <a:r>
              <a:rPr lang="ru-RU" sz="1600" dirty="0"/>
              <a:t>заключения брака производится по истечении </a:t>
            </a:r>
            <a:r>
              <a:rPr lang="ru-RU" sz="1600" dirty="0" smtClean="0"/>
              <a:t>месячного </a:t>
            </a:r>
            <a:r>
              <a:rPr lang="ru-RU" sz="1600" dirty="0"/>
              <a:t>срока со дня подачи заявления. При наличии </a:t>
            </a:r>
            <a:r>
              <a:rPr lang="ru-RU" sz="1600" dirty="0" smtClean="0"/>
              <a:t>уважительных причин </a:t>
            </a:r>
            <a:r>
              <a:rPr lang="ru-RU" sz="1600" dirty="0"/>
              <a:t>консул имеет право сократить этот срок, и брак может </a:t>
            </a:r>
            <a:r>
              <a:rPr lang="ru-RU" sz="1600" dirty="0" smtClean="0"/>
              <a:t>быть заключён </a:t>
            </a:r>
            <a:r>
              <a:rPr lang="ru-RU" sz="1600" dirty="0"/>
              <a:t>в день подачи совместного заявления.</a:t>
            </a:r>
          </a:p>
          <a:p>
            <a:r>
              <a:rPr lang="ru-RU" sz="1600" dirty="0"/>
              <a:t>Регистрация брака производится в помещении </a:t>
            </a:r>
            <a:r>
              <a:rPr lang="ru-RU" sz="1600" dirty="0" smtClean="0"/>
              <a:t>консульского учреждения </a:t>
            </a:r>
            <a:r>
              <a:rPr lang="ru-RU" sz="1600" dirty="0"/>
              <a:t>в присутствии лиц, вступающих в брак.</a:t>
            </a:r>
          </a:p>
        </p:txBody>
      </p:sp>
      <p:sp>
        <p:nvSpPr>
          <p:cNvPr id="4" name="TextBox 3"/>
          <p:cNvSpPr txBox="1"/>
          <p:nvPr/>
        </p:nvSpPr>
        <p:spPr>
          <a:xfrm>
            <a:off x="2205991" y="4677031"/>
            <a:ext cx="9700260" cy="1846659"/>
          </a:xfrm>
          <a:prstGeom prst="rect">
            <a:avLst/>
          </a:prstGeom>
          <a:noFill/>
        </p:spPr>
        <p:txBody>
          <a:bodyPr wrap="square" rtlCol="0">
            <a:spAutoFit/>
          </a:bodyPr>
          <a:lstStyle/>
          <a:p>
            <a:r>
              <a:rPr lang="ru-RU" sz="1600" dirty="0"/>
              <a:t>Регистрация смерти граждан РФ, умерших за границей, </a:t>
            </a:r>
            <a:r>
              <a:rPr lang="ru-RU" sz="1600" dirty="0" smtClean="0"/>
              <a:t>производится </a:t>
            </a:r>
            <a:r>
              <a:rPr lang="ru-RU" sz="1600" dirty="0"/>
              <a:t>в консульстве по месту наступления смерти или по месту </a:t>
            </a:r>
            <a:r>
              <a:rPr lang="ru-RU" sz="1600" dirty="0" smtClean="0"/>
              <a:t>жительства </a:t>
            </a:r>
            <a:r>
              <a:rPr lang="ru-RU" sz="1600" dirty="0"/>
              <a:t>умершего</a:t>
            </a:r>
            <a:r>
              <a:rPr lang="ru-RU" dirty="0"/>
              <a:t>. </a:t>
            </a:r>
            <a:endParaRPr lang="ru-RU" dirty="0" smtClean="0"/>
          </a:p>
          <a:p>
            <a:r>
              <a:rPr lang="ru-RU" sz="1600" dirty="0" smtClean="0"/>
              <a:t>Свидетельство </a:t>
            </a:r>
            <a:r>
              <a:rPr lang="ru-RU" sz="1600" dirty="0"/>
              <a:t>о смерти выдаётся родственникам либо </a:t>
            </a:r>
            <a:r>
              <a:rPr lang="ru-RU" sz="1600" dirty="0" smtClean="0"/>
              <a:t>высылается </a:t>
            </a:r>
            <a:r>
              <a:rPr lang="ru-RU" sz="1600" dirty="0"/>
              <a:t>с ближайшей дипломатической почтой в Департамент </a:t>
            </a:r>
            <a:r>
              <a:rPr lang="ru-RU" sz="1600" dirty="0" smtClean="0"/>
              <a:t>консульской службы Министерства иностранных </a:t>
            </a:r>
            <a:r>
              <a:rPr lang="ru-RU" sz="1600" dirty="0"/>
              <a:t>дел для передачи в </a:t>
            </a:r>
            <a:r>
              <a:rPr lang="ru-RU" sz="1600" dirty="0" smtClean="0"/>
              <a:t>соответствующие </a:t>
            </a:r>
            <a:r>
              <a:rPr lang="ru-RU" sz="1600" dirty="0"/>
              <a:t>органы РФ.</a:t>
            </a:r>
          </a:p>
          <a:p>
            <a:r>
              <a:rPr lang="ru-RU" sz="1600" dirty="0"/>
              <a:t>Паспорт умершего направляется с дипломатической почтой </a:t>
            </a:r>
            <a:r>
              <a:rPr lang="ru-RU" sz="1600" dirty="0" smtClean="0"/>
              <a:t>через Департамент </a:t>
            </a:r>
            <a:r>
              <a:rPr lang="ru-RU" sz="1600" dirty="0"/>
              <a:t>консульской службы в органы внутренних дел по </a:t>
            </a:r>
            <a:r>
              <a:rPr lang="ru-RU" sz="1600" dirty="0" smtClean="0"/>
              <a:t>месту выдачи </a:t>
            </a:r>
            <a:r>
              <a:rPr lang="ru-RU" sz="1600" dirty="0"/>
              <a:t>паспорта.</a:t>
            </a:r>
          </a:p>
        </p:txBody>
      </p:sp>
    </p:spTree>
    <p:extLst>
      <p:ext uri="{BB962C8B-B14F-4D97-AF65-F5344CB8AC3E}">
        <p14:creationId xmlns:p14="http://schemas.microsoft.com/office/powerpoint/2010/main" val="9800326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36964" y="77407"/>
            <a:ext cx="7285533" cy="3600986"/>
          </a:xfrm>
          <a:prstGeom prst="rect">
            <a:avLst/>
          </a:prstGeom>
          <a:noFill/>
        </p:spPr>
        <p:txBody>
          <a:bodyPr wrap="square" rtlCol="0">
            <a:spAutoFit/>
          </a:bodyPr>
          <a:lstStyle/>
          <a:p>
            <a:r>
              <a:rPr lang="ru-RU" dirty="0"/>
              <a:t>При следовании иностранцев в Россию консульские заграничные</a:t>
            </a:r>
          </a:p>
          <a:p>
            <a:r>
              <a:rPr lang="ru-RU" dirty="0"/>
              <a:t>учреждения РФ оформляют и выдают им визы</a:t>
            </a:r>
            <a:r>
              <a:rPr lang="ru-RU" dirty="0" smtClean="0"/>
              <a:t>:</a:t>
            </a:r>
          </a:p>
          <a:p>
            <a:endParaRPr lang="ru-RU" sz="1600" dirty="0"/>
          </a:p>
          <a:p>
            <a:pPr marL="285750" indent="-285750">
              <a:buClr>
                <a:schemeClr val="accent1">
                  <a:lumMod val="50000"/>
                </a:schemeClr>
              </a:buClr>
              <a:buSzPct val="131000"/>
              <a:buFont typeface="Wingdings" panose="05000000000000000000" pitchFamily="2" charset="2"/>
              <a:buChar char="§"/>
            </a:pPr>
            <a:r>
              <a:rPr lang="ru-RU" sz="1600" dirty="0"/>
              <a:t>− на основании приглашений, оформленных в </a:t>
            </a:r>
            <a:r>
              <a:rPr lang="ru-RU" sz="1600" dirty="0" smtClean="0"/>
              <a:t>КД МИД РФ или </a:t>
            </a:r>
            <a:r>
              <a:rPr lang="ru-RU" sz="1600" dirty="0"/>
              <a:t>представительствами МИД РФ в субъектах Федерации</a:t>
            </a:r>
            <a:r>
              <a:rPr lang="ru-RU" sz="1600" dirty="0" smtClean="0"/>
              <a:t>;</a:t>
            </a:r>
          </a:p>
          <a:p>
            <a:pPr marL="285750" indent="-285750">
              <a:buClr>
                <a:schemeClr val="accent1">
                  <a:lumMod val="50000"/>
                </a:schemeClr>
              </a:buClr>
              <a:buSzPct val="131000"/>
              <a:buFont typeface="Wingdings" panose="05000000000000000000" pitchFamily="2" charset="2"/>
              <a:buChar char="§"/>
            </a:pPr>
            <a:endParaRPr lang="ru-RU" sz="1600" dirty="0"/>
          </a:p>
          <a:p>
            <a:pPr marL="285750" indent="-285750">
              <a:buClr>
                <a:schemeClr val="accent1">
                  <a:lumMod val="50000"/>
                </a:schemeClr>
              </a:buClr>
              <a:buSzPct val="131000"/>
              <a:buFont typeface="Wingdings" panose="05000000000000000000" pitchFamily="2" charset="2"/>
              <a:buChar char="§"/>
            </a:pPr>
            <a:r>
              <a:rPr lang="ru-RU" sz="1600" dirty="0"/>
              <a:t>− на основании указаний, направленных </a:t>
            </a:r>
            <a:r>
              <a:rPr lang="ru-RU" sz="1600" dirty="0" smtClean="0"/>
              <a:t>КД </a:t>
            </a:r>
            <a:r>
              <a:rPr lang="ru-RU" sz="1600" dirty="0"/>
              <a:t>МИД РФ </a:t>
            </a:r>
            <a:r>
              <a:rPr lang="ru-RU" sz="1600" dirty="0" smtClean="0"/>
              <a:t>или представительствами </a:t>
            </a:r>
            <a:r>
              <a:rPr lang="ru-RU" sz="1600" dirty="0"/>
              <a:t>МИД РФ в субъектах Федерации</a:t>
            </a:r>
            <a:r>
              <a:rPr lang="ru-RU" sz="1600" dirty="0" smtClean="0"/>
              <a:t>;</a:t>
            </a:r>
          </a:p>
          <a:p>
            <a:pPr marL="285750" indent="-285750">
              <a:buClr>
                <a:schemeClr val="accent1">
                  <a:lumMod val="50000"/>
                </a:schemeClr>
              </a:buClr>
              <a:buSzPct val="131000"/>
              <a:buFont typeface="Wingdings" panose="05000000000000000000" pitchFamily="2" charset="2"/>
              <a:buChar char="§"/>
            </a:pPr>
            <a:endParaRPr lang="ru-RU" sz="1600" dirty="0"/>
          </a:p>
          <a:p>
            <a:pPr marL="285750" indent="-285750">
              <a:buClr>
                <a:schemeClr val="accent1">
                  <a:lumMod val="50000"/>
                </a:schemeClr>
              </a:buClr>
              <a:buSzPct val="131000"/>
              <a:buFont typeface="Wingdings" panose="05000000000000000000" pitchFamily="2" charset="2"/>
              <a:buChar char="§"/>
            </a:pPr>
            <a:r>
              <a:rPr lang="ru-RU" sz="1600" dirty="0"/>
              <a:t>− на основании приглашений, оформленных в </a:t>
            </a:r>
            <a:r>
              <a:rPr lang="ru-RU" sz="1600" dirty="0" smtClean="0"/>
              <a:t>паспортно- визовой </a:t>
            </a:r>
            <a:r>
              <a:rPr lang="ru-RU" sz="1600" dirty="0"/>
              <a:t>службе МВД</a:t>
            </a:r>
            <a:r>
              <a:rPr lang="ru-RU" sz="1600" dirty="0" smtClean="0"/>
              <a:t>;</a:t>
            </a:r>
          </a:p>
          <a:p>
            <a:pPr marL="285750" indent="-285750">
              <a:buClr>
                <a:schemeClr val="accent1">
                  <a:lumMod val="50000"/>
                </a:schemeClr>
              </a:buClr>
              <a:buSzPct val="131000"/>
              <a:buFont typeface="Wingdings" panose="05000000000000000000" pitchFamily="2" charset="2"/>
              <a:buChar char="§"/>
            </a:pPr>
            <a:endParaRPr lang="ru-RU" sz="1600" dirty="0"/>
          </a:p>
          <a:p>
            <a:pPr marL="285750" indent="-285750">
              <a:buClr>
                <a:schemeClr val="accent1">
                  <a:lumMod val="50000"/>
                </a:schemeClr>
              </a:buClr>
              <a:buSzPct val="131000"/>
              <a:buFont typeface="Wingdings" panose="05000000000000000000" pitchFamily="2" charset="2"/>
              <a:buChar char="§"/>
            </a:pPr>
            <a:r>
              <a:rPr lang="ru-RU" sz="1600" dirty="0"/>
              <a:t>− при предъявлении туристического ваучера и подтверждения</a:t>
            </a:r>
          </a:p>
          <a:p>
            <a:pPr>
              <a:buClr>
                <a:schemeClr val="accent1">
                  <a:lumMod val="50000"/>
                </a:schemeClr>
              </a:buClr>
              <a:buSzPct val="131000"/>
            </a:pPr>
            <a:r>
              <a:rPr lang="ru-RU" sz="1600" dirty="0" smtClean="0"/>
              <a:t>       российской </a:t>
            </a:r>
            <a:r>
              <a:rPr lang="ru-RU" sz="1600" dirty="0"/>
              <a:t>туристической фирмы.</a:t>
            </a:r>
          </a:p>
        </p:txBody>
      </p:sp>
      <p:sp>
        <p:nvSpPr>
          <p:cNvPr id="3" name="TextBox 2"/>
          <p:cNvSpPr txBox="1"/>
          <p:nvPr/>
        </p:nvSpPr>
        <p:spPr>
          <a:xfrm>
            <a:off x="1107619" y="4231124"/>
            <a:ext cx="5133349" cy="1323439"/>
          </a:xfrm>
          <a:prstGeom prst="rect">
            <a:avLst/>
          </a:prstGeom>
          <a:noFill/>
        </p:spPr>
        <p:txBody>
          <a:bodyPr wrap="square" rtlCol="0">
            <a:spAutoFit/>
          </a:bodyPr>
          <a:lstStyle/>
          <a:p>
            <a:r>
              <a:rPr lang="ru-RU" sz="1600" dirty="0"/>
              <a:t>В зависимости от того, в каком качестве тот или иной </a:t>
            </a:r>
            <a:r>
              <a:rPr lang="ru-RU" sz="1600" dirty="0" smtClean="0"/>
              <a:t>иностранец направляется </a:t>
            </a:r>
            <a:r>
              <a:rPr lang="ru-RU" sz="1600" dirty="0"/>
              <a:t>в Российскую </a:t>
            </a:r>
            <a:r>
              <a:rPr lang="ru-RU" sz="1600" dirty="0" smtClean="0"/>
              <a:t>Федерацию, и </a:t>
            </a:r>
            <a:r>
              <a:rPr lang="ru-RU" sz="1600" dirty="0"/>
              <a:t>от цели его поездки, </a:t>
            </a:r>
            <a:r>
              <a:rPr lang="ru-RU" sz="1600" dirty="0" smtClean="0"/>
              <a:t>визы, оформляемые </a:t>
            </a:r>
            <a:r>
              <a:rPr lang="ru-RU" sz="1600" dirty="0"/>
              <a:t>консульскими загранучреждениями РФ, делятся на </a:t>
            </a:r>
            <a:r>
              <a:rPr lang="ru-RU" sz="1600" dirty="0" smtClean="0"/>
              <a:t>дипломатические</a:t>
            </a:r>
            <a:r>
              <a:rPr lang="ru-RU" sz="1600" dirty="0"/>
              <a:t>, служебные и обыкновенные.</a:t>
            </a:r>
          </a:p>
        </p:txBody>
      </p:sp>
      <p:sp>
        <p:nvSpPr>
          <p:cNvPr id="4" name="TextBox 3"/>
          <p:cNvSpPr txBox="1"/>
          <p:nvPr/>
        </p:nvSpPr>
        <p:spPr>
          <a:xfrm>
            <a:off x="2695226" y="5639416"/>
            <a:ext cx="5911844" cy="1077218"/>
          </a:xfrm>
          <a:prstGeom prst="rect">
            <a:avLst/>
          </a:prstGeom>
          <a:noFill/>
        </p:spPr>
        <p:txBody>
          <a:bodyPr wrap="square" rtlCol="0">
            <a:spAutoFit/>
          </a:bodyPr>
          <a:lstStyle/>
          <a:p>
            <a:r>
              <a:rPr lang="ru-RU" sz="1600" dirty="0"/>
              <a:t>Транзитные визы (могут быть дипломатическими, служебными </a:t>
            </a:r>
            <a:r>
              <a:rPr lang="ru-RU" sz="1600" dirty="0" smtClean="0"/>
              <a:t>и обыкновенными</a:t>
            </a:r>
            <a:r>
              <a:rPr lang="ru-RU" sz="1600" dirty="0"/>
              <a:t>) выдаются иностранным гражданам, </a:t>
            </a:r>
            <a:r>
              <a:rPr lang="ru-RU" sz="1600" dirty="0" smtClean="0"/>
              <a:t>следующим транзитом </a:t>
            </a:r>
            <a:r>
              <a:rPr lang="ru-RU" sz="1600" dirty="0"/>
              <a:t>через территорию России, в тех случаях, когда они не </a:t>
            </a:r>
            <a:r>
              <a:rPr lang="ru-RU" sz="1600" dirty="0" smtClean="0"/>
              <a:t>имеют </a:t>
            </a:r>
            <a:r>
              <a:rPr lang="ru-RU" sz="1600" dirty="0"/>
              <a:t>право на безвизовый транзит.</a:t>
            </a:r>
          </a:p>
        </p:txBody>
      </p:sp>
      <p:sp>
        <p:nvSpPr>
          <p:cNvPr id="5" name="TextBox 4"/>
          <p:cNvSpPr txBox="1"/>
          <p:nvPr/>
        </p:nvSpPr>
        <p:spPr>
          <a:xfrm>
            <a:off x="8607071" y="190626"/>
            <a:ext cx="3296347" cy="3293209"/>
          </a:xfrm>
          <a:prstGeom prst="rect">
            <a:avLst/>
          </a:prstGeom>
          <a:noFill/>
        </p:spPr>
        <p:txBody>
          <a:bodyPr wrap="square" rtlCol="0">
            <a:spAutoFit/>
          </a:bodyPr>
          <a:lstStyle/>
          <a:p>
            <a:r>
              <a:rPr lang="ru-RU" sz="1600" dirty="0"/>
              <a:t>Многократные визы дают право на многократный въезд в Россий-</a:t>
            </a:r>
          </a:p>
          <a:p>
            <a:r>
              <a:rPr lang="ru-RU" sz="1600" dirty="0"/>
              <a:t>скую Федерацию. Такие визы выдаются сроком до одного года </a:t>
            </a:r>
            <a:r>
              <a:rPr lang="ru-RU" sz="1600" dirty="0" smtClean="0"/>
              <a:t>только по </a:t>
            </a:r>
            <a:r>
              <a:rPr lang="ru-RU" sz="1600" dirty="0"/>
              <a:t>указанию ДКС МИД РФ и представительства на МИД России в</a:t>
            </a:r>
          </a:p>
          <a:p>
            <a:r>
              <a:rPr lang="ru-RU" sz="1600" dirty="0"/>
              <a:t>субъектах Федерации. Многократные визы дают право их </a:t>
            </a:r>
            <a:r>
              <a:rPr lang="ru-RU" sz="1600" dirty="0" smtClean="0"/>
              <a:t>владельцам пребывать </a:t>
            </a:r>
            <a:r>
              <a:rPr lang="ru-RU" sz="1600" dirty="0"/>
              <a:t>на российской территории не более 90 дней при </a:t>
            </a:r>
            <a:r>
              <a:rPr lang="ru-RU" sz="1600" dirty="0" smtClean="0"/>
              <a:t>каждом въезде </a:t>
            </a:r>
            <a:r>
              <a:rPr lang="ru-RU" sz="1600" dirty="0"/>
              <a:t>в Россию.</a:t>
            </a:r>
          </a:p>
        </p:txBody>
      </p:sp>
      <p:sp>
        <p:nvSpPr>
          <p:cNvPr id="6" name="TextBox 5"/>
          <p:cNvSpPr txBox="1"/>
          <p:nvPr/>
        </p:nvSpPr>
        <p:spPr>
          <a:xfrm>
            <a:off x="8656416" y="3423425"/>
            <a:ext cx="3197656" cy="3293209"/>
          </a:xfrm>
          <a:prstGeom prst="rect">
            <a:avLst/>
          </a:prstGeom>
          <a:noFill/>
        </p:spPr>
        <p:txBody>
          <a:bodyPr wrap="square" rtlCol="0">
            <a:spAutoFit/>
          </a:bodyPr>
          <a:lstStyle/>
          <a:p>
            <a:r>
              <a:rPr lang="ru-RU" sz="1600" dirty="0"/>
              <a:t>Групповые визы выдаются при въезде на территорию </a:t>
            </a:r>
            <a:r>
              <a:rPr lang="ru-RU" sz="1600" dirty="0" smtClean="0"/>
              <a:t>России групп </a:t>
            </a:r>
            <a:r>
              <a:rPr lang="ru-RU" sz="1600" dirty="0"/>
              <a:t>иностранцев (студентов, школьников, пенсионеров, </a:t>
            </a:r>
            <a:r>
              <a:rPr lang="ru-RU" sz="1600" dirty="0" smtClean="0"/>
              <a:t>военнослужащих </a:t>
            </a:r>
            <a:r>
              <a:rPr lang="ru-RU" sz="1600" dirty="0"/>
              <a:t>и др.) в целях упрощения визовых формальностей. Такие визы</a:t>
            </a:r>
          </a:p>
          <a:p>
            <a:r>
              <a:rPr lang="ru-RU" sz="1600" dirty="0"/>
              <a:t>оформляются только по разрешению МИД РФ и </a:t>
            </a:r>
            <a:r>
              <a:rPr lang="ru-RU" sz="1600" dirty="0" smtClean="0"/>
              <a:t>представительств МИД </a:t>
            </a:r>
            <a:r>
              <a:rPr lang="ru-RU" sz="1600" dirty="0"/>
              <a:t>РФ в субъектах Федерации, если иное не предусмотрено </a:t>
            </a:r>
            <a:r>
              <a:rPr lang="ru-RU" sz="1600" dirty="0" smtClean="0"/>
              <a:t>специальными </a:t>
            </a:r>
            <a:r>
              <a:rPr lang="ru-RU" sz="1600" dirty="0"/>
              <a:t>соглашениями.</a:t>
            </a:r>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0968" y="3682464"/>
            <a:ext cx="2390775" cy="1914525"/>
          </a:xfrm>
          <a:prstGeom prst="rect">
            <a:avLst/>
          </a:prstGeom>
        </p:spPr>
      </p:pic>
    </p:spTree>
    <p:extLst>
      <p:ext uri="{BB962C8B-B14F-4D97-AF65-F5344CB8AC3E}">
        <p14:creationId xmlns:p14="http://schemas.microsoft.com/office/powerpoint/2010/main" val="4099397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09852" y="173940"/>
            <a:ext cx="7869046" cy="3600986"/>
          </a:xfrm>
          <a:prstGeom prst="rect">
            <a:avLst/>
          </a:prstGeom>
        </p:spPr>
        <p:txBody>
          <a:bodyPr wrap="square">
            <a:spAutoFit/>
          </a:bodyPr>
          <a:lstStyle/>
          <a:p>
            <a:r>
              <a:rPr lang="ru-RU" b="1" dirty="0">
                <a:solidFill>
                  <a:schemeClr val="accent1">
                    <a:lumMod val="50000"/>
                  </a:schemeClr>
                </a:solidFill>
              </a:rPr>
              <a:t>Консульские должностные лица совершают нотариальные </a:t>
            </a:r>
            <a:r>
              <a:rPr lang="ru-RU" b="1" dirty="0" smtClean="0">
                <a:solidFill>
                  <a:schemeClr val="accent1">
                    <a:lumMod val="50000"/>
                  </a:schemeClr>
                </a:solidFill>
              </a:rPr>
              <a:t>действия </a:t>
            </a:r>
            <a:r>
              <a:rPr lang="ru-RU" b="1" dirty="0">
                <a:solidFill>
                  <a:schemeClr val="accent1">
                    <a:lumMod val="50000"/>
                  </a:schemeClr>
                </a:solidFill>
              </a:rPr>
              <a:t>по просьбе граждан и юридических лиц России</a:t>
            </a:r>
            <a:r>
              <a:rPr lang="ru-RU" b="1" dirty="0" smtClean="0">
                <a:solidFill>
                  <a:schemeClr val="accent1">
                    <a:lumMod val="50000"/>
                  </a:schemeClr>
                </a:solidFill>
              </a:rPr>
              <a:t>.</a:t>
            </a:r>
          </a:p>
          <a:p>
            <a:endParaRPr lang="ru-RU" sz="1600" dirty="0"/>
          </a:p>
          <a:p>
            <a:r>
              <a:rPr lang="ru-RU" sz="1600" dirty="0"/>
              <a:t>Иностранные лица, лица без гражданства, иностранные </a:t>
            </a:r>
            <a:r>
              <a:rPr lang="ru-RU" sz="1600" dirty="0" smtClean="0"/>
              <a:t>юридические </a:t>
            </a:r>
            <a:r>
              <a:rPr lang="ru-RU" sz="1600" dirty="0"/>
              <a:t>лица также имеют право обращаться в консульские </a:t>
            </a:r>
            <a:r>
              <a:rPr lang="ru-RU" sz="1600" dirty="0" smtClean="0"/>
              <a:t>учреждения России </a:t>
            </a:r>
            <a:r>
              <a:rPr lang="ru-RU" sz="1600" dirty="0"/>
              <a:t>за совершением нотариальных действий на документах, </a:t>
            </a:r>
            <a:r>
              <a:rPr lang="ru-RU" sz="1600" dirty="0" smtClean="0"/>
              <a:t>предназначенных </a:t>
            </a:r>
            <a:r>
              <a:rPr lang="ru-RU" sz="1600" dirty="0"/>
              <a:t>для применения в России. Это имеет немаловажное </a:t>
            </a:r>
            <a:r>
              <a:rPr lang="ru-RU" sz="1600" dirty="0" smtClean="0"/>
              <a:t>значение </a:t>
            </a:r>
            <a:r>
              <a:rPr lang="ru-RU" sz="1600" dirty="0"/>
              <a:t>для граждан стран СНГ, находящихся на территории </a:t>
            </a:r>
            <a:r>
              <a:rPr lang="ru-RU" sz="1600" dirty="0" smtClean="0"/>
              <a:t>иностранных </a:t>
            </a:r>
            <a:r>
              <a:rPr lang="ru-RU" sz="1600" dirty="0"/>
              <a:t>государств, в которых отсутствуют дипломатические и </a:t>
            </a:r>
            <a:r>
              <a:rPr lang="ru-RU" sz="1600" dirty="0" smtClean="0"/>
              <a:t>консульские </a:t>
            </a:r>
            <a:r>
              <a:rPr lang="ru-RU" sz="1600" dirty="0"/>
              <a:t>учреждения этих государств. В соответствии с </a:t>
            </a:r>
            <a:r>
              <a:rPr lang="ru-RU" sz="1600" dirty="0" smtClean="0"/>
              <a:t>двусторонними договорами </a:t>
            </a:r>
            <a:r>
              <a:rPr lang="ru-RU" sz="1600" dirty="0"/>
              <a:t>и многосторонней Конвенцией о правовой помощи и </a:t>
            </a:r>
            <a:r>
              <a:rPr lang="ru-RU" sz="1600" dirty="0" smtClean="0"/>
              <a:t>правовых </a:t>
            </a:r>
            <a:r>
              <a:rPr lang="ru-RU" sz="1600" dirty="0"/>
              <a:t>отношениях 1993 г. нотариальные документы принимаются </a:t>
            </a:r>
            <a:r>
              <a:rPr lang="ru-RU" sz="1600" dirty="0" smtClean="0"/>
              <a:t>договаривающимися </a:t>
            </a:r>
            <a:r>
              <a:rPr lang="ru-RU" sz="1600" dirty="0"/>
              <a:t>сторонами на взаимной основе, без </a:t>
            </a:r>
            <a:r>
              <a:rPr lang="ru-RU" sz="1600" dirty="0" smtClean="0"/>
              <a:t>какого-либо дополнительного </a:t>
            </a:r>
            <a:r>
              <a:rPr lang="ru-RU" sz="1600" dirty="0"/>
              <a:t>удостоверения.</a:t>
            </a:r>
          </a:p>
          <a:p>
            <a:r>
              <a:rPr lang="ru-RU" sz="1600" dirty="0"/>
              <a:t>Нотариальное производство ведётся на том же языке, что и </a:t>
            </a:r>
            <a:r>
              <a:rPr lang="ru-RU" sz="1600" dirty="0" smtClean="0"/>
              <a:t>делопроизводство </a:t>
            </a:r>
            <a:r>
              <a:rPr lang="ru-RU" sz="1600" dirty="0"/>
              <a:t>консульского учреждения.</a:t>
            </a:r>
          </a:p>
        </p:txBody>
      </p:sp>
      <p:sp>
        <p:nvSpPr>
          <p:cNvPr id="3" name="TextBox 2"/>
          <p:cNvSpPr txBox="1"/>
          <p:nvPr/>
        </p:nvSpPr>
        <p:spPr>
          <a:xfrm>
            <a:off x="3568390" y="2397512"/>
            <a:ext cx="184731" cy="369332"/>
          </a:xfrm>
          <a:prstGeom prst="rect">
            <a:avLst/>
          </a:prstGeom>
          <a:noFill/>
        </p:spPr>
        <p:txBody>
          <a:bodyPr wrap="none" rtlCol="0">
            <a:spAutoFit/>
          </a:bodyPr>
          <a:lstStyle/>
          <a:p>
            <a:endParaRPr lang="ru-RU" dirty="0"/>
          </a:p>
        </p:txBody>
      </p:sp>
      <p:sp>
        <p:nvSpPr>
          <p:cNvPr id="4" name="TextBox 3"/>
          <p:cNvSpPr txBox="1"/>
          <p:nvPr/>
        </p:nvSpPr>
        <p:spPr>
          <a:xfrm>
            <a:off x="1709852" y="3913198"/>
            <a:ext cx="10143894" cy="1077218"/>
          </a:xfrm>
          <a:prstGeom prst="rect">
            <a:avLst/>
          </a:prstGeom>
          <a:noFill/>
        </p:spPr>
        <p:txBody>
          <a:bodyPr wrap="square" rtlCol="0">
            <a:spAutoFit/>
          </a:bodyPr>
          <a:lstStyle/>
          <a:p>
            <a:r>
              <a:rPr lang="ru-RU" sz="1600" dirty="0"/>
              <a:t>Документы, нотариально удостоверенные иностранными </a:t>
            </a:r>
            <a:r>
              <a:rPr lang="ru-RU" sz="1600" dirty="0" smtClean="0"/>
              <a:t>нотариусами</a:t>
            </a:r>
            <a:r>
              <a:rPr lang="ru-RU" sz="1600" dirty="0"/>
              <a:t>, признаются действительными на территории РФ при условии </a:t>
            </a:r>
            <a:r>
              <a:rPr lang="ru-RU" sz="1600" dirty="0" smtClean="0"/>
              <a:t>их легализации </a:t>
            </a:r>
            <a:r>
              <a:rPr lang="ru-RU" sz="1600" dirty="0"/>
              <a:t>российскими консульскими учреждениями или </a:t>
            </a:r>
            <a:r>
              <a:rPr lang="ru-RU" sz="1600" dirty="0" smtClean="0"/>
              <a:t>заверения их </a:t>
            </a:r>
            <a:r>
              <a:rPr lang="ru-RU" sz="1600" dirty="0"/>
              <a:t>местными властями штампом «</a:t>
            </a:r>
            <a:r>
              <a:rPr lang="ru-RU" sz="1600" dirty="0" err="1"/>
              <a:t>апостиль</a:t>
            </a:r>
            <a:r>
              <a:rPr lang="ru-RU" sz="1600" dirty="0"/>
              <a:t>», если иностранное </a:t>
            </a:r>
            <a:r>
              <a:rPr lang="ru-RU" sz="1600" dirty="0" smtClean="0"/>
              <a:t>государство </a:t>
            </a:r>
            <a:r>
              <a:rPr lang="ru-RU" sz="1600" dirty="0"/>
              <a:t>является участником Гаагской конвенции 1961 г., отменяющей </a:t>
            </a:r>
            <a:r>
              <a:rPr lang="ru-RU" sz="1600" dirty="0" smtClean="0"/>
              <a:t>требования </a:t>
            </a:r>
            <a:r>
              <a:rPr lang="ru-RU" sz="1600" dirty="0"/>
              <a:t>легализации иностранных официальных документов.</a:t>
            </a:r>
          </a:p>
        </p:txBody>
      </p:sp>
      <p:sp>
        <p:nvSpPr>
          <p:cNvPr id="5" name="TextBox 4"/>
          <p:cNvSpPr txBox="1"/>
          <p:nvPr/>
        </p:nvSpPr>
        <p:spPr>
          <a:xfrm>
            <a:off x="2547802" y="5422868"/>
            <a:ext cx="8971408" cy="1107996"/>
          </a:xfrm>
          <a:prstGeom prst="rect">
            <a:avLst/>
          </a:prstGeom>
          <a:noFill/>
        </p:spPr>
        <p:txBody>
          <a:bodyPr wrap="square" rtlCol="0">
            <a:spAutoFit/>
          </a:bodyPr>
          <a:lstStyle/>
          <a:p>
            <a:r>
              <a:rPr lang="ru-RU" sz="1600" dirty="0"/>
              <a:t>Документы, нотариально удостоверенные нотариусами </a:t>
            </a:r>
            <a:r>
              <a:rPr lang="ru-RU" sz="1600" dirty="0" smtClean="0"/>
              <a:t>иностранных </a:t>
            </a:r>
            <a:r>
              <a:rPr lang="ru-RU" sz="1600" dirty="0"/>
              <a:t>государств, с которыми Российская Федерация имеет </a:t>
            </a:r>
            <a:r>
              <a:rPr lang="ru-RU" sz="1600" dirty="0" smtClean="0"/>
              <a:t>двусторонние </a:t>
            </a:r>
            <a:r>
              <a:rPr lang="ru-RU" sz="1600" dirty="0"/>
              <a:t>или многосторонние договоры (конвенции) о правовой помощи </a:t>
            </a:r>
            <a:r>
              <a:rPr lang="ru-RU" sz="1600" dirty="0" smtClean="0"/>
              <a:t>и правовых </a:t>
            </a:r>
            <a:r>
              <a:rPr lang="ru-RU" sz="1600" dirty="0"/>
              <a:t>отношениях, принимаются для рассмотрения на </a:t>
            </a:r>
            <a:r>
              <a:rPr lang="ru-RU" sz="1600" dirty="0" smtClean="0"/>
              <a:t>территории РФ </a:t>
            </a:r>
            <a:r>
              <a:rPr lang="ru-RU" sz="1600" dirty="0"/>
              <a:t>без их легализации</a:t>
            </a:r>
            <a:r>
              <a:rPr lang="ru-RU" dirty="0"/>
              <a:t>.</a:t>
            </a:r>
          </a:p>
        </p:txBody>
      </p:sp>
      <p:pic>
        <p:nvPicPr>
          <p:cNvPr id="6" name="Рисунок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9482151" y="1030336"/>
            <a:ext cx="2526024" cy="1896412"/>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1431215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62254" y="245327"/>
            <a:ext cx="3111878" cy="369332"/>
          </a:xfrm>
          <a:prstGeom prst="rect">
            <a:avLst/>
          </a:prstGeom>
          <a:noFill/>
        </p:spPr>
        <p:txBody>
          <a:bodyPr wrap="none" rtlCol="0">
            <a:spAutoFit/>
          </a:bodyPr>
          <a:lstStyle/>
          <a:p>
            <a:r>
              <a:rPr lang="ru-RU" b="1" dirty="0" smtClean="0">
                <a:solidFill>
                  <a:schemeClr val="accent1">
                    <a:lumMod val="50000"/>
                  </a:schemeClr>
                </a:solidFill>
              </a:rPr>
              <a:t>Завершение миссии консула</a:t>
            </a:r>
            <a:endParaRPr lang="ru-RU" b="1" dirty="0">
              <a:solidFill>
                <a:schemeClr val="accent1">
                  <a:lumMod val="50000"/>
                </a:schemeClr>
              </a:solidFill>
            </a:endParaRPr>
          </a:p>
        </p:txBody>
      </p:sp>
      <p:sp>
        <p:nvSpPr>
          <p:cNvPr id="3" name="TextBox 2"/>
          <p:cNvSpPr txBox="1"/>
          <p:nvPr/>
        </p:nvSpPr>
        <p:spPr>
          <a:xfrm>
            <a:off x="1616926" y="943061"/>
            <a:ext cx="9177454" cy="1077218"/>
          </a:xfrm>
          <a:prstGeom prst="rect">
            <a:avLst/>
          </a:prstGeom>
          <a:noFill/>
        </p:spPr>
        <p:txBody>
          <a:bodyPr wrap="square" rtlCol="0">
            <a:spAutoFit/>
          </a:bodyPr>
          <a:lstStyle/>
          <a:p>
            <a:pPr marL="285750" indent="-285750">
              <a:buClr>
                <a:schemeClr val="accent1">
                  <a:lumMod val="50000"/>
                </a:schemeClr>
              </a:buClr>
              <a:buSzPct val="140000"/>
              <a:buFont typeface="Wingdings" panose="05000000000000000000" pitchFamily="2" charset="2"/>
              <a:buChar char="§"/>
            </a:pPr>
            <a:r>
              <a:rPr lang="ru-RU" sz="1600" dirty="0"/>
              <a:t>Консул может быть отозван представляемым государством. </a:t>
            </a:r>
            <a:r>
              <a:rPr lang="ru-RU" sz="1600" dirty="0" smtClean="0"/>
              <a:t>Этот случай </a:t>
            </a:r>
            <a:r>
              <a:rPr lang="ru-RU" sz="1600" dirty="0"/>
              <a:t>наиболее распространён и в основном имеет место при </a:t>
            </a:r>
            <a:r>
              <a:rPr lang="ru-RU" sz="1600" dirty="0" smtClean="0"/>
              <a:t>нормальной </a:t>
            </a:r>
            <a:r>
              <a:rPr lang="ru-RU" sz="1600" dirty="0"/>
              <a:t>смене консулов в каком-либо пункте государства пребывания. </a:t>
            </a:r>
            <a:r>
              <a:rPr lang="ru-RU" sz="1600" dirty="0" smtClean="0"/>
              <a:t>При этом </a:t>
            </a:r>
            <a:r>
              <a:rPr lang="ru-RU" sz="1600" dirty="0"/>
              <a:t>государство пребывания извещается заблаговременно о факте </a:t>
            </a:r>
            <a:r>
              <a:rPr lang="ru-RU" sz="1600" dirty="0" smtClean="0"/>
              <a:t>отозвания </a:t>
            </a:r>
            <a:r>
              <a:rPr lang="ru-RU" sz="1600" dirty="0"/>
              <a:t>консула, а для его преемника вновь запрашивается экзекватура.</a:t>
            </a:r>
          </a:p>
        </p:txBody>
      </p:sp>
      <p:sp>
        <p:nvSpPr>
          <p:cNvPr id="4" name="TextBox 3"/>
          <p:cNvSpPr txBox="1"/>
          <p:nvPr/>
        </p:nvSpPr>
        <p:spPr>
          <a:xfrm>
            <a:off x="1616926" y="2111372"/>
            <a:ext cx="9300118" cy="1323439"/>
          </a:xfrm>
          <a:prstGeom prst="rect">
            <a:avLst/>
          </a:prstGeom>
          <a:noFill/>
        </p:spPr>
        <p:txBody>
          <a:bodyPr wrap="square" rtlCol="0">
            <a:spAutoFit/>
          </a:bodyPr>
          <a:lstStyle/>
          <a:p>
            <a:pPr marL="285750" indent="-285750">
              <a:buClr>
                <a:schemeClr val="accent1">
                  <a:lumMod val="50000"/>
                </a:schemeClr>
              </a:buClr>
              <a:buSzPct val="140000"/>
              <a:buFont typeface="Wingdings" panose="05000000000000000000" pitchFamily="2" charset="2"/>
              <a:buChar char="§"/>
            </a:pPr>
            <a:r>
              <a:rPr lang="ru-RU" sz="1600" dirty="0"/>
              <a:t>Венская конвенция о консульских сношениях 1963 г. </a:t>
            </a:r>
            <a:r>
              <a:rPr lang="ru-RU" sz="1600" dirty="0" smtClean="0"/>
              <a:t>предусматривает, что функции консульских работников прекращаются по уведомлении</a:t>
            </a:r>
            <a:r>
              <a:rPr lang="ru-RU" sz="1600" dirty="0"/>
              <a:t> </a:t>
            </a:r>
            <a:r>
              <a:rPr lang="ru-RU" sz="1600" dirty="0" smtClean="0"/>
              <a:t>со </a:t>
            </a:r>
            <a:r>
              <a:rPr lang="ru-RU" sz="1600" dirty="0"/>
              <a:t>стороны государства пребывания, если оно </a:t>
            </a:r>
            <a:r>
              <a:rPr lang="ru-RU" sz="1600" dirty="0" smtClean="0"/>
              <a:t>перестало считать </a:t>
            </a:r>
            <a:r>
              <a:rPr lang="ru-RU" sz="1600" dirty="0"/>
              <a:t>конкретное лицо работником консульского персонала, по </a:t>
            </a:r>
            <a:r>
              <a:rPr lang="ru-RU" sz="1600" dirty="0" smtClean="0"/>
              <a:t>аннулировании </a:t>
            </a:r>
            <a:r>
              <a:rPr lang="ru-RU" sz="1600" dirty="0"/>
              <a:t>экзекватуры. Следует отметить, что аннулирование </a:t>
            </a:r>
            <a:r>
              <a:rPr lang="ru-RU" sz="1600" dirty="0" smtClean="0"/>
              <a:t>экзекватуры </a:t>
            </a:r>
            <a:r>
              <a:rPr lang="ru-RU" sz="1600" dirty="0"/>
              <a:t>происходит довольно редко. Как правило, это бывает в </a:t>
            </a:r>
            <a:r>
              <a:rPr lang="ru-RU" sz="1600" dirty="0" smtClean="0"/>
              <a:t>результате </a:t>
            </a:r>
            <a:r>
              <a:rPr lang="ru-RU" sz="1600" dirty="0"/>
              <a:t>нарушения консулом законов государства пребывания.</a:t>
            </a:r>
          </a:p>
        </p:txBody>
      </p:sp>
      <p:sp>
        <p:nvSpPr>
          <p:cNvPr id="5" name="TextBox 4"/>
          <p:cNvSpPr txBox="1"/>
          <p:nvPr/>
        </p:nvSpPr>
        <p:spPr>
          <a:xfrm>
            <a:off x="1616926" y="3640103"/>
            <a:ext cx="9132849" cy="1077218"/>
          </a:xfrm>
          <a:prstGeom prst="rect">
            <a:avLst/>
          </a:prstGeom>
          <a:noFill/>
        </p:spPr>
        <p:txBody>
          <a:bodyPr wrap="square" rtlCol="0">
            <a:spAutoFit/>
          </a:bodyPr>
          <a:lstStyle/>
          <a:p>
            <a:pPr marL="285750" indent="-285750">
              <a:buClr>
                <a:schemeClr val="accent1">
                  <a:lumMod val="50000"/>
                </a:schemeClr>
              </a:buClr>
              <a:buSzPct val="140000"/>
              <a:buFont typeface="Wingdings" panose="05000000000000000000" pitchFamily="2" charset="2"/>
              <a:buChar char="§"/>
            </a:pPr>
            <a:r>
              <a:rPr lang="ru-RU" sz="1600" dirty="0"/>
              <a:t>Миссия консула может быть закончена по истечении срока </a:t>
            </a:r>
            <a:r>
              <a:rPr lang="ru-RU" sz="1600" dirty="0" smtClean="0"/>
              <a:t>консульского </a:t>
            </a:r>
            <a:r>
              <a:rPr lang="ru-RU" sz="1600" dirty="0"/>
              <a:t>патента, закрытии консульского учреждения в данном </a:t>
            </a:r>
            <a:r>
              <a:rPr lang="ru-RU" sz="1600" dirty="0" smtClean="0"/>
              <a:t>пункте</a:t>
            </a:r>
            <a:r>
              <a:rPr lang="ru-RU" sz="1600" dirty="0"/>
              <a:t>, прекращении консульских отношений в целом, выходе </a:t>
            </a:r>
            <a:r>
              <a:rPr lang="ru-RU" sz="1600" dirty="0" smtClean="0"/>
              <a:t>территории, где </a:t>
            </a:r>
            <a:r>
              <a:rPr lang="ru-RU" sz="1600" dirty="0"/>
              <a:t>находится консульский округ, из-под суверенитета </a:t>
            </a:r>
            <a:r>
              <a:rPr lang="ru-RU" sz="1600" dirty="0" smtClean="0"/>
              <a:t>государства пребывания</a:t>
            </a:r>
            <a:r>
              <a:rPr lang="ru-RU" sz="1600" dirty="0"/>
              <a:t>.</a:t>
            </a:r>
          </a:p>
        </p:txBody>
      </p:sp>
      <p:sp>
        <p:nvSpPr>
          <p:cNvPr id="6" name="TextBox 5"/>
          <p:cNvSpPr txBox="1"/>
          <p:nvPr/>
        </p:nvSpPr>
        <p:spPr>
          <a:xfrm>
            <a:off x="1700559" y="4922613"/>
            <a:ext cx="8408019" cy="1077218"/>
          </a:xfrm>
          <a:prstGeom prst="rect">
            <a:avLst/>
          </a:prstGeom>
          <a:noFill/>
        </p:spPr>
        <p:txBody>
          <a:bodyPr wrap="square" rtlCol="0">
            <a:spAutoFit/>
          </a:bodyPr>
          <a:lstStyle/>
          <a:p>
            <a:r>
              <a:rPr lang="ru-RU" sz="1600" b="1" dirty="0">
                <a:solidFill>
                  <a:schemeClr val="tx2">
                    <a:lumMod val="75000"/>
                    <a:lumOff val="25000"/>
                  </a:schemeClr>
                </a:solidFill>
              </a:rPr>
              <a:t>В случае разрыва консульских отношений, в том числе во </a:t>
            </a:r>
            <a:r>
              <a:rPr lang="ru-RU" sz="1600" b="1" dirty="0" smtClean="0">
                <a:solidFill>
                  <a:schemeClr val="tx2">
                    <a:lumMod val="75000"/>
                    <a:lumOff val="25000"/>
                  </a:schemeClr>
                </a:solidFill>
              </a:rPr>
              <a:t>время вооружённого </a:t>
            </a:r>
            <a:r>
              <a:rPr lang="ru-RU" sz="1600" b="1" dirty="0">
                <a:solidFill>
                  <a:schemeClr val="tx2">
                    <a:lumMod val="75000"/>
                    <a:lumOff val="25000"/>
                  </a:schemeClr>
                </a:solidFill>
              </a:rPr>
              <a:t>конфликта, государство пребывания обязано </a:t>
            </a:r>
            <a:r>
              <a:rPr lang="ru-RU" sz="1600" b="1" dirty="0" smtClean="0">
                <a:solidFill>
                  <a:schemeClr val="tx2">
                    <a:lumMod val="75000"/>
                    <a:lumOff val="25000"/>
                  </a:schemeClr>
                </a:solidFill>
              </a:rPr>
              <a:t>предоставлять </a:t>
            </a:r>
            <a:r>
              <a:rPr lang="ru-RU" sz="1600" b="1" dirty="0">
                <a:solidFill>
                  <a:schemeClr val="tx2">
                    <a:lumMod val="75000"/>
                    <a:lumOff val="25000"/>
                  </a:schemeClr>
                </a:solidFill>
              </a:rPr>
              <a:t>работникам консульства и частным домашним работникам, </a:t>
            </a:r>
            <a:r>
              <a:rPr lang="ru-RU" sz="1600" b="1" dirty="0" smtClean="0">
                <a:solidFill>
                  <a:schemeClr val="tx2">
                    <a:lumMod val="75000"/>
                    <a:lumOff val="25000"/>
                  </a:schemeClr>
                </a:solidFill>
              </a:rPr>
              <a:t>не являющимся гражданами государства </a:t>
            </a:r>
            <a:r>
              <a:rPr lang="ru-RU" sz="1600" b="1" dirty="0">
                <a:solidFill>
                  <a:schemeClr val="tx2">
                    <a:lumMod val="75000"/>
                    <a:lumOff val="25000"/>
                  </a:schemeClr>
                </a:solidFill>
              </a:rPr>
              <a:t>пребывания, и членам их </a:t>
            </a:r>
            <a:r>
              <a:rPr lang="ru-RU" sz="1600" b="1" dirty="0" smtClean="0">
                <a:solidFill>
                  <a:schemeClr val="tx2">
                    <a:lumMod val="75000"/>
                    <a:lumOff val="25000"/>
                  </a:schemeClr>
                </a:solidFill>
              </a:rPr>
              <a:t>семей время </a:t>
            </a:r>
            <a:r>
              <a:rPr lang="ru-RU" sz="1600" b="1" dirty="0">
                <a:solidFill>
                  <a:schemeClr val="tx2">
                    <a:lumMod val="75000"/>
                    <a:lumOff val="25000"/>
                  </a:schemeClr>
                </a:solidFill>
              </a:rPr>
              <a:t>и условия для подготовки к отъезду.</a:t>
            </a:r>
          </a:p>
        </p:txBody>
      </p:sp>
      <p:sp>
        <p:nvSpPr>
          <p:cNvPr id="7" name="TextBox 6"/>
          <p:cNvSpPr txBox="1"/>
          <p:nvPr/>
        </p:nvSpPr>
        <p:spPr>
          <a:xfrm>
            <a:off x="3115309" y="6130515"/>
            <a:ext cx="6682599" cy="584775"/>
          </a:xfrm>
          <a:prstGeom prst="rect">
            <a:avLst/>
          </a:prstGeom>
          <a:noFill/>
        </p:spPr>
        <p:txBody>
          <a:bodyPr wrap="none" rtlCol="0">
            <a:spAutoFit/>
          </a:bodyPr>
          <a:lstStyle/>
          <a:p>
            <a:r>
              <a:rPr lang="ru-RU" sz="1600" b="1" dirty="0">
                <a:solidFill>
                  <a:schemeClr val="tx2">
                    <a:lumMod val="75000"/>
                    <a:lumOff val="25000"/>
                  </a:schemeClr>
                </a:solidFill>
              </a:rPr>
              <a:t>При разрыве отношений государство пребывания должно уважать</a:t>
            </a:r>
          </a:p>
          <a:p>
            <a:r>
              <a:rPr lang="ru-RU" sz="1600" b="1" dirty="0">
                <a:solidFill>
                  <a:schemeClr val="tx2">
                    <a:lumMod val="75000"/>
                    <a:lumOff val="25000"/>
                  </a:schemeClr>
                </a:solidFill>
              </a:rPr>
              <a:t>и охранять консульские помещения, архивы и имущество консульства.</a:t>
            </a: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812" y="4922613"/>
            <a:ext cx="1663227" cy="1663227"/>
          </a:xfrm>
          <a:prstGeom prst="rect">
            <a:avLst/>
          </a:prstGeom>
        </p:spPr>
      </p:pic>
    </p:spTree>
    <p:extLst>
      <p:ext uri="{BB962C8B-B14F-4D97-AF65-F5344CB8AC3E}">
        <p14:creationId xmlns:p14="http://schemas.microsoft.com/office/powerpoint/2010/main" val="20543330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51102" y="334536"/>
            <a:ext cx="9623503" cy="1200329"/>
          </a:xfrm>
          <a:prstGeom prst="rect">
            <a:avLst/>
          </a:prstGeom>
          <a:noFill/>
        </p:spPr>
        <p:txBody>
          <a:bodyPr wrap="square" rtlCol="0">
            <a:spAutoFit/>
          </a:bodyPr>
          <a:lstStyle/>
          <a:p>
            <a:r>
              <a:rPr lang="ru-RU" dirty="0"/>
              <a:t>Национальное законодательство и международные </a:t>
            </a:r>
            <a:r>
              <a:rPr lang="ru-RU" dirty="0" smtClean="0"/>
              <a:t>соглашения могут </a:t>
            </a:r>
            <a:r>
              <a:rPr lang="ru-RU" b="1" dirty="0">
                <a:solidFill>
                  <a:schemeClr val="accent1">
                    <a:lumMod val="50000"/>
                  </a:schemeClr>
                </a:solidFill>
              </a:rPr>
              <a:t>наделять консульские учреждения определёнными </a:t>
            </a:r>
            <a:r>
              <a:rPr lang="ru-RU" b="1" dirty="0" smtClean="0">
                <a:solidFill>
                  <a:schemeClr val="accent1">
                    <a:lumMod val="50000"/>
                  </a:schemeClr>
                </a:solidFill>
              </a:rPr>
              <a:t>прерогативами </a:t>
            </a:r>
            <a:r>
              <a:rPr lang="ru-RU" b="1" dirty="0">
                <a:solidFill>
                  <a:schemeClr val="accent1">
                    <a:lumMod val="50000"/>
                  </a:schemeClr>
                </a:solidFill>
              </a:rPr>
              <a:t>в вопросах гражданства,</a:t>
            </a:r>
            <a:r>
              <a:rPr lang="ru-RU" dirty="0"/>
              <a:t> например, правом принимать от лиц, </a:t>
            </a:r>
            <a:r>
              <a:rPr lang="ru-RU" dirty="0" smtClean="0"/>
              <a:t>проживающих </a:t>
            </a:r>
            <a:r>
              <a:rPr lang="ru-RU" dirty="0"/>
              <a:t>за пределами страны, назначившей консула, заявления и</a:t>
            </a:r>
          </a:p>
          <a:p>
            <a:r>
              <a:rPr lang="ru-RU" dirty="0"/>
              <a:t>ходатайства по этим вопросам. </a:t>
            </a:r>
            <a:r>
              <a:rPr lang="ru-RU" dirty="0" smtClean="0"/>
              <a:t> </a:t>
            </a:r>
            <a:endParaRPr lang="ru-RU" dirty="0"/>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79784" y="3546087"/>
            <a:ext cx="4795904" cy="2943249"/>
          </a:xfrm>
          <a:prstGeom prst="rect">
            <a:avLst/>
          </a:prstGeom>
        </p:spPr>
      </p:pic>
      <p:sp>
        <p:nvSpPr>
          <p:cNvPr id="5" name="Прямоугольник 4"/>
          <p:cNvSpPr/>
          <p:nvPr/>
        </p:nvSpPr>
        <p:spPr>
          <a:xfrm>
            <a:off x="1851102" y="1940813"/>
            <a:ext cx="9924586" cy="1077218"/>
          </a:xfrm>
          <a:prstGeom prst="rect">
            <a:avLst/>
          </a:prstGeom>
        </p:spPr>
        <p:txBody>
          <a:bodyPr wrap="square">
            <a:spAutoFit/>
          </a:bodyPr>
          <a:lstStyle/>
          <a:p>
            <a:r>
              <a:rPr lang="ru-RU" sz="1600" dirty="0"/>
              <a:t>Весьма широкими полномочиями </a:t>
            </a:r>
            <a:r>
              <a:rPr lang="ru-RU" sz="1600" dirty="0" smtClean="0"/>
              <a:t>в вопросах </a:t>
            </a:r>
            <a:r>
              <a:rPr lang="ru-RU" sz="1600" dirty="0"/>
              <a:t>гражданства наделены по Федеральному закону «О </a:t>
            </a:r>
            <a:r>
              <a:rPr lang="ru-RU" sz="1600" dirty="0" smtClean="0"/>
              <a:t>гражданстве </a:t>
            </a:r>
            <a:r>
              <a:rPr lang="ru-RU" sz="1600" dirty="0"/>
              <a:t>Российской Федерации» консульства России, включая </a:t>
            </a:r>
            <a:r>
              <a:rPr lang="ru-RU" sz="1600" dirty="0" smtClean="0"/>
              <a:t>определение </a:t>
            </a:r>
            <a:r>
              <a:rPr lang="ru-RU" sz="1600" dirty="0"/>
              <a:t>принадлежности лиц, проживающих </a:t>
            </a:r>
            <a:r>
              <a:rPr lang="ru-RU" sz="1600" dirty="0" smtClean="0"/>
              <a:t>за пределами </a:t>
            </a:r>
            <a:r>
              <a:rPr lang="ru-RU" sz="1600" dirty="0"/>
              <a:t>РФ, к её </a:t>
            </a:r>
            <a:r>
              <a:rPr lang="ru-RU" sz="1600" dirty="0" smtClean="0"/>
              <a:t>гражданству</a:t>
            </a:r>
            <a:r>
              <a:rPr lang="ru-RU" sz="1600" dirty="0"/>
              <a:t>. Согласно этому закону консульства отнесены к числу </a:t>
            </a:r>
            <a:r>
              <a:rPr lang="ru-RU" sz="1600" dirty="0" smtClean="0"/>
              <a:t>государственных </a:t>
            </a:r>
            <a:r>
              <a:rPr lang="ru-RU" sz="1600" dirty="0"/>
              <a:t>органов, ведающих делами о </a:t>
            </a:r>
            <a:r>
              <a:rPr lang="ru-RU" sz="1600" dirty="0" smtClean="0"/>
              <a:t>гражданстве.</a:t>
            </a:r>
            <a:endParaRPr lang="ru-RU" sz="1600" dirty="0"/>
          </a:p>
        </p:txBody>
      </p:sp>
      <p:sp>
        <p:nvSpPr>
          <p:cNvPr id="7" name="Прямоугольник 6"/>
          <p:cNvSpPr/>
          <p:nvPr/>
        </p:nvSpPr>
        <p:spPr>
          <a:xfrm>
            <a:off x="1851102" y="3423979"/>
            <a:ext cx="4449337" cy="1077218"/>
          </a:xfrm>
          <a:prstGeom prst="rect">
            <a:avLst/>
          </a:prstGeom>
        </p:spPr>
        <p:txBody>
          <a:bodyPr wrap="square">
            <a:spAutoFit/>
          </a:bodyPr>
          <a:lstStyle/>
          <a:p>
            <a:r>
              <a:rPr lang="ru-RU" sz="1600" dirty="0" smtClean="0"/>
              <a:t>Оформление приобретения </a:t>
            </a:r>
            <a:r>
              <a:rPr lang="ru-RU" sz="1600" dirty="0"/>
              <a:t>или прекращения гражданства РФ начинается с </a:t>
            </a:r>
            <a:r>
              <a:rPr lang="ru-RU" sz="1600" dirty="0" smtClean="0"/>
              <a:t>подачи заявления </a:t>
            </a:r>
            <a:r>
              <a:rPr lang="ru-RU" sz="1600" dirty="0"/>
              <a:t>по месту жительства заявителя в соответствующее </a:t>
            </a:r>
            <a:r>
              <a:rPr lang="ru-RU" sz="1600" dirty="0" smtClean="0"/>
              <a:t>консульство </a:t>
            </a:r>
            <a:r>
              <a:rPr lang="ru-RU" sz="1600" dirty="0"/>
              <a:t>РФ.</a:t>
            </a:r>
            <a:endParaRPr lang="ru-RU" sz="1600" dirty="0"/>
          </a:p>
        </p:txBody>
      </p:sp>
      <p:sp>
        <p:nvSpPr>
          <p:cNvPr id="8" name="TextBox 7"/>
          <p:cNvSpPr txBox="1"/>
          <p:nvPr/>
        </p:nvSpPr>
        <p:spPr>
          <a:xfrm>
            <a:off x="1851102" y="4783373"/>
            <a:ext cx="4337824" cy="1569660"/>
          </a:xfrm>
          <a:prstGeom prst="rect">
            <a:avLst/>
          </a:prstGeom>
          <a:noFill/>
        </p:spPr>
        <p:txBody>
          <a:bodyPr wrap="square" rtlCol="0">
            <a:spAutoFit/>
          </a:bodyPr>
          <a:lstStyle/>
          <a:p>
            <a:r>
              <a:rPr lang="ru-RU" sz="1600" dirty="0"/>
              <a:t>Рассмотрение заявлений по вопросам гражданства </a:t>
            </a:r>
            <a:r>
              <a:rPr lang="ru-RU" sz="1600" dirty="0" smtClean="0"/>
              <a:t>осуществляется </a:t>
            </a:r>
            <a:r>
              <a:rPr lang="ru-RU" sz="1600" dirty="0"/>
              <a:t>консульским учреждением в срок до шести месяцев со дня </a:t>
            </a:r>
            <a:r>
              <a:rPr lang="ru-RU" sz="1600" dirty="0" smtClean="0"/>
              <a:t>подачи заявления </a:t>
            </a:r>
            <a:r>
              <a:rPr lang="ru-RU" sz="1600" dirty="0"/>
              <a:t>и всех необходимых документов, оформленных </a:t>
            </a:r>
            <a:r>
              <a:rPr lang="ru-RU" sz="1600" dirty="0" smtClean="0"/>
              <a:t>надлежащим </a:t>
            </a:r>
            <a:r>
              <a:rPr lang="ru-RU" sz="1600" dirty="0"/>
              <a:t>образом.</a:t>
            </a:r>
          </a:p>
        </p:txBody>
      </p:sp>
    </p:spTree>
    <p:extLst>
      <p:ext uri="{BB962C8B-B14F-4D97-AF65-F5344CB8AC3E}">
        <p14:creationId xmlns:p14="http://schemas.microsoft.com/office/powerpoint/2010/main" val="10305605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араллакс">
  <a:themeElements>
    <a:clrScheme name="Параллакс">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Параллакс">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Параллакс">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Параллакс</Template>
  <TotalTime>3461</TotalTime>
  <Words>3995</Words>
  <Application>Microsoft Office PowerPoint</Application>
  <PresentationFormat>Широкоэкранный</PresentationFormat>
  <Paragraphs>241</Paragraphs>
  <Slides>25</Slides>
  <Notes>3</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25</vt:i4>
      </vt:variant>
    </vt:vector>
  </HeadingPairs>
  <TitlesOfParts>
    <vt:vector size="30" baseType="lpstr">
      <vt:lpstr>Arial</vt:lpstr>
      <vt:lpstr>Calibri</vt:lpstr>
      <vt:lpstr>Corbel</vt:lpstr>
      <vt:lpstr>Wingdings</vt:lpstr>
      <vt:lpstr>Параллакс</vt:lpstr>
      <vt:lpstr>Институт права ВГУЭС Кафедра международных отношений и права  Презентация лекции по курсу «Дипломатическая и консульская служба» </vt:lpstr>
      <vt:lpstr>Презентация PowerPoint</vt:lpstr>
      <vt:lpstr>Презентация PowerPoint</vt:lpstr>
      <vt:lpstr> Функциональные отделы:  • Отдел общих консульских и правовых вопросов;  • Отдел по вопросам гражданства;  • Отдел оформления паспортов;  • Отдел служебного выезда;  • Отдел въезда иностранцев;  • Отдел легализации и истребования документов;  • Информационно-аналитический отдел.</vt:lpstr>
      <vt:lpstr>В современном консульском праве действуют три многосторонние консульские конвенции.  Две из них носят региональный характер:  - Каракасская конвенция о консульских функциях 1911 г.                                                                                                - Гаванская конвенция о консульских чиновниках 1928 г Универсальный характер имеет:                        - Венская конвенция о консульских сношениях 1963 г.</vt:lpstr>
      <vt:lpstr>Консульские учреждения в целом можно подразделить на:</vt:lpstr>
      <vt:lpstr>Предметом договорённости между странами является класс консульского учреждения. В настоящее время большая часть российских консульских учреждений являются генеральными консульствами.</vt:lpstr>
      <vt:lpstr>Штат консульских должностных лиц утверждается Департаментом кадров МИД РФ и зависит от различных факторов, прежде всего от интенсивности консульских связей со страной пребывания.    Консульские должностные лица являются основной категорией его работников. Законы большинства государств предусматривают, что консульские должностные лица должны быть гражданами представляемого государства. Из числа граждан государства пребывания они могут назначаться не иначе как с определённо выраженного согласия этого государства, причём это согласие может быть в любое время аннулировано.</vt:lpstr>
      <vt:lpstr>О назначениях, прибытии и окончательном отбытии работников консульского учреждения и о других изменениях, влияющих на их статус, должно уведомляться государство пребывания. </vt:lpstr>
      <vt:lpstr>.  В некоторых странах этот документ подписывается главой государства (США, Германия, Франция и др.) и скрепляется министром иностранных дел.   У нас консульский патент выдаётся от имени Российской Федерации и в нём содержится просьба МИД РФ признать назначаемого гражданина в указанном звании, оказывать ему защиту и покровительство и предоставлять все права и преимущества, связанные с его званием.</vt:lpstr>
      <vt:lpstr>Документы советского времени</vt:lpstr>
      <vt:lpstr>К выполнению своих функций глава консульского учреждения допускается особым разрешением со стороны государства пребывания, называемым экзекватурой. </vt:lpstr>
      <vt:lpstr>Заведующие консульскими отделами посольств консульских патентов не получают, предварительного согласия у страны пребывания при их назначении не запрашивается, и экзекватуры они также не получают.  Два или несколько государств могут с согласия государства пребывания назначить одно и то же лицо в качестве консульского должностного лица и, следовательно, главы консульства в этом государстве.</vt:lpstr>
      <vt:lpstr>Открытие отделения Консульского учреждения в пределах консульского округа осуществляется по решению Правительства РФ с согласия государства пребывания. </vt:lpstr>
      <vt:lpstr>В каждом консульском округе создаётся консульский корпус.</vt:lpstr>
      <vt:lpstr>К категории национальных правовых источников консульского права относятся консульские уставы. В настоящее время действует федеральный закон «Консульский устав», принятый 2010 г. Закон определяет правовые основы осуществления консульской деятельности, права и обязанности консульских должностных лиц по защите прав и интересов РФ, граждан РФ и российских юридических лиц за пределами РФ.</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Институт права ВГУЭС Кафедра международных отношений и права  Презентация лекции по курсу «Дипломатическая и консульская служба» </dc:title>
  <dc:creator>Elena Abasheva</dc:creator>
  <cp:lastModifiedBy>Elena Abasheva</cp:lastModifiedBy>
  <cp:revision>155</cp:revision>
  <dcterms:created xsi:type="dcterms:W3CDTF">2020-04-09T15:01:53Z</dcterms:created>
  <dcterms:modified xsi:type="dcterms:W3CDTF">2020-04-14T08:17:13Z</dcterms:modified>
</cp:coreProperties>
</file>