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1" r:id="rId2"/>
    <p:sldId id="273" r:id="rId3"/>
    <p:sldId id="274" r:id="rId4"/>
    <p:sldId id="275" r:id="rId5"/>
    <p:sldId id="276" r:id="rId6"/>
    <p:sldId id="277" r:id="rId7"/>
    <p:sldId id="278" r:id="rId8"/>
    <p:sldId id="279" r:id="rId9"/>
    <p:sldId id="281" r:id="rId10"/>
    <p:sldId id="283" r:id="rId11"/>
    <p:sldId id="284" r:id="rId12"/>
    <p:sldId id="282" r:id="rId13"/>
    <p:sldId id="287" r:id="rId14"/>
  </p:sldIdLst>
  <p:sldSz cx="9144000" cy="6858000" type="screen4x3"/>
  <p:notesSz cx="6858000" cy="9144000"/>
  <p:custDataLst>
    <p:tags r:id="rId15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2" d="100"/>
          <a:sy n="52" d="100"/>
        </p:scale>
        <p:origin x="-96" y="-4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94001-9DD6-448C-8890-83A8729EB623}" type="datetimeFigureOut">
              <a:rPr lang="ru-RU" smtClean="0"/>
              <a:pPr/>
              <a:t>13.02.2019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CA58C-F126-4E73-B277-DA359AE3D8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94001-9DD6-448C-8890-83A8729EB623}" type="datetimeFigureOut">
              <a:rPr lang="ru-RU" smtClean="0"/>
              <a:pPr/>
              <a:t>13.02.2019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CA58C-F126-4E73-B277-DA359AE3D8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94001-9DD6-448C-8890-83A8729EB623}" type="datetimeFigureOut">
              <a:rPr lang="ru-RU" smtClean="0"/>
              <a:pPr/>
              <a:t>13.02.2019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CA58C-F126-4E73-B277-DA359AE3D8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94001-9DD6-448C-8890-83A8729EB623}" type="datetimeFigureOut">
              <a:rPr lang="ru-RU" smtClean="0"/>
              <a:pPr/>
              <a:t>13.02.2019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CA58C-F126-4E73-B277-DA359AE3D8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94001-9DD6-448C-8890-83A8729EB623}" type="datetimeFigureOut">
              <a:rPr lang="ru-RU" smtClean="0"/>
              <a:pPr/>
              <a:t>13.02.2019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CA58C-F126-4E73-B277-DA359AE3D8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94001-9DD6-448C-8890-83A8729EB623}" type="datetimeFigureOut">
              <a:rPr lang="ru-RU" smtClean="0"/>
              <a:pPr/>
              <a:t>13.02.2019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CA58C-F126-4E73-B277-DA359AE3D8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94001-9DD6-448C-8890-83A8729EB623}" type="datetimeFigureOut">
              <a:rPr lang="ru-RU" smtClean="0"/>
              <a:pPr/>
              <a:t>13.02.2019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CA58C-F126-4E73-B277-DA359AE3D8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94001-9DD6-448C-8890-83A8729EB623}" type="datetimeFigureOut">
              <a:rPr lang="ru-RU" smtClean="0"/>
              <a:pPr/>
              <a:t>13.02.2019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CA58C-F126-4E73-B277-DA359AE3D8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94001-9DD6-448C-8890-83A8729EB623}" type="datetimeFigureOut">
              <a:rPr lang="ru-RU" smtClean="0"/>
              <a:pPr/>
              <a:t>13.02.2019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A5CA58C-F126-4E73-B277-DA359AE3D85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94001-9DD6-448C-8890-83A8729EB623}" type="datetimeFigureOut">
              <a:rPr lang="ru-RU" smtClean="0"/>
              <a:pPr/>
              <a:t>13.02.2019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CA58C-F126-4E73-B277-DA359AE3D8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94001-9DD6-448C-8890-83A8729EB623}" type="datetimeFigureOut">
              <a:rPr lang="ru-RU" smtClean="0"/>
              <a:pPr/>
              <a:t>13.02.2019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CA58C-F126-4E73-B277-DA359AE3D8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1694001-9DD6-448C-8890-83A8729EB623}" type="datetimeFigureOut">
              <a:rPr lang="ru-RU" smtClean="0"/>
              <a:pPr/>
              <a:t>13.02.2019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A5CA58C-F126-4E73-B277-DA359AE3D856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00034" y="2500306"/>
            <a:ext cx="83058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2. Классификация ассортимента тканей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ru-RU" dirty="0" smtClean="0"/>
              <a:t>По виду волокон и составу ткани подразделяют на группы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565354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Хлопчатобумажные – </a:t>
            </a:r>
            <a:r>
              <a:rPr lang="ru-RU" dirty="0" err="1" smtClean="0">
                <a:solidFill>
                  <a:schemeClr val="accent5">
                    <a:lumMod val="75000"/>
                  </a:schemeClr>
                </a:solidFill>
              </a:rPr>
              <a:t>чистохлопковые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ru-RU" dirty="0" err="1" smtClean="0">
                <a:solidFill>
                  <a:schemeClr val="accent5">
                    <a:lumMod val="75000"/>
                  </a:schemeClr>
                </a:solidFill>
              </a:rPr>
              <a:t>хлопко-вискозные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ru-RU" dirty="0" err="1" smtClean="0">
                <a:solidFill>
                  <a:schemeClr val="accent5">
                    <a:lumMod val="75000"/>
                  </a:schemeClr>
                </a:solidFill>
              </a:rPr>
              <a:t>хлопко-лавсановые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ru-RU" dirty="0" err="1" smtClean="0">
                <a:solidFill>
                  <a:schemeClr val="accent5">
                    <a:lumMod val="75000"/>
                  </a:schemeClr>
                </a:solidFill>
              </a:rPr>
              <a:t>хлопко-капроновые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 и др.; </a:t>
            </a:r>
          </a:p>
          <a:p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Льняные – </a:t>
            </a:r>
            <a:r>
              <a:rPr lang="ru-RU" dirty="0" err="1" smtClean="0">
                <a:solidFill>
                  <a:schemeClr val="accent5">
                    <a:lumMod val="75000"/>
                  </a:schemeClr>
                </a:solidFill>
              </a:rPr>
              <a:t>льняные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 и полульняные (с хлопком, вискозой, лавсаном, капроном, др.); </a:t>
            </a:r>
          </a:p>
          <a:p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Шерстяные – чистошерстяные, полушерстяные (с хлопком, вискозой, капроном, лавсаном, нитроном);</a:t>
            </a:r>
          </a:p>
          <a:p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Шелковые – из натурального шелка; </a:t>
            </a:r>
            <a:b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- из натурального шелка с другими волокнами; </a:t>
            </a:r>
            <a:b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- из искусственного шелка; </a:t>
            </a:r>
            <a:b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- из искусственного шелка с другими волокнами; </a:t>
            </a:r>
            <a:b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</a:br>
            <a:endParaRPr lang="ru-RU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ru-RU" dirty="0" smtClean="0"/>
              <a:t>По виду переплетения ткани делятся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Главные : полотняное, саржевое и сатиновое (атласное); </a:t>
            </a:r>
          </a:p>
          <a:p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 Мелкоузорчатые : на поверхности тканей заметен мелкий рельефный рисунок </a:t>
            </a:r>
            <a:r>
              <a:rPr lang="ru-RU" dirty="0" smtClean="0"/>
              <a:t>в виде рубчиков, клеточек, ромбиков, сетки и проч. </a:t>
            </a:r>
          </a:p>
          <a:p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Крупноузорчатые</a:t>
            </a:r>
            <a:r>
              <a:rPr lang="ru-RU" dirty="0" smtClean="0"/>
              <a:t> (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жаккардовые): рисунки образованы сочетанием в элементах простых переплетений. </a:t>
            </a:r>
          </a:p>
          <a:p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Сложные: образуются введением в структуру тканей дополнительных основных и уточных нитей</a:t>
            </a:r>
            <a:r>
              <a:rPr lang="ru-RU" dirty="0" smtClean="0"/>
              <a:t>. К сложным относят 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полутора-, двух- и трехслойные, петельные (махровые), ворсовые </a:t>
            </a:r>
            <a:r>
              <a:rPr lang="ru-RU" dirty="0" smtClean="0"/>
              <a:t>(основоворсовые и </a:t>
            </a:r>
            <a:r>
              <a:rPr lang="ru-RU" dirty="0" err="1" smtClean="0"/>
              <a:t>уточноворсовые</a:t>
            </a:r>
            <a:r>
              <a:rPr lang="ru-RU" dirty="0" smtClean="0"/>
              <a:t>), пике. 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67524"/>
          </a:xfrm>
        </p:spPr>
        <p:txBody>
          <a:bodyPr/>
          <a:lstStyle/>
          <a:p>
            <a:r>
              <a:rPr lang="ru-RU" dirty="0" smtClean="0"/>
              <a:t>В зависимости от отделки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5143536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В зависимости от отделки ткани могут быть:</a:t>
            </a:r>
          </a:p>
          <a:p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суровыми, </a:t>
            </a:r>
          </a:p>
          <a:p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отбельными, </a:t>
            </a:r>
          </a:p>
          <a:p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гладкокрашеными, </a:t>
            </a:r>
          </a:p>
          <a:p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меланжевыми ( из меланжевой пряжи), </a:t>
            </a:r>
          </a:p>
          <a:p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пестроткаными (из пряжи или нитей разных цветов),</a:t>
            </a:r>
          </a:p>
          <a:p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 набивными (с печатными рисунками), </a:t>
            </a:r>
          </a:p>
          <a:p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футерованными (с начесом). </a:t>
            </a:r>
            <a:b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</a:br>
            <a:endParaRPr lang="ru-RU" dirty="0" smtClean="0">
              <a:solidFill>
                <a:schemeClr val="accent5">
                  <a:lumMod val="75000"/>
                </a:schemeClr>
              </a:solidFill>
            </a:endParaRPr>
          </a:p>
          <a:p>
            <a:pPr>
              <a:buNone/>
            </a:pP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Для тканей разного назначения и состава могут применяться специфические виды отделок: противогнилостная, водонепроницаемая или водоотталкивающая, и др</a:t>
            </a:r>
            <a:r>
              <a:rPr lang="ru-RU" dirty="0" smtClean="0"/>
              <a:t>. 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dirty="0" smtClean="0"/>
              <a:t>По назначению ассортимент бытовых тканей можно классифицировать: 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636792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Бельевые</a:t>
            </a:r>
            <a:r>
              <a:rPr lang="ru-RU" dirty="0" smtClean="0"/>
              <a:t> - для постельного, нательного, столового белья. </a:t>
            </a:r>
          </a:p>
          <a:p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Полотенечные</a:t>
            </a:r>
            <a:r>
              <a:rPr lang="ru-RU" dirty="0" smtClean="0"/>
              <a:t> и холсты – для купальных и кухонных полотенец, махровых простыней, купальных халатов. </a:t>
            </a:r>
          </a:p>
          <a:p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Блузочные</a:t>
            </a:r>
            <a:r>
              <a:rPr lang="ru-RU" dirty="0" smtClean="0"/>
              <a:t> – для женских блузок.</a:t>
            </a:r>
          </a:p>
          <a:p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Сорочечные</a:t>
            </a:r>
            <a:r>
              <a:rPr lang="ru-RU" dirty="0" smtClean="0"/>
              <a:t> – для мужских и мальчиковых сорочек. </a:t>
            </a:r>
          </a:p>
          <a:p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Платьевые</a:t>
            </a:r>
            <a:r>
              <a:rPr lang="ru-RU" dirty="0" smtClean="0"/>
              <a:t> – летние, зимние, демисезонные. </a:t>
            </a:r>
          </a:p>
          <a:p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Костюмные</a:t>
            </a:r>
            <a:r>
              <a:rPr lang="ru-RU" dirty="0" smtClean="0"/>
              <a:t> – плотные ткани, предназначенные для мужских и женских костюмов. </a:t>
            </a:r>
          </a:p>
          <a:p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Пальтовые</a:t>
            </a:r>
            <a:r>
              <a:rPr lang="ru-RU" dirty="0" smtClean="0"/>
              <a:t> для летних, зимних и демисезонных пальто. </a:t>
            </a:r>
          </a:p>
          <a:p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Плащевые – из тканей с водонепроницаемым покрытием</a:t>
            </a:r>
            <a:r>
              <a:rPr lang="ru-RU" dirty="0" smtClean="0"/>
              <a:t>. 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dirty="0" smtClean="0"/>
              <a:t>По назначению ассортимент бытовых тканей можно классифицировать: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Курточные</a:t>
            </a:r>
            <a:r>
              <a:rPr lang="ru-RU" dirty="0" smtClean="0"/>
              <a:t> – из тканей с водоотталкивающей отделкой или без нее, на подкладке или без, с утепляющими прокладками или без них.</a:t>
            </a:r>
          </a:p>
          <a:p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Подкладочные </a:t>
            </a:r>
          </a:p>
          <a:p>
            <a:r>
              <a:rPr lang="ru-RU" b="1" u="sng" dirty="0" smtClean="0">
                <a:solidFill>
                  <a:schemeClr val="accent5">
                    <a:lumMod val="75000"/>
                  </a:schemeClr>
                </a:solidFill>
              </a:rPr>
              <a:t>Прокладочные</a:t>
            </a:r>
            <a:r>
              <a:rPr lang="ru-RU" b="1" u="sng" dirty="0" smtClean="0"/>
              <a:t> </a:t>
            </a:r>
            <a:r>
              <a:rPr lang="ru-RU" dirty="0" smtClean="0"/>
              <a:t>– 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сильно аппретированные для жестких прокладок на полочках пальто и костюмов</a:t>
            </a:r>
            <a:r>
              <a:rPr lang="ru-RU" dirty="0" smtClean="0"/>
              <a:t>. </a:t>
            </a:r>
          </a:p>
          <a:p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Декоративные</a:t>
            </a:r>
            <a:r>
              <a:rPr lang="ru-RU" dirty="0" smtClean="0"/>
              <a:t> – для штор, занавесей, покрывал, салфеток. </a:t>
            </a:r>
          </a:p>
          <a:p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Галстучные</a:t>
            </a:r>
          </a:p>
          <a:p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Платочные</a:t>
            </a:r>
            <a:r>
              <a:rPr lang="ru-RU" dirty="0" smtClean="0"/>
              <a:t> – для головных и носовых платков, шарфов, кашне. </a:t>
            </a:r>
          </a:p>
          <a:p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Мебельные</a:t>
            </a:r>
            <a:r>
              <a:rPr lang="ru-RU" dirty="0" smtClean="0"/>
              <a:t> – для наружных покрытий мягкой мебели. 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00034" y="2500306"/>
            <a:ext cx="83058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Классификация ассортимента трикотажных полотен </a:t>
            </a:r>
            <a:br>
              <a:rPr lang="ru-RU" dirty="0" smtClean="0"/>
            </a:br>
            <a:r>
              <a:rPr lang="ru-RU" dirty="0" smtClean="0">
                <a:solidFill>
                  <a:srgbClr val="FF0000"/>
                </a:solidFill>
              </a:rPr>
              <a:t>не </a:t>
            </a:r>
            <a:r>
              <a:rPr lang="ru-RU" dirty="0" err="1" smtClean="0">
                <a:solidFill>
                  <a:srgbClr val="FF0000"/>
                </a:solidFill>
              </a:rPr>
              <a:t>вкл.в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контр.раб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accent5">
                    <a:lumMod val="75000"/>
                  </a:schemeClr>
                </a:solidFill>
              </a:rPr>
              <a:t>Трик</a:t>
            </a:r>
            <a:r>
              <a:rPr lang="ru-RU" sz="3600" dirty="0" smtClean="0"/>
              <a:t>отажные полотна по волокнистому составу можно разделить на группы</a:t>
            </a:r>
            <a:endParaRPr lang="ru-RU" sz="3600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 smtClean="0"/>
              <a:t>хлопчатобумажные, </a:t>
            </a:r>
          </a:p>
          <a:p>
            <a:r>
              <a:rPr lang="ru-RU" sz="2800" dirty="0" smtClean="0"/>
              <a:t>шерстяные, </a:t>
            </a:r>
          </a:p>
          <a:p>
            <a:r>
              <a:rPr lang="ru-RU" sz="2800" dirty="0" smtClean="0"/>
              <a:t>полушерстяные, </a:t>
            </a:r>
          </a:p>
          <a:p>
            <a:r>
              <a:rPr lang="ru-RU" sz="2800" dirty="0" smtClean="0"/>
              <a:t>вискозные, </a:t>
            </a:r>
          </a:p>
          <a:p>
            <a:r>
              <a:rPr lang="ru-RU" sz="2800" dirty="0" err="1" smtClean="0"/>
              <a:t>хлоринованые</a:t>
            </a:r>
            <a:r>
              <a:rPr lang="ru-RU" sz="2800" dirty="0" smtClean="0"/>
              <a:t>, </a:t>
            </a:r>
          </a:p>
          <a:p>
            <a:r>
              <a:rPr lang="ru-RU" sz="2800" dirty="0" smtClean="0"/>
              <a:t>льняные и полульняные, </a:t>
            </a:r>
          </a:p>
          <a:p>
            <a:r>
              <a:rPr lang="ru-RU" sz="2800" dirty="0" smtClean="0"/>
              <a:t>и другие.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5321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Структура трикотажных полотен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71612"/>
            <a:ext cx="8229600" cy="4752988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2800" dirty="0" smtClean="0"/>
              <a:t>Структура трикотажных полотен и изделий крайне разнообразна, что объясняется разнообразием применяемого сырья, видов трикотажных переплетений и характера отделки. </a:t>
            </a:r>
          </a:p>
          <a:p>
            <a:pPr>
              <a:buNone/>
            </a:pPr>
            <a:r>
              <a:rPr lang="ru-RU" sz="2800" dirty="0" smtClean="0"/>
              <a:t>Переплетения могут быть:</a:t>
            </a:r>
          </a:p>
          <a:p>
            <a:r>
              <a:rPr lang="ru-RU" sz="2800" dirty="0" smtClean="0"/>
              <a:t>гладкими, </a:t>
            </a:r>
          </a:p>
          <a:p>
            <a:r>
              <a:rPr lang="ru-RU" sz="2800" dirty="0" smtClean="0"/>
              <a:t>рельефными, </a:t>
            </a:r>
          </a:p>
          <a:p>
            <a:r>
              <a:rPr lang="ru-RU" sz="2800" dirty="0" smtClean="0"/>
              <a:t>ажурными, </a:t>
            </a:r>
          </a:p>
          <a:p>
            <a:r>
              <a:rPr lang="ru-RU" sz="2800" dirty="0" smtClean="0"/>
              <a:t>многослойными, </a:t>
            </a:r>
          </a:p>
          <a:p>
            <a:r>
              <a:rPr lang="ru-RU" sz="2800" dirty="0" smtClean="0"/>
              <a:t>ворсовыми </a:t>
            </a:r>
          </a:p>
          <a:p>
            <a:r>
              <a:rPr lang="ru-RU" sz="2800" dirty="0" smtClean="0"/>
              <a:t>и другими.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5321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Ассортимент бельевых полотен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5286412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endParaRPr lang="ru-RU" sz="2800" dirty="0" smtClean="0"/>
          </a:p>
          <a:p>
            <a:pPr>
              <a:lnSpc>
                <a:spcPct val="80000"/>
              </a:lnSpc>
            </a:pPr>
            <a:r>
              <a:rPr lang="ru-RU" sz="2800" dirty="0" smtClean="0"/>
              <a:t>Трикотажные полотна переплетениями гладь, ластик, </a:t>
            </a:r>
            <a:r>
              <a:rPr lang="ru-RU" sz="2800" dirty="0" err="1" smtClean="0"/>
              <a:t>интерлок</a:t>
            </a:r>
            <a:r>
              <a:rPr lang="ru-RU" sz="2800" dirty="0" smtClean="0"/>
              <a:t>.</a:t>
            </a:r>
          </a:p>
          <a:p>
            <a:pPr>
              <a:lnSpc>
                <a:spcPct val="80000"/>
              </a:lnSpc>
            </a:pPr>
            <a:r>
              <a:rPr lang="ru-RU" sz="2800" dirty="0" err="1" smtClean="0"/>
              <a:t>Платированные</a:t>
            </a:r>
            <a:r>
              <a:rPr lang="ru-RU" sz="2800" dirty="0" smtClean="0"/>
              <a:t> полотна.</a:t>
            </a:r>
          </a:p>
          <a:p>
            <a:pPr>
              <a:lnSpc>
                <a:spcPct val="80000"/>
              </a:lnSpc>
            </a:pPr>
            <a:r>
              <a:rPr lang="ru-RU" sz="2800" dirty="0" smtClean="0"/>
              <a:t>Футерованные полотна.</a:t>
            </a:r>
          </a:p>
          <a:p>
            <a:pPr>
              <a:lnSpc>
                <a:spcPct val="80000"/>
              </a:lnSpc>
            </a:pPr>
            <a:r>
              <a:rPr lang="ru-RU" sz="2800" dirty="0" smtClean="0"/>
              <a:t>Тонкие шелковые полотна из ацетатных, вискозных или полиамидных нитей.</a:t>
            </a:r>
          </a:p>
          <a:p>
            <a:pPr>
              <a:lnSpc>
                <a:spcPct val="80000"/>
              </a:lnSpc>
            </a:pPr>
            <a:r>
              <a:rPr lang="ru-RU" sz="2800" dirty="0" smtClean="0"/>
              <a:t>Полотна ажурных и филейных переплетений.</a:t>
            </a:r>
          </a:p>
          <a:p>
            <a:pPr>
              <a:lnSpc>
                <a:spcPct val="80000"/>
              </a:lnSpc>
            </a:pPr>
            <a:r>
              <a:rPr lang="ru-RU" sz="2800" dirty="0" smtClean="0"/>
              <a:t>Эластичные полотна с полиуретановыми (ПУ) нитями.</a:t>
            </a:r>
          </a:p>
          <a:p>
            <a:pPr>
              <a:lnSpc>
                <a:spcPct val="80000"/>
              </a:lnSpc>
            </a:pPr>
            <a:r>
              <a:rPr lang="ru-RU" sz="2800" dirty="0" smtClean="0"/>
              <a:t>Эластичные полотна, вырабатываемые </a:t>
            </a:r>
            <a:r>
              <a:rPr lang="ru-RU" sz="2800" dirty="0" err="1" smtClean="0"/>
              <a:t>двуластичными</a:t>
            </a:r>
            <a:r>
              <a:rPr lang="ru-RU" sz="2800" dirty="0" smtClean="0"/>
              <a:t> гладкими, прессовыми, основовязаными комбинированными и другими видами переплетений.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А</a:t>
            </a:r>
            <a:r>
              <a:rPr lang="ru-RU" sz="4900" dirty="0" smtClean="0"/>
              <a:t>ссортимент верхних трикотажных полотен</a:t>
            </a:r>
            <a:endParaRPr lang="ru-RU" sz="49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14554"/>
            <a:ext cx="8229600" cy="4110046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sz="2800" dirty="0" smtClean="0"/>
              <a:t>Эластичные </a:t>
            </a:r>
            <a:r>
              <a:rPr lang="ru-RU" sz="2800" dirty="0" err="1" smtClean="0"/>
              <a:t>формоустойчивые</a:t>
            </a:r>
            <a:r>
              <a:rPr lang="ru-RU" sz="2800" dirty="0" smtClean="0"/>
              <a:t> полотна для спортивных верхних изделий</a:t>
            </a:r>
          </a:p>
          <a:p>
            <a:pPr>
              <a:lnSpc>
                <a:spcPct val="80000"/>
              </a:lnSpc>
            </a:pPr>
            <a:r>
              <a:rPr lang="ru-RU" sz="2800" dirty="0" smtClean="0"/>
              <a:t>Тонкие легкие блузочные, </a:t>
            </a:r>
          </a:p>
          <a:p>
            <a:pPr>
              <a:lnSpc>
                <a:spcPct val="80000"/>
              </a:lnSpc>
            </a:pPr>
            <a:r>
              <a:rPr lang="ru-RU" sz="2800" dirty="0" smtClean="0"/>
              <a:t>Тонкие сорочечные </a:t>
            </a:r>
          </a:p>
          <a:p>
            <a:pPr>
              <a:lnSpc>
                <a:spcPct val="80000"/>
              </a:lnSpc>
            </a:pPr>
            <a:r>
              <a:rPr lang="ru-RU" sz="2800" dirty="0" smtClean="0"/>
              <a:t>Тонкие платьевые полотна. </a:t>
            </a:r>
          </a:p>
          <a:p>
            <a:pPr>
              <a:lnSpc>
                <a:spcPct val="80000"/>
              </a:lnSpc>
            </a:pPr>
            <a:endParaRPr lang="ru-RU" sz="2800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653342"/>
          </a:xfrm>
        </p:spPr>
        <p:txBody>
          <a:bodyPr>
            <a:normAutofit fontScale="90000"/>
          </a:bodyPr>
          <a:lstStyle/>
          <a:p>
            <a:r>
              <a:rPr lang="ru-RU" sz="4000" dirty="0" smtClean="0"/>
              <a:t>По колористическому оформлению и отделке трикотажные </a:t>
            </a:r>
            <a:r>
              <a:rPr lang="ru-RU" sz="4000" smtClean="0"/>
              <a:t>полотна могут быть: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500306"/>
            <a:ext cx="8229600" cy="3824294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400" dirty="0" smtClean="0"/>
              <a:t>суровыми, </a:t>
            </a:r>
          </a:p>
          <a:p>
            <a:pPr>
              <a:lnSpc>
                <a:spcPct val="80000"/>
              </a:lnSpc>
            </a:pPr>
            <a:r>
              <a:rPr lang="ru-RU" sz="2400" dirty="0" smtClean="0"/>
              <a:t>отбеленными, </a:t>
            </a:r>
          </a:p>
          <a:p>
            <a:pPr>
              <a:lnSpc>
                <a:spcPct val="80000"/>
              </a:lnSpc>
            </a:pPr>
            <a:r>
              <a:rPr lang="ru-RU" sz="2400" dirty="0" err="1" smtClean="0"/>
              <a:t>гладкокрашенными</a:t>
            </a:r>
            <a:r>
              <a:rPr lang="ru-RU" sz="2400" dirty="0" smtClean="0"/>
              <a:t>, </a:t>
            </a:r>
          </a:p>
          <a:p>
            <a:pPr>
              <a:lnSpc>
                <a:spcPct val="80000"/>
              </a:lnSpc>
            </a:pPr>
            <a:r>
              <a:rPr lang="ru-RU" sz="2400" dirty="0" smtClean="0"/>
              <a:t>пестровязаными, </a:t>
            </a:r>
          </a:p>
          <a:p>
            <a:pPr>
              <a:lnSpc>
                <a:spcPct val="80000"/>
              </a:lnSpc>
            </a:pPr>
            <a:r>
              <a:rPr lang="ru-RU" sz="2400" dirty="0" smtClean="0"/>
              <a:t>с печатным рисунком, </a:t>
            </a:r>
          </a:p>
          <a:p>
            <a:pPr>
              <a:lnSpc>
                <a:spcPct val="80000"/>
              </a:lnSpc>
            </a:pPr>
            <a:r>
              <a:rPr lang="ru-RU" sz="2400" dirty="0" smtClean="0"/>
              <a:t>начесные, </a:t>
            </a:r>
          </a:p>
          <a:p>
            <a:pPr>
              <a:lnSpc>
                <a:spcPct val="80000"/>
              </a:lnSpc>
            </a:pPr>
            <a:r>
              <a:rPr lang="ru-RU" sz="2400" dirty="0" smtClean="0"/>
              <a:t>подваленные, </a:t>
            </a:r>
          </a:p>
          <a:p>
            <a:pPr>
              <a:lnSpc>
                <a:spcPct val="80000"/>
              </a:lnSpc>
            </a:pPr>
            <a:r>
              <a:rPr lang="ru-RU" sz="2400" dirty="0" smtClean="0"/>
              <a:t>тисненные, </a:t>
            </a:r>
          </a:p>
          <a:p>
            <a:pPr>
              <a:lnSpc>
                <a:spcPct val="80000"/>
              </a:lnSpc>
            </a:pPr>
            <a:r>
              <a:rPr lang="ru-RU" sz="2400" dirty="0" smtClean="0"/>
              <a:t>с отделкой под замшу </a:t>
            </a:r>
          </a:p>
          <a:p>
            <a:pPr>
              <a:lnSpc>
                <a:spcPct val="80000"/>
              </a:lnSpc>
            </a:pPr>
            <a:r>
              <a:rPr lang="ru-RU" sz="2400" dirty="0" smtClean="0"/>
              <a:t>со специальными обработками.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00034" y="1285860"/>
            <a:ext cx="8305800" cy="1143000"/>
          </a:xfrm>
        </p:spPr>
        <p:txBody>
          <a:bodyPr/>
          <a:lstStyle/>
          <a:p>
            <a:pPr algn="ctr"/>
            <a:r>
              <a:rPr lang="ru-RU" dirty="0" smtClean="0"/>
              <a:t>Спасибо за внимание!</a:t>
            </a:r>
            <a:endParaRPr lang="ru-RU" dirty="0"/>
          </a:p>
        </p:txBody>
      </p:sp>
      <p:pic>
        <p:nvPicPr>
          <p:cNvPr id="41986" name="Picture 2" descr="Картинки по запросу волокна шелк структур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736" y="3000372"/>
            <a:ext cx="4429156" cy="29474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2dae3c2a7ccc047dbbda351e02fa5fbe4e7a5ed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12732</TotalTime>
  <Words>319</Words>
  <Application>Microsoft Office PowerPoint</Application>
  <PresentationFormat>Экран (4:3)</PresentationFormat>
  <Paragraphs>82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Поток</vt:lpstr>
      <vt:lpstr>2. Классификация ассортимента тканей</vt:lpstr>
      <vt:lpstr>По виду волокон и составу ткани подразделяют на группы</vt:lpstr>
      <vt:lpstr>По виду переплетения ткани делятся</vt:lpstr>
      <vt:lpstr>В зависимости от отделки</vt:lpstr>
      <vt:lpstr>По назначению ассортимент бытовых тканей можно классифицировать: </vt:lpstr>
      <vt:lpstr>По назначению ассортимент бытовых тканей можно классифицировать:</vt:lpstr>
      <vt:lpstr>Классификация ассортимента трикотажных полотен  не вкл.в контр.раб</vt:lpstr>
      <vt:lpstr>Трикотажные полотна по волокнистому составу можно разделить на группы</vt:lpstr>
      <vt:lpstr>Структура трикотажных полотен</vt:lpstr>
      <vt:lpstr>Ассортимент бельевых полотен</vt:lpstr>
      <vt:lpstr>Ассортимент верхних трикотажных полотен</vt:lpstr>
      <vt:lpstr>По колористическому оформлению и отделке трикотажные полотна могут быть:</vt:lpstr>
      <vt:lpstr>Спасибо за внимание!</vt:lpstr>
    </vt:vector>
  </TitlesOfParts>
  <Company>Retired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Классификация текстильных волокон, тканей и трикотажных полотен</dc:title>
  <dc:creator>1</dc:creator>
  <cp:lastModifiedBy>dns1</cp:lastModifiedBy>
  <cp:revision>51</cp:revision>
  <dcterms:created xsi:type="dcterms:W3CDTF">2014-09-09T04:28:20Z</dcterms:created>
  <dcterms:modified xsi:type="dcterms:W3CDTF">2019-02-14T07:01:12Z</dcterms:modified>
</cp:coreProperties>
</file>