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75" r:id="rId3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886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СПЕЦИАЛЬНЫЕ ЭКОНОМИЧЕСКИЕ ЗОНЫ В МИРОВОЙ ЭКОНОМИКЕ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38600" y="5257800"/>
            <a:ext cx="495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канд.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экон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b="1" dirty="0" smtClean="0">
                <a:solidFill>
                  <a:schemeClr val="tx1"/>
                </a:solidFill>
              </a:rPr>
              <a:t>Свободные и особые экономические зоны: понятие, предпосылки и цели создания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305800" cy="438912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Предпосылки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создания 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условия организации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СЭЗ, привлекающие иностранных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инвесторов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2. Виды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льгот в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СЭЗ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Система стимулов, мотивирующих участие в зоне иностранных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инвесторов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Основные направления влияния на развитие региона иностранных инвестиций, привлекаемых с помощью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СЭЗ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Предпосылки создания и условия организации СЭЗ, привлекающие иностранных инвесторов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791200"/>
          </a:xfrm>
        </p:spPr>
        <p:txBody>
          <a:bodyPr>
            <a:normAutofit fontScale="62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      </a:t>
            </a:r>
            <a:r>
              <a:rPr lang="ru-RU" sz="4200" dirty="0" smtClean="0"/>
              <a:t>Среди важнейших стратегических задач, решаемых СЭЗ, приоритетные позиции занимает мобилизация инвестиционно-финансового потенциала территориального развития.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4200" dirty="0" smtClean="0"/>
              <a:t>      Мировой опыт свидетельствует, что независимо от того, какой базовый принцип заложен в концепцию создания СЭЗ (территориальный (целостность ареала) или функциональный (технопарки, инновационные и финансовые центры)) – привлечение инвестиционных ресурсов благоприятно сказывается на общем уровне комплексного развития региона или / и на повышении его производственно-технологического и коммерческо-маркетингового потенциала</a:t>
            </a:r>
            <a:endParaRPr lang="ru-RU" sz="4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610600" cy="62484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         Однако</a:t>
            </a:r>
            <a:r>
              <a:rPr lang="ru-RU" sz="3200" dirty="0" smtClean="0"/>
              <a:t>, необходимо иметь ввиду, что привлекаемые из-за рубежа ресурсы оказывают разнонаправленное воздействие на экономику региона: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- придают мощный энергетический импульс развития, технологического обновления, реструктуризации отраслевого состава в пользу наукоемких, высокотехнологических отраслей и информационно-коммуникационных сетей и систем;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- порождают эффект зависимости от них национальной и региональной экономики, оказывают конкурентное давление на отечественных товаропроизводителей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638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000" dirty="0" smtClean="0"/>
              <a:t>      Важнейшим </a:t>
            </a:r>
            <a:r>
              <a:rPr lang="ru-RU" sz="3000" dirty="0" smtClean="0"/>
              <a:t>условием, мотивирующим движение капитала вообще и приток иностранного капитала в СЭЗ в частности, является максимизация и надежность получения прибыли, что должно обеспечиваться всей системой преференций, предоставляемых администрацией СЭЗ иностранным инвесторам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4770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300" dirty="0" smtClean="0"/>
              <a:t>К числу предпосылок, благоприятствующих созданию СЭЗ и привлекающих иностранных инвесторов, следует отнести:</a:t>
            </a:r>
          </a:p>
          <a:p>
            <a:pPr marL="0">
              <a:buNone/>
            </a:pPr>
            <a:r>
              <a:rPr lang="ru-RU" sz="2300" dirty="0" smtClean="0"/>
              <a:t>- наличие дешевых элементов производительных сил, развиваемого вида производственной деятельности: рабочей силы соответствующей профессии квалификации, близко расположенных источников сырья и материалов, определенного стартового уровня технико-технологического состояния производства, его информационно-программное и </a:t>
            </a:r>
            <a:r>
              <a:rPr lang="ru-RU" sz="2300" dirty="0" err="1" smtClean="0"/>
              <a:t>коммуникационно-сетевое</a:t>
            </a:r>
            <a:r>
              <a:rPr lang="ru-RU" sz="2300" dirty="0" smtClean="0"/>
              <a:t> обеспечение, а также рынков этих ресурсов и производимых товаров;</a:t>
            </a:r>
          </a:p>
          <a:p>
            <a:pPr marL="0">
              <a:buNone/>
            </a:pPr>
            <a:r>
              <a:rPr lang="ru-RU" sz="2300" dirty="0" smtClean="0"/>
              <a:t>- выигрышное </a:t>
            </a:r>
            <a:r>
              <a:rPr lang="ru-RU" sz="2300" dirty="0" err="1" smtClean="0"/>
              <a:t>геоэкономическое</a:t>
            </a:r>
            <a:r>
              <a:rPr lang="ru-RU" sz="2300" dirty="0" smtClean="0"/>
              <a:t> положение;</a:t>
            </a:r>
          </a:p>
          <a:p>
            <a:pPr marL="0">
              <a:buNone/>
            </a:pPr>
            <a:r>
              <a:rPr lang="ru-RU" sz="2300" dirty="0" smtClean="0"/>
              <a:t>- стабильность политической обстановки;</a:t>
            </a:r>
          </a:p>
          <a:p>
            <a:pPr marL="0">
              <a:buNone/>
            </a:pPr>
            <a:r>
              <a:rPr lang="ru-RU" sz="2300" dirty="0" smtClean="0"/>
              <a:t>- благоприятная экологическая ситуация;</a:t>
            </a:r>
          </a:p>
          <a:p>
            <a:pPr marL="0">
              <a:buNone/>
            </a:pPr>
            <a:r>
              <a:rPr lang="ru-RU" sz="2300" dirty="0" smtClean="0"/>
              <a:t>- наличие действенной системы лицензионной защиты технических и технологических новшеств объектов интеллектуальной собственности</a:t>
            </a:r>
            <a:endParaRPr lang="ru-RU" sz="23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3246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Непременным условием создания СЭЗ, претендующих на приток капитала, является их надлежащее инфраструктурное обустройство всех уровней:</a:t>
            </a:r>
          </a:p>
          <a:p>
            <a:pPr mar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производственного  (дорожно-транспортного,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хранилищно-складского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энергосетевого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коммуникационного хозяйства);</a:t>
            </a:r>
          </a:p>
          <a:p>
            <a:pPr mar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инженерно-коммуникационного (системы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газо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водо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-, теплоснабжения, канализация);</a:t>
            </a:r>
          </a:p>
          <a:p>
            <a:pPr mar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 рыночного  (внешнеторговые центры,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бизнес-центры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международные банковские центры, страховые компании, биржи, рекламные бюро, ТПП);</a:t>
            </a:r>
          </a:p>
          <a:p>
            <a:pPr mar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4) социального (жилищное хозяйство, сфера социальных и бытовых услуг);</a:t>
            </a:r>
          </a:p>
          <a:p>
            <a:pPr mar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5) природоохранного (очистные сооружения, санитарно-эпидемиологический контроль, защитные лесонасаждения…) и проч.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248400"/>
          </a:xfrm>
        </p:spPr>
        <p:txBody>
          <a:bodyPr>
            <a:normAutofit fontScale="85000" lnSpcReduction="10000"/>
          </a:bodyPr>
          <a:lstStyle/>
          <a:p>
            <a:pPr marL="0" algn="ctr">
              <a:lnSpc>
                <a:spcPct val="120000"/>
              </a:lnSpc>
              <a:buNone/>
            </a:pPr>
            <a:r>
              <a:rPr lang="ru-RU" sz="3300" dirty="0" smtClean="0"/>
              <a:t>Можно сформулировать императивы эффективного для СЭЗ </a:t>
            </a:r>
            <a:r>
              <a:rPr lang="ru-RU" sz="3300" dirty="0" err="1" smtClean="0"/>
              <a:t>геоэкономического</a:t>
            </a:r>
            <a:r>
              <a:rPr lang="ru-RU" sz="3300" dirty="0" smtClean="0"/>
              <a:t> положения: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• сопряженность с государственной границей страны (предпочтительно морской или судоходно-речной) или территорией международных аэропортов;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• развитая </a:t>
            </a:r>
            <a:r>
              <a:rPr lang="ru-RU" sz="3200" dirty="0" err="1" smtClean="0"/>
              <a:t>интермодульная</a:t>
            </a:r>
            <a:r>
              <a:rPr lang="ru-RU" sz="3200" dirty="0" smtClean="0"/>
              <a:t> (многовидовая) транспортная связь с другими регионами страны и зарубежьем.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       Иначе </a:t>
            </a:r>
            <a:r>
              <a:rPr lang="ru-RU" sz="3200" dirty="0" smtClean="0"/>
              <a:t>говоря, формирующаяся СЭЗ должна обладать стратегическим </a:t>
            </a:r>
            <a:r>
              <a:rPr lang="ru-RU" sz="3200" dirty="0" err="1" smtClean="0"/>
              <a:t>геоэкономическим</a:t>
            </a:r>
            <a:r>
              <a:rPr lang="ru-RU" sz="3200" dirty="0" smtClean="0"/>
              <a:t> ресурсом и мощным транспортно-перевалочным (</a:t>
            </a:r>
            <a:r>
              <a:rPr lang="ru-RU" sz="3200" dirty="0" err="1" smtClean="0"/>
              <a:t>грузоперерабатывающим</a:t>
            </a:r>
            <a:r>
              <a:rPr lang="ru-RU" sz="3200" dirty="0" smtClean="0"/>
              <a:t>) потенциалом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763000" cy="6172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dirty="0" smtClean="0"/>
              <a:t>      Страна</a:t>
            </a:r>
            <a:r>
              <a:rPr lang="ru-RU" dirty="0" smtClean="0"/>
              <a:t>, которая намеревается участвовать в конкуренции на мировом рынке СЭЗ, должна предложить стимулы и льготы, которые будут находиться на уровне мировых требований или превосходить этот уровень.</a:t>
            </a:r>
          </a:p>
          <a:p>
            <a:pPr marL="0">
              <a:buNone/>
            </a:pPr>
            <a:r>
              <a:rPr lang="ru-RU" dirty="0" smtClean="0"/>
              <a:t>      Регулирование </a:t>
            </a:r>
            <a:r>
              <a:rPr lang="ru-RU" dirty="0" smtClean="0"/>
              <a:t>деятельности предприятий, расположенных на территории свободной зоны, должно быть направлено на создание благоприятного инвестиционного климата для иностранного инвестора с тем, чтобы условия приложения капитала были бы не только выгоднее, чем в </a:t>
            </a:r>
            <a:r>
              <a:rPr lang="ru-RU" dirty="0" err="1" smtClean="0"/>
              <a:t>капитало-экспортирующей</a:t>
            </a:r>
            <a:r>
              <a:rPr lang="ru-RU" dirty="0" smtClean="0"/>
              <a:t> стране, но и, по возможности, благоприятнее, чем в близлежащих странах и зонах, способных составить конкуренцию в качестве реципиентов иностранных инвестиций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152400"/>
            <a:ext cx="19715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Виды льгот в СЭЗ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410200"/>
          </a:xfrm>
        </p:spPr>
        <p:txBody>
          <a:bodyPr>
            <a:noAutofit/>
          </a:bodyPr>
          <a:lstStyle/>
          <a:p>
            <a:pPr marL="0"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Выделяется 4 основных вида льгот, дающие преимущества по сравнению с общим режимом для предпринимателей, существующим в той или иной стране: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562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Внешнеторговые льготы – введение особого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таможенно-тарифного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режима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снижение или отмена экспортно-импортных пошлин,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регулирующие лицензии,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квоты,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упрощенный порядок осуществления внешнеторговых операций;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5943600"/>
          </a:xfrm>
        </p:spPr>
        <p:txBody>
          <a:bodyPr>
            <a:normAutofit fontScale="625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2. Налоговые льготы  – налоговое стимулирование некоторых видов деятельности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- охватывают налоговую базу (прибыль, стоимость имущества),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- отдельные ее составляющие (амортизационные отчисления, издержки на заработную плату, НИОКР, транспорт),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- уровень налоговых ставок,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- вопросы постоянного или временного освобождения от НО (налоговые каникулы) и проч.;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     Наиболее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типичными налоговыми льготами является освобождение от подоходного налога и налога на прибыль на 5 лет с момента получения первой прибыли. В следующие 5 лет компания облагается налогом в размере 50% от действующей налоговой ставки; при этом сумма налогов, взыскиваемых в бюджет, не должна превышать 25% дохода предприятия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Финансовые льготы – различные виды субсидий в виде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более низких цен на коммунальные услуги,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снижения арендной платы за пользование земельными участками и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производственными помещениями,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льготных кредитов и т.д.;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endParaRPr lang="ru-RU" sz="3200" dirty="0" smtClean="0"/>
          </a:p>
          <a:p>
            <a:pPr marL="0">
              <a:lnSpc>
                <a:spcPct val="120000"/>
              </a:lnSpc>
              <a:buNone/>
            </a:pPr>
            <a:endParaRPr lang="ru-RU" sz="3200" dirty="0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39052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28600" y="1219200"/>
            <a:ext cx="86106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Административные льготы 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упрощение процедур регистрации предприятий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режима въезда-выезда иностранных граждан,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гаранты безопасности и анонимности вложений,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свобода проведения амортизационной политики и т.д.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3. Система стимулов, мотивирующих участие в зоне иностранных инвесторов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838200"/>
            <a:ext cx="8763000" cy="57150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При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рассмотрении проблемы важно учитывать факт наличия в мире нескольких тысяч СЭЗ различного типа с традиционно сложившимся набором различных преференций, что создает на рынке иностранных инвестиций достаточно жесткую конкуренцию за их привлечение.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Причем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лимитирующим фактором в этой гонке за расширение преференций или введение дополнительных льгот является эффективность (окупаемость) вложений принимающей стороны в инфраструктуру и обустройство рабочих мест. Так, в среднем в мире начальные вложения капитала в СЭЗ составляют 5 тыс. долл. на одно рабочее место, а стандартный размер зоны – 10 тыс. работников, следовательно, только на этапе внедрения требуются инвестиции в 50 млн. долл.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40671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52400" y="762000"/>
            <a:ext cx="86868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Однако, предоставление страной, создающей СЭЗ, общих преференций для иностранных инвесторов складывается по-разному: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- одни (предоставление налоговых льгот на определенный срок) – ничего не стоят;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- другие (обустройство территории) требуют серьезных затрат.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Но даже значительные затраты еще не означают появления стимулирующего эффекта по отношению к инвестору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304801"/>
            <a:ext cx="85344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    Инвестор</a:t>
            </a:r>
            <a:r>
              <a:rPr lang="ru-RU" sz="3200" dirty="0" smtClean="0"/>
              <a:t>, принимая решение о вложении капитала в тот или иной проект, проводит тщательный анализ ситуации. Из широкого выбора мест вложения капитала проводится сравнительный анализ общих и специальных льгот в ряде зон мира и наиболее интересующем регионе, и выбираются наиболее прибыльные и надежные варианты. То есть, для инвестора предварительным условием является наличие некоторого набора льгот и удовлетворительное состояние инфраструктуры</a:t>
            </a:r>
            <a:endParaRPr lang="ru-RU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715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/>
              <a:t>      Такой </a:t>
            </a:r>
            <a:r>
              <a:rPr lang="ru-RU" sz="3200" dirty="0" smtClean="0"/>
              <a:t>подход налагает на государство-резидента СЭЗ определенные обязательства, для него устанавливается довольно высокий финансовый барьер при входе на рынок инвестиций для своих СЭЗ. Однако, это еще не гарантирует приход инвестора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6248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/>
              <a:t>      Для </a:t>
            </a:r>
            <a:r>
              <a:rPr lang="ru-RU" sz="2800" dirty="0" smtClean="0"/>
              <a:t>привлечения продавца инвестиционного капитала нужно пустить в ход стимулы, дающие реальные преимущества при выборе данного объекта вложений:</a:t>
            </a:r>
          </a:p>
          <a:p>
            <a:pPr marL="0">
              <a:buNone/>
            </a:pPr>
            <a:r>
              <a:rPr lang="ru-RU" sz="2800" dirty="0" smtClean="0"/>
              <a:t>- установки на проникновение на внутренний рынок страны;</a:t>
            </a:r>
          </a:p>
          <a:p>
            <a:pPr marL="0">
              <a:buNone/>
            </a:pPr>
            <a:r>
              <a:rPr lang="ru-RU" sz="2800" dirty="0" smtClean="0"/>
              <a:t>- возможность воспользоваться дополнительными экономическими льготами, предоставляемыми именно этой страной (СЭЗ);</a:t>
            </a:r>
          </a:p>
          <a:p>
            <a:pPr marL="0">
              <a:buNone/>
            </a:pPr>
            <a:r>
              <a:rPr lang="ru-RU" sz="2800" dirty="0" smtClean="0"/>
              <a:t>- возможность освоить природные и трудовые ресурсы;</a:t>
            </a:r>
          </a:p>
          <a:p>
            <a:pPr marL="0">
              <a:buNone/>
            </a:pPr>
            <a:r>
              <a:rPr lang="ru-RU" sz="2800" dirty="0" smtClean="0"/>
              <a:t>- возможность воспользоваться особенностями законодательства и экологических императивов страны и проч.</a:t>
            </a:r>
            <a:endParaRPr lang="ru-RU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638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000" dirty="0" smtClean="0"/>
              <a:t>     На </a:t>
            </a:r>
            <a:r>
              <a:rPr lang="ru-RU" sz="3000" dirty="0" smtClean="0"/>
              <a:t>сегодняшний день такие стимулы, как: налоговые льготы, субсидии, освобождение от пошлин, - несколько потеряли свое значение из-за роста количества подобных зон. В условиях сильной конкуренции СЭЗ должны предоставить очень существенные льготы по сравнению с другими, что может серьезно отразиться на финансовом положении страны и стать в целом экономически нецелесообразным</a:t>
            </a:r>
            <a:endParaRPr lang="ru-RU" sz="3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60960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dirty="0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89" name="Рисунок 1"/>
          <p:cNvPicPr>
            <a:picLocks noChangeAspect="1" noChangeArrowheads="1"/>
          </p:cNvPicPr>
          <p:nvPr/>
        </p:nvPicPr>
        <p:blipFill>
          <a:blip r:embed="rId2"/>
          <a:srcRect l="16676" t="7121" r="13095" b="12820"/>
          <a:stretch>
            <a:fillRect/>
          </a:stretch>
        </p:blipFill>
        <p:spPr bwMode="auto">
          <a:xfrm>
            <a:off x="0" y="0"/>
            <a:ext cx="9144000" cy="6324600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4152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624840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1 -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Предварительные условия и мотивы привлечения иностранных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инвестиций в СЭЗ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5715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dirty="0" smtClean="0"/>
              <a:t>     Привлечение иностранных инвестиций </a:t>
            </a:r>
            <a:r>
              <a:rPr lang="ru-RU" sz="2800" dirty="0" smtClean="0"/>
              <a:t>в СЭЗ можно рассматривать как метод постепенной интеграции иностранных фирм в национальную экономику. Поэтому уже на стадии планирования создания СЭЗ необходимо предусмотреть возможности установления прямых и обратных связей иностранных фирм с местными предприятиями.</a:t>
            </a:r>
          </a:p>
          <a:p>
            <a:pPr marL="0">
              <a:buNone/>
            </a:pPr>
            <a:r>
              <a:rPr lang="ru-RU" sz="2800" dirty="0" smtClean="0"/>
              <a:t>     Такие </a:t>
            </a:r>
            <a:r>
              <a:rPr lang="ru-RU" sz="2800" dirty="0" smtClean="0"/>
              <a:t>связи призваны обеспечить получение иностранными фирмами местных сырьевых товаров, компонентов, полуфабрикатов, комплексного оборудования и услуг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Доступ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 местным ресурсам является важным стимулом притока инвестиций. Но, на практике, реализация этой цели для иностранных фирм, действующих в зоне, может оказаться достаточно трудным делом и потребовать длительного времени.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Уделяя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внимание данному фактору, разработчики концепции СЭЗ должны учитывать следующие моменты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167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 Многие местные ресурсы, которые могли бы закупаться иностранными фирмами, уже являются дефицитными в стране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217" name="Рисунок 1"/>
          <p:cNvPicPr>
            <a:picLocks noChangeAspect="1" noChangeArrowheads="1"/>
          </p:cNvPicPr>
          <p:nvPr/>
        </p:nvPicPr>
        <p:blipFill>
          <a:blip r:embed="rId2"/>
          <a:srcRect l="35435" t="49004" r="31668" b="30484"/>
          <a:stretch>
            <a:fillRect/>
          </a:stretch>
        </p:blipFill>
        <p:spPr bwMode="auto">
          <a:xfrm>
            <a:off x="228600" y="2514600"/>
            <a:ext cx="8915400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3600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193" name="Рисунок 4"/>
          <p:cNvPicPr>
            <a:picLocks noChangeAspect="1" noChangeArrowheads="1"/>
          </p:cNvPicPr>
          <p:nvPr/>
        </p:nvPicPr>
        <p:blipFill>
          <a:blip r:embed="rId2"/>
          <a:srcRect l="25174" t="32248" r="19014" b="1282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2933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4008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2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Качество и технологический уровень местных ресурсов может не совпадать со стандартами, предъявляемыми к этим ресурсам иностранными фирмами, работающими в зоне. Со временем, происходит повышение качества, но не автоматически – необходимы дополнительные материальные затраты и время.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Также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иностранные фирмы могут использовать своих «старых» поставщиков.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Все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 снижает стимулы для инвестирования. Следовательно, необходимо налаживать экономические и технологические связи между иностранными фирмами и местными предприятиями за пределами зоны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686800" cy="6248400"/>
          </a:xfrm>
        </p:spPr>
        <p:txBody>
          <a:bodyPr>
            <a:normAutofit fontScale="85000" lnSpcReduction="10000"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3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Необходимо вести учет величины и уровня затрат, требуемых для установления прямых связей между иностранными фирмами, работающими в зоне, и местными предприятиями. Ошибочно предполагать, что местные фирмы будут снабжать иностранные компании товарами и услугами надлежащего качества в необходимом количестве. Следовательно, необходимы вложения в местные предприятия, находящиеся и вне зоны, и обеспечить их связь с теми, что находятся в зоне. Таким образом, польза от создания СЭЗ переносится на территорию всего государства (при условии, что местные фирмы будут работать и на внутреннем рынке). Однако, все это ведет к росту затрат, которые возможно не предусматривались, следовательно, необходим рост объема первоначальных инвестиций для создания СЭЗ, а это дополнительное бремя для государства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382000" cy="5486400"/>
          </a:xfrm>
        </p:spPr>
        <p:txBody>
          <a:bodyPr>
            <a:noAutofit/>
          </a:bodyPr>
          <a:lstStyle/>
          <a:p>
            <a:pPr marL="0" lvl="0"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3200" dirty="0" smtClean="0"/>
              <a:t>     Все </a:t>
            </a:r>
            <a:r>
              <a:rPr lang="ru-RU" sz="3200" dirty="0" smtClean="0"/>
              <a:t>эти проблемы говорят о том, что на первых этапах функционирования СЭЗ доступ к местным рынкам сырья не является сильным (определяющим) мотивом для привлечения инвестиций. Хотя, необходимо отметить, что развитие снабжения иностранных фирм местными ресурсами относится к категории долгосрочных мероприятий, но часто инвесторы готовы принять участие в их разработке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562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1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 Увеличение валютных ресурсов.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Пример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Китай. Политика привлечения иностранных инвестиций позволила еще на первом этапе создания СЭЗ (78-86 гг.) получить 30 млрд. долларов валютных ресурсов, в 90-х гг. – еще 32 млрд. Правда, очень велики затраты на обустройство СЭЗ. В ЮВА они составляют примерно 25-75 млн. долларов за 1 кв.км.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152400"/>
            <a:ext cx="876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Основные направления влияния на развитие региона иностранных инвестиций, привлекаемых с помощью СЭЗ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Autofit/>
          </a:bodyPr>
          <a:lstStyle/>
          <a:p>
            <a:pPr marL="0">
              <a:spcAft>
                <a:spcPts val="12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2) Привлечение прогрессивных технологий: через создание совместных предприятий, кооперацию отечественных и иностранных фирм, ужесточение конкуренции на внутреннем рынке, обновление технического состава производства, соединение привлеченных зарубежных технологий с отечественными НИОКР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6388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3) Повышение уровня занятости населения (особенно актуально для США). Но есть определенные проблемы: при увеличении технологичности идут сокращения необходимого количества работников для обслуживания производства, идут сокращения количества рабочих мест и разрыв в уровне жизни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4) Насыщение потребительского рынка товарами и услугами. Также неоднозначная ситуация: местные предприятия могут оказаться неконкурентоспособными, а также имеется необходимость возврата кредитов за инфраструктурное обустройство, что требует ориентации на внешний рынок за счет внутреннего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5) Приобретение международного опыта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управления.</a:t>
            </a:r>
          </a:p>
          <a:p>
            <a:pPr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6) Реструктуризация экономики в пользу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высокотехнологичных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отраслей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877</TotalTime>
  <Words>1857</Words>
  <PresentationFormat>Экран (4:3)</PresentationFormat>
  <Paragraphs>96</Paragraphs>
  <Slides>35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Поток</vt:lpstr>
      <vt:lpstr>СПЕЦИАЛЬНЫЕ ЭКОНОМИЧЕСКИЕ ЗОНЫ В МИРОВОЙ ЭКОНОМИКЕ</vt:lpstr>
      <vt:lpstr>Тема: Свободные и особые экономические зоны: понятие, предпосылки и цели создания</vt:lpstr>
      <vt:lpstr>ВОПРОСЫ:</vt:lpstr>
      <vt:lpstr>1. Предпосылки создания и условия организации СЭЗ, привлекающие иностранных инвесторов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3. Система стимулов, мотивирующих участие в зоне иностранных инвесторов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91</cp:revision>
  <dcterms:created xsi:type="dcterms:W3CDTF">2014-09-02T04:46:32Z</dcterms:created>
  <dcterms:modified xsi:type="dcterms:W3CDTF">2017-01-23T11:59:02Z</dcterms:modified>
</cp:coreProperties>
</file>