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8" r:id="rId2"/>
    <p:sldId id="268" r:id="rId3"/>
    <p:sldId id="257" r:id="rId4"/>
    <p:sldId id="274" r:id="rId5"/>
    <p:sldId id="282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63" r:id="rId14"/>
    <p:sldId id="270" r:id="rId15"/>
    <p:sldId id="271" r:id="rId16"/>
  </p:sldIdLst>
  <p:sldSz cx="9144000" cy="6858000" type="screen4x3"/>
  <p:notesSz cx="6858000" cy="9144000"/>
  <p:custDataLst>
    <p:tags r:id="rId19"/>
  </p:custData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 useTimings="0">
    <p:present/>
    <p:sldAll/>
    <p:penClr>
      <a:srgbClr val="FF0000"/>
    </p:penClr>
  </p:showPr>
  <p:clrMru>
    <a:srgbClr val="0000CC"/>
    <a:srgbClr val="B2B2B2"/>
    <a:srgbClr val="33CC33"/>
    <a:srgbClr val="FFCC00"/>
    <a:srgbClr val="00DCDC"/>
    <a:srgbClr val="0064EB"/>
    <a:srgbClr val="3333FF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1146" autoAdjust="0"/>
    <p:restoredTop sz="82676" autoAdjust="0"/>
  </p:normalViewPr>
  <p:slideViewPr>
    <p:cSldViewPr>
      <p:cViewPr varScale="1">
        <p:scale>
          <a:sx n="113" d="100"/>
          <a:sy n="113" d="100"/>
        </p:scale>
        <p:origin x="-108" y="-126"/>
      </p:cViewPr>
      <p:guideLst>
        <p:guide orient="horz" pos="2432"/>
        <p:guide orient="horz" pos="3974"/>
        <p:guide orient="horz" pos="890"/>
        <p:guide orient="horz" pos="709"/>
        <p:guide orient="horz" pos="527"/>
        <p:guide orient="horz" pos="346"/>
        <p:guide pos="204"/>
        <p:guide pos="5556"/>
        <p:guide pos="2880"/>
        <p:guide pos="2744"/>
        <p:guide pos="301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868100" cy="3686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7F87707-7D50-478D-9E41-13713E6ABC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62D430D-98E8-4886-95EC-7ECE5C0B841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323741"/>
            </a:gs>
            <a:gs pos="100000">
              <a:srgbClr val="230FA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Untitled-1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940675" y="6381750"/>
            <a:ext cx="879475" cy="41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7"/>
          <p:cNvSpPr txBox="1">
            <a:spLocks noChangeArrowheads="1"/>
          </p:cNvSpPr>
          <p:nvPr/>
        </p:nvSpPr>
        <p:spPr bwMode="auto">
          <a:xfrm>
            <a:off x="323850" y="3159125"/>
            <a:ext cx="84963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Предмет, задачи и содержание курса</a:t>
            </a:r>
          </a:p>
        </p:txBody>
      </p:sp>
      <p:sp>
        <p:nvSpPr>
          <p:cNvPr id="2051" name="Text Box 8"/>
          <p:cNvSpPr txBox="1">
            <a:spLocks noChangeArrowheads="1"/>
          </p:cNvSpPr>
          <p:nvPr/>
        </p:nvSpPr>
        <p:spPr bwMode="auto">
          <a:xfrm>
            <a:off x="323850" y="549275"/>
            <a:ext cx="8496300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sz="2400">
                <a:solidFill>
                  <a:schemeClr val="bg1"/>
                </a:solidFill>
              </a:rPr>
              <a:t>Кафедра</a:t>
            </a:r>
            <a:r>
              <a:rPr lang="en-US" sz="2400">
                <a:solidFill>
                  <a:schemeClr val="bg1"/>
                </a:solidFill>
              </a:rPr>
              <a:t> </a:t>
            </a:r>
            <a:r>
              <a:rPr lang="ru-RU" sz="2400">
                <a:solidFill>
                  <a:schemeClr val="bg1"/>
                </a:solidFill>
              </a:rPr>
              <a:t>ГТАП Институт права</a:t>
            </a:r>
          </a:p>
          <a:p>
            <a:endParaRPr lang="ru-RU" sz="2400">
              <a:solidFill>
                <a:schemeClr val="bg1"/>
              </a:solidFill>
            </a:endParaRPr>
          </a:p>
          <a:p>
            <a:r>
              <a:rPr lang="ru-RU" sz="2400">
                <a:solidFill>
                  <a:schemeClr val="bg1"/>
                </a:solidFill>
              </a:rPr>
              <a:t>Преподаватель к.полит.н., доцент Н.А. Царева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3200" i="1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Суммарность методов и средств по размещению и организации информации</a:t>
            </a:r>
            <a:r>
              <a:rPr lang="ru-RU" sz="32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 </a:t>
            </a:r>
            <a:br>
              <a:rPr lang="ru-RU" sz="32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11267" name="Содержимое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включает в себя </a:t>
            </a:r>
          </a:p>
          <a:p>
            <a:pPr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классификацию и кодирование,</a:t>
            </a:r>
          </a:p>
          <a:p>
            <a:pPr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унифицированные системы документации, </a:t>
            </a:r>
          </a:p>
          <a:p>
            <a:pPr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рационализации документооборота и форм документов, методов создания внутримашинной информационной базы системы.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Любой процесс управления связан с информационным обменом, который заключается в циклическом осуществлении следующих процедур:     </a:t>
            </a:r>
            <a:r>
              <a:rPr lang="ru-RU" sz="20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0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</a:br>
            <a:endParaRPr lang="ru-RU" sz="2000" dirty="0">
              <a:solidFill>
                <a:srgbClr val="FFFF00"/>
              </a:solidFill>
            </a:endParaRPr>
          </a:p>
        </p:txBody>
      </p:sp>
      <p:sp>
        <p:nvSpPr>
          <p:cNvPr id="12291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2078038"/>
            <a:ext cx="8229600" cy="40481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smtClean="0">
                <a:solidFill>
                  <a:schemeClr val="bg1"/>
                </a:solidFill>
              </a:rPr>
              <a:t>сбор информации о текущем состоянии управляемого объекта;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анализ полученной информации и сравнение текущего состояния с желаемым;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выработка управляющего воздействия с целью перевода управляемого объекта в желаемое состояние;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передача управляющего воздействия объекту.</a:t>
            </a:r>
          </a:p>
          <a:p>
            <a:pPr>
              <a:buFontTx/>
              <a:buNone/>
            </a:pPr>
            <a:r>
              <a:rPr lang="ru-RU" sz="2400" smtClean="0">
                <a:solidFill>
                  <a:schemeClr val="bg1"/>
                </a:solidFill>
              </a:rPr>
              <a:t>Процесс управления подразумевает наличие обратной связи, т. е. информационного потока, направленного от объекта к субъекту.</a:t>
            </a:r>
          </a:p>
          <a:p>
            <a:endParaRPr lang="ru-RU" sz="20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11300"/>
          </a:xfrm>
        </p:spPr>
        <p:txBody>
          <a:bodyPr/>
          <a:lstStyle/>
          <a:p>
            <a:pPr>
              <a:defRPr/>
            </a:pPr>
            <a:r>
              <a:rPr lang="ru-RU" sz="28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ГОСТ 6.20.1-90 (ИСО 9735-88) Электронный обмен данными в управлении, торговле и на транспорте (ЭДИФАКТ) </a:t>
            </a:r>
            <a:r>
              <a:rPr lang="ru-RU" sz="24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Синтаксические правила </a:t>
            </a:r>
            <a:endParaRPr lang="ru-RU" sz="4800" dirty="0">
              <a:solidFill>
                <a:srgbClr val="FFFF00"/>
              </a:solidFill>
            </a:endParaRPr>
          </a:p>
        </p:txBody>
      </p:sp>
      <p:sp>
        <p:nvSpPr>
          <p:cNvPr id="13315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895475"/>
            <a:ext cx="8229600" cy="42306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smtClean="0"/>
              <a:t>Дата введения 01.01.92. </a:t>
            </a:r>
          </a:p>
          <a:p>
            <a:r>
              <a:rPr lang="ru-RU" sz="2400" smtClean="0"/>
              <a:t>Настоящий стандарт устанавливает синтаксические правила построения сообщений, используемых в обмене информацией между партнерами.</a:t>
            </a:r>
          </a:p>
          <a:p>
            <a:r>
              <a:rPr lang="ru-RU" sz="2400" smtClean="0"/>
              <a:t>Стандарт распространяется на различные сферы экономики, в том числе применяется в управлении, внешней торговле и на транспорте.</a:t>
            </a:r>
          </a:p>
          <a:p>
            <a:r>
              <a:rPr lang="ru-RU" sz="2400" smtClean="0"/>
              <a:t>Стандарт обязателен для предприятий, организаций и учреждений, осуществляющих обмен данными в открытых системах.</a:t>
            </a:r>
          </a:p>
          <a:p>
            <a:endParaRPr lang="ru-RU" sz="20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Вопросы для самопроверки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92B6EA07-17E2-4D78-BDB3-CE74B80D9D00}" type="slidenum">
              <a:rPr lang="ru-RU">
                <a:solidFill>
                  <a:schemeClr val="bg1"/>
                </a:solidFill>
              </a:rPr>
              <a:pPr/>
              <a:t>13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457200" indent="-457200">
              <a:spcBef>
                <a:spcPct val="10000"/>
              </a:spcBef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Назовите цель и задачи курса ИОУ.</a:t>
            </a:r>
          </a:p>
          <a:p>
            <a:pPr marL="457200" indent="-457200">
              <a:spcBef>
                <a:spcPct val="10000"/>
              </a:spcBef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Перечислите какими компетенциями должны обладать, в результате изучения курса.</a:t>
            </a:r>
          </a:p>
          <a:p>
            <a:pPr marL="457200" indent="-457200">
              <a:spcBef>
                <a:spcPct val="10000"/>
              </a:spcBef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Дайте определение следующим терминам: информация, информационные технологии, информационная система, информационное обеспечение. Сравните и выявите пересечения.</a:t>
            </a:r>
          </a:p>
          <a:p>
            <a:pPr marL="457200" indent="-457200">
              <a:spcBef>
                <a:spcPct val="10000"/>
              </a:spcBef>
              <a:buFont typeface="Arial" charset="0"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Охарактеризуйте ГОСТ 6.20.1-90 (ИСО 9735-88) Электронный обмен данными в управлении, торговле и на транспорте (ЭДИФАКТ) </a:t>
            </a:r>
            <a:r>
              <a:rPr lang="ru-RU" sz="2000">
                <a:solidFill>
                  <a:schemeClr val="bg1"/>
                </a:solidFill>
              </a:rPr>
              <a:t>Синтаксические правила </a:t>
            </a:r>
            <a:endParaRPr lang="ru-RU" sz="2400">
              <a:solidFill>
                <a:schemeClr val="bg1"/>
              </a:solidFill>
            </a:endParaRPr>
          </a:p>
        </p:txBody>
      </p:sp>
      <p:sp>
        <p:nvSpPr>
          <p:cNvPr id="14341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Рекомендуемая литература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D1B54A23-B990-4882-9E05-AC7E3E938F36}" type="slidenum">
              <a:rPr lang="ru-RU">
                <a:solidFill>
                  <a:schemeClr val="bg1"/>
                </a:solidFill>
              </a:rPr>
              <a:pPr/>
              <a:t>14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5364" name="Text Box 5"/>
          <p:cNvSpPr txBox="1">
            <a:spLocks noChangeArrowheads="1"/>
          </p:cNvSpPr>
          <p:nvPr/>
        </p:nvSpPr>
        <p:spPr bwMode="auto">
          <a:xfrm>
            <a:off x="300038" y="13112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Информационные технологии управления / Под ред. Г.А. Титоренко.—М.: ЮНИТИ-ДАНА: 2002.—280с.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Костров А.В. Основы информационного менеджмента.—М.: Финансы и статистика: 2003.—336 с. 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Степанова Е.Е., Хмелевская Н.В. Информационное обеспечение управленческой деятельности. —М.: Форум : ИНФРА-М: 2004.—154 с.</a:t>
            </a:r>
          </a:p>
          <a:p>
            <a:pPr hangingPunct="0"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Делопроизводство: Учебник / Под ред. Т.В. Кузнецовой.—М.: Изд-во МЦФЭР: 2004.—544с.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Копылов В.А. Информационное право. М., 2003.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Кузнецов В.А. Информационно-аналитическое обеспечение государственного и муниципального управления в Дальневосточном федеральном округе: [монография]/ —Хабаровск: Изд-во ДВАГС, 2005.—224 с.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Организация работы с документами. Учебник для вузов. Под ред. В.А. Кудряева. – М., 2001. </a:t>
            </a:r>
          </a:p>
          <a:p>
            <a:pPr>
              <a:buFont typeface="Wingdings" pitchFamily="2" charset="2"/>
              <a:buChar char="Ø"/>
            </a:pPr>
            <a:r>
              <a:rPr lang="ru-RU">
                <a:solidFill>
                  <a:schemeClr val="bg1"/>
                </a:solidFill>
              </a:rPr>
              <a:t>Основы информационной безопасности: учебное пособие: [теория и практика] / авт. : Е. Б. Белов, В. П. Лось, Р. В. Мещеряков, А. А. Шелупанов.—М.: Горячая линия-Телеком, 2006.—544.</a:t>
            </a:r>
          </a:p>
        </p:txBody>
      </p:sp>
      <p:sp>
        <p:nvSpPr>
          <p:cNvPr id="15365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3"/>
          <p:cNvSpPr txBox="1">
            <a:spLocks noChangeArrowheads="1"/>
          </p:cNvSpPr>
          <p:nvPr/>
        </p:nvSpPr>
        <p:spPr bwMode="auto">
          <a:xfrm>
            <a:off x="323850" y="6308725"/>
            <a:ext cx="254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4980DBD5-43E2-4EB5-8C15-303161541804}" type="slidenum">
              <a:rPr lang="ru-RU">
                <a:solidFill>
                  <a:schemeClr val="bg1"/>
                </a:solidFill>
              </a:rPr>
              <a:pPr/>
              <a:t>15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323850" y="3860800"/>
            <a:ext cx="8496300" cy="244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 b="1">
                <a:solidFill>
                  <a:schemeClr val="bg1"/>
                </a:solidFill>
              </a:rPr>
              <a:t>Использование материалов презентации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Использование данной презентации, может осуществляться только при условии соблюдения требований законов  РФ об авторском праве и интеллектуальной собственности, а также с учетом требований настоящего Заявления.</a:t>
            </a: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endParaRPr lang="ru-RU" sz="1200">
              <a:solidFill>
                <a:schemeClr val="bg1"/>
              </a:solidFill>
            </a:endParaRPr>
          </a:p>
          <a:p>
            <a:pPr algn="just">
              <a:spcBef>
                <a:spcPct val="10000"/>
              </a:spcBef>
              <a:buClr>
                <a:srgbClr val="FF0000"/>
              </a:buClr>
              <a:buSzPct val="120000"/>
              <a:buFont typeface="Symbol" pitchFamily="18" charset="2"/>
              <a:buNone/>
            </a:pPr>
            <a:r>
              <a:rPr lang="ru-RU" sz="1200">
                <a:solidFill>
                  <a:schemeClr val="bg1"/>
                </a:solidFill>
              </a:rPr>
              <a:t>Презентация является собственностью авторов. Разрешается распечатывать копию любой части презентации для личного некоммерческого использования, однако не допускается распечатывать какую-либо часть презентации с любой иной целью или по каким-либо причинам вносить изменения в любую часть презентации. Использование любой части презентации в другом произведении, как в печатной, электронной, так и иной форме, а также использование любой части презентации в другой презентации посредством ссылки или иным образом допускается только после получения письменного согласия авторов.</a:t>
            </a:r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3"/>
          <p:cNvSpPr txBox="1">
            <a:spLocks noChangeArrowheads="1"/>
          </p:cNvSpPr>
          <p:nvPr/>
        </p:nvSpPr>
        <p:spPr bwMode="auto">
          <a:xfrm>
            <a:off x="323850" y="0"/>
            <a:ext cx="8496300" cy="1125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Содержание</a:t>
            </a:r>
          </a:p>
          <a:p>
            <a:pPr>
              <a:spcBef>
                <a:spcPct val="10000"/>
              </a:spcBef>
            </a:pPr>
            <a:endParaRPr lang="ru-RU" sz="2400" b="1">
              <a:solidFill>
                <a:srgbClr val="0F2BEC"/>
              </a:solidFill>
            </a:endParaRP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35E9678E-9BA0-479B-852E-13F7652185AC}" type="slidenum">
              <a:rPr lang="ru-RU">
                <a:solidFill>
                  <a:schemeClr val="bg1"/>
                </a:solidFill>
              </a:rPr>
              <a:pPr/>
              <a:t>2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7" name="Text Box 7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noFill/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Учебный материал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Вопросы для самопроверки</a:t>
            </a:r>
          </a:p>
          <a:p>
            <a:pPr marL="342900" indent="-342900">
              <a:spcBef>
                <a:spcPct val="10000"/>
              </a:spcBef>
              <a:buFontTx/>
              <a:buAutoNum type="arabicPeriod"/>
            </a:pPr>
            <a:r>
              <a:rPr lang="ru-RU" sz="2400">
                <a:solidFill>
                  <a:schemeClr val="bg1"/>
                </a:solidFill>
              </a:rPr>
              <a:t>Рекомендуемая литература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323850" y="215900"/>
            <a:ext cx="8496300" cy="909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4000" b="1">
                <a:solidFill>
                  <a:srgbClr val="FFFF00"/>
                </a:solidFill>
              </a:rPr>
              <a:t>Цель</a:t>
            </a:r>
            <a:r>
              <a:rPr lang="ru-RU" sz="4000">
                <a:solidFill>
                  <a:srgbClr val="FFFF00"/>
                </a:solidFill>
              </a:rPr>
              <a:t> курса</a:t>
            </a:r>
            <a:endParaRPr lang="ru-RU" sz="4000" b="1">
              <a:solidFill>
                <a:srgbClr val="FFFF00"/>
              </a:solidFill>
            </a:endParaRPr>
          </a:p>
        </p:txBody>
      </p:sp>
      <p:sp>
        <p:nvSpPr>
          <p:cNvPr id="4099" name="Text Box 10"/>
          <p:cNvSpPr txBox="1">
            <a:spLocks noChangeArrowheads="1"/>
          </p:cNvSpPr>
          <p:nvPr/>
        </p:nvSpPr>
        <p:spPr bwMode="auto">
          <a:xfrm>
            <a:off x="323850" y="6308725"/>
            <a:ext cx="1270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fld id="{9AD6DE98-BAE0-43F0-A1FC-7FDB94C967A9}" type="slidenum">
              <a:rPr lang="ru-RU">
                <a:solidFill>
                  <a:schemeClr val="bg1"/>
                </a:solidFill>
              </a:rPr>
              <a:pPr/>
              <a:t>3</a:t>
            </a:fld>
            <a:endParaRPr lang="ru-RU">
              <a:solidFill>
                <a:schemeClr val="bg1"/>
              </a:solidFill>
            </a:endParaRPr>
          </a:p>
        </p:txBody>
      </p:sp>
      <p:sp>
        <p:nvSpPr>
          <p:cNvPr id="6148" name="Text Box 11"/>
          <p:cNvSpPr txBox="1">
            <a:spLocks noChangeArrowheads="1"/>
          </p:cNvSpPr>
          <p:nvPr/>
        </p:nvSpPr>
        <p:spPr bwMode="auto">
          <a:xfrm>
            <a:off x="323850" y="1412875"/>
            <a:ext cx="8496300" cy="4895850"/>
          </a:xfrm>
          <a:prstGeom prst="rect">
            <a:avLst/>
          </a:prstGeom>
          <a:noFill/>
          <a:ln w="3175">
            <a:solidFill>
              <a:schemeClr val="bg1"/>
            </a:solidFill>
            <a:prstDash val="dash"/>
            <a:miter lim="800000"/>
            <a:headEnd/>
            <a:tailEnd/>
          </a:ln>
        </p:spPr>
        <p:txBody>
          <a:bodyPr lIns="0" tIns="0" rIns="0" bIns="0"/>
          <a:lstStyle/>
          <a:p>
            <a:pPr>
              <a:defRPr/>
            </a:pPr>
            <a:r>
              <a:rPr lang="ru-RU" sz="3200" dirty="0">
                <a:solidFill>
                  <a:schemeClr val="bg1"/>
                </a:solidFill>
              </a:rPr>
              <a:t>углубленное изучение теоретических, методических и практических вопросов разработок внедрения и совершенствования информационного обеспечения управления (ИОУ) в условиях широкого использования в управлении средств вычислительной и организационной техники и новых информационных технологий</a:t>
            </a:r>
            <a:r>
              <a:rPr lang="ru-RU" sz="3200" dirty="0"/>
              <a:t> </a:t>
            </a:r>
          </a:p>
          <a:p>
            <a:pPr marL="274638" indent="-274638">
              <a:spcBef>
                <a:spcPct val="10000"/>
              </a:spcBef>
              <a:defRPr/>
            </a:pPr>
            <a:endParaRPr lang="ru-RU" sz="2400" dirty="0">
              <a:solidFill>
                <a:schemeClr val="bg1"/>
              </a:solidFill>
            </a:endParaRPr>
          </a:p>
        </p:txBody>
      </p:sp>
      <p:sp>
        <p:nvSpPr>
          <p:cNvPr id="4101" name="Rectangle 17"/>
          <p:cNvSpPr>
            <a:spLocks noChangeArrowheads="1"/>
          </p:cNvSpPr>
          <p:nvPr/>
        </p:nvSpPr>
        <p:spPr bwMode="auto">
          <a:xfrm>
            <a:off x="323850" y="1054100"/>
            <a:ext cx="8496300" cy="71438"/>
          </a:xfrm>
          <a:prstGeom prst="rect">
            <a:avLst/>
          </a:prstGeom>
          <a:gradFill rotWithShape="1">
            <a:gsLst>
              <a:gs pos="0">
                <a:srgbClr val="333333"/>
              </a:gs>
              <a:gs pos="50000">
                <a:srgbClr val="B2B2B2"/>
              </a:gs>
              <a:gs pos="100000">
                <a:srgbClr val="333333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300038" y="274638"/>
            <a:ext cx="8580437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600" b="1" smtClean="0">
                <a:solidFill>
                  <a:srgbClr val="FFFF00"/>
                </a:solidFill>
              </a:rPr>
              <a:t>В ходе достижения цели решаются следующие </a:t>
            </a:r>
            <a:r>
              <a:rPr lang="ru-RU" sz="3600" smtClean="0">
                <a:solidFill>
                  <a:srgbClr val="FFFF00"/>
                </a:solidFill>
              </a:rPr>
              <a:t>задачи:</a:t>
            </a:r>
            <a:br>
              <a:rPr lang="ru-RU" sz="3600" smtClean="0">
                <a:solidFill>
                  <a:srgbClr val="FFFF00"/>
                </a:solidFill>
              </a:rPr>
            </a:br>
            <a:endParaRPr lang="ru-RU" sz="3600" smtClean="0">
              <a:solidFill>
                <a:srgbClr val="FFFF00"/>
              </a:solidFill>
            </a:endParaRPr>
          </a:p>
        </p:txBody>
      </p:sp>
      <p:sp>
        <p:nvSpPr>
          <p:cNvPr id="5123" name="Содержимое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800" smtClean="0">
                <a:solidFill>
                  <a:schemeClr val="bg1"/>
                </a:solidFill>
              </a:rPr>
              <a:t>изучение унифицированных систем документации как основных носителей информации,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изучение классификаторов технико-экономической и социальной информации как стандартного языка формализованного описания данных,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анализ важнейших технологических процессов, связанных с их разработкой и применением. 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88" y="252413"/>
            <a:ext cx="8229600" cy="730250"/>
          </a:xfrm>
        </p:spPr>
        <p:txBody>
          <a:bodyPr/>
          <a:lstStyle/>
          <a:p>
            <a:pPr>
              <a:defRPr/>
            </a:pPr>
            <a:r>
              <a:rPr lang="ru-RU" b="1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Содержание дисциплины </a:t>
            </a: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1201738"/>
            <a:ext cx="8229600" cy="4924425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800" smtClean="0">
                <a:solidFill>
                  <a:schemeClr val="bg1"/>
                </a:solidFill>
              </a:rPr>
              <a:t>Предмет, задачи, содержание курса, </a:t>
            </a:r>
            <a:r>
              <a:rPr lang="ru-RU" sz="2800" smtClean="0"/>
              <a:t>источники и литература; Задачи и структура информационного обеспечения управления; Истоки и становление мировой и  отечественной стандартизации; Унифицированные системы документации; Документы, изготовляемые средствами вычислительной техники; Классификаторы технико-экономической и социальной информации (ТЭСИ); Обеспечение достоверности и защиты информации в ИОУ; Проектирование систем ИОУ.</a:t>
            </a:r>
            <a:endParaRPr lang="ru-RU" smtClean="0"/>
          </a:p>
          <a:p>
            <a:endParaRPr lang="ru-RU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3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48895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3600" smtClean="0">
                <a:solidFill>
                  <a:srgbClr val="FFFF00"/>
                </a:solidFill>
              </a:rPr>
              <a:t>Компетенции</a:t>
            </a:r>
          </a:p>
        </p:txBody>
      </p:sp>
      <p:sp>
        <p:nvSpPr>
          <p:cNvPr id="7171" name="Содержимое 4"/>
          <p:cNvSpPr>
            <a:spLocks noGrp="1"/>
          </p:cNvSpPr>
          <p:nvPr>
            <p:ph idx="1"/>
          </p:nvPr>
        </p:nvSpPr>
        <p:spPr bwMode="auto">
          <a:xfrm>
            <a:off x="336550" y="946150"/>
            <a:ext cx="8470900" cy="5513388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smtClean="0">
                <a:solidFill>
                  <a:schemeClr val="bg1"/>
                </a:solidFill>
              </a:rPr>
              <a:t>знать новейшие теоретические исследования и практические разработки в области ИОУ как в нашей стране, так и за рубежом;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оперировать основной терминологией курса,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производить анализ существующего ИОУ и проектировать новые технологические процессы;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знать методику проектирования и совершенствования ИОУ и информационных систем на базе новых информационных технологий;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разрабатывать организационно-методические документы по ИОУ, первые унифицированные документы;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составлять и вести классификаторы ТЭСИ.</a:t>
            </a:r>
          </a:p>
          <a:p>
            <a:endParaRPr lang="ru-RU" sz="140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46088" y="179388"/>
            <a:ext cx="8229600" cy="635000"/>
          </a:xfrm>
        </p:spPr>
        <p:txBody>
          <a:bodyPr/>
          <a:lstStyle/>
          <a:p>
            <a:pPr>
              <a:defRPr/>
            </a:pPr>
            <a:r>
              <a:rPr lang="ru-RU" sz="40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Информация</a:t>
            </a:r>
            <a:endParaRPr lang="ru-RU" sz="4000" dirty="0">
              <a:solidFill>
                <a:srgbClr val="FFFF00"/>
              </a:solidFill>
            </a:endParaRPr>
          </a:p>
        </p:txBody>
      </p:sp>
      <p:sp>
        <p:nvSpPr>
          <p:cNvPr id="8195" name="Содержимое 4"/>
          <p:cNvSpPr>
            <a:spLocks noGrp="1"/>
          </p:cNvSpPr>
          <p:nvPr>
            <p:ph idx="1"/>
          </p:nvPr>
        </p:nvSpPr>
        <p:spPr bwMode="auto">
          <a:xfrm>
            <a:off x="373063" y="909638"/>
            <a:ext cx="8397875" cy="54403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400" smtClean="0">
                <a:solidFill>
                  <a:schemeClr val="bg1"/>
                </a:solidFill>
              </a:rPr>
              <a:t>(от латинского informatio - разъяснение, изложение), </a:t>
            </a:r>
          </a:p>
          <a:p>
            <a:r>
              <a:rPr lang="ru-RU" sz="2400" smtClean="0">
                <a:solidFill>
                  <a:schemeClr val="bg1"/>
                </a:solidFill>
              </a:rPr>
              <a:t>первоначально </a:t>
            </a:r>
            <a:r>
              <a:rPr lang="ru-RU" smtClean="0">
                <a:solidFill>
                  <a:schemeClr val="bg1"/>
                </a:solidFill>
              </a:rPr>
              <a:t>- </a:t>
            </a:r>
            <a:r>
              <a:rPr lang="ru-RU" sz="2800" smtClean="0">
                <a:solidFill>
                  <a:schemeClr val="bg1"/>
                </a:solidFill>
              </a:rPr>
              <a:t>сведения, передаваемые людьми устным, письменным или другим способом </a:t>
            </a:r>
            <a:endParaRPr lang="ru-RU" smtClean="0">
              <a:solidFill>
                <a:schemeClr val="bg1"/>
              </a:solidFill>
            </a:endParaRPr>
          </a:p>
          <a:p>
            <a:r>
              <a:rPr lang="ru-RU" sz="2400" smtClean="0">
                <a:solidFill>
                  <a:schemeClr val="bg1"/>
                </a:solidFill>
              </a:rPr>
              <a:t>с середины 20 века общенаучное понятие, включающее</a:t>
            </a:r>
            <a:r>
              <a:rPr lang="ru-RU" smtClean="0">
                <a:solidFill>
                  <a:schemeClr val="bg1"/>
                </a:solidFill>
              </a:rPr>
              <a:t> </a:t>
            </a:r>
            <a:r>
              <a:rPr lang="ru-RU" sz="2800" smtClean="0">
                <a:solidFill>
                  <a:schemeClr val="bg1"/>
                </a:solidFill>
              </a:rPr>
              <a:t>обмен сведениями между людьми, человеком и автоматом, автоматом и автоматом.</a:t>
            </a:r>
            <a:endParaRPr lang="ru-RU" smtClean="0">
              <a:solidFill>
                <a:schemeClr val="bg1"/>
              </a:solidFill>
            </a:endParaRPr>
          </a:p>
          <a:p>
            <a:r>
              <a:rPr lang="ru-RU" sz="2400" smtClean="0">
                <a:solidFill>
                  <a:schemeClr val="bg1"/>
                </a:solidFill>
              </a:rPr>
              <a:t>как отмечает С. А. Дятлов, </a:t>
            </a:r>
            <a:r>
              <a:rPr lang="ru-RU" sz="2800" smtClean="0">
                <a:solidFill>
                  <a:schemeClr val="bg1"/>
                </a:solidFill>
              </a:rPr>
              <a:t>«информация - это нервная система общественного производства и решающий фактор экономического роста в современных условиях»</a:t>
            </a:r>
            <a:endParaRPr lang="ru-RU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71512"/>
          </a:xfrm>
        </p:spPr>
        <p:txBody>
          <a:bodyPr/>
          <a:lstStyle/>
          <a:p>
            <a:pPr>
              <a:defRPr/>
            </a:pPr>
            <a:r>
              <a:rPr lang="ru-RU" sz="3200" i="1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Информационные технологии</a:t>
            </a:r>
            <a:r>
              <a:rPr lang="ru-RU" sz="32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 (ИТ)</a:t>
            </a:r>
            <a:endParaRPr lang="ru-RU" sz="3200" dirty="0">
              <a:solidFill>
                <a:srgbClr val="FFFF00"/>
              </a:solidFill>
            </a:endParaRPr>
          </a:p>
        </p:txBody>
      </p:sp>
      <p:sp>
        <p:nvSpPr>
          <p:cNvPr id="9219" name="Содержимое 4"/>
          <p:cNvSpPr>
            <a:spLocks noGrp="1"/>
          </p:cNvSpPr>
          <p:nvPr>
            <p:ph idx="1"/>
          </p:nvPr>
        </p:nvSpPr>
        <p:spPr bwMode="auto">
          <a:xfrm>
            <a:off x="373063" y="982663"/>
            <a:ext cx="8397875" cy="5257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sz="2800" smtClean="0">
                <a:solidFill>
                  <a:schemeClr val="bg1"/>
                </a:solidFill>
              </a:rPr>
              <a:t>представляют собой систему «человек-машина», состоящую из специально (профессионально) обученных и подготовленных людей и технико-технологической базы информационных систем. </a:t>
            </a:r>
          </a:p>
          <a:p>
            <a:r>
              <a:rPr lang="ru-RU" sz="2800" smtClean="0">
                <a:solidFill>
                  <a:schemeClr val="bg1"/>
                </a:solidFill>
              </a:rPr>
              <a:t>комплекс взаимосвязанных и взаимозависимых новейших технологий, при помощи которых снимается информация с объектов управления, ведется сбор, переработка и передача информационных потоков.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5000"/>
          </a:xfrm>
        </p:spPr>
        <p:txBody>
          <a:bodyPr/>
          <a:lstStyle/>
          <a:p>
            <a:pPr>
              <a:defRPr/>
            </a:pPr>
            <a:r>
              <a:rPr lang="ru-RU" sz="3200" i="1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Информационные системы обеспечения </a:t>
            </a:r>
            <a:r>
              <a:rPr lang="ru-RU" sz="32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  <a:t> </a:t>
            </a:r>
            <a:br>
              <a:rPr lang="ru-RU" sz="3200" dirty="0" smtClean="0">
                <a:solidFill>
                  <a:srgbClr val="FFFF00"/>
                </a:solidFill>
                <a:latin typeface="+mn-lt"/>
                <a:ea typeface="+mn-ea"/>
                <a:cs typeface="+mn-cs"/>
              </a:rPr>
            </a:br>
            <a:endParaRPr lang="ru-RU" dirty="0"/>
          </a:p>
        </p:txBody>
      </p:sp>
      <p:sp>
        <p:nvSpPr>
          <p:cNvPr id="10243" name="Содержимое 2"/>
          <p:cNvSpPr>
            <a:spLocks noGrp="1"/>
          </p:cNvSpPr>
          <p:nvPr>
            <p:ph idx="1"/>
          </p:nvPr>
        </p:nvSpPr>
        <p:spPr bwMode="auto">
          <a:xfrm>
            <a:off x="457200" y="982663"/>
            <a:ext cx="8229600" cy="51435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система «человек - машина - сеть - машина - человек». </a:t>
            </a:r>
          </a:p>
          <a:p>
            <a:pPr>
              <a:buFontTx/>
              <a:buNone/>
            </a:pPr>
            <a:r>
              <a:rPr lang="ru-RU" smtClean="0">
                <a:solidFill>
                  <a:schemeClr val="bg1"/>
                </a:solidFill>
              </a:rPr>
              <a:t>Т.е., с одной стороны, </a:t>
            </a:r>
            <a:r>
              <a:rPr lang="ru-RU" smtClean="0">
                <a:solidFill>
                  <a:srgbClr val="FFFF00"/>
                </a:solidFill>
              </a:rPr>
              <a:t>человек</a:t>
            </a:r>
            <a:r>
              <a:rPr lang="ru-RU" smtClean="0">
                <a:solidFill>
                  <a:schemeClr val="bg1"/>
                </a:solidFill>
              </a:rPr>
              <a:t> - пользователь системы, с другой - </a:t>
            </a:r>
            <a:r>
              <a:rPr lang="ru-RU" smtClean="0">
                <a:solidFill>
                  <a:srgbClr val="FFFF00"/>
                </a:solidFill>
              </a:rPr>
              <a:t>совокупность информационных потоков </a:t>
            </a:r>
            <a:r>
              <a:rPr lang="ru-RU" smtClean="0">
                <a:solidFill>
                  <a:schemeClr val="bg1"/>
                </a:solidFill>
              </a:rPr>
              <a:t>и иерархий, коммуникационной системы по сбору, переработке и передаче информации об объекте с помощью ИТ, а с третьей стороны - это </a:t>
            </a:r>
            <a:r>
              <a:rPr lang="ru-RU" i="1" smtClean="0">
                <a:solidFill>
                  <a:srgbClr val="FFFF00"/>
                </a:solidFill>
              </a:rPr>
              <a:t>суммарность методов и средств по размещению и организации информации</a:t>
            </a:r>
            <a:r>
              <a:rPr lang="ru-RU" smtClean="0">
                <a:solidFill>
                  <a:schemeClr val="bg1"/>
                </a:solidFill>
              </a:rPr>
              <a:t>. </a:t>
            </a:r>
          </a:p>
          <a:p>
            <a:endParaRPr lang="ru-RU" smtClean="0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Fsd2F5c1NjcnVuY2giIHZhbHVlPSJmYWxz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TE9BRElORyIgdmFsdWU9IkxvYWRpbmciLz4NCgkJPHVpdGV4dCBuYW1lPSJTQ1JVQkJBUlNUQVRVU19CVUZGRVJJTkciIHZhbHVlPSJCdWZmZXJpbmciLz4NCgkJPHVpdGV4dCBuYW1lPSJTQ1JVQkJBUlNUQVRVU19RVUVTVElPTiIgdmFsdWU9IkFuc3dlciBRdWVzdGlvbiIvPg0KCQk8dWl0ZXh0IG5hbWU9IlNDUlVCQkFSU1RBVFVTX1JFVklFV1FVSVoiIHZhbHVlPSJSZXZpZXdpbmcgUXVpeiIvPg0KCQk8IS0tIHN1YnN0aXR1dGlvbjogJW0gPT0gbWludXRlcyByZW1haW5pbmcgLS0+DQoJCTwhLS0gc3Vic3RpdHV0aW9uOiAlcyA9PSBzZWNvbmRzIHJlbWFpbmluZyAtLT4NCgkJPHVpdGV4dCBuYW1lPSJFTEFQU0VEIiB2YWx1ZT0iJW0gTWludXRlcyAlcyBTZWNvbmRzIFJlbWFpbmluZyIvPg0KCQk8dWl0ZXh0IG5hbWU9Ik5PVEZPVU5EIiB2YWx1ZT0iTm90aGluZyBGb3VuZCIvPg0KCQk8dWl0ZXh0IG5hbWU9IkFUVEFDSE1FTlRTIiB2YWx1ZT0iQXR0YWNobWVudHMiLz4NCgkJPCEtLSBzdWJzdGl0dXRpb246ICVwID09IGN1cnJlbnQgc3BlYWtlcidzIHRpdGxlIC0tPg0KCQk8dWl0ZXh0IG5hbWU9IkJJT1dJTl9USVRMRSIgdmFsdWU9IkJpbzogJXAiLz4NCgkJPHVpdGV4dCBuYW1lPSJCSU9CVE5fVElUTEUiIHZhbHVlPSJCaW8iLz4NCgkJPHVpdGV4dCBuYW1lPSJESVZJREVSQlROX1RJVExFIiB2YWx1ZT0ifCIvPg0KCQk8dWl0ZXh0IG5hbWU9IkNPTlRBQ1RCVE5fVElUTEUiIHZhbHVlPSJDb250YWN0Ii8+DQoJCTx1aXRleHQgbmFtZT0iVEFCX09VVExJTkUiIHZhbHVlPSJPdXRsaW5lIi8+DQoJCTx1aXRleHQgbmFtZT0iVEFCX1RIVU1CIiB2YWx1ZT0iVGh1bWIiLz4NCgkJPHVpdGV4dCBuYW1lPSJUQUJfTk9URVMiIHZhbHVlPSJOb3RlcyIvPg0KCQk8dWl0ZXh0IG5hbWU9IlRBQl9TRUFSQ0giIHZhbHVlPSJTZWFyY2giLz4NCgkJPHVpdGV4dCBuYW1lPSJTTElERV9IRUFESU5HIiB2YWx1ZT0iU2xpZGUgVGl0bGUiLz4NCgkJPHVpdGV4dCBuYW1lPSJEVVJBVElPTl9IRUFESU5HIiB2YWx1ZT0iRHVyYXRpb24iLz4NCgkJPHVpdGV4dCBuYW1lPSJTRUFSQ0hfSEVBRElORyIgdmFsdWU9IlNlYXJjaCBmb3IgdGV4dDoiLz4NCgkJPHVpdGV4dCBuYW1lPSJUSFVNQl9IRUFESU5HIiB2YWx1ZT0iU2xpZGUiLz4NCgkJPHVpdGV4dCBuYW1lPSJUSFVNQl9JTkZPIiB2YWx1ZT0iU2xpZGUgVGl0bGUvRHVyYXRpb24iLz4NCgkJPHVpdGV4dCBuYW1lPSJBVFRBQ0hOQU1FX0hFQURJTkciIHZhbHVlPSJGaWxlIE5hbWUiLz4NCgkJPHVpdGV4dCBuYW1lPSJBVFRBQ0hTSVpFX0hFQURJTkciIHZhbHVlPSJTaXplIi8+DQoJCTx1aXRleHQgbmFtZT0iU0xJREVfTk9URVMiIHZhbHVlPSJTbGlkZSBOb3R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TaG93IHNpZGViYXIgdG8gcGFydGljaXBhbnRzIi8+DQoJCTx1aXRleHQgbmFtZT0iTVVURSIgdmFsdWU9Ik11dGUiLz4NCgkJPHVpdGV4dCBuYW1lPSJET0NXUkFQX1RJVExFIiB2YWx1ZT0iUHJlc2VudGVyIEZpbGUgQXR0YWNobWVudCIvPg0KCQk8dWl0ZXh0IG5hbWU9IkRPQ1dSQVBfTVNHIiB2YWx1ZT0iU2F2ZSB0byBNeSBDb21wdXRlciIvPg0KCQk8dWl0ZXh0IG5hbWU9IkRPQ1dSQVBfUFJPTVBUIiB2YWx1ZT0iQ2xpY2sgdG8gRG93bmxvYWQiLz4NCgk8L2xhbmd1YWdlPg0KCTxsYW5ndWFnZSBpZD0iZGU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y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iBNaW5pYXR1cmUiLz4NCgkJPHVpdGV4dCBuYW1lPSJUQUJfTk9URVMiIHZhbHVlPSJOb3RlcyIvPg0KCQk8dWl0ZXh0IG5hbWU9IlRBQl9TRUFSQ0giIHZhbHVlPSIgQ2hlcmNoZXI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Tm90ZXMgZGVzIGRpYXBvc2l0aXZlcy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Nb250cmVyIGwnZW5jYWRyw6kgYXV4IHBhcnRpY2lwYW50cyIvPg0KCQk8dWl0ZXh0IG5hbWU9Ik1VVEUiIHZhbHVlPSJNdWV0Ii8+DQoJCTx1aXRleHQgbmFtZT0iRE9DV1JBUF9USVRMRSIgdmFsdWU9IlBpw6hjZSBqb2ludGUgUHJlc2VudGVyIi8+DQoJCTx1aXRleHQgbmFtZT0iRE9DV1JBUF9NU0ciIHZhbHVlPSJFbnJlZ2lzdHJlciBzdXIgbW9uIG9yZGluYXRldXIiLz4NCgkJPHVpdGV4dCBuYW1lPSJET0NXUkFQX1BST01QVCIgdmFsdWU9IkNsaXF1ZXIgcG91ciB0w6lsw6ljaGFyZ2Vy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TE9BRElORyIgdmFsdWU9IuODreODvOODieS4rSIvPg0KCQk8dWl0ZXh0IG5hbWU9IlNDUlVCQkFSU1RBVFVTX0JVRkZFUklORyIgdmFsdWU9IuODkOODg+ODleOCoeS4rSIvPg0KCQk8dWl0ZXh0IG5hbWU9IlNDUlVCQkFSU1RBVFVTX1FVRVNUSU9OIiB2YWx1ZT0i6LOq5ZWP44Gr562U44GI44Gm5LiL44GV44GEIi8+DQoJCTx1aXRleHQgbmFtZT0iU0NSVUJCQVJTVEFUVVNfUkVWSUVXUVVJWiIgdmFsdWU9IuOCr+OCpOOCuuOCkuODrOODk+ODpeODvOOBl+OBpuOBhOOBvuOBmSIvPg0KCQk8IS0tIHN1YnN0aXR1dGlvbjogJW0gPT0gbWludXRlcyByZW1haW5pbmcgLS0+DQoJCTwhLS0gc3Vic3RpdHV0aW9uOiAlcyA9PSBzZWNvbmRzIHJlbWFpbmluZyAtLT4NCgkJPHVpdGV4dCBuYW1lPSJFTEFQU0VEIiB2YWx1ZT0i5q6L44KKIDogJW0g5YiGICVzIOenkiIvPg0KCQk8dWl0ZXh0IG5hbWU9Ik5PVEZPVU5EIiB2YWx1ZT0i5L2V44KC6KaL44Gk44GL44KK44G+44Gb44KTIi8+DQoJCTx1aXRleHQgbmFtZT0iQVRUQUNITUVOVFMiIHZhbHVlPSLmt7vku5giLz4NCgkJPCEtLSBzdWJzdGl0dXRpb246ICVwID09IGN1cnJlbnQgc3BlYWtlcidzIHRpdGxlIC0tPg0KCQk8dWl0ZXh0IG5hbWU9IkJJT1dJTl9USVRMRSIgdmFsdWU9Iue1jOattCA6ICVwIi8+DQoJCTx1aXRleHQgbmFtZT0iQklPQlROX1RJVExFIiB2YWx1ZT0i57WM5q20Ii8+DQoJCTx1aXRleHQgbmFtZT0iRElWSURFUkJUTl9USVRMRSIgdmFsdWU9InwiLz4NCgkJPHVpdGV4dCBuYW1lPSJDT05UQUNUQlROX1RJVExFIiB2YWx1ZT0i44GK5ZWP44GE5ZCI44KP44Gb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44K144Kk44OJ44OQ44O844KS5Y+C5Yqg6ICF44Gr6KaL44Gb44KLIi8+DQoJCTx1aXRleHQgbmFtZT0iTVVURSIgdmFsdWU9IuODn+ODpeODvOODiCIvPg0KCQk8dWl0ZXh0IG5hbWU9IkRPQ1dSQVBfVElUTEUiIHZhbHVlPSJQcmVzZW50ZXIg5re75LuY44OV44Kh44Kk44OrIi8+DQoJCTx1aXRleHQgbmFtZT0iRE9DV1JBUF9NU0ciIHZhbHVlPSLjg57jgqTjgrPjg7Pjg5Tjg6Xjg7zjgr/jgavkv53lrZgiLz4NCgkJPHVpdGV4dCBuYW1lPSJET0NXUkFQX1BST01QVCIgdmFsdWU9IuOCr+ODquODg+OCr+OBl+OBpuODgOOCpuODs+ODreODvOODiSIvPg0KCTwvbGFuZ3VhZ2U+DQoJPGxhbmd1YWdlIGlkPSJrbyI+DQoJCTwhLS0gZm9ybWF0IGZvciB1aWZvbnQgdmFsdWUgaXMgImZvbnQsc2l6ZSxpc2JvbGQsaXNpdGFsaWMsaXNzaGFkb3dlZCIgLS0+DQoJCTx1aWZvbnQgbmFtZT0iRk9OVF9RVUlaWklORyIgdmFsdWU9IlZlcmRhbmEsOSxmYWxzZSxmYWxzZSxmYWxzZSIvPg0KCQk8dWlmb250IG5hbWU9IkZPTlRfU0NSVUJTVEFUVVMiIHZhbHVlPSJWZXJkYW5hLDExLGZhbHNlLGZhbHNlLHRydWUiLz4NCgkJPHVpZm9udCBuYW1lPSJGT05UX1NDUlVCVElNRSIgdmFsdWU9IlZlcmRhbmEsOSxmYWxzZSxmYWxzZSx0cnVlIi8+DQoJCTx1aWZvbnQgbmFtZT0iRk9OVF9FTEFQU0VEVElNRSIgdmFsdWU9IlZlcmRhbmEsMTEsdHJ1ZSxmYWxzZSxmYWxzZSIvPg0KCQk8dWlmb250IG5hbWU9IkZPTlRfVVRJTFNNRU5VIiB2YWx1ZT0iVmVyZGFuYSw5LHRydWUsZmFsc2UsZmFsc2UiLz4NCgkJPHVpZm9udCBuYW1lPSJGT05UX1RBQlMiIHZhbHVlPSJWZXJkYW5hLDExLGZhbHNlLGZhbHNlLGZhbHNlIi8+DQoJCTx1aWZvbnQgbmFtZT0iRk9OVF9QUkVTRU5UQVRJT05OQU1FIiB2YWx1ZT0iVmVyZGFuYSwxNSxmYWxzZSxmYWxzZSx0cnVlIi8+DQoJCTx1aWZvbnQgbmFtZT0iRk9OVF9QUkVTRU5URVJOQU1FIiB2YWx1ZT0iVmVyZGFuYSwxNSx0cnVlLGZhbHNlLHRydWUiLz4NCgkJPHVpZm9udCBuYW1lPSJGT05UX1BSRVNFTlRFUlRJVExFIiB2YWx1ZT0iVmVyZGFuYSwxMSxmYWxzZSxmYWxzZSx0cnVlIi8+DQoJCTx1aWZvbnQgbmFtZT0iRk9OVF9CSU9CVE4iIHZhbHVlPSJWZXJkYW5hLDEx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MTEsZmFsc2UsZmFsc2UsdHJ1ZSIvPg0KCQk8dWlmb250IG5hbWU9IkZPTlRfQklPV0lOIiB2YWx1ZT0iVmVyZGFuYSwxMSxmYWxzZSxmYWxzZSxmYWxzZSIvPg0KCQk8dWlmb250IG5hbWU9IkZPTlRfTElTVEhFQURJTkciIHZhbHVlPSJWZXJkYW5hLDExLGZhbHNlLGZhbHNlLGZhbHNlIi8+DQoJCTx1aWZvbnQgbmFtZT0iRk9OVF9XSU5USVRMRSIgdmFsdWU9IlZlcmRhbmEsMTEsZmFsc2UsZmFsc2UsdHJ1ZSIvPg0KCQk8dWlmb250IG5hbWU9IkZPTlRfQVRUQUNITUVOVFMiIHZhbHVlPSJWZXJkYW5hLDExLGZhbHN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PVVRMSU5FIiB2YWx1ZT0i6rCc7JqUIi8+DQoJCTx1aXRleHQgbmFtZT0iVEFCX1RIVU1CIiB2YWx1ZT0i7LaV7IaM7YyQIi8+DQoJCTx1aXRleHQgbmFtZT0iVEFCX05PVEVTIiB2YWx1ZT0i64W47Yq4Ii8+DQoJCTx1aXRleHQgbmFtZT0iVEFCX1NFQVJDSCIgdmFsdWU9IuqygOyDiSIvPg0KCQk8dWl0ZXh0IG5hbWU9IlNMSURFX0hFQURJTkciIHZhbHVlPSLsiqzrnbzsnbTrk5wg7KCc66qpIi8+DQoJCTx1aXRleHQgbmFtZT0iRFVSQVRJT05fSEVBRElORyIgdmFsdWU9IuyerOyDneyLnOqwhCIvPg0KCQk8dWl0ZXh0IG5hbWU9IlNFQVJDSF9IRUFESU5HIiB2YWx1ZT0i7YWN7Iqk7Yq4IOqygOyDiToiLz4NCgkJPHVpdGV4dCBuYW1lPSJUSFVNQl9IRUFESU5HIiB2YWx1ZT0i7Iqs65287J2065OcIi8+DQoJCTx1aXRleHQgbmFtZT0iVEhVTUJfSU5GTyIgdmFsdWU9IuygnOuqqS/snqzsg53si5zqsIQiLz4NCgkJPHVpdGV4dCBuYW1lPSJBVFRBQ0hOQU1FX0hFQURJTkciIHZhbHVlPSLtjIzsnbwg7J2066aEIi8+DQoJCTx1aXRleHQgbmFtZT0iQVRUQUNIU0laRV9IRUFESU5HIiB2YWx1ZT0i7YGs6riwIi8+DQoJCTx1aXRleHQgbmFtZT0iU0xJREVfTk9URVMiIHZhbHVlPSLsiqzrnbzsnbTrk5wg64W47Yq4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uywuOyXrOyekOyXkOqyjCDshLjroZwg66eJ64yAIOuztOydtOq4sCIvPg0KCQk8dWl0ZXh0IG5hbWU9Ik1VVEUiIHZhbHVlPSLsnYzshozqsbAiLz4NCgkJPHVpdGV4dCBuYW1lPSJET0NXUkFQX1RJVExFIiB2YWx1ZT0iUHJlc2VudGVyIO2MjOydvCDssqjrtoAiLz4NCgkJPHVpdGV4dCBuYW1lPSJET0NXUkFQX01TRyIgdmFsdWU9IuuCtCDsu7Ttk6jthLDsl5Ag7KCA7J6lIi8+DQoJCTx1aXRleHQgbmFtZT0iRE9DV1JBUF9QUk9NUFQiIHZhbHVlPSLtgbTrpq3tlZjsl6wg64uk7Jq066Gc65OcIi8+DQoJPC9sYW5ndWFnZT4NCjwvY29uZmlndXJhdGlvbj4NCg=="/>
  <p:tag name="MMPROD_UIDATA" val="&lt;database version=&quot;6.0&quot;&gt;&lt;object type=&quot;1&quot; unique_id=&quot;10001&quot;&gt;&lt;property id=&quot;20139&quot; value=&quot;%n. %s&quot;/&gt;&lt;property id=&quot;20141&quot; value=&quot;01 lecture template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http://connectpro60727338.acrobat.com&quot;/&gt;&lt;property id=&quot;20192&quot; value=&quot;http://connectpro60727338.acrobat.com&quot;/&gt;&lt;property id=&quot;20193&quot; value=&quot;0&quot;/&gt;&lt;property id=&quot;20250&quot; value=&quot;6&quot;/&gt;&lt;property id=&quot;20251&quot; value=&quot;0&quot;/&gt;&lt;property id=&quot;20259&quot; value=&quot;0&quot;/&gt;&lt;property id=&quot;20262&quot; value=&quot;731685214&quot;/&gt;&lt;object type=&quot;4&quot; unique_id=&quot;10424&quot;&gt;&lt;/object&gt;&lt;object type=&quot;8&quot; unique_id=&quot;10425&quot;&gt;&lt;/object&gt;&lt;object type=&quot;2&quot; unique_id=&quot;10426&quot;&gt;&lt;object type=&quot;3&quot; unique_id=&quot;10427&quot;&gt;&lt;property id=&quot;20148&quot; value=&quot;5&quot;/&gt;&lt;property id=&quot;20300&quot; value=&quot;Slide 1&quot;/&gt;&lt;property id=&quot;20303&quot; value=&quot;-1&quot;/&gt;&lt;property id=&quot;20307&quot; value=&quot;258&quot;/&gt;&lt;property id=&quot;20309&quot; value=&quot;-1&quot;/&gt;&lt;/object&gt;&lt;object type=&quot;3&quot; unique_id=&quot;10430&quot;&gt;&lt;property id=&quot;20148&quot; value=&quot;5&quot;/&gt;&lt;property id=&quot;20300&quot; value=&quot;Slide 2&quot;/&gt;&lt;property id=&quot;20303&quot; value=&quot;-1&quot;/&gt;&lt;property id=&quot;20307&quot; value=&quot;267&quot;/&gt;&lt;property id=&quot;20309&quot; value=&quot;-1&quot;/&gt;&lt;/object&gt;&lt;object type=&quot;3&quot; unique_id=&quot;10431&quot;&gt;&lt;property id=&quot;20148&quot; value=&quot;5&quot;/&gt;&lt;property id=&quot;20300&quot; value=&quot;Slide 3&quot;/&gt;&lt;property id=&quot;20303&quot; value=&quot;-1&quot;/&gt;&lt;property id=&quot;20307&quot; value=&quot;268&quot;/&gt;&lt;property id=&quot;20309&quot; value=&quot;-1&quot;/&gt;&lt;/object&gt;&lt;object type=&quot;3&quot; unique_id=&quot;10432&quot;&gt;&lt;property id=&quot;20148&quot; value=&quot;5&quot;/&gt;&lt;property id=&quot;20300&quot; value=&quot;Slide 4&quot;/&gt;&lt;property id=&quot;20303&quot; value=&quot;-1&quot;/&gt;&lt;property id=&quot;20307&quot; value=&quot;269&quot;/&gt;&lt;property id=&quot;20309&quot; value=&quot;-1&quot;/&gt;&lt;/object&gt;&lt;object type=&quot;3&quot; unique_id=&quot;10433&quot;&gt;&lt;property id=&quot;20148&quot; value=&quot;5&quot;/&gt;&lt;property id=&quot;20300&quot; value=&quot;Slide 5&quot;/&gt;&lt;property id=&quot;20303&quot; value=&quot;-1&quot;/&gt;&lt;property id=&quot;20307&quot; value=&quot;257&quot;/&gt;&lt;property id=&quot;20309&quot; value=&quot;-1&quot;/&gt;&lt;/object&gt;&lt;object type=&quot;3&quot; unique_id=&quot;10434&quot;&gt;&lt;property id=&quot;20148&quot; value=&quot;5&quot;/&gt;&lt;property id=&quot;20300&quot; value=&quot;Slide 6&quot;/&gt;&lt;property id=&quot;20303&quot; value=&quot;-1&quot;/&gt;&lt;property id=&quot;20307&quot; value=&quot;256&quot;/&gt;&lt;property id=&quot;20309&quot; value=&quot;-1&quot;/&gt;&lt;/object&gt;&lt;object type=&quot;3&quot; unique_id=&quot;10435&quot;&gt;&lt;property id=&quot;20148&quot; value=&quot;5&quot;/&gt;&lt;property id=&quot;20300&quot; value=&quot;Slide 7&quot;/&gt;&lt;property id=&quot;20303&quot; value=&quot;-1&quot;/&gt;&lt;property id=&quot;20307&quot; value=&quot;264&quot;/&gt;&lt;property id=&quot;20309&quot; value=&quot;-1&quot;/&gt;&lt;/object&gt;&lt;object type=&quot;3&quot; unique_id=&quot;10436&quot;&gt;&lt;property id=&quot;20148&quot; value=&quot;5&quot;/&gt;&lt;property id=&quot;20300&quot; value=&quot;Slide 8&quot;/&gt;&lt;property id=&quot;20303&quot; value=&quot;-1&quot;/&gt;&lt;property id=&quot;20307&quot; value=&quot;259&quot;/&gt;&lt;property id=&quot;20309&quot; value=&quot;-1&quot;/&gt;&lt;/object&gt;&lt;object type=&quot;3&quot; unique_id=&quot;10437&quot;&gt;&lt;property id=&quot;20148&quot; value=&quot;5&quot;/&gt;&lt;property id=&quot;20300&quot; value=&quot;Slide 10&quot;/&gt;&lt;property id=&quot;20303&quot; value=&quot;-1&quot;/&gt;&lt;property id=&quot;20307&quot; value=&quot;265&quot;/&gt;&lt;property id=&quot;20309&quot; value=&quot;-1&quot;/&gt;&lt;/object&gt;&lt;object type=&quot;3&quot; unique_id=&quot;10438&quot;&gt;&lt;property id=&quot;20148&quot; value=&quot;5&quot;/&gt;&lt;property id=&quot;20300&quot; value=&quot;Slide 11&quot;/&gt;&lt;property id=&quot;20303&quot; value=&quot;-1&quot;/&gt;&lt;property id=&quot;20307&quot; value=&quot;266&quot;/&gt;&lt;property id=&quot;20309&quot; value=&quot;-1&quot;/&gt;&lt;/object&gt;&lt;object type=&quot;3&quot; unique_id=&quot;10439&quot;&gt;&lt;property id=&quot;20148&quot; value=&quot;5&quot;/&gt;&lt;property id=&quot;20300&quot; value=&quot;Slide 12&quot;/&gt;&lt;property id=&quot;20303&quot; value=&quot;-1&quot;/&gt;&lt;property id=&quot;20307&quot; value=&quot;262&quot;/&gt;&lt;property id=&quot;20309&quot; value=&quot;-1&quot;/&gt;&lt;/object&gt;&lt;object type=&quot;3&quot; unique_id=&quot;10440&quot;&gt;&lt;property id=&quot;20148&quot; value=&quot;5&quot;/&gt;&lt;property id=&quot;20300&quot; value=&quot;Slide 13&quot;/&gt;&lt;property id=&quot;20303&quot; value=&quot;-1&quot;/&gt;&lt;property id=&quot;20307&quot; value=&quot;263&quot;/&gt;&lt;property id=&quot;20309&quot; value=&quot;-1&quot;/&gt;&lt;/object&gt;&lt;object type=&quot;3&quot; unique_id=&quot;10441&quot;&gt;&lt;property id=&quot;20148&quot; value=&quot;5&quot;/&gt;&lt;property id=&quot;20300&quot; value=&quot;Slide 15&quot;/&gt;&lt;property id=&quot;20303&quot; value=&quot;-1&quot;/&gt;&lt;property id=&quot;20307&quot; value=&quot;270&quot;/&gt;&lt;property id=&quot;20309&quot; value=&quot;-1&quot;/&gt;&lt;/object&gt;&lt;object type=&quot;3&quot; unique_id=&quot;10541&quot;&gt;&lt;property id=&quot;20148&quot; value=&quot;5&quot;/&gt;&lt;property id=&quot;20300&quot; value=&quot;Slide 16&quot;/&gt;&lt;property id=&quot;20307&quot; value=&quot;271&quot;/&gt;&lt;property id=&quot;20309&quot; value=&quot;-1&quot;/&gt;&lt;/object&gt;&lt;object type=&quot;3&quot; unique_id=&quot;11959&quot;&gt;&lt;property id=&quot;20148&quot; value=&quot;5&quot;/&gt;&lt;property id=&quot;20300&quot; value=&quot;Slide 9&quot;/&gt;&lt;property id=&quot;20307&quot; value=&quot;272&quot;/&gt;&lt;/object&gt;&lt;object type=&quot;3&quot; unique_id=&quot;11978&quot;&gt;&lt;property id=&quot;20148&quot; value=&quot;5&quot;/&gt;&lt;property id=&quot;20300&quot; value=&quot;Slide 14&quot;/&gt;&lt;property id=&quot;20307&quot; value=&quot;273&quot;/&gt;&lt;/object&gt;&lt;/object&gt;&lt;/object&gt;&lt;/database&gt;"/>
</p:tagLst>
</file>

<file path=ppt/theme/theme1.xml><?xml version="1.0" encoding="utf-8"?>
<a:theme xmlns:a="http://schemas.openxmlformats.org/drawingml/2006/main" name="Оформление по умолчанию">
  <a:themeElements>
    <a:clrScheme name="Другая 2">
      <a:dk1>
        <a:srgbClr val="FFFFFF"/>
      </a:dk1>
      <a:lt1>
        <a:srgbClr val="FFFFFF"/>
      </a:lt1>
      <a:dk2>
        <a:srgbClr val="333399"/>
      </a:dk2>
      <a:lt2>
        <a:srgbClr val="808080"/>
      </a:lt2>
      <a:accent1>
        <a:srgbClr val="FFFFFF"/>
      </a:accent1>
      <a:accent2>
        <a:srgbClr val="0F2BEC"/>
      </a:accent2>
      <a:accent3>
        <a:srgbClr val="FFFFFF"/>
      </a:accent3>
      <a:accent4>
        <a:srgbClr val="FFFFFF"/>
      </a:accent4>
      <a:accent5>
        <a:srgbClr val="FFFFFF"/>
      </a:accent5>
      <a:accent6>
        <a:srgbClr val="0C26D6"/>
      </a:accent6>
      <a:hlink>
        <a:srgbClr val="000000"/>
      </a:hlink>
      <a:folHlink>
        <a:srgbClr val="292929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3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4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5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2D2D8A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16">
        <a:dk1>
          <a:srgbClr val="000000"/>
        </a:dk1>
        <a:lt1>
          <a:srgbClr val="FFFFFF"/>
        </a:lt1>
        <a:dk2>
          <a:srgbClr val="333399"/>
        </a:dk2>
        <a:lt2>
          <a:srgbClr val="808080"/>
        </a:lt2>
        <a:accent1>
          <a:srgbClr val="FFFFFF"/>
        </a:accent1>
        <a:accent2>
          <a:srgbClr val="0F2BEC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0C26D6"/>
        </a:accent6>
        <a:hlink>
          <a:srgbClr val="000000"/>
        </a:hlink>
        <a:folHlink>
          <a:srgbClr val="29292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601</TotalTime>
  <Words>963</Words>
  <Application>Microsoft Office PowerPoint</Application>
  <PresentationFormat>Экран (4:3)</PresentationFormat>
  <Paragraphs>74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Wingdings</vt:lpstr>
      <vt:lpstr>Symbol</vt:lpstr>
      <vt:lpstr>Оформление по умолчанию</vt:lpstr>
      <vt:lpstr>Слайд 1</vt:lpstr>
      <vt:lpstr>Слайд 2</vt:lpstr>
      <vt:lpstr>Слайд 3</vt:lpstr>
      <vt:lpstr>В ходе достижения цели решаются следующие задачи: </vt:lpstr>
      <vt:lpstr>Содержание дисциплины </vt:lpstr>
      <vt:lpstr>Компетенции</vt:lpstr>
      <vt:lpstr>Информация</vt:lpstr>
      <vt:lpstr>Информационные технологии (ИТ)</vt:lpstr>
      <vt:lpstr>Информационные системы обеспечения   </vt:lpstr>
      <vt:lpstr>Суммарность методов и средств по размещению и организации информации  </vt:lpstr>
      <vt:lpstr>Любой процесс управления связан с информационным обменом, который заключается в циклическом осуществлении следующих процедур:      </vt:lpstr>
      <vt:lpstr>ГОСТ 6.20.1-90 (ИСО 9735-88) Электронный обмен данными в управлении, торговле и на транспорте (ЭДИФАКТ) Синтаксические правила </vt:lpstr>
      <vt:lpstr>Слайд 13</vt:lpstr>
      <vt:lpstr>Слайд 14</vt:lpstr>
      <vt:lpstr>Слайд 15</vt:lpstr>
    </vt:vector>
  </TitlesOfParts>
  <Company>OPITUP VVSU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Lecture Template </dc:title>
  <dc:creator>S.V.Ryzhkov</dc:creator>
  <cp:lastModifiedBy>tsar</cp:lastModifiedBy>
  <cp:revision>109</cp:revision>
  <dcterms:created xsi:type="dcterms:W3CDTF">2007-04-22T06:20:01Z</dcterms:created>
  <dcterms:modified xsi:type="dcterms:W3CDTF">2007-12-18T08:43:39Z</dcterms:modified>
</cp:coreProperties>
</file>