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321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2" r:id="rId67"/>
  </p:sldIdLst>
  <p:sldSz cx="9144000" cy="6858000" type="screen4x3"/>
  <p:notesSz cx="6858000" cy="9144000"/>
  <p:custDataLst>
    <p:tags r:id="rId6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4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19531-6EAB-47CC-977F-816DEBFDD71C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E33FB-82BE-43C9-9F49-2203B0572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7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02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40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087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044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33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194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68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537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679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248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87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475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65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798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96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42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737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974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938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191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430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994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6770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7696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136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5442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20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42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0577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2002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2508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709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2330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0367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157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5131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9351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8759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28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8090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557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73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142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092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3826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436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3014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280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879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2771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208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03442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74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927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72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4200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0881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0581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82711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9246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E33FB-82BE-43C9-9F49-2203B0572EEE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3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114CCF-9D66-4B95-8D68-7DE50A13F5B3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466BB4-5A57-4AD5-901B-0DD64FEEBB5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6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7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8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9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0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1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«</a:t>
            </a:r>
            <a:r>
              <a:rPr lang="ru-RU" sz="4600" dirty="0"/>
              <a:t>Защита радиоэлектронных </a:t>
            </a:r>
            <a:r>
              <a:rPr lang="ru-RU" sz="4600" dirty="0" smtClean="0"/>
              <a:t>устройств </a:t>
            </a:r>
            <a:r>
              <a:rPr lang="ru-RU" sz="4600" dirty="0"/>
              <a:t>от механических воздействий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186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9766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СОДЕРЖАНИЕ</a:t>
            </a:r>
            <a:endParaRPr lang="en-US" sz="2800" b="1" dirty="0">
              <a:latin typeface="Calibri" panose="020F0502020204030204" pitchFamily="34" charset="0"/>
              <a:cs typeface="Arial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1. </a:t>
            </a:r>
            <a:r>
              <a:rPr lang="ru-RU" sz="2400" dirty="0" smtClean="0">
                <a:latin typeface="Constantia" panose="02030602050306030303" pitchFamily="18" charset="0"/>
              </a:rPr>
              <a:t>Механические воздействия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1.1 </a:t>
            </a:r>
            <a:r>
              <a:rPr lang="ru-RU" sz="2400" dirty="0">
                <a:latin typeface="Constantia" panose="02030602050306030303" pitchFamily="18" charset="0"/>
              </a:rPr>
              <a:t>Механические нагрузки, действующие на </a:t>
            </a:r>
            <a:r>
              <a:rPr lang="ru-RU" sz="2400" dirty="0" smtClean="0">
                <a:latin typeface="Constantia" panose="02030602050306030303" pitchFamily="18" charset="0"/>
              </a:rPr>
              <a:t>РЭУ</a:t>
            </a:r>
            <a:endParaRPr lang="en-US" sz="2400" dirty="0">
              <a:latin typeface="Constantia" panose="02030602050306030303" pitchFamily="18" charset="0"/>
              <a:cs typeface="Arial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</a:t>
            </a:r>
            <a:r>
              <a:rPr lang="en-US" sz="2400" dirty="0" smtClean="0">
                <a:latin typeface="Constantia" panose="02030602050306030303" pitchFamily="18" charset="0"/>
              </a:rPr>
              <a:t>1.2 </a:t>
            </a:r>
            <a:r>
              <a:rPr lang="ru-RU" sz="2400" dirty="0">
                <a:latin typeface="Constantia" panose="02030602050306030303" pitchFamily="18" charset="0"/>
              </a:rPr>
              <a:t>Конструкции </a:t>
            </a:r>
            <a:r>
              <a:rPr lang="ru-RU" sz="2400" dirty="0" smtClean="0">
                <a:latin typeface="Constantia" panose="02030602050306030303" pitchFamily="18" charset="0"/>
              </a:rPr>
              <a:t>РЭУ </a:t>
            </a:r>
            <a:r>
              <a:rPr lang="ru-RU" sz="2400" dirty="0">
                <a:latin typeface="Constantia" panose="02030602050306030303" pitchFamily="18" charset="0"/>
              </a:rPr>
              <a:t>и их расчетные модели</a:t>
            </a:r>
          </a:p>
          <a:p>
            <a:pPr marL="0" indent="0">
              <a:buNone/>
            </a:pPr>
            <a:r>
              <a:rPr lang="ru-RU" sz="2400" dirty="0"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ru-RU" sz="2400" dirty="0" smtClean="0">
                <a:latin typeface="Constantia" panose="02030602050306030303" pitchFamily="18" charset="0"/>
                <a:cs typeface="Arial" pitchFamily="34" charset="0"/>
              </a:rPr>
              <a:t>  </a:t>
            </a:r>
            <a:r>
              <a:rPr lang="en-US" sz="2400" dirty="0" smtClean="0">
                <a:latin typeface="Constantia" panose="02030602050306030303" pitchFamily="18" charset="0"/>
                <a:cs typeface="Arial" pitchFamily="34" charset="0"/>
              </a:rPr>
              <a:t> </a:t>
            </a:r>
            <a:r>
              <a:rPr lang="ru-RU" altLang="ru-RU" sz="2400" dirty="0">
                <a:latin typeface="Constantia" panose="02030602050306030303" pitchFamily="18" charset="0"/>
              </a:rPr>
              <a:t>1.3 Виды динамических состояний конструкций и методы их анализа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</a:t>
            </a:r>
            <a:r>
              <a:rPr lang="en-US" sz="2400" dirty="0" smtClean="0">
                <a:latin typeface="Constantia" panose="02030602050306030303" pitchFamily="18" charset="0"/>
              </a:rPr>
              <a:t>1.4 </a:t>
            </a:r>
            <a:r>
              <a:rPr lang="ru-RU" sz="2400" dirty="0">
                <a:latin typeface="Constantia" panose="02030602050306030303" pitchFamily="18" charset="0"/>
              </a:rPr>
              <a:t>Анализ динамических состояний пластинчатых конструкций</a:t>
            </a:r>
            <a:endParaRPr lang="en-US" sz="2400" dirty="0">
              <a:latin typeface="Constantia" panose="02030602050306030303" pitchFamily="18" charset="0"/>
            </a:endParaRPr>
          </a:p>
          <a:p>
            <a:pPr marL="0" lvl="0" indent="0">
              <a:buNone/>
            </a:pPr>
            <a:r>
              <a:rPr lang="en-US" sz="2400" dirty="0" smtClean="0">
                <a:latin typeface="Constantia" panose="02030602050306030303" pitchFamily="18" charset="0"/>
              </a:rPr>
              <a:t>2</a:t>
            </a:r>
            <a:r>
              <a:rPr lang="ru-RU" sz="2400" dirty="0" smtClean="0">
                <a:latin typeface="Constantia" panose="02030602050306030303" pitchFamily="18" charset="0"/>
              </a:rPr>
              <a:t>. Способы </a:t>
            </a:r>
            <a:r>
              <a:rPr lang="ru-RU" sz="2400" dirty="0">
                <a:latin typeface="Constantia" panose="02030602050306030303" pitchFamily="18" charset="0"/>
              </a:rPr>
              <a:t>защиты </a:t>
            </a:r>
            <a:r>
              <a:rPr lang="ru-RU" sz="2400" dirty="0" smtClean="0">
                <a:latin typeface="Constantia" panose="02030602050306030303" pitchFamily="18" charset="0"/>
              </a:rPr>
              <a:t>РЭУ </a:t>
            </a:r>
            <a:r>
              <a:rPr lang="ru-RU" sz="2400" dirty="0">
                <a:latin typeface="Constantia" panose="02030602050306030303" pitchFamily="18" charset="0"/>
              </a:rPr>
              <a:t>от вибраций и ударов</a:t>
            </a:r>
            <a:br>
              <a:rPr lang="ru-RU" sz="2400" dirty="0">
                <a:latin typeface="Constantia" panose="02030602050306030303" pitchFamily="18" charset="0"/>
              </a:rPr>
            </a:br>
            <a:r>
              <a:rPr lang="ru-RU" sz="2400" dirty="0" smtClean="0">
                <a:latin typeface="Constantia" panose="02030602050306030303" pitchFamily="18" charset="0"/>
              </a:rPr>
              <a:t>    2.1 </a:t>
            </a:r>
            <a:r>
              <a:rPr lang="ru-RU" sz="2400" dirty="0">
                <a:latin typeface="Constantia" panose="02030602050306030303" pitchFamily="18" charset="0"/>
              </a:rPr>
              <a:t>Конструктивные способы </a:t>
            </a:r>
            <a:r>
              <a:rPr lang="ru-RU" sz="2400" dirty="0" smtClean="0">
                <a:latin typeface="Constantia" panose="02030602050306030303" pitchFamily="18" charset="0"/>
              </a:rPr>
              <a:t>защиты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2</a:t>
            </a:r>
            <a:r>
              <a:rPr lang="en-US" sz="2400" dirty="0" smtClean="0">
                <a:latin typeface="Constantia" panose="02030602050306030303" pitchFamily="18" charset="0"/>
              </a:rPr>
              <a:t>.2 </a:t>
            </a:r>
            <a:r>
              <a:rPr lang="ru-RU" sz="2400" dirty="0">
                <a:latin typeface="Constantia" panose="02030602050306030303" pitchFamily="18" charset="0"/>
              </a:rPr>
              <a:t>Защита </a:t>
            </a:r>
            <a:r>
              <a:rPr lang="ru-RU" sz="2400" dirty="0" smtClean="0">
                <a:latin typeface="Constantia" panose="02030602050306030303" pitchFamily="18" charset="0"/>
              </a:rPr>
              <a:t>РЭУ </a:t>
            </a:r>
            <a:r>
              <a:rPr lang="ru-RU" sz="2400" dirty="0">
                <a:latin typeface="Constantia" panose="02030602050306030303" pitchFamily="18" charset="0"/>
              </a:rPr>
              <a:t>с помощью </a:t>
            </a:r>
            <a:r>
              <a:rPr lang="ru-RU" sz="2400" dirty="0" smtClean="0">
                <a:latin typeface="Constantia" panose="02030602050306030303" pitchFamily="18" charset="0"/>
              </a:rPr>
              <a:t>амортизаторов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2.3</a:t>
            </a:r>
            <a:r>
              <a:rPr lang="ru-RU" sz="2400" dirty="0">
                <a:latin typeface="Constantia" panose="02030602050306030303" pitchFamily="18" charset="0"/>
              </a:rPr>
              <a:t>. Системы активной </a:t>
            </a:r>
            <a:r>
              <a:rPr lang="ru-RU" sz="2400" dirty="0" err="1" smtClean="0">
                <a:latin typeface="Constantia" panose="02030602050306030303" pitchFamily="18" charset="0"/>
              </a:rPr>
              <a:t>виброзащиты</a:t>
            </a:r>
            <a:endParaRPr lang="ru-RU" sz="2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2.4 </a:t>
            </a:r>
            <a:r>
              <a:rPr lang="ru-RU" sz="2400" dirty="0">
                <a:latin typeface="Constantia" panose="02030602050306030303" pitchFamily="18" charset="0"/>
              </a:rPr>
              <a:t>Расчет параметров системы пассивной </a:t>
            </a:r>
            <a:r>
              <a:rPr lang="ru-RU" sz="2400" dirty="0" err="1" smtClean="0">
                <a:latin typeface="Constantia" panose="02030602050306030303" pitchFamily="18" charset="0"/>
              </a:rPr>
              <a:t>виброзащиты</a:t>
            </a:r>
            <a:endParaRPr lang="ru-RU" sz="2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    2.5 </a:t>
            </a:r>
            <a:r>
              <a:rPr lang="ru-RU" sz="2400" dirty="0">
                <a:latin typeface="Constantia" panose="02030602050306030303" pitchFamily="18" charset="0"/>
              </a:rPr>
              <a:t>Расчет параметров </a:t>
            </a:r>
            <a:r>
              <a:rPr lang="ru-RU" sz="2400" dirty="0" err="1">
                <a:latin typeface="Constantia" panose="02030602050306030303" pitchFamily="18" charset="0"/>
              </a:rPr>
              <a:t>виброзащиты</a:t>
            </a:r>
            <a:r>
              <a:rPr lang="ru-RU" sz="2400" dirty="0">
                <a:latin typeface="Constantia" panose="02030602050306030303" pitchFamily="18" charset="0"/>
              </a:rPr>
              <a:t> в динамическом режиме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None/>
            </a:pPr>
            <a:endParaRPr lang="en-US" altLang="ru-RU" sz="2400" b="1" dirty="0" smtClean="0">
              <a:solidFill>
                <a:srgbClr val="002060"/>
              </a:solidFill>
              <a:latin typeface="Constantia" panose="02030602050306030303" pitchFamily="18" charset="0"/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597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193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484784"/>
            <a:ext cx="81451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>
              <a:latin typeface="Constantia" panose="02030602050306030303" pitchFamily="18" charset="0"/>
            </a:endParaRPr>
          </a:p>
          <a:p>
            <a:pPr marL="342900" indent="-34290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onstantia" panose="02030602050306030303" pitchFamily="18" charset="0"/>
              </a:rPr>
              <a:t>В </a:t>
            </a:r>
            <a:r>
              <a:rPr lang="ru-RU" sz="2400" dirty="0">
                <a:latin typeface="Constantia" panose="02030602050306030303" pitchFamily="18" charset="0"/>
              </a:rPr>
              <a:t>процессе эксплуатации на объектах-носителях и при транс­портировании конструкции РЭС подвергаются воздействию внут­ренних и внешних механических сил. 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 marL="342900" indent="-34290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onstantia" panose="02030602050306030303" pitchFamily="18" charset="0"/>
              </a:rPr>
              <a:t>Внутренние </a:t>
            </a:r>
            <a:r>
              <a:rPr lang="ru-RU" sz="2400" dirty="0">
                <a:latin typeface="Constantia" panose="02030602050306030303" pitchFamily="18" charset="0"/>
              </a:rPr>
              <a:t>силы обуслов­лены работой механизмов внутри самих РЭС, чаще всего за счет эксцентриситета вращающихся узлов, например якоря электро­двигателя, вызывая «инерционное» или «силовое» механическое возбуждение конструкции РЭС</a:t>
            </a:r>
            <a:r>
              <a:rPr lang="ru-RU" sz="2400" dirty="0" smtClean="0">
                <a:latin typeface="Constantia" panose="02030602050306030303" pitchFamily="18" charset="0"/>
              </a:rPr>
              <a:t>.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 marL="342900" indent="-34290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onstantia" panose="02030602050306030303" pitchFamily="18" charset="0"/>
              </a:rPr>
              <a:t>Воздействие </a:t>
            </a:r>
            <a:r>
              <a:rPr lang="ru-RU" sz="2400" dirty="0">
                <a:latin typeface="Constantia" panose="02030602050306030303" pitchFamily="18" charset="0"/>
              </a:rPr>
              <a:t>внешних сил переда­ется от объекта-носителя на РЭС через точки их крепления, вы­зывая кинематическое </a:t>
            </a:r>
            <a:r>
              <a:rPr lang="ru-RU" sz="2400" dirty="0" smtClean="0">
                <a:latin typeface="Constantia" panose="02030602050306030303" pitchFamily="18" charset="0"/>
              </a:rPr>
              <a:t>возбуждение. </a:t>
            </a:r>
            <a:endParaRPr lang="ru-RU" sz="2400" dirty="0">
              <a:latin typeface="Constantia" panose="0203060205030603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800" b="1" dirty="0"/>
              <a:t>1. </a:t>
            </a:r>
            <a:r>
              <a:rPr lang="ru-RU" sz="2800" b="1" dirty="0"/>
              <a:t>Механические воздействия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    1.1 Механические нагрузки, действующие на </a:t>
            </a:r>
            <a:r>
              <a:rPr lang="ru-RU" sz="2800" b="1" dirty="0" smtClean="0"/>
              <a:t>РЭУ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697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867" y="1628800"/>
            <a:ext cx="81811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onstantia" panose="02030602050306030303" pitchFamily="18" charset="0"/>
              </a:rPr>
              <a:t>К </a:t>
            </a:r>
            <a:r>
              <a:rPr lang="ru-RU" sz="2400" dirty="0">
                <a:latin typeface="Constantia" panose="02030602050306030303" pitchFamily="18" charset="0"/>
              </a:rPr>
              <a:t>таким воздействиям от­носятся </a:t>
            </a:r>
            <a:r>
              <a:rPr lang="ru-RU" sz="2400" dirty="0">
                <a:solidFill>
                  <a:srgbClr val="C00000"/>
                </a:solidFill>
                <a:latin typeface="Constantia" panose="02030602050306030303" pitchFamily="18" charset="0"/>
              </a:rPr>
              <a:t>гармонические</a:t>
            </a:r>
            <a:r>
              <a:rPr lang="ru-RU" sz="2400" dirty="0">
                <a:latin typeface="Constantia" panose="02030602050306030303" pitchFamily="18" charset="0"/>
              </a:rPr>
              <a:t>, </a:t>
            </a:r>
            <a:r>
              <a:rPr lang="ru-RU" sz="2400" dirty="0">
                <a:solidFill>
                  <a:srgbClr val="C00000"/>
                </a:solidFill>
                <a:latin typeface="Constantia" panose="02030602050306030303" pitchFamily="18" charset="0"/>
              </a:rPr>
              <a:t>полигармонические</a:t>
            </a:r>
            <a:r>
              <a:rPr lang="ru-RU" sz="2400" dirty="0">
                <a:latin typeface="Constantia" panose="02030602050306030303" pitchFamily="18" charset="0"/>
              </a:rPr>
              <a:t> и </a:t>
            </a:r>
            <a:r>
              <a:rPr lang="ru-RU" sz="2400" dirty="0">
                <a:solidFill>
                  <a:srgbClr val="C00000"/>
                </a:solidFill>
                <a:latin typeface="Constantia" panose="02030602050306030303" pitchFamily="18" charset="0"/>
              </a:rPr>
              <a:t>случайные вибра­ции</a:t>
            </a:r>
            <a:r>
              <a:rPr lang="ru-RU" sz="2400" dirty="0">
                <a:latin typeface="Constantia" panose="02030602050306030303" pitchFamily="18" charset="0"/>
              </a:rPr>
              <a:t>, однократные и многократные удары, линейное ускорение и акустический </a:t>
            </a:r>
            <a:r>
              <a:rPr lang="ru-RU" sz="2400" dirty="0" smtClean="0">
                <a:latin typeface="Constantia" panose="02030602050306030303" pitchFamily="18" charset="0"/>
              </a:rPr>
              <a:t>шум.</a:t>
            </a:r>
            <a:r>
              <a:rPr lang="en-US" sz="2400" dirty="0" smtClean="0">
                <a:latin typeface="Constantia" panose="02030602050306030303" pitchFamily="18" charset="0"/>
              </a:rPr>
              <a:t> </a:t>
            </a:r>
          </a:p>
          <a:p>
            <a:pPr marL="342900" indent="-342900" algn="just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Каждый </a:t>
            </a:r>
            <a:r>
              <a:rPr lang="ru-RU" sz="2400" dirty="0">
                <a:solidFill>
                  <a:srgbClr val="C00000"/>
                </a:solidFill>
                <a:latin typeface="Constantia" panose="02030602050306030303" pitchFamily="18" charset="0"/>
              </a:rPr>
              <a:t>вид воздействия характеризуется со­вокупностью кинематических параметров</a:t>
            </a:r>
            <a:r>
              <a:rPr lang="ru-RU" sz="2400" dirty="0">
                <a:latin typeface="Constantia" panose="02030602050306030303" pitchFamily="18" charset="0"/>
              </a:rPr>
              <a:t> и их типовыми значе­ниями для реальных объектов-носителей РЭС; последствия их воз­действий характеризуют динамическим параметром — силой </a:t>
            </a:r>
            <a:r>
              <a:rPr lang="en-US" sz="2400" i="1" dirty="0" smtClean="0">
                <a:latin typeface="Constantia" panose="02030602050306030303" pitchFamily="18" charset="0"/>
              </a:rPr>
              <a:t>F</a:t>
            </a:r>
            <a:r>
              <a:rPr lang="ru-RU" sz="2400" dirty="0" smtClean="0">
                <a:latin typeface="Constantia" panose="02030602050306030303" pitchFamily="18" charset="0"/>
              </a:rPr>
              <a:t> </a:t>
            </a:r>
            <a:r>
              <a:rPr lang="ru-RU" sz="2400" dirty="0">
                <a:latin typeface="Constantia" panose="02030602050306030303" pitchFamily="18" charset="0"/>
              </a:rPr>
              <a:t>действующей на элемент РЭС массой </a:t>
            </a:r>
            <a:r>
              <a:rPr lang="en-US" sz="2400" i="1" dirty="0" smtClean="0">
                <a:latin typeface="Constantia" panose="02030602050306030303" pitchFamily="18" charset="0"/>
              </a:rPr>
              <a:t>m</a:t>
            </a:r>
            <a:r>
              <a:rPr lang="ru-RU" sz="2400" dirty="0" smtClean="0">
                <a:latin typeface="Constantia" panose="02030602050306030303" pitchFamily="18" charset="0"/>
              </a:rPr>
              <a:t>, </a:t>
            </a:r>
            <a:r>
              <a:rPr lang="ru-RU" sz="2400" dirty="0">
                <a:latin typeface="Constantia" panose="02030602050306030303" pitchFamily="18" charset="0"/>
              </a:rPr>
              <a:t>моментом силы </a:t>
            </a:r>
            <a:r>
              <a:rPr lang="ru-RU" sz="2400" i="1" dirty="0">
                <a:latin typeface="Constantia" panose="02030602050306030303" pitchFamily="18" charset="0"/>
              </a:rPr>
              <a:t>MF</a:t>
            </a:r>
            <a:r>
              <a:rPr lang="ru-RU" sz="2400" dirty="0">
                <a:latin typeface="Constantia" panose="02030602050306030303" pitchFamily="18" charset="0"/>
              </a:rPr>
              <a:t> или механическим напряжением </a:t>
            </a:r>
            <a:r>
              <a:rPr lang="ru-RU" sz="2400" dirty="0" smtClean="0">
                <a:latin typeface="Constantia" panose="02030602050306030303" pitchFamily="18" charset="0"/>
              </a:rPr>
              <a:t>ϭ, </a:t>
            </a:r>
            <a:r>
              <a:rPr lang="ru-RU" sz="2400" dirty="0">
                <a:latin typeface="Constantia" panose="02030602050306030303" pitchFamily="18" charset="0"/>
              </a:rPr>
              <a:t>возникающим при деформации конструкции.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36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888" y="1052736"/>
            <a:ext cx="778512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Так</a:t>
            </a:r>
            <a:r>
              <a:rPr lang="ru-RU" sz="2400" dirty="0"/>
              <a:t>, </a:t>
            </a:r>
            <a:r>
              <a:rPr lang="ru-RU" sz="2400" dirty="0">
                <a:solidFill>
                  <a:srgbClr val="C00000"/>
                </a:solidFill>
              </a:rPr>
              <a:t>воздействие гармонической вибрации </a:t>
            </a:r>
            <a:r>
              <a:rPr lang="ru-RU" sz="2400" dirty="0"/>
              <a:t>задается законом колебаний </a:t>
            </a:r>
            <a:r>
              <a:rPr lang="ru-RU" sz="2400" i="1" dirty="0"/>
              <a:t>z =</a:t>
            </a:r>
            <a:r>
              <a:rPr lang="ru-RU" sz="2400" dirty="0"/>
              <a:t> </a:t>
            </a:r>
            <a:r>
              <a:rPr lang="ru-RU" sz="2400" i="1" dirty="0" smtClean="0"/>
              <a:t>A</a:t>
            </a:r>
            <a:r>
              <a:rPr lang="ru-RU" sz="1400" i="1" dirty="0" smtClean="0"/>
              <a:t>B</a:t>
            </a:r>
            <a:r>
              <a:rPr lang="en-US" sz="2400" i="1" dirty="0" smtClean="0"/>
              <a:t>S</a:t>
            </a:r>
            <a:r>
              <a:rPr lang="ru-RU" sz="2400" i="1" dirty="0" err="1" smtClean="0"/>
              <a:t>in</a:t>
            </a:r>
            <a:r>
              <a:rPr lang="ru-RU" sz="2400" i="1" dirty="0" smtClean="0"/>
              <a:t>(2</a:t>
            </a:r>
            <a:r>
              <a:rPr lang="el-GR" sz="2400" i="1" dirty="0" smtClean="0"/>
              <a:t>π</a:t>
            </a:r>
            <a:r>
              <a:rPr lang="ru-RU" sz="2400" i="1" dirty="0" err="1" smtClean="0"/>
              <a:t>ft</a:t>
            </a:r>
            <a:r>
              <a:rPr lang="ru-RU" sz="2400" dirty="0"/>
              <a:t>) с параметрами </a:t>
            </a:r>
            <a:r>
              <a:rPr lang="ru-RU" sz="2400" dirty="0" err="1"/>
              <a:t>А</a:t>
            </a:r>
            <a:r>
              <a:rPr lang="ru-RU" sz="2000" dirty="0" err="1"/>
              <a:t>в</a:t>
            </a:r>
            <a:r>
              <a:rPr lang="ru-RU" sz="2400" dirty="0"/>
              <a:t> (амплитуда колеба­ния) и </a:t>
            </a:r>
            <a:r>
              <a:rPr lang="en-US" sz="2400" i="1" dirty="0" smtClean="0"/>
              <a:t>f</a:t>
            </a:r>
            <a:r>
              <a:rPr lang="ru-RU" sz="2400" dirty="0" smtClean="0"/>
              <a:t> </a:t>
            </a:r>
            <a:r>
              <a:rPr lang="ru-RU" sz="2400" dirty="0"/>
              <a:t>(частота); воздействие случайной вибрации задается функцией автокорреляции возмущающего случайного процесса </a:t>
            </a:r>
            <a:r>
              <a:rPr lang="ru-RU" sz="2400" i="1" dirty="0" err="1" smtClean="0"/>
              <a:t>Rz</a:t>
            </a:r>
            <a:r>
              <a:rPr lang="ru-RU" sz="2400" i="1" dirty="0" smtClean="0"/>
              <a:t>(</a:t>
            </a:r>
            <a:r>
              <a:rPr lang="el-GR" sz="2400" i="1" dirty="0" smtClean="0"/>
              <a:t>τ</a:t>
            </a:r>
            <a:r>
              <a:rPr lang="ru-RU" sz="2400" i="1" dirty="0" smtClean="0"/>
              <a:t>)=ϭ</a:t>
            </a:r>
            <a:r>
              <a:rPr lang="ru-RU" sz="2400" i="1" baseline="30000" dirty="0" smtClean="0"/>
              <a:t>2</a:t>
            </a:r>
            <a:r>
              <a:rPr lang="en-US" sz="2400" i="1" baseline="-25000" dirty="0" smtClean="0"/>
              <a:t>z</a:t>
            </a:r>
            <a:r>
              <a:rPr lang="ru-RU" sz="2400" i="1" dirty="0" smtClean="0"/>
              <a:t>r</a:t>
            </a:r>
            <a:r>
              <a:rPr lang="en-US" sz="2400" i="1" baseline="-25000" dirty="0" smtClean="0"/>
              <a:t>z</a:t>
            </a:r>
            <a:r>
              <a:rPr lang="en-US" sz="2400" i="1" dirty="0" smtClean="0"/>
              <a:t>(</a:t>
            </a:r>
            <a:r>
              <a:rPr lang="el-GR" sz="2400" i="1" dirty="0" smtClean="0"/>
              <a:t>τ</a:t>
            </a:r>
            <a:r>
              <a:rPr lang="ru-RU" sz="2400" i="1" dirty="0" smtClean="0"/>
              <a:t>) </a:t>
            </a:r>
            <a:r>
              <a:rPr lang="ru-RU" sz="2400" dirty="0"/>
              <a:t>с параметром </a:t>
            </a:r>
            <a:r>
              <a:rPr lang="ru-RU" sz="2400" i="1" dirty="0" smtClean="0"/>
              <a:t>ϭ</a:t>
            </a:r>
            <a:r>
              <a:rPr lang="en-US" sz="2400" i="1" baseline="-25000" dirty="0" smtClean="0"/>
              <a:t>z</a:t>
            </a:r>
            <a:r>
              <a:rPr lang="en-US" sz="2400" dirty="0" smtClean="0"/>
              <a:t>. </a:t>
            </a:r>
            <a:r>
              <a:rPr lang="ru-RU" sz="2400" dirty="0" smtClean="0"/>
              <a:t>Ударное </a:t>
            </a:r>
            <a:r>
              <a:rPr lang="ru-RU" sz="2400" dirty="0"/>
              <a:t>воздействие задается фор­мой ударного импульса — законом изменения ускорения </a:t>
            </a:r>
            <a:r>
              <a:rPr lang="ru-RU" sz="2400" i="1" dirty="0"/>
              <a:t>a(t)</a:t>
            </a:r>
            <a:r>
              <a:rPr lang="ru-RU" sz="2400" dirty="0"/>
              <a:t> (пря­моугольная, треугольная, </a:t>
            </a:r>
            <a:r>
              <a:rPr lang="ru-RU" sz="2400" dirty="0" err="1"/>
              <a:t>полусинусоидальная</a:t>
            </a:r>
            <a:r>
              <a:rPr lang="ru-RU" sz="2400" dirty="0"/>
              <a:t> и другие формы), его амплитудой </a:t>
            </a:r>
            <a:r>
              <a:rPr lang="ru-RU" sz="2400" i="1" dirty="0"/>
              <a:t>А</a:t>
            </a:r>
            <a:r>
              <a:rPr lang="ru-RU" sz="1400" i="1" dirty="0"/>
              <a:t>И</a:t>
            </a:r>
            <a:r>
              <a:rPr lang="ru-RU" sz="2400" dirty="0"/>
              <a:t> и длительностью </a:t>
            </a:r>
            <a:r>
              <a:rPr lang="el-GR" sz="2400" i="1" dirty="0" smtClean="0"/>
              <a:t>τ</a:t>
            </a:r>
            <a:r>
              <a:rPr lang="ru-RU" sz="2000" dirty="0" smtClean="0"/>
              <a:t>и</a:t>
            </a:r>
            <a:r>
              <a:rPr lang="ru-RU" sz="2400" dirty="0"/>
              <a:t>. Влияние линейного уско­рения </a:t>
            </a:r>
            <a:r>
              <a:rPr lang="ru-RU" sz="2400" i="1" dirty="0"/>
              <a:t>а</a:t>
            </a:r>
            <a:r>
              <a:rPr lang="ru-RU" dirty="0"/>
              <a:t>л</a:t>
            </a:r>
            <a:r>
              <a:rPr lang="ru-RU" sz="2400" dirty="0"/>
              <a:t>, действующего в поле силы тяжести задают собственно его значением; этот вид воздействия практически ослаблению не поддается.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0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44163" y="911617"/>
                <a:ext cx="8496944" cy="4988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	   </a:t>
                </a:r>
                <a:r>
                  <a:rPr lang="ru-RU" sz="2400" dirty="0" smtClean="0">
                    <a:solidFill>
                      <a:srgbClr val="C00000"/>
                    </a:solidFill>
                  </a:rPr>
                  <a:t>Акустическое </a:t>
                </a:r>
                <a:r>
                  <a:rPr lang="ru-RU" sz="2400" dirty="0">
                    <a:solidFill>
                      <a:srgbClr val="C00000"/>
                    </a:solidFill>
                  </a:rPr>
                  <a:t>воздействие задается уровнем интенсивности </a:t>
                </a:r>
                <a:r>
                  <a:rPr lang="ru-RU" sz="2400" dirty="0" smtClean="0">
                    <a:solidFill>
                      <a:srgbClr val="C00000"/>
                    </a:solidFill>
                  </a:rPr>
                  <a:t>звука</a:t>
                </a:r>
                <a:r>
                  <a:rPr lang="en-US" sz="2400" dirty="0"/>
                  <a:t>:</a:t>
                </a:r>
                <a:endParaRPr lang="ru-RU" sz="2400" dirty="0"/>
              </a:p>
              <a:p>
                <a:pPr algn="ctr"/>
                <a:r>
                  <a:rPr lang="en-US" sz="2400" i="1" dirty="0" smtClean="0"/>
                  <a:t>I</a:t>
                </a:r>
                <a:r>
                  <a:rPr lang="ru-RU" sz="2400" i="1" dirty="0" smtClean="0"/>
                  <a:t>= 101g(</a:t>
                </a:r>
                <a:r>
                  <a:rPr lang="en-US" sz="2400" i="1" dirty="0" smtClean="0"/>
                  <a:t>E/E</a:t>
                </a:r>
                <a:r>
                  <a:rPr lang="en-US" sz="1600" i="1" dirty="0" smtClean="0"/>
                  <a:t>0</a:t>
                </a:r>
                <a:r>
                  <a:rPr lang="ru-RU" sz="2400" dirty="0" smtClean="0"/>
                  <a:t>),</a:t>
                </a:r>
                <a:endParaRPr lang="ru-RU" sz="2400" dirty="0"/>
              </a:p>
              <a:p>
                <a:pPr algn="just"/>
                <a:r>
                  <a:rPr lang="ru-RU" sz="2400" dirty="0"/>
                  <a:t>где </a:t>
                </a:r>
                <a:r>
                  <a:rPr lang="ru-RU" sz="2400" i="1" dirty="0"/>
                  <a:t>Е</a:t>
                </a:r>
                <a:r>
                  <a:rPr lang="ru-RU" sz="2400" dirty="0"/>
                  <a:t> — интенсивность звука, создаваемого источником (реактив­ные двигатели самолетов и ракет); </a:t>
                </a:r>
                <a:r>
                  <a:rPr lang="ru-RU" sz="2400" i="1" dirty="0"/>
                  <a:t>Е</a:t>
                </a:r>
                <a:r>
                  <a:rPr lang="ru-RU" i="1" dirty="0"/>
                  <a:t>0</a:t>
                </a:r>
                <a:r>
                  <a:rPr lang="ru-RU" sz="2400" dirty="0"/>
                  <a:t> — значение интенсивности звука, соответствующее слабому движению воздушного потока в тихую погоду, </a:t>
                </a:r>
                <a:r>
                  <a:rPr lang="ru-RU" sz="2400" i="1" dirty="0"/>
                  <a:t>Е</a:t>
                </a:r>
                <a:r>
                  <a:rPr lang="ru-RU" i="1" dirty="0"/>
                  <a:t>0</a:t>
                </a:r>
                <a:r>
                  <a:rPr lang="ru-RU" sz="2400" i="1" dirty="0"/>
                  <a:t> = </a:t>
                </a:r>
                <a:r>
                  <a:rPr lang="en-US" sz="2400" i="1" dirty="0" smtClean="0"/>
                  <a:t>1*</a:t>
                </a:r>
                <a:r>
                  <a:rPr lang="ru-RU" sz="2400" i="1" dirty="0" smtClean="0"/>
                  <a:t>10</a:t>
                </a:r>
                <a:r>
                  <a:rPr lang="ru-RU" sz="2400" i="1" baseline="30000" dirty="0"/>
                  <a:t> -12</a:t>
                </a:r>
                <a:r>
                  <a:rPr lang="ru-RU" sz="2400" i="1" dirty="0"/>
                  <a:t> </a:t>
                </a:r>
                <a:r>
                  <a:rPr lang="ru-RU" sz="2400" dirty="0" smtClean="0"/>
                  <a:t>Вт/м</a:t>
                </a:r>
                <a:r>
                  <a:rPr lang="ru-RU" sz="2400" baseline="30000" dirty="0"/>
                  <a:t> 2</a:t>
                </a:r>
                <a:r>
                  <a:rPr lang="ru-RU" sz="2400" dirty="0" smtClean="0"/>
                  <a:t>.</a:t>
                </a:r>
                <a:endParaRPr lang="ru-RU" sz="2400" dirty="0"/>
              </a:p>
              <a:p>
                <a:pPr algn="just"/>
                <a:r>
                  <a:rPr lang="en-US" sz="2400" dirty="0" smtClean="0"/>
                  <a:t>	</a:t>
                </a:r>
                <a:r>
                  <a:rPr lang="ru-RU" sz="2400" dirty="0" smtClean="0"/>
                  <a:t>Создаваемые </a:t>
                </a:r>
                <a:r>
                  <a:rPr lang="ru-RU" sz="2400" dirty="0"/>
                  <a:t>источником акустического шума перепады дав­ления </a:t>
                </a:r>
                <a:r>
                  <a:rPr lang="ru-RU" sz="2400" dirty="0" smtClean="0"/>
                  <a:t>∆</a:t>
                </a:r>
                <a:r>
                  <a:rPr lang="el-GR" sz="2400" dirty="0" smtClean="0"/>
                  <a:t>ρ</a:t>
                </a:r>
                <a:r>
                  <a:rPr lang="ru-RU" sz="2400" dirty="0" smtClean="0"/>
                  <a:t>, </a:t>
                </a:r>
                <a:r>
                  <a:rPr lang="ru-RU" sz="2400" dirty="0"/>
                  <a:t>достигающие </a:t>
                </a:r>
                <a:r>
                  <a:rPr lang="ru-RU" sz="2400" dirty="0" smtClean="0"/>
                  <a:t>20% </a:t>
                </a:r>
                <a:r>
                  <a:rPr lang="ru-RU" sz="2400" dirty="0"/>
                  <a:t>от нормального атмосферного дав­ления, представляют опасность для герметичных блоков, их вы­числяют по </a:t>
                </a:r>
                <a:r>
                  <a:rPr lang="ru-RU" sz="2400" dirty="0" smtClean="0"/>
                  <a:t>формуле</a:t>
                </a:r>
                <a:r>
                  <a:rPr lang="en-US" sz="2400" dirty="0" smtClean="0"/>
                  <a:t>:</a:t>
                </a:r>
                <a:endParaRPr lang="ru-RU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dirty="0" smtClean="0">
                          <a:latin typeface="Cambria Math"/>
                        </a:rPr>
                        <m:t>∆</m:t>
                      </m:r>
                      <m:r>
                        <a:rPr lang="el-GR" sz="2400" i="1" dirty="0">
                          <a:latin typeface="Cambria Math"/>
                        </a:rPr>
                        <m:t>𝜌</m:t>
                      </m:r>
                      <m:r>
                        <a:rPr lang="ru-RU" sz="2400" i="1" dirty="0" smtClean="0">
                          <a:latin typeface="Cambria Math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ru-RU" sz="2400" i="1" dirty="0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b="0" i="1" dirty="0" smtClean="0">
                              <a:latin typeface="Cambria Math"/>
                            </a:rPr>
                            <m:t>𝐸</m:t>
                          </m:r>
                          <m:r>
                            <m:rPr>
                              <m:nor/>
                            </m:rPr>
                            <a:rPr lang="el-GR" sz="2400" dirty="0"/>
                            <m:t>ρ</m:t>
                          </m:r>
                          <m:r>
                            <a:rPr lang="en-US" sz="2400" b="0" i="1" dirty="0" smtClean="0">
                              <a:latin typeface="Cambria Math"/>
                            </a:rPr>
                            <m:t>𝑐</m:t>
                          </m:r>
                        </m:e>
                      </m:rad>
                      <m:r>
                        <a:rPr lang="ru-RU" sz="2400" i="1" dirty="0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ru-RU" sz="2400" dirty="0"/>
              </a:p>
              <a:p>
                <a:pPr algn="just"/>
                <a:r>
                  <a:rPr lang="ru-RU" sz="2400" dirty="0"/>
                  <a:t>где </a:t>
                </a:r>
                <a:r>
                  <a:rPr lang="el-GR" sz="2400" dirty="0"/>
                  <a:t>ρ</a:t>
                </a:r>
                <a:r>
                  <a:rPr lang="ru-RU" sz="2400" dirty="0" smtClean="0"/>
                  <a:t> </a:t>
                </a:r>
                <a:r>
                  <a:rPr lang="ru-RU" sz="2400" dirty="0"/>
                  <a:t>— плотность воздуха; </a:t>
                </a:r>
                <a:r>
                  <a:rPr lang="ru-RU" sz="2400" i="1" dirty="0"/>
                  <a:t>с</a:t>
                </a:r>
                <a:r>
                  <a:rPr lang="ru-RU" sz="2400" dirty="0"/>
                  <a:t> — скорость звука в воздухе.</a:t>
                </a: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63" y="911617"/>
                <a:ext cx="8496944" cy="4988545"/>
              </a:xfrm>
              <a:prstGeom prst="rect">
                <a:avLst/>
              </a:prstGeom>
              <a:blipFill rotWithShape="1">
                <a:blip r:embed="rId3"/>
                <a:stretch>
                  <a:fillRect l="-1076" t="-978" r="-1148" b="-14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3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246" y="1185959"/>
            <a:ext cx="795039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Обобщенные </a:t>
            </a:r>
            <a:r>
              <a:rPr lang="ru-RU" sz="2400" dirty="0"/>
              <a:t>параметры механических воздействий на </a:t>
            </a:r>
            <a:r>
              <a:rPr lang="ru-RU" sz="2400" dirty="0" smtClean="0"/>
              <a:t>РЭУ </a:t>
            </a:r>
            <a:r>
              <a:rPr lang="ru-RU" sz="2400" dirty="0"/>
              <a:t>со стороны объектов-носителей наземного базирования, морских, воздушных и ракетно-космических представлены в табл. </a:t>
            </a:r>
            <a:r>
              <a:rPr lang="en-US" sz="2400" dirty="0" smtClean="0"/>
              <a:t>1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Применительно </a:t>
            </a:r>
            <a:r>
              <a:rPr lang="ru-RU" sz="2400" dirty="0"/>
              <a:t>к конкретным условиям эксплуатации и вы­полняемым функциям на объекте-носителе различают два вида РЭС: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i="1" dirty="0" err="1">
                <a:solidFill>
                  <a:srgbClr val="C00000"/>
                </a:solidFill>
              </a:rPr>
              <a:t>вибро</a:t>
            </a:r>
            <a:r>
              <a:rPr lang="ru-RU" sz="2400" i="1" dirty="0">
                <a:solidFill>
                  <a:srgbClr val="C00000"/>
                </a:solidFill>
              </a:rPr>
              <a:t>- и ударопрочные </a:t>
            </a:r>
            <a:r>
              <a:rPr lang="ru-RU" sz="2400" i="1" dirty="0" smtClean="0">
                <a:solidFill>
                  <a:srgbClr val="C00000"/>
                </a:solidFill>
              </a:rPr>
              <a:t>РЭУ</a:t>
            </a:r>
            <a:r>
              <a:rPr lang="ru-RU" sz="2400" dirty="0" smtClean="0"/>
              <a:t>, </a:t>
            </a:r>
            <a:r>
              <a:rPr lang="ru-RU" sz="2400" dirty="0"/>
              <a:t>способные сохранять свои па­раметры в пределах установленных норм до подачи и после сня­тия механических воздействий;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i="1" dirty="0" err="1">
                <a:solidFill>
                  <a:srgbClr val="C00000"/>
                </a:solidFill>
              </a:rPr>
              <a:t>вибро</a:t>
            </a:r>
            <a:r>
              <a:rPr lang="ru-RU" sz="2400" i="1" dirty="0">
                <a:solidFill>
                  <a:srgbClr val="C00000"/>
                </a:solidFill>
              </a:rPr>
              <a:t>- и удароустойчивые </a:t>
            </a:r>
            <a:r>
              <a:rPr lang="ru-RU" sz="2400" i="1" dirty="0" smtClean="0">
                <a:solidFill>
                  <a:srgbClr val="C00000"/>
                </a:solidFill>
              </a:rPr>
              <a:t>РЭУ</a:t>
            </a:r>
            <a:r>
              <a:rPr lang="ru-RU" sz="2400" dirty="0" smtClean="0"/>
              <a:t>, </a:t>
            </a:r>
            <a:r>
              <a:rPr lang="ru-RU" sz="2400" dirty="0"/>
              <a:t>способные сохранять свои параметры в пределах установленных норм, в том числе и во вре­мя механических воздействий.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2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66843"/>
            <a:ext cx="782106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Примером </a:t>
            </a:r>
            <a:r>
              <a:rPr lang="ru-RU" sz="2400" i="1" dirty="0" err="1">
                <a:solidFill>
                  <a:srgbClr val="C00000"/>
                </a:solidFill>
              </a:rPr>
              <a:t>вибро</a:t>
            </a:r>
            <a:r>
              <a:rPr lang="ru-RU" sz="2400" i="1" dirty="0">
                <a:solidFill>
                  <a:srgbClr val="C00000"/>
                </a:solidFill>
              </a:rPr>
              <a:t>- и ударопрочных </a:t>
            </a:r>
            <a:r>
              <a:rPr lang="ru-RU" sz="2400" i="1" dirty="0" smtClean="0">
                <a:solidFill>
                  <a:srgbClr val="C00000"/>
                </a:solidFill>
              </a:rPr>
              <a:t>РЭУ </a:t>
            </a:r>
            <a:r>
              <a:rPr lang="ru-RU" sz="2400" dirty="0"/>
              <a:t>является аппаратура, устанавливаемая на космических летательных аппаратах (KJIA), функционирование которой начинается только после выведения КЛА на расчетную орбиту. При этом требования по </a:t>
            </a:r>
            <a:r>
              <a:rPr lang="ru-RU" sz="2400" dirty="0" err="1"/>
              <a:t>вибро</a:t>
            </a:r>
            <a:r>
              <a:rPr lang="ru-RU" sz="2400" dirty="0"/>
              <a:t>- и </a:t>
            </a:r>
            <a:r>
              <a:rPr lang="ru-RU" sz="2400" dirty="0" err="1"/>
              <a:t>уда­ропрочности</a:t>
            </a:r>
            <a:r>
              <a:rPr lang="ru-RU" sz="2400" dirty="0"/>
              <a:t> распространяются лишь на кратковременный пери­од активного участка полета.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Примером </a:t>
            </a:r>
            <a:r>
              <a:rPr lang="ru-RU" sz="2400" dirty="0" err="1">
                <a:solidFill>
                  <a:srgbClr val="C00000"/>
                </a:solidFill>
              </a:rPr>
              <a:t>вибро</a:t>
            </a:r>
            <a:r>
              <a:rPr lang="ru-RU" sz="2400" dirty="0">
                <a:solidFill>
                  <a:srgbClr val="C00000"/>
                </a:solidFill>
              </a:rPr>
              <a:t>- и удароустойчивых </a:t>
            </a:r>
            <a:r>
              <a:rPr lang="ru-RU" sz="2400" dirty="0" smtClean="0">
                <a:solidFill>
                  <a:srgbClr val="C00000"/>
                </a:solidFill>
              </a:rPr>
              <a:t>РЭУ </a:t>
            </a:r>
            <a:r>
              <a:rPr lang="ru-RU" sz="2400" dirty="0">
                <a:solidFill>
                  <a:srgbClr val="C00000"/>
                </a:solidFill>
              </a:rPr>
              <a:t>являются </a:t>
            </a:r>
            <a:r>
              <a:rPr lang="ru-RU" sz="2400" dirty="0" smtClean="0">
                <a:solidFill>
                  <a:srgbClr val="C00000"/>
                </a:solidFill>
              </a:rPr>
              <a:t>РЭУ</a:t>
            </a:r>
            <a:r>
              <a:rPr lang="ru-RU" sz="2400" dirty="0" smtClean="0"/>
              <a:t>, </a:t>
            </a:r>
            <a:r>
              <a:rPr lang="ru-RU" sz="2400" dirty="0"/>
              <a:t>ус­танавливаемые на подвижных объектах длительного действия, — автомобилях, самолетах, вертолетах. Для этих </a:t>
            </a:r>
            <a:r>
              <a:rPr lang="ru-RU" sz="2400" dirty="0" smtClean="0"/>
              <a:t>РЭУ </a:t>
            </a:r>
            <a:r>
              <a:rPr lang="ru-RU" sz="2400" dirty="0"/>
              <a:t>требования </a:t>
            </a:r>
            <a:r>
              <a:rPr lang="ru-RU" sz="2400" dirty="0" err="1"/>
              <a:t>виб­ро</a:t>
            </a:r>
            <a:r>
              <a:rPr lang="ru-RU" sz="2400" dirty="0"/>
              <a:t>- и </a:t>
            </a:r>
            <a:r>
              <a:rPr lang="ru-RU" sz="2400" dirty="0" err="1"/>
              <a:t>удароустойчивости</a:t>
            </a:r>
            <a:r>
              <a:rPr lang="ru-RU" sz="2400" dirty="0"/>
              <a:t> распространяются на весь период их эк­сплуатации.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97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980728"/>
            <a:ext cx="82171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результате механических воздействий в конструкциях </a:t>
            </a:r>
            <a:r>
              <a:rPr lang="ru-RU" sz="2400" dirty="0" smtClean="0"/>
              <a:t>РЭУ </a:t>
            </a:r>
            <a:r>
              <a:rPr lang="ru-RU" sz="2400" dirty="0"/>
              <a:t>происходят </a:t>
            </a:r>
            <a:r>
              <a:rPr lang="ru-RU" sz="2400" dirty="0">
                <a:solidFill>
                  <a:srgbClr val="C00000"/>
                </a:solidFill>
              </a:rPr>
              <a:t>обратимые</a:t>
            </a:r>
            <a:r>
              <a:rPr lang="ru-RU" sz="2400" dirty="0"/>
              <a:t> и </a:t>
            </a:r>
            <a:r>
              <a:rPr lang="ru-RU" sz="2400" dirty="0">
                <a:solidFill>
                  <a:srgbClr val="C00000"/>
                </a:solidFill>
              </a:rPr>
              <a:t>необратимые изменения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algn="r"/>
            <a:r>
              <a:rPr lang="ru-RU" sz="2400" dirty="0"/>
              <a:t>Таблица </a:t>
            </a:r>
            <a:r>
              <a:rPr lang="ru-RU" sz="2400" dirty="0" smtClean="0"/>
              <a:t>1</a:t>
            </a:r>
            <a:r>
              <a:rPr lang="en-US" sz="2400" dirty="0" smtClean="0"/>
              <a:t>.</a:t>
            </a:r>
            <a:endParaRPr lang="ru-RU" sz="2400" dirty="0"/>
          </a:p>
          <a:p>
            <a:pPr algn="just"/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05" t="77980" r="6151" b="5252"/>
          <a:stretch/>
        </p:blipFill>
        <p:spPr>
          <a:xfrm>
            <a:off x="971599" y="2708920"/>
            <a:ext cx="7116183" cy="22431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328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80949"/>
            <a:ext cx="82891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Обратимые </a:t>
            </a:r>
            <a:r>
              <a:rPr lang="ru-RU" sz="2400" b="1" dirty="0">
                <a:solidFill>
                  <a:srgbClr val="C00000"/>
                </a:solidFill>
              </a:rPr>
              <a:t>изменения </a:t>
            </a:r>
            <a:r>
              <a:rPr lang="ru-RU" sz="2400" dirty="0"/>
              <a:t>связаны с временным нарушением ус­тойчивости функционирования и проявляются в виде </a:t>
            </a:r>
            <a:r>
              <a:rPr lang="ru-RU" sz="2400" dirty="0" err="1" smtClean="0"/>
              <a:t>виброшумов</a:t>
            </a:r>
            <a:r>
              <a:rPr lang="ru-RU" sz="2400" dirty="0"/>
              <a:t>, возникающих в ЭРК, конструкциях и монтажных соедине­ниях. </a:t>
            </a:r>
            <a:r>
              <a:rPr lang="ru-RU" sz="2400" dirty="0" smtClean="0"/>
              <a:t>Изменение </a:t>
            </a:r>
            <a:r>
              <a:rPr lang="ru-RU" sz="2400" dirty="0"/>
              <a:t>геометрических размеров элементов приводит к возникновению паразитной модуляции параметров этих элемен­тов (емкости, индуктивности, проводимости). Нарушение элект­рического контакта в разъемных и неразъемных соединениях и реле вызывает явление дребезга электрических сигналов, появле­ние наводок и изменение параметров электрических и магнитных полей.</a:t>
            </a:r>
          </a:p>
          <a:p>
            <a:pPr algn="just"/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17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189228"/>
            <a:ext cx="81451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Необратимые </a:t>
            </a:r>
            <a:r>
              <a:rPr lang="ru-RU" sz="2400" b="1" dirty="0">
                <a:solidFill>
                  <a:srgbClr val="C00000"/>
                </a:solidFill>
              </a:rPr>
              <a:t>изменения </a:t>
            </a:r>
            <a:r>
              <a:rPr lang="ru-RU" sz="2400" dirty="0"/>
              <a:t>связаны с нарушением целостности конструкций РЭС из-за превышения пределов прочности матери­алов конструкций для различных видов их деформаций, возник­новения явления усталости материалов, связанного с постепен­ным накоплением микроповреждений под воздействием много­кратных знакопеременных механических напряжений а. </a:t>
            </a:r>
            <a:r>
              <a:rPr lang="ru-RU" sz="2400" dirty="0">
                <a:solidFill>
                  <a:srgbClr val="C00000"/>
                </a:solidFill>
              </a:rPr>
              <a:t>В наиболь­шей степени</a:t>
            </a:r>
            <a:r>
              <a:rPr lang="ru-RU" sz="2400" dirty="0"/>
              <a:t> явлению усталости подвержены цветные металлы, которые, в отличие от стали, не имеют вырожденного предела усталости </a:t>
            </a:r>
            <a:r>
              <a:rPr lang="ru-RU" sz="3200" i="1" dirty="0" err="1"/>
              <a:t>ϭ</a:t>
            </a:r>
            <a:r>
              <a:rPr lang="ru-RU" sz="2000" dirty="0" err="1"/>
              <a:t>выр</a:t>
            </a:r>
            <a:r>
              <a:rPr lang="ru-RU" sz="2400" dirty="0" smtClean="0"/>
              <a:t> </a:t>
            </a:r>
            <a:r>
              <a:rPr lang="ru-RU" sz="2400" dirty="0"/>
              <a:t>и их прочность снижается по мере увеличения чис­ла N циклов знакопеременных деформаций. Для стали N </a:t>
            </a:r>
            <a:r>
              <a:rPr lang="ru-RU" sz="2400" dirty="0" smtClean="0"/>
              <a:t>→∞, </a:t>
            </a:r>
            <a:r>
              <a:rPr lang="ru-RU" sz="2400" dirty="0"/>
              <a:t>если </a:t>
            </a:r>
            <a:r>
              <a:rPr lang="ru-RU" sz="2400" i="1" dirty="0"/>
              <a:t>ϭ</a:t>
            </a:r>
            <a:r>
              <a:rPr lang="ru-RU" sz="2400" dirty="0" smtClean="0"/>
              <a:t> </a:t>
            </a:r>
            <a:r>
              <a:rPr lang="ru-RU" sz="2400" dirty="0"/>
              <a:t>&lt; </a:t>
            </a:r>
            <a:r>
              <a:rPr lang="ru-RU" sz="2400" i="1" dirty="0" err="1"/>
              <a:t>ϭ</a:t>
            </a:r>
            <a:r>
              <a:rPr lang="ru-RU" dirty="0" err="1" smtClean="0"/>
              <a:t>выр</a:t>
            </a:r>
            <a:r>
              <a:rPr lang="ru-RU" sz="2400" dirty="0" smtClean="0"/>
              <a:t> ≈ </a:t>
            </a:r>
            <a:r>
              <a:rPr lang="ru-RU" sz="2400" dirty="0"/>
              <a:t>1,3 МПа.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36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052736"/>
            <a:ext cx="7122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1.2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Конструкции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РЭУ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и их расчетные модели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0157" y="2276872"/>
            <a:ext cx="79733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Одним </a:t>
            </a:r>
            <a:r>
              <a:rPr lang="ru-RU" sz="2400" dirty="0">
                <a:solidFill>
                  <a:srgbClr val="C00000"/>
                </a:solidFill>
              </a:rPr>
              <a:t>из методов анализа динамических состояний конструк­ций </a:t>
            </a:r>
            <a:r>
              <a:rPr lang="ru-RU" sz="2400" dirty="0" smtClean="0"/>
              <a:t>РЭУ, </a:t>
            </a:r>
            <a:r>
              <a:rPr lang="ru-RU" sz="2400" dirty="0"/>
              <a:t>подвергающихся внешним механическим воздействи­ям, является составление и решение системы дифференциальных уравнений относительно параметров движения конструкции — перемещений, скоростей и ускорений при заданных начальных условиях. В уравнения входят данные о физических и конструктив­ных параметрах конструкций РЭС и параметрах внешних воздей­ствий;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98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311" y="908720"/>
            <a:ext cx="81273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При </a:t>
            </a:r>
            <a:r>
              <a:rPr lang="ru-RU" sz="2400" dirty="0"/>
              <a:t>этом реальную конструкцию заменяют адекватной ей расчетной моделью, которая должна: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/>
              <a:t>полностью или частично отражать </a:t>
            </a:r>
            <a:r>
              <a:rPr lang="ru-RU" sz="2400" b="1" dirty="0">
                <a:solidFill>
                  <a:srgbClr val="C00000"/>
                </a:solidFill>
              </a:rPr>
              <a:t>статические</a:t>
            </a:r>
            <a:r>
              <a:rPr lang="ru-RU" sz="2400" dirty="0"/>
              <a:t> и </a:t>
            </a:r>
            <a:r>
              <a:rPr lang="ru-RU" sz="2400" b="1" dirty="0">
                <a:solidFill>
                  <a:srgbClr val="C00000"/>
                </a:solidFill>
              </a:rPr>
              <a:t>динамичес­кие</a:t>
            </a:r>
            <a:r>
              <a:rPr lang="ru-RU" sz="2400" dirty="0"/>
              <a:t> процессы в конструкциях РЭС, вызывающие появление ме­ханических напряжений и деформаций;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/>
              <a:t>включать в себя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эквивалентные представления реальных кон­структивных элементов РЭС </a:t>
            </a:r>
            <a:r>
              <a:rPr lang="ru-RU" sz="2400" dirty="0"/>
              <a:t>с учетом способа их крепления;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/>
              <a:t>учитывать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особенность распределения масс </a:t>
            </a:r>
            <a:r>
              <a:rPr lang="ru-RU" sz="2400" dirty="0"/>
              <a:t>несущих конструк­ций и элементов, </a:t>
            </a:r>
            <a:r>
              <a:rPr lang="ru-RU" sz="2400" i="1" dirty="0" err="1">
                <a:solidFill>
                  <a:schemeClr val="accent1">
                    <a:lumMod val="75000"/>
                  </a:schemeClr>
                </a:solidFill>
              </a:rPr>
              <a:t>анизотропность</a:t>
            </a:r>
            <a:r>
              <a:rPr lang="ru-RU" sz="2400" dirty="0"/>
              <a:t> механических свойств,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реальную жесткость </a:t>
            </a:r>
            <a:r>
              <a:rPr lang="ru-RU" sz="2400" dirty="0"/>
              <a:t>связей между элементами,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эффекты внутреннего трения </a:t>
            </a:r>
            <a:r>
              <a:rPr lang="ru-RU" sz="2400" dirty="0"/>
              <a:t>в материалах при их деформациях и особенно при резонансе.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806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028342"/>
            <a:ext cx="81090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Переход </a:t>
            </a:r>
            <a:r>
              <a:rPr lang="ru-RU" sz="2400" dirty="0"/>
              <a:t>от реальных конструкций РЭС к их расчетным моде­лям возможен с принятием допущений: о размерности модели и числе степеней свободы, особенности распределения масс, ли­нейности сил упругого и неупругого сопротивлений и способе приложения внешних сил.</a:t>
            </a:r>
          </a:p>
          <a:p>
            <a:pPr algn="just"/>
            <a:r>
              <a:rPr lang="ru-RU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Одномерной </a:t>
            </a:r>
            <a:r>
              <a:rPr lang="ru-RU" sz="2400" b="1" dirty="0">
                <a:solidFill>
                  <a:srgbClr val="C00000"/>
                </a:solidFill>
              </a:rPr>
              <a:t>моделью </a:t>
            </a:r>
            <a:r>
              <a:rPr lang="ru-RU" sz="2400" dirty="0"/>
              <a:t>описываются элементы конструкции, у которых два линейных размера значительно меньше третьего (мон­тажные соединения, стержневые конструкции); </a:t>
            </a:r>
            <a:r>
              <a:rPr lang="ru-RU" sz="2400" b="1" dirty="0">
                <a:solidFill>
                  <a:srgbClr val="C00000"/>
                </a:solidFill>
              </a:rPr>
              <a:t>двухмерная мо­дель </a:t>
            </a:r>
            <a:r>
              <a:rPr lang="ru-RU" sz="2400" dirty="0"/>
              <a:t>справедлива для описания плоских конструкций (печатные платы, стенки, крышки); трехмерной моделью описываются объемные конструкции (стойки, каркасы, блоки).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275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155" y="1340768"/>
            <a:ext cx="83529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400" dirty="0" smtClean="0"/>
              <a:t>Под </a:t>
            </a:r>
            <a:r>
              <a:rPr lang="ru-RU" sz="2400" i="1" dirty="0">
                <a:solidFill>
                  <a:srgbClr val="C00000"/>
                </a:solidFill>
              </a:rPr>
              <a:t>числом степеней свободы </a:t>
            </a:r>
            <a:r>
              <a:rPr lang="ru-RU" sz="2400" dirty="0"/>
              <a:t>механической конструкции по­нимают число независимых обобщенных координат, однозначно определяющих положение всех ее точек в пространстве в произ­вольный момент времени. Этот параметр определяет число урав­нений движения, необходимое для полного описания поведения механической конструкции. </a:t>
            </a:r>
            <a:r>
              <a:rPr lang="ru-RU" sz="2400" i="1" dirty="0">
                <a:solidFill>
                  <a:srgbClr val="C00000"/>
                </a:solidFill>
              </a:rPr>
              <a:t>Максимальное число степеней </a:t>
            </a:r>
            <a:r>
              <a:rPr lang="ru-RU" sz="2400" i="1" dirty="0" smtClean="0">
                <a:solidFill>
                  <a:srgbClr val="C00000"/>
                </a:solidFill>
              </a:rPr>
              <a:t>свободы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/>
              <a:t>твердого тела — шесть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45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97888"/>
            <a:ext cx="835292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/>
              <a:t>	Примеры </a:t>
            </a:r>
            <a:r>
              <a:rPr lang="ru-RU" sz="2300" dirty="0"/>
              <a:t>конструкций: с одной степенью свободы — печатная плата в направлении, перпендикулярном ее плоскости, аморти­зированный блок (рис. </a:t>
            </a:r>
            <a:r>
              <a:rPr lang="ru-RU" sz="2300" dirty="0" smtClean="0"/>
              <a:t>1.1</a:t>
            </a:r>
            <a:r>
              <a:rPr lang="ru-RU" sz="2300" dirty="0"/>
              <a:t>, а); двумя степенями свободы — </a:t>
            </a:r>
            <a:r>
              <a:rPr lang="ru-RU" sz="2300" dirty="0" err="1" smtClean="0"/>
              <a:t>двухмассовая</a:t>
            </a:r>
            <a:r>
              <a:rPr lang="ru-RU" sz="2300" dirty="0" smtClean="0"/>
              <a:t> </a:t>
            </a:r>
            <a:r>
              <a:rPr lang="ru-RU" sz="2300" dirty="0"/>
              <a:t>конструкция (амортизированный блок на автомобиле или железнодорожной платформе), поворотные узлы антенн (рис. </a:t>
            </a:r>
            <a:r>
              <a:rPr lang="ru-RU" sz="2300" dirty="0" smtClean="0"/>
              <a:t>1.1</a:t>
            </a:r>
            <a:r>
              <a:rPr lang="ru-RU" sz="2300" dirty="0"/>
              <a:t>, б); большим числом степеней свободы — пространственное креп­ление конструкции РЭС на объекте (рис. </a:t>
            </a:r>
            <a:r>
              <a:rPr lang="ru-RU" sz="2300" dirty="0" smtClean="0"/>
              <a:t>1.1</a:t>
            </a:r>
            <a:r>
              <a:rPr lang="ru-RU" sz="2300" dirty="0"/>
              <a:t>, в).</a:t>
            </a:r>
          </a:p>
          <a:p>
            <a:pPr algn="just"/>
            <a:r>
              <a:rPr lang="ru-RU" sz="2400" dirty="0" smtClean="0"/>
              <a:t>	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03" t="69293" r="2063" b="10505"/>
          <a:stretch/>
        </p:blipFill>
        <p:spPr>
          <a:xfrm>
            <a:off x="1553324" y="3528747"/>
            <a:ext cx="6169355" cy="227651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8504" y="5705517"/>
            <a:ext cx="7045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ru-RU" sz="2000" dirty="0" smtClean="0"/>
              <a:t>1.1</a:t>
            </a:r>
            <a:r>
              <a:rPr lang="ru-RU" sz="2000" dirty="0"/>
              <a:t>. Конструкции </a:t>
            </a:r>
            <a:r>
              <a:rPr lang="ru-RU" sz="2000" dirty="0" smtClean="0"/>
              <a:t>РЭУ </a:t>
            </a:r>
            <a:r>
              <a:rPr lang="ru-RU" sz="2000" dirty="0"/>
              <a:t>с одной (</a:t>
            </a:r>
            <a:r>
              <a:rPr lang="ru-RU" sz="2000" i="1" dirty="0"/>
              <a:t>а</a:t>
            </a:r>
            <a:r>
              <a:rPr lang="ru-RU" sz="2000" dirty="0"/>
              <a:t>), двумя </a:t>
            </a:r>
            <a:r>
              <a:rPr lang="ru-RU" sz="2000" i="1" dirty="0"/>
              <a:t>(б</a:t>
            </a:r>
            <a:r>
              <a:rPr lang="ru-RU" sz="2000" i="1" dirty="0" smtClean="0"/>
              <a:t>),</a:t>
            </a:r>
            <a:r>
              <a:rPr lang="ru-RU" sz="2000" dirty="0"/>
              <a:t> </a:t>
            </a:r>
            <a:r>
              <a:rPr lang="ru-RU" sz="2000" dirty="0" smtClean="0"/>
              <a:t>тремя </a:t>
            </a:r>
            <a:r>
              <a:rPr lang="ru-RU" sz="2000" dirty="0"/>
              <a:t>и более </a:t>
            </a:r>
            <a:r>
              <a:rPr lang="ru-RU" sz="2000" i="1" dirty="0"/>
              <a:t>(</a:t>
            </a:r>
            <a:r>
              <a:rPr lang="ru-RU" sz="2000" i="1" dirty="0" smtClean="0"/>
              <a:t>в)</a:t>
            </a:r>
            <a:r>
              <a:rPr lang="ru-RU" sz="2000" dirty="0"/>
              <a:t> </a:t>
            </a:r>
            <a:r>
              <a:rPr lang="ru-RU" sz="2000" dirty="0" smtClean="0"/>
              <a:t>степенями </a:t>
            </a:r>
            <a:r>
              <a:rPr lang="ru-RU" sz="2000" dirty="0"/>
              <a:t>свободы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9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11617"/>
            <a:ext cx="8253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400" i="1" dirty="0" smtClean="0">
                <a:solidFill>
                  <a:srgbClr val="C00000"/>
                </a:solidFill>
              </a:rPr>
              <a:t>Распределение </a:t>
            </a:r>
            <a:r>
              <a:rPr lang="ru-RU" sz="2400" i="1" dirty="0">
                <a:solidFill>
                  <a:srgbClr val="C00000"/>
                </a:solidFill>
              </a:rPr>
              <a:t>масс элементов </a:t>
            </a:r>
            <a:r>
              <a:rPr lang="ru-RU" sz="2400" dirty="0"/>
              <a:t>в реальной механической кон­струкции в одно-, двух- или трехмерном пространстве, как пра­вило, существенно отличается от такового в принятой модели; однако на практике чаще всего используются модели, в которых масса конструкции либо сосредоточена в одной точке (центре масс), либо распределена равномерно вдоль оси, на плоскости или в объеме.</a:t>
            </a:r>
          </a:p>
          <a:p>
            <a:pPr algn="just"/>
            <a:r>
              <a:rPr lang="ru-RU" sz="2400" dirty="0" smtClean="0"/>
              <a:t>	</a:t>
            </a:r>
            <a:r>
              <a:rPr lang="ru-RU" sz="2400" i="1" dirty="0" smtClean="0">
                <a:solidFill>
                  <a:srgbClr val="C00000"/>
                </a:solidFill>
              </a:rPr>
              <a:t>Сила </a:t>
            </a:r>
            <a:r>
              <a:rPr lang="ru-RU" sz="2400" i="1" dirty="0">
                <a:solidFill>
                  <a:srgbClr val="C00000"/>
                </a:solidFill>
              </a:rPr>
              <a:t>упругого сопротивления </a:t>
            </a:r>
            <a:r>
              <a:rPr lang="ru-RU" sz="2400" i="1" dirty="0" err="1" smtClean="0">
                <a:solidFill>
                  <a:srgbClr val="C00000"/>
                </a:solidFill>
              </a:rPr>
              <a:t>Fyc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  <a:r>
              <a:rPr lang="ru-RU" sz="2400" dirty="0"/>
              <a:t>может линейно и нелинейно зависеть от степени деформации </a:t>
            </a:r>
            <a:r>
              <a:rPr lang="ru-RU" sz="2400" dirty="0" smtClean="0"/>
              <a:t>z. </a:t>
            </a:r>
            <a:r>
              <a:rPr lang="ru-RU" sz="2400" dirty="0"/>
              <a:t>Линейная зависимость </a:t>
            </a:r>
            <a:r>
              <a:rPr lang="ru-RU" sz="2400" i="1" dirty="0" err="1"/>
              <a:t>F</a:t>
            </a:r>
            <a:r>
              <a:rPr lang="ru-RU" sz="2000" i="1" dirty="0" err="1"/>
              <a:t>yc</a:t>
            </a:r>
            <a:r>
              <a:rPr lang="ru-RU" sz="2400" i="1" dirty="0"/>
              <a:t>(z)</a:t>
            </a:r>
            <a:r>
              <a:rPr lang="ru-RU" sz="2400" dirty="0"/>
              <a:t> = </a:t>
            </a:r>
            <a:r>
              <a:rPr lang="ru-RU" sz="2400" i="1" dirty="0" err="1"/>
              <a:t>kz</a:t>
            </a:r>
            <a:r>
              <a:rPr lang="ru-RU" sz="2400" dirty="0"/>
              <a:t> (где </a:t>
            </a:r>
            <a:r>
              <a:rPr lang="ru-RU" sz="2400" i="1" dirty="0"/>
              <a:t>к</a:t>
            </a:r>
            <a:r>
              <a:rPr lang="ru-RU" sz="2400" dirty="0"/>
              <a:t> — коэффициент жесткости), характерна для упругих деформаций цилиндрических пружин (рис. </a:t>
            </a:r>
            <a:r>
              <a:rPr lang="ru-RU" sz="2400" dirty="0" smtClean="0"/>
              <a:t>1.2</a:t>
            </a:r>
            <a:r>
              <a:rPr lang="ru-RU" sz="2400" dirty="0"/>
              <a:t>, а), стерж­ней и пластин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700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76" t="7245" r="15011" b="77575"/>
          <a:stretch/>
        </p:blipFill>
        <p:spPr>
          <a:xfrm>
            <a:off x="1171637" y="764704"/>
            <a:ext cx="7576827" cy="19847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2690336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ru-RU" sz="2000" dirty="0" smtClean="0"/>
              <a:t>1.2</a:t>
            </a:r>
            <a:r>
              <a:rPr lang="ru-RU" sz="2000" dirty="0"/>
              <a:t>. Примеры линейных (а) и нелинейных (б) упругих элементов конструкции и зависимости (в) частоты свободных колебаний линейно­го (2) и нелинейного (7) элементов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000" y="3789040"/>
            <a:ext cx="81090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Примером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упругого нелинейного элемента </a:t>
            </a:r>
            <a:r>
              <a:rPr lang="ru-RU" sz="2400" dirty="0"/>
              <a:t>является кониче­ская пружина, для которой справедлива зависимость </a:t>
            </a:r>
            <a:r>
              <a:rPr lang="ru-RU" sz="2400" i="1" dirty="0" err="1"/>
              <a:t>F</a:t>
            </a:r>
            <a:r>
              <a:rPr lang="ru-RU" sz="2000" i="1" dirty="0" err="1"/>
              <a:t>yc</a:t>
            </a:r>
            <a:r>
              <a:rPr lang="ru-RU" sz="2400" i="1" dirty="0"/>
              <a:t>(z)</a:t>
            </a:r>
            <a:r>
              <a:rPr lang="ru-RU" sz="2400" dirty="0"/>
              <a:t> = </a:t>
            </a:r>
            <a:r>
              <a:rPr lang="ru-RU" sz="2400" i="1" dirty="0" err="1"/>
              <a:t>kz</a:t>
            </a:r>
            <a:r>
              <a:rPr lang="ru-RU" sz="2400" dirty="0"/>
              <a:t> </a:t>
            </a:r>
            <a:r>
              <a:rPr lang="ru-RU" sz="2400" dirty="0" smtClean="0"/>
              <a:t>(</a:t>
            </a:r>
            <a:r>
              <a:rPr lang="ru-RU" sz="2400" dirty="0"/>
              <a:t>рис. </a:t>
            </a:r>
            <a:r>
              <a:rPr lang="ru-RU" sz="2400" dirty="0" smtClean="0"/>
              <a:t>1.2</a:t>
            </a:r>
            <a:r>
              <a:rPr lang="ru-RU" sz="2400" dirty="0"/>
              <a:t>, б). У этого элемента частота со свободных колебаний за­висит от амплитуды Z(рис. </a:t>
            </a:r>
            <a:r>
              <a:rPr lang="ru-RU" sz="2400" dirty="0" smtClean="0"/>
              <a:t>1.2</a:t>
            </a:r>
            <a:r>
              <a:rPr lang="ru-RU" sz="2400" dirty="0"/>
              <a:t>, в, кривая 7). В то же время частота со свободных колебаний упругого линейного элемента не зависит от амплитуды </a:t>
            </a:r>
            <a:r>
              <a:rPr lang="ru-RU" sz="2400" dirty="0" smtClean="0"/>
              <a:t>Z</a:t>
            </a:r>
          </a:p>
          <a:p>
            <a:pPr algn="just"/>
            <a:r>
              <a:rPr lang="ru-RU" sz="2400" dirty="0" smtClean="0"/>
              <a:t>(</a:t>
            </a:r>
            <a:r>
              <a:rPr lang="ru-RU" sz="2400" dirty="0"/>
              <a:t>рис. </a:t>
            </a:r>
            <a:r>
              <a:rPr lang="ru-RU" sz="2400" dirty="0" smtClean="0"/>
              <a:t>1.2</a:t>
            </a:r>
            <a:r>
              <a:rPr lang="ru-RU" sz="2400" dirty="0"/>
              <a:t>, в, кривая 2).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84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26878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Наличие </a:t>
            </a:r>
            <a:r>
              <a:rPr lang="ru-RU" sz="2400" i="1" dirty="0">
                <a:solidFill>
                  <a:srgbClr val="C00000"/>
                </a:solidFill>
              </a:rPr>
              <a:t>силы неупругого </a:t>
            </a:r>
            <a:r>
              <a:rPr lang="ru-RU" sz="2400" i="1" dirty="0" smtClean="0">
                <a:solidFill>
                  <a:srgbClr val="C00000"/>
                </a:solidFill>
              </a:rPr>
              <a:t>сопротивления</a:t>
            </a:r>
            <a:r>
              <a:rPr lang="en-US" sz="2400" i="1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en-US" sz="1400" i="1" dirty="0" smtClean="0">
                <a:solidFill>
                  <a:schemeClr val="accent1">
                    <a:lumMod val="75000"/>
                  </a:schemeClr>
                </a:solidFill>
              </a:rPr>
              <a:t>H.C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/>
              <a:t>(</a:t>
            </a:r>
            <a:r>
              <a:rPr lang="ru-RU" sz="2400" dirty="0"/>
              <a:t>диссипативной силы) учитывает реальный механизм рассеяния энергии, сопро­вождающий любой физический процесс. Элементы конструкции (демпфирующие элементы), в которых эти силы возникают, могут рассеивать энергию колебаний за счет вязкого или сухого трения.</a:t>
            </a:r>
          </a:p>
          <a:p>
            <a:pPr algn="just"/>
            <a:r>
              <a:rPr lang="ru-RU" sz="2400" dirty="0" smtClean="0"/>
              <a:t>	У </a:t>
            </a:r>
            <a:r>
              <a:rPr lang="ru-RU" sz="2400" i="1" dirty="0">
                <a:solidFill>
                  <a:srgbClr val="C00000"/>
                </a:solidFill>
              </a:rPr>
              <a:t>демпфирующих</a:t>
            </a:r>
            <a:r>
              <a:rPr lang="ru-RU" sz="2400" dirty="0"/>
              <a:t> элементов с вязким трением (рис. </a:t>
            </a:r>
            <a:r>
              <a:rPr lang="ru-RU" sz="2400" dirty="0" smtClean="0"/>
              <a:t>1.3</a:t>
            </a:r>
            <a:r>
              <a:rPr lang="ru-RU" sz="2400" dirty="0"/>
              <a:t>, а) скорость движения поршня 7 в цилиндре 2 зависит от размеров калиброванного отверстия </a:t>
            </a:r>
            <a:r>
              <a:rPr lang="en-US" sz="2400" dirty="0" smtClean="0"/>
              <a:t>3</a:t>
            </a:r>
            <a:r>
              <a:rPr lang="ru-RU" sz="2400" dirty="0" smtClean="0"/>
              <a:t>, </a:t>
            </a:r>
            <a:r>
              <a:rPr lang="ru-RU" sz="2400" dirty="0"/>
              <a:t>через которое протекает рабочее тело 4 (воздух, жидкость), а сила неупругого сопротивления </a:t>
            </a:r>
            <a:r>
              <a:rPr lang="en-US" sz="2400" i="1" dirty="0"/>
              <a:t>F</a:t>
            </a:r>
            <a:r>
              <a:rPr lang="en-US" sz="1400" i="1" dirty="0"/>
              <a:t>H.C</a:t>
            </a:r>
            <a:r>
              <a:rPr lang="en-US" sz="2400" i="1" dirty="0"/>
              <a:t> </a:t>
            </a:r>
            <a:r>
              <a:rPr lang="ru-RU" sz="2400" dirty="0" smtClean="0"/>
              <a:t>= </a:t>
            </a:r>
            <a:r>
              <a:rPr lang="el-GR" sz="2400" dirty="0" smtClean="0"/>
              <a:t>β</a:t>
            </a:r>
            <a:r>
              <a:rPr lang="en-US" sz="2400" dirty="0" smtClean="0"/>
              <a:t>ż</a:t>
            </a:r>
            <a:r>
              <a:rPr lang="ru-RU" sz="2400" dirty="0" smtClean="0"/>
              <a:t>, </a:t>
            </a:r>
            <a:r>
              <a:rPr lang="ru-RU" sz="2400" dirty="0"/>
              <a:t>где </a:t>
            </a:r>
            <a:r>
              <a:rPr lang="el-GR" sz="2400" dirty="0"/>
              <a:t>β</a:t>
            </a:r>
            <a:r>
              <a:rPr lang="ru-RU" sz="2400" dirty="0" smtClean="0"/>
              <a:t> </a:t>
            </a:r>
            <a:r>
              <a:rPr lang="ru-RU" sz="2400" dirty="0"/>
              <a:t>— коэффициент демпфирования, линейно зависит от ско­рости перемещения </a:t>
            </a:r>
            <a:r>
              <a:rPr lang="en-US" sz="2400" dirty="0" smtClean="0"/>
              <a:t>ż.</a:t>
            </a:r>
            <a:r>
              <a:rPr lang="ru-RU" sz="2400" dirty="0" smtClean="0"/>
              <a:t> </a:t>
            </a:r>
            <a:r>
              <a:rPr lang="ru-RU" sz="2400" dirty="0"/>
              <a:t>Это позволяет описывать поведение таких элементов линейным дифференциальным уравнением.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424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4" t="68889" r="15967" b="14490"/>
          <a:stretch/>
        </p:blipFill>
        <p:spPr>
          <a:xfrm>
            <a:off x="30187" y="1340768"/>
            <a:ext cx="9022705" cy="27843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0986" y="4342522"/>
            <a:ext cx="818110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en-US" sz="2000" dirty="0" smtClean="0"/>
              <a:t>1</a:t>
            </a:r>
            <a:r>
              <a:rPr lang="ru-RU" sz="2000" dirty="0" smtClean="0"/>
              <a:t>.3</a:t>
            </a:r>
            <a:r>
              <a:rPr lang="ru-RU" sz="2000" dirty="0"/>
              <a:t>. Устройство демпфирующих элементов:</a:t>
            </a:r>
          </a:p>
          <a:p>
            <a:pPr algn="just"/>
            <a:r>
              <a:rPr lang="ru-RU" sz="2000" dirty="0"/>
              <a:t>а — с вязким трением (7 — цилиндр; 2 — поршень; 3 — калиброванное отвер­стие; 4 — рабочее тело); б — с «сухим» трением (7 — диафрагма; 2 — </a:t>
            </a:r>
            <a:r>
              <a:rPr lang="ru-RU" sz="2000" dirty="0" smtClean="0"/>
              <a:t>цилиндр;</a:t>
            </a:r>
            <a:r>
              <a:rPr lang="en-US" sz="2000" dirty="0" smtClean="0"/>
              <a:t> </a:t>
            </a:r>
            <a:r>
              <a:rPr lang="ru-RU" sz="2000" dirty="0" smtClean="0"/>
              <a:t>3 </a:t>
            </a:r>
            <a:r>
              <a:rPr lang="ru-RU" sz="2000" dirty="0"/>
              <a:t>— пружина)</a:t>
            </a:r>
          </a:p>
          <a:p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59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29" t="6667" r="5150" b="78384"/>
          <a:stretch/>
        </p:blipFill>
        <p:spPr>
          <a:xfrm>
            <a:off x="582777" y="1196752"/>
            <a:ext cx="7993865" cy="25437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374049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Рис. </a:t>
            </a:r>
            <a:r>
              <a:rPr lang="en-US" sz="2400" dirty="0" smtClean="0"/>
              <a:t>1</a:t>
            </a:r>
            <a:r>
              <a:rPr lang="ru-RU" sz="2400" dirty="0" smtClean="0"/>
              <a:t>.4</a:t>
            </a:r>
            <a:r>
              <a:rPr lang="ru-RU" sz="2400" dirty="0"/>
              <a:t>. Условия возникновения вынужденных колебаний конструкции:</a:t>
            </a:r>
          </a:p>
          <a:p>
            <a:pPr algn="just"/>
            <a:r>
              <a:rPr lang="ru-RU" sz="2400" dirty="0"/>
              <a:t>а — за счет «силового» возбуждения, например, при наличии эксцентриситета вращающегося ротора; б — за счет кинематического возбуждения для </a:t>
            </a:r>
            <a:r>
              <a:rPr lang="ru-RU" sz="2400" dirty="0" smtClean="0"/>
              <a:t>пластинчатой </a:t>
            </a:r>
            <a:r>
              <a:rPr lang="ru-RU" sz="2400" dirty="0"/>
              <a:t>конструкции; в — за счет кинематического возбуждения для конструкции с сосредоточенной </a:t>
            </a:r>
            <a:r>
              <a:rPr lang="ru-RU" sz="2400" dirty="0" smtClean="0"/>
              <a:t>массой</a:t>
            </a:r>
            <a:r>
              <a:rPr lang="en-US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64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052736"/>
            <a:ext cx="77131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У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демпфирующих</a:t>
            </a:r>
            <a:r>
              <a:rPr lang="ru-RU" sz="2400" dirty="0"/>
              <a:t> элементов с сухим трением (рис. </a:t>
            </a:r>
            <a:r>
              <a:rPr lang="en-US" sz="2400" dirty="0" smtClean="0"/>
              <a:t>1</a:t>
            </a:r>
            <a:r>
              <a:rPr lang="ru-RU" sz="2400" dirty="0" smtClean="0"/>
              <a:t>.3</a:t>
            </a:r>
            <a:r>
              <a:rPr lang="ru-RU" sz="2400" dirty="0"/>
              <a:t>, б) ско­рость движения диафрагмы 1 в цилиндре 2 зависит от силы при­жатия сухарей диафрагмы пружиной 3 к стенке цилиндра, и для начала движения диафрагмы необходимо преодолеть силу сухого трения </a:t>
            </a:r>
            <a:r>
              <a:rPr lang="ru-RU" sz="2400" dirty="0" smtClean="0"/>
              <a:t>F</a:t>
            </a:r>
            <a:r>
              <a:rPr lang="en-US" sz="1600" dirty="0" smtClean="0"/>
              <a:t>C.T</a:t>
            </a:r>
            <a:r>
              <a:rPr lang="en-US" sz="2400" dirty="0" smtClean="0"/>
              <a:t>.</a:t>
            </a:r>
            <a:endParaRPr lang="ru-RU" sz="2400" dirty="0"/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Поэтому </a:t>
            </a:r>
            <a:r>
              <a:rPr lang="ru-RU" sz="2400" dirty="0"/>
              <a:t>сила </a:t>
            </a:r>
            <a:r>
              <a:rPr lang="ru-RU" sz="2800" dirty="0" smtClean="0"/>
              <a:t>F</a:t>
            </a:r>
            <a:r>
              <a:rPr lang="en-US" sz="1600" dirty="0" smtClean="0"/>
              <a:t>H.C</a:t>
            </a:r>
            <a:r>
              <a:rPr lang="ru-RU" dirty="0" smtClean="0"/>
              <a:t> </a:t>
            </a:r>
            <a:r>
              <a:rPr lang="ru-RU" sz="2400" dirty="0"/>
              <a:t>нелинейно зависит от скорости из-за нали­чия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«мертвой зоны» </a:t>
            </a:r>
            <a:r>
              <a:rPr lang="ru-RU" sz="2400" dirty="0"/>
              <a:t>— минимального значения внешней силы, меньше которого нет движения диафрагмы.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Различают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силовое</a:t>
            </a:r>
            <a:r>
              <a:rPr lang="ru-RU" sz="2400" dirty="0"/>
              <a:t> и 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кинематическое возбуждения </a:t>
            </a:r>
            <a:r>
              <a:rPr lang="ru-RU" sz="2400" dirty="0"/>
              <a:t>механи­ческой конструкции. При силовом возбуждении вынуждающая сила возникает внутри самой конструкции.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220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603296" y="1566106"/>
                <a:ext cx="7973346" cy="42441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	</a:t>
                </a:r>
                <a:r>
                  <a:rPr lang="ru-RU" sz="2400" dirty="0" smtClean="0"/>
                  <a:t>Например</a:t>
                </a:r>
                <a:r>
                  <a:rPr lang="ru-RU" sz="2400" dirty="0"/>
                  <a:t>, это мо­жет быть центробежная сила </a:t>
                </a:r>
                <a14:m>
                  <m:oMath xmlns:m="http://schemas.openxmlformats.org/officeDocument/2006/math">
                    <m:r>
                      <a:rPr lang="ru-RU" sz="2400" i="1" dirty="0" smtClean="0">
                        <a:latin typeface="Cambria Math"/>
                      </a:rPr>
                      <m:t>𝐹</m:t>
                    </m:r>
                    <m:r>
                      <a:rPr lang="ru-RU" sz="2000" i="1" dirty="0" err="1" smtClean="0">
                        <a:latin typeface="Cambria Math"/>
                      </a:rPr>
                      <m:t>ц</m:t>
                    </m:r>
                    <m:r>
                      <a:rPr lang="ru-RU" sz="2400" i="1" dirty="0" smtClean="0">
                        <a:latin typeface="Cambria Math"/>
                      </a:rPr>
                      <m:t>=</m:t>
                    </m:r>
                    <m:r>
                      <a:rPr lang="en-US" sz="2400" b="0" i="1" dirty="0" smtClean="0"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ru-RU" sz="2400" dirty="0" smtClean="0"/>
                  <a:t>(рис</a:t>
                </a:r>
                <a:r>
                  <a:rPr lang="ru-RU" sz="2400" dirty="0"/>
                  <a:t>. </a:t>
                </a:r>
                <a:r>
                  <a:rPr lang="en-US" sz="2400" dirty="0" smtClean="0"/>
                  <a:t>1</a:t>
                </a:r>
                <a:r>
                  <a:rPr lang="ru-RU" sz="2400" dirty="0" smtClean="0"/>
                  <a:t>.4</a:t>
                </a:r>
                <a:r>
                  <a:rPr lang="ru-RU" sz="2400" dirty="0"/>
                  <a:t>, а), обусловлен­ная вращением с угловой скоростью ю неуравновешенной с эк­сцентриситетом 8 массы т ротора вентилятора. При кинемати­ческом возбуждении (рис. </a:t>
                </a:r>
                <a:r>
                  <a:rPr lang="en-US" sz="2400" dirty="0" smtClean="0"/>
                  <a:t>1</a:t>
                </a:r>
                <a:r>
                  <a:rPr lang="ru-RU" sz="2400" dirty="0" smtClean="0"/>
                  <a:t>.4</a:t>
                </a:r>
                <a:r>
                  <a:rPr lang="ru-RU" sz="2400" dirty="0"/>
                  <a:t>, б, в) передача на РЭС внешней возмущающей силы F</a:t>
                </a:r>
                <a:r>
                  <a:rPr lang="ru-RU" sz="1400" dirty="0"/>
                  <a:t>BH</a:t>
                </a:r>
                <a:r>
                  <a:rPr lang="ru-RU" sz="2400" dirty="0"/>
                  <a:t> происходит через точки их крепления к объекту-носителю.</a:t>
                </a:r>
              </a:p>
              <a:p>
                <a:pPr algn="just"/>
                <a:r>
                  <a:rPr lang="en-US" sz="2400" dirty="0" smtClean="0"/>
                  <a:t>	</a:t>
                </a:r>
                <a:r>
                  <a:rPr lang="ru-RU" sz="2400" dirty="0" smtClean="0"/>
                  <a:t>Перечисленные </a:t>
                </a:r>
                <a:r>
                  <a:rPr lang="ru-RU" sz="2400" dirty="0"/>
                  <a:t>допущения не являются исчерпывающими, од­нако, часто их оказывается достаточно для анализа поведения ме­ханических конструкций.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96" y="1566106"/>
                <a:ext cx="7973346" cy="4244175"/>
              </a:xfrm>
              <a:prstGeom prst="rect">
                <a:avLst/>
              </a:prstGeom>
              <a:blipFill rotWithShape="1">
                <a:blip r:embed="rId4"/>
                <a:stretch>
                  <a:fillRect l="-1223" t="-1149" r="-1147" b="-2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585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5802" y="621245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1.3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Виды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динамических состояний конструкций и методы их анализа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4276" y="1575352"/>
            <a:ext cx="839122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процессе выполнения проектных исследований конструкций РЭС чаще всего определяют параметры движения пластинчатых и стержневых конструкций, а также механических конструкций с «сосредоточенной массой», находящихся в режиме: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i="1" dirty="0">
                <a:solidFill>
                  <a:srgbClr val="C00000"/>
                </a:solidFill>
              </a:rPr>
              <a:t>свободных колебаний</a:t>
            </a:r>
            <a:r>
              <a:rPr lang="ru-RU" sz="2400" dirty="0"/>
              <a:t>, совершаемых конструкцией, лишен­ной притока энергии извне после того, как она была выведена из состояния равновесия, а затем предоставлена самой себе;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i="1" dirty="0">
                <a:solidFill>
                  <a:srgbClr val="C00000"/>
                </a:solidFill>
              </a:rPr>
              <a:t>вынужденных колебаний</a:t>
            </a:r>
            <a:r>
              <a:rPr lang="ru-RU" sz="2400" dirty="0"/>
              <a:t>, совершаемых конструкцией под дей­ствием внешних сил, изменяющихся во времени по заданному закону независимо от движения самой конструкции;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28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i="1" dirty="0">
                <a:solidFill>
                  <a:srgbClr val="C00000"/>
                </a:solidFill>
              </a:rPr>
              <a:t>автоколебаний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ru-RU" sz="2400" dirty="0"/>
              <a:t> совершаемых конструкцией и поддерживае­мых за счет источника энергии </a:t>
            </a:r>
            <a:r>
              <a:rPr lang="ru-RU" sz="2400" dirty="0" err="1"/>
              <a:t>неколебательного</a:t>
            </a:r>
            <a:r>
              <a:rPr lang="ru-RU" sz="2400" dirty="0"/>
              <a:t> вида;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i="1" dirty="0">
                <a:solidFill>
                  <a:srgbClr val="C00000"/>
                </a:solidFill>
              </a:rPr>
              <a:t>параметрических колебаний</a:t>
            </a:r>
            <a:r>
              <a:rPr lang="ru-RU" sz="2400" dirty="0"/>
              <a:t>, происходящих около равно­весного состояния конструкции вследствие заданного периоди­ческого изменения одного из ее параметров (массы или жесткос­ти связи) за счет «накачки»; однако эти колебания не являются вынужденными, поскольку вносимое воздействие не проявляется в виде заданной силы, но они не являются и свободными, ибо конструкция не автономна;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i="1" dirty="0">
                <a:solidFill>
                  <a:srgbClr val="C00000"/>
                </a:solidFill>
              </a:rPr>
              <a:t>скоротечных ударных явлений</a:t>
            </a:r>
            <a:r>
              <a:rPr lang="ru-RU" sz="2400" dirty="0"/>
              <a:t>, характеризуемых резкими изменениями скоростей движения с одновременным возникно­вением, а затем исчезновением больших ударных сил.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00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534988"/>
            <a:ext cx="81451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Целью </a:t>
            </a:r>
            <a:r>
              <a:rPr lang="ru-RU" sz="2400" b="1" dirty="0">
                <a:solidFill>
                  <a:srgbClr val="C00000"/>
                </a:solidFill>
              </a:rPr>
              <a:t>анализа </a:t>
            </a:r>
            <a:r>
              <a:rPr lang="ru-RU" sz="2400" dirty="0"/>
              <a:t>является определение параметров движения — перемещений, скоростей и ускорений конструкции, находящей­ся в одном из этих состояний, и расчет возникающих динамичес­ких нагрузок. Общим способом описания динамических состоя­ний механических конструкций, совершающих один из перечис­ленных видов движения, являются дифференциальные уравнения для сил, действующих в системе и зависящих от параметров дви­жения.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290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7810" y="770711"/>
            <a:ext cx="74888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1.4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Анализ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динамических состояний пластинчатых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конструкций</a:t>
            </a:r>
            <a:endParaRPr lang="en-US" sz="2800" b="1" dirty="0" smtClean="0">
              <a:solidFill>
                <a:schemeClr val="tx2"/>
              </a:solidFill>
              <a:latin typeface="+mj-lt"/>
            </a:endParaRPr>
          </a:p>
          <a:p>
            <a:pPr algn="ctr"/>
            <a:endParaRPr lang="ru-RU" sz="3200" dirty="0">
              <a:latin typeface="+mj-lt"/>
            </a:endParaRP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+mj-lt"/>
              </a:rPr>
              <a:t>Режим свободных колебаний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3296" y="3645024"/>
            <a:ext cx="79733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Целью </a:t>
            </a:r>
            <a:r>
              <a:rPr lang="ru-RU" sz="2400" b="1" dirty="0">
                <a:solidFill>
                  <a:srgbClr val="C00000"/>
                </a:solidFill>
              </a:rPr>
              <a:t>анализа</a:t>
            </a:r>
            <a:r>
              <a:rPr lang="ru-RU" sz="2400" dirty="0"/>
              <a:t> является определение частоты собственных </a:t>
            </a:r>
            <a:r>
              <a:rPr lang="ru-RU" sz="2400" dirty="0" smtClean="0"/>
              <a:t>ко­лебаний </a:t>
            </a:r>
            <a:r>
              <a:rPr lang="ru-RU" sz="2400" dirty="0"/>
              <a:t>пластинчатой конструкции </a:t>
            </a:r>
            <a:r>
              <a:rPr lang="ru-RU" sz="2400" dirty="0" smtClean="0"/>
              <a:t>РЭУ, </a:t>
            </a:r>
            <a:r>
              <a:rPr lang="ru-RU" sz="2400" dirty="0"/>
              <a:t>например печатной платы с ЭРК (рис. </a:t>
            </a:r>
            <a:r>
              <a:rPr lang="en-US" sz="2400" dirty="0" smtClean="0"/>
              <a:t>1</a:t>
            </a:r>
            <a:r>
              <a:rPr lang="ru-RU" sz="2400" dirty="0" smtClean="0"/>
              <a:t>.5</a:t>
            </a:r>
            <a:r>
              <a:rPr lang="ru-RU" sz="2400" dirty="0"/>
              <a:t>, а), крышки или стенок кожуха блока.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70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285" y="836712"/>
            <a:ext cx="8145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i="1" dirty="0" smtClean="0">
                <a:solidFill>
                  <a:srgbClr val="C00000"/>
                </a:solidFill>
              </a:rPr>
              <a:t>Топологическая </a:t>
            </a:r>
            <a:r>
              <a:rPr lang="ru-RU" sz="2400" i="1" dirty="0">
                <a:solidFill>
                  <a:srgbClr val="C00000"/>
                </a:solidFill>
              </a:rPr>
              <a:t>модель </a:t>
            </a:r>
            <a:r>
              <a:rPr lang="ru-RU" sz="2400" dirty="0"/>
              <a:t>пластинчатой </a:t>
            </a:r>
            <a:r>
              <a:rPr lang="ru-RU" sz="2400" dirty="0" smtClean="0"/>
              <a:t>конструкции. </a:t>
            </a:r>
            <a:r>
              <a:rPr lang="ru-RU" sz="2400" dirty="0"/>
              <a:t>Для составления дифференциального уравне­ния движения можно воспользоваться уравнением изгиба пласти­ны под действием распределенной статической нагрузки </a:t>
            </a:r>
            <a:r>
              <a:rPr lang="ru-RU" sz="2400" i="1" dirty="0"/>
              <a:t>q(x, у</a:t>
            </a:r>
            <a:r>
              <a:rPr lang="ru-RU" sz="2400" i="1" dirty="0" smtClean="0"/>
              <a:t>)</a:t>
            </a:r>
            <a:r>
              <a:rPr lang="en-US" sz="2400" i="1" dirty="0"/>
              <a:t>:</a:t>
            </a:r>
            <a:endParaRPr lang="en-US" sz="24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6" t="80404" r="14528" b="4848"/>
          <a:stretch/>
        </p:blipFill>
        <p:spPr>
          <a:xfrm>
            <a:off x="603296" y="3140968"/>
            <a:ext cx="8158791" cy="1872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933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1356760"/>
          </a:xfrm>
        </p:spPr>
        <p:txBody>
          <a:bodyPr>
            <a:normAutofit/>
          </a:bodyPr>
          <a:lstStyle/>
          <a:p>
            <a:pPr lvl="0" algn="ctr"/>
            <a:r>
              <a:rPr lang="en-US" sz="2800" b="1" dirty="0"/>
              <a:t>2</a:t>
            </a:r>
            <a:r>
              <a:rPr lang="ru-RU" sz="2800" b="1" dirty="0"/>
              <a:t>. Способы защиты РЭУ от вибраций и ударов</a:t>
            </a:r>
            <a:br>
              <a:rPr lang="ru-RU" sz="2800" b="1" dirty="0"/>
            </a:br>
            <a:r>
              <a:rPr lang="ru-RU" sz="2800" b="1" dirty="0"/>
              <a:t>    2.1 Конструктивные способы </a:t>
            </a:r>
            <a:r>
              <a:rPr lang="ru-RU" sz="2800" b="1" dirty="0" smtClean="0"/>
              <a:t>защиты</a:t>
            </a:r>
            <a:endParaRPr lang="ru-RU" sz="2800" b="1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/>
              <a:t>	</a:t>
            </a:r>
            <a:r>
              <a:rPr lang="ru-RU" sz="2400" dirty="0">
                <a:solidFill>
                  <a:srgbClr val="C00000"/>
                </a:solidFill>
              </a:rPr>
              <a:t>Практические способы защиты </a:t>
            </a:r>
            <a:r>
              <a:rPr lang="ru-RU" sz="2400" dirty="0" smtClean="0">
                <a:solidFill>
                  <a:srgbClr val="C00000"/>
                </a:solidFill>
              </a:rPr>
              <a:t>РЭУ </a:t>
            </a:r>
            <a:r>
              <a:rPr lang="ru-RU" sz="2400" dirty="0">
                <a:solidFill>
                  <a:srgbClr val="C00000"/>
                </a:solidFill>
              </a:rPr>
              <a:t>от механических воздей­ствий </a:t>
            </a:r>
            <a:r>
              <a:rPr lang="ru-RU" sz="2400" dirty="0"/>
              <a:t>реализуют последовательно, от простых, не требующих до­полнительных затрат, к сложным. Решения принимают как в ходе проектирования конструкции, так и по результатам испытаний и эксплуатации </a:t>
            </a:r>
            <a:r>
              <a:rPr lang="ru-RU" sz="2400" dirty="0" smtClean="0"/>
              <a:t>РЭУ.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32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Простые конструктивные способы</a:t>
            </a:r>
            <a:r>
              <a:rPr lang="ru-RU" sz="2400" dirty="0"/>
              <a:t>, используемые для защиты отдельных элементов </a:t>
            </a:r>
            <a:r>
              <a:rPr lang="ru-RU" sz="2400" dirty="0" smtClean="0"/>
              <a:t>РЭУ, </a:t>
            </a:r>
            <a:r>
              <a:rPr lang="ru-RU" sz="2400" dirty="0"/>
              <a:t>связаны, прежде всего, с выбором материала, формы и размеров сечения их конструкции, обеспе­чивающих необходимый запас прочности при воздействии задан­ного вида и продолжительности. Кроме того, само изделие стре­мятся размещать на объекте-носителе таким образом, чтобы глав­ный вектор воздействия на </a:t>
            </a:r>
            <a:r>
              <a:rPr lang="ru-RU" sz="2400" dirty="0" smtClean="0"/>
              <a:t>РЭУ </a:t>
            </a:r>
            <a:r>
              <a:rPr lang="ru-RU" sz="2400" dirty="0"/>
              <a:t>был направлен по направлению максимальной жесткости его конструкции.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9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544" y="836712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В </a:t>
            </a:r>
            <a:r>
              <a:rPr lang="ru-RU" sz="2400" dirty="0"/>
              <a:t>частности, направление максимальной жесткости пластин­чатой конструкции лежит в ее плоскости. Без учета этого фактора суммарный прогиб пластины при одновременном действии виб­рационных нагрузок и линейных ускорений в направлении, пер­пендикулярном ее плоскости, может создать напряжения, превы­шающие предел прочности, а возникающий при этом натяг пла­стины увеличит частоту ее собственных колебаний. В то же время на подвижных объектах вибрационные нагрузки, как правило, являются пространственными, поэтому предпочтительно распо­лагать изделия по главным векторам линейного и ударного воз­действий.</a:t>
            </a:r>
          </a:p>
          <a:p>
            <a:pPr algn="just"/>
            <a:r>
              <a:rPr lang="ru-RU" sz="2400" dirty="0" smtClean="0"/>
              <a:t>	Для </a:t>
            </a:r>
            <a:r>
              <a:rPr lang="ru-RU" sz="2400" dirty="0"/>
              <a:t>пластинчатых конструкций принимают также меры по ослаблению в них нежелательных резонансных </a:t>
            </a:r>
            <a:r>
              <a:rPr lang="ru-RU" sz="2400" dirty="0" smtClean="0"/>
              <a:t>явлений.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563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484784"/>
            <a:ext cx="797334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000" dirty="0" smtClean="0">
                <a:solidFill>
                  <a:srgbClr val="C00000"/>
                </a:solidFill>
              </a:rPr>
              <a:t>На­пример</a:t>
            </a:r>
            <a:r>
              <a:rPr lang="ru-RU" sz="2000" dirty="0">
                <a:solidFill>
                  <a:srgbClr val="C00000"/>
                </a:solidFill>
              </a:rPr>
              <a:t>,</a:t>
            </a:r>
            <a:r>
              <a:rPr lang="ru-RU" sz="2000" dirty="0"/>
              <a:t> можно сместить частоту собственных </a:t>
            </a:r>
            <a:r>
              <a:rPr lang="ru-RU" sz="2000" dirty="0" smtClean="0"/>
              <a:t>колебаний </a:t>
            </a:r>
            <a:r>
              <a:rPr lang="ru-RU" sz="2000" i="1" dirty="0"/>
              <a:t>f0</a:t>
            </a:r>
            <a:r>
              <a:rPr lang="ru-RU" sz="2000" dirty="0" smtClean="0"/>
              <a:t> </a:t>
            </a:r>
            <a:r>
              <a:rPr lang="ru-RU" sz="2000" dirty="0"/>
              <a:t>пла­стинчатой конструкции за верхнюю частоту </a:t>
            </a:r>
            <a:r>
              <a:rPr lang="ru-RU" sz="2000" i="1" dirty="0" err="1" smtClean="0"/>
              <a:t>fв</a:t>
            </a:r>
            <a:r>
              <a:rPr lang="ru-RU" sz="2000" dirty="0" smtClean="0"/>
              <a:t> </a:t>
            </a:r>
            <a:r>
              <a:rPr lang="ru-RU" sz="2000" dirty="0"/>
              <a:t>диапазона частот воздействий, несколько увеличив ее жесткость. Этот способ применяют в случаях, когда значение частоты </a:t>
            </a:r>
            <a:r>
              <a:rPr lang="ru-RU" sz="2000" i="1" dirty="0" err="1" smtClean="0"/>
              <a:t>fв</a:t>
            </a:r>
            <a:r>
              <a:rPr lang="ru-RU" sz="2000" dirty="0" smtClean="0"/>
              <a:t> </a:t>
            </a:r>
            <a:r>
              <a:rPr lang="ru-RU" sz="2000" dirty="0"/>
              <a:t>не превышает 200</a:t>
            </a:r>
            <a:r>
              <a:rPr lang="ru-RU" sz="2000" dirty="0" smtClean="0"/>
              <a:t>...300 </a:t>
            </a:r>
            <a:r>
              <a:rPr lang="ru-RU" sz="2000" dirty="0"/>
              <a:t>Гц. Для полного устранения резонансных явлений необ­ходимо, чтобы отношение </a:t>
            </a:r>
            <a:r>
              <a:rPr lang="ru-RU" sz="2000" i="1" dirty="0"/>
              <a:t>f0/</a:t>
            </a:r>
            <a:r>
              <a:rPr lang="ru-RU" sz="2000" i="1" dirty="0" err="1"/>
              <a:t>fB</a:t>
            </a:r>
            <a:r>
              <a:rPr lang="ru-RU" sz="2000" dirty="0"/>
              <a:t> было больше двух.</a:t>
            </a:r>
          </a:p>
          <a:p>
            <a:pPr algn="just"/>
            <a:r>
              <a:rPr lang="ru-RU" sz="2000" dirty="0" smtClean="0"/>
              <a:t>	Практически </a:t>
            </a:r>
            <a:r>
              <a:rPr lang="ru-RU" sz="2000" dirty="0"/>
              <a:t>увеличение частоты собственных колебаний пла­стинчатых конструкций возможно несколькими путями. На рис. </a:t>
            </a:r>
            <a:r>
              <a:rPr lang="en-US" sz="2000" dirty="0" smtClean="0"/>
              <a:t>2</a:t>
            </a:r>
            <a:r>
              <a:rPr lang="ru-RU" sz="2000" dirty="0" smtClean="0"/>
              <a:t>.1</a:t>
            </a:r>
            <a:r>
              <a:rPr lang="ru-RU" sz="2000" dirty="0" smtClean="0"/>
              <a:t>, </a:t>
            </a:r>
            <a:r>
              <a:rPr lang="ru-RU" sz="2000" dirty="0"/>
              <a:t>а представлены зависимости частот основной 7, второй 2 и третьей 3 мод колебаний от площади равносторонней печатной платы из стеклотекстолита толщиной 1,5 мм. На рис. </a:t>
            </a:r>
            <a:r>
              <a:rPr lang="ru-RU" sz="2000" dirty="0" smtClean="0"/>
              <a:t>2.1</a:t>
            </a:r>
            <a:r>
              <a:rPr lang="ru-RU" sz="2000" dirty="0" smtClean="0"/>
              <a:t>, </a:t>
            </a:r>
            <a:r>
              <a:rPr lang="ru-RU" sz="2000" dirty="0"/>
              <a:t>б пока­зана зависимость относительного изменения </a:t>
            </a:r>
            <a:r>
              <a:rPr lang="ru-RU" sz="2000" i="1" dirty="0" smtClean="0"/>
              <a:t>f</a:t>
            </a:r>
            <a:r>
              <a:rPr lang="en-US" sz="2000" i="1" dirty="0" smtClean="0"/>
              <a:t>i</a:t>
            </a:r>
            <a:r>
              <a:rPr lang="ru-RU" sz="2000" i="1" dirty="0" smtClean="0"/>
              <a:t>/</a:t>
            </a:r>
            <a:r>
              <a:rPr lang="ru-RU" sz="2000" i="1" dirty="0" err="1" smtClean="0"/>
              <a:t>fном</a:t>
            </a:r>
            <a:r>
              <a:rPr lang="ru-RU" sz="2000" dirty="0" smtClean="0"/>
              <a:t> </a:t>
            </a:r>
            <a:r>
              <a:rPr lang="ru-RU" sz="2000" dirty="0"/>
              <a:t>частоты соб­ственных колебаний от относительного </a:t>
            </a:r>
            <a:r>
              <a:rPr lang="ru-RU" sz="2000" dirty="0" smtClean="0"/>
              <a:t>увеличения</a:t>
            </a:r>
          </a:p>
          <a:p>
            <a:pPr algn="just"/>
            <a:r>
              <a:rPr lang="en-US" sz="2000" i="1" dirty="0" smtClean="0"/>
              <a:t>hi/h</a:t>
            </a:r>
            <a:r>
              <a:rPr lang="ru-RU" sz="2000" i="1" dirty="0" smtClean="0"/>
              <a:t>ном </a:t>
            </a:r>
            <a:r>
              <a:rPr lang="ru-RU" sz="2000" dirty="0"/>
              <a:t>толщи­ны </a:t>
            </a:r>
            <a:r>
              <a:rPr lang="ru-RU" sz="2000" dirty="0" smtClean="0"/>
              <a:t>пластины.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6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21" t="6465" r="29891" b="75353"/>
          <a:stretch/>
        </p:blipFill>
        <p:spPr>
          <a:xfrm>
            <a:off x="827584" y="980728"/>
            <a:ext cx="7810088" cy="38884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4869160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Рис. </a:t>
            </a:r>
            <a:r>
              <a:rPr lang="en-US" sz="2000" dirty="0" smtClean="0"/>
              <a:t>2</a:t>
            </a:r>
            <a:r>
              <a:rPr lang="ru-RU" sz="2000" dirty="0" smtClean="0"/>
              <a:t>.1</a:t>
            </a:r>
            <a:r>
              <a:rPr lang="ru-RU" sz="2000" dirty="0" smtClean="0"/>
              <a:t>. </a:t>
            </a:r>
            <a:r>
              <a:rPr lang="ru-RU" sz="2000" dirty="0"/>
              <a:t>Влияние площади </a:t>
            </a:r>
            <a:r>
              <a:rPr lang="ru-RU" sz="2000" i="1" dirty="0" smtClean="0"/>
              <a:t>S(а</a:t>
            </a:r>
            <a:r>
              <a:rPr lang="ru-RU" sz="2000" i="1" dirty="0"/>
              <a:t>)</a:t>
            </a:r>
            <a:r>
              <a:rPr lang="ru-RU" sz="2000" dirty="0"/>
              <a:t> и </a:t>
            </a:r>
            <a:r>
              <a:rPr lang="ru-RU" sz="2000" dirty="0" smtClean="0"/>
              <a:t>толщины </a:t>
            </a:r>
            <a:r>
              <a:rPr lang="ru-RU" sz="2000" i="1" dirty="0" smtClean="0"/>
              <a:t>h(б</a:t>
            </a:r>
            <a:r>
              <a:rPr lang="ru-RU" sz="2000" i="1" dirty="0"/>
              <a:t>)</a:t>
            </a:r>
            <a:r>
              <a:rPr lang="ru-RU" sz="2000" dirty="0"/>
              <a:t> печатной платы </a:t>
            </a:r>
            <a:r>
              <a:rPr lang="ru-RU" sz="2000" dirty="0" smtClean="0"/>
              <a:t>на частоты </a:t>
            </a:r>
            <a:r>
              <a:rPr lang="ru-RU" sz="2000" dirty="0"/>
              <a:t>ее </a:t>
            </a:r>
            <a:r>
              <a:rPr lang="ru-RU" sz="2000" dirty="0" smtClean="0"/>
              <a:t>основной</a:t>
            </a:r>
            <a:r>
              <a:rPr lang="en-US" sz="2000" dirty="0" smtClean="0"/>
              <a:t> </a:t>
            </a:r>
            <a:r>
              <a:rPr lang="ru-RU" sz="2000" i="1" dirty="0" smtClean="0"/>
              <a:t>(</a:t>
            </a:r>
            <a:r>
              <a:rPr lang="en-US" sz="2000" i="1" dirty="0" smtClean="0"/>
              <a:t>1)</a:t>
            </a:r>
            <a:r>
              <a:rPr lang="ru-RU" sz="2000" dirty="0" smtClean="0"/>
              <a:t>, второй</a:t>
            </a:r>
            <a:r>
              <a:rPr lang="en-US" sz="2000" dirty="0" smtClean="0"/>
              <a:t> </a:t>
            </a:r>
            <a:r>
              <a:rPr lang="ru-RU" sz="2000" i="1" dirty="0" smtClean="0"/>
              <a:t>(</a:t>
            </a:r>
            <a:r>
              <a:rPr lang="ru-RU" sz="2000" i="1" dirty="0"/>
              <a:t>2) </a:t>
            </a:r>
            <a:r>
              <a:rPr lang="ru-RU" sz="2000" dirty="0" smtClean="0"/>
              <a:t>и третьей</a:t>
            </a:r>
            <a:r>
              <a:rPr lang="ru-RU" sz="2000" i="1" dirty="0" smtClean="0"/>
              <a:t> (</a:t>
            </a:r>
            <a:r>
              <a:rPr lang="en-US" sz="2000" i="1" dirty="0" smtClean="0"/>
              <a:t>3</a:t>
            </a:r>
            <a:r>
              <a:rPr lang="ru-RU" sz="2000" i="1" dirty="0" smtClean="0"/>
              <a:t>) </a:t>
            </a:r>
            <a:r>
              <a:rPr lang="ru-RU" sz="2000" dirty="0"/>
              <a:t>мод колебаний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99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9033" y="768397"/>
            <a:ext cx="79733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На </a:t>
            </a:r>
            <a:r>
              <a:rPr lang="ru-RU" sz="2400" dirty="0"/>
              <a:t>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2</a:t>
            </a:r>
            <a:r>
              <a:rPr lang="ru-RU" sz="2400" dirty="0" smtClean="0"/>
              <a:t>, </a:t>
            </a:r>
            <a:r>
              <a:rPr lang="ru-RU" sz="2400" dirty="0"/>
              <a:t>а представлены варианты крепления пластинча­тых конструкций с отношением длин сторон, равным двум, и отношением частот собственных колебаний пластин 7, 2 и 3 соот­ветственно 1: 3,6:6.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Возможно </a:t>
            </a:r>
            <a:r>
              <a:rPr lang="ru-RU" sz="2400" dirty="0"/>
              <a:t>также применение ребер жесткости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2</a:t>
            </a:r>
            <a:r>
              <a:rPr lang="ru-RU" sz="2400" dirty="0" smtClean="0"/>
              <a:t>, </a:t>
            </a:r>
            <a:r>
              <a:rPr lang="ru-RU" sz="2400" dirty="0"/>
              <a:t>б), максимальная эффективность использования которых достигает­ся при их одновременном креплении к печатной плате и к несу­щей конструкции.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Однако </a:t>
            </a:r>
            <a:r>
              <a:rPr lang="ru-RU" sz="2400" dirty="0"/>
              <a:t>следует иметь в виду, что любые меры по повышению жесткости конструкции печатной платы Приводят к нежелатель­ному уменьшению площади ее монтажного пространства, необ­ходимого для размещения ЭРК и прокладки трасс проводников, а увеличение толщины платы увеличивает ее массу.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53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53" t="66408" r="19423" b="17576"/>
          <a:stretch/>
        </p:blipFill>
        <p:spPr>
          <a:xfrm>
            <a:off x="1972950" y="836712"/>
            <a:ext cx="5214377" cy="39368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45557" y="5009623"/>
            <a:ext cx="76050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en-US" sz="2000" dirty="0" smtClean="0"/>
              <a:t>2</a:t>
            </a:r>
            <a:r>
              <a:rPr lang="ru-RU" sz="2000" dirty="0" smtClean="0"/>
              <a:t>.</a:t>
            </a:r>
            <a:r>
              <a:rPr lang="en-US" sz="2000" dirty="0" smtClean="0"/>
              <a:t>2</a:t>
            </a:r>
            <a:r>
              <a:rPr lang="ru-RU" sz="2000" dirty="0" smtClean="0"/>
              <a:t>. </a:t>
            </a:r>
            <a:r>
              <a:rPr lang="ru-RU" sz="2000" dirty="0"/>
              <a:t>Способы крепле­ния печатной платы по контуру </a:t>
            </a:r>
            <a:r>
              <a:rPr lang="ru-RU" sz="2000" i="1" dirty="0"/>
              <a:t>(а)</a:t>
            </a:r>
            <a:r>
              <a:rPr lang="ru-RU" sz="2000" dirty="0"/>
              <a:t> и с помощью </a:t>
            </a:r>
            <a:r>
              <a:rPr lang="ru-RU" sz="2000" dirty="0" smtClean="0"/>
              <a:t>ребер</a:t>
            </a:r>
            <a:r>
              <a:rPr lang="en-US" sz="2000" dirty="0" smtClean="0"/>
              <a:t> </a:t>
            </a:r>
            <a:r>
              <a:rPr lang="ru-RU" sz="2000" dirty="0" smtClean="0"/>
              <a:t>жесткости </a:t>
            </a:r>
            <a:r>
              <a:rPr lang="ru-RU" sz="2000" i="1" dirty="0"/>
              <a:t>(б</a:t>
            </a:r>
            <a:r>
              <a:rPr lang="ru-RU" sz="2000" i="1" dirty="0" smtClean="0"/>
              <a:t>):</a:t>
            </a:r>
            <a:r>
              <a:rPr lang="en-US" sz="2000" dirty="0"/>
              <a:t> </a:t>
            </a:r>
            <a:r>
              <a:rPr lang="ru-RU" sz="2000" i="1" dirty="0" smtClean="0"/>
              <a:t>1</a:t>
            </a:r>
            <a:r>
              <a:rPr lang="ru-RU" sz="2000" i="1" dirty="0"/>
              <a:t>... 3</a:t>
            </a:r>
            <a:r>
              <a:rPr lang="ru-RU" sz="2000" dirty="0"/>
              <a:t> — пластины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372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783" y="966826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Одним </a:t>
            </a:r>
            <a:r>
              <a:rPr lang="ru-RU" sz="2400" dirty="0"/>
              <a:t>из способов уменьшения амплитуды колебаний при резонансе является повышение демпфирующих свойств конструк­ции за счет использования специальных </a:t>
            </a:r>
            <a:r>
              <a:rPr lang="ru-RU" sz="2400" dirty="0" err="1"/>
              <a:t>вибропоглощающих</a:t>
            </a:r>
            <a:r>
              <a:rPr lang="ru-RU" sz="2400" dirty="0"/>
              <a:t> ма­териалов. Известно, что при циклическом механическом </a:t>
            </a:r>
            <a:r>
              <a:rPr lang="ru-RU" sz="2400" dirty="0" err="1"/>
              <a:t>нагруже­нии</a:t>
            </a:r>
            <a:r>
              <a:rPr lang="ru-RU" sz="2400" dirty="0"/>
              <a:t> любой конструкции часть подво­димой энергии поглощается в ее мате­риале, затрачиваясь на пластическую деформацию, преодоление внутренне­го трения в слоях материала, сопровож­даемого выделением тепла. Остальная часть энергии (большая или меньшая) затрачивается на упругую деформацию материала, создающую запас потенци­альной энергии, возвращаемой в сис­тему при обратном цикле </a:t>
            </a:r>
            <a:r>
              <a:rPr lang="ru-RU" sz="2400" dirty="0" smtClean="0"/>
              <a:t>движения</a:t>
            </a:r>
            <a:r>
              <a:rPr lang="en-US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981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054" y="1246638"/>
            <a:ext cx="79733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При </a:t>
            </a:r>
            <a:r>
              <a:rPr lang="ru-RU" sz="2400" dirty="0"/>
              <a:t>этом в соответствии с обще­принятыми моделями Максвелла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3</a:t>
            </a:r>
            <a:r>
              <a:rPr lang="ru-RU" sz="2400" dirty="0" smtClean="0"/>
              <a:t>, </a:t>
            </a:r>
            <a:r>
              <a:rPr lang="ru-RU" sz="2400" dirty="0"/>
              <a:t>а) и </a:t>
            </a:r>
            <a:r>
              <a:rPr lang="ru-RU" sz="2400" dirty="0" err="1"/>
              <a:t>Фойхта</a:t>
            </a:r>
            <a:r>
              <a:rPr lang="ru-RU" sz="2400" dirty="0"/>
              <a:t>—Кельвина (</a:t>
            </a:r>
            <a:r>
              <a:rPr lang="ru-RU" sz="2400" dirty="0" smtClean="0"/>
              <a:t>рис.</a:t>
            </a:r>
            <a:r>
              <a:rPr lang="en-US" sz="2400" dirty="0" smtClean="0"/>
              <a:t>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3</a:t>
            </a:r>
            <a:r>
              <a:rPr lang="ru-RU" sz="2400" dirty="0" smtClean="0"/>
              <a:t>, </a:t>
            </a:r>
            <a:r>
              <a:rPr lang="ru-RU" sz="2400" dirty="0"/>
              <a:t>б) вязкоупругих тел </a:t>
            </a:r>
            <a:r>
              <a:rPr lang="ru-RU" sz="2400" dirty="0" smtClean="0"/>
              <a:t>(</a:t>
            </a:r>
            <a:r>
              <a:rPr lang="en-US" sz="2400" i="1" dirty="0" smtClean="0"/>
              <a:t>k</a:t>
            </a:r>
            <a:r>
              <a:rPr lang="ru-RU" sz="2400" dirty="0" smtClean="0"/>
              <a:t> </a:t>
            </a:r>
            <a:r>
              <a:rPr lang="ru-RU" sz="2400" dirty="0"/>
              <a:t>— коэф­фициент упругости, </a:t>
            </a:r>
            <a:r>
              <a:rPr lang="el-GR" sz="2400" dirty="0" smtClean="0"/>
              <a:t>β</a:t>
            </a:r>
            <a:r>
              <a:rPr lang="ru-RU" sz="2400" dirty="0" smtClean="0"/>
              <a:t> </a:t>
            </a:r>
            <a:r>
              <a:rPr lang="ru-RU" sz="2400" dirty="0"/>
              <a:t>— </a:t>
            </a:r>
            <a:r>
              <a:rPr lang="ru-RU" sz="2400" dirty="0" smtClean="0"/>
              <a:t>коэффициент</a:t>
            </a:r>
            <a:r>
              <a:rPr lang="en-US" sz="2400" dirty="0" smtClean="0"/>
              <a:t> </a:t>
            </a:r>
            <a:r>
              <a:rPr lang="ru-RU" sz="2400" dirty="0" smtClean="0"/>
              <a:t>вязкого </a:t>
            </a:r>
            <a:r>
              <a:rPr lang="ru-RU" sz="2400" dirty="0"/>
              <a:t>трения) пластическая деформация отстает по фазе на </a:t>
            </a:r>
            <a:r>
              <a:rPr lang="ru-RU" sz="2400" dirty="0" smtClean="0"/>
              <a:t>90° </a:t>
            </a:r>
            <a:r>
              <a:rPr lang="ru-RU" sz="2400" dirty="0"/>
              <a:t>от упругой деформации.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Количественно </a:t>
            </a:r>
            <a:r>
              <a:rPr lang="ru-RU" sz="2400" dirty="0"/>
              <a:t>относительные потери энергии оцениваются коэффициентом механических потерь </a:t>
            </a:r>
            <a:r>
              <a:rPr lang="el-GR" sz="2400" dirty="0" smtClean="0"/>
              <a:t>γ</a:t>
            </a:r>
            <a:r>
              <a:rPr lang="ru-RU" sz="2400" dirty="0" smtClean="0"/>
              <a:t> </a:t>
            </a:r>
            <a:r>
              <a:rPr lang="ru-RU" sz="2400" dirty="0"/>
              <a:t>= </a:t>
            </a:r>
            <a:r>
              <a:rPr lang="ru-RU" sz="2400" dirty="0" err="1" smtClean="0"/>
              <a:t>tg</a:t>
            </a:r>
            <a:r>
              <a:rPr lang="ru-RU" sz="2400" dirty="0" err="1"/>
              <a:t>δ</a:t>
            </a:r>
            <a:r>
              <a:rPr lang="ru-RU" sz="2400" dirty="0" smtClean="0"/>
              <a:t>, </a:t>
            </a:r>
            <a:r>
              <a:rPr lang="ru-RU" sz="2400" dirty="0"/>
              <a:t>где δ</a:t>
            </a:r>
            <a:r>
              <a:rPr lang="ru-RU" sz="2400" dirty="0" smtClean="0"/>
              <a:t> </a:t>
            </a:r>
            <a:r>
              <a:rPr lang="ru-RU" sz="2400" dirty="0"/>
              <a:t>— угол сдвига фаз между вектором комплексного динамического модуля упру­гости (модуля Юнга) Е* и упругой деформацией </a:t>
            </a:r>
            <a:r>
              <a:rPr lang="ru-RU" sz="2400" dirty="0" smtClean="0"/>
              <a:t>∆</a:t>
            </a:r>
            <a:r>
              <a:rPr lang="en-US" sz="2400" i="1" dirty="0" smtClean="0"/>
              <a:t>x</a:t>
            </a:r>
            <a:r>
              <a:rPr lang="ru-RU" sz="2400" dirty="0" smtClean="0"/>
              <a:t> </a:t>
            </a:r>
            <a:r>
              <a:rPr lang="ru-RU" sz="2400" dirty="0"/>
              <a:t>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3</a:t>
            </a:r>
            <a:r>
              <a:rPr lang="ru-RU" sz="2400" dirty="0" smtClean="0"/>
              <a:t>, </a:t>
            </a:r>
            <a:r>
              <a:rPr lang="ru-RU" sz="2400" dirty="0"/>
              <a:t>в).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820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76970" r="7522" b="9899"/>
          <a:stretch/>
        </p:blipFill>
        <p:spPr>
          <a:xfrm>
            <a:off x="238779" y="1149686"/>
            <a:ext cx="8725709" cy="27465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23669" y="4498257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3</a:t>
            </a:r>
            <a:r>
              <a:rPr lang="ru-RU" sz="2400" dirty="0" smtClean="0"/>
              <a:t>. </a:t>
            </a:r>
            <a:r>
              <a:rPr lang="ru-RU" sz="2400" dirty="0"/>
              <a:t>Модели Максвелла (а), </a:t>
            </a:r>
            <a:r>
              <a:rPr lang="ru-RU" sz="2400" dirty="0" err="1"/>
              <a:t>Фойхта</a:t>
            </a:r>
            <a:r>
              <a:rPr lang="ru-RU" sz="2400" dirty="0"/>
              <a:t>—Кельвина (б) вязкоупругих тел и векторная диаграмма (в)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2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При этом у можно выразить через компоненты </a:t>
            </a:r>
            <a:r>
              <a:rPr lang="ru-RU" sz="2400" i="1" dirty="0" smtClean="0"/>
              <a:t>Е* = Е</a:t>
            </a:r>
            <a:r>
              <a:rPr lang="en-US" i="1" dirty="0" smtClean="0"/>
              <a:t>1</a:t>
            </a:r>
            <a:r>
              <a:rPr lang="ru-RU" sz="2400" i="1" dirty="0" smtClean="0"/>
              <a:t> + jE</a:t>
            </a:r>
            <a:r>
              <a:rPr lang="ru-RU" i="1" dirty="0" smtClean="0"/>
              <a:t>2</a:t>
            </a:r>
            <a:r>
              <a:rPr lang="ru-RU" sz="2400" dirty="0" smtClean="0"/>
              <a:t>, где </a:t>
            </a:r>
            <a:r>
              <a:rPr lang="ru-RU" sz="2400" i="1" dirty="0" smtClean="0"/>
              <a:t>Е</a:t>
            </a:r>
            <a:r>
              <a:rPr lang="en-US" i="1" dirty="0" smtClean="0"/>
              <a:t>1</a:t>
            </a:r>
            <a:r>
              <a:rPr lang="ru-RU" sz="2400" dirty="0" smtClean="0"/>
              <a:t> — вещественная составляющая, или модуль упругости, равный отношению компоненты амплитуды механического напряжения, находящейся в фазе с деформацией, к амплитудному значению деформации; Е</a:t>
            </a:r>
            <a:r>
              <a:rPr lang="ru-RU" dirty="0" smtClean="0"/>
              <a:t>2</a:t>
            </a:r>
            <a:r>
              <a:rPr lang="ru-RU" sz="2400" dirty="0" smtClean="0"/>
              <a:t> — мнимая составляющая, или модуль потерь, рав­ный отношению компоненты амплитуды механического напря­жения, сдвинутой по фазе относительно деформации на 90°, к амплитудному значению деформации. Тогда </a:t>
            </a:r>
            <a:r>
              <a:rPr lang="el-GR" sz="2400" i="1" dirty="0"/>
              <a:t>γ</a:t>
            </a:r>
            <a:r>
              <a:rPr lang="ru-RU" sz="2400" i="1" dirty="0" smtClean="0"/>
              <a:t> = Е</a:t>
            </a:r>
            <a:r>
              <a:rPr lang="ru-RU" i="1" dirty="0" smtClean="0"/>
              <a:t>2</a:t>
            </a:r>
            <a:r>
              <a:rPr lang="ru-RU" sz="2400" i="1" dirty="0" smtClean="0"/>
              <a:t>/Е</a:t>
            </a:r>
            <a:r>
              <a:rPr lang="en-US" i="1" dirty="0" smtClean="0"/>
              <a:t>1</a:t>
            </a:r>
            <a:r>
              <a:rPr lang="ru-RU" sz="2400" dirty="0" smtClean="0"/>
              <a:t>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Добротность </a:t>
            </a:r>
            <a:r>
              <a:rPr lang="ru-RU" sz="2400" dirty="0"/>
              <a:t>механической колебательной конструкции </a:t>
            </a:r>
            <a:r>
              <a:rPr lang="ru-RU" sz="2400" i="1" dirty="0" smtClean="0"/>
              <a:t>Q</a:t>
            </a:r>
            <a:r>
              <a:rPr lang="ru-RU" sz="1400" i="1" dirty="0" smtClean="0"/>
              <a:t>M</a:t>
            </a:r>
            <a:r>
              <a:rPr lang="ru-RU" sz="2400" i="1" dirty="0" smtClean="0"/>
              <a:t>=1/</a:t>
            </a:r>
            <a:r>
              <a:rPr lang="el-GR" sz="2400" i="1" dirty="0" smtClean="0"/>
              <a:t>γ</a:t>
            </a:r>
            <a:r>
              <a:rPr lang="ru-RU" sz="2400" i="1" dirty="0" smtClean="0"/>
              <a:t> </a:t>
            </a:r>
            <a:r>
              <a:rPr lang="ru-RU" sz="2400" dirty="0"/>
              <a:t>в отличие от добротности электрического колебательного контура стремятся снизить как можно больше, чтобы уменьшить амплиту­ду вынужденных колебаний, особенно при резонансе.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76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233" y="764704"/>
            <a:ext cx="81090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На практике увеличения у достигают за счет использования </a:t>
            </a:r>
            <a:r>
              <a:rPr lang="ru-RU" sz="2400" dirty="0" err="1" smtClean="0"/>
              <a:t>вибропоглощающих</a:t>
            </a:r>
            <a:r>
              <a:rPr lang="ru-RU" sz="2400" dirty="0" smtClean="0"/>
              <a:t> материалов и многослойных структур на их основе, обеспечивающих эффективное поглощение энергии ко­лебаний. Напри­мер, это листовой агат, мастика </a:t>
            </a:r>
            <a:r>
              <a:rPr lang="ru-RU" sz="2400" dirty="0" err="1" smtClean="0"/>
              <a:t>антивибрит</a:t>
            </a:r>
            <a:r>
              <a:rPr lang="ru-RU" sz="2400" dirty="0" smtClean="0"/>
              <a:t> 7М, </a:t>
            </a:r>
            <a:r>
              <a:rPr lang="ru-RU" sz="2400" dirty="0" err="1" smtClean="0"/>
              <a:t>полиакрил</a:t>
            </a:r>
            <a:r>
              <a:rPr lang="ru-RU" sz="2400" dirty="0" smtClean="0"/>
              <a:t>-ВС, </a:t>
            </a:r>
            <a:r>
              <a:rPr lang="ru-RU" sz="2400" dirty="0" err="1" smtClean="0"/>
              <a:t>металлополимеры</a:t>
            </a:r>
            <a:r>
              <a:rPr lang="ru-RU" sz="2400" dirty="0" smtClean="0"/>
              <a:t> </a:t>
            </a:r>
            <a:r>
              <a:rPr lang="ru-RU" sz="2400" dirty="0" err="1" smtClean="0"/>
              <a:t>випонит</a:t>
            </a:r>
            <a:r>
              <a:rPr lang="ru-RU" sz="2400" dirty="0" smtClean="0"/>
              <a:t> и </a:t>
            </a:r>
            <a:r>
              <a:rPr lang="ru-RU" sz="2400" dirty="0" err="1" smtClean="0"/>
              <a:t>пенополиуритан</a:t>
            </a:r>
            <a:r>
              <a:rPr lang="ru-RU" sz="2400" dirty="0" smtClean="0"/>
              <a:t>. Для этих материа­лов коэффициент </a:t>
            </a:r>
            <a:r>
              <a:rPr lang="el-GR" sz="2400" i="1" dirty="0"/>
              <a:t>γ</a:t>
            </a:r>
            <a:r>
              <a:rPr lang="ru-RU" sz="2400" dirty="0" smtClean="0"/>
              <a:t> = 0,25... 1,25.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Эффект </a:t>
            </a:r>
            <a:r>
              <a:rPr lang="ru-RU" sz="2400" dirty="0"/>
              <a:t>от применения </a:t>
            </a:r>
            <a:r>
              <a:rPr lang="ru-RU" sz="2400" dirty="0" err="1"/>
              <a:t>вибропоглощающих</a:t>
            </a:r>
            <a:r>
              <a:rPr lang="ru-RU" sz="2400" dirty="0"/>
              <a:t> материалов </a:t>
            </a:r>
            <a:r>
              <a:rPr lang="ru-RU" sz="2400" dirty="0" smtClean="0"/>
              <a:t>состоит </a:t>
            </a:r>
            <a:r>
              <a:rPr lang="ru-RU" sz="2400" dirty="0"/>
              <a:t>в снижении коэффициента динамичности </a:t>
            </a:r>
            <a:r>
              <a:rPr lang="el-GR" sz="2400" dirty="0" smtClean="0"/>
              <a:t>λ</a:t>
            </a:r>
            <a:r>
              <a:rPr lang="ru-RU" sz="2400" dirty="0" smtClean="0"/>
              <a:t> </a:t>
            </a:r>
            <a:r>
              <a:rPr lang="ru-RU" sz="2400" dirty="0"/>
              <a:t>(амплитуды вы­нужденных колебаний) пластинчатых конструкций в 3 — 5 раз. На рис. </a:t>
            </a:r>
            <a:r>
              <a:rPr lang="en-US" sz="2400" dirty="0" smtClean="0"/>
              <a:t>1</a:t>
            </a:r>
            <a:r>
              <a:rPr lang="ru-RU" sz="2400" dirty="0" smtClean="0"/>
              <a:t>.</a:t>
            </a:r>
            <a:r>
              <a:rPr lang="en-US" sz="2400" dirty="0" smtClean="0"/>
              <a:t>4</a:t>
            </a:r>
            <a:r>
              <a:rPr lang="ru-RU" sz="2400" dirty="0" smtClean="0"/>
              <a:t>, </a:t>
            </a:r>
            <a:r>
              <a:rPr lang="ru-RU" sz="2400" dirty="0"/>
              <a:t>а для сравнения приведены АЧХ однородной платы и платы с </a:t>
            </a:r>
            <a:r>
              <a:rPr lang="ru-RU" sz="2400" dirty="0" err="1"/>
              <a:t>вибропоглощающими</a:t>
            </a:r>
            <a:r>
              <a:rPr lang="ru-RU" sz="2400" dirty="0"/>
              <a:t> слоями. Однако этот метод защиты имеет и ряд недостатков.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68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84784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На </a:t>
            </a:r>
            <a:r>
              <a:rPr lang="ru-RU" sz="2400" dirty="0"/>
              <a:t>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4</a:t>
            </a:r>
            <a:r>
              <a:rPr lang="ru-RU" sz="2400" dirty="0" smtClean="0"/>
              <a:t>, </a:t>
            </a:r>
            <a:r>
              <a:rPr lang="ru-RU" sz="2400" dirty="0"/>
              <a:t>б представлены варианты электронных модулей 1 с демпфирующими слоями из склеивающего компаунда 2 и </a:t>
            </a:r>
            <a:r>
              <a:rPr lang="ru-RU" sz="2400" dirty="0" err="1"/>
              <a:t>виб­ропоглотителя</a:t>
            </a:r>
            <a:r>
              <a:rPr lang="ru-RU" sz="2400" dirty="0"/>
              <a:t> 3, в результате использования которых </a:t>
            </a:r>
            <a:r>
              <a:rPr lang="ru-RU" sz="2400" dirty="0" smtClean="0"/>
              <a:t>возраста</a:t>
            </a:r>
            <a:r>
              <a:rPr lang="ru-RU" sz="2400" dirty="0"/>
              <a:t> ют габаритные размеры и масса конструкции. В конструкциях с заливкой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4</a:t>
            </a:r>
            <a:r>
              <a:rPr lang="ru-RU" sz="2400" dirty="0" smtClean="0"/>
              <a:t>, </a:t>
            </a:r>
            <a:r>
              <a:rPr lang="ru-RU" sz="2400" dirty="0"/>
              <a:t>в) электронных ячеек 1 </a:t>
            </a:r>
            <a:r>
              <a:rPr lang="ru-RU" sz="2400" dirty="0" err="1"/>
              <a:t>пенополиуретаном</a:t>
            </a:r>
            <a:r>
              <a:rPr lang="ru-RU" sz="2400" dirty="0"/>
              <a:t> 2 снижается эффективность отвода тепла от активных и пассивных тепловыделяющих элементов, что приводит к ухудшению их теп­лового режима. </a:t>
            </a:r>
            <a:r>
              <a:rPr lang="ru-RU" sz="2400" dirty="0">
                <a:solidFill>
                  <a:srgbClr val="C00000"/>
                </a:solidFill>
              </a:rPr>
              <a:t>Эти конструкции </a:t>
            </a:r>
            <a:r>
              <a:rPr lang="ru-RU" sz="2400" dirty="0" err="1">
                <a:solidFill>
                  <a:srgbClr val="C00000"/>
                </a:solidFill>
              </a:rPr>
              <a:t>неремонтопригодны</a:t>
            </a:r>
            <a:r>
              <a:rPr lang="ru-RU" sz="2400" dirty="0" smtClean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104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9413" y="3258700"/>
            <a:ext cx="78930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en-US" sz="2000" dirty="0" smtClean="0"/>
              <a:t>2</a:t>
            </a:r>
            <a:r>
              <a:rPr lang="ru-RU" sz="2000" dirty="0" smtClean="0"/>
              <a:t>.</a:t>
            </a:r>
            <a:r>
              <a:rPr lang="en-US" sz="2000" dirty="0" smtClean="0"/>
              <a:t>4</a:t>
            </a:r>
            <a:r>
              <a:rPr lang="ru-RU" sz="2000" dirty="0" smtClean="0"/>
              <a:t>. </a:t>
            </a:r>
            <a:r>
              <a:rPr lang="ru-RU" sz="2000" dirty="0"/>
              <a:t>Способы снижения энергии колебаний пластинчатой конст­рукции:</a:t>
            </a:r>
          </a:p>
          <a:p>
            <a:pPr algn="just"/>
            <a:r>
              <a:rPr lang="ru-RU" sz="2000" dirty="0"/>
              <a:t>а — АЧХ однородной платы (/) и платы с </a:t>
            </a:r>
            <a:r>
              <a:rPr lang="ru-RU" sz="2000" dirty="0" err="1"/>
              <a:t>вибропоглощающими</a:t>
            </a:r>
            <a:r>
              <a:rPr lang="ru-RU" sz="2000" dirty="0"/>
              <a:t> слоями (2); б — конструкции электронных модулей (1) с демпфирующими слоями из склеива­ющего компаунда (2) и </a:t>
            </a:r>
            <a:r>
              <a:rPr lang="ru-RU" sz="2000" dirty="0" err="1"/>
              <a:t>вибропоглотителя</a:t>
            </a:r>
            <a:r>
              <a:rPr lang="ru-RU" sz="2000" dirty="0"/>
              <a:t> (3</a:t>
            </a:r>
            <a:r>
              <a:rPr lang="ru-RU" sz="2000" dirty="0" smtClean="0"/>
              <a:t>)</a:t>
            </a:r>
            <a:r>
              <a:rPr lang="en-US" sz="2000" dirty="0" smtClean="0"/>
              <a:t>;</a:t>
            </a:r>
            <a:r>
              <a:rPr lang="ru-RU" sz="2000" dirty="0" smtClean="0"/>
              <a:t> </a:t>
            </a:r>
            <a:r>
              <a:rPr lang="ru-RU" sz="2000" dirty="0"/>
              <a:t>в — конструкции электронных ячеек (7) с заливкой </a:t>
            </a:r>
            <a:r>
              <a:rPr lang="ru-RU" sz="2000" dirty="0" err="1"/>
              <a:t>пенополиуританом</a:t>
            </a:r>
            <a:r>
              <a:rPr lang="ru-RU" sz="2000" dirty="0"/>
              <a:t> (2)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9" t="7677" r="16982" b="72727"/>
          <a:stretch/>
        </p:blipFill>
        <p:spPr>
          <a:xfrm>
            <a:off x="1222008" y="764704"/>
            <a:ext cx="7333883" cy="25080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207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658143"/>
            <a:ext cx="69569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2</a:t>
            </a:r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.2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Защита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РЭУ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с помощью амортизаторов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4101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Амортизаторы</a:t>
            </a:r>
            <a:r>
              <a:rPr lang="ru-RU" sz="2400" dirty="0" smtClean="0"/>
              <a:t> </a:t>
            </a:r>
            <a:r>
              <a:rPr lang="ru-RU" sz="2400" dirty="0"/>
              <a:t>— механические фильтры нижних частот — при­меняют для защиты блоков РЭС от вибрационных и ударных воз­действий. Являясь одновременно упругой опорой, устанавливаемой между защищаемым блоком и вибрирующим основанием, их кон­струкции обязательно включают в себя упругий элемент — чаще всего это стальная цилиндрическая или коническая пружина — и демпфирующий элемент, в котором энергия колебаний рассеива­ется за счет явлений вязкого или сухого трения. При отсутствии демпфирующего элемента энергия колебаний может рассеиваться за счет внутреннего трения в материале упругого элемента.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770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08123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>
                <a:solidFill>
                  <a:srgbClr val="C00000"/>
                </a:solidFill>
              </a:rPr>
              <a:t>выборе типов и типоразмеров амортизаторов </a:t>
            </a:r>
            <a:r>
              <a:rPr lang="ru-RU" sz="2400" dirty="0"/>
              <a:t>необходимо учиты­вать, что они одновременно должны удовлетворять совокупности динамических, климатических и конструктивных требований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algn="just"/>
            <a:r>
              <a:rPr lang="en-US" sz="2400" dirty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соответствии с динамическими требованиями </a:t>
            </a:r>
            <a:r>
              <a:rPr lang="ru-RU" sz="2400" dirty="0"/>
              <a:t>амортизаторы должны обеспечивать надежную </a:t>
            </a:r>
            <a:r>
              <a:rPr lang="ru-RU" sz="2400" dirty="0" err="1"/>
              <a:t>вибро</a:t>
            </a:r>
            <a:r>
              <a:rPr lang="ru-RU" sz="2400" dirty="0"/>
              <a:t>- и </a:t>
            </a:r>
            <a:r>
              <a:rPr lang="ru-RU" sz="2400" dirty="0" err="1"/>
              <a:t>ударозащиту</a:t>
            </a:r>
            <a:r>
              <a:rPr lang="ru-RU" sz="2400" dirty="0"/>
              <a:t> по задан­ным направлениям и в заданном диапазоне частот, иметь эффек­тивное демпфирование для быстрого гашения колебаний при ре­зонансах, ударах и толчках, а частоты их собственных колебаний должны быть меньше нижней граничной частоты </a:t>
            </a:r>
            <a:r>
              <a:rPr lang="ru-RU" sz="2400" i="1" dirty="0" err="1"/>
              <a:t>f</a:t>
            </a:r>
            <a:r>
              <a:rPr lang="ru-RU" i="1" dirty="0" err="1"/>
              <a:t>H</a:t>
            </a:r>
            <a:r>
              <a:rPr lang="ru-RU" sz="2400" dirty="0"/>
              <a:t> диапазона вибрационных воздействий при эксплуатации.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4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142" y="2132856"/>
            <a:ext cx="84495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соответствии с эксплуатационными требованиями </a:t>
            </a:r>
            <a:r>
              <a:rPr lang="ru-RU" sz="2400" dirty="0"/>
              <a:t>амортиза­торы должны надежно функционировать в заданных климатиче­ских условиях — при повышенной или пониженной температуре окружающей среды, в условиях воздействия влаги, морского ту­мана, солнечной радиации, пыли, грибков, плесени.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19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42525"/>
            <a:ext cx="82891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соответствии с конструктивными требованиями </a:t>
            </a:r>
            <a:r>
              <a:rPr lang="ru-RU" sz="2400" dirty="0"/>
              <a:t>амортизато­ры должны функционировать при заданной схеме </a:t>
            </a:r>
            <a:r>
              <a:rPr lang="ru-RU" sz="2400" dirty="0" err="1"/>
              <a:t>нагружения</a:t>
            </a:r>
            <a:r>
              <a:rPr lang="ru-RU" sz="2400" dirty="0"/>
              <a:t>, быть удобными в монтаже, взаимозаменяемыми, иметь малые массу и габаритные размеры. </a:t>
            </a: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u="sng" dirty="0" smtClean="0">
                <a:solidFill>
                  <a:srgbClr val="C00000"/>
                </a:solidFill>
              </a:rPr>
              <a:t>По </a:t>
            </a:r>
            <a:r>
              <a:rPr lang="ru-RU" sz="2400" u="sng" dirty="0">
                <a:solidFill>
                  <a:srgbClr val="C00000"/>
                </a:solidFill>
              </a:rPr>
              <a:t>конструктивному исполнению и прин­ципу действия различают пять основных типов </a:t>
            </a:r>
            <a:r>
              <a:rPr lang="ru-RU" sz="2400" u="sng" dirty="0" smtClean="0">
                <a:solidFill>
                  <a:srgbClr val="C00000"/>
                </a:solidFill>
              </a:rPr>
              <a:t>амортизаторов</a:t>
            </a:r>
            <a:r>
              <a:rPr lang="en-US" sz="2400" dirty="0" smtClean="0"/>
              <a:t>: </a:t>
            </a:r>
            <a:r>
              <a:rPr lang="ru-RU" sz="2400" dirty="0" smtClean="0"/>
              <a:t>резинометаллические</a:t>
            </a:r>
            <a:r>
              <a:rPr lang="ru-RU" sz="2400" dirty="0"/>
              <a:t>, пружинные с воздушным демпфиро­ванием, пружинные с фрикционным демпфированием, цельно­металлические со структурным демпфированием, пружинно-по­лимерные. </a:t>
            </a: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Каждому </a:t>
            </a:r>
            <a:r>
              <a:rPr lang="ru-RU" sz="2400" dirty="0"/>
              <a:t>из перечисленных типов амортизаторов при­сущи свои конструктивные особенности, достоинства и недостат­ки, ограничивающие область их применения.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99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96752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Резинометаллические </a:t>
            </a:r>
            <a:r>
              <a:rPr lang="ru-RU" sz="2400" dirty="0"/>
              <a:t>амортизаторы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5</a:t>
            </a:r>
            <a:r>
              <a:rPr lang="ru-RU" sz="2400" dirty="0" smtClean="0"/>
              <a:t>, </a:t>
            </a:r>
            <a:r>
              <a:rPr lang="ru-RU" sz="2400" dirty="0"/>
              <a:t>а) состоят из элементов 7 и 2 металлической арматуры и фасонного резинового упругого и демпфирующего элемента </a:t>
            </a:r>
            <a:r>
              <a:rPr lang="en-US" sz="2400" dirty="0" smtClean="0"/>
              <a:t>3</a:t>
            </a:r>
            <a:r>
              <a:rPr lang="ru-RU" sz="2400" dirty="0" smtClean="0"/>
              <a:t>, </a:t>
            </a:r>
            <a:r>
              <a:rPr lang="ru-RU" sz="2400" dirty="0"/>
              <a:t>соединенного с ними с помощью вулканизации. Амортизаторы этого типа просты, ком­пактны, технологичны и дешевы, обладают большой нагрузоч­ной способностью и возможностью произвольной их ориентиров­ки относительно основания. Однако они имеют относительно </a:t>
            </a:r>
            <a:r>
              <a:rPr lang="ru-RU" sz="2400" dirty="0" smtClean="0"/>
              <a:t>уз</a:t>
            </a:r>
            <a:r>
              <a:rPr lang="ru-RU" sz="2400" dirty="0"/>
              <a:t>кий диапазон рабочих температур и ограниченный срок службы из-за старения резины и ослабления в процессе эксплуатации сцепления металла с резиной. Кроме того, их недопустимо ис­пользовать в агрессивной среде, содержащей пары бензина, мас­ла и т.д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94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40" t="52953" r="8544" b="21756"/>
          <a:stretch/>
        </p:blipFill>
        <p:spPr>
          <a:xfrm>
            <a:off x="1184422" y="21673"/>
            <a:ext cx="7959578" cy="32644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3312346"/>
            <a:ext cx="86406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Рис. </a:t>
            </a:r>
            <a:r>
              <a:rPr lang="en-US" sz="2000" dirty="0" smtClean="0"/>
              <a:t>2</a:t>
            </a:r>
            <a:r>
              <a:rPr lang="ru-RU" sz="2000" dirty="0" smtClean="0"/>
              <a:t>.</a:t>
            </a:r>
            <a:r>
              <a:rPr lang="en-US" sz="2000" dirty="0" smtClean="0"/>
              <a:t>5</a:t>
            </a:r>
            <a:r>
              <a:rPr lang="ru-RU" sz="2000" dirty="0" smtClean="0"/>
              <a:t>. Конструкции амортизаторов различного типа:</a:t>
            </a:r>
            <a:r>
              <a:rPr lang="en-US" sz="2000" dirty="0" smtClean="0"/>
              <a:t>       </a:t>
            </a:r>
            <a:endParaRPr lang="en-US" sz="2000" dirty="0"/>
          </a:p>
          <a:p>
            <a:pPr algn="just"/>
            <a:r>
              <a:rPr lang="ru-RU" sz="2000" dirty="0" smtClean="0"/>
              <a:t>а — резинометаллические: 7, 2 — элементы арматуры; 3 — упругий и демпфируй </a:t>
            </a:r>
            <a:r>
              <a:rPr lang="ru-RU" sz="2000" dirty="0" err="1" smtClean="0"/>
              <a:t>ющий</a:t>
            </a:r>
            <a:r>
              <a:rPr lang="ru-RU" sz="2000" dirty="0" smtClean="0"/>
              <a:t> элемент; б — пружинные с воздушным демпфированием: 1 г- фасонная пружина; 2 — калиброванное отверстие; 3 — резиновая оболочка; в — пружин-1 </a:t>
            </a:r>
            <a:r>
              <a:rPr lang="ru-RU" sz="2000" dirty="0" err="1" smtClean="0"/>
              <a:t>ные</a:t>
            </a:r>
            <a:r>
              <a:rPr lang="ru-RU" sz="2000" dirty="0" smtClean="0"/>
              <a:t> с фрикционным демпфированием: 1 — конические пружины; 2 — диаф­рагма; 3 — корпус; 4 — шток; г — пружинные со структурным демпфировани­ем: 1 — цилиндрическая пружина; 2 — металлическая </a:t>
            </a:r>
            <a:r>
              <a:rPr lang="ru-RU" sz="2000" dirty="0" err="1" smtClean="0"/>
              <a:t>путанка</a:t>
            </a:r>
            <a:r>
              <a:rPr lang="ru-RU" sz="2000" dirty="0" smtClean="0"/>
              <a:t>; д — </a:t>
            </a:r>
            <a:r>
              <a:rPr lang="ru-RU" sz="2000" dirty="0" err="1" smtClean="0"/>
              <a:t>пружинно­полимерные</a:t>
            </a:r>
            <a:r>
              <a:rPr lang="ru-RU" sz="2000" dirty="0" smtClean="0"/>
              <a:t>: 1 — цилиндрическая пружина; 2 — полимерный демпфер; 3, 5 — обоймы; 4, 7 — полимерные прокладки; 6 — корпус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993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Наиболее </a:t>
            </a:r>
            <a:r>
              <a:rPr lang="ru-RU" sz="2400" dirty="0"/>
              <a:t>стойкими являются амортизаторы на основе </a:t>
            </a:r>
            <a:r>
              <a:rPr lang="ru-RU" sz="2400" dirty="0" smtClean="0"/>
              <a:t>кремний</a:t>
            </a:r>
            <a:r>
              <a:rPr lang="en-US" sz="2400" dirty="0" smtClean="0"/>
              <a:t>-</a:t>
            </a:r>
            <a:r>
              <a:rPr lang="ru-RU" sz="2400" dirty="0" smtClean="0"/>
              <a:t>органической </a:t>
            </a:r>
            <a:r>
              <a:rPr lang="ru-RU" sz="2400" dirty="0"/>
              <a:t>резины (силикона), почти не изменяющей сво­их динамических свойств в диапазоне температур -55</a:t>
            </a:r>
            <a:r>
              <a:rPr lang="ru-RU" sz="2400" dirty="0" smtClean="0"/>
              <a:t>...+150°С</a:t>
            </a:r>
            <a:r>
              <a:rPr lang="ru-RU" sz="2400" dirty="0"/>
              <a:t>, обладающей значительным внутренним демпфированием и отно­сительно небольшими изменениями упругих свойств.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амортизаторе пружинном с воздушным демпфированием типа АД (рис. </a:t>
            </a:r>
            <a:r>
              <a:rPr lang="en-US" sz="2400" dirty="0" smtClean="0"/>
              <a:t>2.5</a:t>
            </a:r>
            <a:r>
              <a:rPr lang="ru-RU" sz="2400" dirty="0" smtClean="0"/>
              <a:t>, </a:t>
            </a:r>
            <a:r>
              <a:rPr lang="ru-RU" sz="2400" dirty="0"/>
              <a:t>б) упругим элементом является фасонная пружина </a:t>
            </a:r>
            <a:r>
              <a:rPr lang="en-US" sz="2400" dirty="0" smtClean="0"/>
              <a:t>1</a:t>
            </a:r>
            <a:r>
              <a:rPr lang="ru-RU" sz="2400" dirty="0" smtClean="0"/>
              <a:t> </a:t>
            </a:r>
            <a:r>
              <a:rPr lang="ru-RU" sz="2400" dirty="0"/>
              <a:t>(коническая или экспоненциальная), имеющая нелинейную ста­тическую характеристику </a:t>
            </a:r>
            <a:r>
              <a:rPr lang="ru-RU" sz="2400" i="1" dirty="0"/>
              <a:t>P(z)</a:t>
            </a:r>
            <a:r>
              <a:rPr lang="ru-RU" sz="2400" dirty="0"/>
              <a:t>. Эффект демпфирования возникает вследствие потерь энергии в потоке воздуха, протекающего через калиброванное отверстие 2 в резиновой оболочке 3.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06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86280"/>
            <a:ext cx="81871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Данный </a:t>
            </a:r>
            <a:r>
              <a:rPr lang="ru-RU" sz="2400" dirty="0"/>
              <a:t>амор­тизатор обладает свойством </a:t>
            </a:r>
            <a:r>
              <a:rPr lang="ru-RU" sz="2400" dirty="0" err="1"/>
              <a:t>равночастотности</a:t>
            </a:r>
            <a:r>
              <a:rPr lang="ru-RU" sz="2400" dirty="0"/>
              <a:t>, т.е. независимо­стью частоты собственных колебаний от нагрузки, однако его демп­фирующие свойства зависят от температуры и меняются вслед­ствие старения резины.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амортизаторах пружинных с фрикционным демпфированием типа АФД и АПН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5</a:t>
            </a:r>
            <a:r>
              <a:rPr lang="ru-RU" sz="2400" dirty="0" smtClean="0"/>
              <a:t>, </a:t>
            </a:r>
            <a:r>
              <a:rPr lang="ru-RU" sz="2400" dirty="0"/>
              <a:t>в) упругий элемент состоит из двух после­довательно соединенных конических пружин </a:t>
            </a:r>
            <a:r>
              <a:rPr lang="en-US" sz="2400" dirty="0" smtClean="0"/>
              <a:t>1</a:t>
            </a:r>
            <a:r>
              <a:rPr lang="ru-RU" sz="2400" dirty="0" smtClean="0"/>
              <a:t>. </a:t>
            </a:r>
            <a:r>
              <a:rPr lang="ru-RU" sz="2400" dirty="0"/>
              <a:t>Эффект демпфи­рования возникает за счет сил сухого трения между корпусом 3 и подпружиненной пластмассовой диафрагмой 2, связанной со што­ком 4, на который опирается защищаемое изделие. Амортизатор имеет хорошие эксплуатационные характеристики, однако при малых амплитудах колебаний не обеспечивает </a:t>
            </a:r>
            <a:endParaRPr lang="en-US" sz="2400" dirty="0" smtClean="0"/>
          </a:p>
          <a:p>
            <a:pPr algn="just"/>
            <a:r>
              <a:rPr lang="ru-RU" sz="2400" dirty="0" err="1" smtClean="0"/>
              <a:t>виброзащиты</a:t>
            </a:r>
            <a:r>
              <a:rPr lang="en-US" sz="2400" dirty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620" y="1196752"/>
            <a:ext cx="826284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амортизаторах с структурным демпфированием, например типа АЦП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5</a:t>
            </a:r>
            <a:r>
              <a:rPr lang="ru-RU" sz="2400" dirty="0" smtClean="0"/>
              <a:t>, </a:t>
            </a:r>
            <a:r>
              <a:rPr lang="ru-RU" sz="2400" dirty="0"/>
              <a:t>г), упругий элемент состоит из цилиндрической пружины 7, навитой на цилиндрический массив (подушку) из металлической </a:t>
            </a:r>
            <a:r>
              <a:rPr lang="ru-RU" sz="2400" dirty="0" err="1"/>
              <a:t>путанки</a:t>
            </a:r>
            <a:r>
              <a:rPr lang="ru-RU" sz="2400" dirty="0"/>
              <a:t> 2, являющейся демпфером. Эти аморти­заторы сохраняют работоспособность в очень тяжелых климати­ческих условиях, но обладают низкой стабильностью демпфиру­ющих свойств из-за постепенной усадки </a:t>
            </a:r>
            <a:r>
              <a:rPr lang="ru-RU" sz="2400" dirty="0" err="1"/>
              <a:t>путанки</a:t>
            </a:r>
            <a:r>
              <a:rPr lang="ru-RU" sz="2400" dirty="0"/>
              <a:t>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Пружинно-полимерные </a:t>
            </a:r>
            <a:r>
              <a:rPr lang="ru-RU" sz="2400" dirty="0"/>
              <a:t>амортизаторы типа АПП отличаются от амортизаторов типа АЦП материалом подушки, в качестве кото­рого в них используют полимерные материалы.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5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196752"/>
            <a:ext cx="80648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en-US" sz="2400" dirty="0" smtClean="0"/>
              <a:t>	</a:t>
            </a:r>
            <a:r>
              <a:rPr lang="ru-RU" sz="2400" dirty="0" smtClean="0"/>
              <a:t>Такие </a:t>
            </a:r>
            <a:r>
              <a:rPr lang="ru-RU" sz="2400" dirty="0"/>
              <a:t>свойства полимерных материалов, как значительный коэффициент меха­нических потерь, возможность изменения в широких пределах ме­ханических характеристик, технологичность и простота изготов­ления из этих материалов конструкций различной формы, позво­ляют использовать их для изготовления амортизаторов с хороши­ми виброизолирующими характеристиками.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Пружинно-полимерный </a:t>
            </a:r>
            <a:r>
              <a:rPr lang="ru-RU" sz="2400" dirty="0"/>
              <a:t>амортизатор (рис. </a:t>
            </a:r>
            <a:r>
              <a:rPr lang="en-US" sz="2400" dirty="0" smtClean="0"/>
              <a:t>2</a:t>
            </a:r>
            <a:r>
              <a:rPr lang="ru-RU" sz="2400" dirty="0" smtClean="0"/>
              <a:t>.</a:t>
            </a:r>
            <a:r>
              <a:rPr lang="en-US" sz="2400" dirty="0" smtClean="0"/>
              <a:t>5</a:t>
            </a:r>
            <a:r>
              <a:rPr lang="ru-RU" sz="2400" dirty="0" smtClean="0"/>
              <a:t>, </a:t>
            </a:r>
            <a:r>
              <a:rPr lang="ru-RU" sz="2400" dirty="0"/>
              <a:t>д) состоит из цилиндрической пружины 7, навитой на полимерный демпфер 2, размещенный в обоймах 3 и 5, опирающихся на верхнюю 4 и нижнюю </a:t>
            </a:r>
            <a:r>
              <a:rPr lang="ru-RU" sz="2400" dirty="0" smtClean="0"/>
              <a:t>7</a:t>
            </a:r>
            <a:r>
              <a:rPr lang="en-US" sz="2400" dirty="0" smtClean="0"/>
              <a:t> </a:t>
            </a:r>
            <a:r>
              <a:rPr lang="ru-RU" sz="2400" dirty="0" smtClean="0"/>
              <a:t>полимерные </a:t>
            </a:r>
            <a:r>
              <a:rPr lang="ru-RU" sz="2400" dirty="0"/>
              <a:t>прокладки. Конструкция размещена в кор­пусе 6.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79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032" y="764704"/>
            <a:ext cx="81451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Для </a:t>
            </a:r>
            <a:r>
              <a:rPr lang="ru-RU" sz="2400" dirty="0"/>
              <a:t>обеспечения устойчивой работы амортизатора в горизон­тальной плоскости в качестве упругого элемента используют ко­ническую или экспоненциальную пружину. Эти амортизаторы имеют широкий частотный диапазон защиты, но их параметры сильно зависят от температуры и влажности окружающей среды. Расширение температурного диапазона устойчивой работы тако­го амортизатора достигается использованием многослойных струк­тур демпфирующих элементов, каждый слой которых рассчитан на эффективное демпфирование колебаний в определенном ин­тервале температур.</a:t>
            </a:r>
          </a:p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На </a:t>
            </a:r>
            <a:r>
              <a:rPr lang="ru-RU" sz="2400" dirty="0"/>
              <a:t>основе </a:t>
            </a:r>
            <a:r>
              <a:rPr lang="ru-RU" sz="2400" dirty="0" err="1"/>
              <a:t>рассмотреных</a:t>
            </a:r>
            <a:r>
              <a:rPr lang="ru-RU" sz="2400" dirty="0"/>
              <a:t> типов амортизаторов этого типа раз­работаны и введены в эксплуатацию системы пассивной </a:t>
            </a:r>
            <a:r>
              <a:rPr lang="ru-RU" sz="2400" dirty="0" err="1"/>
              <a:t>виброза­щиты</a:t>
            </a:r>
            <a:r>
              <a:rPr lang="ru-RU" sz="2400" dirty="0"/>
              <a:t> конструкций </a:t>
            </a:r>
            <a:r>
              <a:rPr lang="ru-RU" sz="2400" dirty="0" smtClean="0"/>
              <a:t>РЭ</a:t>
            </a:r>
            <a:r>
              <a:rPr lang="ru-RU" sz="2400" dirty="0"/>
              <a:t>У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98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007150"/>
            <a:ext cx="598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2.3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. Системы активной </a:t>
            </a:r>
            <a:r>
              <a:rPr lang="ru-RU" sz="2800" b="1" dirty="0" err="1" smtClean="0">
                <a:solidFill>
                  <a:schemeClr val="tx2"/>
                </a:solidFill>
                <a:latin typeface="+mj-lt"/>
              </a:rPr>
              <a:t>виброзащиты</a:t>
            </a:r>
            <a:endParaRPr lang="ru-RU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39071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тех случаях, когда перечисленные методы пассивной </a:t>
            </a:r>
            <a:r>
              <a:rPr lang="ru-RU" sz="2400" dirty="0" err="1" smtClean="0"/>
              <a:t>виброзащиты</a:t>
            </a:r>
            <a:r>
              <a:rPr lang="ru-RU" sz="2400" dirty="0" smtClean="0"/>
              <a:t> </a:t>
            </a:r>
            <a:r>
              <a:rPr lang="ru-RU" sz="2400" dirty="0"/>
              <a:t>оказываются неэффективными или неприемлемыми, ис­пользуют системы </a:t>
            </a:r>
            <a:r>
              <a:rPr lang="ru-RU" sz="2400" b="1" dirty="0">
                <a:solidFill>
                  <a:srgbClr val="C00000"/>
                </a:solidFill>
              </a:rPr>
              <a:t>активной </a:t>
            </a:r>
            <a:r>
              <a:rPr lang="ru-RU" sz="2400" b="1" dirty="0" err="1">
                <a:solidFill>
                  <a:srgbClr val="C00000"/>
                </a:solidFill>
              </a:rPr>
              <a:t>виброзащиты</a:t>
            </a:r>
            <a:r>
              <a:rPr lang="ru-RU" sz="2400" dirty="0"/>
              <a:t>, являющиеся </a:t>
            </a:r>
            <a:r>
              <a:rPr lang="ru-RU" sz="2400" dirty="0" smtClean="0"/>
              <a:t>системами авторегулирования</a:t>
            </a:r>
            <a:r>
              <a:rPr lang="en-US" sz="2400" dirty="0" smtClean="0"/>
              <a:t>. </a:t>
            </a:r>
            <a:r>
              <a:rPr lang="ru-RU" sz="2400" dirty="0" smtClean="0"/>
              <a:t>В </a:t>
            </a:r>
            <a:r>
              <a:rPr lang="ru-RU" sz="2400" dirty="0"/>
              <a:t>этих системах управление </a:t>
            </a:r>
            <a:r>
              <a:rPr lang="ru-RU" sz="2400" dirty="0" smtClean="0"/>
              <a:t>параметром </a:t>
            </a:r>
            <a:r>
              <a:rPr lang="ru-RU" sz="2400" dirty="0"/>
              <a:t>вынужденных колебаний (отклонением или скоростью) </a:t>
            </a:r>
            <a:r>
              <a:rPr lang="ru-RU" sz="2400" dirty="0" smtClean="0"/>
              <a:t>основано </a:t>
            </a:r>
            <a:r>
              <a:rPr lang="ru-RU" sz="2400" dirty="0"/>
              <a:t>либо на полной компенсации вибрационного </a:t>
            </a:r>
            <a:r>
              <a:rPr lang="ru-RU" sz="2400" dirty="0" smtClean="0"/>
              <a:t>возмущения</a:t>
            </a:r>
            <a:r>
              <a:rPr lang="ru-RU" sz="2400" dirty="0"/>
              <a:t>, либо на удержании параметров движения защищаемого </a:t>
            </a:r>
            <a:r>
              <a:rPr lang="ru-RU" sz="2400" dirty="0" smtClean="0"/>
              <a:t>объекта </a:t>
            </a:r>
            <a:r>
              <a:rPr lang="ru-RU" sz="2400" dirty="0"/>
              <a:t>в пределах заданных уровней вибрационных нагрузок, </a:t>
            </a:r>
            <a:r>
              <a:rPr lang="ru-RU" sz="2400" dirty="0" smtClean="0"/>
              <a:t>приемлемых </a:t>
            </a:r>
            <a:r>
              <a:rPr lang="ru-RU" sz="2400" dirty="0"/>
              <a:t>для его работоспособности. Структурная схема, </a:t>
            </a:r>
            <a:r>
              <a:rPr lang="ru-RU" sz="2400" dirty="0" smtClean="0"/>
              <a:t>представленная </a:t>
            </a:r>
            <a:r>
              <a:rPr lang="ru-RU" sz="2400" dirty="0"/>
              <a:t>на рис. </a:t>
            </a:r>
            <a:r>
              <a:rPr lang="ru-RU" sz="2400" dirty="0" smtClean="0"/>
              <a:t>2.6</a:t>
            </a:r>
            <a:r>
              <a:rPr lang="ru-RU" sz="2400" dirty="0" smtClean="0"/>
              <a:t>, </a:t>
            </a:r>
            <a:r>
              <a:rPr lang="ru-RU" sz="2400" dirty="0"/>
              <a:t>а, поясняет работу такой системы.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712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464" y="1166842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Сигнал </a:t>
            </a:r>
            <a:r>
              <a:rPr lang="en-US" sz="2400" i="1" dirty="0" smtClean="0"/>
              <a:t>U</a:t>
            </a:r>
            <a:r>
              <a:rPr lang="ru-RU" sz="1600" i="1" dirty="0" smtClean="0"/>
              <a:t>Д</a:t>
            </a:r>
            <a:r>
              <a:rPr lang="ru-RU" sz="2400" i="1" dirty="0" smtClean="0"/>
              <a:t>(</a:t>
            </a:r>
            <a:r>
              <a:rPr lang="en-US" sz="2400" i="1" dirty="0" smtClean="0"/>
              <a:t>t)</a:t>
            </a:r>
            <a:r>
              <a:rPr lang="ru-RU" sz="2400" i="1" dirty="0" smtClean="0"/>
              <a:t> </a:t>
            </a:r>
            <a:r>
              <a:rPr lang="ru-RU" sz="2400" dirty="0"/>
              <a:t>датчика (Д), размещенного на защищаемом бло­ке РЭС, сравнивается с опорным сигналом </a:t>
            </a:r>
            <a:r>
              <a:rPr lang="ru-RU" sz="2400" dirty="0" err="1" smtClean="0"/>
              <a:t>U</a:t>
            </a:r>
            <a:r>
              <a:rPr lang="ru-RU" sz="2000" dirty="0" err="1" smtClean="0"/>
              <a:t>oп</a:t>
            </a:r>
            <a:r>
              <a:rPr lang="ru-RU" sz="2400" dirty="0" smtClean="0"/>
              <a:t>. </a:t>
            </a:r>
            <a:r>
              <a:rPr lang="ru-RU" sz="2400" dirty="0"/>
              <a:t>Разностный </a:t>
            </a:r>
            <a:r>
              <a:rPr lang="ru-RU" sz="2400" dirty="0" smtClean="0"/>
              <a:t>сигнал </a:t>
            </a:r>
            <a:r>
              <a:rPr lang="ru-RU" sz="2400" i="1" dirty="0" smtClean="0"/>
              <a:t>∆U(t</a:t>
            </a:r>
            <a:r>
              <a:rPr lang="ru-RU" sz="2400" i="1" dirty="0"/>
              <a:t>) </a:t>
            </a:r>
            <a:r>
              <a:rPr lang="ru-RU" sz="2400" dirty="0"/>
              <a:t>после усиления усилителем (УС) и коррекции фазы </a:t>
            </a:r>
            <a:r>
              <a:rPr lang="ru-RU" sz="2400" dirty="0" smtClean="0"/>
              <a:t>∆</a:t>
            </a:r>
            <a:r>
              <a:rPr lang="el-GR" sz="2400" dirty="0" smtClean="0"/>
              <a:t>φ</a:t>
            </a:r>
            <a:r>
              <a:rPr lang="ru-RU" sz="2400" dirty="0" smtClean="0"/>
              <a:t> </a:t>
            </a:r>
            <a:r>
              <a:rPr lang="ru-RU" sz="2400" dirty="0"/>
              <a:t>поступает как сигнал компенсации </a:t>
            </a:r>
            <a:r>
              <a:rPr lang="ru-RU" sz="2400" i="1" dirty="0"/>
              <a:t>U</a:t>
            </a:r>
            <a:r>
              <a:rPr lang="ru-RU" sz="1600" i="1" dirty="0"/>
              <a:t>K</a:t>
            </a:r>
            <a:r>
              <a:rPr lang="ru-RU" sz="2400" i="1" dirty="0"/>
              <a:t>(t)</a:t>
            </a:r>
            <a:r>
              <a:rPr lang="ru-RU" sz="2400" dirty="0"/>
              <a:t> на вход электромехани­ческого исполнительного устройства (ИУ), на выходе которого формируется механическое воздействие с амплитудой и фазой</a:t>
            </a:r>
            <a:r>
              <a:rPr lang="ru-RU" sz="2400" dirty="0" smtClean="0"/>
              <a:t>, </a:t>
            </a:r>
            <a:r>
              <a:rPr lang="ru-RU" sz="2400" dirty="0"/>
              <a:t>способствующими снижению или полной компенсации внешнего механического воздействия Z</a:t>
            </a:r>
            <a:r>
              <a:rPr lang="ru-RU" sz="1400" dirty="0"/>
              <a:t>BH</a:t>
            </a:r>
            <a:r>
              <a:rPr lang="ru-RU" sz="2400" dirty="0"/>
              <a:t>(t).</a:t>
            </a:r>
          </a:p>
          <a:p>
            <a:pPr algn="just"/>
            <a:r>
              <a:rPr lang="ru-RU" sz="2400" dirty="0" smtClean="0"/>
              <a:t>	Принцип </a:t>
            </a:r>
            <a:r>
              <a:rPr lang="ru-RU" sz="2400" dirty="0"/>
              <a:t>действия реальной системы активной </a:t>
            </a:r>
            <a:r>
              <a:rPr lang="ru-RU" sz="2400" dirty="0" err="1"/>
              <a:t>виброзащиты</a:t>
            </a:r>
            <a:r>
              <a:rPr lang="ru-RU" sz="2400" dirty="0"/>
              <a:t> рассмотрим на примере электрогидравлической системы (</a:t>
            </a:r>
            <a:r>
              <a:rPr lang="ru-RU" sz="2400" dirty="0" smtClean="0"/>
              <a:t>рис. </a:t>
            </a:r>
            <a:r>
              <a:rPr lang="ru-RU" sz="2400" dirty="0" smtClean="0"/>
              <a:t>2.6</a:t>
            </a:r>
            <a:r>
              <a:rPr lang="ru-RU" sz="2400" dirty="0" smtClean="0"/>
              <a:t>, </a:t>
            </a:r>
            <a:r>
              <a:rPr lang="ru-RU" sz="2400" dirty="0"/>
              <a:t>б).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03" t="8338" r="15586" b="74545"/>
          <a:stretch/>
        </p:blipFill>
        <p:spPr>
          <a:xfrm>
            <a:off x="1447840" y="980391"/>
            <a:ext cx="7571898" cy="26059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27867" y="3619389"/>
            <a:ext cx="78487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Рис. </a:t>
            </a:r>
            <a:r>
              <a:rPr lang="ru-RU" sz="2000" dirty="0"/>
              <a:t>2</a:t>
            </a:r>
            <a:r>
              <a:rPr lang="ru-RU" sz="2000" dirty="0" smtClean="0"/>
              <a:t>.6</a:t>
            </a:r>
            <a:r>
              <a:rPr lang="ru-RU" sz="2000" dirty="0" smtClean="0"/>
              <a:t>. </a:t>
            </a:r>
            <a:r>
              <a:rPr lang="ru-RU" sz="2000" dirty="0"/>
              <a:t>Структурная схема системы активной </a:t>
            </a:r>
            <a:r>
              <a:rPr lang="ru-RU" sz="2000" dirty="0" err="1"/>
              <a:t>виброзащиты</a:t>
            </a:r>
            <a:r>
              <a:rPr lang="ru-RU" sz="2000" dirty="0"/>
              <a:t> (а) и вари­ант схемы электрогидравлической системы </a:t>
            </a:r>
            <a:r>
              <a:rPr lang="ru-RU" sz="2000" dirty="0" err="1"/>
              <a:t>виброзащиты</a:t>
            </a:r>
            <a:r>
              <a:rPr lang="ru-RU" sz="2000" dirty="0"/>
              <a:t> (б):</a:t>
            </a:r>
          </a:p>
          <a:p>
            <a:pPr algn="just"/>
            <a:r>
              <a:rPr lang="ru-RU" sz="2000" dirty="0"/>
              <a:t>1 — датчик ускорения; 2 — датчик относительного смещения; 3 — усилитель; 4 — электромагнит; 5 — золотник; 6, 7 — </a:t>
            </a:r>
            <a:r>
              <a:rPr lang="ru-RU" sz="2000" dirty="0" err="1"/>
              <a:t>калы</a:t>
            </a:r>
            <a:r>
              <a:rPr lang="ru-RU" sz="2000" dirty="0"/>
              <a:t> подачи рабочей жидкости; 8 — силовой цилиндр; 9 — упругая прокладка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65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11617"/>
            <a:ext cx="8253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В </a:t>
            </a:r>
            <a:r>
              <a:rPr lang="ru-RU" sz="2400" dirty="0"/>
              <a:t>этой системе сигналы от датчиков ускорения </a:t>
            </a:r>
            <a:r>
              <a:rPr lang="ru-RU" sz="2400" dirty="0" smtClean="0"/>
              <a:t>1 </a:t>
            </a:r>
            <a:r>
              <a:rPr lang="ru-RU" sz="2400" dirty="0"/>
              <a:t>и относитель­ного смещения 2 поступают на входы усилителя 3. Усилитель </a:t>
            </a:r>
            <a:r>
              <a:rPr lang="ru-RU" sz="2400" dirty="0" smtClean="0"/>
              <a:t>вы</a:t>
            </a:r>
            <a:r>
              <a:rPr lang="ru-RU" sz="2400" dirty="0"/>
              <a:t>рабатывает сигнал, управляющий электромагнитом 4, который приводит в действие золотник 5, регулирующий через каналы 6, 7 подачу </a:t>
            </a:r>
            <a:r>
              <a:rPr lang="ru-RU" sz="2400" dirty="0" err="1"/>
              <a:t>малосжимаемой</a:t>
            </a:r>
            <a:r>
              <a:rPr lang="ru-RU" sz="2400" dirty="0"/>
              <a:t> рабочей жидкости в силовой цилиндр 8. Поток рабочей жидкости через золотник регулируют по ускоре­нию, относительной скорости, относительному смещению и ин­тегралу относительного смещения. Коэффициенты усиления по каждому каналу обратной связи настраиваются независимо. Так как жесткость пассивного гидравлического возбудителя высока, то между изолируемым объектом (</a:t>
            </a:r>
            <a:r>
              <a:rPr lang="ru-RU" sz="2400" dirty="0" smtClean="0"/>
              <a:t>РЭУ) </a:t>
            </a:r>
            <a:r>
              <a:rPr lang="ru-RU" sz="2400" dirty="0"/>
              <a:t>и штоком гидроцилинд­ра устанавливают упругую </a:t>
            </a:r>
            <a:r>
              <a:rPr lang="ru-RU" sz="2400" dirty="0" smtClean="0"/>
              <a:t>прокладку 9.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972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844824"/>
            <a:ext cx="814516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 smtClean="0"/>
              <a:t>	При </a:t>
            </a:r>
            <a:r>
              <a:rPr lang="ru-RU" sz="2500" dirty="0"/>
              <a:t>этом динамическая жесткость системы оказывается малой вследствие уменьшения гид­равлического сопротивления потоку рабочей жидкости через дрос­селирующие отверстия колеблющегося золотника и при замыка­нии цепи обратной связи можно получить собственную частоту системы значительно меньше 1 Гц.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750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1637" y="980728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2.4 Расчет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параметров системы пассивной </a:t>
            </a:r>
            <a:r>
              <a:rPr lang="ru-RU" sz="2800" b="1" dirty="0" err="1">
                <a:solidFill>
                  <a:schemeClr val="tx2"/>
                </a:solidFill>
                <a:latin typeface="+mj-lt"/>
              </a:rPr>
              <a:t>виброзащиты</a:t>
            </a:r>
            <a:endParaRPr lang="ru-RU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96" y="2204864"/>
            <a:ext cx="81209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Системы </a:t>
            </a:r>
            <a:r>
              <a:rPr lang="ru-RU" sz="2400" b="1" dirty="0">
                <a:solidFill>
                  <a:srgbClr val="C00000"/>
                </a:solidFill>
              </a:rPr>
              <a:t>пассивной </a:t>
            </a:r>
            <a:r>
              <a:rPr lang="ru-RU" sz="2400" b="1" dirty="0" err="1">
                <a:solidFill>
                  <a:srgbClr val="C00000"/>
                </a:solidFill>
              </a:rPr>
              <a:t>виброзащиты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dirty="0"/>
              <a:t>предназначены для защиты от воздействий вибрационных и ударных нагрузок блоков </a:t>
            </a:r>
            <a:r>
              <a:rPr lang="ru-RU" sz="2400" dirty="0" smtClean="0"/>
              <a:t>РЭУ </a:t>
            </a:r>
            <a:r>
              <a:rPr lang="ru-RU" sz="2400" dirty="0"/>
              <a:t>массой свыше 10 кг. Исходными данными для проектирования конструкций этих систем являются параметры внешних динами­ческих воздействий со стороны объекта-носителя, параметры ок­ружающей среды для условий эксплуатации и хранения </a:t>
            </a:r>
            <a:r>
              <a:rPr lang="ru-RU" sz="2400" dirty="0" smtClean="0"/>
              <a:t>РЭУ </a:t>
            </a:r>
            <a:r>
              <a:rPr lang="ru-RU" sz="2400" dirty="0"/>
              <a:t>и массогабаритные параметры защищаемых </a:t>
            </a:r>
            <a:r>
              <a:rPr lang="ru-RU" sz="2400" dirty="0" smtClean="0"/>
              <a:t>РЭУ.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08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881" y="634906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2.5 Расчет 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параметров </a:t>
            </a:r>
            <a:r>
              <a:rPr lang="ru-RU" sz="2800" b="1" dirty="0" err="1">
                <a:solidFill>
                  <a:schemeClr val="tx2"/>
                </a:solidFill>
                <a:latin typeface="+mj-lt"/>
              </a:rPr>
              <a:t>виброзащиты</a:t>
            </a:r>
            <a:r>
              <a:rPr lang="ru-RU" sz="28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в динамическом режиме</a:t>
            </a:r>
            <a:endParaRPr lang="ru-RU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5241" y="1916832"/>
            <a:ext cx="79414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ходе данного расчета определяют значения частот </a:t>
            </a:r>
            <a:r>
              <a:rPr lang="el-GR" sz="2400" dirty="0" smtClean="0"/>
              <a:t>ω</a:t>
            </a:r>
            <a:r>
              <a:rPr lang="ru-RU" sz="2400" dirty="0" smtClean="0"/>
              <a:t>, собственных </a:t>
            </a:r>
            <a:r>
              <a:rPr lang="ru-RU" sz="2400" dirty="0"/>
              <a:t>колебаний, </a:t>
            </a:r>
            <a:r>
              <a:rPr lang="ru-RU" sz="2400" dirty="0">
                <a:solidFill>
                  <a:srgbClr val="C00000"/>
                </a:solidFill>
              </a:rPr>
              <a:t>параметры вынужденных колебаний и </a:t>
            </a:r>
            <a:r>
              <a:rPr lang="ru-RU" sz="2400" dirty="0" smtClean="0">
                <a:solidFill>
                  <a:srgbClr val="C00000"/>
                </a:solidFill>
              </a:rPr>
              <a:t>значений </a:t>
            </a:r>
            <a:r>
              <a:rPr lang="ru-RU" sz="2400" dirty="0">
                <a:solidFill>
                  <a:srgbClr val="C00000"/>
                </a:solidFill>
              </a:rPr>
              <a:t>эффективности </a:t>
            </a:r>
            <a:r>
              <a:rPr lang="ru-RU" sz="2400" dirty="0" err="1">
                <a:solidFill>
                  <a:srgbClr val="C00000"/>
                </a:solidFill>
              </a:rPr>
              <a:t>виброзащиты</a:t>
            </a:r>
            <a:r>
              <a:rPr lang="ru-RU" sz="2400" dirty="0"/>
              <a:t> по каждому из </a:t>
            </a:r>
            <a:r>
              <a:rPr lang="en-US" sz="2400" i="1" dirty="0" smtClean="0"/>
              <a:t>j</a:t>
            </a:r>
            <a:r>
              <a:rPr lang="ru-RU" sz="2400" dirty="0" smtClean="0"/>
              <a:t> </a:t>
            </a:r>
            <a:r>
              <a:rPr lang="ru-RU" sz="2400" dirty="0"/>
              <a:t>возможных </a:t>
            </a:r>
            <a:r>
              <a:rPr lang="ru-RU" sz="2400" dirty="0" smtClean="0"/>
              <a:t>направлений </a:t>
            </a:r>
            <a:r>
              <a:rPr lang="ru-RU" sz="2400" dirty="0"/>
              <a:t>движения механической конструкции. </a:t>
            </a:r>
            <a:endParaRPr lang="ru-RU" sz="2400" dirty="0" smtClean="0"/>
          </a:p>
          <a:p>
            <a:pPr algn="just"/>
            <a:r>
              <a:rPr lang="ru-RU" sz="2400" dirty="0" smtClean="0">
                <a:solidFill>
                  <a:srgbClr val="C00000"/>
                </a:solidFill>
              </a:rPr>
              <a:t>При </a:t>
            </a:r>
            <a:r>
              <a:rPr lang="ru-RU" sz="2400" dirty="0">
                <a:solidFill>
                  <a:srgbClr val="C00000"/>
                </a:solidFill>
              </a:rPr>
              <a:t>этом </a:t>
            </a:r>
            <a:r>
              <a:rPr lang="ru-RU" sz="2400" dirty="0" smtClean="0">
                <a:solidFill>
                  <a:srgbClr val="C00000"/>
                </a:solidFill>
              </a:rPr>
              <a:t>амортизированный </a:t>
            </a:r>
            <a:r>
              <a:rPr lang="ru-RU" sz="2400" dirty="0">
                <a:solidFill>
                  <a:srgbClr val="C00000"/>
                </a:solidFill>
              </a:rPr>
              <a:t>блок рассматривают как абсолютно жесткое тело</a:t>
            </a:r>
            <a:r>
              <a:rPr lang="ru-RU" sz="2400" dirty="0"/>
              <a:t>, </a:t>
            </a:r>
            <a:r>
              <a:rPr lang="ru-RU" sz="2400" dirty="0" smtClean="0"/>
              <a:t>находящееся </a:t>
            </a:r>
            <a:r>
              <a:rPr lang="ru-RU" sz="2400" dirty="0"/>
              <a:t>в положении статического равновесия, для </a:t>
            </a:r>
            <a:r>
              <a:rPr lang="ru-RU" sz="2400" dirty="0" smtClean="0"/>
              <a:t>которого </a:t>
            </a:r>
            <a:r>
              <a:rPr lang="ru-RU" sz="2400" dirty="0"/>
              <a:t>выполнено условие рационального монтажа и которое при </a:t>
            </a:r>
            <a:r>
              <a:rPr lang="ru-RU" sz="2400" dirty="0" smtClean="0"/>
              <a:t>заданных </a:t>
            </a:r>
            <a:r>
              <a:rPr lang="ru-RU" sz="2400" dirty="0"/>
              <a:t>параметрах внешних гармонических воздействий может </a:t>
            </a:r>
            <a:r>
              <a:rPr lang="ru-RU" sz="2400" dirty="0" smtClean="0"/>
              <a:t>совершать </a:t>
            </a:r>
            <a:r>
              <a:rPr lang="ru-RU" sz="2400" dirty="0"/>
              <a:t>возвратно-поступательные или угловые колебания.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360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14" t="32020" r="3320" b="49899"/>
          <a:stretch/>
        </p:blipFill>
        <p:spPr>
          <a:xfrm>
            <a:off x="323528" y="1704109"/>
            <a:ext cx="8729364" cy="2733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81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296" y="1582341"/>
            <a:ext cx="81451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	</a:t>
            </a:r>
            <a:r>
              <a:rPr lang="ru-RU" sz="2400" dirty="0" smtClean="0"/>
              <a:t>Для </a:t>
            </a:r>
            <a:r>
              <a:rPr lang="ru-RU" sz="2400" dirty="0"/>
              <a:t>определения параметров вынужденных колебаний по </a:t>
            </a:r>
            <a:r>
              <a:rPr lang="en-US" sz="2400" i="1" dirty="0" smtClean="0"/>
              <a:t>j</a:t>
            </a:r>
            <a:r>
              <a:rPr lang="ru-RU" sz="2400" dirty="0" smtClean="0"/>
              <a:t>-му  </a:t>
            </a:r>
            <a:r>
              <a:rPr lang="ru-RU" sz="2400" dirty="0"/>
              <a:t>направлению в установившемся режиме составляют и </a:t>
            </a:r>
            <a:r>
              <a:rPr lang="ru-RU" sz="2400" dirty="0" smtClean="0"/>
              <a:t>решают </a:t>
            </a:r>
            <a:r>
              <a:rPr lang="ru-RU" sz="2400" dirty="0"/>
              <a:t>дифференциальное уравнение движения системы при ее </a:t>
            </a:r>
            <a:r>
              <a:rPr lang="ru-RU" sz="2400" dirty="0" smtClean="0"/>
              <a:t>известных </a:t>
            </a:r>
            <a:r>
              <a:rPr lang="ru-RU" sz="2400" dirty="0"/>
              <a:t>параметрах и параметрах внешних воздействий по </a:t>
            </a:r>
            <a:r>
              <a:rPr lang="en-US" sz="2400" i="1" dirty="0" smtClean="0"/>
              <a:t>j</a:t>
            </a:r>
            <a:r>
              <a:rPr lang="ru-RU" sz="2400" dirty="0" smtClean="0"/>
              <a:t>-му направлению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 smtClean="0"/>
              <a:t>	Дальнейший </a:t>
            </a:r>
            <a:r>
              <a:rPr lang="ru-RU" sz="2400" dirty="0"/>
              <a:t>анализ </a:t>
            </a:r>
            <a:r>
              <a:rPr lang="ru-RU" sz="2400" dirty="0" err="1"/>
              <a:t>вибропрочности</a:t>
            </a:r>
            <a:r>
              <a:rPr lang="ru-RU" sz="2400" dirty="0"/>
              <a:t> конструкции </a:t>
            </a:r>
            <a:r>
              <a:rPr lang="ru-RU" sz="2400" dirty="0" smtClean="0"/>
              <a:t>выполняют </a:t>
            </a:r>
            <a:r>
              <a:rPr lang="ru-RU" sz="2400" dirty="0"/>
              <a:t>по найденным амплитудным значениям линейных или </a:t>
            </a:r>
            <a:r>
              <a:rPr lang="ru-RU" sz="2400" dirty="0" smtClean="0"/>
              <a:t>угловых </a:t>
            </a:r>
            <a:r>
              <a:rPr lang="ru-RU" sz="2400" dirty="0"/>
              <a:t>параметров вынужденных колебаний — смещений, скоростей </a:t>
            </a:r>
            <a:r>
              <a:rPr lang="ru-RU" sz="2400" dirty="0" smtClean="0"/>
              <a:t>или </a:t>
            </a:r>
            <a:r>
              <a:rPr lang="ru-RU" sz="2400" dirty="0"/>
              <a:t>ускорений.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82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464" y="908720"/>
            <a:ext cx="797334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Контрольные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вопросы</a:t>
            </a:r>
            <a:endParaRPr lang="ru-RU" sz="3200" b="1" dirty="0" smtClean="0">
              <a:solidFill>
                <a:schemeClr val="tx2"/>
              </a:solidFill>
              <a:latin typeface="+mj-lt"/>
            </a:endParaRPr>
          </a:p>
          <a:p>
            <a:pPr algn="ctr"/>
            <a:endParaRPr lang="ru-RU" sz="3200" dirty="0" smtClean="0">
              <a:latin typeface="+mj-lt"/>
            </a:endParaRPr>
          </a:p>
          <a:p>
            <a:r>
              <a:rPr lang="ru-RU" sz="2400" dirty="0" smtClean="0"/>
              <a:t>1</a:t>
            </a:r>
            <a:r>
              <a:rPr lang="ru-RU" sz="2400" dirty="0"/>
              <a:t>. Примером каких </a:t>
            </a:r>
            <a:r>
              <a:rPr lang="ru-RU" sz="2400" dirty="0" smtClean="0"/>
              <a:t>РЭУ </a:t>
            </a:r>
            <a:r>
              <a:rPr lang="ru-RU" sz="2400" dirty="0"/>
              <a:t>являются </a:t>
            </a:r>
            <a:r>
              <a:rPr lang="ru-RU" sz="2400" dirty="0" smtClean="0"/>
              <a:t>РЭУ, </a:t>
            </a:r>
            <a:r>
              <a:rPr lang="ru-RU" sz="2400" dirty="0"/>
              <a:t>ус­танавливаемые на автомобилях, самолетах и вертолетах?</a:t>
            </a:r>
          </a:p>
          <a:p>
            <a:r>
              <a:rPr lang="ru-RU" sz="2400" dirty="0"/>
              <a:t>2. Какие изменения происходят в конструкциях </a:t>
            </a:r>
            <a:r>
              <a:rPr lang="ru-RU" sz="2400" dirty="0" smtClean="0"/>
              <a:t>РЭУ </a:t>
            </a:r>
            <a:r>
              <a:rPr lang="ru-RU" sz="2400" dirty="0"/>
              <a:t>в результате механических воздействий?</a:t>
            </a:r>
          </a:p>
          <a:p>
            <a:r>
              <a:rPr lang="ru-RU" sz="2400" dirty="0"/>
              <a:t>3. Какое максимальное число степеней свободы твердого тела?</a:t>
            </a:r>
          </a:p>
          <a:p>
            <a:r>
              <a:rPr lang="ru-RU" sz="2400" dirty="0"/>
              <a:t>4. Назовите виды возбуждения механической конструкции. Опишите их.</a:t>
            </a:r>
          </a:p>
          <a:p>
            <a:r>
              <a:rPr lang="ru-RU" sz="2400" dirty="0"/>
              <a:t>5. Что является общим способом описания динамических состояний механических конструкций?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11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13424"/>
            <a:ext cx="86342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6. С </a:t>
            </a:r>
            <a:r>
              <a:rPr lang="ru-RU" sz="2400" dirty="0"/>
              <a:t>какой целью реальную конструкцию заменяют моделью?</a:t>
            </a:r>
          </a:p>
          <a:p>
            <a:r>
              <a:rPr lang="ru-RU" sz="2400" dirty="0" smtClean="0"/>
              <a:t>7. Перечислите </a:t>
            </a:r>
            <a:r>
              <a:rPr lang="ru-RU" sz="2400" dirty="0"/>
              <a:t>основные допущения, которые могут быть приняты при замене реальной конструкции РЭС ее моделью.</a:t>
            </a:r>
          </a:p>
          <a:p>
            <a:r>
              <a:rPr lang="ru-RU" sz="2400" dirty="0" smtClean="0"/>
              <a:t>8. Приведите </a:t>
            </a:r>
            <a:r>
              <a:rPr lang="ru-RU" sz="2400" dirty="0"/>
              <a:t>примеры динамического состояния конструкций.</a:t>
            </a:r>
          </a:p>
          <a:p>
            <a:r>
              <a:rPr lang="ru-RU" sz="2400" dirty="0" smtClean="0"/>
              <a:t>9. Укажите </a:t>
            </a:r>
            <a:r>
              <a:rPr lang="ru-RU" sz="2400" dirty="0"/>
              <a:t>способы повышения </a:t>
            </a:r>
            <a:r>
              <a:rPr lang="ru-RU" sz="2400" dirty="0" err="1"/>
              <a:t>виброустойчивости</a:t>
            </a:r>
            <a:r>
              <a:rPr lang="ru-RU" sz="2400" dirty="0"/>
              <a:t> пластин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92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0408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ClrTx/>
              <a:buSzPct val="100000"/>
              <a:buNone/>
            </a:pPr>
            <a:r>
              <a:rPr lang="ru-RU" sz="2800" dirty="0" smtClean="0"/>
              <a:t>10. Назовите </a:t>
            </a:r>
            <a:r>
              <a:rPr lang="ru-RU" sz="2800" dirty="0"/>
              <a:t>недостатки упругого линейного элемента.</a:t>
            </a:r>
          </a:p>
          <a:p>
            <a:pPr marL="0" indent="0">
              <a:buClrTx/>
              <a:buSzPct val="100000"/>
              <a:buNone/>
            </a:pPr>
            <a:r>
              <a:rPr lang="ru-RU" sz="2800" dirty="0" smtClean="0"/>
              <a:t>11. Назовите </a:t>
            </a:r>
            <a:r>
              <a:rPr lang="ru-RU" sz="2800" dirty="0"/>
              <a:t>достоинства упругого нелинейного элемента.</a:t>
            </a:r>
          </a:p>
          <a:p>
            <a:pPr marL="0" indent="0">
              <a:buClrTx/>
              <a:buSzPct val="100000"/>
              <a:buNone/>
            </a:pPr>
            <a:r>
              <a:rPr lang="ru-RU" sz="2800" dirty="0" smtClean="0"/>
              <a:t>12. За </a:t>
            </a:r>
            <a:r>
              <a:rPr lang="ru-RU" sz="2800" dirty="0"/>
              <a:t>счет чего происходит диссипация энергии </a:t>
            </a:r>
            <a:r>
              <a:rPr lang="ru-RU" sz="2800" dirty="0" smtClean="0"/>
              <a:t>13. колебаний </a:t>
            </a:r>
            <a:r>
              <a:rPr lang="ru-RU" sz="2800" dirty="0"/>
              <a:t>в аморти­заторах разных типов?</a:t>
            </a:r>
          </a:p>
          <a:p>
            <a:pPr marL="0" indent="0">
              <a:buClrTx/>
              <a:buSzPct val="100000"/>
              <a:buNone/>
            </a:pPr>
            <a:r>
              <a:rPr lang="ru-RU" sz="2800" dirty="0" smtClean="0"/>
              <a:t>13. Поясните </a:t>
            </a:r>
            <a:r>
              <a:rPr lang="ru-RU" sz="2800" dirty="0"/>
              <a:t>смысл «активности» систем активной </a:t>
            </a:r>
            <a:r>
              <a:rPr lang="ru-RU" sz="2800" dirty="0" err="1"/>
              <a:t>виброзащиты</a:t>
            </a:r>
            <a:r>
              <a:rPr lang="ru-RU" sz="2800" dirty="0"/>
              <a:t>.</a:t>
            </a:r>
          </a:p>
          <a:p>
            <a:pPr marL="0" indent="0">
              <a:buClrTx/>
              <a:buSzPct val="100000"/>
              <a:buNone/>
            </a:pPr>
            <a:r>
              <a:rPr lang="ru-RU" sz="2800" dirty="0" smtClean="0"/>
              <a:t>14. Поясните </a:t>
            </a:r>
            <a:r>
              <a:rPr lang="ru-RU" sz="2800" dirty="0"/>
              <a:t>смысл условия рационального монтажа системы аморти­зации.</a:t>
            </a:r>
          </a:p>
          <a:p>
            <a:pPr marL="0" indent="0">
              <a:buClrTx/>
              <a:buSzPct val="100000"/>
              <a:buNone/>
            </a:pPr>
            <a:r>
              <a:rPr lang="ru-RU" sz="2800" dirty="0" smtClean="0"/>
              <a:t>15. Поясните </a:t>
            </a:r>
            <a:r>
              <a:rPr lang="ru-RU" sz="2800" dirty="0"/>
              <a:t>разницу между силовым и кинематическим возбужде­нием механической системы.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5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68e10dc2ccbd3faeba188dd6c4637d04897d833"/>
  <p:tag name="ISPRING_SCORM_RATE_SLIDES" val="1"/>
  <p:tag name="ISPRING_SCORM_RATE_QUIZZES" val="0"/>
  <p:tag name="ISPRING_SCORM_PASSING_SCORE" val="100.0000000000"/>
  <p:tag name="GENSWF_OUTPUT_FILE_NAME" val="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772</TotalTime>
  <Words>1189</Words>
  <Application>Microsoft Office PowerPoint</Application>
  <PresentationFormat>Экран (4:3)</PresentationFormat>
  <Paragraphs>256</Paragraphs>
  <Slides>66</Slides>
  <Notes>66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Поток</vt:lpstr>
      <vt:lpstr>Презентация PowerPoint</vt:lpstr>
      <vt:lpstr>Презентация PowerPoint</vt:lpstr>
      <vt:lpstr>ЛИТЕРАТУРА</vt:lpstr>
      <vt:lpstr>1. Механические воздействия     1.1 Механические нагрузки, действующие на РЭУ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Способы защиты РЭУ от вибраций и ударов     2.1 Конструктивные способы защиты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Belous</dc:creator>
  <cp:lastModifiedBy>Belous</cp:lastModifiedBy>
  <cp:revision>15</cp:revision>
  <dcterms:created xsi:type="dcterms:W3CDTF">2014-05-07T10:58:24Z</dcterms:created>
  <dcterms:modified xsi:type="dcterms:W3CDTF">2014-05-08T13:44:47Z</dcterms:modified>
</cp:coreProperties>
</file>