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7" r:id="rId40"/>
    <p:sldId id="298" r:id="rId41"/>
    <p:sldId id="299" r:id="rId42"/>
    <p:sldId id="300" r:id="rId43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развитые страны мира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1960-е</c:v>
                </c:pt>
                <c:pt idx="1">
                  <c:v>1970-е</c:v>
                </c:pt>
                <c:pt idx="2">
                  <c:v>1980-е</c:v>
                </c:pt>
                <c:pt idx="3">
                  <c:v>1990-е</c:v>
                </c:pt>
                <c:pt idx="4">
                  <c:v>2000-2004</c:v>
                </c:pt>
                <c:pt idx="5">
                  <c:v>2005-2007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5.0999999999999996</c:v>
                </c:pt>
                <c:pt idx="1">
                  <c:v>3.1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2.2000000000000002</c:v>
                </c:pt>
                <c:pt idx="6">
                  <c:v>0.5</c:v>
                </c:pt>
                <c:pt idx="7">
                  <c:v>-3.4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развивающиеся страны мира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1960-е</c:v>
                </c:pt>
                <c:pt idx="1">
                  <c:v>1970-е</c:v>
                </c:pt>
                <c:pt idx="2">
                  <c:v>1980-е</c:v>
                </c:pt>
                <c:pt idx="3">
                  <c:v>1990-е</c:v>
                </c:pt>
                <c:pt idx="4">
                  <c:v>2000-2004</c:v>
                </c:pt>
                <c:pt idx="5">
                  <c:v>2005-2007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6</c:v>
                </c:pt>
                <c:pt idx="1">
                  <c:v>5.6</c:v>
                </c:pt>
                <c:pt idx="2">
                  <c:v>3.5</c:v>
                </c:pt>
                <c:pt idx="3">
                  <c:v>5</c:v>
                </c:pt>
                <c:pt idx="4">
                  <c:v>5</c:v>
                </c:pt>
                <c:pt idx="5">
                  <c:v>6.3</c:v>
                </c:pt>
                <c:pt idx="6">
                  <c:v>6.1</c:v>
                </c:pt>
                <c:pt idx="7">
                  <c:v>2.8</c:v>
                </c:pt>
                <c:pt idx="8">
                  <c:v>7.4</c:v>
                </c:pt>
                <c:pt idx="9">
                  <c:v>6.2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121840"/>
        <c:axId val="146123520"/>
      </c:lineChart>
      <c:catAx>
        <c:axId val="146121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6123520"/>
        <c:crosses val="autoZero"/>
        <c:auto val="1"/>
        <c:lblAlgn val="ctr"/>
        <c:lblOffset val="100"/>
        <c:noMultiLvlLbl val="0"/>
      </c:catAx>
      <c:valAx>
        <c:axId val="146123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1218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развивающиеся страны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1950</c:v>
                </c:pt>
                <c:pt idx="1">
                  <c:v>2007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40</c:v>
                </c:pt>
                <c:pt idx="2">
                  <c:v>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прочие страны мира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1950</c:v>
                </c:pt>
                <c:pt idx="1">
                  <c:v>2007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80</c:v>
                </c:pt>
                <c:pt idx="1">
                  <c:v>60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505472"/>
        <c:axId val="149506032"/>
      </c:barChart>
      <c:catAx>
        <c:axId val="14950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506032"/>
        <c:crosses val="autoZero"/>
        <c:auto val="1"/>
        <c:lblAlgn val="ctr"/>
        <c:lblOffset val="100"/>
        <c:noMultiLvlLbl val="0"/>
      </c:catAx>
      <c:valAx>
        <c:axId val="1495060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9505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1978</c:v>
                </c:pt>
                <c:pt idx="1">
                  <c:v>1990</c:v>
                </c:pt>
                <c:pt idx="2">
                  <c:v>1994</c:v>
                </c:pt>
                <c:pt idx="3">
                  <c:v>2000</c:v>
                </c:pt>
                <c:pt idx="4">
                  <c:v>2006</c:v>
                </c:pt>
                <c:pt idx="5">
                  <c:v>2010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2.5</c:v>
                </c:pt>
                <c:pt idx="2">
                  <c:v>5</c:v>
                </c:pt>
                <c:pt idx="3">
                  <c:v>10</c:v>
                </c:pt>
                <c:pt idx="4">
                  <c:v>25</c:v>
                </c:pt>
                <c:pt idx="5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508272"/>
        <c:axId val="149508832"/>
      </c:areaChart>
      <c:catAx>
        <c:axId val="14950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508832"/>
        <c:crosses val="autoZero"/>
        <c:auto val="1"/>
        <c:lblAlgn val="ctr"/>
        <c:lblOffset val="100"/>
        <c:noMultiLvlLbl val="0"/>
      </c:catAx>
      <c:valAx>
        <c:axId val="149508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5082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AD7E9-64A3-4250-ADDA-96DF0E78DB61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71B4-E60B-4777-AA42-9204B95EF7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8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2FAEC-667C-4AC0-9CBD-06784F64662E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12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33F0-9717-4C98-B806-DEE080ABBD31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19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8C4FE-9609-4BDF-919E-29BCCD27F804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2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1B01-0261-4717-B896-AEB9DCD475A5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74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75B-057C-4373-AAFC-CD33379B902A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27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11C27-33BE-48F1-8FD8-AAAA83D975C9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91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9A11-32C2-4B99-B323-7373198E4782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8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9650-75FC-41BE-89D6-B0232B27C435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86CAE-03F4-46A8-8B49-DC7F30C3799A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00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2022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98264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23232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813407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3721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C91E4-5FC0-4A31-8CB2-890CEF5C674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329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F4B7-26ED-4F54-BD91-939321B16908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93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C0588-EFD1-4011-ADBB-3D8FC9A1651B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BDB46E-6562-4B75-9FA8-C353D853B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21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7857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Мировая экономика как система, ее становление и тенденции развития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Определение категории «мировая экономика»</a:t>
            </a:r>
          </a:p>
          <a:p>
            <a:pPr algn="ctr"/>
            <a:r>
              <a:rPr lang="ru-RU" b="1" i="1" dirty="0" smtClean="0"/>
              <a:t>Мировая экономика </a:t>
            </a:r>
            <a:r>
              <a:rPr lang="ru-RU" dirty="0" smtClean="0"/>
              <a:t>– это совокупность национальных экономик стран мира, объединенных международным разделением труда и связанных между собой обменом </a:t>
            </a:r>
            <a:r>
              <a:rPr lang="ru-RU" i="1" u="sng" dirty="0" smtClean="0"/>
              <a:t>товарами ,услугами и международным движением факторов производства </a:t>
            </a:r>
            <a:r>
              <a:rPr lang="ru-RU" dirty="0" smtClean="0"/>
              <a:t>(капиталов, рабочей силы, технологии)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58204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Формы МЭО: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еждународная торговля;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еждународное движение капитала;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еждународная миграция рабочей силы;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еждународная передача (трансферт) технологий;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еждународные валютно-расчетные отношения.</a:t>
            </a:r>
          </a:p>
          <a:p>
            <a:pPr marL="900000"/>
            <a:r>
              <a:rPr lang="ru-RU" dirty="0"/>
              <a:t>п</a:t>
            </a:r>
            <a:r>
              <a:rPr lang="ru-RU" dirty="0" smtClean="0"/>
              <a:t>роизводные формы: международный туризм, международная экономическая интеграция и т.п.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/>
              <a:t>Уровни взаимодействия национальных экономик:</a:t>
            </a:r>
          </a:p>
          <a:p>
            <a:pPr algn="ctr">
              <a:buNone/>
            </a:pPr>
            <a:endParaRPr lang="ru-RU" b="1" i="1" dirty="0"/>
          </a:p>
          <a:p>
            <a:pPr algn="ctr">
              <a:buNone/>
            </a:pPr>
            <a:endParaRPr lang="ru-RU" b="1" i="1" dirty="0" smtClean="0"/>
          </a:p>
          <a:p>
            <a:r>
              <a:rPr lang="ru-RU" dirty="0"/>
              <a:t>м</a:t>
            </a:r>
            <a:r>
              <a:rPr lang="ru-RU" dirty="0" smtClean="0"/>
              <a:t>икроэкономический уровень</a:t>
            </a:r>
          </a:p>
          <a:p>
            <a:r>
              <a:rPr lang="ru-RU" dirty="0"/>
              <a:t>м</a:t>
            </a:r>
            <a:r>
              <a:rPr lang="ru-RU" dirty="0" smtClean="0"/>
              <a:t>акроэкономический уровень</a:t>
            </a:r>
          </a:p>
          <a:p>
            <a:r>
              <a:rPr lang="ru-RU" dirty="0"/>
              <a:t>н</a:t>
            </a:r>
            <a:r>
              <a:rPr lang="ru-RU" dirty="0" smtClean="0"/>
              <a:t>аднациональный уровень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Мировая экономика </a:t>
            </a:r>
            <a:r>
              <a:rPr lang="ru-RU" dirty="0" smtClean="0"/>
              <a:t>– сложная система:</a:t>
            </a:r>
          </a:p>
          <a:p>
            <a:endParaRPr lang="ru-RU" dirty="0" smtClean="0"/>
          </a:p>
          <a:p>
            <a:pPr>
              <a:buFont typeface="Calibri" pitchFamily="34" charset="0"/>
              <a:buChar char="―"/>
            </a:pPr>
            <a:r>
              <a:rPr lang="ru-RU" dirty="0"/>
              <a:t>и</a:t>
            </a:r>
            <a:r>
              <a:rPr lang="ru-RU" dirty="0" smtClean="0"/>
              <a:t>ерархичность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многоуровневость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неравномерность экономического развития</a:t>
            </a:r>
          </a:p>
          <a:p>
            <a:endParaRPr lang="ru-RU" b="1" i="1" dirty="0" smtClean="0"/>
          </a:p>
          <a:p>
            <a:r>
              <a:rPr lang="ru-RU" b="1" i="1" dirty="0" smtClean="0"/>
              <a:t>Основа системы </a:t>
            </a:r>
            <a:r>
              <a:rPr lang="ru-RU" dirty="0" smtClean="0"/>
              <a:t>– международное ограниченное рамками отдельных государств национальное производство материальных и духовных благ, их распределение, обмен и потребление.</a:t>
            </a:r>
          </a:p>
          <a:p>
            <a:pPr>
              <a:buFont typeface="Calibri" pitchFamily="34" charset="0"/>
              <a:buChar char="―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357850"/>
          </a:xfrm>
        </p:spPr>
        <p:txBody>
          <a:bodyPr/>
          <a:lstStyle/>
          <a:p>
            <a:r>
              <a:rPr lang="ru-RU" b="1" i="1" dirty="0" smtClean="0"/>
              <a:t>Мировое хозяйство </a:t>
            </a:r>
            <a:r>
              <a:rPr lang="ru-RU" dirty="0" smtClean="0"/>
              <a:t>– историческая и политико-экономическая категория.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 smtClean="0"/>
              <a:t>Каждому историческому этапу присущи определенные масштабы и уровень производства, интернационализации хозяйственной жизни и социально-экономическая структура.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Субъекты мировой экономики: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/>
              <a:t>н</a:t>
            </a:r>
            <a:r>
              <a:rPr lang="ru-RU" dirty="0" smtClean="0"/>
              <a:t>ациональные экономики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/>
              <a:t>т</a:t>
            </a:r>
            <a:r>
              <a:rPr lang="ru-RU" dirty="0" smtClean="0"/>
              <a:t>ранснациональные корпорации (ТНК)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 smtClean="0"/>
              <a:t>международные экономические организации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/>
              <a:t>и</a:t>
            </a:r>
            <a:r>
              <a:rPr lang="ru-RU" dirty="0" smtClean="0"/>
              <a:t>нтеграционные хозяйственные объединения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Нормы </a:t>
            </a:r>
            <a:r>
              <a:rPr lang="ru-RU" b="1" i="1" dirty="0" smtClean="0"/>
              <a:t>международного права </a:t>
            </a:r>
            <a:r>
              <a:rPr lang="ru-RU" dirty="0" smtClean="0"/>
              <a:t>регулируют экономические отношения между государствами, экономическими объединениями, юридическими и физическими лицами.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История становления и развития мирового хозяйства</a:t>
            </a:r>
          </a:p>
          <a:p>
            <a:r>
              <a:rPr lang="ru-RU" dirty="0" smtClean="0"/>
              <a:t>Большой вклад в становление мирового рынка и мирового хозяйства внесли:</a:t>
            </a:r>
          </a:p>
          <a:p>
            <a:pPr marL="900000">
              <a:buFont typeface="Wingdings" pitchFamily="2" charset="2"/>
              <a:buChar char="§"/>
            </a:pPr>
            <a:r>
              <a:rPr lang="ru-RU" dirty="0" smtClean="0"/>
              <a:t>Великие географические открытия 15-17 вв.;</a:t>
            </a:r>
          </a:p>
          <a:p>
            <a:pPr marL="900000">
              <a:buFont typeface="Wingdings" pitchFamily="2" charset="2"/>
              <a:buChar char="§"/>
            </a:pPr>
            <a:r>
              <a:rPr lang="ru-RU" dirty="0" smtClean="0"/>
              <a:t>Появление в 18 в. машинной индустрии;</a:t>
            </a:r>
          </a:p>
          <a:p>
            <a:pPr marL="900000">
              <a:buFont typeface="Wingdings" pitchFamily="2" charset="2"/>
              <a:buChar char="§"/>
            </a:pPr>
            <a:r>
              <a:rPr lang="ru-RU" dirty="0" smtClean="0"/>
              <a:t>Появление современных средств транспорта и связи.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Конец 18 в. – конец 70-х гг. 19 в. – появление машинной индустрии.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19 в. – формирование единого </a:t>
            </a:r>
            <a:r>
              <a:rPr lang="ru-RU" b="1" i="1" dirty="0" smtClean="0"/>
              <a:t>мирового рынка</a:t>
            </a:r>
            <a:r>
              <a:rPr lang="ru-RU" dirty="0" smtClean="0"/>
              <a:t> товаров и услуг,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Усиление движения факторов производства.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Последняя треть 19 в. – перерастание мирового рынка </a:t>
            </a:r>
            <a:r>
              <a:rPr lang="ru-RU" smtClean="0"/>
              <a:t>в мировое </a:t>
            </a:r>
            <a:r>
              <a:rPr lang="ru-RU" dirty="0" smtClean="0"/>
              <a:t>хозяйство.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Периоды развития мировой экономики в ХХ-ХХ</a:t>
            </a:r>
            <a:r>
              <a:rPr lang="en-US" b="1" i="1" dirty="0" smtClean="0"/>
              <a:t>I</a:t>
            </a:r>
            <a:r>
              <a:rPr lang="ru-RU" b="1" i="1" dirty="0" smtClean="0"/>
              <a:t> вв.:</a:t>
            </a:r>
          </a:p>
          <a:p>
            <a:pPr>
              <a:buFont typeface="Wingdings" pitchFamily="2" charset="2"/>
              <a:buChar char="q"/>
            </a:pPr>
            <a:r>
              <a:rPr lang="en-US" b="1" i="1" dirty="0" smtClean="0"/>
              <a:t>I</a:t>
            </a:r>
            <a:r>
              <a:rPr lang="ru-RU" b="1" i="1" dirty="0" smtClean="0"/>
              <a:t> этап – с конца Х</a:t>
            </a:r>
            <a:r>
              <a:rPr lang="en-US" b="1" i="1" dirty="0" smtClean="0"/>
              <a:t>I</a:t>
            </a:r>
            <a:r>
              <a:rPr lang="ru-RU" b="1" i="1" dirty="0" smtClean="0"/>
              <a:t>Х в. До 1914 г. – интенсивные международные экономические связи.</a:t>
            </a:r>
          </a:p>
          <a:p>
            <a:pPr marL="900000"/>
            <a:r>
              <a:rPr lang="ru-RU" dirty="0" smtClean="0"/>
              <a:t>Однако ТНК были немногочисленны, интеграционные объединения отсутствовали, международные экономические организации были немногочисленны и слабы.</a:t>
            </a:r>
          </a:p>
          <a:p>
            <a:pPr>
              <a:buFont typeface="Wingdings" pitchFamily="2" charset="2"/>
              <a:buChar char="q"/>
            </a:pPr>
            <a:r>
              <a:rPr lang="en-US" b="1" i="1" dirty="0" smtClean="0"/>
              <a:t>II</a:t>
            </a:r>
            <a:r>
              <a:rPr lang="ru-RU" b="1" i="1" dirty="0" smtClean="0"/>
              <a:t> этап – с начала 1-ой Мировой войны (1914 г.) до 1950 г.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Преобладание дезинтеграционных тенденций;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Свертывание мирохозяйственных связей.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i="1" dirty="0" smtClean="0"/>
              <a:t>III</a:t>
            </a:r>
            <a:r>
              <a:rPr lang="ru-RU" b="1" i="1" dirty="0" smtClean="0"/>
              <a:t> этап – с 1950 г. до конца 1980-х гг. – усиление процессов: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интернационализации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транснационализации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международной интеграции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распад колониальной системы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появление группы социалистических стран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ru-RU" dirty="0" smtClean="0"/>
              <a:t>После 2-ой мировой войны – переход стран от замкнутости к </a:t>
            </a:r>
            <a:r>
              <a:rPr lang="ru-RU" b="1" i="1" dirty="0" smtClean="0"/>
              <a:t>экономике открытого типа.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 smtClean="0"/>
              <a:t>Создание ГАТТ (1947 г.) – постепенное снижение таможенных барьеров в торговле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526893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b="1" i="1" dirty="0" smtClean="0"/>
              <a:t>IV </a:t>
            </a:r>
            <a:r>
              <a:rPr lang="ru-RU" b="1" i="1" dirty="0" smtClean="0"/>
              <a:t>этап – рубеж 1980-90-х гг. по настоящее время: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экономическая глобализация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усиление экономической регионализации и интеграции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переход наиболее развитых стран к постиндустриализму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экономическая и финансовая либерализация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распад системы социализма, возвращение бывших социалистических стран к рыночной экономике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58204" cy="5411807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Постиндустриальная экономика: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возрастание в структуре производства и потребления доли услуг;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повышенное внимание к окружающей среде;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социализация экономики – вложение средств в развитие знаний и человека;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информатизация общества;</a:t>
            </a:r>
          </a:p>
          <a:p>
            <a:pPr marL="900000">
              <a:buFont typeface="Wingdings" pitchFamily="2" charset="2"/>
              <a:buChar char="Ø"/>
            </a:pPr>
            <a:r>
              <a:rPr lang="ru-RU" dirty="0" smtClean="0"/>
              <a:t>рост международной торговли технологиями.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572560" cy="4525963"/>
          </a:xfrm>
        </p:spPr>
        <p:txBody>
          <a:bodyPr/>
          <a:lstStyle/>
          <a:p>
            <a:r>
              <a:rPr lang="ru-RU" b="1" i="1" dirty="0" smtClean="0"/>
              <a:t>Либерализация экономической деятельности (дерегулирование) </a:t>
            </a:r>
            <a:r>
              <a:rPr lang="ru-RU" dirty="0" smtClean="0"/>
              <a:t>– уменьшение государственного регулирования хозяйственной деятельности</a:t>
            </a:r>
          </a:p>
          <a:p>
            <a:r>
              <a:rPr lang="ru-RU" b="1" i="1" dirty="0" smtClean="0"/>
              <a:t>Внутри- и внешнеэкономическая либерализация </a:t>
            </a:r>
            <a:r>
              <a:rPr lang="ru-RU" dirty="0" smtClean="0"/>
              <a:t>(с начала 1980-х гг.)</a:t>
            </a:r>
          </a:p>
          <a:p>
            <a:pPr marL="900000"/>
            <a:r>
              <a:rPr lang="ru-RU" dirty="0" smtClean="0"/>
              <a:t>США и Великобритания (начало 1980-х гг.)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―"/>
            </a:pPr>
            <a:r>
              <a:rPr lang="ru-RU" dirty="0" smtClean="0"/>
              <a:t>Приватизация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Снижение регламентации бизнеса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Финансовая либерализация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Снижение налоговой нагрузки на бизнес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Снижение социальных расходов государства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Поддержка инноваций</a:t>
            </a:r>
          </a:p>
          <a:p>
            <a:pPr>
              <a:buFont typeface="Calibri" pitchFamily="34" charset="0"/>
              <a:buChar char="―"/>
            </a:pPr>
            <a:r>
              <a:rPr lang="ru-RU" dirty="0" smtClean="0"/>
              <a:t>Снижение таможенных и др. барьеров во внешней торговле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i="1" dirty="0" smtClean="0"/>
              <a:t>Изменение соотношения между реальным и финансовым секторами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 smtClean="0"/>
              <a:t>Рост масштаба финансового сектора</a:t>
            </a:r>
          </a:p>
          <a:p>
            <a:pPr marL="1260000">
              <a:buFont typeface="Calibri" pitchFamily="34" charset="0"/>
              <a:buChar char="―"/>
            </a:pPr>
            <a:r>
              <a:rPr lang="ru-RU" dirty="0" smtClean="0"/>
              <a:t>Быстрый рост финансового капитала</a:t>
            </a:r>
          </a:p>
          <a:p>
            <a:pPr marL="900000">
              <a:buFont typeface="Calibri" pitchFamily="34" charset="0"/>
              <a:buChar char="―"/>
            </a:pPr>
            <a:r>
              <a:rPr lang="ru-RU" dirty="0" smtClean="0"/>
              <a:t>Мировая экономика все больше зависит от состояния финансов ведущих стран мира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Активизация процессов международной экономической интеграции в 1990-е гг.: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Распад СЭВ (совет экономической взаимопомощи)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/>
              <a:t>Появление ряда новых региональных интеграционных группировок:</a:t>
            </a:r>
          </a:p>
          <a:p>
            <a:pPr marL="1080000"/>
            <a:r>
              <a:rPr lang="ru-RU" dirty="0" smtClean="0"/>
              <a:t>НАФТА – в Северной Америке (1994)</a:t>
            </a:r>
          </a:p>
          <a:p>
            <a:pPr marL="1080000"/>
            <a:r>
              <a:rPr lang="ru-RU" dirty="0" smtClean="0"/>
              <a:t>МЕРКОСУР – в Латинской Америке (1991)</a:t>
            </a:r>
          </a:p>
          <a:p>
            <a:pPr marL="1080000"/>
            <a:r>
              <a:rPr lang="ru-RU" dirty="0" smtClean="0"/>
              <a:t>АТЭС – в Азиатско-Тихоокеанском регионе (1989)</a:t>
            </a:r>
          </a:p>
          <a:p>
            <a:pPr marL="1080000"/>
            <a:r>
              <a:rPr lang="ru-RU" dirty="0" smtClean="0"/>
              <a:t>Ряд интеграционных объединений в рамках СНГ и т.д.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/>
          <a:lstStyle/>
          <a:p>
            <a:r>
              <a:rPr lang="ru-RU" b="1" i="1" dirty="0" smtClean="0"/>
              <a:t>Глобализация</a:t>
            </a:r>
            <a:r>
              <a:rPr lang="ru-RU" dirty="0" smtClean="0"/>
              <a:t> – превращение мирового хозяйства в единый рынок товаров, капиталов, рабочей силы и знаний.</a:t>
            </a:r>
          </a:p>
          <a:p>
            <a:pPr lvl="1">
              <a:buNone/>
            </a:pPr>
            <a:r>
              <a:rPr lang="ru-RU" dirty="0" smtClean="0"/>
              <a:t>	Глобализация – более высокая ступень интернационализации производства, более высокая стадия развития мировой экономики.</a:t>
            </a:r>
          </a:p>
          <a:p>
            <a:r>
              <a:rPr lang="ru-RU" sz="2800" dirty="0" smtClean="0"/>
              <a:t>Ослабление национальных государств.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Позитивные эффекты глобализации:</a:t>
            </a:r>
          </a:p>
          <a:p>
            <a:pPr lvl="1"/>
            <a:r>
              <a:rPr lang="ru-RU" dirty="0" smtClean="0"/>
              <a:t>рост доступности внешних рынков и внешних ресурсов.</a:t>
            </a:r>
          </a:p>
          <a:p>
            <a:pPr lvl="1"/>
            <a:r>
              <a:rPr lang="ru-RU" dirty="0" smtClean="0"/>
              <a:t>усиление специализации</a:t>
            </a:r>
          </a:p>
          <a:p>
            <a:pPr lvl="1"/>
            <a:r>
              <a:rPr lang="ru-RU" dirty="0" smtClean="0"/>
              <a:t>рост производительности труда</a:t>
            </a:r>
          </a:p>
          <a:p>
            <a:pPr lvl="1"/>
            <a:r>
              <a:rPr lang="ru-RU" dirty="0" smtClean="0"/>
              <a:t>получение выгод от экономии масштаба</a:t>
            </a:r>
          </a:p>
          <a:p>
            <a:pPr lvl="1"/>
            <a:r>
              <a:rPr lang="ru-RU" dirty="0" smtClean="0"/>
              <a:t>потребители получают более широкий ассортимент товаров, а инвесторы – более широкий выбор для инвестиций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Негативные эффекты глобализации:</a:t>
            </a:r>
          </a:p>
          <a:p>
            <a:pPr lvl="1"/>
            <a:r>
              <a:rPr lang="ru-RU" dirty="0" smtClean="0"/>
              <a:t>уменьшение возможностей государственного регулирования национальных экономик</a:t>
            </a:r>
          </a:p>
          <a:p>
            <a:pPr lvl="1"/>
            <a:r>
              <a:rPr lang="ru-RU" dirty="0" smtClean="0"/>
              <a:t>рост зависимости национальных экономик от конъюнктуры мирового хозяйства (экономические потрясения и кризисы)</a:t>
            </a:r>
          </a:p>
          <a:p>
            <a:pPr lvl="1"/>
            <a:r>
              <a:rPr lang="ru-RU" dirty="0" smtClean="0"/>
              <a:t>конкуренция со стороны развивающихся стран создает угрозу для занятости в развитых странах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Внутренние противоречия и недостатки современной мировой экономики:</a:t>
            </a:r>
          </a:p>
          <a:p>
            <a:pPr marL="914400" lvl="1" indent="-514350">
              <a:buAutoNum type="arabicParenR"/>
            </a:pPr>
            <a:r>
              <a:rPr lang="ru-RU" dirty="0" smtClean="0"/>
              <a:t>конфликт между глобализацией мирового рынка и национальными интересами</a:t>
            </a:r>
          </a:p>
          <a:p>
            <a:pPr marL="914400" lvl="1" indent="-514350">
              <a:buAutoNum type="arabicParenR"/>
            </a:pPr>
            <a:r>
              <a:rPr lang="ru-RU" dirty="0" smtClean="0"/>
              <a:t>усиление нестабильности МЭ – появление новых глобальных угроз</a:t>
            </a:r>
          </a:p>
          <a:p>
            <a:pPr marL="914400" lvl="1" indent="-514350">
              <a:buAutoNum type="arabicParenR"/>
            </a:pPr>
            <a:r>
              <a:rPr lang="ru-RU" dirty="0" smtClean="0"/>
              <a:t>несоответствие международных организаций новой ситуации в мире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Негативные черты:</a:t>
            </a:r>
          </a:p>
          <a:p>
            <a:pPr marL="914400" lvl="1" indent="-514350">
              <a:buAutoNum type="arabicParenR"/>
            </a:pPr>
            <a:r>
              <a:rPr lang="ru-RU" sz="3600" dirty="0" smtClean="0"/>
              <a:t>неравномерность распределения доходов в мире</a:t>
            </a:r>
          </a:p>
          <a:p>
            <a:pPr marL="914400" lvl="1" indent="-514350">
              <a:buAutoNum type="arabicParenR"/>
            </a:pPr>
            <a:r>
              <a:rPr lang="ru-RU" sz="3600" dirty="0" smtClean="0"/>
              <a:t>нестабильность мировой финансовой системы</a:t>
            </a:r>
          </a:p>
          <a:p>
            <a:pPr marL="914400" lvl="1" indent="-514350">
              <a:buAutoNum type="arabicParenR"/>
            </a:pPr>
            <a:r>
              <a:rPr lang="ru-RU" sz="3600" dirty="0" smtClean="0"/>
              <a:t>эрозия национальных государств</a:t>
            </a:r>
          </a:p>
          <a:p>
            <a:pPr marL="914400" lvl="1" indent="-514350">
              <a:buAutoNum type="arabicParenR"/>
            </a:pPr>
            <a:r>
              <a:rPr lang="ru-RU" sz="3600" dirty="0" smtClean="0"/>
              <a:t>рост монополизма ТНК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64360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200" b="1" i="1" dirty="0" smtClean="0"/>
              <a:t>Глобальные проблемы:</a:t>
            </a:r>
          </a:p>
          <a:p>
            <a:r>
              <a:rPr lang="ru-RU" sz="3300" dirty="0" smtClean="0"/>
              <a:t>Бедность и неравенство распределения доходов</a:t>
            </a:r>
          </a:p>
          <a:p>
            <a:r>
              <a:rPr lang="ru-RU" sz="3300" dirty="0" smtClean="0"/>
              <a:t>Продовольственная</a:t>
            </a:r>
          </a:p>
          <a:p>
            <a:r>
              <a:rPr lang="ru-RU" sz="3300" dirty="0" smtClean="0"/>
              <a:t>Природных ресурсов (энергетическая и сырьевая)</a:t>
            </a:r>
          </a:p>
          <a:p>
            <a:r>
              <a:rPr lang="ru-RU" sz="3300" dirty="0" smtClean="0"/>
              <a:t>Экологическая</a:t>
            </a:r>
          </a:p>
          <a:p>
            <a:r>
              <a:rPr lang="ru-RU" sz="3300" dirty="0" smtClean="0"/>
              <a:t>Демографическая</a:t>
            </a:r>
          </a:p>
          <a:p>
            <a:r>
              <a:rPr lang="ru-RU" sz="3300" dirty="0" smtClean="0"/>
              <a:t>Проблема Мирового океана</a:t>
            </a:r>
          </a:p>
          <a:p>
            <a:r>
              <a:rPr lang="ru-RU" sz="3300" dirty="0" smtClean="0"/>
              <a:t>Организованная транснациональная преступность, международный терроризм</a:t>
            </a:r>
          </a:p>
          <a:p>
            <a:r>
              <a:rPr lang="ru-RU" sz="3300" dirty="0" smtClean="0"/>
              <a:t>Межэтнические конфликты</a:t>
            </a:r>
          </a:p>
          <a:p>
            <a:r>
              <a:rPr lang="ru-RU" sz="3300" dirty="0" smtClean="0"/>
              <a:t>Пан-эпидемии</a:t>
            </a:r>
            <a:endParaRPr lang="ru-RU" sz="33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Бедность и неравенство распределения доходов</a:t>
            </a:r>
          </a:p>
          <a:p>
            <a:r>
              <a:rPr lang="ru-RU" dirty="0" smtClean="0"/>
              <a:t>По оценкам Всемирного банка, общее количество бедных, т.е. живущих менее чем на 2 долл. в день, составляет в мире 2,5-3 млрд. человек.</a:t>
            </a:r>
          </a:p>
          <a:p>
            <a:pPr lvl="1"/>
            <a:r>
              <a:rPr lang="ru-RU" dirty="0" smtClean="0"/>
              <a:t>в том числе количество людей, живущих менее чем на 1 долл. В день) – 1-1,2 млрд. чел.</a:t>
            </a:r>
          </a:p>
          <a:p>
            <a:r>
              <a:rPr lang="ru-RU" dirty="0" smtClean="0"/>
              <a:t>Т.о., почти 50% населения мира – бедные, в 16-19% - сверхбедные.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ru-RU" dirty="0" smtClean="0"/>
              <a:t>В начале </a:t>
            </a:r>
            <a:r>
              <a:rPr lang="en-US" dirty="0" smtClean="0"/>
              <a:t>XXI </a:t>
            </a:r>
            <a:r>
              <a:rPr lang="ru-RU" dirty="0" smtClean="0"/>
              <a:t>в. менее чем на 1 долл. в день вынуждено существовать</a:t>
            </a:r>
          </a:p>
          <a:p>
            <a:pPr>
              <a:buNone/>
            </a:pPr>
            <a:r>
              <a:rPr lang="ru-RU" dirty="0" smtClean="0"/>
              <a:t>		76% населения Замбии,</a:t>
            </a:r>
          </a:p>
          <a:p>
            <a:pPr>
              <a:buNone/>
            </a:pPr>
            <a:r>
              <a:rPr lang="ru-RU" dirty="0" smtClean="0"/>
              <a:t>		71% - Нигерии,</a:t>
            </a:r>
          </a:p>
          <a:p>
            <a:pPr>
              <a:buNone/>
            </a:pPr>
            <a:r>
              <a:rPr lang="ru-RU" dirty="0" smtClean="0"/>
              <a:t>		61% - Мадагаскара,</a:t>
            </a:r>
          </a:p>
          <a:p>
            <a:pPr>
              <a:buNone/>
            </a:pPr>
            <a:r>
              <a:rPr lang="ru-RU" dirty="0" smtClean="0"/>
              <a:t>		58% - Танзании,</a:t>
            </a:r>
          </a:p>
          <a:p>
            <a:pPr>
              <a:buNone/>
            </a:pPr>
            <a:r>
              <a:rPr lang="ru-RU" dirty="0" smtClean="0"/>
              <a:t>		54% - Гаити.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r>
              <a:rPr lang="ru-RU" b="1" i="1" dirty="0" smtClean="0"/>
              <a:t>Продовольственная проблема </a:t>
            </a:r>
            <a:r>
              <a:rPr lang="ru-RU" dirty="0" smtClean="0"/>
              <a:t>– абсолютная нехватка продовольствия – 1 млрд. чел. (2009).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Экологическая проблема </a:t>
            </a:r>
            <a:r>
              <a:rPr lang="ru-RU" dirty="0" smtClean="0"/>
              <a:t>– становится глобальной с 1990-х гг.</a:t>
            </a:r>
          </a:p>
          <a:p>
            <a:pPr lvl="1"/>
            <a:r>
              <a:rPr lang="ru-RU" dirty="0" smtClean="0"/>
              <a:t>Разрушение мировой экосистемы</a:t>
            </a:r>
          </a:p>
          <a:p>
            <a:pPr lvl="1"/>
            <a:r>
              <a:rPr lang="ru-RU" dirty="0" smtClean="0"/>
              <a:t>Ресурсы не успевают восстанавливаться</a:t>
            </a:r>
          </a:p>
          <a:p>
            <a:pPr lvl="1"/>
            <a:r>
              <a:rPr lang="ru-RU" dirty="0" smtClean="0"/>
              <a:t>Изменение климата</a:t>
            </a:r>
          </a:p>
          <a:p>
            <a:pPr lvl="1"/>
            <a:r>
              <a:rPr lang="ru-RU" dirty="0" smtClean="0"/>
              <a:t>Вред здоровью</a:t>
            </a:r>
          </a:p>
          <a:p>
            <a:r>
              <a:rPr lang="ru-RU" dirty="0" smtClean="0"/>
              <a:t>Развитые страны в среднем расходуют до 1,7% своего ВВП на экологические нужды, но этого мало, так как величина ущерба природной среде – 6% ВВП.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Этапы развития мировой экономики во второй половине </a:t>
            </a:r>
            <a:r>
              <a:rPr lang="en-US" b="1" i="1" dirty="0" smtClean="0"/>
              <a:t>XX </a:t>
            </a:r>
            <a:r>
              <a:rPr lang="ru-RU" b="1" i="1" dirty="0" smtClean="0"/>
              <a:t>века: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1) до 1973 г. (до повышения цен на нефть) – повышательная тенденция экономического роста;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2) после 1973 г. – понижательная тенденция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3) после 2000 г. – повышательная тенденция (повышение цен на энергоносители)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4) с осени 2008 г. – глобальный экономический кризис.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После Второй мировой войны:</a:t>
            </a:r>
          </a:p>
          <a:p>
            <a:pPr algn="ctr">
              <a:buNone/>
            </a:pPr>
            <a:r>
              <a:rPr lang="ru-RU" dirty="0" smtClean="0"/>
              <a:t>США  	-	СССР</a:t>
            </a:r>
          </a:p>
          <a:p>
            <a:pPr algn="ctr">
              <a:buNone/>
            </a:pPr>
            <a:r>
              <a:rPr lang="ru-RU" b="1" i="1" dirty="0" smtClean="0"/>
              <a:t>В западном мире:</a:t>
            </a:r>
          </a:p>
          <a:p>
            <a:pPr algn="ctr">
              <a:buNone/>
            </a:pPr>
            <a:r>
              <a:rPr lang="ru-RU" dirty="0" smtClean="0"/>
              <a:t>С 1970-х гг.:</a:t>
            </a:r>
          </a:p>
          <a:p>
            <a:pPr algn="ctr">
              <a:buNone/>
            </a:pPr>
            <a:r>
              <a:rPr lang="ru-RU" dirty="0" smtClean="0"/>
              <a:t>США – Западная Европа – Япония</a:t>
            </a:r>
          </a:p>
          <a:p>
            <a:pPr algn="ctr">
              <a:buNone/>
            </a:pPr>
            <a:r>
              <a:rPr lang="ru-RU" b="1" i="1" dirty="0" smtClean="0"/>
              <a:t>Сейчас:</a:t>
            </a:r>
          </a:p>
          <a:p>
            <a:pPr algn="ctr">
              <a:buNone/>
            </a:pPr>
            <a:r>
              <a:rPr lang="ru-RU" dirty="0" smtClean="0"/>
              <a:t>К традиционным центрам силы добавились Китай, Индия, Бразилия, Мексика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Темпы роста мировой экономики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142984"/>
          <a:ext cx="8229623" cy="5429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305"/>
                <a:gridCol w="644060"/>
                <a:gridCol w="644060"/>
                <a:gridCol w="572498"/>
                <a:gridCol w="572498"/>
                <a:gridCol w="644060"/>
                <a:gridCol w="572498"/>
                <a:gridCol w="500936"/>
                <a:gridCol w="717851"/>
                <a:gridCol w="642943"/>
                <a:gridCol w="642914"/>
              </a:tblGrid>
              <a:tr h="1139430"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1960-е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1970-е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1980-е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1990-е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2000-2004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2005-2007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2008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2009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2010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2011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3929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Мир в целом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-0,5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528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Развитые страны мира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-3,4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528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Развивающиеся страны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6,3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6,1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7,4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6,2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599" marR="915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Темпы роста мировой экономики по группам стран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Доля развивающихся стран в мировой экономике (доля в мировом валовом продукте по ППС)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44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ru-RU" dirty="0" smtClean="0"/>
              <a:t>1990-е гг. (результат либерализации рынков и пр. факторов):</a:t>
            </a:r>
          </a:p>
          <a:p>
            <a:pPr lvl="1"/>
            <a:r>
              <a:rPr lang="ru-RU" dirty="0" smtClean="0"/>
              <a:t>в группе развитых стран лидерами роста являлись </a:t>
            </a:r>
            <a:r>
              <a:rPr lang="ru-RU" b="1" i="1" dirty="0" smtClean="0"/>
              <a:t>США и Великобритания</a:t>
            </a:r>
          </a:p>
          <a:p>
            <a:pPr lvl="1"/>
            <a:r>
              <a:rPr lang="ru-RU" dirty="0" smtClean="0"/>
              <a:t>страны </a:t>
            </a:r>
            <a:r>
              <a:rPr lang="ru-RU" b="1" i="1" dirty="0" smtClean="0"/>
              <a:t>Западной Европы </a:t>
            </a:r>
            <a:r>
              <a:rPr lang="ru-RU" dirty="0" smtClean="0"/>
              <a:t>– рост 1-2 % в год, обременены социальными гарантиями</a:t>
            </a:r>
          </a:p>
          <a:p>
            <a:pPr lvl="1"/>
            <a:r>
              <a:rPr lang="ru-RU" b="1" i="1" dirty="0" smtClean="0"/>
              <a:t>Япония</a:t>
            </a:r>
            <a:r>
              <a:rPr lang="ru-RU" dirty="0" smtClean="0"/>
              <a:t> пережила продолжительную рецессию (с 1991 по 2002 гг., повторно после кризиса 2008 г.)</a:t>
            </a:r>
          </a:p>
          <a:p>
            <a:pPr lvl="1"/>
            <a:r>
              <a:rPr lang="ru-RU" dirty="0" smtClean="0"/>
              <a:t>трансформационный спад в бывших социалистических странах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20" y="285728"/>
            <a:ext cx="4210080" cy="5840435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 быстрый рост</a:t>
            </a:r>
          </a:p>
          <a:p>
            <a:pPr>
              <a:buNone/>
            </a:pPr>
            <a:r>
              <a:rPr lang="ru-RU" b="1" i="1" dirty="0" smtClean="0"/>
              <a:t>Китай</a:t>
            </a:r>
          </a:p>
          <a:p>
            <a:pPr lvl="1"/>
            <a:r>
              <a:rPr lang="ru-RU" dirty="0" smtClean="0"/>
              <a:t>2 место в мире по размеру ВВП</a:t>
            </a:r>
          </a:p>
          <a:p>
            <a:pPr lvl="1"/>
            <a:r>
              <a:rPr lang="ru-RU" dirty="0" smtClean="0"/>
              <a:t>Станет самой крупной экономикой мира в начале 2020-х гг.</a:t>
            </a:r>
          </a:p>
          <a:p>
            <a:pPr lvl="1"/>
            <a:r>
              <a:rPr lang="ru-RU" dirty="0" smtClean="0"/>
              <a:t>Вклад Китая в обеспечение мирового экономического роста в последние годы – около 30%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643438" y="357166"/>
          <a:ext cx="4186238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6a00d8341c5dea53ef015435940b52970c-800wi.gif"/>
          <p:cNvPicPr>
            <a:picLocks noGrp="1" noChangeAspect="1"/>
          </p:cNvPicPr>
          <p:nvPr>
            <p:ph idx="1"/>
          </p:nvPr>
        </p:nvPicPr>
        <p:blipFill>
          <a:blip r:embed="rId2"/>
          <a:srcRect t="8000"/>
          <a:stretch>
            <a:fillRect/>
          </a:stretch>
        </p:blipFill>
        <p:spPr>
          <a:xfrm>
            <a:off x="0" y="1071546"/>
            <a:ext cx="9108345" cy="4929222"/>
          </a:xfr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91174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Глобальный экономический кризис 2007-2009 гг.?</a:t>
            </a:r>
          </a:p>
          <a:p>
            <a:r>
              <a:rPr lang="ru-RU" dirty="0" smtClean="0"/>
              <a:t>В 2009 г. рост мировой экономики – самый низкий со времен Второй мировой войны</a:t>
            </a:r>
          </a:p>
          <a:p>
            <a:pPr lvl="1"/>
            <a:r>
              <a:rPr lang="ru-RU" dirty="0" smtClean="0"/>
              <a:t>Рецессия во всех </a:t>
            </a:r>
            <a:r>
              <a:rPr lang="ru-RU" b="1" i="1" dirty="0" smtClean="0"/>
              <a:t>развитых странах </a:t>
            </a:r>
            <a:r>
              <a:rPr lang="ru-RU" dirty="0" smtClean="0"/>
              <a:t>мира (США, Европа, Япония)</a:t>
            </a:r>
          </a:p>
          <a:p>
            <a:pPr lvl="1"/>
            <a:r>
              <a:rPr lang="ru-RU" dirty="0" smtClean="0"/>
              <a:t>Снижение темпов роста в развивающихся странах за счет сокращения экспорта</a:t>
            </a:r>
          </a:p>
          <a:p>
            <a:pPr lvl="1"/>
            <a:r>
              <a:rPr lang="ru-RU" b="1" i="1" dirty="0" smtClean="0"/>
              <a:t>Индия и Китай </a:t>
            </a:r>
            <a:r>
              <a:rPr lang="ru-RU" dirty="0" smtClean="0"/>
              <a:t>– мировые лидеры экономического роста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501122" cy="61436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В чем причины современного кризиса?</a:t>
            </a:r>
          </a:p>
          <a:p>
            <a:r>
              <a:rPr lang="ru-RU" b="1" i="1" dirty="0" smtClean="0"/>
              <a:t>Формально:</a:t>
            </a:r>
          </a:p>
          <a:p>
            <a:pPr lvl="1"/>
            <a:r>
              <a:rPr lang="ru-RU" dirty="0" smtClean="0"/>
              <a:t>Ипотечный кризис в США 2007 г., который привел к банкротству ряда крупнейших банков США</a:t>
            </a:r>
          </a:p>
          <a:p>
            <a:r>
              <a:rPr lang="ru-RU" b="1" i="1" dirty="0" smtClean="0"/>
              <a:t>Фактически:</a:t>
            </a:r>
          </a:p>
          <a:p>
            <a:pPr lvl="1"/>
            <a:r>
              <a:rPr lang="ru-RU" dirty="0" smtClean="0"/>
              <a:t>Политика финансовой дерегуляции, проводившаяся с 1980-х годов</a:t>
            </a:r>
          </a:p>
          <a:p>
            <a:pPr lvl="1"/>
            <a:r>
              <a:rPr lang="ru-RU" dirty="0" smtClean="0"/>
              <a:t>Либерализация трансграничных потоков капитала в мире</a:t>
            </a:r>
          </a:p>
          <a:p>
            <a:pPr lvl="1"/>
            <a:r>
              <a:rPr lang="ru-RU" dirty="0" smtClean="0"/>
              <a:t>Рост числа финансовых инструментов и масштабов финансовых операций</a:t>
            </a:r>
          </a:p>
          <a:p>
            <a:pPr lvl="2"/>
            <a:r>
              <a:rPr lang="ru-RU" dirty="0" smtClean="0"/>
              <a:t>Финансовая сфера стала доминировать над реальной экономикой – с 1980-х гг.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Biggest-holders-of-US-Treasuries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071546"/>
            <a:ext cx="4498290" cy="5143536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57752" y="1214422"/>
            <a:ext cx="3929090" cy="4911741"/>
          </a:xfrm>
        </p:spPr>
        <p:txBody>
          <a:bodyPr/>
          <a:lstStyle/>
          <a:p>
            <a:r>
              <a:rPr lang="ru-RU" dirty="0" smtClean="0"/>
              <a:t>В 2008 г. Китай стал самым крупным держателем казначейских облигаций США (около 800 млрд. долл.)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ru-RU" dirty="0" smtClean="0"/>
              <a:t>Для выхода из кризиса – координация действий ведущих стран мира как развитых, так и развивающихся</a:t>
            </a:r>
          </a:p>
          <a:p>
            <a:r>
              <a:rPr lang="ru-RU" b="1" i="1" dirty="0" smtClean="0"/>
              <a:t>Трансформация «Большой 8» в «Большую 20»</a:t>
            </a:r>
          </a:p>
          <a:p>
            <a:r>
              <a:rPr lang="ru-RU" dirty="0" smtClean="0"/>
              <a:t>А </a:t>
            </a:r>
            <a:r>
              <a:rPr lang="en-US" dirty="0" smtClean="0"/>
              <a:t>G</a:t>
            </a:r>
            <a:r>
              <a:rPr lang="ru-RU" dirty="0" smtClean="0"/>
              <a:t>20 приходится 90% мирового ВВП, 80% мировой торговли и почти 70% населения.</a:t>
            </a:r>
          </a:p>
          <a:p>
            <a:r>
              <a:rPr lang="ru-RU" dirty="0" smtClean="0"/>
              <a:t>В нее входят Австралия, Аргентина, </a:t>
            </a:r>
            <a:r>
              <a:rPr lang="ru-RU" dirty="0" err="1" smtClean="0"/>
              <a:t>Брази-лия</a:t>
            </a:r>
            <a:r>
              <a:rPr lang="ru-RU" dirty="0" smtClean="0"/>
              <a:t>, Индия, Индонезия, Китай, Мексика, </a:t>
            </a:r>
            <a:r>
              <a:rPr lang="ru-RU" dirty="0" err="1" smtClean="0"/>
              <a:t>Рос-сия</a:t>
            </a:r>
            <a:r>
              <a:rPr lang="ru-RU" dirty="0" smtClean="0"/>
              <a:t>, СА, Турция, ЮАР и Южная Корея (ЕС идет как самостоятельный участник)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Дж. Сорос:</a:t>
            </a:r>
          </a:p>
          <a:p>
            <a:pPr lvl="1"/>
            <a:r>
              <a:rPr lang="ru-RU" dirty="0" smtClean="0"/>
              <a:t>Конец эры финансового капитализма</a:t>
            </a:r>
          </a:p>
          <a:p>
            <a:pPr lvl="1"/>
            <a:r>
              <a:rPr lang="ru-RU" dirty="0" smtClean="0"/>
              <a:t>Мировая экономика начинает двигаться к большей степени регулирования финансовой системы</a:t>
            </a:r>
          </a:p>
          <a:p>
            <a:r>
              <a:rPr lang="ru-RU" b="1" i="1" dirty="0" smtClean="0"/>
              <a:t>Новый </a:t>
            </a:r>
            <a:r>
              <a:rPr lang="ru-RU" b="1" i="1" dirty="0" err="1" smtClean="0"/>
              <a:t>Бреттон-Вудс</a:t>
            </a:r>
            <a:r>
              <a:rPr lang="ru-RU" b="1" i="1" dirty="0" smtClean="0"/>
              <a:t> (послевоенный экономический порядок)?</a:t>
            </a:r>
          </a:p>
          <a:p>
            <a:r>
              <a:rPr lang="ru-RU" b="1" i="1" dirty="0" smtClean="0"/>
              <a:t>Едва ли. Но:</a:t>
            </a:r>
          </a:p>
          <a:p>
            <a:pPr lvl="1"/>
            <a:r>
              <a:rPr lang="ru-RU" dirty="0" smtClean="0"/>
              <a:t>Ужесточение контроля над крупнейшими мировыми банками, а также регулирования рынка деривативов и ценных бумаг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B46E-6562-4B75-9FA8-C353D853B8CF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83c9606330abfe88fe8ef9d051cbd7bdf0199e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</TotalTime>
  <Words>1471</Words>
  <Application>Microsoft Office PowerPoint</Application>
  <PresentationFormat>Экран (4:3)</PresentationFormat>
  <Paragraphs>270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Trebuchet MS</vt:lpstr>
      <vt:lpstr>Wingdings</vt:lpstr>
      <vt:lpstr>Wingdings 3</vt:lpstr>
      <vt:lpstr>Грань</vt:lpstr>
      <vt:lpstr>Мировая экономика как система, ее становление и тенденции развития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Темпы роста мировой экономики</vt:lpstr>
      <vt:lpstr>Темпы роста мировой экономики по группам стран</vt:lpstr>
      <vt:lpstr>Доля развивающихся стран в мировой экономике (доля в мировом валовом продукте по ППС)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Мировая экономика: сущность, закономерности и современные тенденции развития</dc:title>
  <dc:creator>Ириша</dc:creator>
  <cp:lastModifiedBy>Кузубов Алексей</cp:lastModifiedBy>
  <cp:revision>39</cp:revision>
  <dcterms:created xsi:type="dcterms:W3CDTF">2013-11-28T12:26:26Z</dcterms:created>
  <dcterms:modified xsi:type="dcterms:W3CDTF">2018-05-25T02:43:42Z</dcterms:modified>
</cp:coreProperties>
</file>