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2" r:id="rId7"/>
    <p:sldId id="261" r:id="rId8"/>
    <p:sldId id="263" r:id="rId9"/>
    <p:sldId id="264" r:id="rId10"/>
    <p:sldId id="265" r:id="rId11"/>
    <p:sldId id="278" r:id="rId12"/>
    <p:sldId id="267" r:id="rId13"/>
    <p:sldId id="269" r:id="rId14"/>
    <p:sldId id="270" r:id="rId15"/>
    <p:sldId id="275" r:id="rId16"/>
    <p:sldId id="271" r:id="rId17"/>
    <p:sldId id="272" r:id="rId18"/>
    <p:sldId id="273" r:id="rId19"/>
    <p:sldId id="274" r:id="rId20"/>
    <p:sldId id="279" r:id="rId21"/>
    <p:sldId id="276" r:id="rId22"/>
    <p:sldId id="277" r:id="rId2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varScale="1">
        <p:scale>
          <a:sx n="75" d="100"/>
          <a:sy n="75" d="100"/>
        </p:scale>
        <p:origin x="-222"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242B49B3-B040-4FFB-9428-38D1C886CEAB}" type="datetimeFigureOut">
              <a:rPr lang="ru-RU" smtClean="0"/>
              <a:pPr/>
              <a:t>20.05.2014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79CE26-95B8-40FD-8766-1BBDCFEC91C5}" type="slidenum">
              <a:rPr lang="ru-RU" smtClean="0"/>
              <a:pPr/>
              <a:t>‹#›</a:t>
            </a:fld>
            <a:endParaRPr lang="ru-RU"/>
          </a:p>
        </p:txBody>
      </p:sp>
    </p:spTree>
    <p:extLst>
      <p:ext uri="{BB962C8B-B14F-4D97-AF65-F5344CB8AC3E}">
        <p14:creationId xmlns="" xmlns:p14="http://schemas.microsoft.com/office/powerpoint/2010/main" val="2446120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42B49B3-B040-4FFB-9428-38D1C886CEAB}" type="datetimeFigureOut">
              <a:rPr lang="ru-RU" smtClean="0"/>
              <a:pPr/>
              <a:t>20.05.2014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79CE26-95B8-40FD-8766-1BBDCFEC91C5}" type="slidenum">
              <a:rPr lang="ru-RU" smtClean="0"/>
              <a:pPr/>
              <a:t>‹#›</a:t>
            </a:fld>
            <a:endParaRPr lang="ru-RU"/>
          </a:p>
        </p:txBody>
      </p:sp>
    </p:spTree>
    <p:extLst>
      <p:ext uri="{BB962C8B-B14F-4D97-AF65-F5344CB8AC3E}">
        <p14:creationId xmlns="" xmlns:p14="http://schemas.microsoft.com/office/powerpoint/2010/main" val="248990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42B49B3-B040-4FFB-9428-38D1C886CEAB}" type="datetimeFigureOut">
              <a:rPr lang="ru-RU" smtClean="0"/>
              <a:pPr/>
              <a:t>20.05.2014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79CE26-95B8-40FD-8766-1BBDCFEC91C5}" type="slidenum">
              <a:rPr lang="ru-RU" smtClean="0"/>
              <a:pPr/>
              <a:t>‹#›</a:t>
            </a:fld>
            <a:endParaRPr lang="ru-RU"/>
          </a:p>
        </p:txBody>
      </p:sp>
    </p:spTree>
    <p:extLst>
      <p:ext uri="{BB962C8B-B14F-4D97-AF65-F5344CB8AC3E}">
        <p14:creationId xmlns="" xmlns:p14="http://schemas.microsoft.com/office/powerpoint/2010/main" val="4273459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242B49B3-B040-4FFB-9428-38D1C886CEAB}" type="datetimeFigureOut">
              <a:rPr lang="ru-RU" smtClean="0"/>
              <a:pPr/>
              <a:t>20.05.2014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479CE26-95B8-40FD-8766-1BBDCFEC91C5}" type="slidenum">
              <a:rPr lang="ru-RU" smtClean="0"/>
              <a:pPr/>
              <a:t>‹#›</a:t>
            </a:fld>
            <a:endParaRPr lang="ru-RU"/>
          </a:p>
        </p:txBody>
      </p:sp>
    </p:spTree>
    <p:extLst>
      <p:ext uri="{BB962C8B-B14F-4D97-AF65-F5344CB8AC3E}">
        <p14:creationId xmlns="" xmlns:p14="http://schemas.microsoft.com/office/powerpoint/2010/main" val="767489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242B49B3-B040-4FFB-9428-38D1C886CEAB}" type="datetimeFigureOut">
              <a:rPr lang="ru-RU" smtClean="0"/>
              <a:pPr/>
              <a:t>20.05.2014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479CE26-95B8-40FD-8766-1BBDCFEC91C5}" type="slidenum">
              <a:rPr lang="ru-RU" smtClean="0"/>
              <a:pPr/>
              <a:t>‹#›</a:t>
            </a:fld>
            <a:endParaRPr lang="ru-RU"/>
          </a:p>
        </p:txBody>
      </p:sp>
    </p:spTree>
    <p:extLst>
      <p:ext uri="{BB962C8B-B14F-4D97-AF65-F5344CB8AC3E}">
        <p14:creationId xmlns="" xmlns:p14="http://schemas.microsoft.com/office/powerpoint/2010/main" val="1977652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242B49B3-B040-4FFB-9428-38D1C886CEAB}" type="datetimeFigureOut">
              <a:rPr lang="ru-RU" smtClean="0"/>
              <a:pPr/>
              <a:t>20.05.2014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479CE26-95B8-40FD-8766-1BBDCFEC91C5}" type="slidenum">
              <a:rPr lang="ru-RU" smtClean="0"/>
              <a:pPr/>
              <a:t>‹#›</a:t>
            </a:fld>
            <a:endParaRPr lang="ru-RU"/>
          </a:p>
        </p:txBody>
      </p:sp>
    </p:spTree>
    <p:extLst>
      <p:ext uri="{BB962C8B-B14F-4D97-AF65-F5344CB8AC3E}">
        <p14:creationId xmlns="" xmlns:p14="http://schemas.microsoft.com/office/powerpoint/2010/main" val="299144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2B49B3-B040-4FFB-9428-38D1C886CEAB}" type="datetimeFigureOut">
              <a:rPr lang="ru-RU" smtClean="0"/>
              <a:pPr/>
              <a:t>20.05.2014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479CE26-95B8-40FD-8766-1BBDCFEC91C5}" type="slidenum">
              <a:rPr lang="ru-RU" smtClean="0"/>
              <a:pPr/>
              <a:t>‹#›</a:t>
            </a:fld>
            <a:endParaRPr lang="ru-RU"/>
          </a:p>
        </p:txBody>
      </p:sp>
    </p:spTree>
    <p:extLst>
      <p:ext uri="{BB962C8B-B14F-4D97-AF65-F5344CB8AC3E}">
        <p14:creationId xmlns="" xmlns:p14="http://schemas.microsoft.com/office/powerpoint/2010/main" val="3452466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242B49B3-B040-4FFB-9428-38D1C886CEAB}" type="datetimeFigureOut">
              <a:rPr lang="ru-RU" smtClean="0"/>
              <a:pPr/>
              <a:t>20.05.2014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479CE26-95B8-40FD-8766-1BBDCFEC91C5}" type="slidenum">
              <a:rPr lang="ru-RU" smtClean="0"/>
              <a:pPr/>
              <a:t>‹#›</a:t>
            </a:fld>
            <a:endParaRPr lang="ru-RU"/>
          </a:p>
        </p:txBody>
      </p:sp>
    </p:spTree>
    <p:extLst>
      <p:ext uri="{BB962C8B-B14F-4D97-AF65-F5344CB8AC3E}">
        <p14:creationId xmlns="" xmlns:p14="http://schemas.microsoft.com/office/powerpoint/2010/main" val="1560310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42B49B3-B040-4FFB-9428-38D1C886CEAB}" type="datetimeFigureOut">
              <a:rPr lang="ru-RU" smtClean="0"/>
              <a:pPr/>
              <a:t>20.05.2014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479CE26-95B8-40FD-8766-1BBDCFEC91C5}" type="slidenum">
              <a:rPr lang="ru-RU" smtClean="0"/>
              <a:pPr/>
              <a:t>‹#›</a:t>
            </a:fld>
            <a:endParaRPr lang="ru-RU"/>
          </a:p>
        </p:txBody>
      </p:sp>
    </p:spTree>
    <p:extLst>
      <p:ext uri="{BB962C8B-B14F-4D97-AF65-F5344CB8AC3E}">
        <p14:creationId xmlns="" xmlns:p14="http://schemas.microsoft.com/office/powerpoint/2010/main" val="588657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42B49B3-B040-4FFB-9428-38D1C886CEAB}" type="datetimeFigureOut">
              <a:rPr lang="ru-RU" smtClean="0"/>
              <a:pPr/>
              <a:t>20.05.2014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79CE26-95B8-40FD-8766-1BBDCFEC91C5}" type="slidenum">
              <a:rPr lang="ru-RU" smtClean="0"/>
              <a:pPr/>
              <a:t>‹#›</a:t>
            </a:fld>
            <a:endParaRPr lang="ru-RU"/>
          </a:p>
        </p:txBody>
      </p:sp>
    </p:spTree>
    <p:extLst>
      <p:ext uri="{BB962C8B-B14F-4D97-AF65-F5344CB8AC3E}">
        <p14:creationId xmlns="" xmlns:p14="http://schemas.microsoft.com/office/powerpoint/2010/main" val="2685640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42B49B3-B040-4FFB-9428-38D1C886CEAB}" type="datetimeFigureOut">
              <a:rPr lang="ru-RU" smtClean="0"/>
              <a:pPr/>
              <a:t>20.05.2014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79CE26-95B8-40FD-8766-1BBDCFEC91C5}" type="slidenum">
              <a:rPr lang="ru-RU" smtClean="0"/>
              <a:pPr/>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 xmlns:p14="http://schemas.microsoft.com/office/powerpoint/2010/main" val="2308826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42B49B3-B040-4FFB-9428-38D1C886CEAB}" type="datetimeFigureOut">
              <a:rPr lang="ru-RU" smtClean="0"/>
              <a:pPr/>
              <a:t>20.05.2014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79CE26-95B8-40FD-8766-1BBDCFEC91C5}" type="slidenum">
              <a:rPr lang="ru-RU" smtClean="0"/>
              <a:pPr/>
              <a:t>‹#›</a:t>
            </a:fld>
            <a:endParaRPr lang="ru-RU"/>
          </a:p>
        </p:txBody>
      </p:sp>
    </p:spTree>
    <p:extLst>
      <p:ext uri="{BB962C8B-B14F-4D97-AF65-F5344CB8AC3E}">
        <p14:creationId xmlns="" xmlns:p14="http://schemas.microsoft.com/office/powerpoint/2010/main" val="22106011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42B49B3-B040-4FFB-9428-38D1C886CEAB}" type="datetimeFigureOut">
              <a:rPr lang="ru-RU" smtClean="0"/>
              <a:pPr/>
              <a:t>20.05.2014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79CE26-95B8-40FD-8766-1BBDCFEC91C5}" type="slidenum">
              <a:rPr lang="ru-RU" smtClean="0"/>
              <a:pPr/>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4154910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42B49B3-B040-4FFB-9428-38D1C886CEAB}" type="datetimeFigureOut">
              <a:rPr lang="ru-RU" smtClean="0"/>
              <a:pPr/>
              <a:t>20.05.2014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79CE26-95B8-40FD-8766-1BBDCFEC91C5}" type="slidenum">
              <a:rPr lang="ru-RU" smtClean="0"/>
              <a:pPr/>
              <a:t>‹#›</a:t>
            </a:fld>
            <a:endParaRPr lang="ru-RU"/>
          </a:p>
        </p:txBody>
      </p:sp>
    </p:spTree>
    <p:extLst>
      <p:ext uri="{BB962C8B-B14F-4D97-AF65-F5344CB8AC3E}">
        <p14:creationId xmlns="" xmlns:p14="http://schemas.microsoft.com/office/powerpoint/2010/main" val="622922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42B49B3-B040-4FFB-9428-38D1C886CEAB}" type="datetimeFigureOut">
              <a:rPr lang="ru-RU" smtClean="0"/>
              <a:pPr/>
              <a:t>20.05.2014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79CE26-95B8-40FD-8766-1BBDCFEC91C5}" type="slidenum">
              <a:rPr lang="ru-RU" smtClean="0"/>
              <a:pPr/>
              <a:t>‹#›</a:t>
            </a:fld>
            <a:endParaRPr lang="ru-RU"/>
          </a:p>
        </p:txBody>
      </p:sp>
    </p:spTree>
    <p:extLst>
      <p:ext uri="{BB962C8B-B14F-4D97-AF65-F5344CB8AC3E}">
        <p14:creationId xmlns="" xmlns:p14="http://schemas.microsoft.com/office/powerpoint/2010/main" val="32229000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42B49B3-B040-4FFB-9428-38D1C886CEAB}" type="datetimeFigureOut">
              <a:rPr lang="ru-RU" smtClean="0"/>
              <a:pPr/>
              <a:t>20.05.2014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79CE26-95B8-40FD-8766-1BBDCFEC91C5}" type="slidenum">
              <a:rPr lang="ru-RU" smtClean="0"/>
              <a:pPr/>
              <a:t>‹#›</a:t>
            </a:fld>
            <a:endParaRPr lang="ru-RU"/>
          </a:p>
        </p:txBody>
      </p:sp>
    </p:spTree>
    <p:extLst>
      <p:ext uri="{BB962C8B-B14F-4D97-AF65-F5344CB8AC3E}">
        <p14:creationId xmlns="" xmlns:p14="http://schemas.microsoft.com/office/powerpoint/2010/main" val="2972439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42B49B3-B040-4FFB-9428-38D1C886CEAB}" type="datetimeFigureOut">
              <a:rPr lang="ru-RU" smtClean="0"/>
              <a:pPr/>
              <a:t>20.05.2014</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479CE26-95B8-40FD-8766-1BBDCFEC91C5}" type="slidenum">
              <a:rPr lang="ru-RU" smtClean="0"/>
              <a:pPr/>
              <a:t>‹#›</a:t>
            </a:fld>
            <a:endParaRPr lang="ru-RU"/>
          </a:p>
        </p:txBody>
      </p:sp>
    </p:spTree>
    <p:extLst>
      <p:ext uri="{BB962C8B-B14F-4D97-AF65-F5344CB8AC3E}">
        <p14:creationId xmlns="" xmlns:p14="http://schemas.microsoft.com/office/powerpoint/2010/main" val="29770741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44905" y="1266742"/>
            <a:ext cx="9144000" cy="2944670"/>
          </a:xfrm>
        </p:spPr>
        <p:txBody>
          <a:bodyPr>
            <a:normAutofit/>
          </a:bodyPr>
          <a:lstStyle/>
          <a:p>
            <a:r>
              <a:rPr lang="ru-RU" sz="4000" dirty="0" smtClean="0"/>
              <a:t>Коммерческое право как один из разделов правоведения и учебная</a:t>
            </a:r>
            <a:br>
              <a:rPr lang="ru-RU" sz="4000" dirty="0" smtClean="0"/>
            </a:br>
            <a:r>
              <a:rPr lang="ru-RU" sz="4000" dirty="0" smtClean="0"/>
              <a:t>дисциплина, предмет изучения коммерческого права</a:t>
            </a:r>
            <a:endParaRPr lang="ru-RU" sz="4000" dirty="0"/>
          </a:p>
        </p:txBody>
      </p:sp>
      <p:sp>
        <p:nvSpPr>
          <p:cNvPr id="3" name="Подзаголовок 2"/>
          <p:cNvSpPr>
            <a:spLocks noGrp="1"/>
          </p:cNvSpPr>
          <p:nvPr>
            <p:ph type="subTitle" idx="1"/>
          </p:nvPr>
        </p:nvSpPr>
        <p:spPr>
          <a:xfrm>
            <a:off x="2820538" y="5035053"/>
            <a:ext cx="9144000" cy="1655762"/>
          </a:xfrm>
        </p:spPr>
        <p:txBody>
          <a:bodyPr>
            <a:normAutofit/>
          </a:bodyPr>
          <a:lstStyle/>
          <a:p>
            <a:pPr algn="r"/>
            <a:endParaRPr lang="ru-RU" sz="1600" dirty="0"/>
          </a:p>
        </p:txBody>
      </p:sp>
    </p:spTree>
    <p:extLst>
      <p:ext uri="{BB962C8B-B14F-4D97-AF65-F5344CB8AC3E}">
        <p14:creationId xmlns="" xmlns:p14="http://schemas.microsoft.com/office/powerpoint/2010/main" val="4240488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76300" y="500062"/>
            <a:ext cx="10515600" cy="1325563"/>
          </a:xfrm>
        </p:spPr>
        <p:txBody>
          <a:bodyPr/>
          <a:lstStyle/>
          <a:p>
            <a:r>
              <a:rPr lang="ru-RU" dirty="0" smtClean="0"/>
              <a:t>Понятие коммерческого права.</a:t>
            </a:r>
            <a:endParaRPr lang="ru-RU" dirty="0"/>
          </a:p>
        </p:txBody>
      </p:sp>
      <p:sp>
        <p:nvSpPr>
          <p:cNvPr id="3" name="Объект 2"/>
          <p:cNvSpPr>
            <a:spLocks noGrp="1"/>
          </p:cNvSpPr>
          <p:nvPr>
            <p:ph idx="1"/>
          </p:nvPr>
        </p:nvSpPr>
        <p:spPr>
          <a:xfrm>
            <a:off x="2490536" y="2160589"/>
            <a:ext cx="6783465" cy="3880773"/>
          </a:xfrm>
        </p:spPr>
        <p:txBody>
          <a:bodyPr/>
          <a:lstStyle/>
          <a:p>
            <a:pPr marL="0" indent="0">
              <a:buNone/>
            </a:pPr>
            <a:r>
              <a:rPr lang="ru-RU" dirty="0" smtClean="0">
                <a:solidFill>
                  <a:schemeClr val="tx1"/>
                </a:solidFill>
              </a:rPr>
              <a:t>Под коммерческим правом понимается совокупность правовых норм, регулирующих правоотношения, складывающиеся в процессе осуществления коммерческой деятельности в Российской Федерации</a:t>
            </a:r>
            <a:r>
              <a:rPr lang="ru-RU" dirty="0" smtClean="0">
                <a:solidFill>
                  <a:schemeClr val="tx1"/>
                </a:solidFill>
              </a:rPr>
              <a:t>.</a:t>
            </a:r>
          </a:p>
          <a:p>
            <a:pPr marL="0" indent="0">
              <a:buNone/>
            </a:pPr>
            <a:r>
              <a:rPr lang="ru-RU" b="1" dirty="0" smtClean="0">
                <a:latin typeface="Times New Roman" pitchFamily="18" charset="0"/>
                <a:cs typeface="Times New Roman" pitchFamily="18" charset="0"/>
              </a:rPr>
              <a:t>Коммерческое право- совокупность норм частного права, общего и специального предназначения для обслуживания товарного(коммерческого) оборота и регулирующая взаимоотношения профессиональных предпринимателей (коммерсантов).</a:t>
            </a:r>
            <a:endParaRPr lang="ru-RU" b="1" dirty="0" smtClean="0">
              <a:solidFill>
                <a:schemeClr val="tx1"/>
              </a:solidFill>
            </a:endParaRPr>
          </a:p>
          <a:p>
            <a:endParaRPr lang="ru-RU" dirty="0"/>
          </a:p>
        </p:txBody>
      </p:sp>
    </p:spTree>
    <p:extLst>
      <p:ext uri="{BB962C8B-B14F-4D97-AF65-F5344CB8AC3E}">
        <p14:creationId xmlns="" xmlns:p14="http://schemas.microsoft.com/office/powerpoint/2010/main" val="46419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a:t>
            </a:r>
            <a:r>
              <a:rPr lang="ru-RU" dirty="0" smtClean="0"/>
              <a:t>ризнаки коммерческого права.</a:t>
            </a:r>
            <a:endParaRPr lang="ru-RU" dirty="0"/>
          </a:p>
        </p:txBody>
      </p:sp>
      <p:sp>
        <p:nvSpPr>
          <p:cNvPr id="3" name="Объект 2"/>
          <p:cNvSpPr>
            <a:spLocks noGrp="1"/>
          </p:cNvSpPr>
          <p:nvPr>
            <p:ph idx="1"/>
          </p:nvPr>
        </p:nvSpPr>
        <p:spPr>
          <a:xfrm>
            <a:off x="790073" y="2075699"/>
            <a:ext cx="10515600" cy="2821154"/>
          </a:xfrm>
        </p:spPr>
        <p:txBody>
          <a:bodyPr>
            <a:normAutofit/>
          </a:bodyPr>
          <a:lstStyle/>
          <a:p>
            <a:pPr marL="0" indent="0">
              <a:buNone/>
            </a:pPr>
            <a:r>
              <a:rPr lang="ru-RU" b="0" i="0" dirty="0" smtClean="0">
                <a:solidFill>
                  <a:srgbClr val="000000"/>
                </a:solidFill>
                <a:effectLst/>
              </a:rPr>
              <a:t>Для коммерческой деятельности, как и для предпринимательской, характерны </a:t>
            </a:r>
            <a:r>
              <a:rPr lang="ru-RU" i="0" dirty="0" smtClean="0">
                <a:effectLst/>
              </a:rPr>
              <a:t>четыре </a:t>
            </a:r>
            <a:r>
              <a:rPr lang="ru-RU" i="0" dirty="0" smtClean="0">
                <a:solidFill>
                  <a:schemeClr val="tx1"/>
                </a:solidFill>
                <a:effectLst/>
              </a:rPr>
              <a:t>отличительных признака</a:t>
            </a:r>
            <a:r>
              <a:rPr lang="ru-RU" i="0" dirty="0" smtClean="0">
                <a:effectLst/>
              </a:rPr>
              <a:t>:</a:t>
            </a:r>
          </a:p>
          <a:p>
            <a:pPr marL="514350" indent="-514350">
              <a:buFont typeface="+mj-lt"/>
              <a:buAutoNum type="arabicPeriod"/>
            </a:pPr>
            <a:r>
              <a:rPr lang="ru-RU" b="0" i="0" dirty="0" smtClean="0">
                <a:solidFill>
                  <a:srgbClr val="000000"/>
                </a:solidFill>
                <a:effectLst/>
              </a:rPr>
              <a:t>самостоятельная деятельность в сфере торгового оборота;</a:t>
            </a:r>
          </a:p>
          <a:p>
            <a:pPr marL="514350" indent="-514350">
              <a:buFont typeface="+mj-lt"/>
              <a:buAutoNum type="arabicPeriod"/>
            </a:pPr>
            <a:r>
              <a:rPr lang="ru-RU" b="0" i="0" dirty="0" smtClean="0">
                <a:solidFill>
                  <a:srgbClr val="000000"/>
                </a:solidFill>
                <a:effectLst/>
              </a:rPr>
              <a:t>деятельность, осуществляемая на свой риск;</a:t>
            </a:r>
          </a:p>
          <a:p>
            <a:pPr marL="514350" indent="-514350">
              <a:buFont typeface="+mj-lt"/>
              <a:buAutoNum type="arabicPeriod"/>
            </a:pPr>
            <a:r>
              <a:rPr lang="ru-RU" b="0" i="0" dirty="0" smtClean="0">
                <a:solidFill>
                  <a:srgbClr val="000000"/>
                </a:solidFill>
                <a:effectLst/>
              </a:rPr>
              <a:t>деятельность, направленная на систематическое получение прибыли;</a:t>
            </a:r>
          </a:p>
          <a:p>
            <a:pPr marL="514350" indent="-514350">
              <a:buFont typeface="+mj-lt"/>
              <a:buAutoNum type="arabicPeriod"/>
            </a:pPr>
            <a:r>
              <a:rPr lang="ru-RU" b="0" i="0" dirty="0" smtClean="0">
                <a:solidFill>
                  <a:srgbClr val="000000"/>
                </a:solidFill>
                <a:effectLst/>
              </a:rPr>
              <a:t>деятельность, подлежащая государственной регистрации в установленном законом порядке.</a:t>
            </a:r>
          </a:p>
          <a:p>
            <a:endParaRPr lang="ru-RU" dirty="0"/>
          </a:p>
        </p:txBody>
      </p:sp>
    </p:spTree>
    <p:extLst>
      <p:ext uri="{BB962C8B-B14F-4D97-AF65-F5344CB8AC3E}">
        <p14:creationId xmlns="" xmlns:p14="http://schemas.microsoft.com/office/powerpoint/2010/main" val="2627987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500062"/>
            <a:ext cx="10515600" cy="1325563"/>
          </a:xfrm>
        </p:spPr>
        <p:txBody>
          <a:bodyPr/>
          <a:lstStyle/>
          <a:p>
            <a:r>
              <a:rPr lang="ru-RU" dirty="0" smtClean="0"/>
              <a:t>Предмет коммерческого права.</a:t>
            </a:r>
            <a:endParaRPr lang="ru-RU" dirty="0"/>
          </a:p>
        </p:txBody>
      </p:sp>
      <p:sp>
        <p:nvSpPr>
          <p:cNvPr id="3" name="Объект 2"/>
          <p:cNvSpPr>
            <a:spLocks noGrp="1"/>
          </p:cNvSpPr>
          <p:nvPr>
            <p:ph idx="1"/>
          </p:nvPr>
        </p:nvSpPr>
        <p:spPr/>
        <p:txBody>
          <a:bodyPr/>
          <a:lstStyle/>
          <a:p>
            <a:pPr marL="0" indent="0">
              <a:buNone/>
            </a:pPr>
            <a:r>
              <a:rPr lang="ru-RU" i="0" dirty="0" smtClean="0">
                <a:solidFill>
                  <a:srgbClr val="000000"/>
                </a:solidFill>
                <a:effectLst/>
              </a:rPr>
              <a:t>Предмет коммерческого права</a:t>
            </a:r>
            <a:r>
              <a:rPr lang="ru-RU" b="0" i="0" dirty="0" smtClean="0">
                <a:solidFill>
                  <a:srgbClr val="000000"/>
                </a:solidFill>
                <a:effectLst/>
              </a:rPr>
              <a:t> — это совокупность правовых отношений, связанных с коммерческой (торговой) деятельностью. В предмет коммерческого права включаются правоотношения, связанные с осуществлением оптовой торговли.</a:t>
            </a:r>
            <a:endParaRPr lang="ru-RU" dirty="0"/>
          </a:p>
        </p:txBody>
      </p:sp>
    </p:spTree>
    <p:extLst>
      <p:ext uri="{BB962C8B-B14F-4D97-AF65-F5344CB8AC3E}">
        <p14:creationId xmlns="" xmlns:p14="http://schemas.microsoft.com/office/powerpoint/2010/main" val="1164129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pPr marL="0" indent="0">
              <a:buNone/>
            </a:pPr>
            <a:r>
              <a:rPr lang="ru-RU" b="0" i="0" dirty="0" smtClean="0">
                <a:solidFill>
                  <a:srgbClr val="000000"/>
                </a:solidFill>
                <a:effectLst/>
                <a:latin typeface="Arial" panose="020B0604020202020204" pitchFamily="34" charset="0"/>
              </a:rPr>
              <a:t>Следует отметить, что в дореволюционной литературе под предметом торгового права рассматривали отношения, связанные исключительно с осуществлением посреднической деятельности между производителем и потребителем материальных благ. Российский ученый конца XIX — начала XX вв. Г.Ф. </a:t>
            </a:r>
            <a:r>
              <a:rPr lang="ru-RU" b="0" i="0" dirty="0" err="1" smtClean="0">
                <a:solidFill>
                  <a:srgbClr val="000000"/>
                </a:solidFill>
                <a:effectLst/>
                <a:latin typeface="Arial" panose="020B0604020202020204" pitchFamily="34" charset="0"/>
              </a:rPr>
              <a:t>Шершеневич</a:t>
            </a:r>
            <a:r>
              <a:rPr lang="ru-RU" b="0" i="0" dirty="0" smtClean="0">
                <a:solidFill>
                  <a:srgbClr val="000000"/>
                </a:solidFill>
                <a:effectLst/>
                <a:latin typeface="Arial" panose="020B0604020202020204" pitchFamily="34" charset="0"/>
              </a:rPr>
              <a:t> основным субъектом торговли считал торговца-посредника или посредническую торговую фирму.</a:t>
            </a:r>
          </a:p>
          <a:p>
            <a:pPr marL="0" indent="0">
              <a:buNone/>
            </a:pPr>
            <a:endParaRPr lang="ru-RU" dirty="0"/>
          </a:p>
        </p:txBody>
      </p:sp>
    </p:spTree>
    <p:extLst>
      <p:ext uri="{BB962C8B-B14F-4D97-AF65-F5344CB8AC3E}">
        <p14:creationId xmlns="" xmlns:p14="http://schemas.microsoft.com/office/powerpoint/2010/main" val="1184970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9366" y="1450726"/>
            <a:ext cx="8596668" cy="3880773"/>
          </a:xfrm>
        </p:spPr>
        <p:txBody>
          <a:bodyPr>
            <a:normAutofit/>
          </a:bodyPr>
          <a:lstStyle/>
          <a:p>
            <a:pPr marL="0" indent="0">
              <a:buNone/>
            </a:pPr>
            <a:r>
              <a:rPr lang="ru-RU" dirty="0" smtClean="0">
                <a:solidFill>
                  <a:schemeClr val="tx1"/>
                </a:solidFill>
              </a:rPr>
              <a:t>Современный ученый, правовед, заведующий кафедрой коммерческого права МГУ, Б.И. </a:t>
            </a:r>
            <a:r>
              <a:rPr lang="ru-RU" dirty="0" err="1" smtClean="0">
                <a:solidFill>
                  <a:schemeClr val="tx1"/>
                </a:solidFill>
              </a:rPr>
              <a:t>Пугинский</a:t>
            </a:r>
            <a:r>
              <a:rPr lang="ru-RU" dirty="0" smtClean="0">
                <a:solidFill>
                  <a:schemeClr val="tx1"/>
                </a:solidFill>
              </a:rPr>
              <a:t> подвергает критике подобную концепцию. Он отмечает, что товарный оборот начинается с продажи изготовителем произведенного им продукта, поэтому изучение товарного оборота должно начинаться с действий организаций-изготовителей, реализующих созданный товар, а не действий торговых посредников. В связи с этим в коммерческой деятельности им выделяются три участка торгового оборота:</a:t>
            </a:r>
          </a:p>
          <a:p>
            <a:pPr marL="514350" indent="-514350">
              <a:buFont typeface="+mj-lt"/>
              <a:buAutoNum type="arabicPeriod"/>
            </a:pPr>
            <a:r>
              <a:rPr lang="ru-RU" dirty="0" smtClean="0">
                <a:solidFill>
                  <a:schemeClr val="tx1"/>
                </a:solidFill>
              </a:rPr>
              <a:t>продажа своих товаров изготовителями;</a:t>
            </a:r>
          </a:p>
          <a:p>
            <a:pPr marL="514350" indent="-514350">
              <a:buFont typeface="+mj-lt"/>
              <a:buAutoNum type="arabicPeriod"/>
            </a:pPr>
            <a:r>
              <a:rPr lang="ru-RU" dirty="0" smtClean="0">
                <a:solidFill>
                  <a:schemeClr val="tx1"/>
                </a:solidFill>
              </a:rPr>
              <a:t>деятельность торговых посредников;</a:t>
            </a:r>
          </a:p>
          <a:p>
            <a:pPr marL="514350" indent="-514350">
              <a:buFont typeface="+mj-lt"/>
              <a:buAutoNum type="arabicPeriod"/>
            </a:pPr>
            <a:r>
              <a:rPr lang="ru-RU" dirty="0" smtClean="0">
                <a:solidFill>
                  <a:schemeClr val="tx1"/>
                </a:solidFill>
              </a:rPr>
              <a:t>деятельность субъектов, приобретающих товар для обеспечения себя необходимыми ресурсами.</a:t>
            </a:r>
          </a:p>
          <a:p>
            <a:endParaRPr lang="ru-RU" dirty="0">
              <a:solidFill>
                <a:schemeClr val="tx1"/>
              </a:solidFill>
            </a:endParaRPr>
          </a:p>
        </p:txBody>
      </p:sp>
    </p:spTree>
    <p:extLst>
      <p:ext uri="{BB962C8B-B14F-4D97-AF65-F5344CB8AC3E}">
        <p14:creationId xmlns="" xmlns:p14="http://schemas.microsoft.com/office/powerpoint/2010/main" val="3970324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Метод коммерческого права.</a:t>
            </a:r>
            <a:endParaRPr lang="ru-RU" dirty="0"/>
          </a:p>
        </p:txBody>
      </p:sp>
      <p:sp>
        <p:nvSpPr>
          <p:cNvPr id="3" name="Объект 2"/>
          <p:cNvSpPr>
            <a:spLocks noGrp="1"/>
          </p:cNvSpPr>
          <p:nvPr>
            <p:ph idx="1"/>
          </p:nvPr>
        </p:nvSpPr>
        <p:spPr/>
        <p:txBody>
          <a:bodyPr/>
          <a:lstStyle/>
          <a:p>
            <a:pPr marL="0" indent="0">
              <a:buNone/>
            </a:pPr>
            <a:r>
              <a:rPr lang="ru-RU" dirty="0" smtClean="0">
                <a:solidFill>
                  <a:schemeClr val="tx1"/>
                </a:solidFill>
              </a:rPr>
              <a:t>Метод правового регулирования – способы и приемы регулирования отношений между субъектами с учетом отличительных черт предметов правового регулирования. Для коммерческого права характерен в большей степени диспозитивный метод регулирования торговых отношений.</a:t>
            </a:r>
          </a:p>
          <a:p>
            <a:pPr marL="0" indent="0">
              <a:buNone/>
            </a:pPr>
            <a:r>
              <a:rPr lang="ru-RU" dirty="0" smtClean="0">
                <a:solidFill>
                  <a:schemeClr val="tx1"/>
                </a:solidFill>
              </a:rPr>
              <a:t>Он включает в себя:</a:t>
            </a:r>
          </a:p>
          <a:p>
            <a:pPr marL="514350" indent="-514350">
              <a:buFont typeface="+mj-lt"/>
              <a:buAutoNum type="arabicPeriod"/>
            </a:pPr>
            <a:r>
              <a:rPr lang="ru-RU" dirty="0" smtClean="0">
                <a:solidFill>
                  <a:schemeClr val="tx1"/>
                </a:solidFill>
              </a:rPr>
              <a:t>Диапозитивный метод</a:t>
            </a:r>
          </a:p>
          <a:p>
            <a:pPr marL="514350" indent="-514350">
              <a:buFont typeface="+mj-lt"/>
              <a:buAutoNum type="arabicPeriod"/>
            </a:pPr>
            <a:r>
              <a:rPr lang="ru-RU" dirty="0" smtClean="0">
                <a:solidFill>
                  <a:schemeClr val="tx1"/>
                </a:solidFill>
              </a:rPr>
              <a:t>Императивным методом</a:t>
            </a:r>
            <a:endParaRPr lang="ru-RU" dirty="0">
              <a:solidFill>
                <a:schemeClr val="tx1"/>
              </a:solidFill>
            </a:endParaRPr>
          </a:p>
        </p:txBody>
      </p:sp>
    </p:spTree>
    <p:extLst>
      <p:ext uri="{BB962C8B-B14F-4D97-AF65-F5344CB8AC3E}">
        <p14:creationId xmlns="" xmlns:p14="http://schemas.microsoft.com/office/powerpoint/2010/main" val="4115660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a:t>
            </a:r>
            <a:r>
              <a:rPr lang="ru-RU" dirty="0" smtClean="0"/>
              <a:t>иапозитивный метод.</a:t>
            </a:r>
            <a:endParaRPr lang="ru-RU" dirty="0"/>
          </a:p>
        </p:txBody>
      </p:sp>
      <p:sp>
        <p:nvSpPr>
          <p:cNvPr id="3" name="Объект 2"/>
          <p:cNvSpPr>
            <a:spLocks noGrp="1"/>
          </p:cNvSpPr>
          <p:nvPr>
            <p:ph idx="1"/>
          </p:nvPr>
        </p:nvSpPr>
        <p:spPr/>
        <p:txBody>
          <a:bodyPr>
            <a:normAutofit/>
          </a:bodyPr>
          <a:lstStyle/>
          <a:p>
            <a:pPr marL="0" indent="0">
              <a:buNone/>
            </a:pPr>
            <a:r>
              <a:rPr lang="ru-RU" dirty="0">
                <a:solidFill>
                  <a:schemeClr val="tx1"/>
                </a:solidFill>
                <a:latin typeface="Arial" panose="020B0604020202020204" pitchFamily="34" charset="0"/>
              </a:rPr>
              <a:t>Д</a:t>
            </a:r>
            <a:r>
              <a:rPr lang="ru-RU" i="0" dirty="0" smtClean="0">
                <a:solidFill>
                  <a:schemeClr val="tx1"/>
                </a:solidFill>
                <a:effectLst/>
                <a:latin typeface="Arial" panose="020B0604020202020204" pitchFamily="34" charset="0"/>
              </a:rPr>
              <a:t>иапозитивный метод</a:t>
            </a:r>
            <a:r>
              <a:rPr lang="ru-RU" b="0" i="0" dirty="0" smtClean="0">
                <a:solidFill>
                  <a:schemeClr val="tx1"/>
                </a:solidFill>
                <a:effectLst/>
                <a:latin typeface="Arial" panose="020B0604020202020204" pitchFamily="34" charset="0"/>
              </a:rPr>
              <a:t> регулирования </a:t>
            </a:r>
            <a:r>
              <a:rPr lang="ru-RU" b="0" i="0" dirty="0" smtClean="0">
                <a:solidFill>
                  <a:srgbClr val="000000"/>
                </a:solidFill>
                <a:effectLst/>
                <a:latin typeface="Arial" panose="020B0604020202020204" pitchFamily="34" charset="0"/>
              </a:rPr>
              <a:t>выступают основным методом правового регулирования коммерческой деятельности, обеспечивающим экономическую свободу и активность предпринимателя. Данный метод подразумевает равенство участников коммерческой деятельности, возможность выбора ими вариантов своих действий при организации торговой деятельности.</a:t>
            </a:r>
          </a:p>
          <a:p>
            <a:pPr marL="0" indent="0">
              <a:buNone/>
            </a:pPr>
            <a:r>
              <a:rPr lang="ru-RU" b="0" i="0" dirty="0" smtClean="0">
                <a:solidFill>
                  <a:srgbClr val="000000"/>
                </a:solidFill>
                <a:effectLst/>
                <a:latin typeface="Arial" panose="020B0604020202020204" pitchFamily="34" charset="0"/>
              </a:rPr>
              <a:t>Диспозитивный метод можно выразить формулой: можно все, что не запрещено законом.</a:t>
            </a:r>
          </a:p>
          <a:p>
            <a:pPr marL="0" indent="0">
              <a:buNone/>
            </a:pPr>
            <a:endParaRPr lang="ru-RU" dirty="0"/>
          </a:p>
        </p:txBody>
      </p:sp>
    </p:spTree>
    <p:extLst>
      <p:ext uri="{BB962C8B-B14F-4D97-AF65-F5344CB8AC3E}">
        <p14:creationId xmlns="" xmlns:p14="http://schemas.microsoft.com/office/powerpoint/2010/main" val="3718828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И</a:t>
            </a:r>
            <a:r>
              <a:rPr lang="ru-RU" dirty="0" smtClean="0"/>
              <a:t>мперативный метод.</a:t>
            </a:r>
            <a:endParaRPr lang="ru-RU" dirty="0"/>
          </a:p>
        </p:txBody>
      </p:sp>
      <p:sp>
        <p:nvSpPr>
          <p:cNvPr id="3" name="Объект 2"/>
          <p:cNvSpPr>
            <a:spLocks noGrp="1"/>
          </p:cNvSpPr>
          <p:nvPr>
            <p:ph idx="1"/>
          </p:nvPr>
        </p:nvSpPr>
        <p:spPr/>
        <p:txBody>
          <a:bodyPr/>
          <a:lstStyle/>
          <a:p>
            <a:pPr marL="0" indent="0">
              <a:buNone/>
            </a:pPr>
            <a:r>
              <a:rPr lang="ru-RU" dirty="0">
                <a:solidFill>
                  <a:schemeClr val="tx1"/>
                </a:solidFill>
              </a:rPr>
              <a:t>И</a:t>
            </a:r>
            <a:r>
              <a:rPr lang="ru-RU" dirty="0" smtClean="0">
                <a:solidFill>
                  <a:schemeClr val="tx1"/>
                </a:solidFill>
              </a:rPr>
              <a:t>мперативный метод нужен для обеспечения публичных интересов государства, защиты прав участников торгового оборота, потребителей, для регулирования отдельных отношений коммерческой деятельности характерен императивный метод, предполагающий наличие норм, обязательных для исполнения (ограничений, запретов, обязанностей).</a:t>
            </a:r>
          </a:p>
          <a:p>
            <a:endParaRPr lang="ru-RU" dirty="0">
              <a:solidFill>
                <a:schemeClr val="tx1"/>
              </a:solidFill>
            </a:endParaRPr>
          </a:p>
        </p:txBody>
      </p:sp>
    </p:spTree>
    <p:extLst>
      <p:ext uri="{BB962C8B-B14F-4D97-AF65-F5344CB8AC3E}">
        <p14:creationId xmlns="" xmlns:p14="http://schemas.microsoft.com/office/powerpoint/2010/main" val="586965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Соотношение коммерческого права и иных</a:t>
            </a:r>
            <a:br>
              <a:rPr lang="ru-RU" dirty="0" smtClean="0"/>
            </a:br>
            <a:r>
              <a:rPr lang="ru-RU" dirty="0" smtClean="0"/>
              <a:t>отраслей права.</a:t>
            </a:r>
            <a:endParaRPr lang="ru-RU" dirty="0"/>
          </a:p>
        </p:txBody>
      </p:sp>
      <p:sp>
        <p:nvSpPr>
          <p:cNvPr id="3" name="Объект 2"/>
          <p:cNvSpPr>
            <a:spLocks noGrp="1"/>
          </p:cNvSpPr>
          <p:nvPr>
            <p:ph idx="1"/>
          </p:nvPr>
        </p:nvSpPr>
        <p:spPr>
          <a:xfrm>
            <a:off x="1206723" y="2581695"/>
            <a:ext cx="8596668" cy="3880773"/>
          </a:xfrm>
        </p:spPr>
        <p:txBody>
          <a:bodyPr>
            <a:normAutofit/>
          </a:bodyPr>
          <a:lstStyle/>
          <a:p>
            <a:pPr marL="0" indent="0">
              <a:buNone/>
            </a:pPr>
            <a:r>
              <a:rPr lang="ru-RU" dirty="0" smtClean="0">
                <a:solidFill>
                  <a:schemeClr val="tx1"/>
                </a:solidFill>
              </a:rPr>
              <a:t>Для правильного понимания предмета коммерческого права важно определение его соотношения со смежными юридическими и иными дисциплинами.</a:t>
            </a:r>
          </a:p>
        </p:txBody>
      </p:sp>
    </p:spTree>
    <p:extLst>
      <p:ext uri="{BB962C8B-B14F-4D97-AF65-F5344CB8AC3E}">
        <p14:creationId xmlns="" xmlns:p14="http://schemas.microsoft.com/office/powerpoint/2010/main" val="3882372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Соотношении </a:t>
            </a:r>
            <a:r>
              <a:rPr lang="ru-RU" dirty="0"/>
              <a:t>с правом гражданским</a:t>
            </a:r>
          </a:p>
        </p:txBody>
      </p:sp>
      <p:sp>
        <p:nvSpPr>
          <p:cNvPr id="3" name="Объект 2"/>
          <p:cNvSpPr>
            <a:spLocks noGrp="1"/>
          </p:cNvSpPr>
          <p:nvPr>
            <p:ph idx="1"/>
          </p:nvPr>
        </p:nvSpPr>
        <p:spPr/>
        <p:txBody>
          <a:bodyPr/>
          <a:lstStyle/>
          <a:p>
            <a:pPr marL="0" indent="0">
              <a:buNone/>
            </a:pPr>
            <a:r>
              <a:rPr lang="ru-RU" dirty="0" smtClean="0">
                <a:solidFill>
                  <a:schemeClr val="tx1"/>
                </a:solidFill>
              </a:rPr>
              <a:t>Коммерческое </a:t>
            </a:r>
            <a:r>
              <a:rPr lang="ru-RU" dirty="0">
                <a:solidFill>
                  <a:schemeClr val="tx1"/>
                </a:solidFill>
              </a:rPr>
              <a:t>право представляет собой специальную область частно­го права. Оно берет из гражданского права готовыми многие поня­тия и целые институты, соответственно видоизменяя последние. Су­ществующая взаимосвязь проявляется в субсидиарном применении к торговым отношениям норм гражданского законодательства при отсутствии специальных торговых законов и обычаев.</a:t>
            </a:r>
          </a:p>
          <a:p>
            <a:pPr marL="0" indent="0">
              <a:buNone/>
            </a:pPr>
            <a:r>
              <a:rPr lang="ru-RU" dirty="0">
                <a:solidFill>
                  <a:schemeClr val="tx1"/>
                </a:solidFill>
              </a:rPr>
              <a:t>По мере своего поступательного движения коммерческое право вырабатывает собственные принципы, правовые конструкции, пра­вила, совершенно не известные гражданскому праву. Гораздо боль­шее значение в коммерческом праве, чем в гражданском, имеют де­ловые обычаи, именуемые здесь обычаями торгового оборота.</a:t>
            </a:r>
          </a:p>
          <a:p>
            <a:endParaRPr lang="ru-RU" dirty="0"/>
          </a:p>
        </p:txBody>
      </p:sp>
    </p:spTree>
    <p:extLst>
      <p:ext uri="{BB962C8B-B14F-4D97-AF65-F5344CB8AC3E}">
        <p14:creationId xmlns="" xmlns:p14="http://schemas.microsoft.com/office/powerpoint/2010/main" val="457640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ru-RU" dirty="0" smtClean="0"/>
              <a:t>Соотношении </a:t>
            </a:r>
            <a:r>
              <a:rPr lang="ru-RU" dirty="0"/>
              <a:t>коммерческого и </a:t>
            </a:r>
            <a:r>
              <a:rPr lang="ru-RU" dirty="0" smtClean="0"/>
              <a:t>предпринимательского </a:t>
            </a:r>
            <a:r>
              <a:rPr lang="ru-RU" dirty="0" smtClean="0"/>
              <a:t>права.</a:t>
            </a:r>
            <a:endParaRPr lang="ru-RU" dirty="0"/>
          </a:p>
        </p:txBody>
      </p:sp>
      <p:sp>
        <p:nvSpPr>
          <p:cNvPr id="3" name="Объект 2"/>
          <p:cNvSpPr>
            <a:spLocks noGrp="1"/>
          </p:cNvSpPr>
          <p:nvPr>
            <p:ph idx="1"/>
          </p:nvPr>
        </p:nvSpPr>
        <p:spPr/>
        <p:txBody>
          <a:bodyPr/>
          <a:lstStyle/>
          <a:p>
            <a:pPr marL="0" indent="0">
              <a:buNone/>
            </a:pPr>
            <a:r>
              <a:rPr lang="ru-RU" dirty="0" smtClean="0">
                <a:solidFill>
                  <a:schemeClr val="tx1"/>
                </a:solidFill>
              </a:rPr>
              <a:t>Здесь следует подчеркнуть, что коммерция является од­ним из видов предпринимательства, однако коммерческое право не имеет отношения к праву предпринимательскому.</a:t>
            </a:r>
          </a:p>
          <a:p>
            <a:pPr marL="0" indent="0">
              <a:buNone/>
            </a:pPr>
            <a:r>
              <a:rPr lang="ru-RU" dirty="0">
                <a:solidFill>
                  <a:schemeClr val="tx1"/>
                </a:solidFill>
              </a:rPr>
              <a:t>Как и всякая отрасль экономики, торговля в существенной сте­пени регулируется установлениями государственного, администра­тивного, налогового, уголовного и других отраслей публичного пра­ва. Однако под коммерческим правом в науке и законодательстве понимаются, прежде всего, частноправовые нормы. За рубежом коммерческим правом признается исключительно система норм частного права. Ни как отрасль публичного права, ни как смешение норм частного и публичного характера коммерческое право не могло бы иметь никаких оснований для самостоятельного существования.</a:t>
            </a:r>
          </a:p>
          <a:p>
            <a:pPr marL="0" indent="0">
              <a:buNone/>
            </a:pPr>
            <a:endParaRPr lang="ru-RU" dirty="0">
              <a:solidFill>
                <a:schemeClr val="tx1"/>
              </a:solidFill>
            </a:endParaRPr>
          </a:p>
        </p:txBody>
      </p:sp>
    </p:spTree>
    <p:extLst>
      <p:ext uri="{BB962C8B-B14F-4D97-AF65-F5344CB8AC3E}">
        <p14:creationId xmlns="" xmlns:p14="http://schemas.microsoft.com/office/powerpoint/2010/main" val="3535351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t>Коммерческое право и менеджмент. </a:t>
            </a:r>
          </a:p>
        </p:txBody>
      </p:sp>
      <p:sp>
        <p:nvSpPr>
          <p:cNvPr id="3" name="Объект 2"/>
          <p:cNvSpPr>
            <a:spLocks noGrp="1"/>
          </p:cNvSpPr>
          <p:nvPr>
            <p:ph idx="1"/>
          </p:nvPr>
        </p:nvSpPr>
        <p:spPr/>
        <p:txBody>
          <a:bodyPr/>
          <a:lstStyle/>
          <a:p>
            <a:pPr marL="0" indent="0">
              <a:buNone/>
            </a:pPr>
            <a:r>
              <a:rPr lang="ru-RU" dirty="0" smtClean="0">
                <a:solidFill>
                  <a:schemeClr val="tx1"/>
                </a:solidFill>
              </a:rPr>
              <a:t>Менеджмент может быть определен как управленческая деятельность фирмы по выработке целей и политики ведения бизнеса, предполагающая комплексный анализ факторов, влияющих на его эффективность.</a:t>
            </a:r>
          </a:p>
          <a:p>
            <a:pPr marL="0" indent="0">
              <a:buNone/>
            </a:pPr>
            <a:r>
              <a:rPr lang="ru-RU" dirty="0" smtClean="0">
                <a:solidFill>
                  <a:schemeClr val="tx1"/>
                </a:solidFill>
              </a:rPr>
              <a:t>Коммерческое право ориентирует юристов фирм на непосредственное участие в подготовке управленческих решений с исполь­зованием положений, излагаемых в данной книге и других трудах </a:t>
            </a:r>
            <a:r>
              <a:rPr lang="ru-RU" dirty="0" err="1" smtClean="0">
                <a:solidFill>
                  <a:schemeClr val="tx1"/>
                </a:solidFill>
              </a:rPr>
              <a:t>коммерциал</a:t>
            </a:r>
            <a:r>
              <a:rPr lang="ru-RU" dirty="0" smtClean="0">
                <a:solidFill>
                  <a:schemeClr val="tx1"/>
                </a:solidFill>
              </a:rPr>
              <a:t> истов.</a:t>
            </a:r>
            <a:endParaRPr lang="ru-RU" dirty="0">
              <a:solidFill>
                <a:schemeClr val="tx1"/>
              </a:solidFill>
            </a:endParaRPr>
          </a:p>
        </p:txBody>
      </p:sp>
    </p:spTree>
    <p:extLst>
      <p:ext uri="{BB962C8B-B14F-4D97-AF65-F5344CB8AC3E}">
        <p14:creationId xmlns="" xmlns:p14="http://schemas.microsoft.com/office/powerpoint/2010/main" val="21306471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t>Коммерческое право и логистика. </a:t>
            </a:r>
          </a:p>
        </p:txBody>
      </p:sp>
      <p:sp>
        <p:nvSpPr>
          <p:cNvPr id="3" name="Объект 2"/>
          <p:cNvSpPr>
            <a:spLocks noGrp="1"/>
          </p:cNvSpPr>
          <p:nvPr>
            <p:ph idx="1"/>
          </p:nvPr>
        </p:nvSpPr>
        <p:spPr/>
        <p:txBody>
          <a:bodyPr/>
          <a:lstStyle/>
          <a:p>
            <a:pPr marL="0" indent="0">
              <a:buNone/>
            </a:pPr>
            <a:r>
              <a:rPr lang="ru-RU" dirty="0" smtClean="0">
                <a:solidFill>
                  <a:schemeClr val="tx1"/>
                </a:solidFill>
              </a:rPr>
              <a:t>В сфере торговли осуществ­ляются разнообразные операции с товаром, подразделяемые на два основных вида: коммерческие и технологические. Коммерческие операции связаны со сменой собственников и форм стоимости то­вара (потребительная и меновая). В отличие от них технологичес­кие операции связаны с движением товара как потребительной стоимости. Таковы перемещение, создание запасов, подсортировка, рас­пределение и пр.</a:t>
            </a:r>
            <a:endParaRPr lang="ru-RU" dirty="0">
              <a:solidFill>
                <a:schemeClr val="tx1"/>
              </a:solidFill>
            </a:endParaRPr>
          </a:p>
        </p:txBody>
      </p:sp>
    </p:spTree>
    <p:extLst>
      <p:ext uri="{BB962C8B-B14F-4D97-AF65-F5344CB8AC3E}">
        <p14:creationId xmlns="" xmlns:p14="http://schemas.microsoft.com/office/powerpoint/2010/main" val="3830360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Источники коммерческого права.</a:t>
            </a:r>
            <a:endParaRPr lang="ru-RU" dirty="0"/>
          </a:p>
        </p:txBody>
      </p:sp>
      <p:sp>
        <p:nvSpPr>
          <p:cNvPr id="3" name="Объект 2"/>
          <p:cNvSpPr>
            <a:spLocks noGrp="1"/>
          </p:cNvSpPr>
          <p:nvPr>
            <p:ph idx="1"/>
          </p:nvPr>
        </p:nvSpPr>
        <p:spPr/>
        <p:txBody>
          <a:bodyPr/>
          <a:lstStyle/>
          <a:p>
            <a:pPr marL="0" indent="0">
              <a:buNone/>
            </a:pPr>
            <a:r>
              <a:rPr lang="ru-RU" b="1" dirty="0" smtClean="0">
                <a:latin typeface="Times New Roman" pitchFamily="18" charset="0"/>
                <a:cs typeface="Times New Roman" pitchFamily="18" charset="0"/>
              </a:rPr>
              <a:t>Источник права – внешняя форма выражения права, т. е. совокупность нормативных актов, в которых содержатся нормы права.</a:t>
            </a:r>
          </a:p>
          <a:p>
            <a:pPr marL="0" indent="0">
              <a:buNone/>
            </a:pPr>
            <a:r>
              <a:rPr lang="ru-RU" dirty="0" smtClean="0">
                <a:solidFill>
                  <a:schemeClr val="tx1"/>
                </a:solidFill>
              </a:rPr>
              <a:t>Источники </a:t>
            </a:r>
            <a:r>
              <a:rPr lang="ru-RU" dirty="0" smtClean="0">
                <a:solidFill>
                  <a:schemeClr val="tx1"/>
                </a:solidFill>
              </a:rPr>
              <a:t>коммерческого права – нормативные акты, в которых выражены особенности правового регулирования отношений, возникающих между предпринимателями или с их участием в связи с осуществлением </a:t>
            </a:r>
            <a:r>
              <a:rPr lang="ru-RU" dirty="0">
                <a:solidFill>
                  <a:schemeClr val="tx1"/>
                </a:solidFill>
              </a:rPr>
              <a:t>последними</a:t>
            </a:r>
            <a:r>
              <a:rPr lang="ru-RU" dirty="0" smtClean="0">
                <a:solidFill>
                  <a:schemeClr val="tx1"/>
                </a:solidFill>
              </a:rPr>
              <a:t> предпринимательской деятельности.</a:t>
            </a:r>
          </a:p>
          <a:p>
            <a:pPr marL="0" indent="0">
              <a:buNone/>
            </a:pPr>
            <a:r>
              <a:rPr lang="ru-RU" dirty="0" smtClean="0">
                <a:solidFill>
                  <a:schemeClr val="tx1"/>
                </a:solidFill>
              </a:rPr>
              <a:t>В качестве источников коммерческого права выступают нормативные акты, в которых выражены особенности правового регулирования отношений, возникающих между предпринимателями или с их участием в связи с осуществлением последними предпринимательской деятельности.</a:t>
            </a:r>
            <a:endParaRPr lang="ru-RU" dirty="0">
              <a:solidFill>
                <a:schemeClr val="tx1"/>
              </a:solidFill>
            </a:endParaRPr>
          </a:p>
        </p:txBody>
      </p:sp>
    </p:spTree>
    <p:extLst>
      <p:ext uri="{BB962C8B-B14F-4D97-AF65-F5344CB8AC3E}">
        <p14:creationId xmlns="" xmlns:p14="http://schemas.microsoft.com/office/powerpoint/2010/main" val="1795247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Источники коммерческого </a:t>
            </a:r>
            <a:r>
              <a:rPr lang="ru-RU" dirty="0" smtClean="0"/>
              <a:t>делятся.</a:t>
            </a:r>
            <a:endParaRPr lang="ru-RU" dirty="0"/>
          </a:p>
        </p:txBody>
      </p:sp>
      <p:sp>
        <p:nvSpPr>
          <p:cNvPr id="3" name="Объект 2"/>
          <p:cNvSpPr>
            <a:spLocks noGrp="1"/>
          </p:cNvSpPr>
          <p:nvPr>
            <p:ph idx="1"/>
          </p:nvPr>
        </p:nvSpPr>
        <p:spPr>
          <a:xfrm>
            <a:off x="677334" y="1828801"/>
            <a:ext cx="8596668" cy="4212562"/>
          </a:xfrm>
        </p:spPr>
        <p:txBody>
          <a:bodyPr/>
          <a:lstStyle/>
          <a:p>
            <a:r>
              <a:rPr lang="ru-RU" b="1" dirty="0" smtClean="0">
                <a:latin typeface="Times New Roman" pitchFamily="18" charset="0"/>
                <a:cs typeface="Times New Roman" pitchFamily="18" charset="0"/>
              </a:rPr>
              <a:t>Конституция РФ;</a:t>
            </a:r>
          </a:p>
          <a:p>
            <a:r>
              <a:rPr lang="ru-RU" b="1" dirty="0" smtClean="0">
                <a:latin typeface="Times New Roman" pitchFamily="18" charset="0"/>
                <a:cs typeface="Times New Roman" pitchFamily="18" charset="0"/>
              </a:rPr>
              <a:t>кодексы РФ;</a:t>
            </a:r>
          </a:p>
          <a:p>
            <a:r>
              <a:rPr lang="ru-RU" b="1" dirty="0" smtClean="0">
                <a:latin typeface="Times New Roman" pitchFamily="18" charset="0"/>
                <a:cs typeface="Times New Roman" pitchFamily="18" charset="0"/>
              </a:rPr>
              <a:t>федеральные законы РФ;</a:t>
            </a:r>
          </a:p>
          <a:p>
            <a:r>
              <a:rPr lang="ru-RU" b="1" dirty="0" smtClean="0">
                <a:latin typeface="Times New Roman" pitchFamily="18" charset="0"/>
                <a:cs typeface="Times New Roman" pitchFamily="18" charset="0"/>
              </a:rPr>
              <a:t>указы Президента РФ, издаваемые в дополнение или развитие законов при наличии в них пробелов и при необходимости оперативного установления правовых норм;</a:t>
            </a:r>
          </a:p>
          <a:p>
            <a:r>
              <a:rPr lang="ru-RU" b="1" dirty="0" smtClean="0">
                <a:latin typeface="Times New Roman" pitchFamily="18" charset="0"/>
                <a:cs typeface="Times New Roman" pitchFamily="18" charset="0"/>
              </a:rPr>
              <a:t>постановления Правительства РФ, издаваемые в пределах его компетенции в развитие и исполнении законов;</a:t>
            </a:r>
          </a:p>
          <a:p>
            <a:r>
              <a:rPr lang="ru-RU" b="1" dirty="0" smtClean="0">
                <a:latin typeface="Times New Roman" pitchFamily="18" charset="0"/>
                <a:cs typeface="Times New Roman" pitchFamily="18" charset="0"/>
              </a:rPr>
              <a:t>государственные стандарты на продукцию, услуги, строительные объекты, устанавливаемые Госстандартом и другими компетентными органами;</a:t>
            </a:r>
          </a:p>
        </p:txBody>
      </p:sp>
    </p:spTree>
    <p:extLst>
      <p:ext uri="{BB962C8B-B14F-4D97-AF65-F5344CB8AC3E}">
        <p14:creationId xmlns="" xmlns:p14="http://schemas.microsoft.com/office/powerpoint/2010/main" val="4205741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Источники коммерческого </a:t>
            </a:r>
            <a:r>
              <a:rPr lang="ru-RU" dirty="0" smtClean="0"/>
              <a:t>делятся.</a:t>
            </a:r>
            <a:endParaRPr lang="ru-RU" dirty="0"/>
          </a:p>
        </p:txBody>
      </p:sp>
      <p:sp>
        <p:nvSpPr>
          <p:cNvPr id="3" name="Объект 2"/>
          <p:cNvSpPr>
            <a:spLocks noGrp="1"/>
          </p:cNvSpPr>
          <p:nvPr>
            <p:ph idx="1"/>
          </p:nvPr>
        </p:nvSpPr>
        <p:spPr/>
        <p:txBody>
          <a:bodyPr/>
          <a:lstStyle/>
          <a:p>
            <a:r>
              <a:rPr lang="ru-RU" dirty="0" smtClean="0">
                <a:solidFill>
                  <a:schemeClr val="tx1"/>
                </a:solidFill>
              </a:rPr>
              <a:t>по предмету правового регулирования источники коммерческого права можно подразделить на общие, специальные (собственно коммерческие) и акты иных отраслей права, регулирующие отдельные вопросы, связанные с осуществлением коммерческой деятельности. К общим источникам коммерческого права относятся те нормативные правовые акты, предмет правового регулирования которых охватывает как вопросы коммерческой деятельности, так и иные общественные отношения. Специальные акты целиком посвящены регулированию отдельных вопросов организации и осуществления коммерческой деятельности.</a:t>
            </a:r>
            <a:endParaRPr lang="ru-RU" dirty="0">
              <a:solidFill>
                <a:schemeClr val="tx1"/>
              </a:solidFill>
            </a:endParaRPr>
          </a:p>
        </p:txBody>
      </p:sp>
    </p:spTree>
    <p:extLst>
      <p:ext uri="{BB962C8B-B14F-4D97-AF65-F5344CB8AC3E}">
        <p14:creationId xmlns="" xmlns:p14="http://schemas.microsoft.com/office/powerpoint/2010/main" val="11865209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Источники коммерческого делятся.</a:t>
            </a:r>
          </a:p>
        </p:txBody>
      </p:sp>
      <p:sp>
        <p:nvSpPr>
          <p:cNvPr id="3" name="Объект 2"/>
          <p:cNvSpPr>
            <a:spLocks noGrp="1"/>
          </p:cNvSpPr>
          <p:nvPr>
            <p:ph idx="1"/>
          </p:nvPr>
        </p:nvSpPr>
        <p:spPr/>
        <p:txBody>
          <a:bodyPr>
            <a:normAutofit/>
          </a:bodyPr>
          <a:lstStyle/>
          <a:p>
            <a:r>
              <a:rPr lang="ru-RU" dirty="0" smtClean="0">
                <a:solidFill>
                  <a:schemeClr val="tx1"/>
                </a:solidFill>
              </a:rPr>
              <a:t>по степени систематизации среди источников коммерческого права можно выделить кодифицированные нормативные правовые акты и некодифицированные.</a:t>
            </a:r>
          </a:p>
          <a:p>
            <a:r>
              <a:rPr lang="ru-RU" dirty="0" smtClean="0">
                <a:solidFill>
                  <a:schemeClr val="tx1"/>
                </a:solidFill>
              </a:rPr>
              <a:t>в зависимости от уровня органа, принявшего нормативный правовой акт, в системе органов государственной власти источники коммерческого права делятся на:</a:t>
            </a:r>
          </a:p>
          <a:p>
            <a:r>
              <a:rPr lang="ru-RU" dirty="0" smtClean="0">
                <a:solidFill>
                  <a:schemeClr val="tx1"/>
                </a:solidFill>
              </a:rPr>
              <a:t>нормативные правовые акты, принятые федеральными органами исполнительной власти. Акты данной группы действуют на всей территории Российской Федерации, если иное не предусмотрено самим актом;</a:t>
            </a:r>
            <a:endParaRPr lang="ru-RU" dirty="0">
              <a:solidFill>
                <a:schemeClr val="tx1"/>
              </a:solidFill>
            </a:endParaRPr>
          </a:p>
        </p:txBody>
      </p:sp>
    </p:spTree>
    <p:extLst>
      <p:ext uri="{BB962C8B-B14F-4D97-AF65-F5344CB8AC3E}">
        <p14:creationId xmlns="" xmlns:p14="http://schemas.microsoft.com/office/powerpoint/2010/main" val="7679919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Источники коммерческого делятся.</a:t>
            </a:r>
          </a:p>
        </p:txBody>
      </p:sp>
      <p:sp>
        <p:nvSpPr>
          <p:cNvPr id="3" name="Объект 2"/>
          <p:cNvSpPr>
            <a:spLocks noGrp="1"/>
          </p:cNvSpPr>
          <p:nvPr>
            <p:ph idx="1"/>
          </p:nvPr>
        </p:nvSpPr>
        <p:spPr/>
        <p:txBody>
          <a:bodyPr/>
          <a:lstStyle/>
          <a:p>
            <a:r>
              <a:rPr lang="ru-RU" dirty="0" smtClean="0">
                <a:solidFill>
                  <a:schemeClr val="tx1"/>
                </a:solidFill>
              </a:rPr>
              <a:t>нормативные правовые акты, принятые органами государственной власти субъектов Российской Федерации. Эти акты принимаются в соответствии с актами федерального законодательства и действуют только на территории конкретного субъекта Российской Федерации.</a:t>
            </a:r>
            <a:endParaRPr lang="ru-RU" dirty="0">
              <a:solidFill>
                <a:schemeClr val="tx1"/>
              </a:solidFill>
            </a:endParaRPr>
          </a:p>
        </p:txBody>
      </p:sp>
    </p:spTree>
    <p:extLst>
      <p:ext uri="{BB962C8B-B14F-4D97-AF65-F5344CB8AC3E}">
        <p14:creationId xmlns="" xmlns:p14="http://schemas.microsoft.com/office/powerpoint/2010/main" val="15521067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2"/>
          <p:cNvSpPr txBox="1">
            <a:spLocks/>
          </p:cNvSpPr>
          <p:nvPr/>
        </p:nvSpPr>
        <p:spPr>
          <a:xfrm>
            <a:off x="1333500" y="1001713"/>
            <a:ext cx="7467600" cy="5205412"/>
          </a:xfrm>
          <a:prstGeom prst="rect">
            <a:avLst/>
          </a:prstGeom>
        </p:spPr>
        <p:txBody>
          <a:bodyPr/>
          <a:lstStyle/>
          <a:p>
            <a:pPr marL="342900" marR="0" lvl="0" indent="-342900" algn="l" defTabSz="457200" rtl="0" eaLnBrk="1" fontAlgn="auto" latinLnBrk="0" hangingPunct="1">
              <a:lnSpc>
                <a:spcPct val="100000"/>
              </a:lnSpc>
              <a:spcBef>
                <a:spcPts val="1000"/>
              </a:spcBef>
              <a:spcAft>
                <a:spcPts val="0"/>
              </a:spcAft>
              <a:buClr>
                <a:schemeClr val="accent1"/>
              </a:buClr>
              <a:buSzPct val="80000"/>
              <a:buFont typeface="Wingdings 3" charset="2"/>
              <a:buChar char=""/>
              <a:tabLst/>
              <a:defRPr/>
            </a:pPr>
            <a:r>
              <a:rPr kumimoji="0" lang="ru-RU" sz="1800" b="1"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Норма права</a:t>
            </a:r>
            <a:r>
              <a:rPr kumimoji="0" lang="ru-RU" sz="18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 — это признаваемое и обеспечиваемое государством общеобязательное правило, из которого вытекают права, обязанности и ответственность участников общественных отношений, чьи действия призвано регулировать данное правило в качестве образца, эталона, масштаба поведения.</a:t>
            </a:r>
          </a:p>
          <a:p>
            <a:pPr marL="342900" marR="0" lvl="0" indent="-342900" algn="l" defTabSz="457200" rtl="0" eaLnBrk="1" fontAlgn="auto" latinLnBrk="0" hangingPunct="1">
              <a:lnSpc>
                <a:spcPct val="100000"/>
              </a:lnSpc>
              <a:spcBef>
                <a:spcPts val="1000"/>
              </a:spcBef>
              <a:spcAft>
                <a:spcPts val="0"/>
              </a:spcAft>
              <a:buClr>
                <a:schemeClr val="accent1"/>
              </a:buClr>
              <a:buSzPct val="80000"/>
              <a:buFont typeface="Wingdings 3" charset="2"/>
              <a:buChar char=""/>
              <a:tabLst/>
              <a:defRPr/>
            </a:pPr>
            <a:r>
              <a:rPr kumimoji="0" lang="ru-RU" sz="1800" b="1"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Норма права</a:t>
            </a:r>
            <a:r>
              <a:rPr kumimoji="0" lang="ru-RU" sz="18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 — это закреплённое в законе правило поведения, исполнение которого обеспечивается силой государства.</a:t>
            </a:r>
          </a:p>
          <a:p>
            <a:pPr marL="342900" marR="0" lvl="0" indent="-342900" algn="l" defTabSz="457200" rtl="0" eaLnBrk="1" fontAlgn="auto" latinLnBrk="0" hangingPunct="1">
              <a:lnSpc>
                <a:spcPct val="100000"/>
              </a:lnSpc>
              <a:spcBef>
                <a:spcPts val="1000"/>
              </a:spcBef>
              <a:spcAft>
                <a:spcPts val="0"/>
              </a:spcAft>
              <a:buClr>
                <a:schemeClr val="accent1"/>
              </a:buClr>
              <a:buSzPct val="80000"/>
              <a:buFont typeface="Wingdings 3" charset="2"/>
              <a:buChar char=""/>
              <a:tabLst/>
              <a:defRPr/>
            </a:pPr>
            <a:endParaRPr kumimoji="0" lang="ru-RU" sz="18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Список используемой литературы.</a:t>
            </a:r>
            <a:endParaRPr lang="ru-RU" dirty="0"/>
          </a:p>
        </p:txBody>
      </p:sp>
      <p:sp>
        <p:nvSpPr>
          <p:cNvPr id="3" name="Объект 2"/>
          <p:cNvSpPr>
            <a:spLocks noGrp="1"/>
          </p:cNvSpPr>
          <p:nvPr>
            <p:ph idx="1"/>
          </p:nvPr>
        </p:nvSpPr>
        <p:spPr/>
        <p:txBody>
          <a:bodyPr>
            <a:normAutofit/>
          </a:bodyPr>
          <a:lstStyle/>
          <a:p>
            <a:r>
              <a:rPr lang="ru-RU" dirty="0" smtClean="0">
                <a:solidFill>
                  <a:schemeClr val="tx1"/>
                </a:solidFill>
              </a:rPr>
              <a:t>1. Постатейный комментарий к Конституции </a:t>
            </a:r>
            <a:r>
              <a:rPr lang="ru-RU" dirty="0" err="1" smtClean="0">
                <a:solidFill>
                  <a:schemeClr val="tx1"/>
                </a:solidFill>
              </a:rPr>
              <a:t>РоссийскойФедерации</a:t>
            </a:r>
            <a:r>
              <a:rPr lang="ru-RU" dirty="0" smtClean="0">
                <a:solidFill>
                  <a:schemeClr val="tx1"/>
                </a:solidFill>
              </a:rPr>
              <a:t>./ Под ред. Кудрявцева Ю.В. — М.: Изд. Юрист, 2007.</a:t>
            </a:r>
          </a:p>
          <a:p>
            <a:r>
              <a:rPr lang="ru-RU" dirty="0" smtClean="0">
                <a:solidFill>
                  <a:schemeClr val="tx1"/>
                </a:solidFill>
              </a:rPr>
              <a:t>2. Андреева Л.В. Коммерческое право. Учебник. М.: </a:t>
            </a:r>
            <a:r>
              <a:rPr lang="ru-RU" dirty="0" err="1" smtClean="0">
                <a:solidFill>
                  <a:schemeClr val="tx1"/>
                </a:solidFill>
              </a:rPr>
              <a:t>ВолтерсКлувер</a:t>
            </a:r>
            <a:r>
              <a:rPr lang="ru-RU" dirty="0" smtClean="0">
                <a:solidFill>
                  <a:schemeClr val="tx1"/>
                </a:solidFill>
              </a:rPr>
              <a:t>, 2006.</a:t>
            </a:r>
          </a:p>
          <a:p>
            <a:r>
              <a:rPr lang="ru-RU" dirty="0" smtClean="0">
                <a:solidFill>
                  <a:schemeClr val="tx1"/>
                </a:solidFill>
              </a:rPr>
              <a:t>3. Беляева О.А. Коммерческое право России: курс лекций(3-е изд., </a:t>
            </a:r>
            <a:r>
              <a:rPr lang="ru-RU" dirty="0" err="1" smtClean="0">
                <a:solidFill>
                  <a:schemeClr val="tx1"/>
                </a:solidFill>
              </a:rPr>
              <a:t>перераб</a:t>
            </a:r>
            <a:r>
              <a:rPr lang="ru-RU" dirty="0" smtClean="0">
                <a:solidFill>
                  <a:schemeClr val="tx1"/>
                </a:solidFill>
              </a:rPr>
              <a:t>. и доп.). –М.: «ЗАО </a:t>
            </a:r>
            <a:r>
              <a:rPr lang="ru-RU" dirty="0" err="1" smtClean="0">
                <a:solidFill>
                  <a:schemeClr val="tx1"/>
                </a:solidFill>
              </a:rPr>
              <a:t>Юстицинформ</a:t>
            </a:r>
            <a:r>
              <a:rPr lang="ru-RU" dirty="0" smtClean="0">
                <a:solidFill>
                  <a:schemeClr val="tx1"/>
                </a:solidFill>
              </a:rPr>
              <a:t>», 2009 г.</a:t>
            </a:r>
          </a:p>
          <a:p>
            <a:r>
              <a:rPr lang="ru-RU" dirty="0" err="1" smtClean="0">
                <a:solidFill>
                  <a:schemeClr val="tx1"/>
                </a:solidFill>
              </a:rPr>
              <a:t>Пугинский</a:t>
            </a:r>
            <a:r>
              <a:rPr lang="ru-RU" dirty="0" smtClean="0">
                <a:solidFill>
                  <a:schemeClr val="tx1"/>
                </a:solidFill>
              </a:rPr>
              <a:t> Б.И. Коммерческое право России. Учебник. </a:t>
            </a:r>
            <a:r>
              <a:rPr lang="ru-RU" dirty="0" err="1" smtClean="0">
                <a:solidFill>
                  <a:schemeClr val="tx1"/>
                </a:solidFill>
              </a:rPr>
              <a:t>М.:Зерцало</a:t>
            </a:r>
            <a:r>
              <a:rPr lang="ru-RU" dirty="0" smtClean="0">
                <a:solidFill>
                  <a:schemeClr val="tx1"/>
                </a:solidFill>
              </a:rPr>
              <a:t>, 2008.</a:t>
            </a:r>
          </a:p>
          <a:p>
            <a:r>
              <a:rPr lang="ru-RU" dirty="0" smtClean="0">
                <a:solidFill>
                  <a:schemeClr val="tx1"/>
                </a:solidFill>
              </a:rPr>
              <a:t>5. Международное коммерческое право. Учебное пособие. </a:t>
            </a:r>
            <a:r>
              <a:rPr lang="ru-RU" dirty="0" err="1" smtClean="0">
                <a:solidFill>
                  <a:schemeClr val="tx1"/>
                </a:solidFill>
              </a:rPr>
              <a:t>Подред</a:t>
            </a:r>
            <a:r>
              <a:rPr lang="ru-RU" dirty="0" smtClean="0">
                <a:solidFill>
                  <a:schemeClr val="tx1"/>
                </a:solidFill>
              </a:rPr>
              <a:t>. </a:t>
            </a:r>
            <a:r>
              <a:rPr lang="ru-RU" dirty="0" err="1" smtClean="0">
                <a:solidFill>
                  <a:schemeClr val="tx1"/>
                </a:solidFill>
              </a:rPr>
              <a:t>Попондопуло</a:t>
            </a:r>
            <a:r>
              <a:rPr lang="ru-RU" dirty="0" smtClean="0">
                <a:solidFill>
                  <a:schemeClr val="tx1"/>
                </a:solidFill>
              </a:rPr>
              <a:t> В.Ф. М.: Омега-Л, 2006.</a:t>
            </a:r>
            <a:endParaRPr lang="ru-RU" dirty="0">
              <a:solidFill>
                <a:schemeClr val="tx1"/>
              </a:solidFill>
            </a:endParaRPr>
          </a:p>
        </p:txBody>
      </p:sp>
    </p:spTree>
    <p:extLst>
      <p:ext uri="{BB962C8B-B14F-4D97-AF65-F5344CB8AC3E}">
        <p14:creationId xmlns="" xmlns:p14="http://schemas.microsoft.com/office/powerpoint/2010/main" val="21309681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57219" y="2786233"/>
            <a:ext cx="7768834" cy="1412790"/>
          </a:xfrm>
        </p:spPr>
        <p:txBody>
          <a:bodyPr>
            <a:normAutofit/>
          </a:bodyPr>
          <a:lstStyle/>
          <a:p>
            <a:pPr marL="0" indent="0">
              <a:buNone/>
            </a:pPr>
            <a:r>
              <a:rPr lang="ru-RU" sz="5400" dirty="0">
                <a:solidFill>
                  <a:srgbClr val="92D050"/>
                </a:solidFill>
              </a:rPr>
              <a:t>С</a:t>
            </a:r>
            <a:r>
              <a:rPr lang="ru-RU" sz="5400" dirty="0" smtClean="0">
                <a:solidFill>
                  <a:srgbClr val="92D050"/>
                </a:solidFill>
              </a:rPr>
              <a:t>пасибо </a:t>
            </a:r>
            <a:r>
              <a:rPr lang="ru-RU" sz="5400" smtClean="0">
                <a:solidFill>
                  <a:srgbClr val="92D050"/>
                </a:solidFill>
              </a:rPr>
              <a:t>за внимание.</a:t>
            </a:r>
            <a:endParaRPr lang="ru-RU" sz="5400" dirty="0">
              <a:solidFill>
                <a:srgbClr val="92D050"/>
              </a:solidFill>
            </a:endParaRPr>
          </a:p>
        </p:txBody>
      </p:sp>
    </p:spTree>
    <p:extLst>
      <p:ext uri="{BB962C8B-B14F-4D97-AF65-F5344CB8AC3E}">
        <p14:creationId xmlns="" xmlns:p14="http://schemas.microsoft.com/office/powerpoint/2010/main" val="286500558"/>
      </p:ext>
    </p:extLst>
  </p:cSld>
  <p:clrMapOvr>
    <a:masterClrMapping/>
  </p:clrMapOvr>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72</TotalTime>
  <Words>992</Words>
  <Application>Microsoft Office PowerPoint</Application>
  <PresentationFormat>Произвольный</PresentationFormat>
  <Paragraphs>68</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Грань</vt:lpstr>
      <vt:lpstr>Коммерческое право как один из разделов правоведения и учебная дисциплина, предмет изучения коммерческого права</vt:lpstr>
      <vt:lpstr>Понятие коммерческого права.</vt:lpstr>
      <vt:lpstr>Признаки коммерческого права.</vt:lpstr>
      <vt:lpstr>Предмет коммерческого права.</vt:lpstr>
      <vt:lpstr>Слайд 5</vt:lpstr>
      <vt:lpstr>Слайд 6</vt:lpstr>
      <vt:lpstr>Метод коммерческого права.</vt:lpstr>
      <vt:lpstr>Диапозитивный метод.</vt:lpstr>
      <vt:lpstr>Императивный метод.</vt:lpstr>
      <vt:lpstr>Соотношение коммерческого права и иных отраслей права.</vt:lpstr>
      <vt:lpstr>Соотношении с правом гражданским</vt:lpstr>
      <vt:lpstr>Соотношении коммерческого и предпринимательского права.</vt:lpstr>
      <vt:lpstr>Коммерческое право и менеджмент. </vt:lpstr>
      <vt:lpstr>Коммерческое право и логистика. </vt:lpstr>
      <vt:lpstr>Источники коммерческого права.</vt:lpstr>
      <vt:lpstr>Источники коммерческого делятся.</vt:lpstr>
      <vt:lpstr>Источники коммерческого делятся.</vt:lpstr>
      <vt:lpstr>Источники коммерческого делятся.</vt:lpstr>
      <vt:lpstr>Источники коммерческого делятся.</vt:lpstr>
      <vt:lpstr>Слайд 20</vt:lpstr>
      <vt:lpstr>Список используемой литературы.</vt:lpstr>
      <vt:lpstr>Слайд 22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Коммерческое право как один из разделов правоведения и учебная дисциплина, предмет изучения коммерческого права</dc:title>
  <dc:creator>Пользователь Windows</dc:creator>
  <cp:lastModifiedBy>Алекс</cp:lastModifiedBy>
  <cp:revision>11</cp:revision>
  <dcterms:created xsi:type="dcterms:W3CDTF">2014-05-08T09:59:46Z</dcterms:created>
  <dcterms:modified xsi:type="dcterms:W3CDTF">2014-05-20T02:05:11Z</dcterms:modified>
</cp:coreProperties>
</file>