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518" r:id="rId3"/>
    <p:sldId id="659" r:id="rId4"/>
    <p:sldId id="658" r:id="rId5"/>
    <p:sldId id="649" r:id="rId6"/>
    <p:sldId id="650" r:id="rId7"/>
    <p:sldId id="563" r:id="rId8"/>
    <p:sldId id="609" r:id="rId9"/>
    <p:sldId id="630" r:id="rId10"/>
    <p:sldId id="610" r:id="rId11"/>
    <p:sldId id="611" r:id="rId12"/>
    <p:sldId id="612" r:id="rId13"/>
    <p:sldId id="613" r:id="rId14"/>
    <p:sldId id="614" r:id="rId15"/>
    <p:sldId id="633" r:id="rId16"/>
    <p:sldId id="634" r:id="rId17"/>
    <p:sldId id="635" r:id="rId18"/>
    <p:sldId id="636" r:id="rId19"/>
    <p:sldId id="637" r:id="rId20"/>
    <p:sldId id="638" r:id="rId21"/>
    <p:sldId id="641" r:id="rId22"/>
    <p:sldId id="642" r:id="rId23"/>
    <p:sldId id="643" r:id="rId24"/>
    <p:sldId id="631" r:id="rId25"/>
    <p:sldId id="644" r:id="rId26"/>
    <p:sldId id="645" r:id="rId27"/>
    <p:sldId id="639" r:id="rId28"/>
    <p:sldId id="640" r:id="rId29"/>
    <p:sldId id="646" r:id="rId30"/>
    <p:sldId id="632" r:id="rId31"/>
    <p:sldId id="647" r:id="rId32"/>
    <p:sldId id="615" r:id="rId33"/>
    <p:sldId id="616" r:id="rId34"/>
    <p:sldId id="617" r:id="rId35"/>
    <p:sldId id="618" r:id="rId36"/>
    <p:sldId id="619" r:id="rId37"/>
    <p:sldId id="620" r:id="rId38"/>
    <p:sldId id="621" r:id="rId39"/>
    <p:sldId id="622" r:id="rId40"/>
    <p:sldId id="623" r:id="rId41"/>
    <p:sldId id="648" r:id="rId42"/>
    <p:sldId id="597" r:id="rId43"/>
    <p:sldId id="624" r:id="rId44"/>
    <p:sldId id="625" r:id="rId45"/>
    <p:sldId id="651" r:id="rId46"/>
    <p:sldId id="598" r:id="rId47"/>
    <p:sldId id="652" r:id="rId48"/>
    <p:sldId id="653" r:id="rId49"/>
    <p:sldId id="599" r:id="rId50"/>
    <p:sldId id="600" r:id="rId51"/>
    <p:sldId id="654" r:id="rId52"/>
    <p:sldId id="655" r:id="rId53"/>
    <p:sldId id="626" r:id="rId54"/>
    <p:sldId id="601" r:id="rId55"/>
    <p:sldId id="656"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5/31/2014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pnalog.ru/material/strahovye-vznosy-prevyschen-predelnyy-razmer-bazy"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ru.wikipedia.org/wiki/%D0%A4%D0%BE%D0%BD%D0%B4_%D1%81%D0%BE%D1%86%D0%B8%D0%B0%D0%BB%D1%8C%D0%BD%D0%BE%D0%B3%D0%BE_%D1%81%D1%82%D1%80%D0%B0%D1%85%D0%BE%D0%B2%D0%B0%D0%BD%D0%B8%D1%8F_%D0%A0%D0%BE%D1%81%D1%81%D0%B8%D0%B9%D1%81%D0%BA%D0%BE%D0%B9_%D0%A4%D0%B5%D0%B4%D0%B5%D1%80%D0%B0%D1%86%D0%B8%D0%B8" TargetMode="External"/><Relationship Id="rId2" Type="http://schemas.openxmlformats.org/officeDocument/2006/relationships/hyperlink" Target="http://ru.wikipedia.org/wiki/%D0%9F%D0%B5%D0%BD%D1%81%D0%B8%D0%BE%D0%BD%D0%BD%D1%8B%D0%B9_%D1%84%D0%BE%D0%BD%D0%B4_%D0%A0%D0%BE%D1%81%D1%81%D0%B8%D0%B9%D1%81%D0%BA%D0%BE%D0%B9_%D0%A4%D0%B5%D0%B4%D0%B5%D1%80%D0%B0%D1%86%D0%B8%D0%B8" TargetMode="External"/><Relationship Id="rId1" Type="http://schemas.openxmlformats.org/officeDocument/2006/relationships/slideLayout" Target="../slideLayouts/slideLayout1.xml"/><Relationship Id="rId4" Type="http://schemas.openxmlformats.org/officeDocument/2006/relationships/hyperlink" Target="http://ru.wikipedia.org/wiki/%D0%A4%D0%B5%D0%B4%D0%B5%D1%80%D0%B0%D0%BB%D1%8C%D0%BD%D1%8B%D0%B9_%D1%84%D0%BE%D0%BD%D0%B4_%D0%BE%D0%B1%D1%8F%D0%B7%D0%B0%D1%82%D0%B5%D0%BB%D1%8C%D0%BD%D0%BE%D0%B3%D0%BE_%D0%BC%D0%B5%D0%B4%D0%B8%D1%86%D0%B8%D0%BD%D1%81%D0%BA%D0%BE%D0%B3%D0%BE_%D1%81%D1%82%D1%80%D0%B0%D1%85%D0%BE%D0%B2%D0%B0%D0%BD%D0%B8%D1%8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consultantplus://offline/ref=10FCCBD59F97A55FCCBB10989EFF63DDF5EE17421D9412286ED39390M9nDN"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consultantplus://offline/ref=11FB1C9F6206A002F95A0B3EEE74685F25CB40B910500123AF4BB2C197D40589305D5AED2CA1ADt3S0K"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consultantplus://offline/ref=5523CB92DCAB259CAA6593C785302F075BCE0860C249938823B69D00104B66B74A7548C5710B1F4BjCG5Q"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hyperlink" Target="consultantplus://offline/main?base=LAW;n=108403;fld=134;dst=101019"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hyperlink" Target="consultantplus://offline/ref=B126E69CD80EDC7C610FF7B59DD74AEC94902191C786F83D43D47BB186H43CG"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consultantplus://offline/ref=B126E69CD80EDC7C610FF7B59DD74AEC94902191C786F83D43D47BB186H43CG"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ru.wikipedia.org/wiki/24_%D1%84%D0%B5%D0%B2%D1%80%D0%B0%D0%BB%D1%8F" TargetMode="External"/><Relationship Id="rId2" Type="http://schemas.openxmlformats.org/officeDocument/2006/relationships/hyperlink" Target="http://ru.wikipedia.org/wiki/%D0%93%D0%BE%D1%81%D1%83%D0%B4%D0%B0%D1%80%D1%81%D1%82%D0%B2%D0%B5%D0%BD%D0%BD%D1%8B%D0%B9_%D0%B2%D0%BD%D0%B5%D0%B1%D1%8E%D0%B4%D0%B6%D0%B5%D1%82%D0%BD%D1%8B%D0%B9_%D1%84%D0%BE%D0%BD%D0%B4" TargetMode="External"/><Relationship Id="rId1" Type="http://schemas.openxmlformats.org/officeDocument/2006/relationships/slideLayout" Target="../slideLayouts/slideLayout2.xml"/><Relationship Id="rId5" Type="http://schemas.openxmlformats.org/officeDocument/2006/relationships/hyperlink" Target="http://ru.wikipedia.org/wiki/%D0%92%D0%B5%D1%80%D1%85%D0%BE%D0%B2%D0%BD%D1%8B%D0%B9_%D0%A1%D0%BE%D0%B2%D0%B5%D1%82_%D0%A0%D0%BE%D1%81%D1%81%D0%B8%D0%B8" TargetMode="External"/><Relationship Id="rId4" Type="http://schemas.openxmlformats.org/officeDocument/2006/relationships/hyperlink" Target="http://ru.wikipedia.org/wiki/1993_%D0%B3%D0%BE%D0%B4"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3590" y="427222"/>
            <a:ext cx="10140876" cy="4524315"/>
          </a:xfrm>
          <a:prstGeom prst="rect">
            <a:avLst/>
          </a:prstGeom>
        </p:spPr>
        <p:txBody>
          <a:bodyPr wrap="square">
            <a:spAutoFit/>
          </a:bodyPr>
          <a:lstStyle/>
          <a:p>
            <a:pPr algn="ctr"/>
            <a:r>
              <a:rPr lang="ru-RU" sz="2400" b="1" dirty="0">
                <a:solidFill>
                  <a:srgbClr val="FFFF00"/>
                </a:solidFill>
              </a:rPr>
              <a:t>Общие тарифы страховых взносов</a:t>
            </a:r>
          </a:p>
          <a:p>
            <a:r>
              <a:rPr lang="ru-RU" sz="2400" dirty="0" smtClean="0"/>
              <a:t>Совокупный тариф </a:t>
            </a:r>
            <a:r>
              <a:rPr lang="ru-RU" sz="2400" dirty="0"/>
              <a:t>30%, из которых 22% направляются в бюджет ПФР, 2,9% — ФСС РФ и 5,1% — ФФОМС.</a:t>
            </a:r>
          </a:p>
          <a:p>
            <a:r>
              <a:rPr lang="ru-RU" sz="2400" dirty="0" smtClean="0"/>
              <a:t>С </a:t>
            </a:r>
            <a:r>
              <a:rPr lang="ru-RU" sz="2400" dirty="0"/>
              <a:t>выплат сверх установленной предельной величины базы страховые взносы начисляются только в ПФР по тарифу 10% на финансирование страховой части трудовой пенсии. </a:t>
            </a:r>
            <a:endParaRPr lang="ru-RU" sz="2400" dirty="0" smtClean="0"/>
          </a:p>
          <a:p>
            <a:r>
              <a:rPr lang="ru-RU" sz="2400" b="1" dirty="0"/>
              <a:t>Предельная величина облагаемой базы в 2014 году</a:t>
            </a:r>
            <a:r>
              <a:rPr lang="ru-RU" sz="2400" dirty="0"/>
              <a:t/>
            </a:r>
            <a:br>
              <a:rPr lang="ru-RU" sz="2400" dirty="0"/>
            </a:br>
            <a:r>
              <a:rPr lang="ru-RU" sz="2400" dirty="0"/>
              <a:t>С 1 января 2014 года </a:t>
            </a:r>
            <a:r>
              <a:rPr lang="ru-RU" sz="2400" dirty="0">
                <a:hlinkClick r:id="rId2"/>
              </a:rPr>
              <a:t>предельная база</a:t>
            </a:r>
            <a:r>
              <a:rPr lang="ru-RU" sz="2400" dirty="0"/>
              <a:t> для начисления страховых взносов составляет 624 000 руб. (п. 1 постановления Правительства РФ от 30.11.2013 № 1101). Базу определяют в отношении каждого физического лица нарастающим итогом с начала года. В 2013 году предельная база была равна 568 000 </a:t>
            </a:r>
            <a:r>
              <a:rPr lang="ru-RU" sz="2400" dirty="0" smtClean="0"/>
              <a:t>руб.</a:t>
            </a:r>
            <a:endParaRPr lang="ru-RU" sz="2400" dirty="0">
              <a:effectLst/>
            </a:endParaRPr>
          </a:p>
        </p:txBody>
      </p:sp>
    </p:spTree>
    <p:extLst>
      <p:ext uri="{BB962C8B-B14F-4D97-AF65-F5344CB8AC3E}">
        <p14:creationId xmlns:p14="http://schemas.microsoft.com/office/powerpoint/2010/main" val="2873858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049030606"/>
              </p:ext>
            </p:extLst>
          </p:nvPr>
        </p:nvGraphicFramePr>
        <p:xfrm>
          <a:off x="957429" y="656216"/>
          <a:ext cx="10187492" cy="4464306"/>
        </p:xfrm>
        <a:graphic>
          <a:graphicData uri="http://schemas.openxmlformats.org/drawingml/2006/table">
            <a:tbl>
              <a:tblPr/>
              <a:tblGrid>
                <a:gridCol w="2226834"/>
                <a:gridCol w="4690334"/>
                <a:gridCol w="3270324"/>
              </a:tblGrid>
              <a:tr h="243242">
                <a:tc rowSpan="2">
                  <a:txBody>
                    <a:bodyPr/>
                    <a:lstStyle/>
                    <a:p>
                      <a:r>
                        <a:rPr lang="ru-RU" sz="2800" dirty="0">
                          <a:solidFill>
                            <a:srgbClr val="FFFF00"/>
                          </a:solidFill>
                          <a:effectLst/>
                        </a:rPr>
                        <a:t>Тариф страхового взноса</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ru-RU" sz="2800" kern="1200" dirty="0">
                          <a:solidFill>
                            <a:srgbClr val="FFFF00"/>
                          </a:solidFill>
                          <a:effectLst/>
                          <a:latin typeface="+mn-lt"/>
                          <a:ea typeface="+mn-ea"/>
                          <a:cs typeface="+mn-cs"/>
                        </a:rPr>
                        <a:t>На финансирование</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r>
              <a:tr h="1837930">
                <a:tc vMerge="1">
                  <a:txBody>
                    <a:bodyPr/>
                    <a:lstStyle/>
                    <a:p>
                      <a:endParaRPr lang="ru-RU"/>
                    </a:p>
                  </a:txBody>
                  <a:tcPr/>
                </a:tc>
                <a:tc>
                  <a:txBody>
                    <a:bodyPr/>
                    <a:lstStyle/>
                    <a:p>
                      <a:r>
                        <a:rPr lang="ru-RU" sz="2800" dirty="0">
                          <a:solidFill>
                            <a:srgbClr val="FFFF00"/>
                          </a:solidFill>
                          <a:effectLst/>
                        </a:rPr>
                        <a:t>страховой части трудовой пенсии</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800" dirty="0">
                          <a:solidFill>
                            <a:srgbClr val="FFFF00"/>
                          </a:solidFill>
                          <a:effectLst/>
                        </a:rPr>
                        <a:t>накопительной части трудовой пенсии</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3242">
                <a:tc rowSpan="3">
                  <a:txBody>
                    <a:bodyPr/>
                    <a:lstStyle/>
                    <a:p>
                      <a:r>
                        <a:rPr lang="ru-RU" sz="2800" dirty="0">
                          <a:solidFill>
                            <a:srgbClr val="FFFF00"/>
                          </a:solidFill>
                          <a:effectLst/>
                        </a:rPr>
                        <a:t>22%</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800">
                          <a:solidFill>
                            <a:srgbClr val="FFFF00"/>
                          </a:solidFill>
                          <a:effectLst/>
                        </a:rPr>
                        <a:t>16%, из них:</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ru-RU" sz="2800" dirty="0">
                          <a:solidFill>
                            <a:srgbClr val="FFFF00"/>
                          </a:solidFill>
                          <a:effectLst/>
                        </a:rPr>
                        <a:t>6%</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867">
                <a:tc vMerge="1">
                  <a:txBody>
                    <a:bodyPr/>
                    <a:lstStyle/>
                    <a:p>
                      <a:endParaRPr lang="ru-RU"/>
                    </a:p>
                  </a:txBody>
                  <a:tcPr/>
                </a:tc>
                <a:tc>
                  <a:txBody>
                    <a:bodyPr/>
                    <a:lstStyle/>
                    <a:p>
                      <a:r>
                        <a:rPr lang="ru-RU" sz="2800" dirty="0">
                          <a:solidFill>
                            <a:srgbClr val="FFFF00"/>
                          </a:solidFill>
                          <a:effectLst/>
                        </a:rPr>
                        <a:t>6% — солидарная часть тарифа страховых взносов;</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698867">
                <a:tc vMerge="1">
                  <a:txBody>
                    <a:bodyPr/>
                    <a:lstStyle/>
                    <a:p>
                      <a:endParaRPr lang="ru-RU"/>
                    </a:p>
                  </a:txBody>
                  <a:tcPr/>
                </a:tc>
                <a:tc>
                  <a:txBody>
                    <a:bodyPr/>
                    <a:lstStyle/>
                    <a:p>
                      <a:r>
                        <a:rPr lang="ru-RU" sz="2800" dirty="0">
                          <a:solidFill>
                            <a:srgbClr val="FFFF00"/>
                          </a:solidFill>
                          <a:effectLst/>
                        </a:rPr>
                        <a:t>10% — индивидуальная часть тарифа страховых взносов</a:t>
                      </a:r>
                    </a:p>
                  </a:txBody>
                  <a:tcPr marL="8257" marR="8257" marT="8257" marB="82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val="1429106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Лекция 14</a:t>
            </a:r>
          </a:p>
          <a:p>
            <a:pPr marL="0" lvl="8" algn="ctr"/>
            <a:endParaRPr lang="ru-RU" sz="4800" b="1" dirty="0" smtClean="0"/>
          </a:p>
          <a:p>
            <a:pPr marL="0" lvl="8" algn="ctr"/>
            <a:r>
              <a:rPr lang="ru-RU" sz="4800" b="1" dirty="0" smtClean="0"/>
              <a:t>Внебюджетные фонды государства</a:t>
            </a:r>
            <a:endParaRPr lang="ru-RU" sz="4800" b="1" dirty="0"/>
          </a:p>
        </p:txBody>
      </p:sp>
    </p:spTree>
    <p:extLst>
      <p:ext uri="{BB962C8B-B14F-4D97-AF65-F5344CB8AC3E}">
        <p14:creationId xmlns:p14="http://schemas.microsoft.com/office/powerpoint/2010/main" val="2840385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505609"/>
            <a:ext cx="10445675" cy="5262979"/>
          </a:xfrm>
          <a:prstGeom prst="rect">
            <a:avLst/>
          </a:prstGeom>
        </p:spPr>
        <p:txBody>
          <a:bodyPr wrap="square">
            <a:spAutoFit/>
          </a:bodyPr>
          <a:lstStyle/>
          <a:p>
            <a:r>
              <a:rPr lang="ru-RU" sz="2800" b="1" dirty="0">
                <a:solidFill>
                  <a:srgbClr val="FFFF00"/>
                </a:solidFill>
              </a:rPr>
              <a:t>Обязательное социальное страхование</a:t>
            </a:r>
            <a:r>
              <a:rPr lang="ru-RU" sz="2800" b="1" dirty="0"/>
              <a:t> — часть государственной системы социальной защиты населения, спецификой которой является осуществляемое в соответствии с федеральным законом страхование работающих граждан от возможного изменения материального и (или) социального положения, в том числе по независящим от них </a:t>
            </a:r>
            <a:r>
              <a:rPr lang="ru-RU" sz="2800" b="1" dirty="0" smtClean="0"/>
              <a:t>обстоятельствам</a:t>
            </a:r>
            <a:r>
              <a:rPr lang="ru-RU" sz="2800" b="1" baseline="30000" dirty="0" smtClean="0"/>
              <a:t>.</a:t>
            </a:r>
          </a:p>
          <a:p>
            <a:endParaRPr lang="ru-RU" sz="2800" b="1" dirty="0"/>
          </a:p>
          <a:p>
            <a:r>
              <a:rPr lang="ru-RU" sz="2800" b="1" dirty="0"/>
              <a:t>Социальное страхование — это особая система защиты работающих граждан и находящихся на их иждивении членов семей от потери трудового дохода при наступлении нетрудоспособности вследствие старости, инвалидности, болезни, безработицы, материнства, смерти кормильца.</a:t>
            </a:r>
          </a:p>
        </p:txBody>
      </p:sp>
    </p:spTree>
    <p:extLst>
      <p:ext uri="{BB962C8B-B14F-4D97-AF65-F5344CB8AC3E}">
        <p14:creationId xmlns:p14="http://schemas.microsoft.com/office/powerpoint/2010/main" val="1466819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943" y="505609"/>
            <a:ext cx="10445675" cy="6001643"/>
          </a:xfrm>
          <a:prstGeom prst="rect">
            <a:avLst/>
          </a:prstGeom>
        </p:spPr>
        <p:txBody>
          <a:bodyPr wrap="square">
            <a:spAutoFit/>
          </a:bodyPr>
          <a:lstStyle/>
          <a:p>
            <a:r>
              <a:rPr lang="ru-RU" sz="3200" b="1" dirty="0">
                <a:solidFill>
                  <a:srgbClr val="FFFF00"/>
                </a:solidFill>
              </a:rPr>
              <a:t>Обязательное социальное страхование в России состоит из 6 частей:</a:t>
            </a:r>
          </a:p>
          <a:p>
            <a:r>
              <a:rPr lang="ru-RU" sz="3200" dirty="0" smtClean="0"/>
              <a:t>- Обязательное </a:t>
            </a:r>
            <a:r>
              <a:rPr lang="ru-RU" sz="3200" dirty="0"/>
              <a:t>страхование на случай временной нетрудоспособности (болезни),</a:t>
            </a:r>
          </a:p>
          <a:p>
            <a:r>
              <a:rPr lang="ru-RU" sz="3200" dirty="0" smtClean="0"/>
              <a:t>- Обязательное </a:t>
            </a:r>
            <a:r>
              <a:rPr lang="ru-RU" sz="3200" dirty="0"/>
              <a:t>страхование в связи с материнством,</a:t>
            </a:r>
          </a:p>
          <a:p>
            <a:r>
              <a:rPr lang="ru-RU" sz="3200" dirty="0" smtClean="0"/>
              <a:t>- Обязательное </a:t>
            </a:r>
            <a:r>
              <a:rPr lang="ru-RU" sz="3200" dirty="0"/>
              <a:t>страхование от несчастных случаев на производстве и профессиональных заболеваний,</a:t>
            </a:r>
          </a:p>
          <a:p>
            <a:r>
              <a:rPr lang="ru-RU" sz="3200" dirty="0" smtClean="0"/>
              <a:t>- Обязательное </a:t>
            </a:r>
            <a:r>
              <a:rPr lang="ru-RU" sz="3200" dirty="0"/>
              <a:t>медицинское страхование,</a:t>
            </a:r>
          </a:p>
          <a:p>
            <a:r>
              <a:rPr lang="ru-RU" sz="3200" dirty="0" smtClean="0"/>
              <a:t>- Обязательное </a:t>
            </a:r>
            <a:r>
              <a:rPr lang="ru-RU" sz="3200" dirty="0"/>
              <a:t>пенсионное страхование,</a:t>
            </a:r>
          </a:p>
          <a:p>
            <a:r>
              <a:rPr lang="ru-RU" sz="3200" dirty="0" smtClean="0"/>
              <a:t>- Обязательное </a:t>
            </a:r>
            <a:r>
              <a:rPr lang="ru-RU" sz="3200" dirty="0"/>
              <a:t>страхование на случай смерти застрахованного лица или несовершеннолетнего члена его семьи.</a:t>
            </a:r>
            <a:endParaRPr lang="ru-RU" sz="3200" dirty="0">
              <a:effectLst/>
            </a:endParaRPr>
          </a:p>
        </p:txBody>
      </p:sp>
    </p:spTree>
    <p:extLst>
      <p:ext uri="{BB962C8B-B14F-4D97-AF65-F5344CB8AC3E}">
        <p14:creationId xmlns:p14="http://schemas.microsoft.com/office/powerpoint/2010/main" val="308990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Прямоугольник 1"/>
          <p:cNvSpPr>
            <a:spLocks noChangeArrowheads="1"/>
          </p:cNvSpPr>
          <p:nvPr/>
        </p:nvSpPr>
        <p:spPr bwMode="auto">
          <a:xfrm>
            <a:off x="473075" y="409575"/>
            <a:ext cx="110696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ru-RU" sz="4000" b="1" dirty="0">
                <a:solidFill>
                  <a:srgbClr val="FFFF00"/>
                </a:solidFill>
              </a:rPr>
              <a:t>Финансовые средства аккумулируются и распределяются тремя фондами:</a:t>
            </a:r>
          </a:p>
          <a:p>
            <a:pPr marL="571500" indent="-571500">
              <a:buFontTx/>
              <a:buChar char="-"/>
            </a:pPr>
            <a:r>
              <a:rPr lang="ru-RU" sz="4000" b="1" dirty="0" smtClean="0">
                <a:hlinkClick r:id="rId2" tooltip="Пенсионный фонд Российской Федерации"/>
              </a:rPr>
              <a:t>Пенсионный </a:t>
            </a:r>
            <a:r>
              <a:rPr lang="ru-RU" sz="4000" b="1" dirty="0">
                <a:hlinkClick r:id="rId2" tooltip="Пенсионный фонд Российской Федерации"/>
              </a:rPr>
              <a:t>фонд Российской </a:t>
            </a:r>
            <a:r>
              <a:rPr lang="ru-RU" sz="4000" b="1" dirty="0" smtClean="0">
                <a:hlinkClick r:id="rId2" tooltip="Пенсионный фонд Российской Федерации"/>
              </a:rPr>
              <a:t>Федерации</a:t>
            </a:r>
            <a:r>
              <a:rPr lang="ru-RU" sz="4000" b="1" dirty="0" smtClean="0">
                <a:hlinkClick r:id="rId3" tooltip="Фонд социального страхования Российской Федерации"/>
              </a:rPr>
              <a:t>-</a:t>
            </a:r>
          </a:p>
          <a:p>
            <a:pPr marL="571500" indent="-571500">
              <a:buFontTx/>
              <a:buChar char="-"/>
            </a:pPr>
            <a:r>
              <a:rPr lang="ru-RU" sz="4000" b="1" dirty="0" smtClean="0">
                <a:hlinkClick r:id="rId3" tooltip="Фонд социального страхования Российской Федерации"/>
              </a:rPr>
              <a:t>Фонд </a:t>
            </a:r>
            <a:r>
              <a:rPr lang="ru-RU" sz="4000" b="1" dirty="0">
                <a:hlinkClick r:id="rId3" tooltip="Фонд социального страхования Российской Федерации"/>
              </a:rPr>
              <a:t>социального </a:t>
            </a:r>
            <a:r>
              <a:rPr lang="ru-RU" sz="4000" b="1" dirty="0" smtClean="0">
                <a:hlinkClick r:id="rId3" tooltip="Фонд социального страхования Российской Федерации"/>
              </a:rPr>
              <a:t>страхования</a:t>
            </a:r>
            <a:endParaRPr lang="ru-RU" sz="4000" b="1" dirty="0" smtClean="0"/>
          </a:p>
          <a:p>
            <a:pPr marL="571500" indent="-571500">
              <a:buFontTx/>
              <a:buChar char="-"/>
            </a:pPr>
            <a:r>
              <a:rPr lang="ru-RU" sz="4000" b="1" dirty="0" smtClean="0">
                <a:hlinkClick r:id="rId4" tooltip="Федеральный фонд обязательного медицинского страхования"/>
              </a:rPr>
              <a:t>Фонд </a:t>
            </a:r>
            <a:r>
              <a:rPr lang="ru-RU" sz="4000" b="1" dirty="0">
                <a:hlinkClick r:id="rId4" tooltip="Федеральный фонд обязательного медицинского страхования"/>
              </a:rPr>
              <a:t>обязательного медицинского </a:t>
            </a:r>
            <a:r>
              <a:rPr lang="ru-RU" sz="4000" b="1" dirty="0" smtClean="0">
                <a:hlinkClick r:id="rId4" tooltip="Федеральный фонд обязательного медицинского страхования"/>
              </a:rPr>
              <a:t>страхования</a:t>
            </a:r>
            <a:endParaRPr lang="ru-RU" sz="4000" b="1" dirty="0"/>
          </a:p>
        </p:txBody>
      </p:sp>
    </p:spTree>
    <p:extLst>
      <p:ext uri="{BB962C8B-B14F-4D97-AF65-F5344CB8AC3E}">
        <p14:creationId xmlns:p14="http://schemas.microsoft.com/office/powerpoint/2010/main" val="2834754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Grp="1" noChangeArrowheads="1"/>
          </p:cNvSpPr>
          <p:nvPr>
            <p:ph type="title"/>
          </p:nvPr>
        </p:nvSpPr>
        <p:spPr>
          <a:xfrm>
            <a:off x="806824" y="1254630"/>
            <a:ext cx="10919012" cy="3671887"/>
          </a:xfrm>
        </p:spPr>
        <p:txBody>
          <a:bodyPr>
            <a:noAutofit/>
          </a:bodyPr>
          <a:lstStyle/>
          <a:p>
            <a:r>
              <a:rPr lang="ru-RU" sz="6000" b="1" dirty="0">
                <a:solidFill>
                  <a:srgbClr val="FFFF00"/>
                </a:solidFill>
              </a:rPr>
              <a:t>Фонд социального страхования Российской </a:t>
            </a:r>
            <a:r>
              <a:rPr lang="ru-RU" sz="6000" b="1" dirty="0" smtClean="0">
                <a:solidFill>
                  <a:srgbClr val="FFFF00"/>
                </a:solidFill>
              </a:rPr>
              <a:t>Федерации</a:t>
            </a:r>
            <a:br>
              <a:rPr lang="ru-RU" sz="6000" b="1" dirty="0" smtClean="0">
                <a:solidFill>
                  <a:srgbClr val="FFFF00"/>
                </a:solidFill>
              </a:rPr>
            </a:br>
            <a:r>
              <a:rPr lang="ru-RU" sz="4400" b="1" dirty="0" smtClean="0"/>
              <a:t>управляет </a:t>
            </a:r>
            <a:r>
              <a:rPr lang="ru-RU" sz="4400" b="1" dirty="0"/>
              <a:t>средствами государственного социального страхования Российской Федерации. </a:t>
            </a:r>
          </a:p>
        </p:txBody>
      </p:sp>
    </p:spTree>
    <p:extLst>
      <p:ext uri="{BB962C8B-B14F-4D97-AF65-F5344CB8AC3E}">
        <p14:creationId xmlns:p14="http://schemas.microsoft.com/office/powerpoint/2010/main" val="195520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775012" y="1093207"/>
            <a:ext cx="8380207"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rPr>
              <a:t>ПРАВИТЕЛЬСТВО РОССИЙСКОЙ ФЕДЕРАЦИИ</a:t>
            </a:r>
            <a:endParaRPr kumimoji="0" lang="ru-RU" b="1" i="0" u="none" strike="noStrike" cap="none" normalizeH="0" baseline="0" dirty="0" smtClean="0">
              <a:ln>
                <a:noFill/>
              </a:ln>
              <a:solidFill>
                <a:srgbClr val="FFFF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rPr>
              <a:t>ПОСТАНОВЛЕНИЕ</a:t>
            </a:r>
            <a:endParaRPr kumimoji="0" lang="ru-RU" b="1" i="0" u="none" strike="noStrike" cap="none" normalizeH="0" baseline="0" dirty="0" smtClean="0">
              <a:ln>
                <a:noFill/>
              </a:ln>
              <a:solidFill>
                <a:srgbClr val="FFFF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rPr>
              <a:t>от 12 февраля 1994 г. N 101</a:t>
            </a:r>
            <a:endParaRPr kumimoji="0" lang="ru-RU" b="1" i="0" u="none" strike="noStrike" cap="none" normalizeH="0" baseline="0" dirty="0" smtClean="0">
              <a:ln>
                <a:noFill/>
              </a:ln>
              <a:solidFill>
                <a:srgbClr val="FFFF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rPr>
              <a:t>О ФОНДЕ СОЦИАЛЬНОГО СТРАХОВАНИЯ РОССИЙСКОЙ ФЕДЕРАЦИИ</a:t>
            </a:r>
          </a:p>
          <a:p>
            <a:pPr algn="ctr"/>
            <a:r>
              <a:rPr lang="ru-RU" sz="3600" b="1" dirty="0"/>
              <a:t>ПОЛОЖЕНИЕ</a:t>
            </a:r>
            <a:endParaRPr lang="ru-RU" sz="3600" dirty="0"/>
          </a:p>
          <a:p>
            <a:pPr algn="ctr"/>
            <a:r>
              <a:rPr lang="ru-RU" sz="3600" b="1" dirty="0"/>
              <a:t>О ФОНДЕ СОЦИАЛЬНОГО СТРАХОВАНИЯ</a:t>
            </a:r>
            <a:endParaRPr lang="ru-RU" sz="3600" dirty="0"/>
          </a:p>
          <a:p>
            <a:pPr algn="ctr"/>
            <a:r>
              <a:rPr lang="ru-RU" sz="3600" b="1" dirty="0"/>
              <a:t>РОССИЙСКОЙ ФЕДЕРАЦИИ</a:t>
            </a:r>
            <a:endParaRPr lang="ru-RU" sz="3600" dirty="0"/>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361378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09020" y="763589"/>
            <a:ext cx="10537116" cy="1152525"/>
          </a:xfrm>
        </p:spPr>
        <p:txBody>
          <a:bodyPr>
            <a:noAutofit/>
          </a:bodyPr>
          <a:lstStyle/>
          <a:p>
            <a:r>
              <a:rPr lang="ru-RU" sz="3200" b="1" dirty="0">
                <a:solidFill>
                  <a:srgbClr val="FFFF00"/>
                </a:solidFill>
              </a:rPr>
              <a:t>В Фонд социального страхования Российской Федерации входят следующие исполнительные органы:</a:t>
            </a:r>
            <a:r>
              <a:rPr lang="ru-RU" b="1" dirty="0">
                <a:solidFill>
                  <a:srgbClr val="FFFF00"/>
                </a:solidFill>
              </a:rPr>
              <a:t> </a:t>
            </a:r>
          </a:p>
        </p:txBody>
      </p:sp>
      <p:sp>
        <p:nvSpPr>
          <p:cNvPr id="7171" name="Rectangle 3"/>
          <p:cNvSpPr>
            <a:spLocks noGrp="1" noChangeArrowheads="1"/>
          </p:cNvSpPr>
          <p:nvPr>
            <p:ph type="body" idx="1"/>
          </p:nvPr>
        </p:nvSpPr>
        <p:spPr>
          <a:xfrm>
            <a:off x="909020" y="2238843"/>
            <a:ext cx="9519621" cy="4027487"/>
          </a:xfrm>
        </p:spPr>
        <p:txBody>
          <a:bodyPr>
            <a:normAutofit/>
          </a:bodyPr>
          <a:lstStyle/>
          <a:p>
            <a:pPr>
              <a:lnSpc>
                <a:spcPct val="80000"/>
              </a:lnSpc>
            </a:pPr>
            <a:r>
              <a:rPr lang="ru-RU" sz="2000" b="1" dirty="0"/>
              <a:t>региональные отделения, управляющие средствами государственного социального страхования на территории субъектов Российской Федерации;</a:t>
            </a:r>
          </a:p>
          <a:p>
            <a:pPr>
              <a:lnSpc>
                <a:spcPct val="80000"/>
              </a:lnSpc>
            </a:pPr>
            <a:r>
              <a:rPr lang="ru-RU" sz="2000" b="1" dirty="0"/>
              <a:t>центральные отраслевые отделения, управляющие средствами государственного социального страхования в отдельных отраслях хозяйства;</a:t>
            </a:r>
          </a:p>
          <a:p>
            <a:pPr>
              <a:lnSpc>
                <a:spcPct val="80000"/>
              </a:lnSpc>
            </a:pPr>
            <a:r>
              <a:rPr lang="ru-RU" sz="2000" b="1" dirty="0"/>
              <a:t>филиалы отделений, создаваемые региональными и центральными отраслевыми отделениями Фонда по согласованию с председателем Фонда.</a:t>
            </a:r>
          </a:p>
          <a:p>
            <a:pPr marL="0" indent="0">
              <a:lnSpc>
                <a:spcPct val="80000"/>
              </a:lnSpc>
              <a:buNone/>
            </a:pPr>
            <a:r>
              <a:rPr lang="ru-RU" sz="2000" b="1" dirty="0"/>
              <a:t>Руководство деятельностью Фонда осуществляется его председателем.</a:t>
            </a:r>
          </a:p>
          <a:p>
            <a:pPr marL="0" indent="0">
              <a:lnSpc>
                <a:spcPct val="80000"/>
              </a:lnSpc>
              <a:buNone/>
            </a:pPr>
            <a:r>
              <a:rPr lang="ru-RU" sz="2000" b="1" dirty="0"/>
              <a:t>Для обеспечения деятельности Фонда создается центральный аппарат Фонда, а в региональных и центральных отраслевых отделениях и филиалах - аппараты органов Фонда.</a:t>
            </a:r>
          </a:p>
          <a:p>
            <a:pPr marL="0" indent="0">
              <a:lnSpc>
                <a:spcPct val="80000"/>
              </a:lnSpc>
              <a:buNone/>
            </a:pPr>
            <a:r>
              <a:rPr lang="ru-RU" sz="2000" b="1" dirty="0"/>
              <a:t>При Фонде образуется правление, а при региональных и центральных отраслевых отделениях - координационные советы, являющиеся коллегиальными совещательными органами.</a:t>
            </a:r>
          </a:p>
        </p:txBody>
      </p:sp>
    </p:spTree>
    <p:extLst>
      <p:ext uri="{BB962C8B-B14F-4D97-AF65-F5344CB8AC3E}">
        <p14:creationId xmlns:p14="http://schemas.microsoft.com/office/powerpoint/2010/main" val="265853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10497" y="0"/>
            <a:ext cx="11007761" cy="1728787"/>
          </a:xfrm>
        </p:spPr>
        <p:txBody>
          <a:bodyPr>
            <a:normAutofit/>
          </a:bodyPr>
          <a:lstStyle/>
          <a:p>
            <a:r>
              <a:rPr lang="ru-RU" sz="4400" b="1" dirty="0" smtClean="0">
                <a:solidFill>
                  <a:srgbClr val="FFFF00"/>
                </a:solidFill>
              </a:rPr>
              <a:t>Основными </a:t>
            </a:r>
            <a:r>
              <a:rPr lang="ru-RU" sz="4400" b="1" dirty="0">
                <a:solidFill>
                  <a:srgbClr val="FFFF00"/>
                </a:solidFill>
              </a:rPr>
              <a:t>задачами Фонда являются</a:t>
            </a:r>
            <a:r>
              <a:rPr lang="ru-RU" sz="4400" b="1" dirty="0" smtClean="0">
                <a:solidFill>
                  <a:srgbClr val="FFFF00"/>
                </a:solidFill>
              </a:rPr>
              <a:t>:</a:t>
            </a:r>
            <a:endParaRPr lang="ru-RU" sz="4400" b="1" dirty="0">
              <a:solidFill>
                <a:srgbClr val="FFFF00"/>
              </a:solidFill>
            </a:endParaRPr>
          </a:p>
        </p:txBody>
      </p:sp>
      <p:sp>
        <p:nvSpPr>
          <p:cNvPr id="8195" name="Rectangle 3"/>
          <p:cNvSpPr>
            <a:spLocks noGrp="1" noChangeArrowheads="1"/>
          </p:cNvSpPr>
          <p:nvPr>
            <p:ph type="body" idx="1"/>
          </p:nvPr>
        </p:nvSpPr>
        <p:spPr>
          <a:xfrm>
            <a:off x="482749" y="1011218"/>
            <a:ext cx="11263256" cy="5249731"/>
          </a:xfrm>
        </p:spPr>
        <p:txBody>
          <a:bodyPr>
            <a:noAutofit/>
          </a:bodyPr>
          <a:lstStyle/>
          <a:p>
            <a:pPr>
              <a:lnSpc>
                <a:spcPct val="80000"/>
              </a:lnSpc>
            </a:pPr>
            <a:r>
              <a:rPr lang="ru-RU" b="1" dirty="0"/>
              <a:t>обеспечение гарантированных государством пособий по временной нетрудоспособности, </a:t>
            </a:r>
            <a:r>
              <a:rPr lang="ru-RU" sz="2000" b="1" dirty="0"/>
              <a:t>беременности и родам, женщинам, вставшим на учет в ранние сроки беременности, при рождении ребенка, по уходу за ребенком до достижения им возраста полутора лет, а также социального пособия на погребение или возмещение стоимости гарантированного перечня ритуальных услуг, </a:t>
            </a:r>
            <a:r>
              <a:rPr lang="ru-RU" sz="2000" b="1" dirty="0" smtClean="0"/>
              <a:t>санаторно-курортное </a:t>
            </a:r>
            <a:r>
              <a:rPr lang="ru-RU" sz="2000" b="1" dirty="0"/>
              <a:t>обслуживание работников и их детей;</a:t>
            </a:r>
          </a:p>
          <a:p>
            <a:pPr>
              <a:lnSpc>
                <a:spcPct val="80000"/>
              </a:lnSpc>
            </a:pPr>
            <a:r>
              <a:rPr lang="ru-RU" sz="2000" b="1" dirty="0" smtClean="0"/>
              <a:t>участие </a:t>
            </a:r>
            <a:r>
              <a:rPr lang="ru-RU" sz="2000" b="1" dirty="0"/>
              <a:t>в разработке и реализации государственных программ охраны здоровья работников, мер по совершенствованию социального страхования;</a:t>
            </a:r>
          </a:p>
          <a:p>
            <a:pPr>
              <a:lnSpc>
                <a:spcPct val="80000"/>
              </a:lnSpc>
            </a:pPr>
            <a:r>
              <a:rPr lang="ru-RU" sz="2000" b="1" dirty="0"/>
              <a:t>осуществление мер, обеспечивающих финансовую устойчивость Фонда;</a:t>
            </a:r>
          </a:p>
          <a:p>
            <a:pPr>
              <a:lnSpc>
                <a:spcPct val="80000"/>
              </a:lnSpc>
            </a:pPr>
            <a:r>
              <a:rPr lang="ru-RU" sz="2000" b="1" dirty="0"/>
              <a:t>разработка совместно с Министерством труда и социального развития Российской Федерации и Министерством финансов Российской Федерации предложений о размерах тарифа страховых взносов на государственное социальное страхование;</a:t>
            </a:r>
          </a:p>
          <a:p>
            <a:pPr>
              <a:lnSpc>
                <a:spcPct val="80000"/>
              </a:lnSpc>
            </a:pPr>
            <a:r>
              <a:rPr lang="ru-RU" sz="2000" b="1" dirty="0" smtClean="0"/>
              <a:t>организация </a:t>
            </a:r>
            <a:r>
              <a:rPr lang="ru-RU" sz="2000" b="1" dirty="0"/>
              <a:t>работы по подготовке и повышению квалификации специалистов для системы государственного социального страхования, разъяснительной работы среди страхователей и населения по вопросам социального страхования;</a:t>
            </a:r>
          </a:p>
          <a:p>
            <a:pPr>
              <a:lnSpc>
                <a:spcPct val="80000"/>
              </a:lnSpc>
            </a:pPr>
            <a:r>
              <a:rPr lang="ru-RU" sz="2000" b="1" dirty="0"/>
              <a:t>сотрудничество с аналогичными фондами (службами) других государств и международными организациями по вопросам социального страхования.</a:t>
            </a:r>
          </a:p>
        </p:txBody>
      </p:sp>
    </p:spTree>
    <p:extLst>
      <p:ext uri="{BB962C8B-B14F-4D97-AF65-F5344CB8AC3E}">
        <p14:creationId xmlns:p14="http://schemas.microsoft.com/office/powerpoint/2010/main" val="1921055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Autofit/>
          </a:bodyPr>
          <a:lstStyle/>
          <a:p>
            <a:r>
              <a:rPr lang="ru-RU" sz="4800" b="1" dirty="0">
                <a:solidFill>
                  <a:srgbClr val="FFFF00"/>
                </a:solidFill>
              </a:rPr>
              <a:t>Средства Фонда образуются за счет:</a:t>
            </a:r>
          </a:p>
        </p:txBody>
      </p:sp>
      <p:sp>
        <p:nvSpPr>
          <p:cNvPr id="9219" name="Rectangle 3"/>
          <p:cNvSpPr>
            <a:spLocks noGrp="1" noChangeArrowheads="1"/>
          </p:cNvSpPr>
          <p:nvPr>
            <p:ph type="body" idx="1"/>
          </p:nvPr>
        </p:nvSpPr>
        <p:spPr>
          <a:xfrm>
            <a:off x="685801" y="2142067"/>
            <a:ext cx="10131425" cy="4323279"/>
          </a:xfrm>
        </p:spPr>
        <p:txBody>
          <a:bodyPr>
            <a:noAutofit/>
          </a:bodyPr>
          <a:lstStyle/>
          <a:p>
            <a:pPr>
              <a:lnSpc>
                <a:spcPct val="80000"/>
              </a:lnSpc>
            </a:pPr>
            <a:r>
              <a:rPr lang="ru-RU" b="1" dirty="0"/>
              <a:t>страховых взносов работодателей;</a:t>
            </a:r>
          </a:p>
          <a:p>
            <a:pPr>
              <a:lnSpc>
                <a:spcPct val="80000"/>
              </a:lnSpc>
            </a:pPr>
            <a:r>
              <a:rPr lang="ru-RU" b="1" dirty="0"/>
              <a:t>страховых взносов граждан, занимающихся индивидуальной трудовой деятельностью и обязанных уплачивать взносы на социальное страхование в соответствии с законодательством;</a:t>
            </a:r>
          </a:p>
          <a:p>
            <a:pPr>
              <a:lnSpc>
                <a:spcPct val="80000"/>
              </a:lnSpc>
            </a:pPr>
            <a:r>
              <a:rPr lang="ru-RU" b="1" dirty="0"/>
              <a:t>страховых взносов граждан, осуществляющих трудовую деятельность на иных условиях и имеющих право на обеспечение по государственному социальному страхованию, установленному для работников, при условии уплаты ими страховых взносов в Фонд;</a:t>
            </a:r>
          </a:p>
          <a:p>
            <a:pPr>
              <a:lnSpc>
                <a:spcPct val="80000"/>
              </a:lnSpc>
            </a:pPr>
            <a:r>
              <a:rPr lang="ru-RU" b="1" dirty="0"/>
              <a:t>доходов от инвестирования части временно свободных средств Фонда в ликвидные государственные ценные бумаги и банковские вклады.;</a:t>
            </a:r>
          </a:p>
          <a:p>
            <a:pPr>
              <a:lnSpc>
                <a:spcPct val="80000"/>
              </a:lnSpc>
            </a:pPr>
            <a:r>
              <a:rPr lang="ru-RU" b="1" dirty="0"/>
              <a:t>добровольных взносов граждан и юридических лиц; поступления иных финансовых средств, не запрещенных законодательством;</a:t>
            </a:r>
          </a:p>
          <a:p>
            <a:pPr>
              <a:lnSpc>
                <a:spcPct val="80000"/>
              </a:lnSpc>
            </a:pPr>
            <a:r>
              <a:rPr lang="ru-RU" b="1" dirty="0"/>
              <a:t>ассигнований из федерального бюджета на покрытие расходов, связанных с предоставлением льгот (пособий и компенсаций) лицам, пострадавшим вследствие чернобыльской катастрофы или радиационных аварий на других атомных объектах гражданского или военного назначения и их последствий, а также в других установленных законом случаях;</a:t>
            </a:r>
          </a:p>
          <a:p>
            <a:pPr>
              <a:lnSpc>
                <a:spcPct val="80000"/>
              </a:lnSpc>
            </a:pPr>
            <a:r>
              <a:rPr lang="ru-RU" b="1" dirty="0"/>
              <a:t>прочих поступлений </a:t>
            </a:r>
          </a:p>
        </p:txBody>
      </p:sp>
    </p:spTree>
    <p:extLst>
      <p:ext uri="{BB962C8B-B14F-4D97-AF65-F5344CB8AC3E}">
        <p14:creationId xmlns:p14="http://schemas.microsoft.com/office/powerpoint/2010/main" val="293648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33227" y="82475"/>
            <a:ext cx="10131425" cy="1456267"/>
          </a:xfrm>
        </p:spPr>
        <p:txBody>
          <a:bodyPr>
            <a:normAutofit/>
          </a:bodyPr>
          <a:lstStyle/>
          <a:p>
            <a:r>
              <a:rPr lang="ru-RU" sz="4400" b="1" dirty="0">
                <a:solidFill>
                  <a:srgbClr val="FFFF00"/>
                </a:solidFill>
              </a:rPr>
              <a:t>Средства Фонда направляются на: </a:t>
            </a:r>
          </a:p>
        </p:txBody>
      </p:sp>
      <p:sp>
        <p:nvSpPr>
          <p:cNvPr id="10243" name="Rectangle 3"/>
          <p:cNvSpPr>
            <a:spLocks noGrp="1" noChangeArrowheads="1"/>
          </p:cNvSpPr>
          <p:nvPr>
            <p:ph type="body" idx="1"/>
          </p:nvPr>
        </p:nvSpPr>
        <p:spPr/>
        <p:txBody>
          <a:bodyPr>
            <a:noAutofit/>
          </a:bodyPr>
          <a:lstStyle/>
          <a:p>
            <a:pPr>
              <a:lnSpc>
                <a:spcPct val="80000"/>
              </a:lnSpc>
            </a:pPr>
            <a:r>
              <a:rPr lang="ru-RU" b="1" dirty="0"/>
              <a:t>выплату пособий по временной нетрудоспособности, беременности и родам, женщинам, вставшим на учет в ранние сроки беременности, при рождении ребенка, при усыновлении ребенка, по уходу за ребенком до достижения им возраста полутора лет, а также социального пособия на погребение или возмещение стоимости гарантированного перечня ритуальных услуг;</a:t>
            </a:r>
          </a:p>
          <a:p>
            <a:pPr>
              <a:lnSpc>
                <a:spcPct val="80000"/>
              </a:lnSpc>
            </a:pPr>
            <a:r>
              <a:rPr lang="ru-RU" b="1" dirty="0"/>
              <a:t>оплату дополнительных выходных дней по уходу за ребенком - инвалидом или инвалидом с детства до достижения им возраста 18 лет; оплату путевок для работников и их детей в </a:t>
            </a:r>
            <a:r>
              <a:rPr lang="ru-RU" b="1" dirty="0" smtClean="0"/>
              <a:t>санаторно-курортные </a:t>
            </a:r>
            <a:r>
              <a:rPr lang="ru-RU" b="1" dirty="0"/>
              <a:t>учреждения, на лечебное (диетическое) питание;</a:t>
            </a:r>
          </a:p>
          <a:p>
            <a:pPr>
              <a:lnSpc>
                <a:spcPct val="80000"/>
              </a:lnSpc>
            </a:pPr>
            <a:r>
              <a:rPr lang="ru-RU" b="1" dirty="0"/>
              <a:t>частичное содержание находящихся на балансе страхователей санаториев - профилакториев, имеющих лицензии на право занятия этим видом деятельности (оплата расходов на питание, лечение и медикаменты, заработную плату работников, культурно - массовое обслуживание);</a:t>
            </a:r>
          </a:p>
          <a:p>
            <a:pPr>
              <a:lnSpc>
                <a:spcPct val="80000"/>
              </a:lnSpc>
            </a:pPr>
            <a:r>
              <a:rPr lang="ru-RU" b="1" dirty="0"/>
              <a:t>частичную оплату путевок в детские загородные оздоровительные лагеря, находящиеся на территории Российской Федерации, для детей работающих граждан;</a:t>
            </a:r>
          </a:p>
          <a:p>
            <a:pPr>
              <a:lnSpc>
                <a:spcPct val="80000"/>
              </a:lnSpc>
            </a:pPr>
            <a:r>
              <a:rPr lang="ru-RU" b="1" dirty="0"/>
              <a:t>обеспечение текущей деятельности, содержание аппарата управления Фонда;</a:t>
            </a:r>
          </a:p>
          <a:p>
            <a:pPr>
              <a:lnSpc>
                <a:spcPct val="80000"/>
              </a:lnSpc>
            </a:pPr>
            <a:r>
              <a:rPr lang="ru-RU" b="1" dirty="0"/>
              <a:t>проведение научно - исследовательской работы по вопросам социального страхования и охраны труда;</a:t>
            </a:r>
          </a:p>
          <a:p>
            <a:pPr>
              <a:lnSpc>
                <a:spcPct val="80000"/>
              </a:lnSpc>
            </a:pPr>
            <a:r>
              <a:rPr lang="ru-RU" b="1" dirty="0"/>
              <a:t>осуществление иных мероприятий в соответствии с задачами Фонда, </a:t>
            </a:r>
          </a:p>
          <a:p>
            <a:pPr>
              <a:lnSpc>
                <a:spcPct val="80000"/>
              </a:lnSpc>
            </a:pPr>
            <a:r>
              <a:rPr lang="ru-RU" b="1" dirty="0"/>
              <a:t>участие в финансировании программ международного сотрудничества по вопросам социального страхования.</a:t>
            </a:r>
          </a:p>
        </p:txBody>
      </p:sp>
    </p:spTree>
    <p:extLst>
      <p:ext uri="{BB962C8B-B14F-4D97-AF65-F5344CB8AC3E}">
        <p14:creationId xmlns:p14="http://schemas.microsoft.com/office/powerpoint/2010/main" val="2010091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5" name="Прямоугольник 4"/>
          <p:cNvSpPr/>
          <p:nvPr/>
        </p:nvSpPr>
        <p:spPr>
          <a:xfrm>
            <a:off x="774550" y="704616"/>
            <a:ext cx="10464077" cy="4524315"/>
          </a:xfrm>
          <a:prstGeom prst="rect">
            <a:avLst/>
          </a:prstGeom>
        </p:spPr>
        <p:txBody>
          <a:bodyPr wrap="square">
            <a:spAutoFit/>
          </a:bodyPr>
          <a:lstStyle/>
          <a:p>
            <a:pPr indent="450215">
              <a:spcAft>
                <a:spcPts val="0"/>
              </a:spcAft>
            </a:pPr>
            <a:r>
              <a:rPr lang="ru-RU" b="1" dirty="0">
                <a:latin typeface="Times New Roman" panose="02020603050405020304" pitchFamily="18" charset="0"/>
                <a:ea typeface="Times New Roman" panose="02020603050405020304" pitchFamily="18" charset="0"/>
              </a:rPr>
              <a:t>Право на пособие имеют женщины, подлежащие обязательному социальному страхованию в связи с материнством (далее - застрахованные лица).</a:t>
            </a:r>
          </a:p>
          <a:p>
            <a:pPr indent="450215">
              <a:spcAft>
                <a:spcPts val="0"/>
              </a:spcAft>
            </a:pPr>
            <a:r>
              <a:rPr lang="ru-RU" b="1" dirty="0">
                <a:latin typeface="Times New Roman" panose="02020603050405020304" pitchFamily="18" charset="0"/>
                <a:ea typeface="Times New Roman" panose="02020603050405020304" pitchFamily="18" charset="0"/>
              </a:rPr>
              <a:t>Застрахованными лицами являются граждане Российской Федерации, а также постоянно или временно проживающие на территории Российской Федерации иностранные граждане и лица без гражданства:</a:t>
            </a:r>
          </a:p>
          <a:p>
            <a:pPr indent="342900">
              <a:spcAft>
                <a:spcPts val="0"/>
              </a:spcAft>
            </a:pPr>
            <a:r>
              <a:rPr lang="ru-RU" b="1" dirty="0">
                <a:latin typeface="Times New Roman" panose="02020603050405020304" pitchFamily="18" charset="0"/>
                <a:ea typeface="Times New Roman" panose="02020603050405020304" pitchFamily="18" charset="0"/>
              </a:rPr>
              <a:t> 1)  лица, работающие по трудовым договорам, в том числе руководители организаций, являющиеся единственными участниками (учредителями), членами организаций, собственниками их имущества;</a:t>
            </a:r>
          </a:p>
          <a:p>
            <a:pPr>
              <a:spcAft>
                <a:spcPts val="0"/>
              </a:spcAft>
            </a:pPr>
            <a:r>
              <a:rPr lang="ru-RU" b="1" dirty="0">
                <a:latin typeface="Times New Roman" panose="02020603050405020304" pitchFamily="18" charset="0"/>
                <a:ea typeface="Times New Roman" panose="02020603050405020304" pitchFamily="18" charset="0"/>
              </a:rPr>
              <a:t>        2)    гражданские служащие, муниципальные служащие;</a:t>
            </a:r>
          </a:p>
          <a:p>
            <a:pPr>
              <a:spcAft>
                <a:spcPts val="0"/>
              </a:spcAft>
            </a:pPr>
            <a:r>
              <a:rPr lang="ru-RU" b="1" dirty="0">
                <a:latin typeface="Times New Roman" panose="02020603050405020304" pitchFamily="18" charset="0"/>
                <a:ea typeface="Times New Roman" panose="02020603050405020304" pitchFamily="18" charset="0"/>
              </a:rPr>
              <a:t>        3) лица, замещающие государственные должности Российской Федерации, государственные должности субъекта Российской Федерации, а также муниципальные должности, замещаемые на постоянной основе;</a:t>
            </a:r>
          </a:p>
          <a:p>
            <a:pPr>
              <a:spcAft>
                <a:spcPts val="0"/>
              </a:spcAft>
            </a:pPr>
            <a:r>
              <a:rPr lang="ru-RU" b="1" dirty="0">
                <a:latin typeface="Times New Roman" panose="02020603050405020304" pitchFamily="18" charset="0"/>
                <a:ea typeface="Times New Roman" panose="02020603050405020304" pitchFamily="18" charset="0"/>
              </a:rPr>
              <a:t>        4) члены производственного кооператива, принимающие личное трудовое участие в его деятельности;</a:t>
            </a:r>
          </a:p>
          <a:p>
            <a:pPr>
              <a:spcAft>
                <a:spcPts val="0"/>
              </a:spcAft>
            </a:pPr>
            <a:r>
              <a:rPr lang="ru-RU" b="1" dirty="0">
                <a:latin typeface="Times New Roman" panose="02020603050405020304" pitchFamily="18" charset="0"/>
                <a:ea typeface="Times New Roman" panose="02020603050405020304" pitchFamily="18" charset="0"/>
              </a:rPr>
              <a:t>        5)   священнослужители;</a:t>
            </a:r>
          </a:p>
          <a:p>
            <a:pPr>
              <a:spcAft>
                <a:spcPts val="0"/>
              </a:spcAft>
            </a:pPr>
            <a:r>
              <a:rPr lang="ru-RU" b="1" dirty="0">
                <a:latin typeface="Times New Roman" panose="02020603050405020304" pitchFamily="18" charset="0"/>
                <a:ea typeface="Times New Roman" panose="02020603050405020304" pitchFamily="18" charset="0"/>
              </a:rPr>
              <a:t>        6) лица, осужденные к лишению свободы и привлеченные к оплачиваемому труду.</a:t>
            </a:r>
            <a:endParaRPr lang="ru-RU" b="1"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692075" y="5538413"/>
            <a:ext cx="10969214" cy="707886"/>
          </a:xfrm>
          <a:prstGeom prst="rect">
            <a:avLst/>
          </a:prstGeom>
        </p:spPr>
        <p:txBody>
          <a:bodyPr wrap="square">
            <a:spAutoFit/>
          </a:bodyPr>
          <a:lstStyle/>
          <a:p>
            <a:pPr indent="449580" algn="ctr">
              <a:spcAft>
                <a:spcPts val="0"/>
              </a:spcAft>
            </a:pPr>
            <a:r>
              <a:rPr lang="ru-RU" sz="2000" b="1" i="1" dirty="0">
                <a:latin typeface="Times New Roman" panose="02020603050405020304" pitchFamily="18" charset="0"/>
                <a:ea typeface="Times New Roman" panose="02020603050405020304" pitchFamily="18" charset="0"/>
              </a:rPr>
              <a:t>Застрахованные лица имеют право на указанное пособие  также при усыновлении ими ребенка (детей) в возрасте до трех месяцев.</a:t>
            </a:r>
            <a:endParaRPr lang="ru-RU" sz="2000" b="1"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0916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5" name="Прямоугольник 4"/>
          <p:cNvSpPr/>
          <p:nvPr/>
        </p:nvSpPr>
        <p:spPr>
          <a:xfrm>
            <a:off x="774550" y="704616"/>
            <a:ext cx="10464077" cy="830997"/>
          </a:xfrm>
          <a:prstGeom prst="rect">
            <a:avLst/>
          </a:prstGeom>
        </p:spPr>
        <p:txBody>
          <a:bodyPr wrap="square">
            <a:spAutoFit/>
          </a:bodyPr>
          <a:lstStyle/>
          <a:p>
            <a:pPr algn="ctr"/>
            <a:r>
              <a:rPr lang="ru-RU" sz="2400" b="1" dirty="0"/>
              <a:t>Назначение и выплата пособия осуществляются работодателем по месту работы (службы) застрахованного </a:t>
            </a:r>
            <a:r>
              <a:rPr lang="ru-RU" sz="2400" b="1" dirty="0" smtClean="0"/>
              <a:t>лица</a:t>
            </a:r>
            <a:endParaRPr lang="ru-RU" sz="2400" dirty="0"/>
          </a:p>
        </p:txBody>
      </p:sp>
      <p:sp>
        <p:nvSpPr>
          <p:cNvPr id="2" name="Прямоугольник 1"/>
          <p:cNvSpPr/>
          <p:nvPr/>
        </p:nvSpPr>
        <p:spPr>
          <a:xfrm>
            <a:off x="537883" y="1521211"/>
            <a:ext cx="11187953" cy="3477875"/>
          </a:xfrm>
          <a:prstGeom prst="rect">
            <a:avLst/>
          </a:prstGeom>
        </p:spPr>
        <p:txBody>
          <a:bodyPr wrap="square">
            <a:spAutoFit/>
          </a:bodyPr>
          <a:lstStyle/>
          <a:p>
            <a:pPr indent="450215" algn="just">
              <a:spcAft>
                <a:spcPts val="0"/>
              </a:spcAft>
            </a:pPr>
            <a:r>
              <a:rPr lang="ru-RU" sz="2000" b="1" dirty="0">
                <a:latin typeface="Times New Roman" panose="02020603050405020304" pitchFamily="18" charset="0"/>
                <a:ea typeface="Times New Roman" panose="02020603050405020304" pitchFamily="18" charset="0"/>
              </a:rPr>
              <a:t>Пособие выплачивается застрахованной женщине за весь период отпуска по беременности и родам продолжительностью 70 (в случае многоплодной беременности - 84) календарных дней до родов и 70 (в случае осложненных родов - 86, при рождении двух или более детей - 110) календарных дней после родов. </a:t>
            </a:r>
          </a:p>
          <a:p>
            <a:pPr indent="450215" algn="just">
              <a:spcAft>
                <a:spcPts val="0"/>
              </a:spcAft>
            </a:pPr>
            <a:r>
              <a:rPr lang="ru-RU" sz="2000" b="1" dirty="0">
                <a:latin typeface="Times New Roman" panose="02020603050405020304" pitchFamily="18" charset="0"/>
                <a:ea typeface="Times New Roman" panose="02020603050405020304" pitchFamily="18" charset="0"/>
              </a:rPr>
              <a:t>Отпуск по беременности и родам исчисляется суммарно и предоставляется женщине полностью независимо от числа дней, фактически использованных до родов.</a:t>
            </a:r>
          </a:p>
          <a:p>
            <a:pPr indent="450215" algn="just">
              <a:spcAft>
                <a:spcPts val="0"/>
              </a:spcAft>
            </a:pPr>
            <a:r>
              <a:rPr lang="ru-RU" sz="2000" b="1" dirty="0">
                <a:latin typeface="Times New Roman" panose="02020603050405020304" pitchFamily="18" charset="0"/>
                <a:ea typeface="Times New Roman" panose="02020603050405020304" pitchFamily="18" charset="0"/>
              </a:rPr>
              <a:t>При усыновлении ребенка (детей) в возрасте до трех месяцев пособие по беременности и родам выплачивается со дня его усыновления и до истечения 70 (в случае одновременного усыновления двух и более детей - 110) календарных дней со дня рождения ребенка (детей). </a:t>
            </a:r>
          </a:p>
          <a:p>
            <a:pPr indent="450215" algn="just">
              <a:spcAft>
                <a:spcPts val="0"/>
              </a:spcAft>
            </a:pPr>
            <a:r>
              <a:rPr lang="ru-RU" sz="2000" b="1" dirty="0">
                <a:latin typeface="Times New Roman" panose="02020603050405020304" pitchFamily="18" charset="0"/>
                <a:ea typeface="Times New Roman" panose="02020603050405020304" pitchFamily="18" charset="0"/>
              </a:rPr>
              <a:t>В случае усыновления ребенка обоими супругами пособие выдается тому супругу, которому предоставлен отпуск в связи с усыновлением ребенка. </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7170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2" name="Прямоугольник 1"/>
          <p:cNvSpPr/>
          <p:nvPr/>
        </p:nvSpPr>
        <p:spPr>
          <a:xfrm>
            <a:off x="484094" y="1037117"/>
            <a:ext cx="11187953" cy="4832092"/>
          </a:xfrm>
          <a:prstGeom prst="rect">
            <a:avLst/>
          </a:prstGeom>
        </p:spPr>
        <p:txBody>
          <a:bodyPr wrap="square">
            <a:spAutoFit/>
          </a:bodyPr>
          <a:lstStyle/>
          <a:p>
            <a:r>
              <a:rPr lang="ru-RU" sz="2800" b="1" u="sng" dirty="0"/>
              <a:t>Работодатель</a:t>
            </a:r>
            <a:r>
              <a:rPr lang="ru-RU" sz="2800" b="1" dirty="0"/>
              <a:t> назначает пособие в течение 10 календарных дней со дня обращения застрахованного лица за его получением с необходимыми документами. Выплата пособий осуществляется страхователем в ближайший после назначения пособий день, установленный для выплаты заработной платы</a:t>
            </a:r>
            <a:r>
              <a:rPr lang="ru-RU" sz="2800" b="1" dirty="0" smtClean="0"/>
              <a:t>.</a:t>
            </a:r>
          </a:p>
          <a:p>
            <a:endParaRPr lang="ru-RU" sz="2800" b="1" dirty="0"/>
          </a:p>
          <a:p>
            <a:r>
              <a:rPr lang="ru-RU" sz="2800" b="1" dirty="0"/>
              <a:t>Работодатель осуществляет выплату пособия застрахованному лицу в порядке, установленном для выплаты работникам заработной платы (через кассу организации, путем перечисления на лицевой счет в Сбербанке России или ином кредитном банке, перечислением на пластиковую банковскую карту).</a:t>
            </a:r>
          </a:p>
        </p:txBody>
      </p:sp>
    </p:spTree>
    <p:extLst>
      <p:ext uri="{BB962C8B-B14F-4D97-AF65-F5344CB8AC3E}">
        <p14:creationId xmlns:p14="http://schemas.microsoft.com/office/powerpoint/2010/main" val="1745542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3" name="Прямоугольник 2"/>
          <p:cNvSpPr/>
          <p:nvPr/>
        </p:nvSpPr>
        <p:spPr>
          <a:xfrm>
            <a:off x="537882" y="1011218"/>
            <a:ext cx="11101892" cy="5016758"/>
          </a:xfrm>
          <a:prstGeom prst="rect">
            <a:avLst/>
          </a:prstGeom>
        </p:spPr>
        <p:txBody>
          <a:bodyPr wrap="square">
            <a:spAutoFit/>
          </a:bodyPr>
          <a:lstStyle/>
          <a:p>
            <a:pPr indent="450215" algn="just">
              <a:spcAft>
                <a:spcPts val="0"/>
              </a:spcAft>
            </a:pPr>
            <a:r>
              <a:rPr lang="ru-RU" sz="2000" b="1" dirty="0">
                <a:latin typeface="Times New Roman" panose="02020603050405020304" pitchFamily="18" charset="0"/>
                <a:ea typeface="Times New Roman" panose="02020603050405020304" pitchFamily="18" charset="0"/>
              </a:rPr>
              <a:t>Пособие выплачивается в размере </a:t>
            </a:r>
            <a:r>
              <a:rPr lang="ru-RU" sz="2000" b="1" dirty="0">
                <a:solidFill>
                  <a:srgbClr val="FFFF00"/>
                </a:solidFill>
                <a:latin typeface="Times New Roman" panose="02020603050405020304" pitchFamily="18" charset="0"/>
                <a:ea typeface="Times New Roman" panose="02020603050405020304" pitchFamily="18" charset="0"/>
              </a:rPr>
              <a:t>100 процентов среднего заработка</a:t>
            </a:r>
            <a:r>
              <a:rPr lang="ru-RU" sz="2000" b="1" dirty="0">
                <a:latin typeface="Times New Roman" panose="02020603050405020304" pitchFamily="18" charset="0"/>
                <a:ea typeface="Times New Roman" panose="02020603050405020304" pitchFamily="18" charset="0"/>
              </a:rPr>
              <a:t>, на который начисляются страховые взносы на обязательное социальное страхование на случай временной нетрудоспособности и в связи с материнством. </a:t>
            </a:r>
            <a:endParaRPr lang="ru-RU" sz="2000" b="1" dirty="0" smtClean="0">
              <a:latin typeface="Times New Roman" panose="02020603050405020304" pitchFamily="18" charset="0"/>
              <a:ea typeface="Times New Roman" panose="02020603050405020304" pitchFamily="18" charset="0"/>
            </a:endParaRPr>
          </a:p>
          <a:p>
            <a:pPr indent="450215" algn="just">
              <a:spcAft>
                <a:spcPts val="0"/>
              </a:spcAft>
            </a:pPr>
            <a:endParaRPr lang="ru-RU" sz="2000" b="1" dirty="0">
              <a:latin typeface="Times New Roman" panose="02020603050405020304" pitchFamily="18" charset="0"/>
              <a:ea typeface="Times New Roman" panose="02020603050405020304" pitchFamily="18" charset="0"/>
            </a:endParaRPr>
          </a:p>
          <a:p>
            <a:pPr indent="450215" algn="just">
              <a:spcAft>
                <a:spcPts val="0"/>
              </a:spcAft>
            </a:pPr>
            <a:r>
              <a:rPr lang="ru-RU" sz="2000" b="1" dirty="0">
                <a:latin typeface="Times New Roman" panose="02020603050405020304" pitchFamily="18" charset="0"/>
                <a:ea typeface="Times New Roman" panose="02020603050405020304" pitchFamily="18" charset="0"/>
              </a:rPr>
              <a:t>Застрахованной женщине, имеющей страховой стаж </a:t>
            </a:r>
            <a:r>
              <a:rPr lang="ru-RU" sz="2000" b="1" dirty="0">
                <a:solidFill>
                  <a:srgbClr val="FFFF00"/>
                </a:solidFill>
                <a:latin typeface="Times New Roman" panose="02020603050405020304" pitchFamily="18" charset="0"/>
                <a:ea typeface="Times New Roman" panose="02020603050405020304" pitchFamily="18" charset="0"/>
              </a:rPr>
              <a:t>менее шести месяцев</a:t>
            </a:r>
            <a:r>
              <a:rPr lang="ru-RU" sz="2000" b="1" dirty="0">
                <a:latin typeface="Times New Roman" panose="02020603050405020304" pitchFamily="18" charset="0"/>
                <a:ea typeface="Times New Roman" panose="02020603050405020304" pitchFamily="18" charset="0"/>
              </a:rPr>
              <a:t>, пособие выплачивается в размере, не превышающем за полный календарный месяц минимального размера оплаты труда (далее – МРОТ), установленного федеральным законом, а в районах и местностях, в которых в установленном порядке применяются районные коэффициенты к заработной плате, в размере, не превышающем МРОТ с учетом этих коэффициентов</a:t>
            </a:r>
            <a:r>
              <a:rPr lang="ru-RU" sz="2000" b="1" dirty="0" smtClean="0">
                <a:latin typeface="Times New Roman" panose="02020603050405020304" pitchFamily="18" charset="0"/>
                <a:ea typeface="Times New Roman" panose="02020603050405020304" pitchFamily="18" charset="0"/>
              </a:rPr>
              <a:t>.</a:t>
            </a:r>
          </a:p>
          <a:p>
            <a:pPr indent="450215" algn="just">
              <a:spcAft>
                <a:spcPts val="0"/>
              </a:spcAft>
            </a:pPr>
            <a:endParaRPr lang="ru-RU" sz="2000" b="1" dirty="0">
              <a:latin typeface="Times New Roman" panose="02020603050405020304" pitchFamily="18" charset="0"/>
              <a:ea typeface="Times New Roman" panose="02020603050405020304" pitchFamily="18" charset="0"/>
            </a:endParaRPr>
          </a:p>
          <a:p>
            <a:pPr indent="342900" algn="just">
              <a:spcAft>
                <a:spcPts val="0"/>
              </a:spcAft>
            </a:pPr>
            <a:r>
              <a:rPr lang="ru-RU" sz="2000" b="1" dirty="0">
                <a:latin typeface="Times New Roman" panose="02020603050405020304" pitchFamily="18" charset="0"/>
                <a:ea typeface="Times New Roman" panose="02020603050405020304" pitchFamily="18" charset="0"/>
              </a:rPr>
              <a:t>	В случае если женщина в расчетном периоде не имела заработка, а также в случае если средний заработок, рассчитанный за этот период, в расчете за полный календарный месяц ниже </a:t>
            </a:r>
            <a:r>
              <a:rPr lang="ru-RU" sz="2000" b="1" dirty="0">
                <a:latin typeface="Times New Roman" panose="02020603050405020304" pitchFamily="18" charset="0"/>
                <a:ea typeface="Times New Roman" panose="02020603050405020304" pitchFamily="18" charset="0"/>
                <a:hlinkClick r:id="rId2"/>
              </a:rPr>
              <a:t>МРОТ</a:t>
            </a:r>
            <a:r>
              <a:rPr lang="ru-RU" sz="2000" b="1" dirty="0">
                <a:latin typeface="Times New Roman" panose="02020603050405020304" pitchFamily="18" charset="0"/>
                <a:ea typeface="Times New Roman" panose="02020603050405020304" pitchFamily="18" charset="0"/>
              </a:rPr>
              <a:t>, установленного федеральным законом на день наступления страхового случая, средний заработок, исходя из которого исчисляются пособия, принимается равным </a:t>
            </a:r>
            <a:r>
              <a:rPr lang="ru-RU" sz="2000" b="1" dirty="0">
                <a:latin typeface="Times New Roman" panose="02020603050405020304" pitchFamily="18" charset="0"/>
                <a:ea typeface="Times New Roman" panose="02020603050405020304" pitchFamily="18" charset="0"/>
                <a:hlinkClick r:id="rId2"/>
              </a:rPr>
              <a:t>МРОТ</a:t>
            </a:r>
            <a:r>
              <a:rPr lang="ru-RU" sz="2000" b="1" dirty="0">
                <a:latin typeface="Times New Roman" panose="02020603050405020304" pitchFamily="18" charset="0"/>
                <a:ea typeface="Times New Roman" panose="02020603050405020304" pitchFamily="18" charset="0"/>
              </a:rPr>
              <a:t>, установленному федеральным законом на день наступления страхового случая с учетом районных коэффициентов.</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58407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2" name="Прямоугольник 1"/>
          <p:cNvSpPr/>
          <p:nvPr/>
        </p:nvSpPr>
        <p:spPr>
          <a:xfrm>
            <a:off x="559398" y="957431"/>
            <a:ext cx="10520978" cy="4708981"/>
          </a:xfrm>
          <a:prstGeom prst="rect">
            <a:avLst/>
          </a:prstGeom>
        </p:spPr>
        <p:txBody>
          <a:bodyPr wrap="square">
            <a:spAutoFit/>
          </a:bodyPr>
          <a:lstStyle/>
          <a:p>
            <a:pPr indent="450215" algn="just">
              <a:spcAft>
                <a:spcPts val="0"/>
              </a:spcAft>
            </a:pPr>
            <a:r>
              <a:rPr lang="ru-RU" sz="2000" dirty="0">
                <a:latin typeface="Times New Roman" panose="02020603050405020304" pitchFamily="18" charset="0"/>
                <a:ea typeface="Times New Roman" panose="02020603050405020304" pitchFamily="18" charset="0"/>
              </a:rPr>
              <a:t> 1. Пособие исчисляется исходя из среднего заработка застрахованного лица, рассчитанного </a:t>
            </a:r>
            <a:r>
              <a:rPr lang="ru-RU" sz="2000" b="1" dirty="0">
                <a:solidFill>
                  <a:srgbClr val="FFFF00"/>
                </a:solidFill>
                <a:latin typeface="Times New Roman" panose="02020603050405020304" pitchFamily="18" charset="0"/>
                <a:ea typeface="Times New Roman" panose="02020603050405020304" pitchFamily="18" charset="0"/>
              </a:rPr>
              <a:t>за два календарных года</a:t>
            </a:r>
            <a:r>
              <a:rPr lang="ru-RU" sz="2000" dirty="0">
                <a:latin typeface="Times New Roman" panose="02020603050405020304" pitchFamily="18" charset="0"/>
                <a:ea typeface="Times New Roman" panose="02020603050405020304" pitchFamily="18" charset="0"/>
              </a:rPr>
              <a:t>, предшествующих году наступления отпуска по беременности и родам, в том числе за время работы (службы, иной деятельности) у другого страхователя (других страхователях). </a:t>
            </a:r>
            <a:endParaRPr lang="ru-RU" sz="2000" dirty="0" smtClean="0">
              <a:latin typeface="Times New Roman" panose="02020603050405020304" pitchFamily="18" charset="0"/>
              <a:ea typeface="Times New Roman" panose="02020603050405020304" pitchFamily="18" charset="0"/>
            </a:endParaRPr>
          </a:p>
          <a:p>
            <a:pPr indent="450215" algn="just"/>
            <a:r>
              <a:rPr lang="ru-RU" sz="2000" dirty="0">
                <a:latin typeface="Times New Roman" panose="02020603050405020304" pitchFamily="18" charset="0"/>
                <a:ea typeface="Times New Roman" panose="02020603050405020304" pitchFamily="18" charset="0"/>
              </a:rPr>
              <a:t>В случае, если застрахованное лицо на момент наступления страхового случая занято у нескольких страхователей и в двух предшествующих календарных годах было занято у тех же страхователей, пособие назначается и выплачивается ему страхователями по всем местам работы (службы, иной деятельности).   В случае, если в двух календарных годах, непосредственно предшествующих году наступления указанного страхового случая, либо в одном из указанных годов застрахованное лицо находилось в отпуске по беременности и родам и (или) в отпуске по уходу за ребенком, соответствующие календарные годы (календарный год) по заявлению застрахованного лица могут быть заменены в целях расчета среднего заработка предшествующими календарными годами (календарным годом) при условии, что это приведет к увеличению размера пособия.</a:t>
            </a:r>
          </a:p>
          <a:p>
            <a:pPr indent="450215" algn="just">
              <a:spcAft>
                <a:spcPts val="0"/>
              </a:spcAft>
            </a:pP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51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2" name="Прямоугольник 1"/>
          <p:cNvSpPr/>
          <p:nvPr/>
        </p:nvSpPr>
        <p:spPr>
          <a:xfrm>
            <a:off x="494851" y="828339"/>
            <a:ext cx="11424621" cy="5632311"/>
          </a:xfrm>
          <a:prstGeom prst="rect">
            <a:avLst/>
          </a:prstGeom>
        </p:spPr>
        <p:txBody>
          <a:bodyPr wrap="square">
            <a:spAutoFit/>
          </a:bodyPr>
          <a:lstStyle/>
          <a:p>
            <a:r>
              <a:rPr lang="ru-RU" sz="2000" dirty="0"/>
              <a:t> </a:t>
            </a:r>
            <a:r>
              <a:rPr lang="ru-RU" sz="2000" dirty="0" smtClean="0"/>
              <a:t>      </a:t>
            </a:r>
            <a:r>
              <a:rPr lang="ru-RU" sz="2000" dirty="0" smtClean="0">
                <a:latin typeface="Times New Roman" panose="02020603050405020304" pitchFamily="18" charset="0"/>
                <a:ea typeface="Times New Roman" panose="02020603050405020304" pitchFamily="18" charset="0"/>
              </a:rPr>
              <a:t>В </a:t>
            </a:r>
            <a:r>
              <a:rPr lang="ru-RU" sz="2000" dirty="0">
                <a:latin typeface="Times New Roman" panose="02020603050405020304" pitchFamily="18" charset="0"/>
                <a:ea typeface="Times New Roman" panose="02020603050405020304" pitchFamily="18" charset="0"/>
              </a:rPr>
              <a:t>случае, если застрахованное лицо в расчетных периодах, не имело заработка, а также в случае, если средний заработок, рассчитанный за эти периоды, в расчете за полный календарный месяц ниже МРОТ, установленного федеральным </a:t>
            </a:r>
            <a:r>
              <a:rPr lang="ru-RU" sz="2000" dirty="0">
                <a:latin typeface="Times New Roman" panose="02020603050405020304" pitchFamily="18" charset="0"/>
                <a:ea typeface="Times New Roman" panose="02020603050405020304" pitchFamily="18" charset="0"/>
                <a:hlinkClick r:id="rId2"/>
              </a:rPr>
              <a:t>законом</a:t>
            </a:r>
            <a:r>
              <a:rPr lang="ru-RU" sz="2000" dirty="0">
                <a:latin typeface="Times New Roman" panose="02020603050405020304" pitchFamily="18" charset="0"/>
                <a:ea typeface="Times New Roman" panose="02020603050405020304" pitchFamily="18" charset="0"/>
              </a:rPr>
              <a:t> на день наступления страхового случая, средний заработок, исходя из которого исчисляется пособие, принимается равным МРОТ, установленному федеральным </a:t>
            </a:r>
            <a:r>
              <a:rPr lang="ru-RU" sz="2000" dirty="0">
                <a:latin typeface="Times New Roman" panose="02020603050405020304" pitchFamily="18" charset="0"/>
                <a:ea typeface="Times New Roman" panose="02020603050405020304" pitchFamily="18" charset="0"/>
                <a:hlinkClick r:id="rId2"/>
              </a:rPr>
              <a:t>законом</a:t>
            </a:r>
            <a:r>
              <a:rPr lang="ru-RU" sz="2000" dirty="0">
                <a:latin typeface="Times New Roman" panose="02020603050405020304" pitchFamily="18" charset="0"/>
                <a:ea typeface="Times New Roman" panose="02020603050405020304" pitchFamily="18" charset="0"/>
              </a:rPr>
              <a:t> на день наступления страхового случая. </a:t>
            </a:r>
          </a:p>
          <a:p>
            <a:r>
              <a:rPr lang="ru-RU" sz="2000" dirty="0">
                <a:latin typeface="Times New Roman" panose="02020603050405020304" pitchFamily="18" charset="0"/>
                <a:ea typeface="Times New Roman" panose="02020603050405020304" pitchFamily="18" charset="0"/>
              </a:rPr>
              <a:t>Если застрахованное лицо на момент наступления страхового случая работает на условиях неполного рабочего времени (неполной рабочей недели, неполного рабочего дня), средний заработок, исходя из которого исчисляется пособие в указанных случаях, определяется пропорционально продолжительности рабочего времени застрахованного лица.</a:t>
            </a:r>
          </a:p>
          <a:p>
            <a:r>
              <a:rPr lang="ru-RU" sz="2000" dirty="0"/>
              <a:t> </a:t>
            </a:r>
            <a:r>
              <a:rPr lang="ru-RU" sz="2000" dirty="0">
                <a:latin typeface="Times New Roman" panose="02020603050405020304" pitchFamily="18" charset="0"/>
                <a:ea typeface="Times New Roman" panose="02020603050405020304" pitchFamily="18" charset="0"/>
              </a:rPr>
              <a:t>2. В средний заработок, исходя из которого исчисляется пособие, включаются все виды выплат и иных вознаграждений в пользу застрахованного лица, на которые начислены страховые взносы в Фонд социального страхования Российской Федерации в соответствии Законом  № 212-ФЗ.</a:t>
            </a:r>
          </a:p>
          <a:p>
            <a:r>
              <a:rPr lang="ru-RU" sz="2000" dirty="0">
                <a:latin typeface="Times New Roman" panose="02020603050405020304" pitchFamily="18" charset="0"/>
                <a:ea typeface="Times New Roman" panose="02020603050405020304" pitchFamily="18" charset="0"/>
              </a:rPr>
              <a:t>3. Средний заработок, исходя из которого исчисляется пособие, учитывается за каждый календарный год в сумме, не превышающей установленную в соответствии с Законом № 212-ФЗ на соответствующий календарный год предельную величину базы для начисления страховых взносов в Фонд социального страхования Российской Федерации (для страховых случаев, наступивших в 2014 году, предельная величина базы за 2012 год составляет 512000 руб., за 2013 год - 568000 руб.).</a:t>
            </a:r>
          </a:p>
          <a:p>
            <a:pPr indent="450215" algn="just">
              <a:spcAft>
                <a:spcPts val="0"/>
              </a:spcAft>
            </a:pPr>
            <a:endParaRPr lang="ru-RU"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7332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0939" y="242951"/>
            <a:ext cx="66175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sz="2400" dirty="0">
              <a:solidFill>
                <a:srgbClr val="FFFF00"/>
              </a:solidFill>
            </a:endParaRPr>
          </a:p>
        </p:txBody>
      </p:sp>
      <p:sp>
        <p:nvSpPr>
          <p:cNvPr id="2" name="Прямоугольник 1"/>
          <p:cNvSpPr/>
          <p:nvPr/>
        </p:nvSpPr>
        <p:spPr>
          <a:xfrm>
            <a:off x="494851" y="828339"/>
            <a:ext cx="11424621" cy="5016758"/>
          </a:xfrm>
          <a:prstGeom prst="rect">
            <a:avLst/>
          </a:prstGeom>
        </p:spPr>
        <p:txBody>
          <a:bodyPr wrap="square">
            <a:spAutoFit/>
          </a:bodyPr>
          <a:lstStyle/>
          <a:p>
            <a:r>
              <a:rPr lang="ru-RU" sz="2000" dirty="0">
                <a:latin typeface="Times New Roman" panose="02020603050405020304" pitchFamily="18" charset="0"/>
                <a:ea typeface="Times New Roman" panose="02020603050405020304" pitchFamily="18" charset="0"/>
              </a:rPr>
              <a:t>Средний дневной заработок для исчисления пособия определяется путем деления суммы начисленного заработка за два календарных года, предшествующих году наступления страхового случая, на число календарных дней в этом периоде, за исключением календарных дней, приходящихся на следующие периоды:</a:t>
            </a:r>
          </a:p>
          <a:p>
            <a:r>
              <a:rPr lang="ru-RU" sz="2000" dirty="0">
                <a:latin typeface="Times New Roman" panose="02020603050405020304" pitchFamily="18" charset="0"/>
                <a:ea typeface="Times New Roman" panose="02020603050405020304" pitchFamily="18" charset="0"/>
              </a:rPr>
              <a:t>- периоды временной нетрудоспособности, отпуска по беременности и родам, отпуска по уходу за ребенком;</a:t>
            </a:r>
          </a:p>
          <a:p>
            <a:r>
              <a:rPr lang="ru-RU" sz="2000" dirty="0">
                <a:latin typeface="Times New Roman" panose="02020603050405020304" pitchFamily="18" charset="0"/>
                <a:ea typeface="Times New Roman" panose="02020603050405020304" pitchFamily="18" charset="0"/>
              </a:rPr>
              <a:t>- период освобождения работника от работы с полным или частичным сохранением заработной платы в соответствии с законодательством Российской Федерации, если на сохраняемую заработную плату за этот период страховые взносы в Фонд социального страхования Российской Федерации в соответствии с Законом № 212-ФЗ не начислялись. </a:t>
            </a:r>
          </a:p>
          <a:p>
            <a:r>
              <a:rPr lang="ru-RU" sz="2000" dirty="0">
                <a:latin typeface="Times New Roman" panose="02020603050405020304" pitchFamily="18" charset="0"/>
                <a:ea typeface="Times New Roman" panose="02020603050405020304" pitchFamily="18" charset="0"/>
              </a:rPr>
              <a:t>Средний дневной заработок для исчисления пособия не может превышать величину, определяемую путем деления на 730 суммы предельных величин для начисления страховых взносов за два календарных года, предшествующих году наступления отпуска по беременности и родам.</a:t>
            </a:r>
          </a:p>
          <a:p>
            <a:r>
              <a:rPr lang="ru-RU" sz="2000" dirty="0">
                <a:latin typeface="Times New Roman" panose="02020603050405020304" pitchFamily="18" charset="0"/>
                <a:ea typeface="Times New Roman" panose="02020603050405020304" pitchFamily="18" charset="0"/>
              </a:rPr>
              <a:t>4. Размер пособия определяется путем умножения размера дневного пособия на число календарных дней, приходящихся на период отпуска по беременности и родам.</a:t>
            </a:r>
          </a:p>
          <a:p>
            <a:pPr indent="450215" algn="just">
              <a:spcAft>
                <a:spcPts val="0"/>
              </a:spcAft>
            </a:pPr>
            <a:endParaRPr lang="ru-RU"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4540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
        <p:nvSpPr>
          <p:cNvPr id="2" name="Прямоугольник 1"/>
          <p:cNvSpPr/>
          <p:nvPr/>
        </p:nvSpPr>
        <p:spPr>
          <a:xfrm>
            <a:off x="494851" y="828339"/>
            <a:ext cx="11424621" cy="5940088"/>
          </a:xfrm>
          <a:prstGeom prst="rect">
            <a:avLst/>
          </a:prstGeom>
        </p:spPr>
        <p:txBody>
          <a:bodyPr wrap="square">
            <a:spAutoFit/>
          </a:bodyPr>
          <a:lstStyle/>
          <a:p>
            <a:r>
              <a:rPr lang="ru-RU" sz="2000" b="1" u="sng" dirty="0"/>
              <a:t>Случаи обеспечения застрахованных лиц </a:t>
            </a:r>
            <a:r>
              <a:rPr lang="ru-RU" sz="2000" b="1" u="sng" dirty="0" smtClean="0"/>
              <a:t>пособием</a:t>
            </a:r>
          </a:p>
          <a:p>
            <a:pPr lvl="0"/>
            <a:r>
              <a:rPr lang="ru-RU" sz="2000" dirty="0" smtClean="0"/>
              <a:t>- утрата </a:t>
            </a:r>
            <a:r>
              <a:rPr lang="ru-RU" sz="2000" dirty="0"/>
              <a:t>трудоспособности вследствие заболевания или травмы, в том числе в связи с операцией по искусственному прерыванию беременности или осуществлением экстракорпорального оплодотворения (далее - заболевание или травма);</a:t>
            </a:r>
          </a:p>
          <a:p>
            <a:pPr lvl="0"/>
            <a:r>
              <a:rPr lang="ru-RU" sz="2000" dirty="0" smtClean="0"/>
              <a:t>- необходимость </a:t>
            </a:r>
            <a:r>
              <a:rPr lang="ru-RU" sz="2000" dirty="0"/>
              <a:t>осуществления ухода за больным членом семьи;</a:t>
            </a:r>
          </a:p>
          <a:p>
            <a:pPr lvl="0"/>
            <a:r>
              <a:rPr lang="ru-RU" sz="2000" dirty="0" smtClean="0"/>
              <a:t>- карантин </a:t>
            </a:r>
            <a:r>
              <a:rPr lang="ru-RU" sz="2000" dirty="0"/>
              <a:t>застрахованного лица, а также карантин ребенка в возрасте до 7 лет, посещающего дошкольное образовательное учреждение, или другого члена семьи, признанного в установленном </a:t>
            </a:r>
            <a:r>
              <a:rPr lang="ru-RU" sz="2000" dirty="0">
                <a:hlinkClick r:id="rId2"/>
              </a:rPr>
              <a:t>порядке</a:t>
            </a:r>
            <a:r>
              <a:rPr lang="ru-RU" sz="2000" dirty="0"/>
              <a:t> недееспособным;</a:t>
            </a:r>
          </a:p>
          <a:p>
            <a:pPr lvl="0"/>
            <a:r>
              <a:rPr lang="ru-RU" sz="2000" dirty="0" smtClean="0"/>
              <a:t>- осуществление </a:t>
            </a:r>
            <a:r>
              <a:rPr lang="ru-RU" sz="2000" dirty="0"/>
              <a:t>протезирования по медицинским показаниям в стационарном специализированном учреждении;</a:t>
            </a:r>
          </a:p>
          <a:p>
            <a:pPr lvl="0"/>
            <a:r>
              <a:rPr lang="ru-RU" sz="2000" dirty="0" smtClean="0"/>
              <a:t>- долечивание </a:t>
            </a:r>
            <a:r>
              <a:rPr lang="ru-RU" sz="2000" dirty="0"/>
              <a:t>в установленном порядке в санаторно-курортных учреждениях, расположенных на территории Российской Федерации, непосредственно после стационарного лечения.</a:t>
            </a:r>
          </a:p>
          <a:p>
            <a:endParaRPr lang="ru-RU" sz="2000" dirty="0" smtClean="0"/>
          </a:p>
          <a:p>
            <a:r>
              <a:rPr lang="ru-RU" sz="2000" dirty="0" smtClean="0"/>
              <a:t>Пособие </a:t>
            </a:r>
            <a:r>
              <a:rPr lang="ru-RU" sz="2000" dirty="0"/>
              <a:t>в указанных выше случаях, </a:t>
            </a:r>
            <a:r>
              <a:rPr lang="ru-RU" sz="2000" b="1" dirty="0"/>
              <a:t>выплачиваются в период работы по трудовому договору</a:t>
            </a:r>
            <a:r>
              <a:rPr lang="ru-RU" sz="2000" dirty="0"/>
              <a:t>, осуществления служебной или иной деятельности, в течение которого они подлежат обязательному социальному страхованию, а также в случаях, когда заболевание или травма застрахованного лица, наступили в течение 30 календарных дней со дня прекращения указанной работы или деятельности либо в период со дня заключения трудового договора до дня его аннулирования.</a:t>
            </a:r>
          </a:p>
          <a:p>
            <a:endParaRPr lang="ru-RU"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8402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
        <p:nvSpPr>
          <p:cNvPr id="2" name="Прямоугольник 1"/>
          <p:cNvSpPr/>
          <p:nvPr/>
        </p:nvSpPr>
        <p:spPr>
          <a:xfrm>
            <a:off x="494851" y="828339"/>
            <a:ext cx="11424621" cy="5262979"/>
          </a:xfrm>
          <a:prstGeom prst="rect">
            <a:avLst/>
          </a:prstGeom>
        </p:spPr>
        <p:txBody>
          <a:bodyPr wrap="square">
            <a:spAutoFit/>
          </a:bodyPr>
          <a:lstStyle/>
          <a:p>
            <a:r>
              <a:rPr lang="ru-RU" sz="2100" dirty="0"/>
              <a:t>Пособие в случаях утраты трудоспособности вследствие заболевания или травмы застрахованного лица, в том числе в связи с операцией по искусственному прерыванию беременности или осуществлением экстракорпорального оплодотворения выплачивается застрахованным лицам за первые три дня временной нетрудоспособности за счет средств работодателя, а за остальной период, начиная с 4-го дня временной нетрудоспособности - за счет средств Фонда социального страхования Российской Федерации.</a:t>
            </a:r>
          </a:p>
          <a:p>
            <a:r>
              <a:rPr lang="ru-RU" sz="2100" dirty="0"/>
              <a:t>Пособие в случаях необходимости осуществления ухода за больным членом семьи; карантина застрахованного лица, а также карантина ребенка в возрасте до 7 лет, посещающего дошкольное образовательное учреждение, или другого члена семьи, признанного в установленном порядке недееспособным; осуществления протезирования по медицинским показаниям в стационарном специализированном учреждении; долечивания в установленном порядке в санаторно-курортных учреждениях, расположенных на территории Российской Федерации, непосредственно после стационарного лечения выплачивается застрахованным лицам с 1-го дня временной нетрудоспособности за счет средств Фонда социального страхования Российской Федерации. </a:t>
            </a:r>
          </a:p>
          <a:p>
            <a:endParaRPr lang="ru-RU" sz="21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5283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
        <p:nvSpPr>
          <p:cNvPr id="2" name="Прямоугольник 1"/>
          <p:cNvSpPr/>
          <p:nvPr/>
        </p:nvSpPr>
        <p:spPr>
          <a:xfrm>
            <a:off x="494851" y="828339"/>
            <a:ext cx="11424621" cy="5509200"/>
          </a:xfrm>
          <a:prstGeom prst="rect">
            <a:avLst/>
          </a:prstGeom>
        </p:spPr>
        <p:txBody>
          <a:bodyPr wrap="square">
            <a:spAutoFit/>
          </a:bodyPr>
          <a:lstStyle/>
          <a:p>
            <a:r>
              <a:rPr lang="ru-RU" sz="2200" b="1" dirty="0"/>
              <a:t>Пособие при утрате трудоспособности вследствие заболевания или травмы, при карантине, протезировании по медицинским показаниям и долечивании в санаторно-курортных учреждениях непосредственно после стационарного лечения выплачивается в следующем размере:</a:t>
            </a:r>
          </a:p>
          <a:p>
            <a:r>
              <a:rPr lang="ru-RU" sz="2200" b="1" dirty="0"/>
              <a:t>1) застрахованному лицу, имеющему </a:t>
            </a:r>
            <a:r>
              <a:rPr lang="ru-RU" sz="2200" b="1" u="sng" dirty="0"/>
              <a:t>страховой стаж 8 и более лет</a:t>
            </a:r>
            <a:r>
              <a:rPr lang="ru-RU" sz="2200" b="1" dirty="0"/>
              <a:t>, - 100 процентов среднего заработка;</a:t>
            </a:r>
          </a:p>
          <a:p>
            <a:r>
              <a:rPr lang="ru-RU" sz="2200" b="1" dirty="0"/>
              <a:t>2) застрахованному лицу, имеющему </a:t>
            </a:r>
            <a:r>
              <a:rPr lang="ru-RU" sz="2200" b="1" u="sng" dirty="0"/>
              <a:t>страховой стаж от 5 до 8 лет</a:t>
            </a:r>
            <a:r>
              <a:rPr lang="ru-RU" sz="2200" b="1" dirty="0"/>
              <a:t>, -  80 процентов среднего заработка;</a:t>
            </a:r>
          </a:p>
          <a:p>
            <a:r>
              <a:rPr lang="ru-RU" sz="2200" b="1" dirty="0"/>
              <a:t>3) застрахованному лицу, имеющему </a:t>
            </a:r>
            <a:r>
              <a:rPr lang="ru-RU" sz="2200" b="1" u="sng" dirty="0"/>
              <a:t>страховой стаж до 5 ле</a:t>
            </a:r>
            <a:r>
              <a:rPr lang="ru-RU" sz="2200" b="1" dirty="0"/>
              <a:t>т, - 60 процентов среднего заработка.</a:t>
            </a:r>
          </a:p>
          <a:p>
            <a:r>
              <a:rPr lang="ru-RU" sz="2200" b="1" dirty="0"/>
              <a:t>Однако пособие при утрате трудоспособности вследствие заболевания или травмы выплачивается застрахованным лицам в размере 60 процентов среднего заработка в случае заболевания или травмы, наступивших в течение 30 календарных дней после прекращения работы по трудовому договору, служебной или иной деятельности, в течение которой они подлежат обязательному социальному страхованию.</a:t>
            </a:r>
          </a:p>
          <a:p>
            <a:endParaRPr lang="ru-RU" sz="2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555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1026694"/>
            <a:ext cx="10951285" cy="4708981"/>
          </a:xfrm>
          <a:prstGeom prst="rect">
            <a:avLst/>
          </a:prstGeom>
        </p:spPr>
        <p:txBody>
          <a:bodyPr wrap="square">
            <a:spAutoFit/>
          </a:bodyPr>
          <a:lstStyle/>
          <a:p>
            <a:pPr indent="450215" algn="just">
              <a:spcAft>
                <a:spcPts val="0"/>
              </a:spcAft>
            </a:pPr>
            <a:r>
              <a:rPr lang="ru-RU" sz="2000" b="1" dirty="0"/>
              <a:t>Пособие при необходимости осуществления ухода за больным ребенком выплачивается:</a:t>
            </a:r>
          </a:p>
          <a:p>
            <a:pPr indent="450215" algn="just">
              <a:spcAft>
                <a:spcPts val="0"/>
              </a:spcAft>
            </a:pPr>
            <a:r>
              <a:rPr lang="ru-RU" sz="2000" b="1" dirty="0"/>
              <a:t>1) при амбулаторном лечении ребенка - за первые 10 календарных дней в размере, определяемом в зависимости от продолжительности страхового стажа застрахованного лица, за последующие дни в размере 50 процентов среднего заработка;</a:t>
            </a:r>
          </a:p>
          <a:p>
            <a:pPr indent="450215" algn="just">
              <a:spcAft>
                <a:spcPts val="0"/>
              </a:spcAft>
            </a:pPr>
            <a:r>
              <a:rPr lang="ru-RU" sz="2000" b="1" dirty="0"/>
              <a:t>2) при стационарном лечении ребенка - в размере, определяемом в зависимости от продолжительности страхового стажа застрахованного лица.</a:t>
            </a:r>
          </a:p>
          <a:p>
            <a:pPr indent="450215" algn="just">
              <a:spcAft>
                <a:spcPts val="0"/>
              </a:spcAft>
            </a:pPr>
            <a:r>
              <a:rPr lang="ru-RU" sz="2000" b="1" dirty="0"/>
              <a:t>Пособие при необходимости осуществления ухода за больным членом семьи при его амбулаторном лечении, за исключением случаев ухода за больным ребенком в возрасте до 15 лет, выплачивается в размере, определяемом в зависимости от продолжительности страхового стажа застрахованного лица. </a:t>
            </a:r>
          </a:p>
          <a:p>
            <a:pPr indent="450215" algn="just">
              <a:spcAft>
                <a:spcPts val="0"/>
              </a:spcAft>
            </a:pPr>
            <a:r>
              <a:rPr lang="ru-RU" sz="2000" b="1" dirty="0"/>
              <a:t>Застрахованному лицу, имеющему страховой стаж менее шести месяцев, пособие выплачивается в размере, не превышающем за полный календарный месяц минимального размера оплаты труда (далее – МРОТ), установленного федеральным законом, а в районах и местностях, в которых в установленном порядке применяются районные коэффициенты к заработной плате, в размере, не превышающем МРОТ с учетом этих коэффициентов.</a:t>
            </a:r>
          </a:p>
        </p:txBody>
      </p:sp>
      <p:sp>
        <p:nvSpPr>
          <p:cNvPr id="3" name="Прямоугольник 2"/>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Tree>
    <p:extLst>
      <p:ext uri="{BB962C8B-B14F-4D97-AF65-F5344CB8AC3E}">
        <p14:creationId xmlns:p14="http://schemas.microsoft.com/office/powerpoint/2010/main" val="485954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1026694"/>
            <a:ext cx="10951285" cy="4832092"/>
          </a:xfrm>
          <a:prstGeom prst="rect">
            <a:avLst/>
          </a:prstGeom>
        </p:spPr>
        <p:txBody>
          <a:bodyPr wrap="square">
            <a:spAutoFit/>
          </a:bodyPr>
          <a:lstStyle/>
          <a:p>
            <a:r>
              <a:rPr lang="ru-RU" sz="2800" b="1" dirty="0"/>
              <a:t> 	   	 </a:t>
            </a:r>
            <a:r>
              <a:rPr lang="ru-RU" sz="2800" b="1" u="sng" dirty="0"/>
              <a:t>Основания для снижения размера пособия: </a:t>
            </a:r>
            <a:endParaRPr lang="ru-RU" sz="2800" b="1" dirty="0"/>
          </a:p>
          <a:p>
            <a:r>
              <a:rPr lang="ru-RU" sz="2800" b="1" dirty="0"/>
              <a:t> </a:t>
            </a:r>
          </a:p>
          <a:p>
            <a:r>
              <a:rPr lang="ru-RU" sz="2800" b="1" dirty="0"/>
              <a:t>1)  нарушение застрахованным лицом без уважительных причин в период временной нетрудоспособности режима, предписанного лечащим врачом;</a:t>
            </a:r>
          </a:p>
          <a:p>
            <a:r>
              <a:rPr lang="ru-RU" sz="2800" b="1" dirty="0"/>
              <a:t>2) неявка застрахованного лица без уважительных причин в назначенный срок на врачебный осмотр или на проведение медико-социальной экспертизы;</a:t>
            </a:r>
          </a:p>
          <a:p>
            <a:r>
              <a:rPr lang="ru-RU" sz="2800" b="1" dirty="0"/>
              <a:t>3) заболевание или травма, наступившие вследствие алкогольного, наркотического, токсического опьянения или действий, связанных с таким опьянением.</a:t>
            </a:r>
          </a:p>
        </p:txBody>
      </p:sp>
      <p:sp>
        <p:nvSpPr>
          <p:cNvPr id="3" name="Прямоугольник 2"/>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Tree>
    <p:extLst>
      <p:ext uri="{BB962C8B-B14F-4D97-AF65-F5344CB8AC3E}">
        <p14:creationId xmlns:p14="http://schemas.microsoft.com/office/powerpoint/2010/main" val="1851828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95781" y="253709"/>
            <a:ext cx="8528681" cy="461665"/>
          </a:xfrm>
          <a:prstGeom prst="rect">
            <a:avLst/>
          </a:prstGeom>
        </p:spPr>
        <p:txBody>
          <a:bodyPr wrap="none">
            <a:spAutoFit/>
          </a:bodyPr>
          <a:lstStyle/>
          <a:p>
            <a:r>
              <a:rPr lang="ru-RU" sz="2400" b="1" dirty="0">
                <a:solidFill>
                  <a:srgbClr val="FFFF00"/>
                </a:solidFill>
                <a:latin typeface="Times New Roman" panose="02020603050405020304" pitchFamily="18" charset="0"/>
                <a:ea typeface="Times New Roman" panose="02020603050405020304" pitchFamily="18" charset="0"/>
              </a:rPr>
              <a:t>ПОСОБИЕ ПО </a:t>
            </a:r>
            <a:r>
              <a:rPr lang="ru-RU" sz="2400" b="1" dirty="0" smtClean="0">
                <a:solidFill>
                  <a:srgbClr val="FFFF00"/>
                </a:solidFill>
                <a:latin typeface="Times New Roman" panose="02020603050405020304" pitchFamily="18" charset="0"/>
                <a:ea typeface="Times New Roman" panose="02020603050405020304" pitchFamily="18" charset="0"/>
              </a:rPr>
              <a:t>ВРЕМЕННОЙ НЕТРУДОСПОСОБНОСТИ</a:t>
            </a:r>
            <a:endParaRPr lang="ru-RU" sz="2400" dirty="0">
              <a:solidFill>
                <a:srgbClr val="FFFF00"/>
              </a:solidFill>
            </a:endParaRPr>
          </a:p>
        </p:txBody>
      </p:sp>
      <p:sp>
        <p:nvSpPr>
          <p:cNvPr id="4" name="Прямоугольник 3"/>
          <p:cNvSpPr/>
          <p:nvPr/>
        </p:nvSpPr>
        <p:spPr>
          <a:xfrm>
            <a:off x="699632" y="885835"/>
            <a:ext cx="10520978" cy="4708981"/>
          </a:xfrm>
          <a:prstGeom prst="rect">
            <a:avLst/>
          </a:prstGeom>
        </p:spPr>
        <p:txBody>
          <a:bodyPr wrap="square">
            <a:spAutoFit/>
          </a:bodyPr>
          <a:lstStyle/>
          <a:p>
            <a:pPr indent="450215" algn="just">
              <a:spcAft>
                <a:spcPts val="0"/>
              </a:spcAft>
            </a:pPr>
            <a:r>
              <a:rPr lang="ru-RU" sz="2000" b="1" dirty="0">
                <a:latin typeface="Times New Roman" panose="02020603050405020304" pitchFamily="18" charset="0"/>
                <a:ea typeface="Times New Roman" panose="02020603050405020304" pitchFamily="18" charset="0"/>
              </a:rPr>
              <a:t>		</a:t>
            </a:r>
            <a:r>
              <a:rPr lang="ru-RU" sz="2000" b="1" u="sng" dirty="0">
                <a:latin typeface="Times New Roman" panose="02020603050405020304" pitchFamily="18" charset="0"/>
                <a:ea typeface="Times New Roman" panose="02020603050405020304" pitchFamily="18" charset="0"/>
              </a:rPr>
              <a:t>Пособие НЕ назначается застрахованному лицу: </a:t>
            </a:r>
            <a:endParaRPr lang="ru-RU" sz="2000" b="1" dirty="0">
              <a:latin typeface="Times New Roman" panose="02020603050405020304" pitchFamily="18" charset="0"/>
              <a:ea typeface="Times New Roman" panose="02020603050405020304" pitchFamily="18" charset="0"/>
            </a:endParaRPr>
          </a:p>
          <a:p>
            <a:pPr indent="450215" algn="just">
              <a:spcAft>
                <a:spcPts val="0"/>
              </a:spcAft>
            </a:pPr>
            <a:r>
              <a:rPr lang="en-US" sz="2000" b="1" dirty="0">
                <a:latin typeface="Times New Roman" panose="02020603050405020304" pitchFamily="18" charset="0"/>
                <a:ea typeface="Times New Roman" panose="02020603050405020304" pitchFamily="18" charset="0"/>
              </a:rPr>
              <a:t> </a:t>
            </a:r>
            <a:endParaRPr lang="ru-RU" sz="2000" b="1" dirty="0">
              <a:latin typeface="Times New Roman" panose="02020603050405020304" pitchFamily="18" charset="0"/>
              <a:ea typeface="Times New Roman" panose="02020603050405020304" pitchFamily="18" charset="0"/>
            </a:endParaRPr>
          </a:p>
          <a:p>
            <a:pPr indent="450215" algn="just">
              <a:spcAft>
                <a:spcPts val="0"/>
              </a:spcAft>
            </a:pPr>
            <a:r>
              <a:rPr lang="ru-RU" sz="2000" b="1" dirty="0">
                <a:latin typeface="Times New Roman" panose="02020603050405020304" pitchFamily="18" charset="0"/>
                <a:ea typeface="Times New Roman" panose="02020603050405020304" pitchFamily="18" charset="0"/>
              </a:rPr>
              <a:t>1)  за период освобождения работника от работы с полным или частичным сохранением заработной платы или без оплаты в соответствии с законодательством Российской Федерации, за исключением случаев утраты трудоспособности работником вследствие заболевания или травмы в период ежегодного оплачиваемого отпуска;</a:t>
            </a:r>
          </a:p>
          <a:p>
            <a:pPr indent="450215" algn="just">
              <a:spcAft>
                <a:spcPts val="0"/>
              </a:spcAft>
            </a:pPr>
            <a:r>
              <a:rPr lang="ru-RU" sz="2000" b="1" dirty="0">
                <a:latin typeface="Times New Roman" panose="02020603050405020304" pitchFamily="18" charset="0"/>
                <a:ea typeface="Times New Roman" panose="02020603050405020304" pitchFamily="18" charset="0"/>
              </a:rPr>
              <a:t>2)    за период отстранения от работы в соответствии с законодательством Российской Федерации, если за этот период не начисляется заработная плата;</a:t>
            </a:r>
          </a:p>
          <a:p>
            <a:pPr indent="450215" algn="just">
              <a:spcAft>
                <a:spcPts val="0"/>
              </a:spcAft>
            </a:pPr>
            <a:r>
              <a:rPr lang="ru-RU" sz="2000" b="1" dirty="0">
                <a:latin typeface="Times New Roman" panose="02020603050405020304" pitchFamily="18" charset="0"/>
                <a:ea typeface="Times New Roman" panose="02020603050405020304" pitchFamily="18" charset="0"/>
              </a:rPr>
              <a:t>3)    за период заключения под стражу или административного ареста;</a:t>
            </a:r>
          </a:p>
          <a:p>
            <a:pPr indent="450215" algn="just">
              <a:spcAft>
                <a:spcPts val="0"/>
              </a:spcAft>
            </a:pPr>
            <a:r>
              <a:rPr lang="ru-RU" sz="2000" b="1" dirty="0">
                <a:latin typeface="Times New Roman" panose="02020603050405020304" pitchFamily="18" charset="0"/>
                <a:ea typeface="Times New Roman" panose="02020603050405020304" pitchFamily="18" charset="0"/>
              </a:rPr>
              <a:t>4)    за период проведения судебно-медицинской экспертизы.</a:t>
            </a:r>
          </a:p>
          <a:p>
            <a:pPr indent="450215" algn="just">
              <a:spcAft>
                <a:spcPts val="0"/>
              </a:spcAft>
            </a:pPr>
            <a:r>
              <a:rPr lang="ru-RU" sz="2000" b="1" dirty="0">
                <a:latin typeface="Times New Roman" panose="02020603050405020304" pitchFamily="18" charset="0"/>
                <a:ea typeface="Times New Roman" panose="02020603050405020304" pitchFamily="18" charset="0"/>
              </a:rPr>
              <a:t>5)  за период простоя, за исключением случаев, когда временная нетрудоспособность, наступила до периода простоя и продолжается в период простоя, пособие за период простоя выплачивается в том же </a:t>
            </a:r>
            <a:r>
              <a:rPr lang="ru-RU" sz="2000" b="1" dirty="0">
                <a:latin typeface="Times New Roman" panose="02020603050405020304" pitchFamily="18" charset="0"/>
                <a:ea typeface="Times New Roman" panose="02020603050405020304" pitchFamily="18" charset="0"/>
                <a:hlinkClick r:id="rId2"/>
              </a:rPr>
              <a:t>размере</a:t>
            </a:r>
            <a:r>
              <a:rPr lang="ru-RU" sz="2000" b="1" dirty="0">
                <a:latin typeface="Times New Roman" panose="02020603050405020304" pitchFamily="18" charset="0"/>
                <a:ea typeface="Times New Roman" panose="02020603050405020304" pitchFamily="18" charset="0"/>
              </a:rPr>
              <a:t>, в каком сохраняется за это время заработная плата, но не выше размера пособия, которое застрахованное лицо получало бы по общим правилам.</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7795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6371" y="452746"/>
            <a:ext cx="9283850" cy="1569660"/>
          </a:xfrm>
          <a:prstGeom prst="rect">
            <a:avLst/>
          </a:prstGeom>
        </p:spPr>
        <p:txBody>
          <a:bodyPr wrap="square">
            <a:spAutoFit/>
          </a:bodyPr>
          <a:lstStyle/>
          <a:p>
            <a:pPr indent="450215" algn="ctr">
              <a:spcAft>
                <a:spcPts val="0"/>
              </a:spcAft>
            </a:pPr>
            <a:r>
              <a:rPr lang="ru-RU" sz="2400" b="1" dirty="0">
                <a:solidFill>
                  <a:srgbClr val="FFFF00"/>
                </a:solidFill>
                <a:latin typeface="Times New Roman" panose="02020603050405020304" pitchFamily="18" charset="0"/>
                <a:ea typeface="Times New Roman" panose="02020603050405020304" pitchFamily="18" charset="0"/>
              </a:rPr>
              <a:t>ЕДИНОВРЕМЕННОЕ ПОСОБИЕ ЖЕНЩИНАМ,</a:t>
            </a:r>
          </a:p>
          <a:p>
            <a:pPr indent="450215" algn="ctr">
              <a:spcAft>
                <a:spcPts val="0"/>
              </a:spcAft>
            </a:pPr>
            <a:r>
              <a:rPr lang="ru-RU" sz="2400" b="1" dirty="0">
                <a:solidFill>
                  <a:srgbClr val="FFFF00"/>
                </a:solidFill>
                <a:latin typeface="Times New Roman" panose="02020603050405020304" pitchFamily="18" charset="0"/>
                <a:ea typeface="Times New Roman" panose="02020603050405020304" pitchFamily="18" charset="0"/>
              </a:rPr>
              <a:t>ВСТАВШИМ НА УЧЕТ В МЕДИЦИНСКИХ УЧРЕЖДЕНИЯХ                  </a:t>
            </a:r>
          </a:p>
          <a:p>
            <a:pPr indent="450215" algn="ctr">
              <a:spcAft>
                <a:spcPts val="0"/>
              </a:spcAft>
            </a:pPr>
            <a:r>
              <a:rPr lang="ru-RU" sz="2400" b="1" dirty="0">
                <a:solidFill>
                  <a:srgbClr val="FFFF00"/>
                </a:solidFill>
                <a:latin typeface="Times New Roman" panose="02020603050405020304" pitchFamily="18" charset="0"/>
                <a:ea typeface="Times New Roman" panose="02020603050405020304" pitchFamily="18" charset="0"/>
              </a:rPr>
              <a:t>В РАННИЕ СРОКИ БЕРЕМЕННОСТИ (до 12 недель)</a:t>
            </a:r>
            <a:endParaRPr lang="ru-RU" sz="2400" b="1"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065007" y="2293653"/>
            <a:ext cx="9778701" cy="3539430"/>
          </a:xfrm>
          <a:prstGeom prst="rect">
            <a:avLst/>
          </a:prstGeom>
        </p:spPr>
        <p:txBody>
          <a:bodyPr wrap="square">
            <a:spAutoFit/>
          </a:bodyPr>
          <a:lstStyle/>
          <a:p>
            <a:pPr indent="450215" algn="just">
              <a:spcAft>
                <a:spcPts val="0"/>
              </a:spcAft>
            </a:pPr>
            <a:r>
              <a:rPr lang="ru-RU" sz="3200" dirty="0">
                <a:latin typeface="Times New Roman" panose="02020603050405020304" pitchFamily="18" charset="0"/>
                <a:ea typeface="Times New Roman" panose="02020603050405020304" pitchFamily="18" charset="0"/>
              </a:rPr>
              <a:t>С 1 января 2014 года размер пособия составляет </a:t>
            </a:r>
            <a:r>
              <a:rPr lang="ru-RU" sz="3200" b="1" dirty="0">
                <a:latin typeface="Times New Roman" panose="02020603050405020304" pitchFamily="18" charset="0"/>
                <a:ea typeface="Times New Roman" panose="02020603050405020304" pitchFamily="18" charset="0"/>
              </a:rPr>
              <a:t>515,33 руб</a:t>
            </a:r>
            <a:r>
              <a:rPr lang="ru-RU" sz="3200" dirty="0">
                <a:latin typeface="Times New Roman" panose="02020603050405020304" pitchFamily="18" charset="0"/>
                <a:ea typeface="Times New Roman" panose="02020603050405020304" pitchFamily="18" charset="0"/>
              </a:rPr>
              <a:t>. </a:t>
            </a:r>
          </a:p>
          <a:p>
            <a:pPr indent="450215" algn="just">
              <a:spcAft>
                <a:spcPts val="0"/>
              </a:spcAft>
            </a:pPr>
            <a:r>
              <a:rPr lang="ru-RU" sz="3200" dirty="0">
                <a:latin typeface="Times New Roman" panose="02020603050405020304" pitchFamily="18" charset="0"/>
                <a:ea typeface="Times New Roman" panose="02020603050405020304" pitchFamily="18" charset="0"/>
              </a:rPr>
              <a:t>Пособие ежегодно индексируется.</a:t>
            </a:r>
          </a:p>
          <a:p>
            <a:pPr indent="450215" algn="just">
              <a:spcAft>
                <a:spcPts val="0"/>
              </a:spcAft>
            </a:pPr>
            <a:r>
              <a:rPr lang="ru-RU" sz="3200" b="1" dirty="0">
                <a:latin typeface="Times New Roman" panose="02020603050405020304" pitchFamily="18" charset="0"/>
                <a:ea typeface="Times New Roman" panose="02020603050405020304" pitchFamily="18" charset="0"/>
              </a:rPr>
              <a:t>!</a:t>
            </a:r>
            <a:r>
              <a:rPr lang="ru-RU" sz="3200" b="1" i="1" dirty="0">
                <a:latin typeface="Times New Roman" panose="02020603050405020304" pitchFamily="18" charset="0"/>
                <a:ea typeface="Times New Roman" panose="02020603050405020304" pitchFamily="18" charset="0"/>
              </a:rPr>
              <a:t> В районах и местностях, где установлен </a:t>
            </a:r>
            <a:r>
              <a:rPr lang="ru-RU" sz="3200" b="1" i="1" dirty="0">
                <a:latin typeface="Times New Roman" panose="02020603050405020304" pitchFamily="18" charset="0"/>
                <a:ea typeface="Times New Roman" panose="02020603050405020304" pitchFamily="18" charset="0"/>
                <a:hlinkClick r:id="rId2"/>
              </a:rPr>
              <a:t>районный коэффициент</a:t>
            </a:r>
            <a:r>
              <a:rPr lang="ru-RU" sz="3200" b="1" i="1" dirty="0">
                <a:latin typeface="Times New Roman" panose="02020603050405020304" pitchFamily="18" charset="0"/>
                <a:ea typeface="Times New Roman" panose="02020603050405020304" pitchFamily="18" charset="0"/>
              </a:rPr>
              <a:t> к заработной плате, размер пособия определяется с применением районного коэффициента.</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9547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1218" y="341120"/>
            <a:ext cx="10338099" cy="461665"/>
          </a:xfrm>
          <a:prstGeom prst="rect">
            <a:avLst/>
          </a:prstGeom>
        </p:spPr>
        <p:txBody>
          <a:bodyPr wrap="square">
            <a:spAutoFit/>
          </a:bodyPr>
          <a:lstStyle/>
          <a:p>
            <a:pPr indent="450215" algn="ctr">
              <a:spcAft>
                <a:spcPts val="0"/>
              </a:spcAft>
            </a:pPr>
            <a:r>
              <a:rPr lang="ru-RU" sz="2400" b="1" dirty="0">
                <a:solidFill>
                  <a:srgbClr val="FFFF00"/>
                </a:solidFill>
                <a:latin typeface="Times New Roman" panose="02020603050405020304" pitchFamily="18" charset="0"/>
                <a:ea typeface="Times New Roman" panose="02020603050405020304" pitchFamily="18" charset="0"/>
              </a:rPr>
              <a:t>ЕЖЕМЕСЯЧНОЕ ПОСОБИЕ ПО УХОДУ ЗА РЕБЕНКОМ</a:t>
            </a:r>
            <a:endParaRPr lang="ru-RU" sz="24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45459" y="1007180"/>
            <a:ext cx="10499464" cy="4708981"/>
          </a:xfrm>
          <a:prstGeom prst="rect">
            <a:avLst/>
          </a:prstGeom>
        </p:spPr>
        <p:txBody>
          <a:bodyPr wrap="square">
            <a:spAutoFit/>
          </a:bodyPr>
          <a:lstStyle/>
          <a:p>
            <a:pPr algn="ctr">
              <a:spcAft>
                <a:spcPts val="0"/>
              </a:spcAft>
            </a:pPr>
            <a:r>
              <a:rPr lang="ru-RU" sz="2000" b="1" u="sng" dirty="0">
                <a:latin typeface="Times New Roman" panose="02020603050405020304" pitchFamily="18" charset="0"/>
                <a:ea typeface="Times New Roman" panose="02020603050405020304" pitchFamily="18" charset="0"/>
              </a:rPr>
              <a:t>Продолжительность выплаты пособия:</a:t>
            </a:r>
            <a:endParaRPr lang="ru-RU" sz="2000" b="1" dirty="0">
              <a:latin typeface="Times New Roman" panose="02020603050405020304" pitchFamily="18" charset="0"/>
              <a:ea typeface="Times New Roman" panose="02020603050405020304" pitchFamily="18" charset="0"/>
            </a:endParaRPr>
          </a:p>
          <a:p>
            <a:pPr indent="450215" algn="just">
              <a:spcAft>
                <a:spcPts val="0"/>
              </a:spcAft>
            </a:pPr>
            <a:r>
              <a:rPr lang="ru-RU" sz="2000" b="1" dirty="0">
                <a:latin typeface="Times New Roman" panose="02020603050405020304" pitchFamily="18" charset="0"/>
                <a:ea typeface="Times New Roman" panose="02020603050405020304" pitchFamily="18" charset="0"/>
              </a:rPr>
              <a:t> </a:t>
            </a:r>
          </a:p>
          <a:p>
            <a:pPr indent="180340" algn="just">
              <a:spcAft>
                <a:spcPts val="0"/>
              </a:spcAft>
            </a:pPr>
            <a:r>
              <a:rPr lang="ru-RU" sz="2000" b="1" dirty="0">
                <a:latin typeface="Times New Roman" panose="02020603050405020304" pitchFamily="18" charset="0"/>
                <a:ea typeface="Times New Roman" panose="02020603050405020304" pitchFamily="18" charset="0"/>
              </a:rPr>
              <a:t> </a:t>
            </a:r>
            <a:r>
              <a:rPr lang="ru-RU" sz="2000" b="1" dirty="0" smtClean="0">
                <a:latin typeface="Times New Roman" panose="02020603050405020304" pitchFamily="18" charset="0"/>
                <a:ea typeface="Times New Roman" panose="02020603050405020304" pitchFamily="18" charset="0"/>
              </a:rPr>
              <a:t>Матерям </a:t>
            </a:r>
            <a:r>
              <a:rPr lang="ru-RU" sz="2000" b="1" dirty="0">
                <a:latin typeface="Times New Roman" panose="02020603050405020304" pitchFamily="18" charset="0"/>
                <a:ea typeface="Times New Roman" panose="02020603050405020304" pitchFamily="18" charset="0"/>
              </a:rPr>
              <a:t>(отцам, другим родственникам, опекунам), фактически осуществляющим уход за ребенком и находящимся в отпуске по уходу за </a:t>
            </a:r>
            <a:r>
              <a:rPr lang="ru-RU" sz="2000" b="1" dirty="0" smtClean="0">
                <a:latin typeface="Times New Roman" panose="02020603050405020304" pitchFamily="18" charset="0"/>
                <a:ea typeface="Times New Roman" panose="02020603050405020304" pitchFamily="18" charset="0"/>
              </a:rPr>
              <a:t>ребенком, </a:t>
            </a:r>
            <a:r>
              <a:rPr lang="ru-RU" sz="2000" b="1" dirty="0">
                <a:latin typeface="Times New Roman" panose="02020603050405020304" pitchFamily="18" charset="0"/>
                <a:ea typeface="Times New Roman" panose="02020603050405020304" pitchFamily="18" charset="0"/>
              </a:rPr>
              <a:t>подлежащим обязательному социальному страхованию на случай временной нетрудоспособности и в связи с материнством, в том числе матерям (отцам), другим родственникам, опекунам, фактически осуществляющим уход за ребенком, из числа гражданского персонала воинских формирований Российской Федерации, находящимся на территориях иностранных государств в случаях, предусмотренных международными договорами Российской Федерации, и находящихся в отпуске по уходу за ребенком, пособие выплачивается </a:t>
            </a:r>
            <a:r>
              <a:rPr lang="ru-RU" sz="2000" b="1" u="sng" dirty="0">
                <a:latin typeface="Times New Roman" panose="02020603050405020304" pitchFamily="18" charset="0"/>
                <a:ea typeface="Times New Roman" panose="02020603050405020304" pitchFamily="18" charset="0"/>
              </a:rPr>
              <a:t>со дня предоставления отпуска по уходу за ребенком по день исполнения ребенку полутора лет.</a:t>
            </a:r>
            <a:endParaRPr lang="ru-RU" sz="2000" b="1" dirty="0">
              <a:latin typeface="Times New Roman" panose="02020603050405020304" pitchFamily="18" charset="0"/>
              <a:ea typeface="Times New Roman" panose="02020603050405020304" pitchFamily="18" charset="0"/>
            </a:endParaRPr>
          </a:p>
          <a:p>
            <a:pPr indent="342900" algn="just">
              <a:spcAft>
                <a:spcPts val="0"/>
              </a:spcAft>
            </a:pPr>
            <a:r>
              <a:rPr lang="ru-RU" sz="2000" b="1" dirty="0">
                <a:latin typeface="Times New Roman" panose="02020603050405020304" pitchFamily="18" charset="0"/>
                <a:ea typeface="Times New Roman" panose="02020603050405020304" pitchFamily="18" charset="0"/>
              </a:rPr>
              <a:t>	Право на пособие сохраняется в случае, если лицо, находящееся в отпуске по уходу за ребенком, работает на условиях неполного рабочего времени или на дому, а также в случае продолжения обучения.</a:t>
            </a:r>
            <a:endParaRPr lang="ru-RU"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05505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1218" y="341120"/>
            <a:ext cx="10338099" cy="461665"/>
          </a:xfrm>
          <a:prstGeom prst="rect">
            <a:avLst/>
          </a:prstGeom>
        </p:spPr>
        <p:txBody>
          <a:bodyPr wrap="square">
            <a:spAutoFit/>
          </a:bodyPr>
          <a:lstStyle/>
          <a:p>
            <a:pPr indent="450215" algn="ctr">
              <a:spcAft>
                <a:spcPts val="0"/>
              </a:spcAft>
            </a:pPr>
            <a:r>
              <a:rPr lang="ru-RU" sz="2400" b="1" dirty="0">
                <a:solidFill>
                  <a:srgbClr val="FFFF00"/>
                </a:solidFill>
                <a:latin typeface="Times New Roman" panose="02020603050405020304" pitchFamily="18" charset="0"/>
                <a:ea typeface="Times New Roman" panose="02020603050405020304" pitchFamily="18" charset="0"/>
              </a:rPr>
              <a:t>ЕЖЕМЕСЯЧНОЕ ПОСОБИЕ ПО УХОДУ ЗА РЕБЕНКОМ</a:t>
            </a:r>
            <a:endParaRPr lang="ru-RU" sz="2400" dirty="0">
              <a:solidFill>
                <a:srgbClr val="FFFF0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45459" y="1007180"/>
            <a:ext cx="10499464" cy="5324535"/>
          </a:xfrm>
          <a:prstGeom prst="rect">
            <a:avLst/>
          </a:prstGeom>
        </p:spPr>
        <p:txBody>
          <a:bodyPr wrap="square">
            <a:spAutoFit/>
          </a:bodyPr>
          <a:lstStyle/>
          <a:p>
            <a:r>
              <a:rPr lang="ru-RU" sz="2000" dirty="0"/>
              <a:t>Пособие выплачивается в размере </a:t>
            </a:r>
            <a:r>
              <a:rPr lang="ru-RU" sz="2000" b="1" dirty="0"/>
              <a:t>40 процентов среднего заработка за два календарных года, предшествующих году наступления страхового случая </a:t>
            </a:r>
            <a:r>
              <a:rPr lang="ru-RU" sz="2000" dirty="0"/>
              <a:t>застрахованного лица. В средний заработок включаются все виды выплат,</a:t>
            </a:r>
            <a:r>
              <a:rPr lang="ru-RU" sz="2000" b="1" dirty="0"/>
              <a:t> </a:t>
            </a:r>
            <a:r>
              <a:rPr lang="ru-RU" sz="2000" dirty="0"/>
              <a:t>на которые начисляются страховые взносы в Фонд социального страхования Российской Федерации в соответствии с Федеральным законом от 24.07.2009 № 212-ФЗ «О страховых взносах в Пенсионный фонд Российской Федерации, Фонд социального страхования Российской Федерации, Федеральный фонд обязательного медицинского страхования</a:t>
            </a:r>
            <a:r>
              <a:rPr lang="ru-RU" sz="2000" dirty="0" smtClean="0"/>
              <a:t>».</a:t>
            </a:r>
          </a:p>
          <a:p>
            <a:endParaRPr lang="ru-RU" sz="2000" dirty="0" smtClean="0"/>
          </a:p>
          <a:p>
            <a:r>
              <a:rPr lang="ru-RU" sz="2000" dirty="0"/>
              <a:t>При этом минимальный размер пособия не может быть менее размера ежемесячного пособия по уходу за ребенком, установленного федеральным законом «О государственных пособиях гражданам, имеющим детей» (в 2014 г. – </a:t>
            </a:r>
            <a:r>
              <a:rPr lang="ru-RU" sz="2000" b="1" dirty="0"/>
              <a:t>2576,63 руб.</a:t>
            </a:r>
            <a:r>
              <a:rPr lang="ru-RU" sz="2000" dirty="0"/>
              <a:t> по уходу за первым ребенком и </a:t>
            </a:r>
            <a:r>
              <a:rPr lang="ru-RU" sz="2000" b="1" dirty="0"/>
              <a:t>5153,24 руб.</a:t>
            </a:r>
            <a:r>
              <a:rPr lang="ru-RU" sz="2000" dirty="0"/>
              <a:t> по уходу за вторым ребенком и последующими детьми).</a:t>
            </a:r>
          </a:p>
          <a:p>
            <a:r>
              <a:rPr lang="ru-RU" sz="2000" dirty="0"/>
              <a:t>В случае ухода за двумя и более детьми до достижения ими возраста полутора лет размер пособия суммируются. При этом суммированный размер пособия не может превышать 100 процентов среднего заработка застрахованного лица и не может быть менее суммированного минимального размера пособия.</a:t>
            </a:r>
          </a:p>
          <a:p>
            <a:endParaRPr lang="ru-RU" sz="2000" dirty="0"/>
          </a:p>
        </p:txBody>
      </p:sp>
    </p:spTree>
    <p:extLst>
      <p:ext uri="{BB962C8B-B14F-4D97-AF65-F5344CB8AC3E}">
        <p14:creationId xmlns:p14="http://schemas.microsoft.com/office/powerpoint/2010/main" val="2487841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2441" y="211418"/>
            <a:ext cx="8479116" cy="556434"/>
          </a:xfrm>
          <a:prstGeom prst="rect">
            <a:avLst/>
          </a:prstGeom>
        </p:spPr>
        <p:txBody>
          <a:bodyPr wrap="none">
            <a:spAutoFit/>
          </a:bodyPr>
          <a:lstStyle/>
          <a:p>
            <a:pPr indent="450215">
              <a:lnSpc>
                <a:spcPct val="115000"/>
              </a:lnSpc>
              <a:spcAft>
                <a:spcPts val="0"/>
              </a:spcAft>
            </a:pPr>
            <a:r>
              <a:rPr lang="ru-RU" sz="28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СОЦИАЛЬНОЕ ПОСОБИЕ НА ПОГРЕБЕНИЕ</a:t>
            </a:r>
            <a:endParaRPr lang="ru-RU" sz="2400" dirty="0">
              <a:solidFill>
                <a:srgbClr val="FFFF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333487" y="767852"/>
            <a:ext cx="11532198" cy="5575372"/>
          </a:xfrm>
          <a:prstGeom prst="rect">
            <a:avLst/>
          </a:prstGeom>
        </p:spPr>
        <p:txBody>
          <a:bodyPr wrap="square">
            <a:spAutoFit/>
          </a:bodyPr>
          <a:lstStyle/>
          <a:p>
            <a:pPr indent="450215" algn="ctr">
              <a:lnSpc>
                <a:spcPct val="115000"/>
              </a:lnSpc>
              <a:spcAft>
                <a:spcPts val="0"/>
              </a:spcAft>
            </a:pPr>
            <a:r>
              <a:rPr lang="ru-RU" sz="2000" b="1" u="sng" dirty="0">
                <a:latin typeface="Times New Roman" panose="02020603050405020304" pitchFamily="18" charset="0"/>
                <a:ea typeface="Times New Roman" panose="02020603050405020304" pitchFamily="18" charset="0"/>
                <a:cs typeface="Times New Roman" panose="02020603050405020304" pitchFamily="18" charset="0"/>
              </a:rPr>
              <a:t>Лица, имеющие право на пособие:</a:t>
            </a:r>
            <a:endParaRPr lang="ru-RU" b="1"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ru-RU" sz="2000" b="1" dirty="0" smtClean="0">
                <a:latin typeface="Times New Roman" panose="02020603050405020304" pitchFamily="18" charset="0"/>
                <a:ea typeface="Times New Roman" panose="02020603050405020304" pitchFamily="18" charset="0"/>
                <a:cs typeface="Times New Roman" panose="02020603050405020304" pitchFamily="18" charset="0"/>
              </a:rPr>
              <a:t>Право </a:t>
            </a:r>
            <a:r>
              <a:rPr lang="ru-RU" sz="2000" b="1" dirty="0">
                <a:latin typeface="Times New Roman" panose="02020603050405020304" pitchFamily="18" charset="0"/>
                <a:ea typeface="Times New Roman" panose="02020603050405020304" pitchFamily="18" charset="0"/>
                <a:cs typeface="Times New Roman" panose="02020603050405020304" pitchFamily="18" charset="0"/>
              </a:rPr>
              <a:t>на пособие имеет супруг, близкий родственник, иные родственники, законный представитель или иное лицо, взявший на себя обязанность осуществить погребение умершего, если погребение осуществлялось за его счет</a:t>
            </a:r>
            <a:r>
              <a:rPr lang="ru-RU" sz="2000"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lnSpc>
                <a:spcPct val="115000"/>
              </a:lnSpc>
              <a:spcAft>
                <a:spcPts val="0"/>
              </a:spcAft>
            </a:pPr>
            <a:endParaRPr lang="ru-RU"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2400" b="1" u="sng" dirty="0"/>
              <a:t>Размер пособия:</a:t>
            </a:r>
            <a:endParaRPr lang="ru-RU" sz="2400" b="1" dirty="0"/>
          </a:p>
          <a:p>
            <a:r>
              <a:rPr lang="ru-RU" sz="2400" b="1" dirty="0"/>
              <a:t> </a:t>
            </a:r>
            <a:r>
              <a:rPr lang="ru-RU" sz="2400" b="1" dirty="0" smtClean="0"/>
              <a:t>Пособие </a:t>
            </a:r>
            <a:r>
              <a:rPr lang="ru-RU" sz="2400" b="1" dirty="0"/>
              <a:t>выплачивается в размере, равном стоимости услуг, предоставляемых согласно гарантированному перечню услуг по погребению, указанному в пункте 1 статьи 9 настоящего Федеральный закон от 12.01.1996 № 8-ФЗ «О погребении и похоронном деле», но не превышающем предельный размер пособия равный 5002,16 рублей в 2014 году.</a:t>
            </a:r>
          </a:p>
          <a:p>
            <a:r>
              <a:rPr lang="ru-RU" sz="2400" b="1" dirty="0"/>
              <a:t>Пособие ежегодно индексируется.</a:t>
            </a:r>
          </a:p>
          <a:p>
            <a:r>
              <a:rPr lang="ru-RU" sz="2400" b="1" dirty="0"/>
              <a:t>!</a:t>
            </a:r>
            <a:r>
              <a:rPr lang="ru-RU" sz="2400" b="1" i="1" dirty="0"/>
              <a:t> В районах и местностях, где установлен районный коэффициент к заработной плате, размер пособия определяется с применением районного коэффициента.</a:t>
            </a:r>
            <a:endParaRPr lang="ru-RU" sz="2400" b="1" dirty="0"/>
          </a:p>
          <a:p>
            <a:pPr indent="450215" algn="just">
              <a:lnSpc>
                <a:spcPct val="115000"/>
              </a:lnSpc>
              <a:spcAft>
                <a:spcPts val="0"/>
              </a:spcAft>
            </a:pPr>
            <a:endParaRPr lang="ru-RU"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077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2441" y="211418"/>
            <a:ext cx="8932958" cy="523220"/>
          </a:xfrm>
          <a:prstGeom prst="rect">
            <a:avLst/>
          </a:prstGeom>
        </p:spPr>
        <p:txBody>
          <a:bodyPr wrap="none">
            <a:spAutoFit/>
          </a:bodyPr>
          <a:lstStyle/>
          <a:p>
            <a:r>
              <a:rPr lang="ru-RU" sz="2800" b="1" dirty="0">
                <a:solidFill>
                  <a:srgbClr val="FFFF00"/>
                </a:solidFill>
              </a:rPr>
              <a:t>ЕДИНОВРЕМЕННОЕ ПОСОБИЕ ПРИ РОЖДЕНИИ РЕБЕНКА</a:t>
            </a:r>
            <a:endParaRPr lang="ru-RU" sz="2800" dirty="0">
              <a:solidFill>
                <a:srgbClr val="FFFF00"/>
              </a:solidFill>
            </a:endParaRPr>
          </a:p>
        </p:txBody>
      </p:sp>
      <p:sp>
        <p:nvSpPr>
          <p:cNvPr id="3" name="Прямоугольник 2"/>
          <p:cNvSpPr/>
          <p:nvPr/>
        </p:nvSpPr>
        <p:spPr>
          <a:xfrm>
            <a:off x="333487" y="767852"/>
            <a:ext cx="11532198" cy="4821320"/>
          </a:xfrm>
          <a:prstGeom prst="rect">
            <a:avLst/>
          </a:prstGeom>
        </p:spPr>
        <p:txBody>
          <a:bodyPr wrap="square">
            <a:spAutoFit/>
          </a:bodyPr>
          <a:lstStyle/>
          <a:p>
            <a:pPr indent="450215" algn="ctr">
              <a:lnSpc>
                <a:spcPct val="115000"/>
              </a:lnSpc>
              <a:spcAft>
                <a:spcPts val="0"/>
              </a:spcAft>
            </a:pPr>
            <a:r>
              <a:rPr lang="ru-RU" sz="2000" b="1" u="sng" dirty="0">
                <a:latin typeface="Times New Roman" panose="02020603050405020304" pitchFamily="18" charset="0"/>
                <a:ea typeface="Times New Roman" panose="02020603050405020304" pitchFamily="18" charset="0"/>
                <a:cs typeface="Times New Roman" panose="02020603050405020304" pitchFamily="18" charset="0"/>
              </a:rPr>
              <a:t>Лица, имеющие право на пособие:</a:t>
            </a:r>
            <a:endParaRPr lang="ru-RU" b="1" dirty="0">
              <a:latin typeface="Calibri" panose="020F0502020204030204" pitchFamily="34" charset="0"/>
              <a:ea typeface="Times New Roman" panose="02020603050405020304" pitchFamily="18" charset="0"/>
              <a:cs typeface="Times New Roman" panose="02020603050405020304" pitchFamily="18" charset="0"/>
            </a:endParaRPr>
          </a:p>
          <a:p>
            <a:r>
              <a:rPr lang="ru-RU" sz="2000" dirty="0"/>
              <a:t>Право на пособие имеет один из родителей либо лицо, его заменяющее (опекун).</a:t>
            </a:r>
          </a:p>
          <a:p>
            <a:r>
              <a:rPr lang="ru-RU" sz="2400" b="1" dirty="0"/>
              <a:t> </a:t>
            </a:r>
            <a:endParaRPr lang="ru-RU" sz="2400" dirty="0"/>
          </a:p>
          <a:p>
            <a:r>
              <a:rPr lang="ru-RU" sz="2400" b="1" dirty="0"/>
              <a:t>!</a:t>
            </a:r>
            <a:r>
              <a:rPr lang="ru-RU" sz="2400" dirty="0"/>
              <a:t> </a:t>
            </a:r>
            <a:r>
              <a:rPr lang="ru-RU" sz="2400" i="1" dirty="0"/>
              <a:t>В случае рождения двух или более детей пособие выплачивается на каждого ребенка.</a:t>
            </a:r>
            <a:endParaRPr lang="ru-RU" sz="2400" dirty="0"/>
          </a:p>
          <a:p>
            <a:r>
              <a:rPr lang="ru-RU" sz="2400" i="1" dirty="0"/>
              <a:t>   При рождении мертвого ребенка пособие не выплачивается.</a:t>
            </a:r>
            <a:endParaRPr lang="ru-RU" sz="2400" dirty="0"/>
          </a:p>
          <a:p>
            <a:pPr indent="450215" algn="just">
              <a:lnSpc>
                <a:spcPct val="115000"/>
              </a:lnSpc>
              <a:spcAft>
                <a:spcPts val="0"/>
              </a:spcAft>
            </a:pPr>
            <a:endParaRPr lang="ru-RU"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2400" b="1" u="sng" dirty="0"/>
              <a:t>Размер пособия:</a:t>
            </a:r>
            <a:endParaRPr lang="ru-RU" sz="2400" b="1" dirty="0"/>
          </a:p>
          <a:p>
            <a:r>
              <a:rPr lang="ru-RU" sz="2400" b="1" dirty="0"/>
              <a:t> </a:t>
            </a:r>
            <a:r>
              <a:rPr lang="ru-RU" sz="2400" dirty="0"/>
              <a:t>С 1 января 2014 года размер пособия составляет </a:t>
            </a:r>
            <a:r>
              <a:rPr lang="ru-RU" sz="2400" b="1" dirty="0"/>
              <a:t>13741,99 руб</a:t>
            </a:r>
            <a:r>
              <a:rPr lang="ru-RU" sz="2400" dirty="0"/>
              <a:t>.</a:t>
            </a:r>
          </a:p>
          <a:p>
            <a:r>
              <a:rPr lang="ru-RU" sz="2400" dirty="0"/>
              <a:t>Пособие ежегодно индексируется.</a:t>
            </a:r>
          </a:p>
          <a:p>
            <a:r>
              <a:rPr lang="ru-RU" sz="2400" b="1" dirty="0"/>
              <a:t>!</a:t>
            </a:r>
            <a:r>
              <a:rPr lang="ru-RU" sz="2400" b="1" i="1" dirty="0"/>
              <a:t> В районах и местностях, где установлен </a:t>
            </a:r>
            <a:r>
              <a:rPr lang="ru-RU" sz="2400" b="1" i="1" dirty="0">
                <a:hlinkClick r:id="rId2"/>
              </a:rPr>
              <a:t>районный коэффициент</a:t>
            </a:r>
            <a:r>
              <a:rPr lang="ru-RU" sz="2400" b="1" i="1" dirty="0"/>
              <a:t> к заработной плате, размер пособия определяется с применением районного коэффициента.</a:t>
            </a:r>
            <a:endParaRPr lang="ru-RU" sz="2400" dirty="0"/>
          </a:p>
          <a:p>
            <a:pPr indent="450215" algn="just">
              <a:lnSpc>
                <a:spcPct val="115000"/>
              </a:lnSpc>
              <a:spcAft>
                <a:spcPts val="0"/>
              </a:spcAft>
            </a:pPr>
            <a:endParaRPr lang="ru-RU"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935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ru-RU" b="1" dirty="0">
                <a:solidFill>
                  <a:srgbClr val="FFFF00"/>
                </a:solidFill>
              </a:rPr>
              <a:t>Правление Фонда рассматривает вопросы входящие в его компетенцию, в том числе:</a:t>
            </a:r>
          </a:p>
        </p:txBody>
      </p:sp>
      <p:sp>
        <p:nvSpPr>
          <p:cNvPr id="13315" name="Rectangle 3"/>
          <p:cNvSpPr>
            <a:spLocks noGrp="1" noChangeArrowheads="1"/>
          </p:cNvSpPr>
          <p:nvPr>
            <p:ph type="body" idx="1"/>
          </p:nvPr>
        </p:nvSpPr>
        <p:spPr/>
        <p:txBody>
          <a:bodyPr>
            <a:noAutofit/>
          </a:bodyPr>
          <a:lstStyle/>
          <a:p>
            <a:pPr>
              <a:lnSpc>
                <a:spcPct val="80000"/>
              </a:lnSpc>
            </a:pPr>
            <a:endParaRPr lang="ru-RU" sz="2000" b="1" dirty="0"/>
          </a:p>
          <a:p>
            <a:pPr>
              <a:lnSpc>
                <a:spcPct val="80000"/>
              </a:lnSpc>
            </a:pPr>
            <a:r>
              <a:rPr lang="ru-RU" sz="2000" b="1" dirty="0"/>
              <a:t>о задачах Фонда и совершенствовании государственного социального страхования;</a:t>
            </a:r>
          </a:p>
          <a:p>
            <a:pPr>
              <a:lnSpc>
                <a:spcPct val="80000"/>
              </a:lnSpc>
            </a:pPr>
            <a:r>
              <a:rPr lang="ru-RU" sz="2000" b="1" dirty="0"/>
              <a:t>о формировании и использовании резервных средств;</a:t>
            </a:r>
          </a:p>
          <a:p>
            <a:pPr>
              <a:lnSpc>
                <a:spcPct val="80000"/>
              </a:lnSpc>
            </a:pPr>
            <a:r>
              <a:rPr lang="ru-RU" sz="2000" b="1" dirty="0"/>
              <a:t>проекты размера тарифа страховых взносов;</a:t>
            </a:r>
          </a:p>
          <a:p>
            <a:pPr>
              <a:lnSpc>
                <a:spcPct val="80000"/>
              </a:lnSpc>
            </a:pPr>
            <a:r>
              <a:rPr lang="ru-RU" sz="2000" b="1" dirty="0"/>
              <a:t>проект бюджета Фонда и его исполнение;</a:t>
            </a:r>
          </a:p>
          <a:p>
            <a:pPr>
              <a:lnSpc>
                <a:spcPct val="80000"/>
              </a:lnSpc>
            </a:pPr>
            <a:r>
              <a:rPr lang="ru-RU" sz="2000" b="1" dirty="0"/>
              <a:t>об участии в реализации проектов государственных программ по социальному страхованию;</a:t>
            </a:r>
          </a:p>
          <a:p>
            <a:pPr>
              <a:lnSpc>
                <a:spcPct val="80000"/>
              </a:lnSpc>
            </a:pPr>
            <a:r>
              <a:rPr lang="ru-RU" sz="2000" b="1" dirty="0"/>
              <a:t>отчеты о результатах деятельности региональных и центральных отраслевых отделений Фонда;</a:t>
            </a:r>
          </a:p>
          <a:p>
            <a:pPr>
              <a:lnSpc>
                <a:spcPct val="80000"/>
              </a:lnSpc>
            </a:pPr>
            <a:r>
              <a:rPr lang="ru-RU" sz="2000" b="1" dirty="0"/>
              <a:t>о </a:t>
            </a:r>
            <a:r>
              <a:rPr lang="ru-RU" sz="2000" b="1" dirty="0" smtClean="0"/>
              <a:t>контрольно-ревизионной </a:t>
            </a:r>
            <a:r>
              <a:rPr lang="ru-RU" sz="2000" b="1" dirty="0"/>
              <a:t>деятельности Фонда;</a:t>
            </a:r>
          </a:p>
          <a:p>
            <a:pPr>
              <a:lnSpc>
                <a:spcPct val="80000"/>
              </a:lnSpc>
            </a:pPr>
            <a:r>
              <a:rPr lang="ru-RU" sz="2000" b="1" dirty="0"/>
              <a:t>проекты законодательных и других нормативных актов, правил, инструкций и положений по вопросам государственного социального страхования.</a:t>
            </a:r>
          </a:p>
        </p:txBody>
      </p:sp>
    </p:spTree>
    <p:extLst>
      <p:ext uri="{BB962C8B-B14F-4D97-AF65-F5344CB8AC3E}">
        <p14:creationId xmlns:p14="http://schemas.microsoft.com/office/powerpoint/2010/main" val="1943585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73336" y="692150"/>
            <a:ext cx="11284772" cy="1081088"/>
          </a:xfrm>
        </p:spPr>
        <p:txBody>
          <a:bodyPr>
            <a:noAutofit/>
          </a:bodyPr>
          <a:lstStyle/>
          <a:p>
            <a:r>
              <a:rPr lang="ru-RU" sz="2400" b="1" dirty="0">
                <a:solidFill>
                  <a:srgbClr val="FFFF00"/>
                </a:solidFill>
              </a:rPr>
              <a:t>Региональные и центральные отраслевые отделения Фонда и их филиалы:</a:t>
            </a:r>
            <a:br>
              <a:rPr lang="ru-RU" sz="2400" b="1" dirty="0">
                <a:solidFill>
                  <a:srgbClr val="FFFF00"/>
                </a:solidFill>
              </a:rPr>
            </a:br>
            <a:r>
              <a:rPr lang="ru-RU" sz="2400" b="1" dirty="0">
                <a:solidFill>
                  <a:srgbClr val="FFFF00"/>
                </a:solidFill>
              </a:rPr>
              <a:t>осуществляют регистрацию страхователей и выдают удостоверения о регистрации, организуют банки данных по всем категориям страхователей;</a:t>
            </a:r>
            <a:r>
              <a:rPr lang="ru-RU" sz="2800" b="1" dirty="0">
                <a:solidFill>
                  <a:srgbClr val="FFFF00"/>
                </a:solidFill>
              </a:rPr>
              <a:t/>
            </a:r>
            <a:br>
              <a:rPr lang="ru-RU" sz="2800" b="1" dirty="0">
                <a:solidFill>
                  <a:srgbClr val="FFFF00"/>
                </a:solidFill>
              </a:rPr>
            </a:br>
            <a:endParaRPr lang="ru-RU" sz="2800" b="1" dirty="0">
              <a:solidFill>
                <a:srgbClr val="FFFF00"/>
              </a:solidFill>
            </a:endParaRPr>
          </a:p>
        </p:txBody>
      </p:sp>
      <p:sp>
        <p:nvSpPr>
          <p:cNvPr id="14339" name="Rectangle 3"/>
          <p:cNvSpPr>
            <a:spLocks noGrp="1" noChangeArrowheads="1"/>
          </p:cNvSpPr>
          <p:nvPr>
            <p:ph type="body" idx="1"/>
          </p:nvPr>
        </p:nvSpPr>
        <p:spPr>
          <a:xfrm>
            <a:off x="548640" y="1844676"/>
            <a:ext cx="11209468" cy="4392613"/>
          </a:xfrm>
        </p:spPr>
        <p:txBody>
          <a:bodyPr>
            <a:noAutofit/>
          </a:bodyPr>
          <a:lstStyle/>
          <a:p>
            <a:pPr>
              <a:lnSpc>
                <a:spcPct val="80000"/>
              </a:lnSpc>
            </a:pPr>
            <a:r>
              <a:rPr lang="ru-RU" b="1" dirty="0"/>
              <a:t>устанавливают для страхователей в соответствии с инструкцией нормативы расходов, необходимые для обеспечения государственных гарантий по социальному страхованию работников;</a:t>
            </a:r>
          </a:p>
          <a:p>
            <a:pPr>
              <a:lnSpc>
                <a:spcPct val="80000"/>
              </a:lnSpc>
            </a:pPr>
            <a:r>
              <a:rPr lang="ru-RU" b="1" dirty="0"/>
              <a:t>обеспечивают полноту и своевременность уплаты страхователями взносов на социальное страхование, исполнение доходных и расходных частей бюджетов органов Фонда;</a:t>
            </a:r>
          </a:p>
          <a:p>
            <a:pPr>
              <a:lnSpc>
                <a:spcPct val="80000"/>
              </a:lnSpc>
            </a:pPr>
            <a:r>
              <a:rPr lang="ru-RU" b="1" dirty="0"/>
              <a:t>осуществляют аккумуляцию страховых взносов и других платежей для создания резервов принимают решения об использовании свободных денежных средств в соответствии с инструкцией;</a:t>
            </a:r>
          </a:p>
          <a:p>
            <a:pPr>
              <a:lnSpc>
                <a:spcPct val="80000"/>
              </a:lnSpc>
            </a:pPr>
            <a:r>
              <a:rPr lang="ru-RU" b="1" dirty="0"/>
              <a:t>разрабатывают проекты бюджетов органов Фонда и смет расходов на содержание и представляют их на утверждение в установленном порядке;</a:t>
            </a:r>
          </a:p>
          <a:p>
            <a:pPr>
              <a:lnSpc>
                <a:spcPct val="80000"/>
              </a:lnSpc>
            </a:pPr>
            <a:r>
              <a:rPr lang="ru-RU" b="1" dirty="0"/>
              <a:t>производят расчеты со страхователями, другими органами Фонда и прочими организациями;</a:t>
            </a:r>
          </a:p>
          <a:p>
            <a:pPr>
              <a:lnSpc>
                <a:spcPct val="80000"/>
              </a:lnSpc>
            </a:pPr>
            <a:r>
              <a:rPr lang="ru-RU" b="1" dirty="0"/>
              <a:t>осуществляют контроль за расходованием средств страхователями; в случаях, установленных инструкцией, принимают решения о непринятии к зачету расходов по социальному страхованию и списании средств в бесспорном порядке;</a:t>
            </a:r>
          </a:p>
          <a:p>
            <a:pPr>
              <a:lnSpc>
                <a:spcPct val="80000"/>
              </a:lnSpc>
            </a:pPr>
            <a:r>
              <a:rPr lang="ru-RU" b="1" dirty="0"/>
              <a:t>осуществляют в соответствии с законодательством прием на работу и увольнение работников аппарата региональных, центральных отраслевых отделений Фонда, руководителей подведомственных филиалов;</a:t>
            </a:r>
          </a:p>
          <a:p>
            <a:pPr>
              <a:lnSpc>
                <a:spcPct val="80000"/>
              </a:lnSpc>
            </a:pPr>
            <a:r>
              <a:rPr lang="ru-RU" b="1" dirty="0"/>
              <a:t>регулярно информируют о своей деятельности и состоянии социального страхования в регионе Фонд, главу исполнительной власти субъекта Российской Федерации либо общероссийские объединения профессионального Союза и работников отраслей.</a:t>
            </a:r>
          </a:p>
        </p:txBody>
      </p:sp>
    </p:spTree>
    <p:extLst>
      <p:ext uri="{BB962C8B-B14F-4D97-AF65-F5344CB8AC3E}">
        <p14:creationId xmlns:p14="http://schemas.microsoft.com/office/powerpoint/2010/main" val="2186990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84093" y="258184"/>
            <a:ext cx="11015831" cy="1628775"/>
          </a:xfrm>
        </p:spPr>
        <p:txBody>
          <a:bodyPr>
            <a:normAutofit/>
          </a:bodyPr>
          <a:lstStyle/>
          <a:p>
            <a:r>
              <a:rPr lang="ru-RU" sz="3200" b="1" dirty="0">
                <a:solidFill>
                  <a:srgbClr val="FFFF00"/>
                </a:solidFill>
              </a:rPr>
              <a:t>Контроль за начислением, поступлением</a:t>
            </a:r>
            <a:br>
              <a:rPr lang="ru-RU" sz="3200" b="1" dirty="0">
                <a:solidFill>
                  <a:srgbClr val="FFFF00"/>
                </a:solidFill>
              </a:rPr>
            </a:br>
            <a:r>
              <a:rPr lang="ru-RU" sz="3200" b="1" dirty="0">
                <a:solidFill>
                  <a:srgbClr val="FFFF00"/>
                </a:solidFill>
              </a:rPr>
              <a:t>и расходованием средств государственного социального страхования</a:t>
            </a:r>
          </a:p>
        </p:txBody>
      </p:sp>
      <p:sp>
        <p:nvSpPr>
          <p:cNvPr id="15363" name="Rectangle 3"/>
          <p:cNvSpPr>
            <a:spLocks noGrp="1" noChangeArrowheads="1"/>
          </p:cNvSpPr>
          <p:nvPr>
            <p:ph type="body" idx="1"/>
          </p:nvPr>
        </p:nvSpPr>
        <p:spPr>
          <a:xfrm>
            <a:off x="656216" y="1700214"/>
            <a:ext cx="10209008" cy="4463918"/>
          </a:xfrm>
        </p:spPr>
        <p:txBody>
          <a:bodyPr>
            <a:normAutofit/>
          </a:bodyPr>
          <a:lstStyle/>
          <a:p>
            <a:r>
              <a:rPr lang="ru-RU" sz="3200" b="1" dirty="0"/>
              <a:t>Контроль за полнотой и своевременностью начисления и уплаты страхователями страховых взносов и иных платежей осуществляется Фондом совместно с </a:t>
            </a:r>
            <a:r>
              <a:rPr lang="ru-RU" sz="3200" b="1" dirty="0" smtClean="0"/>
              <a:t>ФНС, </a:t>
            </a:r>
            <a:r>
              <a:rPr lang="ru-RU" sz="3200" b="1" dirty="0"/>
              <a:t>а за правильным и рациональным расходованием этих средств на предприятиях - Фондом с участием профессиональных союзов.</a:t>
            </a:r>
          </a:p>
        </p:txBody>
      </p:sp>
    </p:spTree>
    <p:extLst>
      <p:ext uri="{BB962C8B-B14F-4D97-AF65-F5344CB8AC3E}">
        <p14:creationId xmlns:p14="http://schemas.microsoft.com/office/powerpoint/2010/main" val="1311022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580914" y="473336"/>
            <a:ext cx="10811434" cy="5653742"/>
          </a:xfrm>
        </p:spPr>
        <p:txBody>
          <a:bodyPr>
            <a:noAutofit/>
          </a:bodyPr>
          <a:lstStyle/>
          <a:p>
            <a:r>
              <a:rPr lang="ru-RU" b="1" dirty="0"/>
              <a:t>28 июня 1991 г. был принят Закон РСФСР «О медицинском страховании граждан в РСФСР». Именно с этого момента в России начался переход к системе </a:t>
            </a:r>
            <a:r>
              <a:rPr lang="ru-RU" b="1" u="sng" dirty="0">
                <a:solidFill>
                  <a:srgbClr val="FF0000"/>
                </a:solidFill>
              </a:rPr>
              <a:t>обязательного медицинского страхования </a:t>
            </a:r>
            <a:r>
              <a:rPr lang="ru-RU" b="1" dirty="0"/>
              <a:t>(ОМС), призванной укрепить финансы здравоохранения, повысить роль экономических регуляторов деятельности медицинских учреждений</a:t>
            </a:r>
            <a:r>
              <a:rPr lang="ru-RU" sz="4000" b="1" dirty="0"/>
              <a:t>.</a:t>
            </a:r>
          </a:p>
        </p:txBody>
      </p:sp>
    </p:spTree>
    <p:extLst>
      <p:ext uri="{BB962C8B-B14F-4D97-AF65-F5344CB8AC3E}">
        <p14:creationId xmlns:p14="http://schemas.microsoft.com/office/powerpoint/2010/main" val="449007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806823" y="274638"/>
            <a:ext cx="10553251" cy="2074862"/>
          </a:xfrm>
        </p:spPr>
        <p:txBody>
          <a:bodyPr>
            <a:noAutofit/>
          </a:bodyPr>
          <a:lstStyle/>
          <a:p>
            <a:r>
              <a:rPr lang="ru-RU" sz="4400" b="1" dirty="0">
                <a:solidFill>
                  <a:srgbClr val="FFFF00"/>
                </a:solidFill>
              </a:rPr>
              <a:t>В настоящее время медицинское страхование осуществляется в России в двух формах:</a:t>
            </a:r>
            <a:endParaRPr lang="ru-RU" sz="4000" b="1" dirty="0">
              <a:solidFill>
                <a:srgbClr val="FFFF00"/>
              </a:solidFill>
            </a:endParaRPr>
          </a:p>
        </p:txBody>
      </p:sp>
      <p:sp>
        <p:nvSpPr>
          <p:cNvPr id="6149" name="Rectangle 5"/>
          <p:cNvSpPr>
            <a:spLocks noGrp="1" noChangeArrowheads="1"/>
          </p:cNvSpPr>
          <p:nvPr>
            <p:ph type="body" idx="1"/>
          </p:nvPr>
        </p:nvSpPr>
        <p:spPr>
          <a:xfrm>
            <a:off x="806823" y="2349500"/>
            <a:ext cx="9403977" cy="2586898"/>
          </a:xfrm>
        </p:spPr>
        <p:txBody>
          <a:bodyPr>
            <a:normAutofit/>
          </a:bodyPr>
          <a:lstStyle/>
          <a:p>
            <a:r>
              <a:rPr lang="ru-RU" sz="4400" dirty="0"/>
              <a:t>обязательном (ОМС) </a:t>
            </a:r>
          </a:p>
          <a:p>
            <a:r>
              <a:rPr lang="ru-RU" sz="4400" dirty="0"/>
              <a:t> добровольном (ДМС).</a:t>
            </a:r>
          </a:p>
        </p:txBody>
      </p:sp>
    </p:spTree>
    <p:extLst>
      <p:ext uri="{BB962C8B-B14F-4D97-AF65-F5344CB8AC3E}">
        <p14:creationId xmlns:p14="http://schemas.microsoft.com/office/powerpoint/2010/main" val="2722728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73336" y="274639"/>
            <a:ext cx="11284772" cy="1570037"/>
          </a:xfrm>
        </p:spPr>
        <p:txBody>
          <a:bodyPr>
            <a:normAutofit/>
          </a:bodyPr>
          <a:lstStyle/>
          <a:p>
            <a:r>
              <a:rPr lang="ru-RU" sz="4000" b="1" dirty="0">
                <a:solidFill>
                  <a:srgbClr val="FFFF00"/>
                </a:solidFill>
              </a:rPr>
              <a:t>В качестве участников медицинского страхования выступают:</a:t>
            </a:r>
          </a:p>
        </p:txBody>
      </p:sp>
      <p:sp>
        <p:nvSpPr>
          <p:cNvPr id="7171" name="Rectangle 3"/>
          <p:cNvSpPr>
            <a:spLocks noGrp="1" noChangeArrowheads="1"/>
          </p:cNvSpPr>
          <p:nvPr>
            <p:ph type="body" idx="1"/>
          </p:nvPr>
        </p:nvSpPr>
        <p:spPr>
          <a:xfrm>
            <a:off x="473336" y="1844676"/>
            <a:ext cx="11144923" cy="4599155"/>
          </a:xfrm>
        </p:spPr>
        <p:txBody>
          <a:bodyPr>
            <a:noAutofit/>
          </a:bodyPr>
          <a:lstStyle/>
          <a:p>
            <a:pPr>
              <a:lnSpc>
                <a:spcPct val="80000"/>
              </a:lnSpc>
            </a:pPr>
            <a:r>
              <a:rPr lang="ru-RU" sz="2400" b="1" dirty="0"/>
              <a:t>1) застрахованные – все граждане РФ как потребители медицинских услуг;</a:t>
            </a:r>
          </a:p>
          <a:p>
            <a:pPr>
              <a:lnSpc>
                <a:spcPct val="80000"/>
              </a:lnSpc>
            </a:pPr>
            <a:r>
              <a:rPr lang="ru-RU" sz="2400" b="1" dirty="0"/>
              <a:t>2) страхователи – юридические и физические лица; для работающих – предприятия, учреждения, организации, для неработающих – органы исполнительной власти;</a:t>
            </a:r>
          </a:p>
          <a:p>
            <a:pPr>
              <a:lnSpc>
                <a:spcPct val="80000"/>
              </a:lnSpc>
            </a:pPr>
            <a:r>
              <a:rPr lang="ru-RU" sz="2400" b="1" dirty="0"/>
              <a:t>3) страховая медицинская организация (СМО), которая обязана заключать договора с медицинскими учреждениями на оказание медицинской помощи застрахованным и оплачивать оказанную услугу в случае наступления страхового случая;</a:t>
            </a:r>
          </a:p>
          <a:p>
            <a:pPr>
              <a:lnSpc>
                <a:spcPct val="80000"/>
              </a:lnSpc>
            </a:pPr>
            <a:r>
              <a:rPr lang="ru-RU" sz="2400" b="1" dirty="0"/>
              <a:t>4) медицинское учреждение, которое лечит застрахованного и получает денежные средства от СМО;</a:t>
            </a:r>
          </a:p>
          <a:p>
            <a:pPr>
              <a:lnSpc>
                <a:spcPct val="80000"/>
              </a:lnSpc>
            </a:pPr>
            <a:r>
              <a:rPr lang="ru-RU" sz="2400" b="1" dirty="0"/>
              <a:t>5) Федеральный и территориальный фонды ОМС.</a:t>
            </a:r>
          </a:p>
        </p:txBody>
      </p:sp>
    </p:spTree>
    <p:extLst>
      <p:ext uri="{BB962C8B-B14F-4D97-AF65-F5344CB8AC3E}">
        <p14:creationId xmlns:p14="http://schemas.microsoft.com/office/powerpoint/2010/main" val="1784197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ru-RU" sz="4000" b="1" dirty="0">
                <a:solidFill>
                  <a:srgbClr val="FFFF00"/>
                </a:solidFill>
              </a:rPr>
              <a:t>Страхователями при ОМС являются:</a:t>
            </a:r>
            <a:br>
              <a:rPr lang="ru-RU" sz="4000" b="1" dirty="0">
                <a:solidFill>
                  <a:srgbClr val="FFFF00"/>
                </a:solidFill>
              </a:rPr>
            </a:br>
            <a:endParaRPr lang="ru-RU" sz="4000" b="1" dirty="0">
              <a:solidFill>
                <a:srgbClr val="FFFF00"/>
              </a:solidFill>
            </a:endParaRPr>
          </a:p>
        </p:txBody>
      </p:sp>
      <p:sp>
        <p:nvSpPr>
          <p:cNvPr id="8195" name="Rectangle 3"/>
          <p:cNvSpPr>
            <a:spLocks noGrp="1" noChangeArrowheads="1"/>
          </p:cNvSpPr>
          <p:nvPr>
            <p:ph type="body" idx="1"/>
          </p:nvPr>
        </p:nvSpPr>
        <p:spPr>
          <a:xfrm>
            <a:off x="492164" y="1604185"/>
            <a:ext cx="10131425" cy="3649133"/>
          </a:xfrm>
        </p:spPr>
        <p:txBody>
          <a:bodyPr>
            <a:normAutofit/>
          </a:bodyPr>
          <a:lstStyle/>
          <a:p>
            <a:pPr>
              <a:lnSpc>
                <a:spcPct val="90000"/>
              </a:lnSpc>
            </a:pPr>
            <a:r>
              <a:rPr lang="ru-RU" sz="3200" i="1" dirty="0"/>
              <a:t>для неработающего населения (пенсионеры, дети, студенты, инвалиды, безработные) – органы государственной власти всех уровней;</a:t>
            </a:r>
          </a:p>
          <a:p>
            <a:pPr>
              <a:lnSpc>
                <a:spcPct val="90000"/>
              </a:lnSpc>
            </a:pPr>
            <a:r>
              <a:rPr lang="ru-RU" sz="3200" i="1" dirty="0"/>
              <a:t> для работающего населения – работодатели (предприятия, учреждения, организации, лица, занимающиеся индивидуальной трудовой деятельностью).</a:t>
            </a:r>
          </a:p>
        </p:txBody>
      </p:sp>
    </p:spTree>
    <p:extLst>
      <p:ext uri="{BB962C8B-B14F-4D97-AF65-F5344CB8AC3E}">
        <p14:creationId xmlns:p14="http://schemas.microsoft.com/office/powerpoint/2010/main" val="1737474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ctrTitle"/>
          </p:nvPr>
        </p:nvSpPr>
        <p:spPr>
          <a:xfrm>
            <a:off x="1263127" y="538295"/>
            <a:ext cx="10172252" cy="2043540"/>
          </a:xfrm>
        </p:spPr>
        <p:txBody>
          <a:bodyPr anchor="ctr">
            <a:noAutofit/>
          </a:bodyPr>
          <a:lstStyle/>
          <a:p>
            <a:pPr algn="ctr"/>
            <a:r>
              <a:rPr lang="ru-RU" sz="4000" dirty="0"/>
              <a:t>Документом, гарантирующим человеку предоставление медицинской помощи в рамках ОМС или ДМС, является</a:t>
            </a:r>
            <a:endParaRPr lang="ru-RU" sz="4000" b="1" i="1" dirty="0"/>
          </a:p>
        </p:txBody>
      </p:sp>
      <p:sp>
        <p:nvSpPr>
          <p:cNvPr id="9221" name="Rectangle 5"/>
          <p:cNvSpPr>
            <a:spLocks noGrp="1" noChangeArrowheads="1"/>
          </p:cNvSpPr>
          <p:nvPr>
            <p:ph type="subTitle" idx="1"/>
          </p:nvPr>
        </p:nvSpPr>
        <p:spPr>
          <a:xfrm>
            <a:off x="2734235" y="2753958"/>
            <a:ext cx="6400800" cy="1130300"/>
          </a:xfrm>
        </p:spPr>
        <p:txBody>
          <a:bodyPr>
            <a:normAutofit/>
          </a:bodyPr>
          <a:lstStyle/>
          <a:p>
            <a:pPr algn="ctr"/>
            <a:r>
              <a:rPr lang="ru-RU" sz="5400" b="1" i="1" dirty="0">
                <a:solidFill>
                  <a:srgbClr val="FFFF00"/>
                </a:solidFill>
              </a:rPr>
              <a:t>страховой </a:t>
            </a:r>
            <a:r>
              <a:rPr lang="ru-RU" sz="5400" b="1" i="1" dirty="0" smtClean="0">
                <a:solidFill>
                  <a:srgbClr val="FFFF00"/>
                </a:solidFill>
              </a:rPr>
              <a:t>полис</a:t>
            </a:r>
            <a:endParaRPr lang="ru-RU" sz="5400" b="1" i="1" dirty="0">
              <a:solidFill>
                <a:srgbClr val="FFFF00"/>
              </a:solidFill>
            </a:endParaRPr>
          </a:p>
        </p:txBody>
      </p:sp>
    </p:spTree>
    <p:extLst>
      <p:ext uri="{BB962C8B-B14F-4D97-AF65-F5344CB8AC3E}">
        <p14:creationId xmlns:p14="http://schemas.microsoft.com/office/powerpoint/2010/main" val="1702390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Rectangle 7"/>
          <p:cNvSpPr>
            <a:spLocks noGrp="1" noChangeArrowheads="1"/>
          </p:cNvSpPr>
          <p:nvPr>
            <p:ph type="subTitle" idx="1"/>
          </p:nvPr>
        </p:nvSpPr>
        <p:spPr>
          <a:xfrm>
            <a:off x="613186" y="5970720"/>
            <a:ext cx="10854466" cy="358775"/>
          </a:xfrm>
        </p:spPr>
        <p:txBody>
          <a:bodyPr>
            <a:noAutofit/>
          </a:bodyPr>
          <a:lstStyle/>
          <a:p>
            <a:pPr>
              <a:lnSpc>
                <a:spcPct val="80000"/>
              </a:lnSpc>
            </a:pPr>
            <a:r>
              <a:rPr lang="ru-RU" sz="2400" b="1" i="1" dirty="0">
                <a:solidFill>
                  <a:srgbClr val="FFFF00"/>
                </a:solidFill>
              </a:rPr>
              <a:t>финансирование в рамках обязательного медицинского страхования</a:t>
            </a:r>
          </a:p>
        </p:txBody>
      </p:sp>
      <p:pic>
        <p:nvPicPr>
          <p:cNvPr id="10248" name="Picture 8"/>
          <p:cNvPicPr>
            <a:picLocks noGrp="1" noChangeAspect="1" noChangeArrowheads="1"/>
          </p:cNvPicPr>
          <p:nvPr>
            <p:ph type="ctrTitle"/>
          </p:nvPr>
        </p:nvPicPr>
        <p:blipFill>
          <a:blip r:embed="rId2">
            <a:extLst>
              <a:ext uri="{28A0092B-C50C-407E-A947-70E740481C1C}">
                <a14:useLocalDpi xmlns:a14="http://schemas.microsoft.com/office/drawing/2010/main" val="0"/>
              </a:ext>
            </a:extLst>
          </a:blip>
          <a:srcRect t="1025"/>
          <a:stretch>
            <a:fillRect/>
          </a:stretch>
        </p:blipFill>
        <p:spPr>
          <a:xfrm>
            <a:off x="2154425" y="549275"/>
            <a:ext cx="8135937" cy="5111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34240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7279" y="688489"/>
            <a:ext cx="9897035" cy="3046988"/>
          </a:xfrm>
          <a:prstGeom prst="rect">
            <a:avLst/>
          </a:prstGeom>
        </p:spPr>
        <p:txBody>
          <a:bodyPr wrap="square">
            <a:spAutoFit/>
          </a:bodyPr>
          <a:lstStyle/>
          <a:p>
            <a:r>
              <a:rPr lang="ru-RU" sz="3200" b="1" dirty="0"/>
              <a:t>Федеральный фонд обязательного медицинского страхования (ФОМС) — один из </a:t>
            </a:r>
            <a:r>
              <a:rPr lang="ru-RU" sz="3200" b="1" dirty="0">
                <a:hlinkClick r:id="rId2" tooltip="Государственный внебюджетный фонд"/>
              </a:rPr>
              <a:t>государственных внебюджетных фондов</a:t>
            </a:r>
            <a:r>
              <a:rPr lang="ru-RU" sz="3200" b="1" dirty="0"/>
              <a:t>, созданный для финансирования медицинского обслуживания граждан России. Создан </a:t>
            </a:r>
            <a:r>
              <a:rPr lang="ru-RU" sz="3200" b="1" dirty="0">
                <a:hlinkClick r:id="rId3" tooltip="24 февраля"/>
              </a:rPr>
              <a:t>24 февраля</a:t>
            </a:r>
            <a:r>
              <a:rPr lang="ru-RU" sz="3200" b="1" dirty="0"/>
              <a:t> </a:t>
            </a:r>
            <a:r>
              <a:rPr lang="ru-RU" sz="3200" b="1" dirty="0">
                <a:hlinkClick r:id="rId4" tooltip="1993 год"/>
              </a:rPr>
              <a:t>1993 года</a:t>
            </a:r>
            <a:r>
              <a:rPr lang="ru-RU" sz="3200" b="1" dirty="0"/>
              <a:t> постановлением </a:t>
            </a:r>
            <a:r>
              <a:rPr lang="ru-RU" sz="3200" b="1" dirty="0">
                <a:hlinkClick r:id="rId5" tooltip="Верховный Совет России"/>
              </a:rPr>
              <a:t>Верховного Совета РФ</a:t>
            </a:r>
            <a:r>
              <a:rPr lang="ru-RU" sz="3200" b="1" dirty="0"/>
              <a:t> № </a:t>
            </a:r>
            <a:r>
              <a:rPr lang="ru-RU" sz="3200" b="1" dirty="0" smtClean="0"/>
              <a:t>4543-I</a:t>
            </a:r>
            <a:endParaRPr lang="ru-RU" sz="3200" b="1" dirty="0"/>
          </a:p>
        </p:txBody>
      </p:sp>
    </p:spTree>
    <p:extLst>
      <p:ext uri="{BB962C8B-B14F-4D97-AF65-F5344CB8AC3E}">
        <p14:creationId xmlns:p14="http://schemas.microsoft.com/office/powerpoint/2010/main" val="15769373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80925" y="352916"/>
            <a:ext cx="11062447" cy="1938992"/>
          </a:xfrm>
          <a:prstGeom prst="rect">
            <a:avLst/>
          </a:prstGeom>
        </p:spPr>
        <p:txBody>
          <a:bodyPr wrap="square">
            <a:spAutoFit/>
          </a:bodyPr>
          <a:lstStyle/>
          <a:p>
            <a:r>
              <a:rPr lang="ru-RU" sz="2400" b="1" dirty="0"/>
              <a:t>Деятельность фонда регулируется Бюджетным кодексом Российской Федерации и федеральным законом «Об обязательном медицинском страховании граждан в Российской Федерации», а также иными законодательными и нормативными актами. Положение о Фонде утверждено 24 февраля 1993 г., а 29 июля 1998 г. вместо него принят устав </a:t>
            </a:r>
            <a:r>
              <a:rPr lang="ru-RU" sz="2400" b="1" dirty="0" smtClean="0"/>
              <a:t>Фонда</a:t>
            </a:r>
            <a:endParaRPr lang="ru-RU" sz="2400" b="1" dirty="0"/>
          </a:p>
        </p:txBody>
      </p:sp>
      <p:sp>
        <p:nvSpPr>
          <p:cNvPr id="4" name="Rectangle 1"/>
          <p:cNvSpPr>
            <a:spLocks noChangeArrowheads="1"/>
          </p:cNvSpPr>
          <p:nvPr/>
        </p:nvSpPr>
        <p:spPr bwMode="auto">
          <a:xfrm>
            <a:off x="780924" y="2291908"/>
            <a:ext cx="11062447"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sng" strike="noStrike" cap="none" normalizeH="0" baseline="0" dirty="0" smtClean="0">
                <a:ln>
                  <a:noFill/>
                </a:ln>
                <a:solidFill>
                  <a:srgbClr val="FFFF00"/>
                </a:solidFill>
                <a:effectLst/>
                <a:latin typeface="Arial" panose="020B0604020202020204" pitchFamily="34" charset="0"/>
              </a:rPr>
              <a:t>Основными задачами Федерального фонда ОМС являются: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1" i="0" u="none" strike="noStrike" cap="none" normalizeH="0" baseline="0" dirty="0" smtClean="0">
                <a:ln>
                  <a:noFill/>
                </a:ln>
                <a:solidFill>
                  <a:schemeClr val="tx1"/>
                </a:solidFill>
                <a:effectLst/>
                <a:latin typeface="Arial" panose="020B0604020202020204" pitchFamily="34" charset="0"/>
              </a:rPr>
              <a:t>финансовое обеспечение установленных законодательством Российской Федерации прав граждан на медицинскую помощь за счет средств обязательного медицинского страхования в целях, предусмотренных Законом Российской Федерации №326-ФЗ от 29 ноября 2010 года "Об обязательном медицинском страховании  в Российской Федерации";</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1" i="0" u="none" strike="noStrike" cap="none" normalizeH="0" baseline="0" dirty="0" smtClean="0">
                <a:ln>
                  <a:noFill/>
                </a:ln>
                <a:solidFill>
                  <a:schemeClr val="tx1"/>
                </a:solidFill>
                <a:effectLst/>
                <a:latin typeface="Arial" panose="020B0604020202020204" pitchFamily="34" charset="0"/>
              </a:rPr>
              <a:t>обеспечение финансовой устойчивости системы обязательного медицинского страхования и создание условий для выравнивания объема и качества медицинской помощи, предоставляемой гражданам на всей территории Российской Федерации в рамках базовой программы обязательного медицинского страхования;</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1" i="0" u="none" strike="noStrike" cap="none" normalizeH="0" baseline="0" dirty="0" smtClean="0">
                <a:ln>
                  <a:noFill/>
                </a:ln>
                <a:solidFill>
                  <a:schemeClr val="tx1"/>
                </a:solidFill>
                <a:effectLst/>
                <a:latin typeface="Arial" panose="020B0604020202020204" pitchFamily="34" charset="0"/>
              </a:rPr>
              <a:t>аккумулирование финансовых средств Федерального фонда ОМС для обеспечения финансовой стабильности системы обязательного медицинского страхования.</a:t>
            </a:r>
            <a:endParaRPr kumimoji="0" lang="ru-RU" sz="1140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36380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82620" y="233082"/>
            <a:ext cx="10131425" cy="1810871"/>
          </a:xfrm>
        </p:spPr>
        <p:txBody>
          <a:bodyPr>
            <a:noAutofit/>
          </a:bodyPr>
          <a:lstStyle/>
          <a:p>
            <a:pPr algn="ctr"/>
            <a:r>
              <a:rPr lang="ru-RU" b="1" dirty="0">
                <a:solidFill>
                  <a:srgbClr val="FFFF00"/>
                </a:solidFill>
              </a:rPr>
              <a:t>Финансовые средства Федерального и территориального фонда ОМС образуются за счет:</a:t>
            </a:r>
          </a:p>
        </p:txBody>
      </p:sp>
      <p:sp>
        <p:nvSpPr>
          <p:cNvPr id="22531" name="Rectangle 3"/>
          <p:cNvSpPr>
            <a:spLocks noGrp="1" noChangeArrowheads="1"/>
          </p:cNvSpPr>
          <p:nvPr>
            <p:ph type="body" idx="1"/>
          </p:nvPr>
        </p:nvSpPr>
        <p:spPr/>
        <p:txBody>
          <a:bodyPr>
            <a:noAutofit/>
          </a:bodyPr>
          <a:lstStyle/>
          <a:p>
            <a:pPr>
              <a:lnSpc>
                <a:spcPct val="80000"/>
              </a:lnSpc>
            </a:pPr>
            <a:r>
              <a:rPr lang="ru-RU" sz="2400" dirty="0"/>
              <a:t>1) страховых взносов предприятий и иных хозяйствующих субъектов на ОМС, устанавливаемых законодательством РФ;</a:t>
            </a:r>
          </a:p>
          <a:p>
            <a:pPr>
              <a:lnSpc>
                <a:spcPct val="80000"/>
              </a:lnSpc>
            </a:pPr>
            <a:r>
              <a:rPr lang="ru-RU" sz="2400" dirty="0"/>
              <a:t>2) взносов территориальных фондов на реализацию совместных программ, выполняемых на договорных началах;</a:t>
            </a:r>
          </a:p>
          <a:p>
            <a:pPr>
              <a:lnSpc>
                <a:spcPct val="80000"/>
              </a:lnSpc>
            </a:pPr>
            <a:r>
              <a:rPr lang="ru-RU" sz="2400" dirty="0"/>
              <a:t>3) ассигнований из федерального бюджета на выполнение программ ОМС;</a:t>
            </a:r>
          </a:p>
          <a:p>
            <a:pPr>
              <a:lnSpc>
                <a:spcPct val="80000"/>
              </a:lnSpc>
            </a:pPr>
            <a:r>
              <a:rPr lang="ru-RU" sz="2400" dirty="0"/>
              <a:t>4) добровольных взносов;</a:t>
            </a:r>
          </a:p>
          <a:p>
            <a:pPr>
              <a:lnSpc>
                <a:spcPct val="80000"/>
              </a:lnSpc>
            </a:pPr>
            <a:r>
              <a:rPr lang="ru-RU" sz="2400" dirty="0"/>
              <a:t>5) доходов от использования временно свободных финансовых средств;</a:t>
            </a:r>
          </a:p>
          <a:p>
            <a:pPr>
              <a:lnSpc>
                <a:spcPct val="80000"/>
              </a:lnSpc>
            </a:pPr>
            <a:r>
              <a:rPr lang="ru-RU" sz="2400" dirty="0"/>
              <a:t>6) средств, предусматриваемых органами исполнительной власти в соответствующих бюджетах на ОМС неработающего населения.</a:t>
            </a:r>
          </a:p>
        </p:txBody>
      </p:sp>
    </p:spTree>
    <p:extLst>
      <p:ext uri="{BB962C8B-B14F-4D97-AF65-F5344CB8AC3E}">
        <p14:creationId xmlns:p14="http://schemas.microsoft.com/office/powerpoint/2010/main" val="1874663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1105" y="502023"/>
            <a:ext cx="10867912" cy="1456267"/>
          </a:xfrm>
        </p:spPr>
        <p:txBody>
          <a:bodyPr>
            <a:noAutofit/>
          </a:bodyPr>
          <a:lstStyle/>
          <a:p>
            <a:r>
              <a:rPr lang="ru-RU" sz="4400" b="1" dirty="0">
                <a:solidFill>
                  <a:srgbClr val="FFFF00"/>
                </a:solidFill>
              </a:rPr>
              <a:t>В системе ОМС Федеральный фонд выполняет следующие функции:</a:t>
            </a:r>
            <a:r>
              <a:rPr lang="ru-RU" sz="4800" i="1" dirty="0"/>
              <a:t/>
            </a:r>
            <a:br>
              <a:rPr lang="ru-RU" sz="4800" i="1" dirty="0"/>
            </a:br>
            <a:endParaRPr lang="ru-RU" sz="4800" i="1" dirty="0"/>
          </a:p>
        </p:txBody>
      </p:sp>
      <p:sp>
        <p:nvSpPr>
          <p:cNvPr id="11267" name="Rectangle 3"/>
          <p:cNvSpPr>
            <a:spLocks noGrp="1" noChangeArrowheads="1"/>
          </p:cNvSpPr>
          <p:nvPr>
            <p:ph type="body" idx="1"/>
          </p:nvPr>
        </p:nvSpPr>
        <p:spPr>
          <a:xfrm>
            <a:off x="578224" y="2324947"/>
            <a:ext cx="10131425" cy="3649133"/>
          </a:xfrm>
        </p:spPr>
        <p:txBody>
          <a:bodyPr>
            <a:noAutofit/>
          </a:bodyPr>
          <a:lstStyle/>
          <a:p>
            <a:pPr>
              <a:lnSpc>
                <a:spcPct val="80000"/>
              </a:lnSpc>
            </a:pPr>
            <a:r>
              <a:rPr lang="ru-RU" sz="2400" dirty="0"/>
              <a:t>1) осуществляет выравнивание условий деятельности территориальных фондов по обеспечению финансирования программ ОМС;</a:t>
            </a:r>
          </a:p>
          <a:p>
            <a:pPr>
              <a:lnSpc>
                <a:spcPct val="80000"/>
              </a:lnSpc>
            </a:pPr>
            <a:r>
              <a:rPr lang="ru-RU" sz="2400" dirty="0"/>
              <a:t>2) проводит финансирование целевых программ в рамках ОМС;</a:t>
            </a:r>
          </a:p>
          <a:p>
            <a:pPr>
              <a:lnSpc>
                <a:spcPct val="80000"/>
              </a:lnSpc>
            </a:pPr>
            <a:r>
              <a:rPr lang="ru-RU" sz="2400" dirty="0"/>
              <a:t>3) организует разработки нормативно-методических документов;</a:t>
            </a:r>
          </a:p>
          <a:p>
            <a:pPr>
              <a:lnSpc>
                <a:spcPct val="80000"/>
              </a:lnSpc>
            </a:pPr>
            <a:r>
              <a:rPr lang="ru-RU" sz="2400" dirty="0"/>
              <a:t>4) вносит в установленном порядке предложения о страховом тарифе на ОМС;</a:t>
            </a:r>
          </a:p>
          <a:p>
            <a:pPr>
              <a:lnSpc>
                <a:spcPct val="80000"/>
              </a:lnSpc>
            </a:pPr>
            <a:r>
              <a:rPr lang="ru-RU" sz="2400" dirty="0"/>
              <a:t>5) осуществляет сбор и анализ информации о финансовых ресурсах системы ОМС;</a:t>
            </a:r>
          </a:p>
          <a:p>
            <a:pPr>
              <a:lnSpc>
                <a:spcPct val="80000"/>
              </a:lnSpc>
            </a:pPr>
            <a:r>
              <a:rPr lang="ru-RU" sz="2400" dirty="0"/>
              <a:t>6) участвует в создании территориальных фондов ОМС;</a:t>
            </a:r>
          </a:p>
          <a:p>
            <a:pPr>
              <a:lnSpc>
                <a:spcPct val="80000"/>
              </a:lnSpc>
            </a:pPr>
            <a:r>
              <a:rPr lang="ru-RU" sz="2400" dirty="0"/>
              <a:t>7) осуществляет контроль за использованием финансовых средств системы ОМС;</a:t>
            </a:r>
          </a:p>
          <a:p>
            <a:pPr>
              <a:lnSpc>
                <a:spcPct val="80000"/>
              </a:lnSpc>
            </a:pPr>
            <a:r>
              <a:rPr lang="ru-RU" sz="2400" dirty="0"/>
              <a:t>8) аккумулирует финансовые средства ФФОМС.</a:t>
            </a:r>
          </a:p>
        </p:txBody>
      </p:sp>
    </p:spTree>
    <p:extLst>
      <p:ext uri="{BB962C8B-B14F-4D97-AF65-F5344CB8AC3E}">
        <p14:creationId xmlns:p14="http://schemas.microsoft.com/office/powerpoint/2010/main" val="2496887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5609" y="419549"/>
            <a:ext cx="11037346" cy="4746684"/>
          </a:xfrm>
          <a:prstGeom prst="rect">
            <a:avLst/>
          </a:prstGeom>
        </p:spPr>
        <p:txBody>
          <a:bodyPr wrap="square">
            <a:spAutoFit/>
          </a:bodyPr>
          <a:lstStyle/>
          <a:p>
            <a:pPr algn="ctr">
              <a:lnSpc>
                <a:spcPct val="115000"/>
              </a:lnSpc>
              <a:spcAft>
                <a:spcPts val="0"/>
              </a:spcAft>
            </a:pP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2 </a:t>
            </a:r>
            <a:r>
              <a:rPr lang="ru-RU" sz="36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декабря 2013</a:t>
            </a: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 года N </a:t>
            </a:r>
            <a:r>
              <a:rPr lang="ru-RU" sz="36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321-ФЗ</a:t>
            </a:r>
            <a:endParaRPr lang="ru-RU" sz="36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100" b="1" dirty="0">
                <a:solidFill>
                  <a:srgbClr val="FFFF00"/>
                </a:solidFill>
                <a:latin typeface="Calibri" panose="020F0502020204030204" pitchFamily="34" charset="0"/>
                <a:ea typeface="Calibri" panose="020F0502020204030204" pitchFamily="34" charset="0"/>
                <a:cs typeface="Calibri" panose="020F0502020204030204" pitchFamily="34" charset="0"/>
              </a:rPr>
              <a:t> </a:t>
            </a:r>
            <a:endParaRPr lang="ru-RU" sz="36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ФЕДЕРАЛЬНЫЙ </a:t>
            </a:r>
            <a:r>
              <a:rPr lang="ru-RU" sz="36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ЗАКОН</a:t>
            </a:r>
            <a:endParaRPr lang="ru-RU" sz="36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О БЮДЖЕТЕ</a:t>
            </a:r>
            <a:endParaRPr lang="ru-RU" sz="36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ФЕДЕРАЛЬНОГО ФОНДА ОБЯЗАТЕЛЬНОГО МЕДИЦИНСКОГО СТРАХОВАНИЯ</a:t>
            </a:r>
            <a:endParaRPr lang="ru-RU" sz="36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3600" b="1" dirty="0">
                <a:solidFill>
                  <a:srgbClr val="FFFF00"/>
                </a:solidFill>
                <a:latin typeface="Calibri" panose="020F0502020204030204" pitchFamily="34" charset="0"/>
                <a:ea typeface="Calibri" panose="020F0502020204030204" pitchFamily="34" charset="0"/>
                <a:cs typeface="Calibri" panose="020F0502020204030204" pitchFamily="34" charset="0"/>
              </a:rPr>
              <a:t>НА 2014 ГОД И НА ПЛАНОВЫЙ ПЕРИОД 2015 И 2016 ГОДОВ</a:t>
            </a:r>
            <a:endParaRPr lang="ru-RU" sz="3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0154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882" y="961293"/>
            <a:ext cx="10897497" cy="4027385"/>
          </a:xfrm>
          <a:prstGeom prst="rect">
            <a:avLst/>
          </a:prstGeom>
        </p:spPr>
        <p:txBody>
          <a:bodyPr wrap="square">
            <a:spAutoFit/>
          </a:bodyPr>
          <a:lstStyle/>
          <a:p>
            <a:pPr indent="342900">
              <a:lnSpc>
                <a:spcPct val="115000"/>
              </a:lnSpc>
              <a:spcAft>
                <a:spcPts val="0"/>
              </a:spcAft>
            </a:pPr>
            <a:r>
              <a:rPr lang="ru-RU" sz="2800" b="1" dirty="0">
                <a:latin typeface="Calibri" panose="020F0502020204030204" pitchFamily="34" charset="0"/>
                <a:ea typeface="Calibri" panose="020F0502020204030204" pitchFamily="34" charset="0"/>
                <a:cs typeface="Calibri" panose="020F0502020204030204" pitchFamily="34" charset="0"/>
              </a:rPr>
              <a:t>1) прогнозируемый общий объем доходов бюджета Фонда в сумме 1 240 116 074,5 тыс. рублей, в том числе за счет межбюджетных трансфертов, получаемых из федерального бюджета в сумме 28 550 000,0 тыс. рублей;</a:t>
            </a:r>
            <a:endParaRPr lang="ru-RU" sz="2800" b="1" dirty="0">
              <a:latin typeface="Calibri" panose="020F0502020204030204" pitchFamily="34" charset="0"/>
              <a:ea typeface="Calibri" panose="020F0502020204030204" pitchFamily="34" charset="0"/>
              <a:cs typeface="Times New Roman" panose="02020603050405020304" pitchFamily="18" charset="0"/>
            </a:endParaRPr>
          </a:p>
          <a:p>
            <a:pPr indent="342900">
              <a:lnSpc>
                <a:spcPct val="115000"/>
              </a:lnSpc>
              <a:spcAft>
                <a:spcPts val="0"/>
              </a:spcAft>
            </a:pPr>
            <a:r>
              <a:rPr lang="ru-RU" sz="2800" b="1" dirty="0">
                <a:latin typeface="Calibri" panose="020F0502020204030204" pitchFamily="34" charset="0"/>
                <a:ea typeface="Calibri" panose="020F0502020204030204" pitchFamily="34" charset="0"/>
                <a:cs typeface="Calibri" panose="020F0502020204030204" pitchFamily="34" charset="0"/>
              </a:rPr>
              <a:t>2) общий объем расходов бюджета Фонда в сумме 1 240 116 074,5 тыс. рублей, в том числе межбюджетные трансферты, передаваемые бюджету Фонда социального страхования Российской Федерации в сумме 19 030 000,0 тыс. рублей.</a:t>
            </a:r>
            <a:endParaRPr lang="ru-RU"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4937759" y="376518"/>
            <a:ext cx="1703351" cy="584775"/>
          </a:xfrm>
          <a:prstGeom prst="rect">
            <a:avLst/>
          </a:prstGeom>
          <a:noFill/>
        </p:spPr>
        <p:txBody>
          <a:bodyPr wrap="none" rtlCol="0">
            <a:spAutoFit/>
          </a:bodyPr>
          <a:lstStyle/>
          <a:p>
            <a:r>
              <a:rPr lang="ru-RU" sz="3200" b="1" u="sng" dirty="0" smtClean="0">
                <a:solidFill>
                  <a:srgbClr val="FFFF00"/>
                </a:solidFill>
              </a:rPr>
              <a:t>2014 год</a:t>
            </a:r>
            <a:endParaRPr lang="ru-RU" sz="3200" b="1" u="sng" dirty="0">
              <a:solidFill>
                <a:srgbClr val="FFFF00"/>
              </a:solidFill>
            </a:endParaRPr>
          </a:p>
        </p:txBody>
      </p:sp>
    </p:spTree>
    <p:extLst>
      <p:ext uri="{BB962C8B-B14F-4D97-AF65-F5344CB8AC3E}">
        <p14:creationId xmlns:p14="http://schemas.microsoft.com/office/powerpoint/2010/main" val="531154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47060253"/>
              </p:ext>
            </p:extLst>
          </p:nvPr>
        </p:nvGraphicFramePr>
        <p:xfrm>
          <a:off x="892885" y="2178326"/>
          <a:ext cx="10305825" cy="3645408"/>
        </p:xfrm>
        <a:graphic>
          <a:graphicData uri="http://schemas.openxmlformats.org/drawingml/2006/table">
            <a:tbl>
              <a:tblPr>
                <a:tableStyleId>{5C22544A-7EE6-4342-B048-85BDC9FD1C3A}</a:tableStyleId>
              </a:tblPr>
              <a:tblGrid>
                <a:gridCol w="4085782"/>
                <a:gridCol w="606833"/>
                <a:gridCol w="655105"/>
                <a:gridCol w="1534323"/>
                <a:gridCol w="768886"/>
                <a:gridCol w="2654896"/>
              </a:tblGrid>
              <a:tr h="277523">
                <a:tc>
                  <a:txBody>
                    <a:bodyPr/>
                    <a:lstStyle/>
                    <a:p>
                      <a:pPr algn="ctr">
                        <a:lnSpc>
                          <a:spcPct val="115000"/>
                        </a:lnSpc>
                        <a:spcAft>
                          <a:spcPts val="0"/>
                        </a:spcAft>
                      </a:pPr>
                      <a:r>
                        <a:rPr lang="ru-RU" sz="1600" b="1" dirty="0">
                          <a:solidFill>
                            <a:srgbClr val="FFFF00"/>
                          </a:solidFill>
                          <a:effectLst/>
                        </a:rPr>
                        <a:t>Наименование</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err="1">
                          <a:solidFill>
                            <a:srgbClr val="FFFF00"/>
                          </a:solidFill>
                          <a:effectLst/>
                        </a:rPr>
                        <a:t>Рз</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ПР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ЦСР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ВР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Сумма</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r>
              <a:tr h="0">
                <a:tc>
                  <a:txBody>
                    <a:bodyPr/>
                    <a:lstStyle/>
                    <a:p>
                      <a:pPr algn="l">
                        <a:lnSpc>
                          <a:spcPct val="115000"/>
                        </a:lnSpc>
                        <a:spcAft>
                          <a:spcPts val="0"/>
                        </a:spcAft>
                      </a:pPr>
                      <a:r>
                        <a:rPr lang="ru-RU" sz="1600" b="0" dirty="0">
                          <a:solidFill>
                            <a:schemeClr val="tx1"/>
                          </a:solidFill>
                          <a:effectLst/>
                        </a:rPr>
                        <a:t>Федеральный фонд обязательного медицинского страхования</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0" dirty="0">
                          <a:solidFill>
                            <a:schemeClr val="tx1"/>
                          </a:solidFill>
                          <a:effectLst/>
                        </a:rPr>
                        <a:t> </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0" dirty="0">
                          <a:solidFill>
                            <a:schemeClr val="tx1"/>
                          </a:solidFill>
                          <a:effectLst/>
                        </a:rPr>
                        <a:t> </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a:solidFill>
                            <a:schemeClr val="tx1"/>
                          </a:solidFill>
                          <a:effectLst/>
                        </a:rPr>
                        <a:t> </a:t>
                      </a:r>
                      <a:endParaRPr lang="ru-RU"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a:solidFill>
                            <a:schemeClr val="tx1"/>
                          </a:solidFill>
                          <a:effectLst/>
                        </a:rPr>
                        <a:t> </a:t>
                      </a:r>
                      <a:endParaRPr lang="ru-RU"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1 240 116 074,5</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r>
              <a:tr h="277523">
                <a:tc>
                  <a:txBody>
                    <a:bodyPr/>
                    <a:lstStyle/>
                    <a:p>
                      <a:pPr algn="l">
                        <a:lnSpc>
                          <a:spcPct val="115000"/>
                        </a:lnSpc>
                        <a:spcAft>
                          <a:spcPts val="0"/>
                        </a:spcAft>
                      </a:pPr>
                      <a:r>
                        <a:rPr lang="ru-RU" sz="1600" b="0" dirty="0">
                          <a:solidFill>
                            <a:schemeClr val="tx1"/>
                          </a:solidFill>
                          <a:effectLst/>
                        </a:rPr>
                        <a:t>Общегосударственные вопросы</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01</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a:solidFill>
                            <a:schemeClr val="tx1"/>
                          </a:solidFill>
                          <a:effectLst/>
                        </a:rPr>
                        <a:t>00</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dirty="0">
                          <a:solidFill>
                            <a:schemeClr val="tx1"/>
                          </a:solidFill>
                          <a:effectLst/>
                        </a:rPr>
                        <a:t> </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a:solidFill>
                            <a:schemeClr val="tx1"/>
                          </a:solidFill>
                          <a:effectLst/>
                        </a:rPr>
                        <a:t> </a:t>
                      </a:r>
                      <a:endParaRPr lang="ru-RU"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644 354,2</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r>
              <a:tr h="68424">
                <a:tc>
                  <a:txBody>
                    <a:bodyPr/>
                    <a:lstStyle/>
                    <a:p>
                      <a:pPr algn="l">
                        <a:lnSpc>
                          <a:spcPct val="115000"/>
                        </a:lnSpc>
                        <a:spcAft>
                          <a:spcPts val="0"/>
                        </a:spcAft>
                      </a:pPr>
                      <a:r>
                        <a:rPr lang="ru-RU" sz="1600" b="0" dirty="0">
                          <a:solidFill>
                            <a:schemeClr val="tx1"/>
                          </a:solidFill>
                          <a:effectLst/>
                        </a:rPr>
                        <a:t>Международные отношения и международное сотрудничество</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01</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08</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dirty="0">
                          <a:solidFill>
                            <a:schemeClr val="tx1"/>
                          </a:solidFill>
                          <a:effectLst/>
                        </a:rPr>
                        <a:t> </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l">
                        <a:lnSpc>
                          <a:spcPct val="115000"/>
                        </a:lnSpc>
                        <a:spcAft>
                          <a:spcPts val="0"/>
                        </a:spcAft>
                      </a:pPr>
                      <a:r>
                        <a:rPr lang="ru-RU" sz="1600" b="0" dirty="0">
                          <a:solidFill>
                            <a:schemeClr val="tx1"/>
                          </a:solidFill>
                          <a:effectLst/>
                        </a:rPr>
                        <a:t> </a:t>
                      </a:r>
                      <a:endParaRPr lang="ru-RU"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chemeClr val="tx1"/>
                          </a:solidFill>
                          <a:effectLst/>
                        </a:rPr>
                        <a:t>20 067,8</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r>
              <a:tr h="0">
                <a:tc>
                  <a:txBody>
                    <a:bodyPr/>
                    <a:lstStyle/>
                    <a:p>
                      <a:pPr algn="l">
                        <a:lnSpc>
                          <a:spcPct val="115000"/>
                        </a:lnSpc>
                        <a:spcAft>
                          <a:spcPts val="0"/>
                        </a:spcAft>
                      </a:pPr>
                      <a:r>
                        <a:rPr lang="ru-RU" sz="1600" b="0" kern="1200" dirty="0">
                          <a:solidFill>
                            <a:schemeClr val="tx1"/>
                          </a:solidFill>
                          <a:effectLst/>
                          <a:latin typeface="+mn-lt"/>
                          <a:ea typeface="+mn-ea"/>
                          <a:cs typeface="+mn-cs"/>
                        </a:rPr>
                        <a:t>Другие общегосударственные вопросы</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01</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13</a:t>
                      </a:r>
                    </a:p>
                  </a:txBody>
                  <a:tcPr marL="47625" marR="47625" marT="0" marB="0">
                    <a:noFill/>
                  </a:tcPr>
                </a:tc>
                <a:tc>
                  <a:txBody>
                    <a:bodyPr/>
                    <a:lstStyle/>
                    <a:p>
                      <a:pPr algn="l">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l">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624 286,4</a:t>
                      </a:r>
                    </a:p>
                  </a:txBody>
                  <a:tcPr marL="47625" marR="47625" marT="0" marB="0">
                    <a:noFill/>
                  </a:tcPr>
                </a:tc>
              </a:tr>
              <a:tr h="0">
                <a:tc>
                  <a:txBody>
                    <a:bodyPr/>
                    <a:lstStyle/>
                    <a:p>
                      <a:pPr algn="l">
                        <a:lnSpc>
                          <a:spcPct val="115000"/>
                        </a:lnSpc>
                        <a:spcAft>
                          <a:spcPts val="0"/>
                        </a:spcAft>
                      </a:pPr>
                      <a:r>
                        <a:rPr lang="ru-RU" sz="1600" b="0" kern="1200" dirty="0">
                          <a:solidFill>
                            <a:schemeClr val="tx1"/>
                          </a:solidFill>
                          <a:effectLst/>
                          <a:latin typeface="+mn-lt"/>
                          <a:ea typeface="+mn-ea"/>
                          <a:cs typeface="+mn-cs"/>
                        </a:rPr>
                        <a:t>Образование</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07</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00</a:t>
                      </a:r>
                    </a:p>
                  </a:txBody>
                  <a:tcPr marL="47625" marR="47625" marT="0" marB="0">
                    <a:noFill/>
                  </a:tcPr>
                </a:tc>
                <a:tc>
                  <a:txBody>
                    <a:bodyPr/>
                    <a:lstStyle/>
                    <a:p>
                      <a:pPr algn="l">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l">
                        <a:lnSpc>
                          <a:spcPct val="115000"/>
                        </a:lnSpc>
                        <a:spcAft>
                          <a:spcPts val="0"/>
                        </a:spcAft>
                      </a:pPr>
                      <a:r>
                        <a:rPr lang="ru-RU" sz="1600" b="0" kern="1200">
                          <a:solidFill>
                            <a:schemeClr val="tx1"/>
                          </a:solidFill>
                          <a:effectLst/>
                          <a:latin typeface="+mn-lt"/>
                          <a:ea typeface="+mn-ea"/>
                          <a:cs typeface="+mn-cs"/>
                        </a:rPr>
                        <a:t> </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10 406,5</a:t>
                      </a:r>
                    </a:p>
                  </a:txBody>
                  <a:tcPr marL="47625" marR="47625" marT="0" marB="0">
                    <a:noFill/>
                  </a:tcPr>
                </a:tc>
              </a:tr>
              <a:tr h="310967">
                <a:tc>
                  <a:txBody>
                    <a:bodyPr/>
                    <a:lstStyle/>
                    <a:p>
                      <a:pPr algn="l">
                        <a:lnSpc>
                          <a:spcPct val="115000"/>
                        </a:lnSpc>
                        <a:spcAft>
                          <a:spcPts val="0"/>
                        </a:spcAft>
                      </a:pPr>
                      <a:r>
                        <a:rPr lang="ru-RU" sz="1600" b="0" kern="1200">
                          <a:solidFill>
                            <a:schemeClr val="tx1"/>
                          </a:solidFill>
                          <a:effectLst/>
                          <a:latin typeface="+mn-lt"/>
                          <a:ea typeface="+mn-ea"/>
                          <a:cs typeface="+mn-cs"/>
                        </a:rPr>
                        <a:t>Профессиональная подготовка, переподготовка и повышение квалификации</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07</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05</a:t>
                      </a:r>
                    </a:p>
                  </a:txBody>
                  <a:tcPr marL="47625" marR="47625" marT="0" marB="0">
                    <a:noFill/>
                  </a:tcPr>
                </a:tc>
                <a:tc>
                  <a:txBody>
                    <a:bodyPr/>
                    <a:lstStyle/>
                    <a:p>
                      <a:pPr algn="l">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l">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10 406,5</a:t>
                      </a:r>
                    </a:p>
                  </a:txBody>
                  <a:tcPr marL="47625" marR="47625" marT="0" marB="0">
                    <a:noFill/>
                  </a:tcPr>
                </a:tc>
              </a:tr>
              <a:tr h="220247">
                <a:tc>
                  <a:txBody>
                    <a:bodyPr/>
                    <a:lstStyle/>
                    <a:p>
                      <a:pPr algn="just">
                        <a:lnSpc>
                          <a:spcPct val="115000"/>
                        </a:lnSpc>
                        <a:spcAft>
                          <a:spcPts val="0"/>
                        </a:spcAft>
                      </a:pPr>
                      <a:r>
                        <a:rPr lang="ru-RU" sz="1600" b="0" kern="1200" dirty="0">
                          <a:solidFill>
                            <a:schemeClr val="tx1"/>
                          </a:solidFill>
                          <a:effectLst/>
                          <a:latin typeface="+mn-lt"/>
                          <a:ea typeface="+mn-ea"/>
                          <a:cs typeface="+mn-cs"/>
                        </a:rPr>
                        <a:t>Здравоохранение</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00</a:t>
                      </a:r>
                    </a:p>
                  </a:txBody>
                  <a:tcPr marL="47625" marR="47625" marT="0" marB="0">
                    <a:noFill/>
                  </a:tcPr>
                </a:tc>
                <a:tc>
                  <a:txBody>
                    <a:bodyPr/>
                    <a:lstStyle/>
                    <a:p>
                      <a:pPr algn="r">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algn="r">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marL="0" algn="ctr" defTabSz="457200" rtl="0" eaLnBrk="1" latinLnBrk="0" hangingPunct="1">
                        <a:lnSpc>
                          <a:spcPct val="115000"/>
                        </a:lnSpc>
                        <a:spcAft>
                          <a:spcPts val="0"/>
                        </a:spcAft>
                      </a:pPr>
                      <a:r>
                        <a:rPr lang="ru-RU" sz="1600" b="1" kern="1200" dirty="0">
                          <a:solidFill>
                            <a:schemeClr val="tx1"/>
                          </a:solidFill>
                          <a:effectLst/>
                          <a:latin typeface="+mn-lt"/>
                          <a:ea typeface="+mn-ea"/>
                          <a:cs typeface="+mn-cs"/>
                        </a:rPr>
                        <a:t>1 239 401 313,8</a:t>
                      </a:r>
                    </a:p>
                  </a:txBody>
                  <a:tcPr marL="47625" marR="47625" marT="0" marB="0">
                    <a:noFill/>
                  </a:tcPr>
                </a:tc>
              </a:tr>
              <a:tr h="131953">
                <a:tc>
                  <a:txBody>
                    <a:bodyPr/>
                    <a:lstStyle/>
                    <a:p>
                      <a:pPr algn="l">
                        <a:lnSpc>
                          <a:spcPct val="115000"/>
                        </a:lnSpc>
                        <a:spcAft>
                          <a:spcPts val="0"/>
                        </a:spcAft>
                      </a:pPr>
                      <a:r>
                        <a:rPr lang="ru-RU" sz="1600" b="1" kern="1200" dirty="0">
                          <a:solidFill>
                            <a:schemeClr val="tx1"/>
                          </a:solidFill>
                          <a:effectLst/>
                          <a:latin typeface="+mn-lt"/>
                          <a:ea typeface="+mn-ea"/>
                          <a:cs typeface="+mn-cs"/>
                        </a:rPr>
                        <a:t>Другие вопросы в области здравоохранения</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 </a:t>
                      </a:r>
                    </a:p>
                  </a:txBody>
                  <a:tcPr marL="47625" marR="47625" marT="0" marB="0">
                    <a:noFill/>
                  </a:tcPr>
                </a:tc>
                <a:tc>
                  <a:txBody>
                    <a:bodyPr/>
                    <a:lstStyle/>
                    <a:p>
                      <a:pPr algn="r">
                        <a:lnSpc>
                          <a:spcPct val="115000"/>
                        </a:lnSpc>
                        <a:spcAft>
                          <a:spcPts val="0"/>
                        </a:spcAft>
                      </a:pPr>
                      <a:r>
                        <a:rPr lang="ru-RU" sz="1600" b="0" kern="1200" dirty="0">
                          <a:solidFill>
                            <a:schemeClr val="tx1"/>
                          </a:solidFill>
                          <a:effectLst/>
                          <a:latin typeface="+mn-lt"/>
                          <a:ea typeface="+mn-ea"/>
                          <a:cs typeface="+mn-cs"/>
                        </a:rPr>
                        <a:t> </a:t>
                      </a:r>
                    </a:p>
                  </a:txBody>
                  <a:tcPr marL="47625" marR="47625" marT="0" marB="0">
                    <a:noFill/>
                  </a:tcPr>
                </a:tc>
                <a:tc>
                  <a:txBody>
                    <a:bodyPr/>
                    <a:lstStyle/>
                    <a:p>
                      <a:pPr marL="0" algn="ctr" defTabSz="457200" rtl="0" eaLnBrk="1" latinLnBrk="0" hangingPunct="1">
                        <a:lnSpc>
                          <a:spcPct val="115000"/>
                        </a:lnSpc>
                        <a:spcAft>
                          <a:spcPts val="0"/>
                        </a:spcAft>
                      </a:pPr>
                      <a:r>
                        <a:rPr lang="ru-RU" sz="1600" b="1" kern="1200" dirty="0">
                          <a:solidFill>
                            <a:schemeClr val="tx1"/>
                          </a:solidFill>
                          <a:effectLst/>
                          <a:latin typeface="+mn-lt"/>
                          <a:ea typeface="+mn-ea"/>
                          <a:cs typeface="+mn-cs"/>
                        </a:rPr>
                        <a:t>1 239 401 313,8</a:t>
                      </a:r>
                    </a:p>
                  </a:txBody>
                  <a:tcPr marL="47625" marR="47625" marT="0" marB="0">
                    <a:noFill/>
                  </a:tcPr>
                </a:tc>
              </a:tr>
              <a:tr h="131953">
                <a:tc>
                  <a:txBody>
                    <a:bodyPr/>
                    <a:lstStyle/>
                    <a:p>
                      <a:pPr algn="l">
                        <a:lnSpc>
                          <a:spcPct val="115000"/>
                        </a:lnSpc>
                        <a:spcAft>
                          <a:spcPts val="0"/>
                        </a:spcAft>
                      </a:pPr>
                      <a:r>
                        <a:rPr lang="ru-RU" sz="1600" b="1" kern="1200" dirty="0">
                          <a:solidFill>
                            <a:schemeClr val="tx1"/>
                          </a:solidFill>
                          <a:effectLst/>
                          <a:latin typeface="+mn-lt"/>
                          <a:ea typeface="+mn-ea"/>
                          <a:cs typeface="+mn-cs"/>
                        </a:rPr>
                        <a:t>Социальная политика</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10</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00</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 </a:t>
                      </a:r>
                    </a:p>
                  </a:txBody>
                  <a:tcPr marL="47625" marR="47625" marT="0" marB="0">
                    <a:noFill/>
                  </a:tcPr>
                </a:tc>
                <a:tc>
                  <a:txBody>
                    <a:bodyPr/>
                    <a:lstStyle/>
                    <a:p>
                      <a:pPr algn="r">
                        <a:lnSpc>
                          <a:spcPct val="115000"/>
                        </a:lnSpc>
                        <a:spcAft>
                          <a:spcPts val="0"/>
                        </a:spcAft>
                      </a:pPr>
                      <a:r>
                        <a:rPr lang="ru-RU" sz="1100">
                          <a:effectLst/>
                          <a:latin typeface="Calibri" panose="020F0502020204030204" pitchFamily="34" charset="0"/>
                          <a:ea typeface="Calibri" panose="020F0502020204030204" pitchFamily="34" charset="0"/>
                          <a:cs typeface="Calibri" panose="020F0502020204030204" pitchFamily="34"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60 000,0</a:t>
                      </a:r>
                    </a:p>
                  </a:txBody>
                  <a:tcPr marL="47625" marR="47625" marT="0" marB="0">
                    <a:noFill/>
                  </a:tcPr>
                </a:tc>
              </a:tr>
            </a:tbl>
          </a:graphicData>
        </a:graphic>
      </p:graphicFrame>
      <p:sp>
        <p:nvSpPr>
          <p:cNvPr id="3" name="Rectangle 1"/>
          <p:cNvSpPr>
            <a:spLocks noChangeArrowheads="1"/>
          </p:cNvSpPr>
          <p:nvPr/>
        </p:nvSpPr>
        <p:spPr bwMode="auto">
          <a:xfrm>
            <a:off x="323290" y="297891"/>
            <a:ext cx="1060648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РАСПРЕДЕЛЕНИЕ</a:t>
            </a:r>
            <a:endParaRPr kumimoji="0" lang="ru-RU" sz="1400" i="0" u="none" strike="noStrike" cap="none" normalizeH="0" baseline="0" dirty="0" smtClean="0">
              <a:ln>
                <a:noFill/>
              </a:ln>
              <a:solidFill>
                <a:srgbClr val="FFFF00"/>
              </a:solidFill>
              <a:effectLst/>
              <a:latin typeface="Arial" panose="020B0604020202020204" pitchFamily="34"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БЮДЖЕТНЫХ АССИГНОВАНИЙ БЮДЖЕТА ФЕДЕРАЛЬНОГО ФОНДА</a:t>
            </a:r>
            <a:endParaRPr kumimoji="0" lang="ru-RU" sz="1400" i="0" u="none" strike="noStrike" cap="none" normalizeH="0" baseline="0" dirty="0" smtClean="0">
              <a:ln>
                <a:noFill/>
              </a:ln>
              <a:solidFill>
                <a:srgbClr val="FFFF00"/>
              </a:solidFill>
              <a:effectLst/>
              <a:latin typeface="Arial" panose="020B0604020202020204" pitchFamily="34"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ОБЯЗАТЕЛЬНОГО МЕДИЦИНСКОГО СТРАХОВАНИЯ НА 2014 ГОД</a:t>
            </a:r>
            <a:endParaRPr kumimoji="0" lang="ru-RU" sz="1400" i="0" u="none" strike="noStrike" cap="none" normalizeH="0" baseline="0" dirty="0" smtClean="0">
              <a:ln>
                <a:noFill/>
              </a:ln>
              <a:solidFill>
                <a:srgbClr val="FFFF00"/>
              </a:solidFill>
              <a:effectLst/>
              <a:latin typeface="Arial" panose="020B0604020202020204" pitchFamily="34"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ПО РАЗДЕЛАМ, ПОДРАЗДЕЛАМ, ЦЕЛЕВЫМ СТАТЬЯМ И ГРУППАМ</a:t>
            </a:r>
            <a:endParaRPr kumimoji="0" lang="ru-RU" sz="1400" i="0" u="none" strike="noStrike" cap="none" normalizeH="0" baseline="0" dirty="0" smtClean="0">
              <a:ln>
                <a:noFill/>
              </a:ln>
              <a:solidFill>
                <a:srgbClr val="FFFF00"/>
              </a:solidFill>
              <a:effectLst/>
              <a:latin typeface="Arial" panose="020B0604020202020204" pitchFamily="34"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ВИДОВ РАСХОДОВ КЛАССИФИКАЦИИ РАСХОДОВ БЮДЖЕТОВ</a:t>
            </a:r>
            <a:endParaRPr kumimoji="0" lang="ru-RU" sz="1400" i="0" u="none" strike="noStrike" cap="none" normalizeH="0" baseline="0" dirty="0" smtClean="0">
              <a:ln>
                <a:noFill/>
              </a:ln>
              <a:solidFill>
                <a:srgbClr val="FFFF00"/>
              </a:solidFill>
              <a:effectLst/>
              <a:latin typeface="Arial" panose="020B0604020202020204" pitchFamily="34" charset="0"/>
            </a:endParaRPr>
          </a:p>
          <a:p>
            <a:pPr marL="0" marR="0" lvl="0" indent="342900" algn="ctr" defTabSz="914400" rtl="0" eaLnBrk="0" fontAlgn="base" latinLnBrk="0" hangingPunct="0">
              <a:lnSpc>
                <a:spcPct val="100000"/>
              </a:lnSpc>
              <a:spcBef>
                <a:spcPct val="0"/>
              </a:spcBef>
              <a:spcAft>
                <a:spcPct val="0"/>
              </a:spcAft>
              <a:buClrTx/>
              <a:buSzTx/>
              <a:buFontTx/>
              <a:buNone/>
              <a:tabLst/>
            </a:pPr>
            <a:r>
              <a:rPr kumimoji="0" lang="ru-RU" i="0" u="none" strike="noStrike" cap="none" normalizeH="0" baseline="0" dirty="0" smtClean="0">
                <a:ln>
                  <a:noFill/>
                </a:ln>
                <a:solidFill>
                  <a:srgbClr val="FFFF00"/>
                </a:solidFill>
                <a:effectLst/>
                <a:latin typeface="Arial" panose="020B0604020202020204" pitchFamily="34" charset="0"/>
                <a:ea typeface="Calibri" panose="020F0502020204030204" pitchFamily="34" charset="0"/>
                <a:cs typeface="Calibri" panose="020F0502020204030204" pitchFamily="34" charset="0"/>
              </a:rPr>
              <a:t>(тыс. рублей)</a:t>
            </a:r>
            <a:endParaRPr kumimoji="0" lang="ru-RU" sz="3200" i="0" u="none" strike="noStrike" cap="none" normalizeH="0" baseline="0" dirty="0" smtClean="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2447947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283306468"/>
              </p:ext>
            </p:extLst>
          </p:nvPr>
        </p:nvGraphicFramePr>
        <p:xfrm>
          <a:off x="656777" y="365761"/>
          <a:ext cx="10972799" cy="6284092"/>
        </p:xfrm>
        <a:graphic>
          <a:graphicData uri="http://schemas.openxmlformats.org/drawingml/2006/table">
            <a:tbl>
              <a:tblPr>
                <a:tableStyleId>{5C22544A-7EE6-4342-B048-85BDC9FD1C3A}</a:tableStyleId>
              </a:tblPr>
              <a:tblGrid>
                <a:gridCol w="4350206"/>
                <a:gridCol w="646106"/>
                <a:gridCol w="697502"/>
                <a:gridCol w="1633622"/>
                <a:gridCol w="818647"/>
                <a:gridCol w="2826716"/>
              </a:tblGrid>
              <a:tr h="340192">
                <a:tc>
                  <a:txBody>
                    <a:bodyPr/>
                    <a:lstStyle/>
                    <a:p>
                      <a:pPr algn="ctr">
                        <a:lnSpc>
                          <a:spcPct val="115000"/>
                        </a:lnSpc>
                        <a:spcAft>
                          <a:spcPts val="0"/>
                        </a:spcAft>
                      </a:pPr>
                      <a:r>
                        <a:rPr lang="ru-RU" sz="1600" b="1" dirty="0">
                          <a:solidFill>
                            <a:srgbClr val="FFFF00"/>
                          </a:solidFill>
                          <a:effectLst/>
                        </a:rPr>
                        <a:t>Наименование</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err="1">
                          <a:solidFill>
                            <a:srgbClr val="FFFF00"/>
                          </a:solidFill>
                          <a:effectLst/>
                        </a:rPr>
                        <a:t>Рз</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ПР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ЦСР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ВР</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c>
                  <a:txBody>
                    <a:bodyPr/>
                    <a:lstStyle/>
                    <a:p>
                      <a:pPr algn="ctr">
                        <a:lnSpc>
                          <a:spcPct val="115000"/>
                        </a:lnSpc>
                        <a:spcAft>
                          <a:spcPts val="0"/>
                        </a:spcAft>
                      </a:pPr>
                      <a:r>
                        <a:rPr lang="ru-RU" sz="1600" b="1" dirty="0">
                          <a:solidFill>
                            <a:srgbClr val="FFFF00"/>
                          </a:solidFill>
                          <a:effectLst/>
                        </a:rPr>
                        <a:t>Сумма</a:t>
                      </a:r>
                      <a:endParaRPr lang="ru-RU" sz="1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25" marR="47625" marT="0" marB="0">
                    <a:noFill/>
                  </a:tcPr>
                </a:tc>
              </a:tr>
              <a:tr h="1527283">
                <a:tc>
                  <a:txBody>
                    <a:bodyPr/>
                    <a:lstStyle/>
                    <a:p>
                      <a:pPr algn="l">
                        <a:lnSpc>
                          <a:spcPct val="115000"/>
                        </a:lnSpc>
                        <a:spcAft>
                          <a:spcPts val="0"/>
                        </a:spcAft>
                      </a:pPr>
                      <a:r>
                        <a:rPr lang="ru-RU" sz="1600" b="1" kern="1200" dirty="0">
                          <a:solidFill>
                            <a:schemeClr val="tx1"/>
                          </a:solidFill>
                          <a:effectLst/>
                          <a:latin typeface="+mn-lt"/>
                          <a:ea typeface="+mn-ea"/>
                          <a:cs typeface="+mn-cs"/>
                        </a:rPr>
                        <a:t>Оплата медицинской помощи женщинам в период беременности, родов и в послеродовом периоде, а также профилактического медицинского осмотра ребенка в течение первого года жизни </a:t>
                      </a:r>
                      <a:r>
                        <a:rPr lang="ru-RU" sz="1600" b="1" kern="1200" dirty="0" smtClean="0">
                          <a:solidFill>
                            <a:schemeClr val="tx1"/>
                          </a:solidFill>
                          <a:effectLst/>
                          <a:latin typeface="+mn-lt"/>
                          <a:ea typeface="+mn-ea"/>
                          <a:cs typeface="+mn-cs"/>
                        </a:rPr>
                        <a:t>(</a:t>
                      </a:r>
                      <a:r>
                        <a:rPr lang="ru-RU" sz="1600" b="1" kern="1200" dirty="0">
                          <a:solidFill>
                            <a:schemeClr val="tx1"/>
                          </a:solidFill>
                          <a:effectLst/>
                          <a:latin typeface="+mn-lt"/>
                          <a:ea typeface="+mn-ea"/>
                          <a:cs typeface="+mn-cs"/>
                        </a:rPr>
                        <a:t>Межбюджетные трансферты)</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09</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73 1 3964</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500</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19 030 000,0</a:t>
                      </a:r>
                    </a:p>
                  </a:txBody>
                  <a:tcPr marL="47625" marR="47625" marT="0" marB="0">
                    <a:noFill/>
                  </a:tcPr>
                </a:tc>
              </a:tr>
              <a:tr h="1784352">
                <a:tc>
                  <a:txBody>
                    <a:bodyPr/>
                    <a:lstStyle/>
                    <a:p>
                      <a:pPr algn="l">
                        <a:lnSpc>
                          <a:spcPct val="115000"/>
                        </a:lnSpc>
                        <a:spcAft>
                          <a:spcPts val="0"/>
                        </a:spcAft>
                      </a:pPr>
                      <a:r>
                        <a:rPr lang="ru-RU" sz="1600" b="1" kern="1200" dirty="0" smtClean="0">
                          <a:solidFill>
                            <a:schemeClr val="tx1"/>
                          </a:solidFill>
                          <a:effectLst/>
                          <a:latin typeface="+mn-lt"/>
                          <a:ea typeface="+mn-ea"/>
                          <a:cs typeface="+mn-cs"/>
                        </a:rPr>
                        <a:t>Субвенции бюджетам территориальных фондов обязательного медицинского страхования на финансовое обеспечение организации обязательного медицинского страхования на территориях субъектов Российской Федерации (Межбюджетные трансферты)</a:t>
                      </a:r>
                      <a:endParaRPr lang="ru-RU" sz="1600" b="1" kern="1200" dirty="0">
                        <a:solidFill>
                          <a:schemeClr val="tx1"/>
                        </a:solidFill>
                        <a:effectLst/>
                        <a:latin typeface="+mn-lt"/>
                        <a:ea typeface="+mn-ea"/>
                        <a:cs typeface="+mn-cs"/>
                      </a:endParaRP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09</a:t>
                      </a:r>
                    </a:p>
                  </a:txBody>
                  <a:tcPr marL="47625" marR="47625" marT="0" marB="0">
                    <a:noFill/>
                  </a:tcPr>
                </a:tc>
                <a:tc>
                  <a:txBody>
                    <a:bodyPr/>
                    <a:lstStyle/>
                    <a:p>
                      <a:pPr algn="r">
                        <a:lnSpc>
                          <a:spcPct val="115000"/>
                        </a:lnSpc>
                        <a:spcAft>
                          <a:spcPts val="0"/>
                        </a:spcAft>
                      </a:pPr>
                      <a:r>
                        <a:rPr lang="ru-RU" sz="1600" b="1" kern="1200">
                          <a:solidFill>
                            <a:schemeClr val="tx1"/>
                          </a:solidFill>
                          <a:effectLst/>
                          <a:latin typeface="+mn-lt"/>
                          <a:ea typeface="+mn-ea"/>
                          <a:cs typeface="+mn-cs"/>
                        </a:rPr>
                        <a:t>73 1 5093</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500</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1 174 331 820,8</a:t>
                      </a:r>
                    </a:p>
                  </a:txBody>
                  <a:tcPr marL="47625" marR="47625" marT="0" marB="0">
                    <a:noFill/>
                  </a:tcPr>
                </a:tc>
              </a:tr>
              <a:tr h="2298492">
                <a:tc>
                  <a:txBody>
                    <a:bodyPr/>
                    <a:lstStyle/>
                    <a:p>
                      <a:pPr algn="l">
                        <a:lnSpc>
                          <a:spcPct val="115000"/>
                        </a:lnSpc>
                        <a:spcAft>
                          <a:spcPts val="0"/>
                        </a:spcAft>
                      </a:pPr>
                      <a:r>
                        <a:rPr lang="ru-RU" sz="1600" b="1" kern="1200" dirty="0" smtClean="0">
                          <a:solidFill>
                            <a:schemeClr val="tx1"/>
                          </a:solidFill>
                          <a:effectLst/>
                          <a:latin typeface="+mn-lt"/>
                          <a:ea typeface="+mn-ea"/>
                          <a:cs typeface="+mn-cs"/>
                        </a:rPr>
                        <a:t>Реализация направления расходов в рамках формирования нормированного страхового запаса Федерального фонда обязательного медицинского страхования по непрограммным направлениям деятельности органов управления государственных внебюджетных фондов Российской Федерации</a:t>
                      </a:r>
                    </a:p>
                    <a:p>
                      <a:pPr algn="l">
                        <a:lnSpc>
                          <a:spcPct val="115000"/>
                        </a:lnSpc>
                        <a:spcAft>
                          <a:spcPts val="0"/>
                        </a:spcAft>
                      </a:pPr>
                      <a:r>
                        <a:rPr lang="ru-RU" sz="1600" b="1" kern="1200" dirty="0" smtClean="0">
                          <a:solidFill>
                            <a:schemeClr val="tx1"/>
                          </a:solidFill>
                          <a:effectLst/>
                          <a:latin typeface="+mn-lt"/>
                          <a:ea typeface="+mn-ea"/>
                          <a:cs typeface="+mn-cs"/>
                        </a:rPr>
                        <a:t>(Иные бюджетные ассигнования)</a:t>
                      </a:r>
                      <a:endParaRPr lang="ru-RU" sz="1600" b="1" kern="1200" dirty="0">
                        <a:solidFill>
                          <a:schemeClr val="tx1"/>
                        </a:solidFill>
                        <a:effectLst/>
                        <a:latin typeface="+mn-lt"/>
                        <a:ea typeface="+mn-ea"/>
                        <a:cs typeface="+mn-cs"/>
                      </a:endParaRPr>
                    </a:p>
                  </a:txBody>
                  <a:tcPr marL="47625" marR="47625" marT="0" marB="0">
                    <a:noFill/>
                  </a:tcPr>
                </a:tc>
                <a:tc>
                  <a:txBody>
                    <a:bodyPr/>
                    <a:lstStyle/>
                    <a:p>
                      <a:pPr algn="ctr">
                        <a:lnSpc>
                          <a:spcPct val="115000"/>
                        </a:lnSpc>
                        <a:spcAft>
                          <a:spcPts val="0"/>
                        </a:spcAft>
                      </a:pPr>
                      <a:r>
                        <a:rPr lang="ru-RU" sz="1600" b="1" kern="1200">
                          <a:solidFill>
                            <a:schemeClr val="tx1"/>
                          </a:solidFill>
                          <a:effectLst/>
                          <a:latin typeface="+mn-lt"/>
                          <a:ea typeface="+mn-ea"/>
                          <a:cs typeface="+mn-cs"/>
                        </a:rPr>
                        <a:t>09</a:t>
                      </a:r>
                    </a:p>
                  </a:txBody>
                  <a:tcPr marL="47625" marR="47625" marT="0" marB="0">
                    <a:noFill/>
                  </a:tcPr>
                </a:tc>
                <a:tc>
                  <a:txBody>
                    <a:bodyPr/>
                    <a:lstStyle/>
                    <a:p>
                      <a:pPr algn="ctr">
                        <a:lnSpc>
                          <a:spcPct val="115000"/>
                        </a:lnSpc>
                        <a:spcAft>
                          <a:spcPts val="0"/>
                        </a:spcAft>
                      </a:pPr>
                      <a:r>
                        <a:rPr lang="ru-RU" sz="1600" b="1" kern="1200" dirty="0">
                          <a:solidFill>
                            <a:schemeClr val="tx1"/>
                          </a:solidFill>
                          <a:effectLst/>
                          <a:latin typeface="+mn-lt"/>
                          <a:ea typeface="+mn-ea"/>
                          <a:cs typeface="+mn-cs"/>
                        </a:rPr>
                        <a:t>09</a:t>
                      </a:r>
                    </a:p>
                  </a:txBody>
                  <a:tcPr marL="47625" marR="47625" marT="0" marB="0">
                    <a:noFill/>
                  </a:tcPr>
                </a:tc>
                <a:tc>
                  <a:txBody>
                    <a:bodyPr/>
                    <a:lstStyle/>
                    <a:p>
                      <a:pPr algn="r">
                        <a:lnSpc>
                          <a:spcPct val="115000"/>
                        </a:lnSpc>
                        <a:spcAft>
                          <a:spcPts val="0"/>
                        </a:spcAft>
                      </a:pPr>
                      <a:r>
                        <a:rPr lang="ru-RU" sz="1600" b="1" kern="1200">
                          <a:solidFill>
                            <a:schemeClr val="tx1"/>
                          </a:solidFill>
                          <a:effectLst/>
                          <a:latin typeface="+mn-lt"/>
                          <a:ea typeface="+mn-ea"/>
                          <a:cs typeface="+mn-cs"/>
                        </a:rPr>
                        <a:t>73 3 9999</a:t>
                      </a:r>
                    </a:p>
                  </a:txBody>
                  <a:tcPr marL="47625" marR="47625" marT="0" marB="0">
                    <a:noFill/>
                  </a:tcPr>
                </a:tc>
                <a:tc>
                  <a:txBody>
                    <a:bodyPr/>
                    <a:lstStyle/>
                    <a:p>
                      <a:pPr algn="r">
                        <a:lnSpc>
                          <a:spcPct val="115000"/>
                        </a:lnSpc>
                        <a:spcAft>
                          <a:spcPts val="0"/>
                        </a:spcAft>
                      </a:pPr>
                      <a:r>
                        <a:rPr lang="ru-RU" sz="1600" b="1" kern="1200">
                          <a:solidFill>
                            <a:schemeClr val="tx1"/>
                          </a:solidFill>
                          <a:effectLst/>
                          <a:latin typeface="+mn-lt"/>
                          <a:ea typeface="+mn-ea"/>
                          <a:cs typeface="+mn-cs"/>
                        </a:rPr>
                        <a:t>800</a:t>
                      </a:r>
                    </a:p>
                  </a:txBody>
                  <a:tcPr marL="47625" marR="47625" marT="0" marB="0">
                    <a:noFill/>
                  </a:tcPr>
                </a:tc>
                <a:tc>
                  <a:txBody>
                    <a:bodyPr/>
                    <a:lstStyle/>
                    <a:p>
                      <a:pPr algn="r">
                        <a:lnSpc>
                          <a:spcPct val="115000"/>
                        </a:lnSpc>
                        <a:spcAft>
                          <a:spcPts val="0"/>
                        </a:spcAft>
                      </a:pPr>
                      <a:r>
                        <a:rPr lang="ru-RU" sz="1600" b="1" kern="1200" dirty="0">
                          <a:solidFill>
                            <a:schemeClr val="tx1"/>
                          </a:solidFill>
                          <a:effectLst/>
                          <a:latin typeface="+mn-lt"/>
                          <a:ea typeface="+mn-ea"/>
                          <a:cs typeface="+mn-cs"/>
                        </a:rPr>
                        <a:t>46 039 493,0</a:t>
                      </a:r>
                    </a:p>
                  </a:txBody>
                  <a:tcPr marL="47625" marR="47625" marT="0" marB="0">
                    <a:noFill/>
                  </a:tcPr>
                </a:tc>
              </a:tr>
            </a:tbl>
          </a:graphicData>
        </a:graphic>
      </p:graphicFrame>
    </p:spTree>
    <p:extLst>
      <p:ext uri="{BB962C8B-B14F-4D97-AF65-F5344CB8AC3E}">
        <p14:creationId xmlns:p14="http://schemas.microsoft.com/office/powerpoint/2010/main" val="3488515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107" y="393558"/>
            <a:ext cx="5287025" cy="523220"/>
          </a:xfrm>
          <a:prstGeom prst="rect">
            <a:avLst/>
          </a:prstGeom>
        </p:spPr>
        <p:txBody>
          <a:bodyPr wrap="none">
            <a:spAutoFit/>
          </a:bodyPr>
          <a:lstStyle/>
          <a:p>
            <a:r>
              <a:rPr lang="ru-RU" sz="2800" b="1" dirty="0">
                <a:solidFill>
                  <a:srgbClr val="FFFF00"/>
                </a:solidFill>
                <a:latin typeface="Tahoma" panose="020B0604030504040204" pitchFamily="34" charset="0"/>
              </a:rPr>
              <a:t>Вопросы организации ОМС</a:t>
            </a:r>
            <a:endParaRPr lang="ru-RU" sz="2800" dirty="0">
              <a:solidFill>
                <a:srgbClr val="FFFF00"/>
              </a:solidFill>
            </a:endParaRPr>
          </a:p>
        </p:txBody>
      </p:sp>
      <p:sp>
        <p:nvSpPr>
          <p:cNvPr id="3" name="Прямоугольник 2"/>
          <p:cNvSpPr/>
          <p:nvPr/>
        </p:nvSpPr>
        <p:spPr>
          <a:xfrm>
            <a:off x="430307" y="1144103"/>
            <a:ext cx="11091134" cy="4832092"/>
          </a:xfrm>
          <a:prstGeom prst="rect">
            <a:avLst/>
          </a:prstGeom>
        </p:spPr>
        <p:txBody>
          <a:bodyPr wrap="square">
            <a:spAutoFit/>
          </a:bodyPr>
          <a:lstStyle/>
          <a:p>
            <a:pPr indent="450215" algn="just"/>
            <a:r>
              <a:rPr lang="ru-RU" sz="1600" dirty="0">
                <a:latin typeface="Arial" panose="020B0604020202020204" pitchFamily="34" charset="0"/>
              </a:rPr>
              <a:t>В соответствии с Законом Российской Федерации от 29 ноября 2010 г. № 326-ФЗ «Об обязательном медицинском страховании  в Российской Федерации» медицинское страхование является формой социальной защиты интересов населения в охране здоровья. Цель медицинского страхования - гарантировать гражданам при возникновении страхового случая получение медицинской помощи за счет накопленных средств и финансировать профилактические мероприятия.</a:t>
            </a:r>
          </a:p>
          <a:p>
            <a:pPr indent="450215" algn="just"/>
            <a:r>
              <a:rPr lang="ru-RU" sz="1600" dirty="0">
                <a:latin typeface="Arial" panose="020B0604020202020204" pitchFamily="34" charset="0"/>
              </a:rPr>
              <a:t>Система обязательного медицинского страхования направлена на реализацию прав граждан Российской Федерации на получение бесплатной медицинской и лекарственной помощи в государственных и муниципальных медицинских учреждениях в объеме, соответствующем Программе государственных гарантий оказания гражданам Российской Федерации бесплатной медицинской помощи.</a:t>
            </a:r>
          </a:p>
          <a:p>
            <a:pPr indent="450215" algn="just"/>
            <a:r>
              <a:rPr lang="ru-RU" sz="1600" dirty="0">
                <a:latin typeface="Arial" panose="020B0604020202020204" pitchFamily="34" charset="0"/>
              </a:rPr>
              <a:t>Основными вопросам организации системы обязательного медицинского страхования, призванными обеспечить выполнение Закона о медицинском страховании граждан Российской Федерации, являются:</a:t>
            </a:r>
          </a:p>
          <a:p>
            <a:pPr algn="just">
              <a:buFont typeface="Arial" panose="020B0604020202020204" pitchFamily="34" charset="0"/>
              <a:buChar char="•"/>
            </a:pPr>
            <a:r>
              <a:rPr lang="ru-RU" sz="1600" dirty="0">
                <a:latin typeface="Arial" panose="020B0604020202020204" pitchFamily="34" charset="0"/>
              </a:rPr>
              <a:t>организация взаимодействия между субъектами обязательного медицинского страхования, в том числе организация взаимодействия со страховыми медицинскими организациями, медицинскими учреждениями, страхователями;</a:t>
            </a:r>
          </a:p>
          <a:p>
            <a:pPr algn="just">
              <a:buFont typeface="Arial" panose="020B0604020202020204" pitchFamily="34" charset="0"/>
              <a:buChar char="•"/>
            </a:pPr>
            <a:r>
              <a:rPr lang="ru-RU" sz="1600" dirty="0">
                <a:latin typeface="Arial" panose="020B0604020202020204" pitchFamily="34" charset="0"/>
              </a:rPr>
              <a:t>координация деятельности территориальных фондов обязательного медицинского страхования;</a:t>
            </a:r>
          </a:p>
          <a:p>
            <a:pPr algn="just">
              <a:buFont typeface="Arial" panose="020B0604020202020204" pitchFamily="34" charset="0"/>
              <a:buChar char="•"/>
            </a:pPr>
            <a:r>
              <a:rPr lang="ru-RU" sz="1600" dirty="0">
                <a:latin typeface="Arial" panose="020B0604020202020204" pitchFamily="34" charset="0"/>
              </a:rPr>
              <a:t>разработка нормативной правовой документации по вопросам организации ОМС, в том числе Программы государственных гарантий оказания гражданам Российской Федерации бесплатной медицинской помощи;</a:t>
            </a:r>
          </a:p>
          <a:p>
            <a:pPr algn="just">
              <a:buFont typeface="Arial" panose="020B0604020202020204" pitchFamily="34" charset="0"/>
              <a:buChar char="•"/>
            </a:pPr>
            <a:r>
              <a:rPr lang="ru-RU" sz="1600" dirty="0">
                <a:latin typeface="Arial" panose="020B0604020202020204" pitchFamily="34" charset="0"/>
              </a:rPr>
              <a:t>защита прав и законных интересов граждан в системе ОМС, в том числе контроль за объемами и качеством оказания медицинской помощи в медицинских учреждениях, работающих в системе ОМС.</a:t>
            </a:r>
            <a:endParaRPr lang="ru-RU" sz="1600" dirty="0">
              <a:effectLst/>
              <a:latin typeface="Arial" panose="020B0604020202020204" pitchFamily="34" charset="0"/>
            </a:endParaRPr>
          </a:p>
        </p:txBody>
      </p:sp>
    </p:spTree>
    <p:extLst>
      <p:ext uri="{BB962C8B-B14F-4D97-AF65-F5344CB8AC3E}">
        <p14:creationId xmlns:p14="http://schemas.microsoft.com/office/powerpoint/2010/main" val="2467150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9661" y="210678"/>
            <a:ext cx="7235699" cy="461665"/>
          </a:xfrm>
          <a:prstGeom prst="rect">
            <a:avLst/>
          </a:prstGeom>
        </p:spPr>
        <p:txBody>
          <a:bodyPr wrap="none">
            <a:spAutoFit/>
          </a:bodyPr>
          <a:lstStyle/>
          <a:p>
            <a:pPr algn="just"/>
            <a:r>
              <a:rPr lang="ru-RU" sz="2400" b="1" dirty="0">
                <a:solidFill>
                  <a:srgbClr val="FFFF00"/>
                </a:solidFill>
                <a:latin typeface="Arial" panose="020B0604020202020204" pitchFamily="34" charset="0"/>
              </a:rPr>
              <a:t>Защита прав застрахованных в системе ОМС </a:t>
            </a:r>
            <a:endParaRPr lang="ru-RU" sz="2400" b="1" dirty="0">
              <a:solidFill>
                <a:srgbClr val="FFFF00"/>
              </a:solidFill>
              <a:effectLst/>
              <a:latin typeface="Arial" panose="020B0604020202020204" pitchFamily="34" charset="0"/>
            </a:endParaRPr>
          </a:p>
        </p:txBody>
      </p:sp>
      <p:sp>
        <p:nvSpPr>
          <p:cNvPr id="3" name="Rectangle 1"/>
          <p:cNvSpPr>
            <a:spLocks noChangeArrowheads="1"/>
          </p:cNvSpPr>
          <p:nvPr/>
        </p:nvSpPr>
        <p:spPr bwMode="auto">
          <a:xfrm>
            <a:off x="720763" y="857028"/>
            <a:ext cx="11005072" cy="477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111" tIns="152352"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ru-RU" sz="2000" dirty="0">
                <a:solidFill>
                  <a:srgbClr val="FFFF00"/>
                </a:solidFill>
                <a:latin typeface="Arial" panose="020B0604020202020204" pitchFamily="34" charset="0"/>
              </a:rPr>
              <a:t>Согласно Конституции Российской Федерации </a:t>
            </a:r>
            <a:r>
              <a:rPr lang="ru-RU" sz="2000" dirty="0">
                <a:latin typeface="Arial" panose="020B0604020202020204" pitchFamily="34" charset="0"/>
              </a:rPr>
              <a:t>каждый имеет право на охрану здоровья и медицинскую помощь. Медицинская помощь в государственных и муниципальных учреждениях здравоохранения оказывается гражданам бесплатно за счет средств соответствующего бюджета, страховых взносов, других поступлений.</a:t>
            </a:r>
          </a:p>
          <a:p>
            <a:pPr marL="0" marR="0" lvl="0" indent="0" algn="l" defTabSz="914400" rtl="0" eaLnBrk="0" fontAlgn="base" latinLnBrk="0" hangingPunct="0">
              <a:lnSpc>
                <a:spcPct val="100000"/>
              </a:lnSpc>
              <a:spcBef>
                <a:spcPct val="0"/>
              </a:spcBef>
              <a:spcAft>
                <a:spcPct val="0"/>
              </a:spcAft>
              <a:buClrTx/>
              <a:buSzTx/>
              <a:buFontTx/>
              <a:buNone/>
              <a:tabLst/>
            </a:pPr>
            <a:r>
              <a:rPr lang="ru-RU" sz="2000" dirty="0">
                <a:solidFill>
                  <a:srgbClr val="FFFF00"/>
                </a:solidFill>
                <a:latin typeface="Arial" panose="020B0604020202020204" pitchFamily="34" charset="0"/>
              </a:rPr>
              <a:t>Основами законодательства Российской Федерации об охране здоровья граждан </a:t>
            </a:r>
            <a:r>
              <a:rPr lang="ru-RU" sz="2000" dirty="0">
                <a:latin typeface="Arial" panose="020B0604020202020204" pitchFamily="34" charset="0"/>
              </a:rPr>
              <a:t>определено, что граждане имеют право на бесплатную медицинскую помощь в государственной и муниципальной системах здравоохранения в соответствии с законодательством Российской Федерации, законодательством субъектов Российской Федерации.</a:t>
            </a:r>
          </a:p>
          <a:p>
            <a:pPr marL="0" marR="0" lvl="0" indent="0" algn="l" defTabSz="914400" rtl="0" eaLnBrk="0" fontAlgn="base" latinLnBrk="0" hangingPunct="0">
              <a:lnSpc>
                <a:spcPct val="100000"/>
              </a:lnSpc>
              <a:spcBef>
                <a:spcPct val="0"/>
              </a:spcBef>
              <a:spcAft>
                <a:spcPct val="0"/>
              </a:spcAft>
              <a:buClrTx/>
              <a:buSzTx/>
              <a:buFontTx/>
              <a:buNone/>
              <a:tabLst/>
            </a:pPr>
            <a:r>
              <a:rPr lang="ru-RU" sz="2000" dirty="0">
                <a:latin typeface="Arial" panose="020B0604020202020204" pitchFamily="34" charset="0"/>
              </a:rPr>
              <a:t>Гарантированный объем бесплатной медицинской помощи предоставляется гражданам в соответствии с Программой государственных гарантий оказания гражданам Российской Федерации бесплатной медицинской помощи, на основе которой утверждаются территориальные программы государственных гарантий оказания гражданам Российской Федерации бесплатной медицинской помощи, включающие в себя территориальные программы обязательного медицинского </a:t>
            </a:r>
            <a:r>
              <a:rPr kumimoji="0" lang="ru-RU" sz="2000" b="0" i="0" u="none" strike="noStrike" cap="none" normalizeH="0" baseline="0" dirty="0" smtClean="0">
                <a:ln>
                  <a:noFill/>
                </a:ln>
                <a:solidFill>
                  <a:schemeClr val="tx1"/>
                </a:solidFill>
                <a:effectLst/>
                <a:latin typeface="Arial" panose="020B0604020202020204" pitchFamily="34" charset="0"/>
              </a:rPr>
              <a:t>страхования.</a:t>
            </a:r>
          </a:p>
        </p:txBody>
      </p:sp>
    </p:spTree>
    <p:extLst>
      <p:ext uri="{BB962C8B-B14F-4D97-AF65-F5344CB8AC3E}">
        <p14:creationId xmlns:p14="http://schemas.microsoft.com/office/powerpoint/2010/main" val="13375668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9661" y="210678"/>
            <a:ext cx="7235699" cy="461665"/>
          </a:xfrm>
          <a:prstGeom prst="rect">
            <a:avLst/>
          </a:prstGeom>
        </p:spPr>
        <p:txBody>
          <a:bodyPr wrap="none">
            <a:spAutoFit/>
          </a:bodyPr>
          <a:lstStyle/>
          <a:p>
            <a:pPr algn="just"/>
            <a:r>
              <a:rPr lang="ru-RU" sz="2400" b="1" dirty="0">
                <a:solidFill>
                  <a:srgbClr val="FFFF00"/>
                </a:solidFill>
                <a:latin typeface="Arial" panose="020B0604020202020204" pitchFamily="34" charset="0"/>
              </a:rPr>
              <a:t>Защита прав застрахованных в системе ОМС </a:t>
            </a:r>
            <a:endParaRPr lang="ru-RU" sz="2400" b="1" dirty="0">
              <a:solidFill>
                <a:srgbClr val="FFFF00"/>
              </a:solidFill>
              <a:effectLst/>
              <a:latin typeface="Arial" panose="020B0604020202020204" pitchFamily="34" charset="0"/>
            </a:endParaRPr>
          </a:p>
        </p:txBody>
      </p:sp>
      <p:sp>
        <p:nvSpPr>
          <p:cNvPr id="3" name="Rectangle 1"/>
          <p:cNvSpPr>
            <a:spLocks noChangeArrowheads="1"/>
          </p:cNvSpPr>
          <p:nvPr/>
        </p:nvSpPr>
        <p:spPr bwMode="auto">
          <a:xfrm>
            <a:off x="720763" y="1164806"/>
            <a:ext cx="11005072" cy="4154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111" tIns="152352" rIns="0" bIns="0" numCol="1" anchor="ctr" anchorCtr="0" compatLnSpc="1">
            <a:prstTxWarp prst="textNoShape">
              <a:avLst/>
            </a:prstTxWarp>
            <a:spAutoFit/>
          </a:bodyPr>
          <a:lstStyle/>
          <a:p>
            <a:r>
              <a:rPr lang="ru-RU" sz="2000" b="1" dirty="0">
                <a:solidFill>
                  <a:srgbClr val="FFFF00"/>
                </a:solidFill>
              </a:rPr>
              <a:t>Программа государственных гарантий оказания гражданам Российской Федерации бесплатной медицинской помощи</a:t>
            </a:r>
            <a:r>
              <a:rPr lang="ru-RU" sz="2000" dirty="0">
                <a:solidFill>
                  <a:srgbClr val="FFFF00"/>
                </a:solidFill>
              </a:rPr>
              <a:t> </a:t>
            </a:r>
            <a:r>
              <a:rPr lang="ru-RU" sz="2000" dirty="0"/>
              <a:t>(далее - Программа) определяет виды, нормативы объема медицинской помощи, нормативы финансовых затрат на единицу объема медицинской помощи, </a:t>
            </a:r>
            <a:r>
              <a:rPr lang="ru-RU" sz="2000" dirty="0" err="1"/>
              <a:t>подушевые</a:t>
            </a:r>
            <a:r>
              <a:rPr lang="ru-RU" sz="2000" dirty="0"/>
              <a:t> нормативы финансирования, а также порядок и структуру формирования тарифов на медицинскую помощь.</a:t>
            </a:r>
          </a:p>
          <a:p>
            <a:r>
              <a:rPr lang="ru-RU" sz="2000" dirty="0"/>
              <a:t>В Программе предусматриваются условия оказания медицинской помощи, критерии качества и доступности медицинской помощи.</a:t>
            </a:r>
          </a:p>
          <a:p>
            <a:r>
              <a:rPr lang="ru-RU" sz="2000" dirty="0"/>
              <a:t>За счет средств обязательного медицинского страхования финансируется базовая программа обязательного медицинского страхования как составная часть Программы, которая включает первичную </a:t>
            </a:r>
            <a:r>
              <a:rPr lang="ru-RU" sz="2000" dirty="0" err="1"/>
              <a:t>медико</a:t>
            </a:r>
            <a:r>
              <a:rPr lang="ru-RU" sz="2000" dirty="0"/>
              <a:t> – санитарную, в том числе неотложную, и специализированную, за исключением высокотехнологичной, медицинскую помощь, предусматривающую также обеспечение необходимыми лекарственными средствами в соответствии с законодательством Российской Федерации.</a:t>
            </a:r>
          </a:p>
        </p:txBody>
      </p:sp>
    </p:spTree>
    <p:extLst>
      <p:ext uri="{BB962C8B-B14F-4D97-AF65-F5344CB8AC3E}">
        <p14:creationId xmlns:p14="http://schemas.microsoft.com/office/powerpoint/2010/main" val="25347423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9661" y="210678"/>
            <a:ext cx="7235699" cy="461665"/>
          </a:xfrm>
          <a:prstGeom prst="rect">
            <a:avLst/>
          </a:prstGeom>
        </p:spPr>
        <p:txBody>
          <a:bodyPr wrap="none">
            <a:spAutoFit/>
          </a:bodyPr>
          <a:lstStyle/>
          <a:p>
            <a:pPr algn="just"/>
            <a:r>
              <a:rPr lang="ru-RU" sz="2400" b="1" dirty="0">
                <a:solidFill>
                  <a:srgbClr val="FFFF00"/>
                </a:solidFill>
                <a:latin typeface="Arial" panose="020B0604020202020204" pitchFamily="34" charset="0"/>
              </a:rPr>
              <a:t>Защита прав застрахованных в системе ОМС </a:t>
            </a:r>
            <a:endParaRPr lang="ru-RU" sz="2400" b="1" dirty="0">
              <a:solidFill>
                <a:srgbClr val="FFFF00"/>
              </a:solidFill>
              <a:effectLst/>
              <a:latin typeface="Arial" panose="020B0604020202020204" pitchFamily="34" charset="0"/>
            </a:endParaRPr>
          </a:p>
        </p:txBody>
      </p:sp>
      <p:sp>
        <p:nvSpPr>
          <p:cNvPr id="3" name="Rectangle 1"/>
          <p:cNvSpPr>
            <a:spLocks noChangeArrowheads="1"/>
          </p:cNvSpPr>
          <p:nvPr/>
        </p:nvSpPr>
        <p:spPr bwMode="auto">
          <a:xfrm>
            <a:off x="720763" y="857031"/>
            <a:ext cx="11005072" cy="477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111" tIns="152352" rIns="0" bIns="0" numCol="1" anchor="ctr" anchorCtr="0" compatLnSpc="1">
            <a:prstTxWarp prst="textNoShape">
              <a:avLst/>
            </a:prstTxWarp>
            <a:spAutoFit/>
          </a:bodyPr>
          <a:lstStyle/>
          <a:p>
            <a:r>
              <a:rPr lang="ru-RU" sz="2000" b="1" dirty="0">
                <a:solidFill>
                  <a:srgbClr val="FFFF00"/>
                </a:solidFill>
              </a:rPr>
              <a:t>Федеральным законом от 29 ноября 2010 г. № 326-ФЗ "Об обязательном медицинском страховании в Российской Федерации"</a:t>
            </a:r>
            <a:r>
              <a:rPr lang="ru-RU" sz="2000" dirty="0">
                <a:solidFill>
                  <a:srgbClr val="FFFF00"/>
                </a:solidFill>
              </a:rPr>
              <a:t>, </a:t>
            </a:r>
            <a:r>
              <a:rPr lang="ru-RU" sz="2000" dirty="0"/>
              <a:t>вступившим в силу с 01.01.2011, урегулированы правоотношения, возникающие в связи с осуществлением обязательного медицинского страхования.</a:t>
            </a:r>
          </a:p>
          <a:p>
            <a:r>
              <a:rPr lang="ru-RU" sz="2000" dirty="0"/>
              <a:t>Основными принципами осуществления обязательного медицинского страхования являются:</a:t>
            </a:r>
          </a:p>
          <a:p>
            <a:r>
              <a:rPr lang="ru-RU" sz="2000" dirty="0"/>
              <a:t>обеспечение за счет средств обязательного медицинского страхования гарантий бесплатного оказания застрахованному лицу медицинской помощи при наступлении страхового случая в рамках территориальной программы обязательного медицинского страхования и базовой программы обязательного медицинского страхования (далее также - программы обязательного медицинского страхования)</a:t>
            </a:r>
          </a:p>
          <a:p>
            <a:r>
              <a:rPr lang="ru-RU" sz="2000" dirty="0"/>
              <a:t>государственная гарантия соблюдения прав застрахованных лиц на исполнение обязательств по обязательному медицинскому страхованию в рамках базовой программы обязательного медицинского страхования независимо от финансового положения страховщика;</a:t>
            </a:r>
          </a:p>
          <a:p>
            <a:r>
              <a:rPr lang="ru-RU" sz="2000" dirty="0"/>
              <a:t>создание условий для обеспечения доступности и качества медицинской помощи, оказываемой в рамках программ обязательного медицинского страхования;</a:t>
            </a:r>
          </a:p>
        </p:txBody>
      </p:sp>
    </p:spTree>
    <p:extLst>
      <p:ext uri="{BB962C8B-B14F-4D97-AF65-F5344CB8AC3E}">
        <p14:creationId xmlns:p14="http://schemas.microsoft.com/office/powerpoint/2010/main" val="2438626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p:cNvSpPr>
            <a:spLocks noGrp="1" noChangeArrowheads="1"/>
          </p:cNvSpPr>
          <p:nvPr>
            <p:ph type="title"/>
          </p:nvPr>
        </p:nvSpPr>
        <p:spPr>
          <a:xfrm>
            <a:off x="1180652" y="286870"/>
            <a:ext cx="10131425" cy="1456267"/>
          </a:xfrm>
        </p:spPr>
        <p:txBody>
          <a:bodyPr>
            <a:normAutofit/>
          </a:bodyPr>
          <a:lstStyle/>
          <a:p>
            <a:r>
              <a:rPr lang="ru-RU" sz="4400" b="1" dirty="0">
                <a:solidFill>
                  <a:srgbClr val="FFFF00"/>
                </a:solidFill>
              </a:rPr>
              <a:t>Территориальные фонды ОМС:</a:t>
            </a:r>
          </a:p>
        </p:txBody>
      </p:sp>
      <p:sp>
        <p:nvSpPr>
          <p:cNvPr id="12294" name="Rectangle 6"/>
          <p:cNvSpPr>
            <a:spLocks noGrp="1" noChangeArrowheads="1"/>
          </p:cNvSpPr>
          <p:nvPr>
            <p:ph type="body" idx="1"/>
          </p:nvPr>
        </p:nvSpPr>
        <p:spPr>
          <a:xfrm>
            <a:off x="825651" y="1507366"/>
            <a:ext cx="10131425" cy="4355552"/>
          </a:xfrm>
        </p:spPr>
        <p:txBody>
          <a:bodyPr>
            <a:noAutofit/>
          </a:bodyPr>
          <a:lstStyle/>
          <a:p>
            <a:pPr>
              <a:lnSpc>
                <a:spcPct val="80000"/>
              </a:lnSpc>
            </a:pPr>
            <a:r>
              <a:rPr lang="ru-RU" sz="2000" dirty="0"/>
              <a:t>1) аккумулируют финансовые средства территориальных фондов;</a:t>
            </a:r>
          </a:p>
          <a:p>
            <a:pPr>
              <a:lnSpc>
                <a:spcPct val="80000"/>
              </a:lnSpc>
            </a:pPr>
            <a:r>
              <a:rPr lang="ru-RU" sz="2000" dirty="0"/>
              <a:t>2) осуществляют финансирование ОМС, проводимого страховыми медицинскими учреждениями;</a:t>
            </a:r>
          </a:p>
          <a:p>
            <a:pPr>
              <a:lnSpc>
                <a:spcPct val="80000"/>
              </a:lnSpc>
            </a:pPr>
            <a:r>
              <a:rPr lang="ru-RU" sz="2000" dirty="0"/>
              <a:t>3) проводят финансово-кредитную деятельность по обеспечению системы ОМС;</a:t>
            </a:r>
          </a:p>
          <a:p>
            <a:pPr>
              <a:lnSpc>
                <a:spcPct val="80000"/>
              </a:lnSpc>
            </a:pPr>
            <a:r>
              <a:rPr lang="ru-RU" sz="2000" dirty="0"/>
              <a:t>4) выравнивают финансовые ресурсы городов и районов, направляемые на проведение ОМС;</a:t>
            </a:r>
          </a:p>
          <a:p>
            <a:pPr>
              <a:lnSpc>
                <a:spcPct val="80000"/>
              </a:lnSpc>
            </a:pPr>
            <a:r>
              <a:rPr lang="ru-RU" sz="2000" dirty="0"/>
              <a:t>5) совместно с органами государственной налоговой службы РФ осуществляют контроль за своевременным и полным поступлением в территориальный фонд страховых взносов, а также за рациональным использованием поступивших финансовых средств; </a:t>
            </a:r>
          </a:p>
          <a:p>
            <a:pPr>
              <a:lnSpc>
                <a:spcPct val="80000"/>
              </a:lnSpc>
            </a:pPr>
            <a:r>
              <a:rPr lang="ru-RU" sz="2000" dirty="0"/>
              <a:t>6) согласовывают совместно с органами исполнительной власти, профессиональными медицинскими ассоциациями тарификацию стоимости медицинской помощи, территориальную программу ОМС населения, вносят предложения о финансовых ресурсах, необходимых для ее осуществления, о тарифах на медицинские и иные услуги по ОМС.</a:t>
            </a:r>
          </a:p>
        </p:txBody>
      </p:sp>
    </p:spTree>
    <p:extLst>
      <p:ext uri="{BB962C8B-B14F-4D97-AF65-F5344CB8AC3E}">
        <p14:creationId xmlns:p14="http://schemas.microsoft.com/office/powerpoint/2010/main" val="1074848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478522"/>
            <a:ext cx="11306288" cy="4401205"/>
          </a:xfrm>
          <a:prstGeom prst="rect">
            <a:avLst/>
          </a:prstGeom>
        </p:spPr>
        <p:txBody>
          <a:bodyPr wrap="square">
            <a:spAutoFit/>
          </a:bodyPr>
          <a:lstStyle/>
          <a:p>
            <a:r>
              <a:rPr lang="ru-RU" sz="2000" b="1" dirty="0">
                <a:latin typeface="Arial" panose="020B0604020202020204" pitchFamily="34" charset="0"/>
              </a:rPr>
              <a:t>Обязанностью </a:t>
            </a:r>
            <a:r>
              <a:rPr lang="ru-RU" sz="2000" b="1" dirty="0">
                <a:solidFill>
                  <a:srgbClr val="FFFF00"/>
                </a:solidFill>
                <a:latin typeface="Arial" panose="020B0604020202020204" pitchFamily="34" charset="0"/>
              </a:rPr>
              <a:t>территориального фонда обязательного медицинского страхования </a:t>
            </a:r>
            <a:r>
              <a:rPr lang="ru-RU" sz="2000" b="1" dirty="0">
                <a:latin typeface="Arial" panose="020B0604020202020204" pitchFamily="34" charset="0"/>
              </a:rPr>
              <a:t>является осуществление контроля за деятельностью страховой медицинской организации, осуществляемой в соответствии с настоящим Федеральным законом и договором о финансовом обеспечении обязательного медицинского страхования</a:t>
            </a:r>
          </a:p>
          <a:p>
            <a:r>
              <a:rPr lang="ru-RU" sz="2000" b="1" dirty="0">
                <a:latin typeface="Arial" panose="020B0604020202020204" pitchFamily="34" charset="0"/>
              </a:rPr>
              <a:t>Территориальные фонды ОМС в рамках обеспечения предусмотренных законодательством Российской Федерации прав граждан в системе обязательного медицинского страхования за невыполнение условий договора о финансовом обеспечении обязательного медицинского страхования в части осуществления контроля объемов, сроков, качества и условий предоставления медицинской помощи страховая медицинская организация обязана уплатить территориальному фонду штраф в размере 10 процентов от суммы средств, перечисленных территориальным фондом на расходы на ведение дела по обязательному медицинскому страхованию страховой медицинской организации за период, в течение которого установлены данные нарушения</a:t>
            </a:r>
            <a:r>
              <a:rPr lang="ru-RU" sz="2000" b="1" dirty="0" smtClean="0">
                <a:latin typeface="Arial" panose="020B0604020202020204" pitchFamily="34" charset="0"/>
              </a:rPr>
              <a:t>.</a:t>
            </a:r>
          </a:p>
        </p:txBody>
      </p:sp>
    </p:spTree>
    <p:extLst>
      <p:ext uri="{BB962C8B-B14F-4D97-AF65-F5344CB8AC3E}">
        <p14:creationId xmlns:p14="http://schemas.microsoft.com/office/powerpoint/2010/main" val="2959910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478522"/>
            <a:ext cx="11306288" cy="5632311"/>
          </a:xfrm>
          <a:prstGeom prst="rect">
            <a:avLst/>
          </a:prstGeom>
        </p:spPr>
        <p:txBody>
          <a:bodyPr wrap="square">
            <a:spAutoFit/>
          </a:bodyPr>
          <a:lstStyle/>
          <a:p>
            <a:pPr algn="just"/>
            <a:endParaRPr lang="ru-RU" sz="2000" b="1" dirty="0">
              <a:latin typeface="Arial" panose="020B0604020202020204" pitchFamily="34" charset="0"/>
            </a:endParaRPr>
          </a:p>
          <a:p>
            <a:pPr algn="just"/>
            <a:r>
              <a:rPr lang="ru-RU" sz="2000" b="1" dirty="0">
                <a:solidFill>
                  <a:srgbClr val="FFFF00"/>
                </a:solidFill>
                <a:latin typeface="Arial" panose="020B0604020202020204" pitchFamily="34" charset="0"/>
              </a:rPr>
              <a:t>Территориальные фонды </a:t>
            </a:r>
            <a:r>
              <a:rPr lang="ru-RU" sz="2000" b="1" dirty="0">
                <a:latin typeface="Arial" panose="020B0604020202020204" pitchFamily="34" charset="0"/>
              </a:rPr>
              <a:t>- некоммерческие организации, созданные субъектами Российской Федерации в соответствии с настоящим Федеральным законом для реализации государственной политики в сфере обязательного медицинского страхования на территориях субъектов Российской Федерации.</a:t>
            </a:r>
          </a:p>
          <a:p>
            <a:pPr algn="just"/>
            <a:r>
              <a:rPr lang="ru-RU" sz="2000" b="1" dirty="0">
                <a:latin typeface="Arial" panose="020B0604020202020204" pitchFamily="34" charset="0"/>
              </a:rPr>
              <a:t>Территориальные фонды в соответствии с настоящим Федеральным законом осуществляют отдельные полномочия страховщика в части реализации территориальных программ обязательного медицинского страхования в пределах базовой программы обязательного медицинского страхования и в части установленных территориальными программами обязательного медицинского страхования дополнительных объемов страхового обеспечения по страховым случаям, установленным базовой программой обязательного медицинского страхования, а также дополнительных оснований, перечней страховых случаев, видов и условий оказания медицинской помощи в дополнение к установленным базовой программой обязательного медицинского страхования.</a:t>
            </a:r>
          </a:p>
          <a:p>
            <a:pPr algn="just"/>
            <a:r>
              <a:rPr lang="ru-RU" sz="2000" b="1" dirty="0">
                <a:latin typeface="Arial" panose="020B0604020202020204" pitchFamily="34" charset="0"/>
              </a:rPr>
              <a:t>Одной из основных функций территориальных фондов ОМС является обеспечение и защита прав и законных интересов застрахованных лиц в сфере ОМС на территории субъекта Российской Федерации.</a:t>
            </a:r>
            <a:endParaRPr lang="ru-RU" sz="2000" b="1" dirty="0">
              <a:effectLst/>
              <a:latin typeface="Arial" panose="020B0604020202020204" pitchFamily="34" charset="0"/>
            </a:endParaRPr>
          </a:p>
        </p:txBody>
      </p:sp>
    </p:spTree>
    <p:extLst>
      <p:ext uri="{BB962C8B-B14F-4D97-AF65-F5344CB8AC3E}">
        <p14:creationId xmlns:p14="http://schemas.microsoft.com/office/powerpoint/2010/main" val="1525706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1759</TotalTime>
  <Words>4621</Words>
  <Application>Microsoft Office PowerPoint</Application>
  <PresentationFormat>Широкоэкранный</PresentationFormat>
  <Paragraphs>382</Paragraphs>
  <Slides>55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55</vt:i4>
      </vt:variant>
    </vt:vector>
  </HeadingPairs>
  <TitlesOfParts>
    <vt:vector size="61" baseType="lpstr">
      <vt:lpstr>Arial</vt:lpstr>
      <vt:lpstr>Calibri</vt:lpstr>
      <vt:lpstr>Calibri Light</vt:lpstr>
      <vt:lpstr>Tahoma</vt:lpstr>
      <vt:lpstr>Times New Roman</vt: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Фонд социального страхования Российской Федерации управляет средствами государственного социального страхования Российской Федерации. </vt:lpstr>
      <vt:lpstr>Презентация PowerPoint</vt:lpstr>
      <vt:lpstr>В Фонд социального страхования Российской Федерации входят следующие исполнительные органы: </vt:lpstr>
      <vt:lpstr>Основными задачами Фонда являются:</vt:lpstr>
      <vt:lpstr>Средства Фонда образуются за счет:</vt:lpstr>
      <vt:lpstr>Средства Фонда направляются 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Правление Фонда рассматривает вопросы входящие в его компетенцию, в том числе:</vt:lpstr>
      <vt:lpstr>Региональные и центральные отраслевые отделения Фонда и их филиалы: осуществляют регистрацию страхователей и выдают удостоверения о регистрации, организуют банки данных по всем категориям страхователей; </vt:lpstr>
      <vt:lpstr>Контроль за начислением, поступлением и расходованием средств государственного социального страхования</vt:lpstr>
      <vt:lpstr>28 июня 1991 г. был принят Закон РСФСР «О медицинском страховании граждан в РСФСР». Именно с этого момента в России начался переход к системе обязательного медицинского страхования (ОМС), призванной укрепить финансы здравоохранения, повысить роль экономических регуляторов деятельности медицинских учреждений.</vt:lpstr>
      <vt:lpstr>В настоящее время медицинское страхование осуществляется в России в двух формах:</vt:lpstr>
      <vt:lpstr>В качестве участников медицинского страхования выступают:</vt:lpstr>
      <vt:lpstr>Страхователями при ОМС являются: </vt:lpstr>
      <vt:lpstr>Документом, гарантирующим человеку предоставление медицинской помощи в рамках ОМС или ДМС, является</vt:lpstr>
      <vt:lpstr>Презентация PowerPoint</vt:lpstr>
      <vt:lpstr>Презентация PowerPoint</vt:lpstr>
      <vt:lpstr>Презентация PowerPoint</vt:lpstr>
      <vt:lpstr>Финансовые средства Федерального и территориального фонда ОМС образуются за счет:</vt:lpstr>
      <vt:lpstr>В системе ОМС Федеральный фонд выполняет следующие функции: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Территориальные фонды ОМС:</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Илья</cp:lastModifiedBy>
  <cp:revision>320</cp:revision>
  <dcterms:created xsi:type="dcterms:W3CDTF">2014-01-06T06:23:34Z</dcterms:created>
  <dcterms:modified xsi:type="dcterms:W3CDTF">2014-05-30T23:19:50Z</dcterms:modified>
</cp:coreProperties>
</file>