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75" r:id="rId40"/>
  </p:sldIdLst>
  <p:sldSz cx="9144000" cy="6858000" type="screen4x3"/>
  <p:notesSz cx="6858000" cy="9144000"/>
  <p:custDataLst>
    <p:tags r:id="rId42"/>
  </p:custData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5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10.11.2017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extLst>
      <p:ext uri="{BB962C8B-B14F-4D97-AF65-F5344CB8AC3E}">
        <p14:creationId xmlns:p14="http://schemas.microsoft.com/office/powerpoint/2010/main" val="1849596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extLst>
      <p:ext uri="{BB962C8B-B14F-4D97-AF65-F5344CB8AC3E}">
        <p14:creationId xmlns:p14="http://schemas.microsoft.com/office/powerpoint/2010/main" val="36116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11/10/2017</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81000"/>
            <a:ext cx="7772400" cy="3886200"/>
          </a:xfrm>
        </p:spPr>
        <p:txBody>
          <a:bodyPr>
            <a:normAutofit/>
          </a:bodyPr>
          <a:lstStyle/>
          <a:p>
            <a:pPr algn="ctr"/>
            <a:r>
              <a:rPr lang="ru-RU" dirty="0" smtClean="0"/>
              <a:t>СПЕЦИАЛЬНЫЕ ЭКОНОМИЧЕСКИЕ ЗОНЫ В МИРОВОЙ ЭКОНОМИКЕ</a:t>
            </a:r>
            <a:endParaRPr lang="ru-RU" dirty="0"/>
          </a:p>
        </p:txBody>
      </p:sp>
      <p:sp>
        <p:nvSpPr>
          <p:cNvPr id="3" name="Прямоугольник 2"/>
          <p:cNvSpPr/>
          <p:nvPr/>
        </p:nvSpPr>
        <p:spPr>
          <a:xfrm>
            <a:off x="4038600" y="5257800"/>
            <a:ext cx="4953000" cy="954107"/>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 </a:t>
            </a:r>
            <a:r>
              <a:rPr lang="ru-RU" sz="2800" dirty="0" err="1" smtClean="0">
                <a:solidFill>
                  <a:schemeClr val="bg1"/>
                </a:solidFill>
                <a:latin typeface="Times New Roman" pitchFamily="18" charset="0"/>
                <a:cs typeface="Times New Roman" pitchFamily="18" charset="0"/>
              </a:rPr>
              <a:t>экон</a:t>
            </a:r>
            <a:r>
              <a:rPr lang="ru-RU" sz="2800" dirty="0" smtClean="0">
                <a:solidFill>
                  <a:schemeClr val="bg1"/>
                </a:solidFill>
                <a:latin typeface="Times New Roman" pitchFamily="18" charset="0"/>
                <a:cs typeface="Times New Roman" pitchFamily="18" charset="0"/>
              </a:rPr>
              <a:t>.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2098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rPr>
              <a:t>Оффшоры</a:t>
            </a:r>
            <a:endParaRPr lang="ru-RU"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457200" y="1935480"/>
            <a:ext cx="8305800" cy="4389120"/>
          </a:xfrm>
        </p:spPr>
        <p:txBody>
          <a:bodyPr>
            <a:normAutofit/>
          </a:bodyPr>
          <a:lstStyle/>
          <a:p>
            <a:pPr>
              <a:lnSpc>
                <a:spcPct val="110000"/>
              </a:lnSpc>
              <a:buNone/>
            </a:pPr>
            <a:r>
              <a:rPr lang="ru-RU" sz="3200" b="1" dirty="0" smtClean="0">
                <a:latin typeface="Times New Roman" pitchFamily="18" charset="0"/>
                <a:cs typeface="Times New Roman" pitchFamily="18" charset="0"/>
              </a:rPr>
              <a:t>1. Оффшорные схемы</a:t>
            </a:r>
          </a:p>
          <a:p>
            <a:pPr>
              <a:lnSpc>
                <a:spcPct val="110000"/>
              </a:lnSpc>
              <a:buNone/>
            </a:pPr>
            <a:r>
              <a:rPr lang="ru-RU" sz="3200" b="1" dirty="0" smtClean="0">
                <a:latin typeface="Times New Roman" pitchFamily="18" charset="0"/>
                <a:cs typeface="Times New Roman" pitchFamily="18" charset="0"/>
              </a:rPr>
              <a:t>2. Британские Виргинские Острова (БВО), Эстония и Гонконг</a:t>
            </a:r>
          </a:p>
          <a:p>
            <a:pPr>
              <a:lnSpc>
                <a:spcPct val="110000"/>
              </a:lnSpc>
              <a:buNone/>
            </a:pPr>
            <a:endParaRPr lang="ru-RU"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Autofit/>
          </a:bodyPr>
          <a:lstStyle/>
          <a:p>
            <a:pPr>
              <a:lnSpc>
                <a:spcPct val="110000"/>
              </a:lnSpc>
            </a:pPr>
            <a:r>
              <a:rPr lang="ru-RU" sz="1800" b="1" dirty="0" smtClean="0">
                <a:solidFill>
                  <a:schemeClr val="tx1"/>
                </a:solidFill>
                <a:latin typeface="Times New Roman" pitchFamily="18" charset="0"/>
                <a:cs typeface="Times New Roman" pitchFamily="18" charset="0"/>
              </a:rPr>
              <a:t>1. Оффшорные схемы</a:t>
            </a:r>
          </a:p>
        </p:txBody>
      </p:sp>
      <p:sp>
        <p:nvSpPr>
          <p:cNvPr id="4" name="Содержимое 3"/>
          <p:cNvSpPr>
            <a:spLocks noGrp="1"/>
          </p:cNvSpPr>
          <p:nvPr>
            <p:ph idx="1"/>
          </p:nvPr>
        </p:nvSpPr>
        <p:spPr/>
        <p:txBody>
          <a:bodyPr/>
          <a:lstStyle/>
          <a:p>
            <a:endParaRPr lang="ru-RU"/>
          </a:p>
        </p:txBody>
      </p:sp>
      <p:sp>
        <p:nvSpPr>
          <p:cNvPr id="327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2769" name="Рисунок 4"/>
          <p:cNvPicPr>
            <a:picLocks noChangeAspect="1" noChangeArrowheads="1"/>
          </p:cNvPicPr>
          <p:nvPr/>
        </p:nvPicPr>
        <p:blipFill>
          <a:blip r:embed="rId2"/>
          <a:srcRect l="23730" t="34758" r="43079" b="27635"/>
          <a:stretch>
            <a:fillRect/>
          </a:stretch>
        </p:blipFill>
        <p:spPr bwMode="auto">
          <a:xfrm>
            <a:off x="0" y="685800"/>
            <a:ext cx="9144000" cy="6172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p:txBody>
          <a:bodyPr/>
          <a:lstStyle/>
          <a:p>
            <a:endParaRPr lang="ru-RU"/>
          </a:p>
        </p:txBody>
      </p:sp>
      <p:sp>
        <p:nvSpPr>
          <p:cNvPr id="317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1745" name="Рисунок 1"/>
          <p:cNvPicPr>
            <a:picLocks noChangeAspect="1" noChangeArrowheads="1"/>
          </p:cNvPicPr>
          <p:nvPr/>
        </p:nvPicPr>
        <p:blipFill>
          <a:blip r:embed="rId2"/>
          <a:srcRect l="15231" t="9972" r="34560" b="15385"/>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p:txBody>
          <a:bodyPr/>
          <a:lstStyle/>
          <a:p>
            <a:endParaRPr lang="ru-RU"/>
          </a:p>
        </p:txBody>
      </p:sp>
      <p:sp>
        <p:nvSpPr>
          <p:cNvPr id="307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21" name="Рисунок 7"/>
          <p:cNvPicPr>
            <a:picLocks noChangeAspect="1" noChangeArrowheads="1"/>
          </p:cNvPicPr>
          <p:nvPr/>
        </p:nvPicPr>
        <p:blipFill>
          <a:blip r:embed="rId2"/>
          <a:srcRect l="15393" t="16238" r="34367" b="10255"/>
          <a:stretch>
            <a:fillRect/>
          </a:stretch>
        </p:blipFill>
        <p:spPr bwMode="auto">
          <a:xfrm>
            <a:off x="0" y="152400"/>
            <a:ext cx="9144000" cy="6858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686800" cy="6477000"/>
          </a:xfrm>
        </p:spPr>
        <p:txBody>
          <a:bodyPr>
            <a:noAutofit/>
          </a:bodyPr>
          <a:lstStyle/>
          <a:p>
            <a:pPr marL="0" indent="0" algn="ctr">
              <a:spcBef>
                <a:spcPts val="0"/>
              </a:spcBef>
              <a:buNone/>
            </a:pPr>
            <a:r>
              <a:rPr lang="ru-RU" sz="2000" b="1" dirty="0" smtClean="0">
                <a:latin typeface="Times New Roman" pitchFamily="18" charset="0"/>
                <a:cs typeface="Times New Roman" pitchFamily="18" charset="0"/>
              </a:rPr>
              <a:t>Схема посредника</a:t>
            </a:r>
            <a:endParaRPr lang="ru-RU" sz="2000" dirty="0" smtClean="0">
              <a:latin typeface="Times New Roman" pitchFamily="18" charset="0"/>
              <a:cs typeface="Times New Roman" pitchFamily="18" charset="0"/>
            </a:endParaRPr>
          </a:p>
          <a:p>
            <a:pPr marL="0" indent="0">
              <a:spcBef>
                <a:spcPts val="0"/>
              </a:spcBef>
              <a:buNone/>
            </a:pPr>
            <a:r>
              <a:rPr lang="ru-RU" sz="2000" dirty="0" smtClean="0">
                <a:latin typeface="Times New Roman" pitchFamily="18" charset="0"/>
                <a:cs typeface="Times New Roman" pitchFamily="18" charset="0"/>
              </a:rPr>
              <a:t>     В классических торговых схемах оффшор выступает посредником-накопителем между поставщиком и покупателем.</a:t>
            </a:r>
          </a:p>
          <a:p>
            <a:pPr marL="0" indent="0">
              <a:spcBef>
                <a:spcPts val="0"/>
              </a:spcBef>
              <a:buNone/>
            </a:pPr>
            <a:r>
              <a:rPr lang="ru-RU" sz="2000" dirty="0" smtClean="0">
                <a:latin typeface="Times New Roman" pitchFamily="18" charset="0"/>
                <a:cs typeface="Times New Roman" pitchFamily="18" charset="0"/>
              </a:rPr>
              <a:t>При экспорте товара или услуги из страны при помощи оффшорной компании цена снижается до наименее возможной, т.е. покупаем </a:t>
            </a:r>
            <a:r>
              <a:rPr lang="ru-RU" sz="2000" dirty="0" err="1" smtClean="0">
                <a:latin typeface="Times New Roman" pitchFamily="18" charset="0"/>
                <a:cs typeface="Times New Roman" pitchFamily="18" charset="0"/>
              </a:rPr>
              <a:t>сверх-дешево</a:t>
            </a:r>
            <a:r>
              <a:rPr lang="ru-RU" sz="2000" dirty="0" smtClean="0">
                <a:latin typeface="Times New Roman" pitchFamily="18" charset="0"/>
                <a:cs typeface="Times New Roman" pitchFamily="18" charset="0"/>
              </a:rPr>
              <a:t>. Затем оффшор-посредник перепродает покупателю товар или услугу по реальной рыночной цене и в итоге </a:t>
            </a:r>
            <a:r>
              <a:rPr lang="ru-RU" sz="2000" dirty="0" err="1" smtClean="0">
                <a:latin typeface="Times New Roman" pitchFamily="18" charset="0"/>
                <a:cs typeface="Times New Roman" pitchFamily="18" charset="0"/>
              </a:rPr>
              <a:t>сверх-прибыль</a:t>
            </a:r>
            <a:r>
              <a:rPr lang="ru-RU" sz="2000" dirty="0" smtClean="0">
                <a:latin typeface="Times New Roman" pitchFamily="18" charset="0"/>
                <a:cs typeface="Times New Roman" pitchFamily="18" charset="0"/>
              </a:rPr>
              <a:t> остаётся на счетах у оффшорной компании.</a:t>
            </a:r>
          </a:p>
          <a:p>
            <a:pPr marL="0" indent="0">
              <a:spcBef>
                <a:spcPts val="0"/>
              </a:spcBef>
              <a:buNone/>
            </a:pPr>
            <a:r>
              <a:rPr lang="ru-RU" sz="2000" dirty="0" smtClean="0">
                <a:latin typeface="Times New Roman" pitchFamily="18" charset="0"/>
                <a:cs typeface="Times New Roman" pitchFamily="18" charset="0"/>
              </a:rPr>
              <a:t>     При импорте, т.е. ввозе товара в страну при помощи оффшора-посредника, цена товара обычно занижается с целью минимизации суммы таможенных пошлин и НДС. Тут необходим тонкий учет таможенной стоимости: слишком низкая заявленная цена товара ведет к росту налога на прибыль, а слишком высокая </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к росту таможенных платежей. В общем, при свободе выбора, искусство ценообразования заключается в стремлении и приближении выплат в пользу государства к минимальным. Сумму налога на прибыль можно уменьшать перечислениями выплат за услуги тем фирмам, которые на едином налоге или на упрощенной системе налогообложения.</a:t>
            </a:r>
          </a:p>
          <a:p>
            <a:pPr marL="0" indent="0">
              <a:spcBef>
                <a:spcPts val="0"/>
              </a:spcBef>
              <a:buNone/>
            </a:pPr>
            <a:r>
              <a:rPr lang="ru-RU" sz="2000" dirty="0" smtClean="0">
                <a:latin typeface="Times New Roman" pitchFamily="18" charset="0"/>
                <a:cs typeface="Times New Roman" pitchFamily="18" charset="0"/>
              </a:rPr>
              <a:t>Включение компании-оффшора в схему ведения бизнеса позволяет планирование НДС: покупая товар на экспорт, мы платим НДС, который государство обязуется вернуть спустя некоторое время, а в случае заключения договора от лица компании-оффшора мы НДС не платим.</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10600" cy="5867400"/>
          </a:xfrm>
        </p:spPr>
        <p:txBody>
          <a:bodyPr>
            <a:noAutofit/>
          </a:bodyPr>
          <a:lstStyle/>
          <a:p>
            <a:pPr marL="0" indent="0" algn="ctr">
              <a:buNone/>
            </a:pPr>
            <a:r>
              <a:rPr lang="ru-RU" sz="3200" b="1" dirty="0" smtClean="0"/>
              <a:t>Агентская схема</a:t>
            </a:r>
            <a:endParaRPr lang="ru-RU" sz="3200" dirty="0" smtClean="0"/>
          </a:p>
          <a:p>
            <a:pPr marL="0" indent="0">
              <a:buNone/>
            </a:pPr>
            <a:r>
              <a:rPr lang="ru-RU" sz="3200" dirty="0" smtClean="0"/>
              <a:t>     Простая, но элегантная схема: компания -оффшор нанимает агентом любую компанию в любой точке мира, которая действует по указаниям нанимателя. Прибыль поступает на счета оффшорной компании, а агент платит налоги от своего вознаграждения.</a:t>
            </a:r>
            <a:endParaRPr lang="ru-RU"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14400"/>
            <a:ext cx="8686800" cy="5638800"/>
          </a:xfrm>
        </p:spPr>
        <p:txBody>
          <a:bodyPr>
            <a:normAutofit/>
          </a:bodyPr>
          <a:lstStyle/>
          <a:p>
            <a:pPr marL="0" indent="0" algn="ctr">
              <a:buNone/>
            </a:pPr>
            <a:r>
              <a:rPr lang="ru-RU" sz="3200" b="1" dirty="0" smtClean="0"/>
              <a:t>Строительная схема</a:t>
            </a:r>
            <a:endParaRPr lang="ru-RU" sz="3200" dirty="0" smtClean="0"/>
          </a:p>
          <a:p>
            <a:pPr marL="0" indent="0">
              <a:buNone/>
            </a:pPr>
            <a:r>
              <a:rPr lang="ru-RU" sz="3200" dirty="0" smtClean="0"/>
              <a:t>     В этой схеме оффшорная компания выступает в роле подрядчика - промежуточное звено между заказчиком, который платит деньги, и субподрядчиками, которые собственно и строят объект. Оставить большую часть денег на счетах оффшора-подрядчика не составит большого труда.</a:t>
            </a:r>
            <a:endParaRPr lang="ru-RU"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763000" cy="6172200"/>
          </a:xfrm>
        </p:spPr>
        <p:txBody>
          <a:bodyPr>
            <a:noAutofit/>
          </a:bodyPr>
          <a:lstStyle/>
          <a:p>
            <a:pPr marL="0" indent="0" algn="ctr">
              <a:buNone/>
            </a:pPr>
            <a:r>
              <a:rPr lang="ru-RU" sz="3200" b="1" dirty="0" smtClean="0"/>
              <a:t>Производственная схема</a:t>
            </a:r>
            <a:endParaRPr lang="ru-RU" sz="3200" dirty="0" smtClean="0"/>
          </a:p>
          <a:p>
            <a:pPr marL="0" indent="0">
              <a:buNone/>
            </a:pPr>
            <a:r>
              <a:rPr lang="ru-RU" sz="3200" dirty="0" smtClean="0"/>
              <a:t>     В этой схеме компания-оффшор заказывает производство товара и по минимальным расценкам возмещает издержки. Компания-производитель отгружает товар компании-агенту, которая от имени оффшора реализует товар, перечисляет прибыль и получает свое вознаграждение. Таким образом, включая оффшор в качестве промежуточного звена в цепочку </a:t>
            </a:r>
            <a:r>
              <a:rPr lang="ru-RU" sz="3200" dirty="0" err="1" smtClean="0"/>
              <a:t>производитель-реализатор</a:t>
            </a:r>
            <a:r>
              <a:rPr lang="ru-RU" sz="3200" dirty="0" smtClean="0"/>
              <a:t>, мы собираем всю прибыль на счетах оффшора</a:t>
            </a:r>
            <a:endParaRPr lang="ru-RU"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14400"/>
            <a:ext cx="8991600" cy="5715000"/>
          </a:xfrm>
        </p:spPr>
        <p:txBody>
          <a:bodyPr>
            <a:noAutofit/>
          </a:bodyPr>
          <a:lstStyle/>
          <a:p>
            <a:pPr marL="0" indent="0" algn="ctr">
              <a:buNone/>
            </a:pPr>
            <a:r>
              <a:rPr lang="ru-RU" sz="3200" b="1" dirty="0" smtClean="0"/>
              <a:t>Транспортная схема</a:t>
            </a:r>
            <a:endParaRPr lang="ru-RU" sz="3200" dirty="0" smtClean="0"/>
          </a:p>
          <a:p>
            <a:pPr marL="0" indent="0">
              <a:buNone/>
            </a:pPr>
            <a:r>
              <a:rPr lang="ru-RU" sz="3200" dirty="0" smtClean="0"/>
              <a:t>     Удобная схема, если вы занимаетесь международными перевозками. Номинально перевозчиком товара является оффшорная компания, что при использовании договора об избегании двойного налогообложения, позволяет на законных основаниях минимизировать налоги. Фактически товары перевозит компания-агент в стране-резиденте за минимальное вознаграждение, с чего платит налоги</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534400" cy="6248400"/>
          </a:xfrm>
        </p:spPr>
        <p:txBody>
          <a:bodyPr>
            <a:normAutofit fontScale="77500" lnSpcReduction="20000"/>
          </a:bodyPr>
          <a:lstStyle/>
          <a:p>
            <a:pPr marL="0" indent="0" algn="ctr">
              <a:lnSpc>
                <a:spcPct val="120000"/>
              </a:lnSpc>
              <a:buNone/>
            </a:pPr>
            <a:r>
              <a:rPr lang="ru-RU" sz="3200" b="1" dirty="0" smtClean="0"/>
              <a:t>Схема оказания услуг</a:t>
            </a:r>
            <a:endParaRPr lang="ru-RU" sz="3200" dirty="0" smtClean="0"/>
          </a:p>
          <a:p>
            <a:pPr marL="0" indent="0">
              <a:lnSpc>
                <a:spcPct val="120000"/>
              </a:lnSpc>
              <a:buNone/>
            </a:pPr>
            <a:r>
              <a:rPr lang="ru-RU" sz="3200" dirty="0" smtClean="0"/>
              <a:t>Очень распространенная, но достаточно скользкая схема. Оффшорная компания оказывает компании резиденту некие услуги - деньги за услуги поступают непосредственно на счет оффшора, затраты относятся на себестоимость производимого товара и списываются, налог на прибыль тоже снижается, соответственно. Тонкость в том, чтобы знать, какие услуги можно отнести на себестоимость и иметь возможность доказать, что данные услуги были оказаны (хотя, как правило, никаких таких услуг не было вовсе). Иногда в эту схему включают для солидности какую-то красивую компанию из </a:t>
            </a:r>
            <a:r>
              <a:rPr lang="ru-RU" sz="3200" dirty="0" err="1" smtClean="0"/>
              <a:t>низконалоговой</a:t>
            </a:r>
            <a:r>
              <a:rPr lang="ru-RU" sz="3200" dirty="0" smtClean="0"/>
              <a:t> европейской зоны, Швейцарскую, например</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одержимое 13"/>
          <p:cNvSpPr>
            <a:spLocks noGrp="1"/>
          </p:cNvSpPr>
          <p:nvPr>
            <p:ph idx="1"/>
          </p:nvPr>
        </p:nvSpPr>
        <p:spPr>
          <a:xfrm>
            <a:off x="228600" y="685800"/>
            <a:ext cx="8686800" cy="5943600"/>
          </a:xfrm>
        </p:spPr>
        <p:txBody>
          <a:bodyPr>
            <a:normAutofit/>
          </a:bodyPr>
          <a:lstStyle/>
          <a:p>
            <a:pPr marL="0" indent="0" algn="ctr">
              <a:buNone/>
            </a:pPr>
            <a:r>
              <a:rPr lang="ru-RU" sz="2800" b="1" dirty="0" smtClean="0"/>
              <a:t>Кредитная схема</a:t>
            </a:r>
            <a:endParaRPr lang="ru-RU" sz="2800" dirty="0" smtClean="0"/>
          </a:p>
          <a:p>
            <a:pPr marL="0" indent="0">
              <a:buNone/>
            </a:pPr>
            <a:r>
              <a:rPr lang="ru-RU" sz="2800" dirty="0" smtClean="0"/>
              <a:t>     Элегантная и полностью легальная схема (хотя по факту почти коррупционная). Компания-резидент берет в банке кредит по предоплате по внешнеэкономическому контракту с компанией-оффшором. Деньги переводятся на счета оффшора и крутятся там полгода. Потом, по истечении срока кредита согласно законодательству деньги возвращаются в банк в связи невыполнением или невозможностью выполнения условий договора иностранным партнером. Суть в том, что оффшор полгода использовал деньги по своему усмотрению и оставил прибыль на своих счетах</a:t>
            </a:r>
            <a:endParaRPr lang="ru-RU"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867400"/>
          </a:xfrm>
        </p:spPr>
        <p:txBody>
          <a:bodyPr>
            <a:normAutofit fontScale="85000" lnSpcReduction="20000"/>
          </a:bodyPr>
          <a:lstStyle/>
          <a:p>
            <a:pPr marL="0" indent="0" algn="ctr">
              <a:lnSpc>
                <a:spcPct val="120000"/>
              </a:lnSpc>
              <a:buNone/>
            </a:pPr>
            <a:r>
              <a:rPr lang="ru-RU" sz="3200" b="1" dirty="0" smtClean="0"/>
              <a:t>Схема роялти</a:t>
            </a:r>
            <a:endParaRPr lang="ru-RU" sz="3200" dirty="0" smtClean="0"/>
          </a:p>
          <a:p>
            <a:pPr marL="0" indent="0">
              <a:lnSpc>
                <a:spcPct val="120000"/>
              </a:lnSpc>
              <a:buNone/>
            </a:pPr>
            <a:r>
              <a:rPr lang="ru-RU" sz="3200" dirty="0" smtClean="0"/>
              <a:t>     Весьма популярная в последнее время схема. Компания-оффшор разрабатывает товарный знак и регистрирует его в патентном бюро страны резидента, лицензионные права у компании-оффшора. Далее лицензионные права на использование товарного знака передаются резиденту, (или сначала другой компании-оффшору, а затем резиденту) и он платит роялти. Суть в том, что роялти не облагается налогом и поступает на счета оффшора, издержки по выплате роялти относятся на счет производства и включаются в себестоимость, что в свою очередь снижает налог на прибыль</a:t>
            </a:r>
          </a:p>
          <a:p>
            <a:pPr marL="0">
              <a:buNone/>
            </a:pP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229600" cy="5257800"/>
          </a:xfrm>
        </p:spPr>
        <p:txBody>
          <a:bodyPr>
            <a:normAutofit/>
          </a:bodyPr>
          <a:lstStyle/>
          <a:p>
            <a:pPr marL="0">
              <a:lnSpc>
                <a:spcPct val="120000"/>
              </a:lnSpc>
              <a:buNone/>
            </a:pPr>
            <a:endParaRPr lang="ru-RU" sz="3200" dirty="0" smtClean="0"/>
          </a:p>
          <a:p>
            <a:pPr marL="0">
              <a:lnSpc>
                <a:spcPct val="120000"/>
              </a:lnSpc>
              <a:buNone/>
            </a:pPr>
            <a:endParaRPr lang="ru-RU" sz="3200" dirty="0"/>
          </a:p>
        </p:txBody>
      </p:sp>
      <p:sp>
        <p:nvSpPr>
          <p:cNvPr id="38914" name="Rectangle 2"/>
          <p:cNvSpPr>
            <a:spLocks noChangeArrowheads="1"/>
          </p:cNvSpPr>
          <p:nvPr/>
        </p:nvSpPr>
        <p:spPr bwMode="auto">
          <a:xfrm>
            <a:off x="0" y="0"/>
            <a:ext cx="9144000" cy="45720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8915" name="Rectangle 3"/>
          <p:cNvSpPr>
            <a:spLocks noChangeArrowheads="1"/>
          </p:cNvSpPr>
          <p:nvPr/>
        </p:nvSpPr>
        <p:spPr bwMode="auto">
          <a:xfrm>
            <a:off x="0" y="390525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9457" name="Rectangle 1"/>
          <p:cNvSpPr>
            <a:spLocks noChangeArrowheads="1"/>
          </p:cNvSpPr>
          <p:nvPr/>
        </p:nvSpPr>
        <p:spPr bwMode="auto">
          <a:xfrm>
            <a:off x="152400" y="304800"/>
            <a:ext cx="8686800" cy="61555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spcAft>
                <a:spcPts val="1200"/>
              </a:spcAft>
            </a:pPr>
            <a:r>
              <a:rPr lang="ru-RU" sz="3200" b="1" dirty="0" smtClean="0"/>
              <a:t>Схема регистрации новых предприятий</a:t>
            </a:r>
            <a:endParaRPr lang="ru-RU" sz="3200" dirty="0" smtClean="0"/>
          </a:p>
          <a:p>
            <a:r>
              <a:rPr lang="ru-RU" sz="3200" dirty="0" smtClean="0"/>
              <a:t>Это любимая схема иностранных инвесторов. Допустим, мы хотим создать в стране резидента предприятие с привлечением иностранного капитала. Для этого компания-оффшор создает в стране резидента дочернюю компанию с использованием иностранного капитала. Выплата дивидендов оффшору тоже будет облагаться налогом, но эти налоги будут значительно ниже действующих налогов в стране резиденте, да и возможности вести бизнес больше</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Autofit/>
          </a:bodyPr>
          <a:lstStyle/>
          <a:p>
            <a:r>
              <a:rPr lang="ru-RU" sz="1800" b="1" dirty="0" smtClean="0">
                <a:solidFill>
                  <a:schemeClr val="tx1"/>
                </a:solidFill>
                <a:latin typeface="Times New Roman" pitchFamily="18" charset="0"/>
                <a:cs typeface="Times New Roman" pitchFamily="18" charset="0"/>
              </a:rPr>
              <a:t>2. Британские Виргинские Острова (БВО), Эстония и Гонконг</a:t>
            </a:r>
            <a:endParaRPr lang="ru-RU" sz="1800" dirty="0">
              <a:solidFill>
                <a:schemeClr val="tx1"/>
              </a:solidFill>
            </a:endParaRPr>
          </a:p>
        </p:txBody>
      </p:sp>
      <p:sp>
        <p:nvSpPr>
          <p:cNvPr id="3" name="Содержимое 2"/>
          <p:cNvSpPr>
            <a:spLocks noGrp="1"/>
          </p:cNvSpPr>
          <p:nvPr>
            <p:ph idx="1"/>
          </p:nvPr>
        </p:nvSpPr>
        <p:spPr>
          <a:xfrm>
            <a:off x="152400" y="1447800"/>
            <a:ext cx="8763000" cy="5105400"/>
          </a:xfrm>
        </p:spPr>
        <p:txBody>
          <a:bodyPr>
            <a:normAutofit/>
          </a:bodyPr>
          <a:lstStyle/>
          <a:p>
            <a:pPr marL="0" algn="ctr">
              <a:lnSpc>
                <a:spcPct val="120000"/>
              </a:lnSpc>
              <a:buNone/>
            </a:pPr>
            <a:r>
              <a:rPr lang="ru-RU" sz="3600" dirty="0" smtClean="0"/>
              <a:t>Создавать или нет </a:t>
            </a:r>
            <a:r>
              <a:rPr lang="ru-RU" sz="3600" dirty="0" err="1" smtClean="0"/>
              <a:t>юрлицо</a:t>
            </a:r>
            <a:r>
              <a:rPr lang="ru-RU" sz="3600" dirty="0" smtClean="0"/>
              <a:t> за рубежом?</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0" y="4067175"/>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7409" name="Rectangle 1"/>
          <p:cNvSpPr>
            <a:spLocks noChangeArrowheads="1"/>
          </p:cNvSpPr>
          <p:nvPr/>
        </p:nvSpPr>
        <p:spPr bwMode="auto">
          <a:xfrm>
            <a:off x="152400" y="228600"/>
            <a:ext cx="8686800" cy="64479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spcAft>
                <a:spcPts val="600"/>
              </a:spcAft>
            </a:pPr>
            <a:r>
              <a:rPr lang="ru-RU" sz="2400" b="1" i="1" dirty="0" smtClean="0"/>
              <a:t>Положительные моменты</a:t>
            </a:r>
            <a:endParaRPr lang="ru-RU" sz="2400" b="1" dirty="0" smtClean="0"/>
          </a:p>
          <a:p>
            <a:pPr lvl="0">
              <a:buFont typeface="Wingdings" pitchFamily="2" charset="2"/>
              <a:buChar char="q"/>
            </a:pPr>
            <a:r>
              <a:rPr lang="ru-RU" sz="2400" dirty="0" smtClean="0"/>
              <a:t> Есть страны, где сами законы значительно благоприятней для ведения бизнеса.</a:t>
            </a:r>
          </a:p>
          <a:p>
            <a:pPr lvl="0">
              <a:buFont typeface="Wingdings" pitchFamily="2" charset="2"/>
              <a:buChar char="q"/>
            </a:pPr>
            <a:r>
              <a:rPr lang="ru-RU" sz="2400" dirty="0" smtClean="0"/>
              <a:t> Климат поиска и привлечения инвестиций более благоприятен.</a:t>
            </a:r>
          </a:p>
          <a:p>
            <a:pPr lvl="0">
              <a:buFont typeface="Wingdings" pitchFamily="2" charset="2"/>
              <a:buChar char="q"/>
            </a:pPr>
            <a:r>
              <a:rPr lang="ru-RU" sz="2400" dirty="0" smtClean="0"/>
              <a:t> Доступна возможность искать новых клиентов, выходя на новые рынки.</a:t>
            </a:r>
          </a:p>
          <a:p>
            <a:pPr lvl="0">
              <a:buFont typeface="Wingdings" pitchFamily="2" charset="2"/>
              <a:buChar char="q"/>
            </a:pPr>
            <a:r>
              <a:rPr lang="ru-RU" sz="2400" dirty="0" smtClean="0"/>
              <a:t> Возможности распоряжения валютой дают сторонам больше свободы в урегулировании отношений. Есть законы о честной конкуренции и законы, запрещающие переманивание клиентов.</a:t>
            </a:r>
          </a:p>
          <a:p>
            <a:pPr lvl="0">
              <a:buFont typeface="Wingdings" pitchFamily="2" charset="2"/>
              <a:buChar char="q"/>
            </a:pPr>
            <a:r>
              <a:rPr lang="ru-RU" sz="2400" dirty="0" smtClean="0"/>
              <a:t> Имеются налоговые преференции.</a:t>
            </a:r>
          </a:p>
          <a:p>
            <a:pPr lvl="0">
              <a:buFont typeface="Wingdings" pitchFamily="2" charset="2"/>
              <a:buChar char="q"/>
            </a:pPr>
            <a:r>
              <a:rPr lang="ru-RU" sz="2400" dirty="0" smtClean="0"/>
              <a:t> Судебная система более эффективна.</a:t>
            </a:r>
          </a:p>
          <a:p>
            <a:pPr>
              <a:buFont typeface="Wingdings" pitchFamily="2" charset="2"/>
              <a:buChar char="q"/>
            </a:pPr>
            <a:r>
              <a:rPr lang="ru-RU" sz="2400" dirty="0" smtClean="0"/>
              <a:t> Для некоторых бизнесов, положительным моментом может быть отсутствие для налоговых и правоохранительных органов прямого упрощенного доступа к информации о деятельности компании</a:t>
            </a:r>
            <a:endParaRPr kumimoji="0" lang="ru-RU" sz="2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800" y="304801"/>
            <a:ext cx="8534400" cy="6078587"/>
          </a:xfrm>
          <a:prstGeom prst="rect">
            <a:avLst/>
          </a:prstGeom>
        </p:spPr>
        <p:txBody>
          <a:bodyPr wrap="square">
            <a:spAutoFit/>
          </a:bodyPr>
          <a:lstStyle/>
          <a:p>
            <a:pPr algn="ctr">
              <a:spcAft>
                <a:spcPts val="600"/>
              </a:spcAft>
            </a:pPr>
            <a:r>
              <a:rPr lang="ru-RU" sz="3200" b="1" i="1" dirty="0" smtClean="0"/>
              <a:t>Отрицательные моменты</a:t>
            </a:r>
            <a:endParaRPr lang="ru-RU" sz="3200" b="1" dirty="0" smtClean="0"/>
          </a:p>
          <a:p>
            <a:pPr lvl="0">
              <a:buFont typeface="Wingdings" pitchFamily="2" charset="2"/>
              <a:buChar char="q"/>
            </a:pPr>
            <a:r>
              <a:rPr lang="ru-RU" sz="3200" dirty="0" smtClean="0"/>
              <a:t> Вести документацию и общаться нужно на не родном языке.</a:t>
            </a:r>
          </a:p>
          <a:p>
            <a:pPr lvl="0">
              <a:buFont typeface="Wingdings" pitchFamily="2" charset="2"/>
              <a:buChar char="q"/>
            </a:pPr>
            <a:r>
              <a:rPr lang="ru-RU" sz="3200" dirty="0" smtClean="0"/>
              <a:t> Нужно найти и привлечь бухгалтера, достаточно хорошего уровня компетенции в местном законодательстве.</a:t>
            </a:r>
          </a:p>
          <a:p>
            <a:pPr lvl="0">
              <a:buFont typeface="Wingdings" pitchFamily="2" charset="2"/>
              <a:buChar char="q"/>
            </a:pPr>
            <a:r>
              <a:rPr lang="ru-RU" sz="3200" dirty="0" smtClean="0"/>
              <a:t> Могут появиться дополнительные затраты на открытие счета в иностранном банке (возможно придется присутствовать лично).</a:t>
            </a:r>
          </a:p>
          <a:p>
            <a:pPr lvl="0">
              <a:buFont typeface="Wingdings" pitchFamily="2" charset="2"/>
              <a:buChar char="q"/>
            </a:pPr>
            <a:r>
              <a:rPr lang="ru-RU" sz="3200" dirty="0" smtClean="0"/>
              <a:t> Т.к. вы не резидент, то могут иметь место трудности в кредитовании иностранными банками.</a:t>
            </a:r>
            <a:endParaRPr lang="ru-RU"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304800"/>
            <a:ext cx="9144000" cy="3504079"/>
          </a:xfrm>
          <a:prstGeom prst="rect">
            <a:avLst/>
          </a:prstGeom>
          <a:noFill/>
          <a:ln w="9525">
            <a:noFill/>
            <a:miter lim="800000"/>
            <a:headEnd/>
            <a:tailEnd/>
          </a:ln>
          <a:effectLst/>
        </p:spPr>
        <p:txBody>
          <a:bodyPr vert="horz" wrap="square" lIns="91440" tIns="126960" rIns="91440" bIns="14283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rgbClr val="000000"/>
                </a:solidFill>
                <a:effectLst/>
                <a:latin typeface="PT Sans Bold"/>
                <a:ea typeface="Times New Roman" pitchFamily="18" charset="0"/>
                <a:cs typeface="Times New Roman" pitchFamily="18" charset="0"/>
              </a:rPr>
              <a:t>Британские Виргинские Острова</a:t>
            </a:r>
            <a:endParaRPr kumimoji="0" lang="ru-RU" sz="3200"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272C2F"/>
                </a:solidFill>
                <a:effectLst/>
                <a:latin typeface="Times New Roman" pitchFamily="18" charset="0"/>
                <a:ea typeface="Times New Roman" pitchFamily="18" charset="0"/>
                <a:cs typeface="Times New Roman" pitchFamily="18" charset="0"/>
              </a:rPr>
              <a:t>Стандартная </a:t>
            </a:r>
            <a:r>
              <a:rPr kumimoji="0" lang="ru-RU" sz="3200" b="0" i="0" u="none" strike="noStrike" cap="none" normalizeH="0" baseline="0" dirty="0" err="1" smtClean="0">
                <a:ln>
                  <a:noFill/>
                </a:ln>
                <a:solidFill>
                  <a:srgbClr val="272C2F"/>
                </a:solidFill>
                <a:effectLst/>
                <a:latin typeface="Times New Roman" pitchFamily="18" charset="0"/>
                <a:ea typeface="Times New Roman" pitchFamily="18" charset="0"/>
                <a:cs typeface="Times New Roman" pitchFamily="18" charset="0"/>
              </a:rPr>
              <a:t>офшорная</a:t>
            </a:r>
            <a:r>
              <a:rPr kumimoji="0" lang="ru-RU" sz="3200" b="0" i="0" u="none" strike="noStrike" cap="none" normalizeH="0" baseline="0" dirty="0" smtClean="0">
                <a:ln>
                  <a:noFill/>
                </a:ln>
                <a:solidFill>
                  <a:srgbClr val="272C2F"/>
                </a:solidFill>
                <a:effectLst/>
                <a:latin typeface="Times New Roman" pitchFamily="18" charset="0"/>
                <a:ea typeface="Times New Roman" pitchFamily="18" charset="0"/>
                <a:cs typeface="Times New Roman" pitchFamily="18" charset="0"/>
              </a:rPr>
              <a:t> компания, созданная, в том числе, на БВО, вполне подойдет в том случае, если вы не собираетесь использовать ее для операционных целей на американском и европейском рынке</a:t>
            </a:r>
            <a:endPar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409" name="Рисунок 10" descr="Британские Виргинские Острова"/>
          <p:cNvPicPr>
            <a:picLocks noChangeAspect="1" noChangeArrowheads="1"/>
          </p:cNvPicPr>
          <p:nvPr/>
        </p:nvPicPr>
        <p:blipFill>
          <a:blip r:embed="rId2"/>
          <a:srcRect/>
          <a:stretch>
            <a:fillRect/>
          </a:stretch>
        </p:blipFill>
        <p:spPr bwMode="auto">
          <a:xfrm>
            <a:off x="990600" y="3429000"/>
            <a:ext cx="7315200" cy="3429000"/>
          </a:xfrm>
          <a:prstGeom prst="rect">
            <a:avLst/>
          </a:prstGeom>
          <a:noFill/>
        </p:spPr>
      </p:pic>
      <p:sp>
        <p:nvSpPr>
          <p:cNvPr id="17411" name="Rectangle 3"/>
          <p:cNvSpPr>
            <a:spLocks noChangeArrowheads="1"/>
          </p:cNvSpPr>
          <p:nvPr/>
        </p:nvSpPr>
        <p:spPr bwMode="auto">
          <a:xfrm>
            <a:off x="0" y="3314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10600" cy="5943600"/>
          </a:xfrm>
        </p:spPr>
        <p:txBody>
          <a:bodyPr>
            <a:noAutofit/>
          </a:bodyPr>
          <a:lstStyle/>
          <a:p>
            <a:pPr marL="0" indent="0">
              <a:spcBef>
                <a:spcPts val="0"/>
              </a:spcBef>
              <a:spcAft>
                <a:spcPts val="1200"/>
              </a:spcAft>
              <a:buNone/>
            </a:pPr>
            <a:r>
              <a:rPr lang="ru-RU" sz="3200" dirty="0" smtClean="0"/>
              <a:t>     Наиболее часто используемые учредительные формы на БВО следующие:</a:t>
            </a:r>
          </a:p>
          <a:p>
            <a:pPr marL="0" lvl="0" indent="0">
              <a:buClrTx/>
              <a:buFont typeface="Wingdings" pitchFamily="2" charset="2"/>
              <a:buChar char="Ø"/>
            </a:pPr>
            <a:r>
              <a:rPr lang="ru-RU" sz="3200" dirty="0" smtClean="0"/>
              <a:t> Компания с ограниченной ответственностью (BVI </a:t>
            </a:r>
            <a:r>
              <a:rPr lang="ru-RU" sz="3200" dirty="0" err="1" smtClean="0"/>
              <a:t>private</a:t>
            </a:r>
            <a:r>
              <a:rPr lang="ru-RU" sz="3200" dirty="0" smtClean="0"/>
              <a:t> </a:t>
            </a:r>
            <a:r>
              <a:rPr lang="ru-RU" sz="3200" dirty="0" err="1" smtClean="0"/>
              <a:t>company</a:t>
            </a:r>
            <a:r>
              <a:rPr lang="ru-RU" sz="3200" dirty="0" smtClean="0"/>
              <a:t> </a:t>
            </a:r>
            <a:r>
              <a:rPr lang="ru-RU" sz="3200" dirty="0" err="1" smtClean="0"/>
              <a:t>limited</a:t>
            </a:r>
            <a:r>
              <a:rPr lang="ru-RU" sz="3200" dirty="0" smtClean="0"/>
              <a:t> </a:t>
            </a:r>
            <a:r>
              <a:rPr lang="ru-RU" sz="3200" dirty="0" err="1" smtClean="0"/>
              <a:t>by</a:t>
            </a:r>
            <a:r>
              <a:rPr lang="ru-RU" sz="3200" dirty="0" smtClean="0"/>
              <a:t> </a:t>
            </a:r>
            <a:r>
              <a:rPr lang="ru-RU" sz="3200" dirty="0" err="1" smtClean="0"/>
              <a:t>shares</a:t>
            </a:r>
            <a:r>
              <a:rPr lang="ru-RU" sz="3200" dirty="0" smtClean="0"/>
              <a:t>)</a:t>
            </a:r>
          </a:p>
          <a:p>
            <a:pPr marL="0" lvl="0" indent="0">
              <a:buClrTx/>
              <a:buFont typeface="Wingdings" pitchFamily="2" charset="2"/>
              <a:buChar char="Ø"/>
            </a:pPr>
            <a:r>
              <a:rPr lang="ru-RU" sz="3200" dirty="0" smtClean="0"/>
              <a:t> Компания с ответственностью участников, ограниченной гарантией (BVI </a:t>
            </a:r>
            <a:r>
              <a:rPr lang="ru-RU" sz="3200" dirty="0" err="1" smtClean="0"/>
              <a:t>private</a:t>
            </a:r>
            <a:r>
              <a:rPr lang="ru-RU" sz="3200" dirty="0" smtClean="0"/>
              <a:t> </a:t>
            </a:r>
            <a:r>
              <a:rPr lang="ru-RU" sz="3200" dirty="0" err="1" smtClean="0"/>
              <a:t>company</a:t>
            </a:r>
            <a:r>
              <a:rPr lang="ru-RU" sz="3200" dirty="0" smtClean="0"/>
              <a:t> </a:t>
            </a:r>
            <a:r>
              <a:rPr lang="ru-RU" sz="3200" dirty="0" err="1" smtClean="0"/>
              <a:t>limited</a:t>
            </a:r>
            <a:r>
              <a:rPr lang="ru-RU" sz="3200" dirty="0" smtClean="0"/>
              <a:t> </a:t>
            </a:r>
            <a:r>
              <a:rPr lang="ru-RU" sz="3200" dirty="0" err="1" smtClean="0"/>
              <a:t>by</a:t>
            </a:r>
            <a:r>
              <a:rPr lang="ru-RU" sz="3200" dirty="0" smtClean="0"/>
              <a:t> </a:t>
            </a:r>
            <a:r>
              <a:rPr lang="ru-RU" sz="3200" dirty="0" err="1" smtClean="0"/>
              <a:t>guarantee</a:t>
            </a:r>
            <a:r>
              <a:rPr lang="ru-RU" sz="3200" dirty="0" smtClean="0"/>
              <a:t>)</a:t>
            </a:r>
          </a:p>
          <a:p>
            <a:pPr marL="0" lvl="0" indent="0">
              <a:buClrTx/>
              <a:buFont typeface="Wingdings" pitchFamily="2" charset="2"/>
              <a:buChar char="Ø"/>
            </a:pPr>
            <a:r>
              <a:rPr lang="ru-RU" sz="3200" dirty="0" smtClean="0"/>
              <a:t> Акционерное общество (BVI </a:t>
            </a:r>
            <a:r>
              <a:rPr lang="ru-RU" sz="3200" dirty="0" err="1" smtClean="0"/>
              <a:t>Public</a:t>
            </a:r>
            <a:r>
              <a:rPr lang="ru-RU" sz="3200" dirty="0" smtClean="0"/>
              <a:t> </a:t>
            </a:r>
            <a:r>
              <a:rPr lang="ru-RU" sz="3200" dirty="0" err="1" smtClean="0"/>
              <a:t>Company</a:t>
            </a:r>
            <a:r>
              <a:rPr lang="ru-RU" sz="3200" dirty="0" smtClean="0"/>
              <a:t>)</a:t>
            </a:r>
            <a:endParaRPr lang="ru-RU"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610600" cy="5334000"/>
          </a:xfrm>
        </p:spPr>
        <p:txBody>
          <a:bodyPr>
            <a:normAutofit/>
          </a:bodyPr>
          <a:lstStyle/>
          <a:p>
            <a:pPr marL="0">
              <a:lnSpc>
                <a:spcPct val="110000"/>
              </a:lnSpc>
              <a:buNone/>
            </a:pPr>
            <a:r>
              <a:rPr lang="ru-RU" sz="3200" dirty="0" smtClean="0"/>
              <a:t>      </a:t>
            </a:r>
            <a:r>
              <a:rPr lang="ru-RU" sz="3200" dirty="0" err="1" smtClean="0"/>
              <a:t>Офшорная</a:t>
            </a:r>
            <a:r>
              <a:rPr lang="ru-RU" sz="3200" dirty="0" smtClean="0"/>
              <a:t> компания нужна как инструмент налогового планирования, а в дальнейшем для ведения бизнеса в Европе, можно зарегистрировать компанию в другой, более «уважаемой» юрисдикции</a:t>
            </a:r>
            <a:endParaRPr lang="ru-RU" sz="3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86800" cy="6096000"/>
          </a:xfrm>
        </p:spPr>
        <p:txBody>
          <a:bodyPr>
            <a:normAutofit fontScale="70000" lnSpcReduction="20000"/>
          </a:bodyPr>
          <a:lstStyle/>
          <a:p>
            <a:pPr marL="0" indent="0" algn="ctr">
              <a:lnSpc>
                <a:spcPct val="120000"/>
              </a:lnSpc>
              <a:spcBef>
                <a:spcPts val="0"/>
              </a:spcBef>
              <a:spcAft>
                <a:spcPts val="600"/>
              </a:spcAft>
              <a:buNone/>
            </a:pPr>
            <a:r>
              <a:rPr lang="ru-RU" sz="3100" b="1" i="1" dirty="0" smtClean="0"/>
              <a:t>Положительные моменты (БВО)</a:t>
            </a:r>
            <a:endParaRPr lang="ru-RU" sz="3100" b="1" dirty="0" smtClean="0"/>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Чтобы создать компанию нужен всего один директор (</a:t>
            </a:r>
            <a:r>
              <a:rPr lang="ru-RU" sz="3100" dirty="0" err="1" smtClean="0">
                <a:latin typeface="Times New Roman" pitchFamily="18" charset="0"/>
                <a:cs typeface="Times New Roman" pitchFamily="18" charset="0"/>
              </a:rPr>
              <a:t>физлицо</a:t>
            </a:r>
            <a:r>
              <a:rPr lang="ru-RU" sz="3100" dirty="0" smtClean="0">
                <a:latin typeface="Times New Roman" pitchFamily="18" charset="0"/>
                <a:cs typeface="Times New Roman" pitchFamily="18" charset="0"/>
              </a:rPr>
              <a:t> или </a:t>
            </a:r>
            <a:r>
              <a:rPr lang="ru-RU" sz="3100" dirty="0" err="1" smtClean="0">
                <a:latin typeface="Times New Roman" pitchFamily="18" charset="0"/>
                <a:cs typeface="Times New Roman" pitchFamily="18" charset="0"/>
              </a:rPr>
              <a:t>юрлицо</a:t>
            </a:r>
            <a:r>
              <a:rPr lang="ru-RU" sz="3100" dirty="0" smtClean="0">
                <a:latin typeface="Times New Roman" pitchFamily="18" charset="0"/>
                <a:cs typeface="Times New Roman" pitchFamily="18" charset="0"/>
              </a:rPr>
              <a:t>) и нет необходимости в секретаре.</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Уставной капитал – минимальный оплаченный $1, стандартный оглашенный $50 000.</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В зависимости от того, превышает или нет уставной фонд $50 000, ежегодная государственная пошлина составит $350 или $1100.</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Официальным языком является английский, валюта – USD, правовая система – англосаксонская.</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Подтверждать деятельность компании финансовой отчетностью нет необходимости, валютный контроль отсутствует.</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Прирост или передача капитала, продажа имущества, наследие – налогом не облагаются, отсутствует НДС. Налог и госпошлины есть только на недвижимость.</a:t>
            </a:r>
          </a:p>
          <a:p>
            <a:pPr marL="0" lvl="0" indent="0">
              <a:lnSpc>
                <a:spcPct val="120000"/>
              </a:lnSpc>
              <a:spcBef>
                <a:spcPts val="0"/>
              </a:spcBef>
              <a:buClrTx/>
              <a:buFont typeface="Wingdings" pitchFamily="2" charset="2"/>
              <a:buChar char="q"/>
            </a:pPr>
            <a:r>
              <a:rPr lang="ru-RU" sz="3100" dirty="0" smtClean="0">
                <a:latin typeface="Times New Roman" pitchFamily="18" charset="0"/>
                <a:cs typeface="Times New Roman" pitchFamily="18" charset="0"/>
              </a:rPr>
              <a:t> Уровень конфиденциальности получателей денежных платежей высокий. Информацию о бенефициарах можно получить только по решению суда.</a:t>
            </a:r>
          </a:p>
          <a:p>
            <a:pPr>
              <a:buNone/>
            </a:pPr>
            <a:endParaRPr lang="ru-RU" sz="2800" dirty="0"/>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4152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610600" cy="5715000"/>
          </a:xfrm>
        </p:spPr>
        <p:txBody>
          <a:bodyPr>
            <a:normAutofit/>
          </a:bodyPr>
          <a:lstStyle/>
          <a:p>
            <a:pPr marL="0" indent="0" algn="ctr">
              <a:spcBef>
                <a:spcPts val="0"/>
              </a:spcBef>
              <a:spcAft>
                <a:spcPts val="1200"/>
              </a:spcAft>
              <a:buNone/>
            </a:pPr>
            <a:r>
              <a:rPr lang="ru-RU" sz="2800" b="1" i="1" dirty="0" smtClean="0"/>
              <a:t>Отрицательные моменты (БВО)</a:t>
            </a:r>
            <a:endParaRPr lang="ru-RU" sz="2800" b="1" dirty="0" smtClean="0"/>
          </a:p>
          <a:p>
            <a:pPr marL="0" lvl="0" indent="0">
              <a:buClrTx/>
              <a:buFont typeface="Wingdings" pitchFamily="2" charset="2"/>
              <a:buChar char="q"/>
            </a:pPr>
            <a:r>
              <a:rPr lang="ru-RU" sz="2800" dirty="0" smtClean="0"/>
              <a:t> Репутация БВО – </a:t>
            </a:r>
            <a:r>
              <a:rPr lang="ru-RU" sz="2800" dirty="0" err="1" smtClean="0"/>
              <a:t>офшор</a:t>
            </a:r>
            <a:r>
              <a:rPr lang="ru-RU" sz="2800" dirty="0" smtClean="0"/>
              <a:t> для «черного» бизнеса. Как следствие, уровень доверия среди солидных заказчиков низкий.</a:t>
            </a:r>
          </a:p>
          <a:p>
            <a:pPr marL="0" lvl="0" indent="0">
              <a:buClrTx/>
              <a:buFont typeface="Wingdings" pitchFamily="2" charset="2"/>
              <a:buChar char="q"/>
            </a:pPr>
            <a:r>
              <a:rPr lang="ru-RU" sz="2800" dirty="0" smtClean="0"/>
              <a:t> Предоставлять услуги жителям БВО вам будет запрещено.</a:t>
            </a:r>
          </a:p>
          <a:p>
            <a:pPr marL="0" lvl="0" indent="0">
              <a:buClrTx/>
              <a:buFont typeface="Wingdings" pitchFamily="2" charset="2"/>
              <a:buChar char="q"/>
            </a:pPr>
            <a:r>
              <a:rPr lang="ru-RU" sz="2800" dirty="0" smtClean="0"/>
              <a:t> Хотя финансовая отчетность и необязательная, проверки могут быть, и иногда нужно будет ее предоставить.</a:t>
            </a:r>
          </a:p>
          <a:p>
            <a:pPr marL="0" lvl="0" indent="0">
              <a:buClrTx/>
              <a:buFont typeface="Wingdings" pitchFamily="2" charset="2"/>
              <a:buChar char="q"/>
            </a:pPr>
            <a:r>
              <a:rPr lang="ru-RU" sz="2800" dirty="0" smtClean="0"/>
              <a:t> Т.к. ваша компания будет являться </a:t>
            </a:r>
            <a:r>
              <a:rPr lang="ru-RU" sz="2800" dirty="0" err="1" smtClean="0"/>
              <a:t>офшорной</a:t>
            </a:r>
            <a:r>
              <a:rPr lang="ru-RU" sz="2800" dirty="0" smtClean="0"/>
              <a:t>, то не будет возможности владеть недвижимостью на БВО.</a:t>
            </a:r>
            <a:endParaRPr lang="ru-RU"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04800"/>
            <a:ext cx="8610600" cy="6248400"/>
          </a:xfrm>
        </p:spPr>
        <p:txBody>
          <a:bodyPr>
            <a:noAutofit/>
          </a:bodyPr>
          <a:lstStyle/>
          <a:p>
            <a:pPr marL="0" indent="0" algn="ctr">
              <a:spcBef>
                <a:spcPts val="0"/>
              </a:spcBef>
              <a:buNone/>
            </a:pPr>
            <a:r>
              <a:rPr lang="ru-RU" sz="3200" b="1" dirty="0" smtClean="0"/>
              <a:t>Эстония</a:t>
            </a:r>
          </a:p>
          <a:p>
            <a:pPr marL="0" indent="0">
              <a:spcBef>
                <a:spcPts val="0"/>
              </a:spcBef>
              <a:buNone/>
            </a:pPr>
            <a:r>
              <a:rPr lang="ru-RU" sz="3200" dirty="0" smtClean="0"/>
              <a:t>     </a:t>
            </a:r>
            <a:r>
              <a:rPr lang="ru-RU" sz="3000" dirty="0" smtClean="0">
                <a:latin typeface="Times New Roman" pitchFamily="18" charset="0"/>
                <a:cs typeface="Times New Roman" pitchFamily="18" charset="0"/>
              </a:rPr>
              <a:t>Страны Прибалтики и, в частности, Эстония, в последнее время пользуются популярностью среди IT-бизнеса. </a:t>
            </a:r>
            <a:r>
              <a:rPr lang="ru-RU" sz="3000" dirty="0" err="1" smtClean="0">
                <a:latin typeface="Times New Roman" pitchFamily="18" charset="0"/>
                <a:cs typeface="Times New Roman" pitchFamily="18" charset="0"/>
              </a:rPr>
              <a:t>Стартап-культура</a:t>
            </a:r>
            <a:r>
              <a:rPr lang="ru-RU" sz="3000" dirty="0" smtClean="0">
                <a:latin typeface="Times New Roman" pitchFamily="18" charset="0"/>
                <a:cs typeface="Times New Roman" pitchFamily="18" charset="0"/>
              </a:rPr>
              <a:t> здесь на высоком уровне, что обуславливает большой интерес и внимание к местному рынку со стороны инвесторов. IT-инфраструктура на этой территории также одна из самых развитых в Евросоюзе</a:t>
            </a:r>
            <a:endParaRPr lang="ru-RU" sz="3000" dirty="0">
              <a:latin typeface="Times New Roman" pitchFamily="18" charset="0"/>
              <a:cs typeface="Times New Roman" pitchFamily="18" charset="0"/>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2289" name="Рисунок 11" descr="37bbf5f10335e8f6fc1a"/>
          <p:cNvPicPr>
            <a:picLocks noChangeAspect="1" noChangeArrowheads="1"/>
          </p:cNvPicPr>
          <p:nvPr/>
        </p:nvPicPr>
        <p:blipFill>
          <a:blip r:embed="rId2"/>
          <a:srcRect/>
          <a:stretch>
            <a:fillRect/>
          </a:stretch>
        </p:blipFill>
        <p:spPr bwMode="auto">
          <a:xfrm>
            <a:off x="1219200" y="4114800"/>
            <a:ext cx="6905625" cy="2743200"/>
          </a:xfrm>
          <a:prstGeom prst="rect">
            <a:avLst/>
          </a:prstGeom>
          <a:noFill/>
        </p:spPr>
      </p:pic>
      <p:sp>
        <p:nvSpPr>
          <p:cNvPr id="12291" name="Rectangle 3"/>
          <p:cNvSpPr>
            <a:spLocks noChangeArrowheads="1"/>
          </p:cNvSpPr>
          <p:nvPr/>
        </p:nvSpPr>
        <p:spPr bwMode="auto">
          <a:xfrm>
            <a:off x="0" y="4514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686800" cy="4953000"/>
          </a:xfrm>
        </p:spPr>
        <p:txBody>
          <a:bodyPr>
            <a:normAutofit fontScale="25000" lnSpcReduction="20000"/>
          </a:bodyPr>
          <a:lstStyle/>
          <a:p>
            <a:pPr marL="0" indent="0">
              <a:lnSpc>
                <a:spcPct val="120000"/>
              </a:lnSpc>
              <a:spcBef>
                <a:spcPts val="0"/>
              </a:spcBef>
              <a:buNone/>
            </a:pPr>
            <a:r>
              <a:rPr lang="ru-RU" sz="12800" dirty="0" smtClean="0"/>
              <a:t>     Организационно-правовых форм для компаний Эстонским законодательством предусмотрено две: общество с ограниченной ответственностью и акционерное общество. Нужно также отметить, что контроль за состоянием компании будет осуществлять проще, благодаря близкому географическому месту расположения к странам СНГ</a:t>
            </a:r>
          </a:p>
          <a:p>
            <a:pPr>
              <a:buNone/>
            </a:pPr>
            <a:endParaRPr lang="ru-RU"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610600" cy="6096000"/>
          </a:xfrm>
        </p:spPr>
        <p:txBody>
          <a:bodyPr>
            <a:noAutofit/>
          </a:bodyPr>
          <a:lstStyle/>
          <a:p>
            <a:pPr marL="0" indent="0" algn="ctr">
              <a:spcBef>
                <a:spcPts val="0"/>
              </a:spcBef>
              <a:spcAft>
                <a:spcPts val="1200"/>
              </a:spcAft>
              <a:buNone/>
            </a:pPr>
            <a:r>
              <a:rPr lang="ru-RU" sz="2800" b="1" i="1" dirty="0" smtClean="0"/>
              <a:t>Положительные моменты (Эстония)</a:t>
            </a:r>
            <a:endParaRPr lang="ru-RU" sz="2800" b="1" dirty="0" smtClean="0"/>
          </a:p>
          <a:p>
            <a:pPr marL="0" lvl="0" indent="0">
              <a:buClrTx/>
              <a:buFont typeface="Wingdings" pitchFamily="2" charset="2"/>
              <a:buChar char="q"/>
            </a:pPr>
            <a:r>
              <a:rPr lang="ru-RU" sz="2800" dirty="0" smtClean="0"/>
              <a:t> Эстония – член ЕС, следовательно, к общему рынку стран-членов имеет неограниченный доступ.</a:t>
            </a:r>
          </a:p>
          <a:p>
            <a:pPr marL="0" lvl="0" indent="0">
              <a:buClrTx/>
              <a:buFont typeface="Wingdings" pitchFamily="2" charset="2"/>
              <a:buChar char="q"/>
            </a:pPr>
            <a:r>
              <a:rPr lang="ru-RU" sz="2800" dirty="0" smtClean="0"/>
              <a:t> Местное население хорошо знает английский, а зачастую и русский язык.</a:t>
            </a:r>
          </a:p>
          <a:p>
            <a:pPr marL="0" lvl="0" indent="0">
              <a:buClrTx/>
              <a:buFont typeface="Wingdings" pitchFamily="2" charset="2"/>
              <a:buChar char="q"/>
            </a:pPr>
            <a:r>
              <a:rPr lang="ru-RU" sz="2800" dirty="0" smtClean="0"/>
              <a:t> Для того, чтобы открыть счет в Эстонском банке, не обязательно находиться там территориально.</a:t>
            </a:r>
          </a:p>
          <a:p>
            <a:pPr marL="0" lvl="0" indent="0">
              <a:buClrTx/>
              <a:buFont typeface="Wingdings" pitchFamily="2" charset="2"/>
              <a:buChar char="q"/>
            </a:pPr>
            <a:r>
              <a:rPr lang="ru-RU" sz="2800" dirty="0" smtClean="0"/>
              <a:t> Компании — резиденты страны имеют неограниченные возможности для открытия счетов в зарубежных банках и проводить сделки могут в любой валюте.</a:t>
            </a:r>
          </a:p>
          <a:p>
            <a:pPr marL="0" lvl="0" indent="0">
              <a:buClrTx/>
              <a:buFont typeface="Wingdings" pitchFamily="2" charset="2"/>
              <a:buChar char="q"/>
            </a:pPr>
            <a:r>
              <a:rPr lang="ru-RU" sz="2800" dirty="0" smtClean="0"/>
              <a:t> Нет валютного контроля.</a:t>
            </a:r>
          </a:p>
          <a:p>
            <a:pPr>
              <a:buNone/>
            </a:pPr>
            <a:endParaRPr lang="ru-RU" sz="3600" dirty="0"/>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8195" name="Rectangle 3"/>
          <p:cNvSpPr>
            <a:spLocks noChangeArrowheads="1"/>
          </p:cNvSpPr>
          <p:nvPr/>
        </p:nvSpPr>
        <p:spPr bwMode="auto">
          <a:xfrm>
            <a:off x="0" y="2933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534400" cy="6172200"/>
          </a:xfrm>
        </p:spPr>
        <p:txBody>
          <a:bodyPr>
            <a:normAutofit fontScale="92500"/>
          </a:bodyPr>
          <a:lstStyle/>
          <a:p>
            <a:pPr lvl="0">
              <a:buClrTx/>
              <a:buFont typeface="Wingdings" pitchFamily="2" charset="2"/>
              <a:buChar char="q"/>
            </a:pPr>
            <a:r>
              <a:rPr lang="ru-RU" sz="2800" dirty="0" smtClean="0"/>
              <a:t>Налоговая система здесь достаточно лояльная. Если вы решите полученную прибыль реинвестировать, то будете освобождены от обязанности уплаты налога на прибыль.</a:t>
            </a:r>
          </a:p>
          <a:p>
            <a:pPr lvl="0">
              <a:buClrTx/>
              <a:buFont typeface="Wingdings" pitchFamily="2" charset="2"/>
              <a:buChar char="q"/>
            </a:pPr>
            <a:r>
              <a:rPr lang="ru-RU" sz="2800" dirty="0" smtClean="0"/>
              <a:t>Эффективная договорная система позволяет избежать двойное налогообложение: по ставке 6% от налога на репатриацию освобождаются внешние доходы нерезидента.</a:t>
            </a:r>
          </a:p>
          <a:p>
            <a:pPr lvl="0">
              <a:buClrTx/>
              <a:buFont typeface="Wingdings" pitchFamily="2" charset="2"/>
              <a:buChar char="q"/>
            </a:pPr>
            <a:r>
              <a:rPr lang="ru-RU" sz="2800" dirty="0" smtClean="0"/>
              <a:t>Подача всей бухгалтерской и налоговой отчетности в Эстонии осуществляется в электронном виде.</a:t>
            </a:r>
          </a:p>
          <a:p>
            <a:pPr lvl="0">
              <a:buClrTx/>
              <a:buFont typeface="Wingdings" pitchFamily="2" charset="2"/>
              <a:buChar char="q"/>
            </a:pPr>
            <a:r>
              <a:rPr lang="ru-RU" sz="2800" dirty="0" smtClean="0"/>
              <a:t>Недвижимость налогом не облагается.</a:t>
            </a:r>
          </a:p>
          <a:p>
            <a:pPr lvl="0">
              <a:buClrTx/>
              <a:buFont typeface="Wingdings" pitchFamily="2" charset="2"/>
              <a:buChar char="q"/>
            </a:pPr>
            <a:r>
              <a:rPr lang="ru-RU" sz="2800" dirty="0" smtClean="0"/>
              <a:t>Собственникам и руководителям эстонских компаний визы выдаются на долгий срок, также, при желании, получение гражданства будет упрощено.</a:t>
            </a:r>
            <a:endParaRPr lang="ru-RU"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686800" cy="6248400"/>
          </a:xfrm>
        </p:spPr>
        <p:txBody>
          <a:bodyPr>
            <a:noAutofit/>
          </a:bodyPr>
          <a:lstStyle/>
          <a:p>
            <a:pPr marL="0" indent="0" algn="ctr">
              <a:spcBef>
                <a:spcPts val="0"/>
              </a:spcBef>
              <a:spcAft>
                <a:spcPts val="1200"/>
              </a:spcAft>
              <a:buClrTx/>
              <a:buNone/>
            </a:pPr>
            <a:r>
              <a:rPr lang="ru-RU" sz="2800" b="1" i="1" dirty="0" smtClean="0">
                <a:latin typeface="Times New Roman" pitchFamily="18" charset="0"/>
                <a:cs typeface="Times New Roman" pitchFamily="18" charset="0"/>
              </a:rPr>
              <a:t>Отрицательные моменты (Эстония)</a:t>
            </a:r>
            <a:endParaRPr lang="ru-RU" sz="2800" b="1" dirty="0" smtClean="0">
              <a:latin typeface="Times New Roman" pitchFamily="18" charset="0"/>
              <a:cs typeface="Times New Roman" pitchFamily="18" charset="0"/>
            </a:endParaRPr>
          </a:p>
          <a:p>
            <a:pPr marL="0" lvl="0" indent="0">
              <a:spcBef>
                <a:spcPts val="0"/>
              </a:spcBef>
              <a:buClrTx/>
              <a:buFont typeface="Wingdings" pitchFamily="2" charset="2"/>
              <a:buChar char="q"/>
            </a:pPr>
            <a:r>
              <a:rPr lang="ru-RU" dirty="0" smtClean="0">
                <a:latin typeface="Times New Roman" pitchFamily="18" charset="0"/>
                <a:cs typeface="Times New Roman" pitchFamily="18" charset="0"/>
              </a:rPr>
              <a:t> В вопросах о структуре собственности компании конфиденциальность на низком уровне.</a:t>
            </a:r>
          </a:p>
          <a:p>
            <a:pPr marL="0" lvl="0" indent="0">
              <a:spcBef>
                <a:spcPts val="0"/>
              </a:spcBef>
              <a:buClrTx/>
              <a:buFont typeface="Wingdings" pitchFamily="2" charset="2"/>
              <a:buChar char="q"/>
            </a:pPr>
            <a:r>
              <a:rPr lang="ru-RU" dirty="0" smtClean="0">
                <a:latin typeface="Times New Roman" pitchFamily="18" charset="0"/>
                <a:cs typeface="Times New Roman" pitchFamily="18" charset="0"/>
              </a:rPr>
              <a:t> Установленный для ООО минимальный уставной капитал – 2500 евро. Его оплату можно отложить до указанного в законе события (к примеру, до уменьшения или увеличения капитала, до выплаты дивидендов). Однако рано или поздно сделать это все же придется.</a:t>
            </a:r>
          </a:p>
          <a:p>
            <a:pPr marL="0" lvl="0" indent="0">
              <a:spcBef>
                <a:spcPts val="0"/>
              </a:spcBef>
              <a:buClrTx/>
              <a:buFont typeface="Wingdings" pitchFamily="2" charset="2"/>
              <a:buChar char="q"/>
            </a:pPr>
            <a:r>
              <a:rPr lang="ru-RU" dirty="0" smtClean="0">
                <a:latin typeface="Times New Roman" pitchFamily="18" charset="0"/>
                <a:cs typeface="Times New Roman" pitchFamily="18" charset="0"/>
              </a:rPr>
              <a:t> Юрисдикция с высокими налоговыми ставками, корпоративный налог – почти 26,6%. Но только распределяемая прибыль облагается налогом. При этом распределением капитала считаются: расходы и выплаты, выплата дивидендов, уменьшение уставного капитала.</a:t>
            </a:r>
          </a:p>
          <a:p>
            <a:pPr marL="0" lvl="0" indent="0">
              <a:spcBef>
                <a:spcPts val="0"/>
              </a:spcBef>
              <a:buClrTx/>
              <a:buFont typeface="Wingdings" pitchFamily="2" charset="2"/>
              <a:buChar char="q"/>
            </a:pPr>
            <a:r>
              <a:rPr lang="ru-RU" dirty="0" smtClean="0">
                <a:latin typeface="Times New Roman" pitchFamily="18" charset="0"/>
                <a:cs typeface="Times New Roman" pitchFamily="18" charset="0"/>
              </a:rPr>
              <a:t> Финансовую отчетность вы будете обязаны предоставлять ежегодно.</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382000" cy="6400800"/>
          </a:xfrm>
        </p:spPr>
        <p:txBody>
          <a:bodyPr>
            <a:noAutofit/>
          </a:bodyPr>
          <a:lstStyle/>
          <a:p>
            <a:pPr marL="0" indent="0" algn="ctr">
              <a:spcBef>
                <a:spcPts val="0"/>
              </a:spcBef>
              <a:buNone/>
            </a:pPr>
            <a:r>
              <a:rPr lang="ru-RU" sz="3200" b="1" dirty="0" smtClean="0">
                <a:latin typeface="Times New Roman" pitchFamily="18" charset="0"/>
                <a:cs typeface="Times New Roman" pitchFamily="18" charset="0"/>
              </a:rPr>
              <a:t>Гонконг</a:t>
            </a:r>
          </a:p>
          <a:p>
            <a:pPr marL="0" indent="0">
              <a:spcBef>
                <a:spcPts val="0"/>
              </a:spcBef>
              <a:buNone/>
            </a:pPr>
            <a:r>
              <a:rPr lang="ru-RU" sz="32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Это государство является членом АТЭС (APEC – </a:t>
            </a:r>
            <a:r>
              <a:rPr lang="ru-RU" sz="3000" dirty="0" err="1" smtClean="0">
                <a:latin typeface="Times New Roman" pitchFamily="18" charset="0"/>
                <a:cs typeface="Times New Roman" pitchFamily="18" charset="0"/>
              </a:rPr>
              <a:t>Asia-Pacific</a:t>
            </a:r>
            <a:r>
              <a:rPr lang="ru-RU" sz="3000" dirty="0" smtClean="0">
                <a:latin typeface="Times New Roman" pitchFamily="18" charset="0"/>
                <a:cs typeface="Times New Roman" pitchFamily="18" charset="0"/>
              </a:rPr>
              <a:t> </a:t>
            </a:r>
            <a:r>
              <a:rPr lang="ru-RU" sz="3000" dirty="0" err="1" smtClean="0">
                <a:latin typeface="Times New Roman" pitchFamily="18" charset="0"/>
                <a:cs typeface="Times New Roman" pitchFamily="18" charset="0"/>
              </a:rPr>
              <a:t>Economic</a:t>
            </a:r>
            <a:r>
              <a:rPr lang="ru-RU" sz="3000" dirty="0" smtClean="0">
                <a:latin typeface="Times New Roman" pitchFamily="18" charset="0"/>
                <a:cs typeface="Times New Roman" pitchFamily="18" charset="0"/>
              </a:rPr>
              <a:t> </a:t>
            </a:r>
            <a:r>
              <a:rPr lang="ru-RU" sz="3000" dirty="0" err="1" smtClean="0">
                <a:latin typeface="Times New Roman" pitchFamily="18" charset="0"/>
                <a:cs typeface="Times New Roman" pitchFamily="18" charset="0"/>
              </a:rPr>
              <a:t>Cooperation</a:t>
            </a:r>
            <a:r>
              <a:rPr lang="ru-RU" sz="3000" dirty="0" smtClean="0">
                <a:latin typeface="Times New Roman" pitchFamily="18" charset="0"/>
                <a:cs typeface="Times New Roman" pitchFamily="18" charset="0"/>
              </a:rPr>
              <a:t>), также, не только в Азии, но и в мире Гонконг считают одним из самых больших центров бизнеса и торговли. Близкое расположение Гонконга к таким большим рынкам Юго-Восточной Азии как Таиланд, Малайзия, Индонезия, весьма благоприятно для развивающихся деловых связей. Ну а непосредственная близость к Китаю предоставляет доступ к его огромному рынку и способствует весьма эффективным коммуникациям в бизнесе</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534400" cy="5562600"/>
          </a:xfrm>
        </p:spPr>
        <p:txBody>
          <a:bodyPr>
            <a:normAutofit/>
          </a:bodyPr>
          <a:lstStyle/>
          <a:p>
            <a:pPr marL="0">
              <a:buNone/>
            </a:pPr>
            <a:endParaRPr lang="ru-RU" sz="3200" dirty="0">
              <a:latin typeface="Times New Roman" pitchFamily="18" charset="0"/>
              <a:cs typeface="Times New Roman" pitchFamily="18" charset="0"/>
            </a:endParaRPr>
          </a:p>
        </p:txBody>
      </p:sp>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6145" name="Рисунок 12" descr="VictoriaPeak(HongKo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147" name="Rectangle 3"/>
          <p:cNvSpPr>
            <a:spLocks noChangeArrowheads="1"/>
          </p:cNvSpPr>
          <p:nvPr/>
        </p:nvSpPr>
        <p:spPr bwMode="auto">
          <a:xfrm>
            <a:off x="0" y="4029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410200"/>
          </a:xfrm>
        </p:spPr>
        <p:txBody>
          <a:bodyPr>
            <a:noAutofit/>
          </a:bodyPr>
          <a:lstStyle/>
          <a:p>
            <a:pPr marL="0">
              <a:spcAft>
                <a:spcPts val="1200"/>
              </a:spcAft>
              <a:buClrTx/>
              <a:buNone/>
            </a:pPr>
            <a:r>
              <a:rPr lang="ru-RU" sz="3200" dirty="0" smtClean="0"/>
              <a:t>     В Гонконге самой распространенной формой предприятия является компания с ограниченной ответственностью (</a:t>
            </a:r>
            <a:r>
              <a:rPr lang="ru-RU" sz="3200" dirty="0" err="1" smtClean="0"/>
              <a:t>Limited</a:t>
            </a:r>
            <a:r>
              <a:rPr lang="ru-RU" sz="3200" dirty="0" smtClean="0"/>
              <a:t> </a:t>
            </a:r>
            <a:r>
              <a:rPr lang="ru-RU" sz="3200" dirty="0" err="1" smtClean="0"/>
              <a:t>Company</a:t>
            </a:r>
            <a:r>
              <a:rPr lang="ru-RU" sz="3200" dirty="0" smtClean="0"/>
              <a:t>)</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534400" cy="5791200"/>
          </a:xfrm>
        </p:spPr>
        <p:txBody>
          <a:bodyPr>
            <a:normAutofit fontScale="92500" lnSpcReduction="20000"/>
          </a:bodyPr>
          <a:lstStyle/>
          <a:p>
            <a:pPr marL="0" indent="0" algn="ctr">
              <a:lnSpc>
                <a:spcPct val="120000"/>
              </a:lnSpc>
              <a:spcBef>
                <a:spcPts val="0"/>
              </a:spcBef>
              <a:spcAft>
                <a:spcPts val="1200"/>
              </a:spcAft>
              <a:buNone/>
            </a:pPr>
            <a:r>
              <a:rPr lang="ru-RU" sz="3200" b="1" i="1" dirty="0" smtClean="0">
                <a:latin typeface="Times New Roman" pitchFamily="18" charset="0"/>
                <a:cs typeface="Times New Roman" pitchFamily="18" charset="0"/>
              </a:rPr>
              <a:t>Положительные моменты (Гонконг)</a:t>
            </a:r>
            <a:endParaRPr lang="ru-RU" sz="3200" b="1" dirty="0" smtClean="0">
              <a:latin typeface="Times New Roman" pitchFamily="18" charset="0"/>
              <a:cs typeface="Times New Roman" pitchFamily="18" charset="0"/>
            </a:endParaRPr>
          </a:p>
          <a:p>
            <a:pPr marL="0" lvl="0" indent="0">
              <a:lnSpc>
                <a:spcPct val="120000"/>
              </a:lnSpc>
              <a:buClrTx/>
              <a:buFont typeface="Wingdings" pitchFamily="2" charset="2"/>
              <a:buChar char="q"/>
            </a:pPr>
            <a:r>
              <a:rPr lang="ru-RU" sz="3200" dirty="0" smtClean="0">
                <a:latin typeface="Times New Roman" pitchFamily="18" charset="0"/>
                <a:cs typeface="Times New Roman" pitchFamily="18" charset="0"/>
              </a:rPr>
              <a:t> Действия, необходимые для регистрации компании в Гонконге, можно осуществить дистанционно, лично можно не присутствовать.</a:t>
            </a:r>
          </a:p>
          <a:p>
            <a:pPr marL="0" lvl="0" indent="0">
              <a:lnSpc>
                <a:spcPct val="120000"/>
              </a:lnSpc>
              <a:buClrTx/>
              <a:buFont typeface="Wingdings" pitchFamily="2" charset="2"/>
              <a:buChar char="q"/>
            </a:pPr>
            <a:r>
              <a:rPr lang="ru-RU" sz="3200" dirty="0" smtClean="0">
                <a:latin typeface="Times New Roman" pitchFamily="18" charset="0"/>
                <a:cs typeface="Times New Roman" pitchFamily="18" charset="0"/>
              </a:rPr>
              <a:t> Два официальных языка – китайский и английский, англосаксонская правовая система.</a:t>
            </a:r>
          </a:p>
          <a:p>
            <a:pPr marL="0" lvl="0" indent="0">
              <a:lnSpc>
                <a:spcPct val="120000"/>
              </a:lnSpc>
              <a:buClrTx/>
              <a:buFont typeface="Wingdings" pitchFamily="2" charset="2"/>
              <a:buChar char="q"/>
            </a:pPr>
            <a:r>
              <a:rPr lang="ru-RU" sz="3200" dirty="0" smtClean="0">
                <a:latin typeface="Times New Roman" pitchFamily="18" charset="0"/>
                <a:cs typeface="Times New Roman" pitchFamily="18" charset="0"/>
              </a:rPr>
              <a:t> Для уставного капитала ограничения в видах валют и сумме взноса отсутствуют.</a:t>
            </a:r>
          </a:p>
          <a:p>
            <a:pPr marL="0" lvl="0" indent="0">
              <a:lnSpc>
                <a:spcPct val="120000"/>
              </a:lnSpc>
              <a:buClrTx/>
              <a:buFont typeface="Wingdings" pitchFamily="2" charset="2"/>
              <a:buChar char="q"/>
            </a:pPr>
            <a:r>
              <a:rPr lang="ru-RU" sz="3200" dirty="0" smtClean="0">
                <a:latin typeface="Times New Roman" pitchFamily="18" charset="0"/>
                <a:cs typeface="Times New Roman" pitchFamily="18" charset="0"/>
              </a:rPr>
              <a:t> Достаточно мягкие условия ведения бизнеса – ставка налога на прибыль весьма низкая (16,5%), НДС отсутствует.</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562600"/>
          </a:xfrm>
        </p:spPr>
        <p:txBody>
          <a:bodyPr>
            <a:normAutofit fontScale="92500" lnSpcReduction="10000"/>
          </a:bodyPr>
          <a:lstStyle/>
          <a:p>
            <a:pPr marL="0" indent="0" algn="ctr">
              <a:lnSpc>
                <a:spcPct val="110000"/>
              </a:lnSpc>
              <a:buNone/>
            </a:pPr>
            <a:r>
              <a:rPr lang="ru-RU" sz="3200" b="1" i="1" dirty="0" smtClean="0">
                <a:latin typeface="Times New Roman" pitchFamily="18" charset="0"/>
                <a:cs typeface="Times New Roman" pitchFamily="18" charset="0"/>
              </a:rPr>
              <a:t>Положительные моменты (Гонконг)</a:t>
            </a:r>
            <a:endParaRPr lang="ru-RU" sz="3200" b="1" dirty="0" smtClean="0">
              <a:latin typeface="Times New Roman" pitchFamily="18" charset="0"/>
              <a:cs typeface="Times New Roman" pitchFamily="18" charset="0"/>
            </a:endParaRPr>
          </a:p>
          <a:p>
            <a:pPr marL="0" lvl="0" indent="0">
              <a:lnSpc>
                <a:spcPct val="110000"/>
              </a:lnSpc>
              <a:buClrTx/>
              <a:buFont typeface="Wingdings" pitchFamily="2" charset="2"/>
              <a:buChar char="q"/>
            </a:pPr>
            <a:r>
              <a:rPr lang="ru-RU" sz="3200" dirty="0" smtClean="0">
                <a:latin typeface="Times New Roman" pitchFamily="18" charset="0"/>
                <a:cs typeface="Times New Roman" pitchFamily="18" charset="0"/>
              </a:rPr>
              <a:t> Законодательный климат благоприятен для иностранных инвесторов. Чтобы быть владельцем компании, не обязательно быть резидентом (за исключением случаев принадлежности компании к некоторым стратегическим отраслям).</a:t>
            </a:r>
          </a:p>
          <a:p>
            <a:pPr marL="0" lvl="0" indent="0">
              <a:lnSpc>
                <a:spcPct val="110000"/>
              </a:lnSpc>
              <a:buClrTx/>
              <a:buFont typeface="Wingdings" pitchFamily="2" charset="2"/>
              <a:buChar char="q"/>
            </a:pPr>
            <a:r>
              <a:rPr lang="ru-RU" sz="3200" dirty="0" smtClean="0">
                <a:latin typeface="Times New Roman" pitchFamily="18" charset="0"/>
                <a:cs typeface="Times New Roman" pitchFamily="18" charset="0"/>
              </a:rPr>
              <a:t> Доход, полученный в этом административном районе, не будет облагаться налогом, если его источник, как и ведение деятельности, территориально за пределами Гонконга.</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943600"/>
          </a:xfrm>
        </p:spPr>
        <p:txBody>
          <a:bodyPr>
            <a:normAutofit fontScale="85000" lnSpcReduction="10000"/>
          </a:bodyPr>
          <a:lstStyle/>
          <a:p>
            <a:pPr marL="0" indent="0" algn="ctr">
              <a:lnSpc>
                <a:spcPct val="120000"/>
              </a:lnSpc>
              <a:spcBef>
                <a:spcPts val="0"/>
              </a:spcBef>
              <a:spcAft>
                <a:spcPts val="1200"/>
              </a:spcAft>
              <a:buNone/>
            </a:pPr>
            <a:r>
              <a:rPr lang="ru-RU" sz="3200" b="1" i="1" dirty="0" smtClean="0">
                <a:latin typeface="Times New Roman" pitchFamily="18" charset="0"/>
                <a:cs typeface="Times New Roman" pitchFamily="18" charset="0"/>
              </a:rPr>
              <a:t>Положительные моменты (Гонконг)</a:t>
            </a:r>
          </a:p>
          <a:p>
            <a:pPr marL="0" lvl="0" indent="0">
              <a:lnSpc>
                <a:spcPct val="110000"/>
              </a:lnSpc>
              <a:buClrTx/>
              <a:buFont typeface="Wingdings" pitchFamily="2" charset="2"/>
              <a:buChar char="q"/>
            </a:pPr>
            <a:r>
              <a:rPr lang="ru-RU" sz="3200" dirty="0" smtClean="0">
                <a:latin typeface="Times New Roman" pitchFamily="18" charset="0"/>
                <a:cs typeface="Times New Roman" pitchFamily="18" charset="0"/>
              </a:rPr>
              <a:t> Если у вашей гонконгской компании уставной капитал будет не больше 10 000 гонконгских долларов (около $1300), то минимальный государственный лицензионный сбор составит около $300. Вообще такой сбор зависит от размеров уставного капитала и выплачивается компанией ежегодно.</a:t>
            </a:r>
          </a:p>
          <a:p>
            <a:pPr marL="0" lvl="0" indent="0">
              <a:lnSpc>
                <a:spcPct val="110000"/>
              </a:lnSpc>
              <a:buClrTx/>
              <a:buFont typeface="Wingdings" pitchFamily="2" charset="2"/>
              <a:buChar char="q"/>
            </a:pPr>
            <a:r>
              <a:rPr lang="ru-RU" sz="3200" dirty="0" smtClean="0">
                <a:latin typeface="Times New Roman" pitchFamily="18" charset="0"/>
                <a:cs typeface="Times New Roman" pitchFamily="18" charset="0"/>
              </a:rPr>
              <a:t> Собирать директоров и акционеров гонконгской фирмы необязательно каждый год. А проводить такие собрания можно там, где удобно, в любой точке мира.</a:t>
            </a:r>
          </a:p>
          <a:p>
            <a:pPr marL="0" indent="0">
              <a:lnSpc>
                <a:spcPct val="110000"/>
              </a:lnSpc>
              <a:buClrTx/>
              <a:buFont typeface="Wingdings" pitchFamily="2" charset="2"/>
              <a:buChar char="q"/>
            </a:pPr>
            <a:r>
              <a:rPr lang="ru-RU" sz="3200" dirty="0" smtClean="0">
                <a:latin typeface="Times New Roman" pitchFamily="18" charset="0"/>
                <a:cs typeface="Times New Roman" pitchFamily="18" charset="0"/>
              </a:rPr>
              <a:t> Т.к. в процедурах слияния и поглощения, антимонопольные и др. ограничения отсутствуют, то из бизнеса можно выходить легко</a:t>
            </a:r>
            <a:endParaRPr lang="ru-RU" sz="32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686800" cy="6248400"/>
          </a:xfrm>
        </p:spPr>
        <p:txBody>
          <a:bodyPr>
            <a:normAutofit fontScale="85000" lnSpcReduction="10000"/>
          </a:bodyPr>
          <a:lstStyle/>
          <a:p>
            <a:pPr marL="0" indent="0" algn="ctr">
              <a:lnSpc>
                <a:spcPct val="110000"/>
              </a:lnSpc>
              <a:spcBef>
                <a:spcPts val="0"/>
              </a:spcBef>
              <a:spcAft>
                <a:spcPts val="1200"/>
              </a:spcAft>
              <a:buNone/>
            </a:pPr>
            <a:r>
              <a:rPr lang="ru-RU" b="1" i="1" dirty="0" smtClean="0">
                <a:latin typeface="Times New Roman" pitchFamily="18" charset="0"/>
                <a:cs typeface="Times New Roman" pitchFamily="18" charset="0"/>
              </a:rPr>
              <a:t>Отрицательные моменты (Гонконг)</a:t>
            </a:r>
            <a:endParaRPr lang="ru-RU" b="1" dirty="0" smtClean="0">
              <a:latin typeface="Times New Roman" pitchFamily="18" charset="0"/>
              <a:cs typeface="Times New Roman" pitchFamily="18" charset="0"/>
            </a:endParaRPr>
          </a:p>
          <a:p>
            <a:pPr marL="0" lvl="0" indent="0">
              <a:lnSpc>
                <a:spcPct val="120000"/>
              </a:lnSpc>
              <a:buClrTx/>
              <a:buFont typeface="Wingdings" pitchFamily="2" charset="2"/>
              <a:buChar char="q"/>
            </a:pPr>
            <a:r>
              <a:rPr lang="ru-RU" dirty="0" smtClean="0">
                <a:latin typeface="Times New Roman" pitchFamily="18" charset="0"/>
                <a:cs typeface="Times New Roman" pitchFamily="18" charset="0"/>
              </a:rPr>
              <a:t> </a:t>
            </a:r>
            <a:r>
              <a:rPr lang="ru-RU" sz="2700" dirty="0" smtClean="0">
                <a:latin typeface="Times New Roman" pitchFamily="18" charset="0"/>
                <a:cs typeface="Times New Roman" pitchFamily="18" charset="0"/>
              </a:rPr>
              <a:t>Дистанционно, вы не сможете открыть счет в банке.</a:t>
            </a:r>
          </a:p>
          <a:p>
            <a:pPr marL="0" lvl="0" indent="0">
              <a:lnSpc>
                <a:spcPct val="120000"/>
              </a:lnSpc>
              <a:buClrTx/>
              <a:buFont typeface="Wingdings" pitchFamily="2" charset="2"/>
              <a:buChar char="q"/>
            </a:pPr>
            <a:r>
              <a:rPr lang="ru-RU" sz="2700" dirty="0" smtClean="0">
                <a:latin typeface="Times New Roman" pitchFamily="18" charset="0"/>
                <a:cs typeface="Times New Roman" pitchFamily="18" charset="0"/>
              </a:rPr>
              <a:t> Обязательно наличие корпоративного секретаря – резидента Гонконга (</a:t>
            </a:r>
            <a:r>
              <a:rPr lang="ru-RU" sz="2700" dirty="0" err="1" smtClean="0">
                <a:latin typeface="Times New Roman" pitchFamily="18" charset="0"/>
                <a:cs typeface="Times New Roman" pitchFamily="18" charset="0"/>
              </a:rPr>
              <a:t>физлицо</a:t>
            </a:r>
            <a:r>
              <a:rPr lang="ru-RU" sz="2700" dirty="0" smtClean="0">
                <a:latin typeface="Times New Roman" pitchFamily="18" charset="0"/>
                <a:cs typeface="Times New Roman" pitchFamily="18" charset="0"/>
              </a:rPr>
              <a:t> или </a:t>
            </a:r>
            <a:r>
              <a:rPr lang="ru-RU" sz="2700" dirty="0" err="1" smtClean="0">
                <a:latin typeface="Times New Roman" pitchFamily="18" charset="0"/>
                <a:cs typeface="Times New Roman" pitchFamily="18" charset="0"/>
              </a:rPr>
              <a:t>юрлицо</a:t>
            </a:r>
            <a:r>
              <a:rPr lang="ru-RU" sz="2700" dirty="0" smtClean="0">
                <a:latin typeface="Times New Roman" pitchFamily="18" charset="0"/>
                <a:cs typeface="Times New Roman" pitchFamily="18" charset="0"/>
              </a:rPr>
              <a:t>).</a:t>
            </a:r>
          </a:p>
          <a:p>
            <a:pPr marL="0" lvl="0" indent="0">
              <a:lnSpc>
                <a:spcPct val="120000"/>
              </a:lnSpc>
              <a:buClrTx/>
              <a:buFont typeface="Wingdings" pitchFamily="2" charset="2"/>
              <a:buChar char="q"/>
            </a:pPr>
            <a:r>
              <a:rPr lang="ru-RU" sz="2700" dirty="0" smtClean="0">
                <a:latin typeface="Times New Roman" pitchFamily="18" charset="0"/>
                <a:cs typeface="Times New Roman" pitchFamily="18" charset="0"/>
              </a:rPr>
              <a:t> Ведение бухгалтерии и проведение ежегодного аудита для гонконгских компаний обязательно. При этом у аудиторов имеются серьезные требования – все необходимые первичные бухгалтерские документы (заказы, инвойсы, контракты и пр.) должны быть в наличии.</a:t>
            </a:r>
          </a:p>
          <a:p>
            <a:pPr marL="0" lvl="0" indent="0">
              <a:lnSpc>
                <a:spcPct val="120000"/>
              </a:lnSpc>
              <a:buClrTx/>
              <a:buFont typeface="Wingdings" pitchFamily="2" charset="2"/>
              <a:buChar char="q"/>
            </a:pPr>
            <a:r>
              <a:rPr lang="ru-RU" sz="2700" dirty="0" smtClean="0">
                <a:latin typeface="Times New Roman" pitchFamily="18" charset="0"/>
                <a:cs typeface="Times New Roman" pitchFamily="18" charset="0"/>
              </a:rPr>
              <a:t> Для налогового планирования может оказаться недостатком отсутствие Соглашения об </a:t>
            </a:r>
            <a:r>
              <a:rPr lang="ru-RU" sz="2700" dirty="0" err="1" smtClean="0">
                <a:latin typeface="Times New Roman" pitchFamily="18" charset="0"/>
                <a:cs typeface="Times New Roman" pitchFamily="18" charset="0"/>
              </a:rPr>
              <a:t>избежании</a:t>
            </a:r>
            <a:r>
              <a:rPr lang="ru-RU" sz="2700" dirty="0" smtClean="0">
                <a:latin typeface="Times New Roman" pitchFamily="18" charset="0"/>
                <a:cs typeface="Times New Roman" pitchFamily="18" charset="0"/>
              </a:rPr>
              <a:t> двойного налогообложения с некоторыми странами, в частности с Украиной и Россией.</a:t>
            </a:r>
          </a:p>
          <a:p>
            <a:pPr marL="0" lvl="0" indent="0">
              <a:lnSpc>
                <a:spcPct val="120000"/>
              </a:lnSpc>
              <a:buClrTx/>
              <a:buFont typeface="Wingdings" pitchFamily="2" charset="2"/>
              <a:buChar char="q"/>
            </a:pPr>
            <a:r>
              <a:rPr lang="ru-RU" sz="2700" dirty="0" smtClean="0">
                <a:latin typeface="Times New Roman" pitchFamily="18" charset="0"/>
                <a:cs typeface="Times New Roman" pitchFamily="18" charset="0"/>
              </a:rPr>
              <a:t> В реестре компаний публично доступны сведения об акционерах и директорах (за исключением номинальных сервисов).</a:t>
            </a:r>
          </a:p>
          <a:p>
            <a:pPr>
              <a:buNone/>
            </a:pP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85800"/>
            <a:ext cx="8229600" cy="5638800"/>
          </a:xfrm>
        </p:spPr>
        <p:txBody>
          <a:bodyPr>
            <a:normAutofit/>
          </a:bodyPr>
          <a:lstStyle/>
          <a:p>
            <a:pPr marL="0" indent="0">
              <a:buNone/>
            </a:pPr>
            <a:r>
              <a:rPr lang="ru-RU" sz="3600" b="1" dirty="0" smtClean="0"/>
              <a:t>Вывод:</a:t>
            </a:r>
          </a:p>
          <a:p>
            <a:pPr marL="0" indent="0">
              <a:buNone/>
            </a:pPr>
            <a:r>
              <a:rPr lang="ru-RU" sz="3600" b="1" dirty="0" smtClean="0"/>
              <a:t>     В Гонконге</a:t>
            </a:r>
            <a:r>
              <a:rPr lang="ru-RU" sz="3600" dirty="0" smtClean="0"/>
              <a:t>, несмотря на благоприятный инвестиционный климат, отсутствие НДС и приятно низкие ставки налога на прибыль, имеет место строгий подход к отчетности и аудиту. Чтобы открыть счет в банке, вам придется присутствовать лично</a:t>
            </a:r>
          </a:p>
          <a:p>
            <a:pPr>
              <a:buNone/>
            </a:pPr>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14400"/>
            <a:ext cx="8534400" cy="5410200"/>
          </a:xfrm>
        </p:spPr>
        <p:txBody>
          <a:bodyPr>
            <a:normAutofit fontScale="92500"/>
          </a:bodyPr>
          <a:lstStyle/>
          <a:p>
            <a:pPr marL="0" indent="0">
              <a:lnSpc>
                <a:spcPct val="110000"/>
              </a:lnSpc>
              <a:spcBef>
                <a:spcPts val="0"/>
              </a:spcBef>
              <a:spcAft>
                <a:spcPts val="1200"/>
              </a:spcAft>
              <a:buNone/>
            </a:pPr>
            <a:r>
              <a:rPr lang="ru-RU" sz="3600" b="1" dirty="0" smtClean="0"/>
              <a:t>Вывод:</a:t>
            </a:r>
          </a:p>
          <a:p>
            <a:pPr marL="0" indent="0">
              <a:lnSpc>
                <a:spcPct val="110000"/>
              </a:lnSpc>
              <a:spcBef>
                <a:spcPts val="0"/>
              </a:spcBef>
              <a:buNone/>
            </a:pPr>
            <a:r>
              <a:rPr lang="ru-RU" sz="3600" b="1" dirty="0" smtClean="0"/>
              <a:t>     В Эстонии</a:t>
            </a:r>
            <a:r>
              <a:rPr lang="ru-RU" sz="3600" dirty="0" smtClean="0"/>
              <a:t> вы легко можете открыть корпоративный счет дистанционно. Это удобство важно, если привести в пример политику </a:t>
            </a:r>
            <a:r>
              <a:rPr lang="ru-RU" sz="3600" dirty="0" err="1" smtClean="0"/>
              <a:t>Google</a:t>
            </a:r>
            <a:r>
              <a:rPr lang="ru-RU" sz="3600" dirty="0" smtClean="0"/>
              <a:t> </a:t>
            </a:r>
            <a:r>
              <a:rPr lang="ru-RU" sz="3600" dirty="0" err="1" smtClean="0"/>
              <a:t>Play</a:t>
            </a:r>
            <a:r>
              <a:rPr lang="ru-RU" sz="3600" dirty="0" smtClean="0"/>
              <a:t> (банковский счет компании должен находиться в одной стране с ней). Также, положительный момент – хорошо развитая в Эстонии электронная отчетность</a:t>
            </a:r>
          </a:p>
          <a:p>
            <a:pPr>
              <a:buNone/>
            </a:pP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86800" cy="5791200"/>
          </a:xfrm>
        </p:spPr>
        <p:txBody>
          <a:bodyPr/>
          <a:lstStyle/>
          <a:p>
            <a:pPr marL="0" indent="0">
              <a:spcBef>
                <a:spcPts val="0"/>
              </a:spcBef>
              <a:spcAft>
                <a:spcPts val="1200"/>
              </a:spcAft>
              <a:buNone/>
            </a:pPr>
            <a:r>
              <a:rPr lang="ru-RU" sz="3600" b="1" dirty="0" smtClean="0"/>
              <a:t>Вывод:</a:t>
            </a:r>
          </a:p>
          <a:p>
            <a:pPr marL="0" indent="0">
              <a:spcBef>
                <a:spcPts val="0"/>
              </a:spcBef>
              <a:buNone/>
            </a:pPr>
            <a:r>
              <a:rPr lang="ru-RU" sz="3600" b="1" dirty="0" smtClean="0"/>
              <a:t>     На БВО</a:t>
            </a:r>
            <a:r>
              <a:rPr lang="ru-RU" sz="3600" dirty="0" smtClean="0"/>
              <a:t> для вашей компании будет отсутствовать ежегодный фиксированный платеж (ставка налога) и обязательная финансовая отчетность. Но со стороны некоторых заказчиков может возникать недоверие из-за репутации этой юрисдикции</a:t>
            </a:r>
          </a:p>
          <a:p>
            <a:pPr>
              <a:buNone/>
            </a:pPr>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158b4d8d5110788c874bd9112aa0a1b54a528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948</TotalTime>
  <Words>2093</Words>
  <Application>Microsoft Office PowerPoint</Application>
  <PresentationFormat>Экран (4:3)</PresentationFormat>
  <Paragraphs>112</Paragraphs>
  <Slides>39</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39</vt:i4>
      </vt:variant>
    </vt:vector>
  </HeadingPairs>
  <TitlesOfParts>
    <vt:vector size="48" baseType="lpstr">
      <vt:lpstr>Arial</vt:lpstr>
      <vt:lpstr>Calibri</vt:lpstr>
      <vt:lpstr>Cambria</vt:lpstr>
      <vt:lpstr>Constantia</vt:lpstr>
      <vt:lpstr>PT Sans Bold</vt:lpstr>
      <vt:lpstr>Times New Roman</vt:lpstr>
      <vt:lpstr>Wingdings</vt:lpstr>
      <vt:lpstr>Wingdings 2</vt:lpstr>
      <vt:lpstr>Поток</vt:lpstr>
      <vt:lpstr>СПЕЦИАЛЬНЫЕ ЭКОНОМИЧЕСКИЕ ЗОНЫ В МИРОВОЙ ЭКОНОМИКЕ</vt:lpstr>
      <vt:lpstr>Тема: Оффшоры</vt:lpstr>
      <vt:lpstr>ВОПРОСЫ:</vt:lpstr>
      <vt:lpstr>1. Оффшорные схемы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Британские Виргинские Острова (БВО), Эстония и Гонконг</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Уксуменко Алёна</cp:lastModifiedBy>
  <cp:revision>99</cp:revision>
  <dcterms:created xsi:type="dcterms:W3CDTF">2014-09-02T04:46:32Z</dcterms:created>
  <dcterms:modified xsi:type="dcterms:W3CDTF">2017-11-10T00:06:00Z</dcterms:modified>
</cp:coreProperties>
</file>