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76" r:id="rId3"/>
    <p:sldId id="278" r:id="rId4"/>
    <p:sldId id="277" r:id="rId5"/>
    <p:sldId id="306" r:id="rId6"/>
    <p:sldId id="281" r:id="rId7"/>
    <p:sldId id="280" r:id="rId8"/>
    <p:sldId id="282" r:id="rId9"/>
    <p:sldId id="283" r:id="rId10"/>
    <p:sldId id="304" r:id="rId11"/>
    <p:sldId id="305" r:id="rId12"/>
    <p:sldId id="303" r:id="rId13"/>
    <p:sldId id="284" r:id="rId14"/>
    <p:sldId id="313" r:id="rId15"/>
    <p:sldId id="314" r:id="rId16"/>
    <p:sldId id="315" r:id="rId17"/>
    <p:sldId id="316" r:id="rId18"/>
    <p:sldId id="317" r:id="rId19"/>
    <p:sldId id="318" r:id="rId20"/>
    <p:sldId id="299" r:id="rId21"/>
    <p:sldId id="311" r:id="rId22"/>
    <p:sldId id="310" r:id="rId23"/>
    <p:sldId id="285" r:id="rId24"/>
    <p:sldId id="279" r:id="rId25"/>
    <p:sldId id="297" r:id="rId26"/>
    <p:sldId id="286" r:id="rId27"/>
    <p:sldId id="288" r:id="rId28"/>
    <p:sldId id="287" r:id="rId29"/>
    <p:sldId id="290" r:id="rId30"/>
    <p:sldId id="289" r:id="rId31"/>
    <p:sldId id="291" r:id="rId32"/>
    <p:sldId id="293" r:id="rId33"/>
    <p:sldId id="309" r:id="rId34"/>
    <p:sldId id="312" r:id="rId35"/>
    <p:sldId id="307" r:id="rId36"/>
    <p:sldId id="292" r:id="rId37"/>
    <p:sldId id="300" r:id="rId38"/>
    <p:sldId id="294" r:id="rId39"/>
    <p:sldId id="296" r:id="rId40"/>
    <p:sldId id="301" r:id="rId41"/>
    <p:sldId id="308" r:id="rId42"/>
    <p:sldId id="302" r:id="rId43"/>
    <p:sldId id="295" r:id="rId44"/>
    <p:sldId id="298" r:id="rId45"/>
  </p:sldIdLst>
  <p:sldSz cx="12192000" cy="6858000"/>
  <p:notesSz cx="6858000" cy="9144000"/>
  <p:custDataLst>
    <p:tags r:id="rId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8FF"/>
    <a:srgbClr val="E5FFFC"/>
    <a:srgbClr val="EBF1FF"/>
    <a:srgbClr val="BFF1FF"/>
    <a:srgbClr val="D0EBB3"/>
    <a:srgbClr val="A6EE7E"/>
    <a:srgbClr val="A9FDA5"/>
    <a:srgbClr val="F7E6FE"/>
    <a:srgbClr val="F4F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86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946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43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90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1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01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697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480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12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519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6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30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62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25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96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81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454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102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573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68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2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pPr/>
              <a:t>04.12.2022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24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78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9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0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2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3.wdp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703" y="1932876"/>
            <a:ext cx="10595821" cy="1512381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Основы управления рисками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8289" y="4811934"/>
            <a:ext cx="9919471" cy="1368150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Терентьева Татьяна Валерьевна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Arial Narrow" panose="020B0606020202030204" pitchFamily="34" charset="0"/>
              </a:rPr>
              <a:t>Доктор экономических наук, профессор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Arial Narrow" panose="020B0606020202030204" pitchFamily="34" charset="0"/>
              </a:rPr>
              <a:t>Ректор ВВГУ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b="1" dirty="0" err="1" smtClean="0">
                <a:latin typeface="Arial Narrow" panose="020B0606020202030204" pitchFamily="34" charset="0"/>
              </a:rPr>
              <a:t>Пашук</a:t>
            </a:r>
            <a:r>
              <a:rPr lang="ru-RU" b="1" dirty="0" smtClean="0">
                <a:latin typeface="Arial Narrow" panose="020B0606020202030204" pitchFamily="34" charset="0"/>
              </a:rPr>
              <a:t> Наталья Руслановна</a:t>
            </a:r>
            <a:endParaRPr lang="ru-RU" b="1" dirty="0">
              <a:latin typeface="Arial Narrow" panose="020B0606020202030204" pitchFamily="34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Arial Narrow" panose="020B0606020202030204" pitchFamily="34" charset="0"/>
              </a:rPr>
              <a:t>Кандидат </a:t>
            </a:r>
            <a:r>
              <a:rPr lang="ru-RU" dirty="0">
                <a:latin typeface="Arial Narrow" panose="020B0606020202030204" pitchFamily="34" charset="0"/>
              </a:rPr>
              <a:t>экономических наук, </a:t>
            </a:r>
            <a:r>
              <a:rPr lang="ru-RU" dirty="0" smtClean="0">
                <a:latin typeface="Arial Narrow" panose="020B0606020202030204" pitchFamily="34" charset="0"/>
              </a:rPr>
              <a:t>доцент</a:t>
            </a:r>
            <a:endParaRPr lang="ru-RU" dirty="0">
              <a:latin typeface="Arial Narrow" panose="020B0606020202030204" pitchFamily="34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Arial Narrow" panose="020B0606020202030204" pitchFamily="34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Arial Narrow" panose="020B0606020202030204" pitchFamily="34" charset="0"/>
              </a:rPr>
              <a:t>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16200000">
            <a:off x="1885063" y="1714192"/>
            <a:ext cx="1409938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8990982" y="1670599"/>
            <a:ext cx="1409940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938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1006365" y="1622164"/>
            <a:ext cx="10515600" cy="499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«Проблема большинства людей в том, что они не верят в происшествия, пока те не случаются.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Это не глупость и не слабость….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latin typeface="Arial Narrow" panose="020B0606020202030204" pitchFamily="34" charset="0"/>
              </a:rPr>
              <a:t>Просто человеческая природа…..»</a:t>
            </a:r>
          </a:p>
          <a:p>
            <a:pPr marL="0" indent="0" algn="ctr">
              <a:buFontTx/>
              <a:buNone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r">
              <a:buFontTx/>
              <a:buNone/>
            </a:pPr>
            <a:r>
              <a:rPr lang="ru-RU" dirty="0" smtClean="0">
                <a:latin typeface="Arial Narrow" panose="020B0606020202030204" pitchFamily="34" charset="0"/>
              </a:rPr>
              <a:t>Цитата из фильма «Война миров </a:t>
            </a:r>
            <a:r>
              <a:rPr lang="en-US" dirty="0" smtClean="0">
                <a:latin typeface="Arial Narrow" panose="020B0606020202030204" pitchFamily="34" charset="0"/>
              </a:rPr>
              <a:t>Z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14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pPr algn="ctr"/>
            <a:r>
              <a:rPr lang="ru-RU" sz="5400" dirty="0" smtClean="0">
                <a:latin typeface="Arial Narrow" panose="020B0606020202030204" pitchFamily="34" charset="0"/>
              </a:rPr>
              <a:t>План лекции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638" y="1760721"/>
            <a:ext cx="10972800" cy="4595629"/>
          </a:xfrm>
        </p:spPr>
        <p:txBody>
          <a:bodyPr/>
          <a:lstStyle/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1. Основные понятия и определения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2. Классификация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3. Оценка и оптимизация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4. Методы снижения рисков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0" indent="0">
              <a:buNone/>
              <a:tabLst>
                <a:tab pos="444500" algn="l"/>
              </a:tabLst>
            </a:pPr>
            <a:endParaRPr lang="ru-RU" sz="2400" dirty="0" smtClean="0"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Что такое риск?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3014" y="1861750"/>
            <a:ext cx="11069004" cy="3953834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Arial Narrow" panose="020B0606020202030204" pitchFamily="34" charset="0"/>
              </a:rPr>
              <a:t>Риск – </a:t>
            </a:r>
            <a:r>
              <a:rPr lang="ru-RU" sz="3600" dirty="0" smtClean="0">
                <a:latin typeface="Arial Narrow" panose="020B0606020202030204" pitchFamily="34" charset="0"/>
              </a:rPr>
              <a:t>это внешнее или внутреннее событие, влияющее на достижение целей компании. Каждый риск имеет понятные </a:t>
            </a:r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причины</a:t>
            </a:r>
            <a:r>
              <a:rPr lang="ru-RU" sz="3600" dirty="0" smtClean="0">
                <a:latin typeface="Arial Narrow" panose="020B0606020202030204" pitchFamily="34" charset="0"/>
              </a:rPr>
              <a:t> и </a:t>
            </a:r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последствия </a:t>
            </a:r>
            <a:r>
              <a:rPr lang="ru-RU" sz="3600" dirty="0" smtClean="0">
                <a:latin typeface="Arial Narrow" panose="020B0606020202030204" pitchFamily="34" charset="0"/>
              </a:rPr>
              <a:t>и выражается через </a:t>
            </a:r>
            <a:r>
              <a:rPr lang="ru-RU" sz="3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ущерб</a:t>
            </a:r>
            <a:r>
              <a:rPr lang="ru-RU" sz="3600" b="1" dirty="0" smtClean="0">
                <a:latin typeface="Arial Narrow" panose="020B0606020202030204" pitchFamily="34" charset="0"/>
              </a:rPr>
              <a:t> </a:t>
            </a:r>
            <a:r>
              <a:rPr lang="ru-RU" sz="3600" dirty="0" smtClean="0">
                <a:latin typeface="Arial Narrow" panose="020B0606020202030204" pitchFamily="34" charset="0"/>
              </a:rPr>
              <a:t>и</a:t>
            </a:r>
            <a:r>
              <a:rPr lang="ru-RU" sz="3600" b="1" dirty="0" smtClean="0">
                <a:latin typeface="Arial Narrow" panose="020B0606020202030204" pitchFamily="34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вероятность</a:t>
            </a:r>
            <a:r>
              <a:rPr lang="ru-RU" sz="3600" b="1" dirty="0" smtClean="0">
                <a:latin typeface="Arial Narrow" panose="020B0606020202030204" pitchFamily="34" charset="0"/>
              </a:rPr>
              <a:t>. </a:t>
            </a:r>
            <a:endParaRPr lang="ru-RU" sz="3600" dirty="0" smtClean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896756" y="-7340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7302574" y="-15693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" b="94792" l="0" r="99063">
                        <a14:foregroundMark x1="14219" y1="39583" x2="14219" y2="3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96" y="3401568"/>
            <a:ext cx="4608576" cy="34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5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079122" y="2121049"/>
            <a:ext cx="10566339" cy="45004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3200" b="1" dirty="0">
                <a:latin typeface="Arial Narrow" panose="020B0606020202030204" pitchFamily="34" charset="0"/>
              </a:rPr>
              <a:t>риском </a:t>
            </a:r>
            <a:r>
              <a:rPr lang="ru-RU" sz="3200" dirty="0">
                <a:latin typeface="Arial Narrow" panose="020B0606020202030204" pitchFamily="34" charset="0"/>
              </a:rPr>
              <a:t>– процесс принятия управленческих решений, направленных на снижение вероятности возникновения неблагоприятного результата </a:t>
            </a:r>
            <a:r>
              <a:rPr lang="ru-RU" sz="3200" dirty="0" smtClean="0">
                <a:latin typeface="Arial Narrow" panose="020B0606020202030204" pitchFamily="34" charset="0"/>
              </a:rPr>
              <a:t>и на минимизацию </a:t>
            </a:r>
            <a:r>
              <a:rPr lang="ru-RU" sz="3200" dirty="0">
                <a:latin typeface="Arial Narrow" panose="020B0606020202030204" pitchFamily="34" charset="0"/>
              </a:rPr>
              <a:t>возможных </a:t>
            </a:r>
            <a:r>
              <a:rPr lang="ru-RU" sz="3200" dirty="0" smtClean="0">
                <a:latin typeface="Arial Narrow" panose="020B0606020202030204" pitchFamily="34" charset="0"/>
              </a:rPr>
              <a:t>потерь.</a:t>
            </a:r>
          </a:p>
          <a:p>
            <a:endParaRPr lang="ru-RU" sz="1050" dirty="0">
              <a:latin typeface="Arial Narrow" panose="020B0606020202030204" pitchFamily="34" charset="0"/>
            </a:endParaRPr>
          </a:p>
          <a:p>
            <a:r>
              <a:rPr lang="ru-RU" sz="3200" b="1" dirty="0">
                <a:latin typeface="Arial Narrow" panose="020B0606020202030204" pitchFamily="34" charset="0"/>
              </a:rPr>
              <a:t>Вероятность риска </a:t>
            </a:r>
            <a:r>
              <a:rPr lang="ru-RU" sz="3200" dirty="0">
                <a:latin typeface="Arial Narrow" panose="020B0606020202030204" pitchFamily="34" charset="0"/>
              </a:rPr>
              <a:t>– степень воздействия события, измеряемая от нуля до единицы, то есть вероятность нежелательного </a:t>
            </a:r>
            <a:r>
              <a:rPr lang="ru-RU" sz="3200" dirty="0" smtClean="0">
                <a:latin typeface="Arial Narrow" panose="020B0606020202030204" pitchFamily="34" charset="0"/>
              </a:rPr>
              <a:t>исхода.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2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568657" y="2018309"/>
            <a:ext cx="11249025" cy="4351338"/>
          </a:xfrm>
        </p:spPr>
        <p:txBody>
          <a:bodyPr/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Уровень </a:t>
            </a:r>
            <a:r>
              <a:rPr lang="ru-RU" sz="2800" b="1" dirty="0">
                <a:latin typeface="Arial Narrow" panose="020B0606020202030204" pitchFamily="34" charset="0"/>
              </a:rPr>
              <a:t>риска </a:t>
            </a:r>
            <a:r>
              <a:rPr lang="ru-RU" sz="2800" dirty="0">
                <a:latin typeface="Arial Narrow" panose="020B0606020202030204" pitchFamily="34" charset="0"/>
              </a:rPr>
              <a:t>– определяется как произведение вероятности возникновения риска на размер возможных финансах </a:t>
            </a:r>
            <a:r>
              <a:rPr lang="ru-RU" sz="2800" dirty="0" smtClean="0">
                <a:latin typeface="Arial Narrow" panose="020B0606020202030204" pitchFamily="34" charset="0"/>
              </a:rPr>
              <a:t>потерь.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Степень риска </a:t>
            </a:r>
            <a:r>
              <a:rPr lang="ru-RU" sz="2800" dirty="0">
                <a:latin typeface="Arial Narrow" panose="020B0606020202030204" pitchFamily="34" charset="0"/>
              </a:rPr>
              <a:t>– качественная характеристика величины риска и его вероятности: </a:t>
            </a:r>
            <a:endParaRPr lang="ru-RU" sz="2800" dirty="0" smtClean="0">
              <a:latin typeface="Arial Narrow" panose="020B0606020202030204" pitchFamily="34" charset="0"/>
            </a:endParaRPr>
          </a:p>
          <a:p>
            <a:pPr marL="715963" indent="-174625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допустимый</a:t>
            </a:r>
            <a:r>
              <a:rPr lang="ru-RU" sz="2600" dirty="0" smtClean="0">
                <a:latin typeface="Arial Narrow" panose="020B0606020202030204" pitchFamily="34" charset="0"/>
              </a:rPr>
              <a:t> </a:t>
            </a:r>
            <a:r>
              <a:rPr lang="ru-RU" sz="2600" dirty="0">
                <a:latin typeface="Arial Narrow" panose="020B0606020202030204" pitchFamily="34" charset="0"/>
              </a:rPr>
              <a:t>– имеется угроза полной потери прибыли от реализации </a:t>
            </a:r>
            <a:r>
              <a:rPr lang="ru-RU" sz="2600" dirty="0" smtClean="0">
                <a:latin typeface="Arial Narrow" panose="020B0606020202030204" pitchFamily="34" charset="0"/>
              </a:rPr>
              <a:t>проекта;</a:t>
            </a:r>
            <a:endParaRPr lang="ru-RU" sz="2600" dirty="0">
              <a:latin typeface="Arial Narrow" panose="020B0606020202030204" pitchFamily="34" charset="0"/>
            </a:endParaRPr>
          </a:p>
          <a:p>
            <a:pPr marL="715963" indent="-174625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критический </a:t>
            </a:r>
            <a:r>
              <a:rPr lang="ru-RU" sz="2600" dirty="0">
                <a:latin typeface="Arial Narrow" panose="020B0606020202030204" pitchFamily="34" charset="0"/>
              </a:rPr>
              <a:t>– возможны </a:t>
            </a:r>
            <a:r>
              <a:rPr lang="ru-RU" sz="2600" dirty="0" err="1" smtClean="0">
                <a:latin typeface="Arial Narrow" panose="020B0606020202030204" pitchFamily="34" charset="0"/>
              </a:rPr>
              <a:t>непоступления</a:t>
            </a:r>
            <a:r>
              <a:rPr lang="ru-RU" sz="2600" dirty="0" smtClean="0">
                <a:latin typeface="Arial Narrow" panose="020B0606020202030204" pitchFamily="34" charset="0"/>
              </a:rPr>
              <a:t> </a:t>
            </a:r>
            <a:r>
              <a:rPr lang="ru-RU" sz="2600" dirty="0">
                <a:latin typeface="Arial Narrow" panose="020B0606020202030204" pitchFamily="34" charset="0"/>
              </a:rPr>
              <a:t>выручки на покрытие </a:t>
            </a:r>
            <a:r>
              <a:rPr lang="ru-RU" sz="2600" dirty="0" smtClean="0">
                <a:latin typeface="Arial Narrow" panose="020B0606020202030204" pitchFamily="34" charset="0"/>
              </a:rPr>
              <a:t>расходов; </a:t>
            </a:r>
            <a:endParaRPr lang="ru-RU" sz="2600" dirty="0">
              <a:latin typeface="Arial Narrow" panose="020B0606020202030204" pitchFamily="34" charset="0"/>
            </a:endParaRPr>
          </a:p>
          <a:p>
            <a:pPr marL="898525" indent="-357188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 Narrow" panose="020B0606020202030204" pitchFamily="34" charset="0"/>
              </a:rPr>
              <a:t>	катастрофический</a:t>
            </a:r>
            <a:r>
              <a:rPr lang="ru-RU" sz="2600" dirty="0" smtClean="0">
                <a:latin typeface="Arial Narrow" panose="020B0606020202030204" pitchFamily="34" charset="0"/>
              </a:rPr>
              <a:t> </a:t>
            </a:r>
            <a:r>
              <a:rPr lang="ru-RU" sz="2600" dirty="0">
                <a:latin typeface="Arial Narrow" panose="020B0606020202030204" pitchFamily="34" charset="0"/>
              </a:rPr>
              <a:t>– возможна потеря капитала, имущества и </a:t>
            </a:r>
            <a:r>
              <a:rPr lang="ru-RU" sz="2600" dirty="0" smtClean="0">
                <a:latin typeface="Arial Narrow" panose="020B0606020202030204" pitchFamily="34" charset="0"/>
              </a:rPr>
              <a:t>банкротство предприятия.</a:t>
            </a:r>
            <a:endParaRPr lang="ru-RU" sz="26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6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430544" y="1825625"/>
            <a:ext cx="11249025" cy="4351338"/>
          </a:xfrm>
        </p:spPr>
        <p:txBody>
          <a:bodyPr/>
          <a:lstStyle/>
          <a:p>
            <a:r>
              <a:rPr lang="ru-RU" sz="2800" b="1" dirty="0">
                <a:latin typeface="Arial Narrow" panose="020B0606020202030204" pitchFamily="34" charset="0"/>
              </a:rPr>
              <a:t>Оценка риска </a:t>
            </a:r>
            <a:r>
              <a:rPr lang="ru-RU" sz="2800" dirty="0">
                <a:latin typeface="Arial Narrow" panose="020B0606020202030204" pitchFamily="34" charset="0"/>
              </a:rPr>
              <a:t>– выявление </a:t>
            </a:r>
            <a:r>
              <a:rPr lang="ru-RU" sz="2800" dirty="0" smtClean="0">
                <a:latin typeface="Arial Narrow" panose="020B0606020202030204" pitchFamily="34" charset="0"/>
              </a:rPr>
              <a:t>опасностей, </a:t>
            </a:r>
            <a:r>
              <a:rPr lang="ru-RU" sz="2800" dirty="0">
                <a:latin typeface="Arial Narrow" panose="020B0606020202030204" pitchFamily="34" charset="0"/>
              </a:rPr>
              <a:t>существующих во внешней и внутренней среде, определение масштабов этих опасностей и их возможных </a:t>
            </a:r>
            <a:r>
              <a:rPr lang="ru-RU" sz="2800" dirty="0" smtClean="0">
                <a:latin typeface="Arial Narrow" panose="020B0606020202030204" pitchFamily="34" charset="0"/>
              </a:rPr>
              <a:t>последствий.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Приемлемость </a:t>
            </a:r>
            <a:r>
              <a:rPr lang="ru-RU" sz="2800" b="1" dirty="0" smtClean="0">
                <a:latin typeface="Arial Narrow" panose="020B0606020202030204" pitchFamily="34" charset="0"/>
              </a:rPr>
              <a:t>риска </a:t>
            </a:r>
            <a:r>
              <a:rPr lang="ru-RU" sz="2800" dirty="0" smtClean="0">
                <a:latin typeface="Arial Narrow" panose="020B0606020202030204" pitchFamily="34" charset="0"/>
              </a:rPr>
              <a:t>- </a:t>
            </a:r>
            <a:r>
              <a:rPr lang="ru-RU" sz="2800" dirty="0">
                <a:latin typeface="Arial Narrow" panose="020B0606020202030204" pitchFamily="34" charset="0"/>
              </a:rPr>
              <a:t>ситуация, когда вероятность риска находится в пределах нормативного (приемлемого, стандартного) для данной сферы </a:t>
            </a:r>
            <a:r>
              <a:rPr lang="ru-RU" sz="2800" dirty="0" smtClean="0">
                <a:latin typeface="Arial Narrow" panose="020B0606020202030204" pitchFamily="34" charset="0"/>
              </a:rPr>
              <a:t>деятельности.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Анализ риска </a:t>
            </a:r>
            <a:r>
              <a:rPr lang="ru-RU" sz="2800" dirty="0">
                <a:latin typeface="Arial Narrow" panose="020B0606020202030204" pitchFamily="34" charset="0"/>
              </a:rPr>
              <a:t>– разложение ситуации на элементы, установление между ними связи, сопоставление возможных видов </a:t>
            </a:r>
            <a:r>
              <a:rPr lang="ru-RU" sz="2800" dirty="0" smtClean="0">
                <a:latin typeface="Arial Narrow" panose="020B0606020202030204" pitchFamily="34" charset="0"/>
              </a:rPr>
              <a:t>потерь.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Оптимизация рисков </a:t>
            </a:r>
            <a:r>
              <a:rPr lang="ru-RU" sz="2800" dirty="0">
                <a:latin typeface="Arial Narrow" panose="020B0606020202030204" pitchFamily="34" charset="0"/>
              </a:rPr>
              <a:t>– процесс анализа внешних и внутренних факторов риска, влияющих на его уровень, и выбора наилучшего </a:t>
            </a:r>
            <a:r>
              <a:rPr lang="ru-RU" sz="2800" dirty="0" smtClean="0">
                <a:latin typeface="Arial Narrow" panose="020B0606020202030204" pitchFamily="34" charset="0"/>
              </a:rPr>
              <a:t>варианта.</a:t>
            </a:r>
            <a:endParaRPr lang="ru-RU" sz="2800" dirty="0">
              <a:latin typeface="Arial Narrow" panose="020B0606020202030204" pitchFamily="34" charset="0"/>
            </a:endParaRPr>
          </a:p>
          <a:p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318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657" y="1954809"/>
            <a:ext cx="11420475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b="1" dirty="0">
                <a:latin typeface="Arial Narrow" panose="020B0606020202030204" pitchFamily="34" charset="0"/>
              </a:rPr>
              <a:t>Цель управления рисками </a:t>
            </a:r>
            <a:r>
              <a:rPr lang="ru-RU" dirty="0">
                <a:latin typeface="Arial Narrow" panose="020B0606020202030204" pitchFamily="34" charset="0"/>
              </a:rPr>
              <a:t>– обеспечить </a:t>
            </a:r>
            <a:r>
              <a:rPr lang="ru-RU" dirty="0" smtClean="0">
                <a:latin typeface="Arial Narrow" panose="020B0606020202030204" pitchFamily="34" charset="0"/>
              </a:rPr>
              <a:t>принятие </a:t>
            </a:r>
            <a:r>
              <a:rPr lang="ru-RU" dirty="0">
                <a:latin typeface="Arial Narrow" panose="020B0606020202030204" pitchFamily="34" charset="0"/>
              </a:rPr>
              <a:t>управленческого решения с учетом </a:t>
            </a:r>
            <a:r>
              <a:rPr lang="ru-RU" dirty="0" smtClean="0">
                <a:latin typeface="Arial Narrow" panose="020B0606020202030204" pitchFamily="34" charset="0"/>
              </a:rPr>
              <a:t>рисков.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b="1" dirty="0">
                <a:latin typeface="Arial Narrow" panose="020B0606020202030204" pitchFamily="34" charset="0"/>
              </a:rPr>
              <a:t>Основная цель </a:t>
            </a:r>
            <a:r>
              <a:rPr lang="ru-RU" b="1" dirty="0" smtClean="0">
                <a:latin typeface="Arial Narrow" panose="020B0606020202030204" pitchFamily="34" charset="0"/>
              </a:rPr>
              <a:t>риск-менеджера  </a:t>
            </a:r>
            <a:r>
              <a:rPr lang="ru-RU" dirty="0">
                <a:latin typeface="Arial Narrow" panose="020B0606020202030204" pitchFamily="34" charset="0"/>
              </a:rPr>
              <a:t>- сделать управление </a:t>
            </a:r>
            <a:r>
              <a:rPr lang="ru-RU" dirty="0" smtClean="0">
                <a:latin typeface="Arial Narrow" panose="020B0606020202030204" pitchFamily="34" charset="0"/>
              </a:rPr>
              <a:t>компанией, учитывающим риски.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latin typeface="Arial Narrow" panose="020B0606020202030204" pitchFamily="34" charset="0"/>
            </a:endParaRP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При принятии управленческих </a:t>
            </a:r>
            <a:r>
              <a:rPr lang="ru-RU" sz="2800" dirty="0" smtClean="0">
                <a:latin typeface="Arial Narrow" panose="020B0606020202030204" pitchFamily="34" charset="0"/>
              </a:rPr>
              <a:t>решений - сделать принятие риска осознанным.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В текущей операционной </a:t>
            </a:r>
            <a:r>
              <a:rPr lang="ru-RU" sz="2800" dirty="0" smtClean="0">
                <a:latin typeface="Arial Narrow" panose="020B0606020202030204" pitchFamily="34" charset="0"/>
              </a:rPr>
              <a:t>деятельности - поставить </a:t>
            </a:r>
            <a:r>
              <a:rPr lang="ru-RU" sz="2800" dirty="0">
                <a:latin typeface="Arial Narrow" panose="020B0606020202030204" pitchFamily="34" charset="0"/>
              </a:rPr>
              <a:t>риски под </a:t>
            </a:r>
            <a:r>
              <a:rPr lang="ru-RU" sz="2800" dirty="0" smtClean="0">
                <a:latin typeface="Arial Narrow" panose="020B0606020202030204" pitchFamily="34" charset="0"/>
              </a:rPr>
              <a:t>контроль.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982663" indent="-266700">
              <a:spcBef>
                <a:spcPts val="0"/>
              </a:spcBef>
              <a:buAutoNum type="arabicPeriod"/>
            </a:pPr>
            <a:r>
              <a:rPr lang="ru-RU" sz="2800" dirty="0">
                <a:latin typeface="Arial Narrow" panose="020B0606020202030204" pitchFamily="34" charset="0"/>
              </a:rPr>
              <a:t>В отношение требований «</a:t>
            </a:r>
            <a:r>
              <a:rPr lang="ru-RU" sz="2800" dirty="0" smtClean="0">
                <a:latin typeface="Arial Narrow" panose="020B0606020202030204" pitchFamily="34" charset="0"/>
              </a:rPr>
              <a:t>регуляторов» - отвечать </a:t>
            </a:r>
            <a:r>
              <a:rPr lang="ru-RU" sz="2800" dirty="0">
                <a:latin typeface="Arial Narrow" panose="020B0606020202030204" pitchFamily="34" charset="0"/>
              </a:rPr>
              <a:t>установленным </a:t>
            </a:r>
            <a:r>
              <a:rPr lang="ru-RU" sz="2800" dirty="0" smtClean="0">
                <a:latin typeface="Arial Narrow" panose="020B0606020202030204" pitchFamily="34" charset="0"/>
              </a:rPr>
              <a:t>нормам.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06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92278"/>
            <a:ext cx="12096750" cy="756679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Классификация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874463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69669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1186"/>
              </p:ext>
            </p:extLst>
          </p:nvPr>
        </p:nvGraphicFramePr>
        <p:xfrm>
          <a:off x="146048" y="1364437"/>
          <a:ext cx="5283202" cy="542419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49502">
                  <a:extLst>
                    <a:ext uri="{9D8B030D-6E8A-4147-A177-3AD203B41FA5}">
                      <a16:colId xmlns:a16="http://schemas.microsoft.com/office/drawing/2014/main" val="2339908969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4227824554"/>
                    </a:ext>
                  </a:extLst>
                </a:gridCol>
              </a:tblGrid>
              <a:tr h="6014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859640"/>
                  </a:ext>
                </a:extLst>
              </a:tr>
              <a:tr h="214812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1. Содержание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Промышленные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Экологические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Инвестиционные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Кредитные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Технические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Предпринимательские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Финансовые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Страховые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Политические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677454"/>
                  </a:ext>
                </a:extLst>
              </a:tr>
              <a:tr h="54419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Назначение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Риск,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предполагающий потери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Риск,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предполагающий выгоду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032560"/>
                  </a:ext>
                </a:extLst>
              </a:tr>
              <a:tr h="191899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3. Вид деятельности 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Традиционная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Предпринимательская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Венчурная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Авантюрно-спекулятивная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Азартно-игровая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5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0268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901241"/>
              </p:ext>
            </p:extLst>
          </p:nvPr>
        </p:nvGraphicFramePr>
        <p:xfrm>
          <a:off x="5680073" y="1364437"/>
          <a:ext cx="6511927" cy="5417884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20926">
                  <a:extLst>
                    <a:ext uri="{9D8B030D-6E8A-4147-A177-3AD203B41FA5}">
                      <a16:colId xmlns:a16="http://schemas.microsoft.com/office/drawing/2014/main" val="2339908969"/>
                    </a:ext>
                  </a:extLst>
                </a:gridCol>
                <a:gridCol w="4191001">
                  <a:extLst>
                    <a:ext uri="{9D8B030D-6E8A-4147-A177-3AD203B41FA5}">
                      <a16:colId xmlns:a16="http://schemas.microsoft.com/office/drawing/2014/main" val="4227824554"/>
                    </a:ext>
                  </a:extLst>
                </a:gridCol>
              </a:tblGrid>
              <a:tr h="6630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859640"/>
                  </a:ext>
                </a:extLst>
              </a:tr>
              <a:tr h="78682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4. Степень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Допустимый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Критический,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приводящий к потере прибыли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Катастрофический, приводящий к потере инвестиций, банкротству, разрушению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76830"/>
                  </a:ext>
                </a:extLst>
              </a:tr>
              <a:tr h="6249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5. Вид неопределенности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Детерминированная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Зашумленная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Стохастическая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Полная неопределенность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36894"/>
                  </a:ext>
                </a:extLst>
              </a:tr>
              <a:tr h="6439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6. Причина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Техногенные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Природные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Смешанные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219749"/>
                  </a:ext>
                </a:extLst>
              </a:tr>
              <a:tr h="81569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 Направление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Экономика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Техника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Управление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Психология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Социология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Право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Экология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34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2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92278"/>
            <a:ext cx="12096750" cy="756679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Классификация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874463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69669" y="-158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821196"/>
              </p:ext>
            </p:extLst>
          </p:nvPr>
        </p:nvGraphicFramePr>
        <p:xfrm>
          <a:off x="88899" y="1389266"/>
          <a:ext cx="5959477" cy="53035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320926">
                  <a:extLst>
                    <a:ext uri="{9D8B030D-6E8A-4147-A177-3AD203B41FA5}">
                      <a16:colId xmlns:a16="http://schemas.microsoft.com/office/drawing/2014/main" val="2339908969"/>
                    </a:ext>
                  </a:extLst>
                </a:gridCol>
                <a:gridCol w="3638551">
                  <a:extLst>
                    <a:ext uri="{9D8B030D-6E8A-4147-A177-3AD203B41FA5}">
                      <a16:colId xmlns:a16="http://schemas.microsoft.com/office/drawing/2014/main" val="4227824554"/>
                    </a:ext>
                  </a:extLst>
                </a:gridCol>
              </a:tblGrid>
              <a:tr h="3391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85964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Уровень иерархии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Исполнительский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Фирменный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Отраслевой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Региональный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Страновой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Международный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Глобальный (всемирный)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03256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Вид ресурсов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Материальные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Финансовые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Трудовые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Информационные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Интеллектуальная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собственность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Время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0268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10. Характер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проявления риска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Субъективный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Объективный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Неправомерный (неоправданный)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Правомерный (оправданный)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Криминогенный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7683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28670"/>
              </p:ext>
            </p:extLst>
          </p:nvPr>
        </p:nvGraphicFramePr>
        <p:xfrm>
          <a:off x="6261099" y="1389266"/>
          <a:ext cx="5835652" cy="53035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254251">
                  <a:extLst>
                    <a:ext uri="{9D8B030D-6E8A-4147-A177-3AD203B41FA5}">
                      <a16:colId xmlns:a16="http://schemas.microsoft.com/office/drawing/2014/main" val="2339908969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val="4227824554"/>
                    </a:ext>
                  </a:extLst>
                </a:gridCol>
              </a:tblGrid>
              <a:tr h="5252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Классификационный признак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Виды рисков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859640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11. Форма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Концептуальный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Прогнозируемый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Планируемый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Стратегический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Тактический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Оперативный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Структурный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Мотивационный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36894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12. Метод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снижения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риска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Отказ от проекта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Сглаживание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негативного воздействия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Страхование риска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Признание ущерба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Разделение риска между партнерами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219749"/>
                  </a:ext>
                </a:extLst>
              </a:tr>
              <a:tr h="59206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13. Метод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управления риском</a:t>
                      </a:r>
                      <a:endParaRPr lang="ru-RU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Системный анализ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Нормативный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Экспертный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Статистический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Экономико-математические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методы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34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45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Что такое управление рисками?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09" y="2676525"/>
            <a:ext cx="4698241" cy="35687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Управление рисками </a:t>
            </a:r>
            <a:r>
              <a:rPr lang="ru-RU" sz="2800" dirty="0" smtClean="0">
                <a:latin typeface="Arial Narrow" panose="020B0606020202030204" pitchFamily="34" charset="0"/>
              </a:rPr>
              <a:t>– системный подход к выявлению, анализу, минимизации и мониторингу рисков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525470" y="-83926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049078" y="-217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68" l="0" r="100000"/>
                    </a14:imgEffect>
                    <a14:imgEffect>
                      <a14:sharpenSoften amount="19000"/>
                    </a14:imgEffect>
                    <a14:imgEffect>
                      <a14:brightnessContrast bright="-18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5" y="1119980"/>
            <a:ext cx="547687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0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Глобальные риски и угрозы 2022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819" y="1598530"/>
            <a:ext cx="4405857" cy="59724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1. Пандемия продолжается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94660" y="-2200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176078" y="-2070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926" b="58611" l="41198" r="57552">
                        <a14:foregroundMark x1="47865" y1="37500" x2="47865" y2="37500"/>
                        <a14:foregroundMark x1="49583" y1="39907" x2="49583" y2="39907"/>
                        <a14:foregroundMark x1="48802" y1="46111" x2="48802" y2="46111"/>
                        <a14:foregroundMark x1="50104" y1="46481" x2="50104" y2="46481"/>
                        <a14:foregroundMark x1="51667" y1="37963" x2="51667" y2="37963"/>
                        <a14:foregroundMark x1="51042" y1="37037" x2="51042" y2="37037"/>
                        <a14:foregroundMark x1="50833" y1="36481" x2="50833" y2="36481"/>
                        <a14:foregroundMark x1="54219" y1="41481" x2="54219" y2="41481"/>
                        <a14:foregroundMark x1="53125" y1="48056" x2="53125" y2="48056"/>
                        <a14:foregroundMark x1="52344" y1="49815" x2="52344" y2="49815"/>
                        <a14:foregroundMark x1="50781" y1="50833" x2="50781" y2="50833"/>
                        <a14:foregroundMark x1="48802" y1="51389" x2="48646" y2="51389"/>
                        <a14:foregroundMark x1="46875" y1="50463" x2="46875" y2="50463"/>
                        <a14:foregroundMark x1="46302" y1="46759" x2="46302" y2="46759"/>
                        <a14:foregroundMark x1="45052" y1="46759" x2="45052" y2="46759"/>
                        <a14:foregroundMark x1="45729" y1="43981" x2="45729" y2="43981"/>
                        <a14:foregroundMark x1="46042" y1="42037" x2="46042" y2="42037"/>
                        <a14:foregroundMark x1="47448" y1="38796" x2="47448" y2="38796"/>
                        <a14:foregroundMark x1="48906" y1="36944" x2="48906" y2="36944"/>
                        <a14:foregroundMark x1="49635" y1="36204" x2="49635" y2="36204"/>
                        <a14:foregroundMark x1="53906" y1="41296" x2="53542" y2="41296"/>
                        <a14:foregroundMark x1="53125" y1="40463" x2="53125" y2="40463"/>
                        <a14:foregroundMark x1="52500" y1="39259" x2="52500" y2="39259"/>
                        <a14:foregroundMark x1="52396" y1="38241" x2="52396" y2="38241"/>
                        <a14:foregroundMark x1="53438" y1="39074" x2="53438" y2="39074"/>
                        <a14:foregroundMark x1="54531" y1="41481" x2="54531" y2="41481"/>
                        <a14:foregroundMark x1="54792" y1="45093" x2="54792" y2="45093"/>
                        <a14:foregroundMark x1="54167" y1="47870" x2="53906" y2="48241"/>
                        <a14:foregroundMark x1="51823" y1="50833" x2="51823" y2="50833"/>
                        <a14:foregroundMark x1="53542" y1="47130" x2="53542" y2="47130"/>
                        <a14:foregroundMark x1="52135" y1="51111" x2="52135" y2="51111"/>
                        <a14:foregroundMark x1="49063" y1="52778" x2="49063" y2="52778"/>
                        <a14:foregroundMark x1="47708" y1="51759" x2="47708" y2="51759"/>
                        <a14:foregroundMark x1="46406" y1="49352" x2="46406" y2="49352"/>
                        <a14:foregroundMark x1="45313" y1="45093" x2="45313" y2="45093"/>
                        <a14:foregroundMark x1="47031" y1="39352" x2="47031" y2="39352"/>
                        <a14:foregroundMark x1="47031" y1="38333" x2="47031" y2="38333"/>
                        <a14:foregroundMark x1="54479" y1="43241" x2="54479" y2="43241"/>
                        <a14:foregroundMark x1="53177" y1="50463" x2="53177" y2="50463"/>
                        <a14:foregroundMark x1="50833" y1="52685" x2="50833" y2="52685"/>
                        <a14:foregroundMark x1="46042" y1="48056" x2="46042" y2="48056"/>
                        <a14:foregroundMark x1="45677" y1="41574" x2="45677" y2="41574"/>
                      </a14:backgroundRemoval>
                    </a14:imgEffect>
                  </a14:imgLayer>
                </a14:imgProps>
              </a:ext>
            </a:extLst>
          </a:blip>
          <a:srcRect l="41480" t="30635" r="42332" b="41217"/>
          <a:stretch/>
        </p:blipFill>
        <p:spPr>
          <a:xfrm>
            <a:off x="4183117" y="2486846"/>
            <a:ext cx="2869324" cy="2895600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 bwMode="auto">
          <a:xfrm>
            <a:off x="344818" y="2466715"/>
            <a:ext cx="4405857" cy="59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sz="2800" dirty="0" smtClean="0">
                <a:latin typeface="Arial Narrow" panose="020B0606020202030204" pitchFamily="34" charset="0"/>
              </a:rPr>
              <a:t>Мир продолжает бороться с последствиями </a:t>
            </a:r>
            <a:r>
              <a:rPr lang="en-US" sz="2800" dirty="0" smtClean="0">
                <a:latin typeface="Arial Narrow" panose="020B0606020202030204" pitchFamily="34" charset="0"/>
              </a:rPr>
              <a:t>COVID-19</a:t>
            </a:r>
            <a:r>
              <a:rPr lang="ru-RU" sz="2800" dirty="0" smtClean="0">
                <a:latin typeface="Arial Narrow" panose="020B0606020202030204" pitchFamily="34" charset="0"/>
              </a:rPr>
              <a:t>, несмотря на проблемы общественного здравоохранения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7786143" y="2595165"/>
            <a:ext cx="4405857" cy="59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5 млн смертей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sz="2800" dirty="0" smtClean="0">
                <a:latin typeface="Arial Narrow" panose="020B0606020202030204" pitchFamily="34" charset="0"/>
              </a:rPr>
              <a:t>от </a:t>
            </a:r>
            <a:r>
              <a:rPr lang="en-US" sz="2800" dirty="0" smtClean="0">
                <a:latin typeface="Arial Narrow" panose="020B0606020202030204" pitchFamily="34" charset="0"/>
              </a:rPr>
              <a:t>COVID-19</a:t>
            </a:r>
            <a:r>
              <a:rPr lang="ru-RU" sz="2800" dirty="0" smtClean="0">
                <a:latin typeface="Arial Narrow" panose="020B0606020202030204" pitchFamily="34" charset="0"/>
              </a:rPr>
              <a:t> из 282 млн подтвержденных случаев, зарегистрированных в мире на начало 2022 г.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cxnSp>
        <p:nvCxnSpPr>
          <p:cNvPr id="12" name="Соединительная линия уступом 11"/>
          <p:cNvCxnSpPr>
            <a:stCxn id="8" idx="3"/>
            <a:endCxn id="10" idx="1"/>
          </p:cNvCxnSpPr>
          <p:nvPr/>
        </p:nvCxnSpPr>
        <p:spPr>
          <a:xfrm flipV="1">
            <a:off x="7052441" y="2893786"/>
            <a:ext cx="733702" cy="1040860"/>
          </a:xfrm>
          <a:prstGeom prst="bentConnector3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7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2806262" cy="1954924"/>
          </a:xfrm>
          <a:solidFill>
            <a:srgbClr val="DDF8FF"/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2</a:t>
            </a:r>
            <a:r>
              <a:rPr lang="ru-RU" sz="2400" b="1" dirty="0" smtClean="0">
                <a:latin typeface="Arial Narrow" panose="020B0606020202030204" pitchFamily="34" charset="0"/>
              </a:rPr>
              <a:t>. </a:t>
            </a:r>
            <a:r>
              <a:rPr lang="ru-RU" sz="2400" b="1" dirty="0" smtClean="0">
                <a:latin typeface="Arial Narrow" panose="020B0606020202030204" pitchFamily="34" charset="0"/>
              </a:rPr>
              <a:t>Геополитическая напряженность с глобальными и региональными последствиями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403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12192001" cy="537676"/>
          </a:xfrm>
          <a:solidFill>
            <a:srgbClr val="DDF8FF"/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latin typeface="Arial Narrow" panose="020B0606020202030204" pitchFamily="34" charset="0"/>
              </a:rPr>
              <a:t>3. </a:t>
            </a:r>
            <a:r>
              <a:rPr lang="ru-RU" b="1" dirty="0" smtClean="0">
                <a:latin typeface="Arial Narrow" panose="020B0606020202030204" pitchFamily="34" charset="0"/>
              </a:rPr>
              <a:t>Риски восстановления экономики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742" b="33715" l="3927" r="19264">
                        <a14:foregroundMark x1="8268" y1="26915" x2="8268" y2="26915"/>
                        <a14:foregroundMark x1="9095" y1="24696" x2="9095" y2="24696"/>
                        <a14:foregroundMark x1="13931" y1="25197" x2="13931" y2="25197"/>
                        <a14:foregroundMark x1="14179" y1="24911" x2="14179" y2="24911"/>
                        <a14:foregroundMark x1="18809" y1="24839" x2="18809" y2="24839"/>
                        <a14:foregroundMark x1="7193" y1="26056" x2="7193" y2="26056"/>
                        <a14:foregroundMark x1="5994" y1="24982" x2="5994" y2="24982"/>
                        <a14:foregroundMark x1="9963" y1="24767" x2="9963" y2="24767"/>
                        <a14:foregroundMark x1="7565" y1="24839" x2="7565" y2="24839"/>
                        <a14:foregroundMark x1="4878" y1="24839" x2="4878" y2="248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1" t="11406" r="80335" b="69547"/>
          <a:stretch/>
        </p:blipFill>
        <p:spPr>
          <a:xfrm>
            <a:off x="3312093" y="816149"/>
            <a:ext cx="3263464" cy="2387154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 bwMode="auto">
          <a:xfrm>
            <a:off x="-157216" y="701191"/>
            <a:ext cx="3268717" cy="16380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0" algn="ctr" fontAlgn="base">
              <a:spcBef>
                <a:spcPts val="0"/>
              </a:spcBef>
              <a:spcAft>
                <a:spcPct val="0"/>
              </a:spcAft>
              <a:buFontTx/>
              <a:buNone/>
              <a:defRPr sz="2800" b="1">
                <a:latin typeface="Arial Narrow" panose="020B0606020202030204" pitchFamily="34" charset="0"/>
              </a:defRPr>
            </a:lvl1pPr>
            <a:lvl2pPr marL="742950" indent="-285750" fontAlgn="base">
              <a:spcBef>
                <a:spcPct val="20000"/>
              </a:spcBef>
              <a:spcAft>
                <a:spcPct val="0"/>
              </a:spcAft>
              <a:buChar char="–"/>
              <a:defRPr sz="2800"/>
            </a:lvl2pPr>
            <a:lvl3pPr marL="1143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400"/>
            </a:lvl3pPr>
            <a:lvl4pPr marL="1600200" indent="-228600" fontAlgn="base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b="0" dirty="0"/>
              <a:t>Восстановление мировой экономики замедляется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7137668" y="761012"/>
            <a:ext cx="3199863" cy="164954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0" fontAlgn="base">
              <a:spcBef>
                <a:spcPts val="0"/>
              </a:spcBef>
              <a:spcAft>
                <a:spcPct val="0"/>
              </a:spcAft>
              <a:buFontTx/>
              <a:buNone/>
              <a:defRPr sz="2800" b="1">
                <a:latin typeface="Arial Narrow" panose="020B0606020202030204" pitchFamily="34" charset="0"/>
              </a:defRPr>
            </a:lvl1pPr>
            <a:lvl2pPr marL="742950" indent="-285750" fontAlgn="base">
              <a:spcBef>
                <a:spcPct val="20000"/>
              </a:spcBef>
              <a:spcAft>
                <a:spcPct val="0"/>
              </a:spcAft>
              <a:buChar char="–"/>
              <a:defRPr sz="2800"/>
            </a:lvl2pPr>
            <a:lvl3pPr marL="1143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400"/>
            </a:lvl3pPr>
            <a:lvl4pPr marL="1600200" indent="-228600" fontAlgn="base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ru-RU" b="0" dirty="0"/>
              <a:t>Вызовы, связанные с переходом к зеленой экономике 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7463508" y="2937812"/>
            <a:ext cx="4728492" cy="95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800" dirty="0" smtClean="0">
                <a:latin typeface="Arial Narrow" panose="020B0606020202030204" pitchFamily="34" charset="0"/>
              </a:rPr>
              <a:t>Угроза резкого роста инфляции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1589431" y="4685137"/>
            <a:ext cx="6382145" cy="13649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0" algn="ctr" fontAlgn="base">
              <a:spcBef>
                <a:spcPts val="0"/>
              </a:spcBef>
              <a:spcAft>
                <a:spcPct val="0"/>
              </a:spcAft>
              <a:buFontTx/>
              <a:buNone/>
              <a:defRPr sz="2800" b="1">
                <a:latin typeface="Arial Narrow" panose="020B0606020202030204" pitchFamily="34" charset="0"/>
              </a:defRPr>
            </a:lvl1pPr>
            <a:lvl2pPr marL="742950" indent="-285750" fontAlgn="base">
              <a:spcBef>
                <a:spcPct val="20000"/>
              </a:spcBef>
              <a:spcAft>
                <a:spcPct val="0"/>
              </a:spcAft>
              <a:buChar char="–"/>
              <a:defRPr sz="2800"/>
            </a:lvl2pPr>
            <a:lvl3pPr marL="1143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400"/>
            </a:lvl3pPr>
            <a:lvl4pPr marL="1600200" indent="-228600" fontAlgn="base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b="0" dirty="0"/>
              <a:t>Перегрузка бюджетов, рост долгового бремени и связанные долговые кризисы, геополитические конфронтации, геополитические споры о ресурсах, лопающиеся пузыри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" b="21546" l="29227" r="44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97" r="55431" b="78189"/>
          <a:stretch/>
        </p:blipFill>
        <p:spPr>
          <a:xfrm>
            <a:off x="-157216" y="4011515"/>
            <a:ext cx="1849821" cy="15497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22835" l="52708" r="710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31" r="29052" b="78041"/>
          <a:stretch/>
        </p:blipFill>
        <p:spPr>
          <a:xfrm>
            <a:off x="10019354" y="882886"/>
            <a:ext cx="2196663" cy="156023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691920" y="3533008"/>
            <a:ext cx="4445876" cy="3069185"/>
            <a:chOff x="9863955" y="1410412"/>
            <a:chExt cx="1840623" cy="1774004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91" b="36292" l="80240" r="99173">
                          <a14:foregroundMark x1="84704" y1="21618" x2="84704" y2="216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25" t="9870" r="5733" b="72630"/>
            <a:stretch/>
          </p:blipFill>
          <p:spPr>
            <a:xfrm>
              <a:off x="10037379" y="1624396"/>
              <a:ext cx="1492470" cy="1234418"/>
            </a:xfrm>
            <a:prstGeom prst="rect">
              <a:avLst/>
            </a:prstGeom>
          </p:spPr>
        </p:pic>
        <p:sp>
          <p:nvSpPr>
            <p:cNvPr id="19" name="Объект 2"/>
            <p:cNvSpPr txBox="1">
              <a:spLocks/>
            </p:cNvSpPr>
            <p:nvPr/>
          </p:nvSpPr>
          <p:spPr bwMode="auto">
            <a:xfrm>
              <a:off x="9863955" y="1708040"/>
              <a:ext cx="919659" cy="4955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Tx/>
                <a:buNone/>
              </a:pPr>
              <a:r>
                <a:rPr lang="ru-RU" sz="2400" b="1" dirty="0">
                  <a:latin typeface="Arial Narrow" panose="020B0606020202030204" pitchFamily="34" charset="0"/>
                </a:rPr>
                <a:t>в</a:t>
              </a:r>
              <a:r>
                <a:rPr lang="ru-RU" sz="2400" b="1" dirty="0" smtClean="0">
                  <a:latin typeface="Arial Narrow" panose="020B0606020202030204" pitchFamily="34" charset="0"/>
                </a:rPr>
                <a:t> США</a:t>
              </a:r>
              <a:endParaRPr lang="ru-RU" sz="2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Объект 2"/>
            <p:cNvSpPr txBox="1">
              <a:spLocks/>
            </p:cNvSpPr>
            <p:nvPr/>
          </p:nvSpPr>
          <p:spPr bwMode="auto">
            <a:xfrm>
              <a:off x="9966427" y="1993845"/>
              <a:ext cx="919659" cy="4955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Tx/>
                <a:buNone/>
              </a:pPr>
              <a:r>
                <a:rPr lang="ru-RU" sz="2400" b="1" dirty="0" smtClean="0">
                  <a:latin typeface="Arial Narrow" panose="020B0606020202030204" pitchFamily="34" charset="0"/>
                </a:rPr>
                <a:t>2%</a:t>
              </a:r>
              <a:endParaRPr lang="ru-RU" sz="2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Объект 2"/>
            <p:cNvSpPr txBox="1">
              <a:spLocks/>
            </p:cNvSpPr>
            <p:nvPr/>
          </p:nvSpPr>
          <p:spPr bwMode="auto">
            <a:xfrm>
              <a:off x="10744203" y="1410412"/>
              <a:ext cx="919659" cy="4955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Tx/>
                <a:buNone/>
              </a:pPr>
              <a:r>
                <a:rPr lang="ru-RU" sz="2400" b="1" dirty="0" smtClean="0">
                  <a:latin typeface="Arial Narrow" panose="020B0606020202030204" pitchFamily="34" charset="0"/>
                </a:rPr>
                <a:t>7%</a:t>
              </a:r>
              <a:endParaRPr lang="ru-RU" sz="2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2" name="Объект 2"/>
            <p:cNvSpPr txBox="1">
              <a:spLocks/>
            </p:cNvSpPr>
            <p:nvPr/>
          </p:nvSpPr>
          <p:spPr bwMode="auto">
            <a:xfrm>
              <a:off x="9863955" y="2688897"/>
              <a:ext cx="1111466" cy="4955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Tx/>
                <a:buNone/>
              </a:pPr>
              <a:r>
                <a:rPr lang="ru-RU" sz="2000" dirty="0" smtClean="0">
                  <a:latin typeface="Arial Narrow" panose="020B0606020202030204" pitchFamily="34" charset="0"/>
                </a:rPr>
                <a:t>Прогноз в 2021 г.</a:t>
              </a:r>
              <a:endParaRPr lang="ru-RU" sz="2000" dirty="0">
                <a:latin typeface="Arial Narrow" panose="020B0606020202030204" pitchFamily="34" charset="0"/>
              </a:endParaRPr>
            </a:p>
          </p:txBody>
        </p:sp>
        <p:sp>
          <p:nvSpPr>
            <p:cNvPr id="23" name="Объект 2"/>
            <p:cNvSpPr txBox="1">
              <a:spLocks/>
            </p:cNvSpPr>
            <p:nvPr/>
          </p:nvSpPr>
          <p:spPr bwMode="auto">
            <a:xfrm>
              <a:off x="10593112" y="2688897"/>
              <a:ext cx="1111466" cy="4955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Tx/>
                <a:buNone/>
              </a:pPr>
              <a:r>
                <a:rPr lang="ru-RU" sz="2000" dirty="0" smtClean="0">
                  <a:latin typeface="Arial Narrow" panose="020B0606020202030204" pitchFamily="34" charset="0"/>
                </a:rPr>
                <a:t>Сейчас</a:t>
              </a:r>
              <a:endParaRPr lang="ru-RU" sz="2000" dirty="0">
                <a:latin typeface="Arial Narrow" panose="020B0606020202030204" pitchFamily="34" charset="0"/>
              </a:endParaRPr>
            </a:p>
          </p:txBody>
        </p:sp>
      </p:grpSp>
      <p:cxnSp>
        <p:nvCxnSpPr>
          <p:cNvPr id="24" name="Прямая соединительная линия 23"/>
          <p:cNvCxnSpPr/>
          <p:nvPr/>
        </p:nvCxnSpPr>
        <p:spPr>
          <a:xfrm flipH="1">
            <a:off x="6762927" y="537676"/>
            <a:ext cx="1" cy="3114481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384037" y="2854433"/>
            <a:ext cx="0" cy="3960304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-1" y="3647177"/>
            <a:ext cx="7384038" cy="6759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6762927" y="2854433"/>
            <a:ext cx="5453090" cy="27672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0" name="Объект 2"/>
          <p:cNvSpPr txBox="1">
            <a:spLocks/>
          </p:cNvSpPr>
          <p:nvPr/>
        </p:nvSpPr>
        <p:spPr bwMode="auto">
          <a:xfrm>
            <a:off x="2937353" y="2915600"/>
            <a:ext cx="2221362" cy="8572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-3,1%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1" name="Объект 2"/>
          <p:cNvSpPr txBox="1">
            <a:spLocks/>
          </p:cNvSpPr>
          <p:nvPr/>
        </p:nvSpPr>
        <p:spPr bwMode="auto">
          <a:xfrm>
            <a:off x="3945409" y="622869"/>
            <a:ext cx="2221362" cy="8572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5,9 %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2" name="Объект 2"/>
          <p:cNvSpPr txBox="1">
            <a:spLocks/>
          </p:cNvSpPr>
          <p:nvPr/>
        </p:nvSpPr>
        <p:spPr bwMode="auto">
          <a:xfrm>
            <a:off x="4780503" y="850776"/>
            <a:ext cx="2221362" cy="8572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4,9 %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3" name="Объект 2"/>
          <p:cNvSpPr txBox="1">
            <a:spLocks/>
          </p:cNvSpPr>
          <p:nvPr/>
        </p:nvSpPr>
        <p:spPr bwMode="auto">
          <a:xfrm>
            <a:off x="5442300" y="2509750"/>
            <a:ext cx="1097645" cy="4840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2022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4" name="Объект 2"/>
          <p:cNvSpPr txBox="1">
            <a:spLocks/>
          </p:cNvSpPr>
          <p:nvPr/>
        </p:nvSpPr>
        <p:spPr bwMode="auto">
          <a:xfrm>
            <a:off x="4518737" y="2507971"/>
            <a:ext cx="1097645" cy="4840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2021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5" name="Объект 2"/>
          <p:cNvSpPr txBox="1">
            <a:spLocks/>
          </p:cNvSpPr>
          <p:nvPr/>
        </p:nvSpPr>
        <p:spPr bwMode="auto">
          <a:xfrm>
            <a:off x="3409267" y="2038479"/>
            <a:ext cx="1097645" cy="4840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2020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545" b="75662" l="10128" r="233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54787" r="76465" b="23162"/>
          <a:stretch/>
        </p:blipFill>
        <p:spPr>
          <a:xfrm>
            <a:off x="751490" y="796392"/>
            <a:ext cx="2322785" cy="1980733"/>
          </a:xfrm>
          <a:prstGeom prst="rect">
            <a:avLst/>
          </a:prstGeom>
        </p:spPr>
      </p:pic>
      <p:sp>
        <p:nvSpPr>
          <p:cNvPr id="12" name="Объект 2"/>
          <p:cNvSpPr txBox="1">
            <a:spLocks/>
          </p:cNvSpPr>
          <p:nvPr/>
        </p:nvSpPr>
        <p:spPr bwMode="auto">
          <a:xfrm>
            <a:off x="0" y="4489"/>
            <a:ext cx="3825766" cy="768787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4. Рост социального неравенства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 bwMode="auto">
          <a:xfrm>
            <a:off x="3825764" y="4489"/>
            <a:ext cx="3878320" cy="768787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5. Кризис занятости и падения доходов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 bwMode="auto">
          <a:xfrm>
            <a:off x="7704084" y="0"/>
            <a:ext cx="4487916" cy="768787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6</a:t>
            </a:r>
            <a:r>
              <a:rPr lang="ru-RU" sz="2400" b="1" dirty="0" smtClean="0">
                <a:latin typeface="Arial Narrow" panose="020B0606020202030204" pitchFamily="34" charset="0"/>
              </a:rPr>
              <a:t>. Рост числа терактов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1" y="2459421"/>
            <a:ext cx="3825766" cy="439857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Неравенство – экономическое, политическое, технологическое. Из-за пандемии увеличилось неравенство в доходах. Ухудшение психологического здоровья населения. К 2030 г. в условиях крайней нищеты будет жить на 51 млн. чел. больше, чем до пандемии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4351284" y="3042768"/>
            <a:ext cx="3352800" cy="34961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Структурное ухудшение работы для населения трудоспособного возраста: безработица, неполная занятость, более низкая заработная плата, нестабильные контракты, нарушение прав работников и т.д.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 bwMode="auto">
          <a:xfrm>
            <a:off x="7851228" y="3933069"/>
            <a:ext cx="4340772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Крупномасштабные, разрозненные или изолированные террористические акты, совершённые отдельными лицам или негосударственными группами по идеологическим, политическим или религиозным мотивам, повлекшие гибель людей, тяжкие телесные повреждения или материальные ущерб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331" b="77738" l="43324" r="56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07" t="54787" r="44138" b="23748"/>
          <a:stretch/>
        </p:blipFill>
        <p:spPr>
          <a:xfrm>
            <a:off x="4713891" y="713310"/>
            <a:ext cx="2322785" cy="21468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331" b="77595" l="75899" r="90368">
                        <a14:foregroundMark x1="82100" y1="57194" x2="82100" y2="57194"/>
                        <a14:foregroundMark x1="80819" y1="57552" x2="80819" y2="575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026" t="55056" r="10474" b="23038"/>
          <a:stretch/>
        </p:blipFill>
        <p:spPr>
          <a:xfrm>
            <a:off x="8497612" y="713310"/>
            <a:ext cx="2417382" cy="221732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3920365" y="0"/>
            <a:ext cx="34155" cy="685800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761892" y="-18393"/>
            <a:ext cx="34155" cy="685800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0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0" y="4490"/>
            <a:ext cx="12192000" cy="527220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800" b="1" dirty="0">
                <a:latin typeface="Arial Narrow" panose="020B0606020202030204" pitchFamily="34" charset="0"/>
              </a:rPr>
              <a:t>7</a:t>
            </a:r>
            <a:r>
              <a:rPr lang="ru-RU" sz="2800" b="1" dirty="0" smtClean="0">
                <a:latin typeface="Arial Narrow" panose="020B0606020202030204" pitchFamily="34" charset="0"/>
              </a:rPr>
              <a:t>. Рост социального неравенства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 bwMode="auto">
          <a:xfrm>
            <a:off x="2129752" y="777359"/>
            <a:ext cx="2157811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Рост глобальных </a:t>
            </a:r>
            <a:r>
              <a:rPr lang="ru-RU" sz="2400" spc="-30" dirty="0" err="1" smtClean="0">
                <a:latin typeface="Arial Narrow" panose="020B0606020202030204" pitchFamily="34" charset="0"/>
              </a:rPr>
              <a:t>кибератак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352" b="63148" l="8021" r="19688">
                        <a14:foregroundMark x1="15156" y1="45000" x2="15156" y2="45000"/>
                        <a14:foregroundMark x1="14583" y1="45463" x2="14583" y2="45463"/>
                        <a14:foregroundMark x1="14375" y1="45000" x2="14375" y2="45000"/>
                        <a14:foregroundMark x1="16875" y1="47315" x2="16875" y2="47315"/>
                        <a14:foregroundMark x1="18177" y1="49907" x2="18177" y2="49907"/>
                        <a14:foregroundMark x1="15000" y1="62037" x2="15000" y2="62037"/>
                        <a14:foregroundMark x1="9010" y1="54444" x2="9010" y2="54444"/>
                      </a14:backgroundRemoval>
                    </a14:imgEffect>
                  </a14:imgLayer>
                </a14:imgProps>
              </a:ext>
            </a:extLst>
          </a:blip>
          <a:srcRect l="8333" t="44180" r="80222" b="36281"/>
          <a:stretch/>
        </p:blipFill>
        <p:spPr>
          <a:xfrm>
            <a:off x="65126" y="704680"/>
            <a:ext cx="2093060" cy="2010007"/>
          </a:xfrm>
          <a:prstGeom prst="rect">
            <a:avLst/>
          </a:prstGeom>
        </p:spPr>
      </p:pic>
      <p:sp>
        <p:nvSpPr>
          <p:cNvPr id="22" name="Объект 2"/>
          <p:cNvSpPr txBox="1">
            <a:spLocks/>
          </p:cNvSpPr>
          <p:nvPr/>
        </p:nvSpPr>
        <p:spPr bwMode="auto">
          <a:xfrm>
            <a:off x="2062656" y="2738549"/>
            <a:ext cx="2784490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Рост дезинформации в интернете, атаки на критическую инфраструктуру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2062656" y="4796972"/>
            <a:ext cx="2784490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Цифровой разрыв, связанный с ограничениями доступа к цифровым технологиям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 bwMode="auto">
          <a:xfrm>
            <a:off x="7385136" y="1511227"/>
            <a:ext cx="3901777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Растущая зависимость от цифровых систем и </a:t>
            </a:r>
            <a:r>
              <a:rPr lang="ru-RU" sz="2400" spc="-30" dirty="0" err="1" smtClean="0">
                <a:latin typeface="Arial Narrow" panose="020B0606020202030204" pitchFamily="34" charset="0"/>
              </a:rPr>
              <a:t>киберуязвимость</a:t>
            </a:r>
            <a:r>
              <a:rPr lang="ru-RU" sz="2400" spc="-30" dirty="0" smtClean="0">
                <a:latin typeface="Arial Narrow" panose="020B0606020202030204" pitchFamily="34" charset="0"/>
              </a:rPr>
              <a:t> развитых стран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 bwMode="auto">
          <a:xfrm>
            <a:off x="7352174" y="3808651"/>
            <a:ext cx="3967702" cy="1715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Концентрация критически важных цифровых активов, возможностей и ноу-хау у ограниченного числа корпораций и государств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889" b="63241" l="26146" r="37865">
                        <a14:foregroundMark x1="34010" y1="45833" x2="34010" y2="45833"/>
                        <a14:foregroundMark x1="32031" y1="45000" x2="32031" y2="45000"/>
                        <a14:foregroundMark x1="32813" y1="45185" x2="32813" y2="45185"/>
                        <a14:foregroundMark x1="31458" y1="44630" x2="31458" y2="44630"/>
                      </a14:backgroundRemoval>
                    </a14:imgEffect>
                  </a14:imgLayer>
                </a14:imgProps>
              </a:ext>
            </a:extLst>
          </a:blip>
          <a:srcRect l="26129" t="44180" r="62443" b="36610"/>
          <a:stretch/>
        </p:blipFill>
        <p:spPr>
          <a:xfrm>
            <a:off x="39695" y="2738549"/>
            <a:ext cx="2090057" cy="197621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981" b="64537" l="43281" r="56510">
                        <a14:foregroundMark x1="51250" y1="45648" x2="51250" y2="45648"/>
                        <a14:foregroundMark x1="47448" y1="46111" x2="47448" y2="46111"/>
                      </a14:backgroundRemoval>
                    </a14:imgEffect>
                  </a14:imgLayer>
                </a14:imgProps>
              </a:ext>
            </a:extLst>
          </a:blip>
          <a:srcRect l="43308" t="44180" r="43359" b="35767"/>
          <a:stretch/>
        </p:blipFill>
        <p:spPr>
          <a:xfrm>
            <a:off x="-134477" y="4738622"/>
            <a:ext cx="2438400" cy="206283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67" b="64352" l="62292" r="73698"/>
                    </a14:imgEffect>
                  </a14:imgLayer>
                </a14:imgProps>
              </a:ext>
            </a:extLst>
          </a:blip>
          <a:srcRect l="62251" t="44180" r="26261" b="35278"/>
          <a:stretch/>
        </p:blipFill>
        <p:spPr>
          <a:xfrm>
            <a:off x="5180895" y="1312410"/>
            <a:ext cx="2100943" cy="211317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241" b="63519" l="80365" r="91823">
                        <a14:foregroundMark x1="83229" y1="46852" x2="83229" y2="46852"/>
                      </a14:backgroundRemoval>
                    </a14:imgEffect>
                  </a14:imgLayer>
                </a14:imgProps>
              </a:ext>
            </a:extLst>
          </a:blip>
          <a:srcRect l="80125" t="44180" r="8090" b="36044"/>
          <a:stretch/>
        </p:blipFill>
        <p:spPr>
          <a:xfrm>
            <a:off x="5126467" y="3808651"/>
            <a:ext cx="2155371" cy="203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0" y="4490"/>
            <a:ext cx="12192000" cy="527220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8. Космос как новая зона противостояния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 bwMode="auto">
          <a:xfrm>
            <a:off x="2544536" y="5446876"/>
            <a:ext cx="7139410" cy="13295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Конкуренция в области милитаризации космоса. Активизация создания противоспутникового (</a:t>
            </a:r>
            <a:r>
              <a:rPr lang="en-US" sz="2400" spc="-30" dirty="0" smtClean="0">
                <a:latin typeface="Arial Narrow" panose="020B0606020202030204" pitchFamily="34" charset="0"/>
              </a:rPr>
              <a:t>ASAT</a:t>
            </a:r>
            <a:r>
              <a:rPr lang="ru-RU" sz="2400" spc="-30" dirty="0" smtClean="0">
                <a:latin typeface="Arial Narrow" panose="020B0606020202030204" pitchFamily="34" charset="0"/>
              </a:rPr>
              <a:t>) и гиперзвукового оружия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77222" l="26927" r="65313">
                        <a14:foregroundMark x1="30260" y1="51204" x2="30260" y2="51204"/>
                        <a14:foregroundMark x1="34271" y1="52778" x2="34271" y2="52778"/>
                        <a14:foregroundMark x1="32969" y1="55463" x2="32969" y2="55463"/>
                        <a14:foregroundMark x1="33594" y1="56389" x2="33594" y2="56389"/>
                        <a14:foregroundMark x1="34219" y1="55926" x2="34219" y2="55926"/>
                        <a14:foregroundMark x1="34271" y1="56111" x2="34271" y2="56111"/>
                        <a14:foregroundMark x1="45469" y1="74907" x2="45469" y2="74907"/>
                        <a14:foregroundMark x1="48229" y1="75741" x2="48229" y2="75741"/>
                        <a14:foregroundMark x1="47188" y1="66574" x2="47188" y2="66574"/>
                        <a14:foregroundMark x1="47656" y1="67593" x2="47656" y2="67593"/>
                        <a14:foregroundMark x1="48385" y1="65833" x2="48385" y2="65833"/>
                        <a14:foregroundMark x1="59062" y1="55556" x2="59062" y2="55556"/>
                        <a14:foregroundMark x1="59896" y1="53981" x2="59896" y2="53981"/>
                      </a14:backgroundRemoval>
                    </a14:imgEffect>
                  </a14:imgLayer>
                </a14:imgProps>
              </a:ext>
            </a:extLst>
          </a:blip>
          <a:srcRect l="27113" t="22669" r="34376" b="22521"/>
          <a:stretch/>
        </p:blipFill>
        <p:spPr>
          <a:xfrm>
            <a:off x="2485041" y="531710"/>
            <a:ext cx="6275614" cy="5023867"/>
          </a:xfrm>
          <a:prstGeom prst="rect">
            <a:avLst/>
          </a:prstGeom>
        </p:spPr>
      </p:pic>
      <p:sp>
        <p:nvSpPr>
          <p:cNvPr id="15" name="Объект 2"/>
          <p:cNvSpPr txBox="1">
            <a:spLocks/>
          </p:cNvSpPr>
          <p:nvPr/>
        </p:nvSpPr>
        <p:spPr bwMode="auto">
          <a:xfrm>
            <a:off x="8610601" y="1662713"/>
            <a:ext cx="3485480" cy="25444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Отказ космических держав от сотрудничества в разработке новых правил поведения и управления космическим пространством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97971" y="2021896"/>
            <a:ext cx="2537124" cy="13295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ru-RU" sz="2400" spc="-30" dirty="0" smtClean="0">
                <a:latin typeface="Arial Narrow" panose="020B0606020202030204" pitchFamily="34" charset="0"/>
              </a:rPr>
              <a:t>Глобальные споры осложняют мирное сотрудничество в космосе</a:t>
            </a:r>
            <a:endParaRPr lang="ru-RU" sz="2400" spc="-3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35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0" y="4489"/>
            <a:ext cx="5286703" cy="768787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9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Напряженность в глобальном сотрудничестве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 bwMode="auto">
          <a:xfrm>
            <a:off x="5327425" y="4489"/>
            <a:ext cx="6864575" cy="768787"/>
          </a:xfrm>
          <a:prstGeom prst="rect">
            <a:avLst/>
          </a:prstGeom>
          <a:solidFill>
            <a:srgbClr val="DDF8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10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Проблема миграции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0" y="3042768"/>
            <a:ext cx="5286703" cy="38152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Разрывы в мировой экономике, усиление конкуренции за геополитические преимущества и проблемы с определением национальных целей разрушают глобальное сотрудничество </a:t>
            </a:r>
            <a:endParaRPr kumimoji="0" lang="ru-RU" sz="2400" b="0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5374721" y="3429000"/>
            <a:ext cx="6769982" cy="34961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Масштабная вынужденная миграция, вызванная изменением климата, дискриминацией, отсутствием возможностей для экономического развития, преследованиями, стихийными бедствиями или техногенными катастрофами, конфликтами и т.д. Более высокие барьеры для приема мигрантов со стороны развитых</a:t>
            </a:r>
            <a:r>
              <a:rPr kumimoji="0" lang="ru-RU" sz="2400" b="0" i="0" u="none" strike="noStrike" kern="1200" cap="none" spc="-3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стран</a:t>
            </a:r>
            <a:endParaRPr kumimoji="0" lang="ru-RU" sz="2400" b="0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293270" y="0"/>
            <a:ext cx="34155" cy="685800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944" b="59167" l="25000" r="37292"/>
                    </a14:imgEffect>
                  </a14:imgLayer>
                </a14:imgProps>
              </a:ext>
            </a:extLst>
          </a:blip>
          <a:srcRect l="25242" t="37243" r="62794" b="41421"/>
          <a:stretch/>
        </p:blipFill>
        <p:spPr>
          <a:xfrm>
            <a:off x="1335943" y="995128"/>
            <a:ext cx="2713451" cy="272182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315" b="58241" l="63073" r="74948">
                        <a14:foregroundMark x1="70990" y1="38889" x2="70990" y2="38889"/>
                      </a14:backgroundRemoval>
                    </a14:imgEffect>
                  </a14:imgLayer>
                </a14:imgProps>
              </a:ext>
            </a:extLst>
          </a:blip>
          <a:srcRect l="63046" t="37353" r="24989" b="41800"/>
          <a:stretch/>
        </p:blipFill>
        <p:spPr>
          <a:xfrm>
            <a:off x="7278131" y="1030913"/>
            <a:ext cx="2704069" cy="26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5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1. Как видеть риски, которые угрожают бизнесу?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Выявление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определение факторов и событий, которые могут негативно повлиять на цели, поставленные компанией.</a:t>
            </a:r>
            <a:endParaRPr lang="ru-RU" sz="2400" b="1" dirty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Риски, которые не будут выявлены на этом этапе, не могут быть минимизированы в последствии.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Выявлять риски лучше в рамках процесса планирования и бюджетирования.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5885" y="-2221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749505" y="-15693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2" b="100000" l="0" r="100000">
                        <a14:backgroundMark x1="57259" y1="99109" x2="57259" y2="99109"/>
                        <a14:backgroundMark x1="54588" y1="99109" x2="54588" y2="99109"/>
                        <a14:backgroundMark x1="46690" y1="98998" x2="46690" y2="98998"/>
                      </a14:backgroundRemoval>
                    </a14:imgEffect>
                    <a14:imgEffect>
                      <a14:sharpenSoften amount="69000"/>
                    </a14:imgEffect>
                    <a14:imgEffect>
                      <a14:brightnessContrast bright="-1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35" y="1413254"/>
            <a:ext cx="5191125" cy="541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5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Инструмент 1. Дерево денежных потоков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19850" y="2050535"/>
            <a:ext cx="5537960" cy="356870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Определите цель организации.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Разбейте ее на доходную и расходную часть.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Детализируйте основные статьи доходов и расходов.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Задайте себе вопрос </a:t>
            </a:r>
            <a:r>
              <a:rPr lang="ru-RU" sz="2800" i="1" dirty="0" smtClean="0">
                <a:latin typeface="Arial Narrow" panose="020B0606020202030204" pitchFamily="34" charset="0"/>
              </a:rPr>
              <a:t>«Что может произойти внутри компании или вне, что увеличит расходы или снизит доходы?».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27198" y="-9263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997935" y="-4097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375660"/>
            <a:ext cx="1066800" cy="6324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Прибыль компании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10640" y="2050535"/>
            <a:ext cx="967740" cy="632460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Доходы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10640" y="4618475"/>
            <a:ext cx="967740" cy="632460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Расходы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91765" y="1813937"/>
            <a:ext cx="1392554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Продажи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691765" y="2446397"/>
            <a:ext cx="1392554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Сервисы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691764" y="3455292"/>
            <a:ext cx="1392555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Аренда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691764" y="4008120"/>
            <a:ext cx="1392556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Зарплаты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691764" y="4560948"/>
            <a:ext cx="1392556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Налоги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691763" y="5146040"/>
            <a:ext cx="1392557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Исследования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691763" y="5731132"/>
            <a:ext cx="1392557" cy="473195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Другие…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497704" y="1572636"/>
            <a:ext cx="1640337" cy="46725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Риски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613910" y="1813937"/>
            <a:ext cx="1420178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Уход ключевых клиентов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613910" y="2412739"/>
            <a:ext cx="1420178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Новые конкуренты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613910" y="3011541"/>
            <a:ext cx="1420178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Валютные колебания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613910" y="3616426"/>
            <a:ext cx="1420178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Низкий спрос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613909" y="4808787"/>
            <a:ext cx="1420179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Неверный расчет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641533" y="5412598"/>
            <a:ext cx="1392555" cy="450712"/>
          </a:xfrm>
          <a:prstGeom prst="roundRect">
            <a:avLst/>
          </a:prstGeom>
          <a:solidFill>
            <a:srgbClr val="E5FF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Несвоевременная </a:t>
            </a:r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уплата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8" idx="3"/>
            <a:endCxn id="21" idx="1"/>
          </p:cNvCxnSpPr>
          <p:nvPr/>
        </p:nvCxnSpPr>
        <p:spPr>
          <a:xfrm flipV="1">
            <a:off x="1066800" y="2366765"/>
            <a:ext cx="243840" cy="132512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8" idx="3"/>
            <a:endCxn id="22" idx="1"/>
          </p:cNvCxnSpPr>
          <p:nvPr/>
        </p:nvCxnSpPr>
        <p:spPr>
          <a:xfrm>
            <a:off x="1066800" y="3691890"/>
            <a:ext cx="243840" cy="1242815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23" idx="1"/>
            <a:endCxn id="21" idx="3"/>
          </p:cNvCxnSpPr>
          <p:nvPr/>
        </p:nvCxnSpPr>
        <p:spPr>
          <a:xfrm flipH="1">
            <a:off x="2278380" y="2050535"/>
            <a:ext cx="413385" cy="316230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26" idx="1"/>
            <a:endCxn id="21" idx="3"/>
          </p:cNvCxnSpPr>
          <p:nvPr/>
        </p:nvCxnSpPr>
        <p:spPr>
          <a:xfrm flipH="1" flipV="1">
            <a:off x="2278380" y="2366765"/>
            <a:ext cx="413385" cy="316230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0" idx="1"/>
            <a:endCxn id="22" idx="3"/>
          </p:cNvCxnSpPr>
          <p:nvPr/>
        </p:nvCxnSpPr>
        <p:spPr>
          <a:xfrm flipH="1">
            <a:off x="2278380" y="3691890"/>
            <a:ext cx="413384" cy="1242815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31" idx="1"/>
            <a:endCxn id="22" idx="3"/>
          </p:cNvCxnSpPr>
          <p:nvPr/>
        </p:nvCxnSpPr>
        <p:spPr>
          <a:xfrm flipH="1">
            <a:off x="2278380" y="4244718"/>
            <a:ext cx="413384" cy="689987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7" idx="1"/>
            <a:endCxn id="22" idx="3"/>
          </p:cNvCxnSpPr>
          <p:nvPr/>
        </p:nvCxnSpPr>
        <p:spPr>
          <a:xfrm flipH="1">
            <a:off x="2278380" y="4797546"/>
            <a:ext cx="413384" cy="137159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38" idx="1"/>
            <a:endCxn id="22" idx="3"/>
          </p:cNvCxnSpPr>
          <p:nvPr/>
        </p:nvCxnSpPr>
        <p:spPr>
          <a:xfrm flipH="1" flipV="1">
            <a:off x="2278380" y="4934705"/>
            <a:ext cx="413383" cy="447933"/>
          </a:xfrm>
          <a:prstGeom prst="line">
            <a:avLst/>
          </a:prstGeom>
          <a:ln w="12700">
            <a:solidFill>
              <a:schemeClr val="accent5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42" idx="1"/>
            <a:endCxn id="23" idx="3"/>
          </p:cNvCxnSpPr>
          <p:nvPr/>
        </p:nvCxnSpPr>
        <p:spPr>
          <a:xfrm flipH="1">
            <a:off x="4084319" y="2039293"/>
            <a:ext cx="529591" cy="11242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endCxn id="23" idx="3"/>
          </p:cNvCxnSpPr>
          <p:nvPr/>
        </p:nvCxnSpPr>
        <p:spPr>
          <a:xfrm flipH="1" flipV="1">
            <a:off x="4084319" y="2050535"/>
            <a:ext cx="529591" cy="58756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endCxn id="23" idx="3"/>
          </p:cNvCxnSpPr>
          <p:nvPr/>
        </p:nvCxnSpPr>
        <p:spPr>
          <a:xfrm flipH="1" flipV="1">
            <a:off x="4084319" y="2050535"/>
            <a:ext cx="529591" cy="118397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45" idx="1"/>
            <a:endCxn id="23" idx="3"/>
          </p:cNvCxnSpPr>
          <p:nvPr/>
        </p:nvCxnSpPr>
        <p:spPr>
          <a:xfrm flipH="1" flipV="1">
            <a:off x="4084319" y="2050535"/>
            <a:ext cx="529591" cy="179124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endCxn id="37" idx="3"/>
          </p:cNvCxnSpPr>
          <p:nvPr/>
        </p:nvCxnSpPr>
        <p:spPr>
          <a:xfrm flipH="1" flipV="1">
            <a:off x="4084320" y="4797546"/>
            <a:ext cx="529590" cy="233138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stCxn id="47" idx="1"/>
            <a:endCxn id="37" idx="3"/>
          </p:cNvCxnSpPr>
          <p:nvPr/>
        </p:nvCxnSpPr>
        <p:spPr>
          <a:xfrm flipH="1" flipV="1">
            <a:off x="4084320" y="4797546"/>
            <a:ext cx="557213" cy="840408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84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Использование классификатора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5" y="2484863"/>
            <a:ext cx="5537960" cy="3568700"/>
          </a:xfrm>
        </p:spPr>
        <p:txBody>
          <a:bodyPr/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Необходимо учитывать как внутренние риски проекта, так и внешние факторы, которые могут повлиять на проект.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Данный пример не является исчерпывающим, его необходимо адаптировать для целей компании.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84303" y="-83926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799601" y="-14580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25081" y="2020427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Управленческая команда и персонал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16200000">
            <a:off x="-173503" y="2855889"/>
            <a:ext cx="160340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Внутренние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 flipH="1">
            <a:off x="1095374" y="1989293"/>
            <a:ext cx="274667" cy="2345396"/>
          </a:xfrm>
          <a:prstGeom prst="rightBrace">
            <a:avLst>
              <a:gd name="adj1" fmla="val 8333"/>
              <a:gd name="adj2" fmla="val 54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25081" y="2616308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Финансирование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325081" y="3211170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Технология / ИТ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325081" y="3806032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Исследования / Производство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325081" y="4400894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Клиенты, спрос и рынок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25081" y="4981751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Регулирование / Законодательство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25081" y="5577170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Поставщики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325081" y="6152157"/>
            <a:ext cx="468519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Конкуренты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 rot="16200000">
            <a:off x="-173504" y="5004766"/>
            <a:ext cx="1603409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Внешние</a:t>
            </a:r>
          </a:p>
        </p:txBody>
      </p:sp>
      <p:sp>
        <p:nvSpPr>
          <p:cNvPr id="35" name="Правая фигурная скобка 34"/>
          <p:cNvSpPr/>
          <p:nvPr/>
        </p:nvSpPr>
        <p:spPr>
          <a:xfrm flipH="1">
            <a:off x="1071158" y="4365823"/>
            <a:ext cx="274667" cy="2249515"/>
          </a:xfrm>
          <a:prstGeom prst="rightBrace">
            <a:avLst>
              <a:gd name="adj1" fmla="val 8333"/>
              <a:gd name="adj2" fmla="val 54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8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Документирование информации о рисках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69925"/>
              </p:ext>
            </p:extLst>
          </p:nvPr>
        </p:nvGraphicFramePr>
        <p:xfrm>
          <a:off x="304800" y="2303934"/>
          <a:ext cx="11490962" cy="323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415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5625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Описание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Последствия от реализации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Ущерб от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Оценка риска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Мероприятия по снижению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Владельцы и сроки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888"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888"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1. Идентификация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2.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Приоритизация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Шаг 3. Минимизация рисков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6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475" y="0"/>
            <a:ext cx="878105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78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2. Как анализировать и </a:t>
            </a:r>
            <a:r>
              <a:rPr lang="ru-RU" b="1" dirty="0" err="1" smtClean="0">
                <a:latin typeface="Arial Narrow" panose="020B0606020202030204" pitchFamily="34" charset="0"/>
              </a:rPr>
              <a:t>приоритизировать</a:t>
            </a:r>
            <a:r>
              <a:rPr lang="ru-RU" b="1" dirty="0" smtClean="0">
                <a:latin typeface="Arial Narrow" panose="020B0606020202030204" pitchFamily="34" charset="0"/>
              </a:rPr>
              <a:t> риски?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err="1" smtClean="0">
                <a:latin typeface="Arial Narrow" panose="020B0606020202030204" pitchFamily="34" charset="0"/>
              </a:rPr>
              <a:t>Приоритизация</a:t>
            </a:r>
            <a:r>
              <a:rPr lang="ru-RU" sz="2400" b="1" dirty="0" smtClean="0">
                <a:latin typeface="Arial Narrow" panose="020B0606020202030204" pitchFamily="34" charset="0"/>
              </a:rPr>
              <a:t>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анализ рисков с целью определения наиболее критичных с точки зрения </a:t>
            </a:r>
            <a:r>
              <a:rPr lang="ru-RU" sz="2400" b="1" dirty="0" smtClean="0">
                <a:latin typeface="Arial Narrow" panose="020B0606020202030204" pitchFamily="34" charset="0"/>
              </a:rPr>
              <a:t>вероятности </a:t>
            </a:r>
            <a:r>
              <a:rPr lang="ru-RU" sz="2400" dirty="0" smtClean="0">
                <a:latin typeface="Arial Narrow" panose="020B0606020202030204" pitchFamily="34" charset="0"/>
              </a:rPr>
              <a:t>и </a:t>
            </a:r>
            <a:r>
              <a:rPr lang="ru-RU" sz="2400" b="1" dirty="0" smtClean="0">
                <a:latin typeface="Arial Narrow" panose="020B0606020202030204" pitchFamily="34" charset="0"/>
              </a:rPr>
              <a:t>ущерба</a:t>
            </a:r>
            <a:r>
              <a:rPr lang="ru-RU" sz="2400" dirty="0" smtClean="0">
                <a:latin typeface="Arial Narrow" panose="020B0606020202030204" pitchFamily="34" charset="0"/>
              </a:rPr>
              <a:t> и, соответственно, наиболее </a:t>
            </a:r>
            <a:r>
              <a:rPr lang="ru-RU" sz="2400" b="1" dirty="0" smtClean="0">
                <a:latin typeface="Arial Narrow" panose="020B0606020202030204" pitchFamily="34" charset="0"/>
              </a:rPr>
              <a:t>приоритетных.</a:t>
            </a:r>
          </a:p>
          <a:p>
            <a:pPr marL="0" indent="0">
              <a:buNone/>
            </a:pPr>
            <a:endParaRPr lang="ru-RU" sz="2400" b="1" dirty="0" smtClean="0">
              <a:latin typeface="Arial Narrow" panose="020B0606020202030204" pitchFamily="34" charset="0"/>
            </a:endParaRPr>
          </a:p>
          <a:p>
            <a:r>
              <a:rPr lang="ru-RU" sz="2400" dirty="0" err="1">
                <a:latin typeface="Arial Narrow" panose="020B0606020202030204" pitchFamily="34" charset="0"/>
              </a:rPr>
              <a:t>Приоритизация</a:t>
            </a:r>
            <a:r>
              <a:rPr lang="ru-RU" sz="2400" dirty="0">
                <a:latin typeface="Arial Narrow" panose="020B0606020202030204" pitchFamily="34" charset="0"/>
              </a:rPr>
              <a:t> рисков </a:t>
            </a:r>
            <a:r>
              <a:rPr lang="ru-RU" sz="2400" dirty="0" smtClean="0">
                <a:latin typeface="Arial Narrow" panose="020B0606020202030204" pitchFamily="34" charset="0"/>
              </a:rPr>
              <a:t>позволяет выделить </a:t>
            </a:r>
            <a:r>
              <a:rPr lang="ru-RU" sz="2400" b="1" dirty="0" smtClean="0">
                <a:latin typeface="Arial Narrow" panose="020B0606020202030204" pitchFamily="34" charset="0"/>
              </a:rPr>
              <a:t>узкий спектр потенциальных рисков</a:t>
            </a:r>
            <a:r>
              <a:rPr lang="ru-RU" sz="2400" dirty="0" smtClean="0">
                <a:latin typeface="Arial Narrow" panose="020B0606020202030204" pitchFamily="34" charset="0"/>
              </a:rPr>
              <a:t>, на которых руководству </a:t>
            </a:r>
            <a:r>
              <a:rPr lang="ru-RU" sz="2400" b="1" dirty="0" smtClean="0">
                <a:latin typeface="Arial Narrow" panose="020B0606020202030204" pitchFamily="34" charset="0"/>
              </a:rPr>
              <a:t>необходимо фокусироваться.</a:t>
            </a:r>
            <a:endParaRPr lang="ru-RU" sz="2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8" b="100000" l="0" r="100000">
                        <a14:foregroundMark x1="68160" y1="83157" x2="68160" y2="831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17" y="1197218"/>
            <a:ext cx="5085109" cy="56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738" y="341539"/>
            <a:ext cx="9301813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Ментальные ловушки при оценке рисков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5" y="1600201"/>
            <a:ext cx="12030075" cy="4525963"/>
          </a:xfrm>
        </p:spPr>
        <p:txBody>
          <a:bodyPr/>
          <a:lstStyle/>
          <a:p>
            <a:r>
              <a:rPr lang="ru-RU" sz="2800" dirty="0">
                <a:latin typeface="Arial Narrow" panose="020B0606020202030204" pitchFamily="34" charset="0"/>
              </a:rPr>
              <a:t>Оценка риска зависит от изначальной формулировки </a:t>
            </a:r>
            <a:r>
              <a:rPr lang="ru-RU" sz="2800" dirty="0" smtClean="0">
                <a:latin typeface="Arial Narrow" panose="020B0606020202030204" pitchFamily="34" charset="0"/>
              </a:rPr>
              <a:t>риска.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Мы </a:t>
            </a:r>
            <a:r>
              <a:rPr lang="ru-RU" sz="2800" dirty="0">
                <a:latin typeface="Arial Narrow" panose="020B0606020202030204" pitchFamily="34" charset="0"/>
              </a:rPr>
              <a:t>недооцениваем риски, связанные с большой </a:t>
            </a:r>
            <a:r>
              <a:rPr lang="ru-RU" sz="2800" dirty="0" smtClean="0">
                <a:latin typeface="Arial Narrow" panose="020B0606020202030204" pitchFamily="34" charset="0"/>
              </a:rPr>
              <a:t>выгодой.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dirty="0">
                <a:latin typeface="Arial Narrow" panose="020B0606020202030204" pitchFamily="34" charset="0"/>
              </a:rPr>
              <a:t>Мы неправильно оцениваем риски, полагаясь на максимально доступную </a:t>
            </a:r>
            <a:r>
              <a:rPr lang="ru-RU" sz="2800" dirty="0" smtClean="0">
                <a:latin typeface="Arial Narrow" panose="020B0606020202030204" pitchFamily="34" charset="0"/>
              </a:rPr>
              <a:t>информацию.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dirty="0">
                <a:latin typeface="Arial Narrow" panose="020B0606020202030204" pitchFamily="34" charset="0"/>
              </a:rPr>
              <a:t>Иллюзия контроля над ситуацией мешает нам объективно оценить </a:t>
            </a:r>
            <a:r>
              <a:rPr lang="ru-RU" sz="2800" dirty="0" smtClean="0">
                <a:latin typeface="Arial Narrow" panose="020B0606020202030204" pitchFamily="34" charset="0"/>
              </a:rPr>
              <a:t>риск.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dirty="0">
                <a:latin typeface="Arial Narrow" panose="020B0606020202030204" pitchFamily="34" charset="0"/>
              </a:rPr>
              <a:t>Мы пропускаем новые факты через призму нашего </a:t>
            </a:r>
            <a:r>
              <a:rPr lang="ru-RU" sz="2800" dirty="0" smtClean="0">
                <a:latin typeface="Arial Narrow" panose="020B0606020202030204" pitchFamily="34" charset="0"/>
              </a:rPr>
              <a:t>опыта. </a:t>
            </a:r>
            <a:r>
              <a:rPr lang="ru-RU" sz="2800" dirty="0">
                <a:latin typeface="Arial Narrow" panose="020B0606020202030204" pitchFamily="34" charset="0"/>
              </a:rPr>
              <a:t>Это мешает трезво оценить </a:t>
            </a:r>
            <a:r>
              <a:rPr lang="ru-RU" sz="2800" dirty="0" smtClean="0">
                <a:latin typeface="Arial Narrow" panose="020B0606020202030204" pitchFamily="34" charset="0"/>
              </a:rPr>
              <a:t>риски.</a:t>
            </a:r>
            <a:endParaRPr lang="ru-RU" sz="2800" dirty="0">
              <a:latin typeface="Arial Narrow" panose="020B0606020202030204" pitchFamily="34" charset="0"/>
            </a:endParaRPr>
          </a:p>
          <a:p>
            <a:r>
              <a:rPr lang="ru-RU" sz="2800" dirty="0">
                <a:latin typeface="Arial Narrow" panose="020B0606020202030204" pitchFamily="34" charset="0"/>
              </a:rPr>
              <a:t>Мы оцениваем важность информации на основе того, насколько сложно ее получить </a:t>
            </a:r>
            <a:r>
              <a:rPr lang="ru-RU" sz="2800" dirty="0" smtClean="0">
                <a:latin typeface="Arial Narrow" panose="020B0606020202030204" pitchFamily="34" charset="0"/>
              </a:rPr>
              <a:t>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173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Экспертная оценка рисков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3002" y="1857838"/>
            <a:ext cx="4712677" cy="1463040"/>
          </a:xfrm>
          <a:prstGeom prst="rect">
            <a:avLst/>
          </a:prstGeom>
          <a:solidFill>
            <a:srgbClr val="DDF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Выявленные риски необходимо </a:t>
            </a:r>
            <a:r>
              <a:rPr lang="ru-RU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приоритизировать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, чтобы 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откинуть те, которые не существенны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5477" y="3847294"/>
            <a:ext cx="4712677" cy="1463040"/>
          </a:xfrm>
          <a:prstGeom prst="rect">
            <a:avLst/>
          </a:prstGeom>
          <a:solidFill>
            <a:srgbClr val="DDF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Размер потенциального ущерба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Ущерб от риска может измеряться в деньгах (финансовые потери) или ущербе репутации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компании</a:t>
            </a:r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42406" y="3847294"/>
            <a:ext cx="4712677" cy="1463040"/>
          </a:xfrm>
          <a:prstGeom prst="rect">
            <a:avLst/>
          </a:prstGeom>
          <a:solidFill>
            <a:srgbClr val="DDF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Вероятность наступления ущерба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Вероятность риска зависит от истории реализации риска в прошлом, уровня неопределенности и сложности процесса</a:t>
            </a:r>
          </a:p>
        </p:txBody>
      </p:sp>
      <p:cxnSp>
        <p:nvCxnSpPr>
          <p:cNvPr id="4" name="Прямая соединительная линия 3"/>
          <p:cNvCxnSpPr>
            <a:stCxn id="10" idx="2"/>
            <a:endCxn id="15" idx="0"/>
          </p:cNvCxnSpPr>
          <p:nvPr/>
        </p:nvCxnSpPr>
        <p:spPr>
          <a:xfrm flipH="1">
            <a:off x="2801816" y="3320878"/>
            <a:ext cx="2897525" cy="5264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10" idx="2"/>
            <a:endCxn id="16" idx="0"/>
          </p:cNvCxnSpPr>
          <p:nvPr/>
        </p:nvCxnSpPr>
        <p:spPr>
          <a:xfrm>
            <a:off x="5699341" y="3320878"/>
            <a:ext cx="3599404" cy="5264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15" idx="3"/>
            <a:endCxn id="16" idx="1"/>
          </p:cNvCxnSpPr>
          <p:nvPr/>
        </p:nvCxnSpPr>
        <p:spPr>
          <a:xfrm>
            <a:off x="5158154" y="4578814"/>
            <a:ext cx="17842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7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Определение </a:t>
            </a:r>
            <a:r>
              <a:rPr lang="ru-RU" sz="4800" b="1" dirty="0" smtClean="0">
                <a:latin typeface="Arial Narrow" panose="020B0606020202030204" pitchFamily="34" charset="0"/>
              </a:rPr>
              <a:t>«правил игры»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432002" y="-905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819887" y="-1850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98787" y="1639615"/>
            <a:ext cx="10646980" cy="4981902"/>
            <a:chOff x="2067755" y="1913230"/>
            <a:chExt cx="8378775" cy="4281488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067755" y="1913230"/>
              <a:ext cx="3080824" cy="11676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Риски абсолютно не приемлемые</a:t>
              </a:r>
              <a:endParaRPr lang="ru-RU" sz="2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067755" y="3509082"/>
              <a:ext cx="3080824" cy="11676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Риски, </a:t>
              </a: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которые могут быть снижены при небольших затратах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067755" y="5027099"/>
              <a:ext cx="3080824" cy="11676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Риски, </a:t>
              </a: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вполне приемлемые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774669" y="1913230"/>
              <a:ext cx="3671861" cy="427561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Что для вас </a:t>
              </a:r>
              <a:r>
                <a:rPr lang="ru-RU" sz="24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неприемлемый </a:t>
              </a: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ru-RU" sz="2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Кто из сотрудников должен быть вовлечен в процесс оценки рисков?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ru-RU" sz="2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Есть ли в компании необходимые ресурсы для устранения рисков?</a:t>
              </a:r>
            </a:p>
          </p:txBody>
        </p:sp>
        <p:sp>
          <p:nvSpPr>
            <p:cNvPr id="3" name="Стрелка вправо 2"/>
            <p:cNvSpPr/>
            <p:nvPr/>
          </p:nvSpPr>
          <p:spPr>
            <a:xfrm>
              <a:off x="5464901" y="2303648"/>
              <a:ext cx="1020932" cy="346229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Arial Narrow" panose="020B0606020202030204" pitchFamily="34" charset="0"/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5437415" y="3919776"/>
              <a:ext cx="1020932" cy="346229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Arial Narrow" panose="020B0606020202030204" pitchFamily="34" charset="0"/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5403923" y="5440333"/>
              <a:ext cx="1020932" cy="346229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5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Arial Narrow" panose="020B0606020202030204" pitchFamily="34" charset="0"/>
              </a:rPr>
              <a:t>Для каждого риска определяется вероятность наступления ущерба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463533" y="120463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893459" y="-261946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15614" y="1725726"/>
            <a:ext cx="11761075" cy="4517420"/>
            <a:chOff x="1120461" y="2021748"/>
            <a:chExt cx="10057326" cy="3690033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120462" y="2047741"/>
              <a:ext cx="2665927" cy="1004552"/>
            </a:xfrm>
            <a:prstGeom prst="roundRect">
              <a:avLst/>
            </a:prstGeom>
            <a:solidFill>
              <a:srgbClr val="E5FFFC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ВЫСОКИЙ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1120461" y="3409346"/>
              <a:ext cx="2665927" cy="959476"/>
            </a:xfrm>
            <a:prstGeom prst="roundRect">
              <a:avLst/>
            </a:prstGeom>
            <a:solidFill>
              <a:srgbClr val="E5FFFC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СРЕДНИЙ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1146219" y="4797381"/>
              <a:ext cx="2640169" cy="887139"/>
            </a:xfrm>
            <a:prstGeom prst="roundRect">
              <a:avLst/>
            </a:prstGeom>
            <a:solidFill>
              <a:srgbClr val="E5FFFC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НИЗКИЙ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068649" y="2021748"/>
              <a:ext cx="7109138" cy="1096045"/>
            </a:xfrm>
            <a:prstGeom prst="rect">
              <a:avLst/>
            </a:prstGeom>
            <a:solidFill>
              <a:srgbClr val="EBF1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 уже неоднократно реализовывался в прошлом, есть высокая степень неопределенности относительно вероятности реализации риска или внутренние или внешние предпосылки, указывающие на то, что риск скорее всего, реализуется в течение следующего года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068649" y="3454422"/>
              <a:ext cx="7109138" cy="914400"/>
            </a:xfrm>
            <a:prstGeom prst="rect">
              <a:avLst/>
            </a:prstGeom>
            <a:solidFill>
              <a:srgbClr val="EBF1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Риск вероятно реализуется в течение следующего года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068649" y="4797381"/>
              <a:ext cx="7109138" cy="914400"/>
            </a:xfrm>
            <a:prstGeom prst="rect">
              <a:avLst/>
            </a:prstGeom>
            <a:solidFill>
              <a:srgbClr val="EBF1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Низкая вероятность того, что риск реализуется в течение года</a:t>
              </a:r>
            </a:p>
          </p:txBody>
        </p:sp>
        <p:sp>
          <p:nvSpPr>
            <p:cNvPr id="22" name="Стрелка вправо 21"/>
            <p:cNvSpPr/>
            <p:nvPr/>
          </p:nvSpPr>
          <p:spPr>
            <a:xfrm>
              <a:off x="3786389" y="2379216"/>
              <a:ext cx="218941" cy="355106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  <p:sp>
          <p:nvSpPr>
            <p:cNvPr id="23" name="Стрелка вправо 22"/>
            <p:cNvSpPr/>
            <p:nvPr/>
          </p:nvSpPr>
          <p:spPr>
            <a:xfrm>
              <a:off x="3786389" y="3717592"/>
              <a:ext cx="218941" cy="355106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  <p:sp>
          <p:nvSpPr>
            <p:cNvPr id="24" name="Стрелка вправо 23"/>
            <p:cNvSpPr/>
            <p:nvPr/>
          </p:nvSpPr>
          <p:spPr>
            <a:xfrm>
              <a:off x="3786388" y="5077028"/>
              <a:ext cx="218941" cy="355106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8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Для каждого риска определяется категория ущерба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474044" y="14982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356" y="-27379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6331" y="1902372"/>
            <a:ext cx="11414235" cy="4340773"/>
            <a:chOff x="1120462" y="2047741"/>
            <a:chExt cx="10057325" cy="375869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120462" y="2047741"/>
              <a:ext cx="2665927" cy="1004552"/>
            </a:xfrm>
            <a:prstGeom prst="roundRect">
              <a:avLst/>
            </a:prstGeom>
            <a:solidFill>
              <a:srgbClr val="DDF8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ВЫСОКИЙ</a:t>
              </a:r>
              <a:endParaRPr lang="ru-RU" sz="20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1125904" y="3364270"/>
              <a:ext cx="2665927" cy="1004552"/>
            </a:xfrm>
            <a:prstGeom prst="roundRect">
              <a:avLst/>
            </a:prstGeom>
            <a:solidFill>
              <a:srgbClr val="DDF8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СРЕДНИЙ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1146220" y="4797381"/>
              <a:ext cx="2640169" cy="1009059"/>
            </a:xfrm>
            <a:prstGeom prst="roundRect">
              <a:avLst/>
            </a:prstGeom>
            <a:solidFill>
              <a:srgbClr val="DDF8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НИЗКИЙ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005330" y="2047741"/>
              <a:ext cx="7109138" cy="100455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Реализация риска может привести к существенному снижению стоимости компании, незапланированным дополнительным расходам или </a:t>
              </a:r>
              <a:r>
                <a:rPr lang="ru-RU" sz="2000" dirty="0" err="1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репутационному</a:t>
              </a:r>
              <a:r>
                <a:rPr lang="ru-RU" sz="20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 ущербу</a:t>
              </a:r>
              <a:endParaRPr lang="ru-RU" sz="20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068649" y="3454422"/>
              <a:ext cx="7109138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Реализация риска может привести к среднему снижению стоимости компании, несущественному </a:t>
              </a:r>
              <a:r>
                <a:rPr lang="ru-RU"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репутационному</a:t>
              </a:r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ущербу, однако не потребовать дополнительных расходов со стороны  компании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068649" y="4849823"/>
              <a:ext cx="7109138" cy="9566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Реализация рисков в данной категории может привести к несущественному снижению стоимости компании</a:t>
              </a:r>
            </a:p>
          </p:txBody>
        </p:sp>
        <p:sp>
          <p:nvSpPr>
            <p:cNvPr id="3" name="Стрелка вправо 2"/>
            <p:cNvSpPr/>
            <p:nvPr/>
          </p:nvSpPr>
          <p:spPr>
            <a:xfrm>
              <a:off x="3786389" y="2379216"/>
              <a:ext cx="218941" cy="355106"/>
            </a:xfrm>
            <a:prstGeom prst="rightArrow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  <p:sp>
          <p:nvSpPr>
            <p:cNvPr id="18" name="Стрелка вправо 17"/>
            <p:cNvSpPr/>
            <p:nvPr/>
          </p:nvSpPr>
          <p:spPr>
            <a:xfrm>
              <a:off x="3789065" y="3739974"/>
              <a:ext cx="218941" cy="355106"/>
            </a:xfrm>
            <a:prstGeom prst="rightArrow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  <p:sp>
          <p:nvSpPr>
            <p:cNvPr id="19" name="Стрелка вправо 18"/>
            <p:cNvSpPr/>
            <p:nvPr/>
          </p:nvSpPr>
          <p:spPr>
            <a:xfrm>
              <a:off x="3792916" y="5150578"/>
              <a:ext cx="218941" cy="355106"/>
            </a:xfrm>
            <a:prstGeom prst="rightArrow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6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3517" y="274952"/>
            <a:ext cx="4845269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Оценка риска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490957"/>
            <a:ext cx="11449318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Вероятность реализации риска? 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Подобный риск уже реализовывался в прошлом?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Реализация риска во многом зависит от внешних факторов, вне контроля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Конкретные мероприятия по снижению этого риска пока не внедряются?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В компании недостаточно компетенции или ресурсов для управления этим риском?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Последние события указывают на то, что вероятность наступления риска растет?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Ущерб от реализации риска?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 может привести к незапланированным финансовым расходам свыше ХХ рублей?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Риска может привести к негативным </a:t>
            </a:r>
            <a:r>
              <a:rPr lang="ru-RU" sz="2000" dirty="0" err="1" smtClean="0">
                <a:latin typeface="Arial Narrow" panose="020B0606020202030204" pitchFamily="34" charset="0"/>
              </a:rPr>
              <a:t>репутиционным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r>
              <a:rPr lang="ru-RU" sz="2000" dirty="0">
                <a:latin typeface="Arial Narrow" panose="020B0606020202030204" pitchFamily="34" charset="0"/>
              </a:rPr>
              <a:t>последствиям для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Реализация риска может негативно повлиять на достижения целей компании?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anose="020B0606020202030204" pitchFamily="34" charset="0"/>
              </a:rPr>
              <a:t>Риск может привести к уголовной ответственности для руководителя компании?</a:t>
            </a:r>
          </a:p>
          <a:p>
            <a:pPr marL="0" indent="0">
              <a:buNone/>
            </a:pPr>
            <a:r>
              <a:rPr lang="ru-RU" sz="2000" dirty="0" smtClean="0">
                <a:latin typeface="Arial Narrow" panose="020B0606020202030204" pitchFamily="34" charset="0"/>
              </a:rPr>
              <a:t> 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868873" y="-17514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7130809" y="-2003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52075" y="6129181"/>
            <a:ext cx="5839925" cy="70833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Более 4 положительных ответов в одной категории в отношении одного риска  - </a:t>
            </a:r>
            <a:r>
              <a:rPr lang="ru-RU" b="1" dirty="0" smtClean="0"/>
              <a:t>высокий уровень риска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1737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9781" y="274952"/>
            <a:ext cx="786384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Выбор способа оценки рисков зависит от: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636968"/>
            <a:ext cx="11449318" cy="4278058"/>
          </a:xfrm>
        </p:spPr>
        <p:txBody>
          <a:bodyPr>
            <a:normAutofit lnSpcReduction="10000"/>
          </a:bodyPr>
          <a:lstStyle/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1. Доступа исторических данных для расчета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2. Возможности количественно оценить данный риск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3. Трудозатрат, необходимых для оценки рисков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4. Последующего использования данных о риске</a:t>
            </a:r>
          </a:p>
          <a:p>
            <a:pPr marL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                       </a:t>
            </a:r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Рейтинг </a:t>
            </a:r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</a:rPr>
              <a:t>способа оценки по сложности реализации: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КАРТА РИСКОВ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Методика ГАЛСТУК-БАБОЧКА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АНАЛИЗ 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чувствительности и сценарный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АНАЛИЗ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44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На основании критериев оценки формируется карта рисков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5134" y="2024062"/>
            <a:ext cx="6115051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Arial Narrow" panose="020B0606020202030204" pitchFamily="34" charset="0"/>
              </a:rPr>
              <a:t>Карта рисков позволяет: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Представить общую картину руководству компании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Правильно расставить приоритеты для распределения ресурсов для управления рисками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Раскрыть информацию о рисках внешних для заинтересованных сторон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Распределить ответственность за риски среди руководителей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24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E5FFFC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916" y="2009774"/>
            <a:ext cx="1340125" cy="11572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52415" y="2009774"/>
            <a:ext cx="1247775" cy="1157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HR </a:t>
            </a:r>
            <a:r>
              <a:rPr lang="ru-RU" sz="1600" dirty="0" smtClean="0">
                <a:solidFill>
                  <a:schemeClr val="tx1"/>
                </a:solidFill>
              </a:rPr>
              <a:t>риски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83562" y="2024062"/>
            <a:ext cx="1247775" cy="1157288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83562" y="3271837"/>
            <a:ext cx="1247775" cy="11572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Юридические риски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83562" y="4519612"/>
            <a:ext cx="1247775" cy="1157288"/>
          </a:xfrm>
          <a:prstGeom prst="rect">
            <a:avLst/>
          </a:prstGeom>
          <a:solidFill>
            <a:srgbClr val="A6EE7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Конкуренты</a:t>
            </a:r>
          </a:p>
          <a:p>
            <a:pPr algn="ctr"/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2414" y="3271837"/>
            <a:ext cx="1247775" cy="11572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IT </a:t>
            </a:r>
            <a:r>
              <a:rPr lang="ru-RU" sz="1600" dirty="0" smtClean="0">
                <a:solidFill>
                  <a:schemeClr val="tx1"/>
                </a:solidFill>
              </a:rPr>
              <a:t>риски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2414" y="4519612"/>
            <a:ext cx="1247775" cy="1157288"/>
          </a:xfrm>
          <a:prstGeom prst="rect">
            <a:avLst/>
          </a:prstGeom>
          <a:solidFill>
            <a:srgbClr val="A9FDA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Валютные риски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8916" y="3271837"/>
            <a:ext cx="1340125" cy="1157288"/>
          </a:xfrm>
          <a:prstGeom prst="rect">
            <a:avLst/>
          </a:prstGeom>
          <a:solidFill>
            <a:srgbClr val="F7E6FE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Налоговые риски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30906" y="4519612"/>
            <a:ext cx="1338135" cy="1157288"/>
          </a:xfrm>
          <a:prstGeom prst="rect">
            <a:avLst/>
          </a:prstGeom>
          <a:solidFill>
            <a:srgbClr val="D0EBB3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Операционные риски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070942" y="333851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1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362472" y="3336129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2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780994" y="334277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0" name="Овал 19"/>
          <p:cNvSpPr/>
          <p:nvPr/>
        </p:nvSpPr>
        <p:spPr>
          <a:xfrm>
            <a:off x="2737016" y="2336005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5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384656" y="4593431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6</a:t>
            </a:r>
          </a:p>
        </p:txBody>
      </p:sp>
      <p:sp>
        <p:nvSpPr>
          <p:cNvPr id="22" name="Овал 21"/>
          <p:cNvSpPr/>
          <p:nvPr/>
        </p:nvSpPr>
        <p:spPr>
          <a:xfrm>
            <a:off x="2780994" y="4612015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7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070942" y="4603960"/>
            <a:ext cx="473011" cy="5048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4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766940" y="2024062"/>
            <a:ext cx="0" cy="367665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928916" y="5921609"/>
            <a:ext cx="4011997" cy="14287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919624" y="5792204"/>
            <a:ext cx="2030580" cy="2873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Вероятность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16200000">
            <a:off x="82558" y="3722858"/>
            <a:ext cx="1370400" cy="2873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Ущерб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3132838" y="3725850"/>
            <a:ext cx="994777" cy="941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0" idx="2"/>
          </p:cNvCxnSpPr>
          <p:nvPr/>
        </p:nvCxnSpPr>
        <p:spPr>
          <a:xfrm flipH="1" flipV="1">
            <a:off x="1688091" y="2588417"/>
            <a:ext cx="104892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51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677" y="61955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Анализ с помощью методики Галстук-Бабочка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942327" y="-242321"/>
            <a:ext cx="929936" cy="170951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29085" y="-447494"/>
            <a:ext cx="833375" cy="212882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89729" y="2701160"/>
            <a:ext cx="12477752" cy="2967366"/>
            <a:chOff x="-89729" y="3501510"/>
            <a:chExt cx="12477752" cy="2167015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-89729" y="3501510"/>
              <a:ext cx="12477752" cy="2167015"/>
              <a:chOff x="-89729" y="3501510"/>
              <a:chExt cx="12477752" cy="2167015"/>
            </a:xfrm>
          </p:grpSpPr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5472492" y="4177805"/>
                <a:ext cx="1353310" cy="7524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8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Риск</a:t>
                </a:r>
                <a:endParaRPr lang="ru-RU" sz="28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1581149" y="3501510"/>
                <a:ext cx="3238502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Причина</a:t>
                </a:r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1581149" y="4322451"/>
                <a:ext cx="3238502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Причина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81149" y="5205344"/>
                <a:ext cx="3238501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Причина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7478643" y="4322451"/>
                <a:ext cx="3598932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Последствия от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7478642" y="3501510"/>
                <a:ext cx="3731091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Последствия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от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50" name="Скругленный прямоугольник 49"/>
              <p:cNvSpPr/>
              <p:nvPr/>
            </p:nvSpPr>
            <p:spPr>
              <a:xfrm>
                <a:off x="7478643" y="5205344"/>
                <a:ext cx="3598932" cy="46318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Последствия от реализации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51" name="Скругленная соединительная линия 50"/>
              <p:cNvCxnSpPr>
                <a:stCxn id="35" idx="3"/>
                <a:endCxn id="34" idx="1"/>
              </p:cNvCxnSpPr>
              <p:nvPr/>
            </p:nvCxnSpPr>
            <p:spPr>
              <a:xfrm>
                <a:off x="4819651" y="3733101"/>
                <a:ext cx="652841" cy="820942"/>
              </a:xfrm>
              <a:prstGeom prst="curvedConnector3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Скругленная соединительная линия 51"/>
              <p:cNvCxnSpPr>
                <a:stCxn id="34" idx="3"/>
                <a:endCxn id="49" idx="1"/>
              </p:cNvCxnSpPr>
              <p:nvPr/>
            </p:nvCxnSpPr>
            <p:spPr>
              <a:xfrm flipV="1">
                <a:off x="6825802" y="3733101"/>
                <a:ext cx="652840" cy="820942"/>
              </a:xfrm>
              <a:prstGeom prst="curvedConnector3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Скругленная соединительная линия 54"/>
              <p:cNvCxnSpPr>
                <a:stCxn id="34" idx="3"/>
                <a:endCxn id="50" idx="1"/>
              </p:cNvCxnSpPr>
              <p:nvPr/>
            </p:nvCxnSpPr>
            <p:spPr>
              <a:xfrm>
                <a:off x="6825802" y="4554043"/>
                <a:ext cx="652841" cy="882892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Скругленная соединительная линия 55"/>
              <p:cNvCxnSpPr>
                <a:stCxn id="34" idx="1"/>
                <a:endCxn id="45" idx="3"/>
              </p:cNvCxnSpPr>
              <p:nvPr/>
            </p:nvCxnSpPr>
            <p:spPr>
              <a:xfrm rot="10800000" flipV="1">
                <a:off x="4819650" y="4554043"/>
                <a:ext cx="652842" cy="882892"/>
              </a:xfrm>
              <a:prstGeom prst="curvedConnector3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>
                <a:stCxn id="34" idx="1"/>
                <a:endCxn id="37" idx="3"/>
              </p:cNvCxnSpPr>
              <p:nvPr/>
            </p:nvCxnSpPr>
            <p:spPr>
              <a:xfrm flipH="1" flipV="1">
                <a:off x="4819651" y="4554042"/>
                <a:ext cx="652841" cy="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" name="Скругленный прямоугольник 57"/>
              <p:cNvSpPr/>
              <p:nvPr/>
            </p:nvSpPr>
            <p:spPr>
              <a:xfrm>
                <a:off x="-89729" y="4071434"/>
                <a:ext cx="1603409" cy="85884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Фактор риска</a:t>
                </a:r>
              </a:p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Фактор риска</a:t>
                </a:r>
              </a:p>
              <a:p>
                <a:pPr algn="ctr"/>
                <a:r>
                  <a:rPr lang="ru-RU" sz="20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Фактор риска</a:t>
                </a:r>
                <a:endPara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59" name="Правая фигурная скобка 58"/>
              <p:cNvSpPr/>
              <p:nvPr/>
            </p:nvSpPr>
            <p:spPr>
              <a:xfrm>
                <a:off x="1286271" y="4038642"/>
                <a:ext cx="275430" cy="1030798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10978754" y="4188924"/>
                <a:ext cx="1409269" cy="85884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Последствие</a:t>
                </a:r>
              </a:p>
              <a:p>
                <a:pPr algn="ctr"/>
                <a:r>
                  <a:rPr lang="ru-RU" sz="1600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Последствие </a:t>
                </a:r>
                <a:r>
                  <a:rPr lang="ru-RU" sz="1600" dirty="0" err="1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Последствие</a:t>
                </a:r>
                <a:endParaRPr lang="ru-RU" sz="16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61" name="Левая фигурная скобка 60"/>
              <p:cNvSpPr/>
              <p:nvPr/>
            </p:nvSpPr>
            <p:spPr>
              <a:xfrm>
                <a:off x="10973213" y="4103402"/>
                <a:ext cx="236521" cy="980539"/>
              </a:xfrm>
              <a:prstGeom prst="lef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62" name="Прямая соединительная линия 61"/>
            <p:cNvCxnSpPr/>
            <p:nvPr/>
          </p:nvCxnSpPr>
          <p:spPr>
            <a:xfrm flipH="1" flipV="1">
              <a:off x="6825801" y="4556834"/>
              <a:ext cx="652841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618676" y="1367436"/>
            <a:ext cx="109637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Метод отражения риска посредством определения его </a:t>
            </a:r>
            <a:r>
              <a:rPr lang="ru-RU" sz="2800" b="1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источников </a:t>
            </a:r>
            <a:r>
              <a:rPr lang="ru-RU" sz="2800" b="1" dirty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ru-RU" sz="2800" b="1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причин) </a:t>
            </a:r>
            <a:r>
              <a:rPr lang="ru-RU" sz="2800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возможных </a:t>
            </a:r>
            <a:r>
              <a:rPr lang="ru-RU" sz="2800" b="1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последствий</a:t>
            </a:r>
            <a:r>
              <a:rPr lang="ru-RU" sz="2800" dirty="0" smtClean="0">
                <a:solidFill>
                  <a:srgbClr val="333333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7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677" y="61955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Анализ с помощью методики Галстук-Бабочка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103" y="5237644"/>
            <a:ext cx="12053335" cy="164905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 Narrow" panose="020B0606020202030204" pitchFamily="34" charset="0"/>
              </a:rPr>
              <a:t>Декомпозиция риска на причины и последствия позволяет адекватно оценить вероятность и уровень ущерба от реализации риска</a:t>
            </a:r>
          </a:p>
          <a:p>
            <a:r>
              <a:rPr lang="ru-RU" sz="1800" dirty="0" smtClean="0">
                <a:latin typeface="Arial Narrow" panose="020B0606020202030204" pitchFamily="34" charset="0"/>
              </a:rPr>
              <a:t>Такой подход позволяет обнаружить взаимозависимости между рисками</a:t>
            </a:r>
          </a:p>
          <a:p>
            <a:r>
              <a:rPr lang="ru-RU" sz="1800" dirty="0" smtClean="0">
                <a:latin typeface="Arial Narrow" panose="020B0606020202030204" pitchFamily="34" charset="0"/>
              </a:rPr>
              <a:t>Важно понимать, что такой подход требует определенного времени для выполнения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942327" y="-242321"/>
            <a:ext cx="929936" cy="170951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29085" y="-447494"/>
            <a:ext cx="833375" cy="212882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8192" y="2316139"/>
            <a:ext cx="1467610" cy="10681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Низкий спрос на продукт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080" y="2537227"/>
            <a:ext cx="2603692" cy="61064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 не знают о продукте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52222" y="2507992"/>
            <a:ext cx="2559944" cy="68443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расходов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52222" y="1535171"/>
            <a:ext cx="2559943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Снижение выручки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" name="Скругленная соединительная линия 17"/>
          <p:cNvCxnSpPr>
            <a:stCxn id="28" idx="3"/>
            <a:endCxn id="10" idx="1"/>
          </p:cNvCxnSpPr>
          <p:nvPr/>
        </p:nvCxnSpPr>
        <p:spPr>
          <a:xfrm>
            <a:off x="5031772" y="1870343"/>
            <a:ext cx="326420" cy="979865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>
            <a:stCxn id="10" idx="3"/>
            <a:endCxn id="15" idx="1"/>
          </p:cNvCxnSpPr>
          <p:nvPr/>
        </p:nvCxnSpPr>
        <p:spPr>
          <a:xfrm flipV="1">
            <a:off x="6825802" y="1766762"/>
            <a:ext cx="326420" cy="1083446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>
            <a:stCxn id="10" idx="3"/>
            <a:endCxn id="22" idx="1"/>
          </p:cNvCxnSpPr>
          <p:nvPr/>
        </p:nvCxnSpPr>
        <p:spPr>
          <a:xfrm>
            <a:off x="6825802" y="2850208"/>
            <a:ext cx="326420" cy="119964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>
            <a:stCxn id="10" idx="1"/>
            <a:endCxn id="29" idx="3"/>
          </p:cNvCxnSpPr>
          <p:nvPr/>
        </p:nvCxnSpPr>
        <p:spPr>
          <a:xfrm rot="10800000" flipV="1">
            <a:off x="5031772" y="2850207"/>
            <a:ext cx="326420" cy="1123483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0" idx="3"/>
            <a:endCxn id="14" idx="1"/>
          </p:cNvCxnSpPr>
          <p:nvPr/>
        </p:nvCxnSpPr>
        <p:spPr>
          <a:xfrm>
            <a:off x="6825802" y="2850208"/>
            <a:ext cx="3264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10" idx="1"/>
            <a:endCxn id="11" idx="3"/>
          </p:cNvCxnSpPr>
          <p:nvPr/>
        </p:nvCxnSpPr>
        <p:spPr>
          <a:xfrm flipH="1" flipV="1">
            <a:off x="5031772" y="2842548"/>
            <a:ext cx="326420" cy="76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-27705" y="1558419"/>
            <a:ext cx="2263048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Сложная технология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Низкая информированность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Ошибочные суждения о продукте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2127203" y="1490775"/>
            <a:ext cx="275430" cy="8341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52222" y="3818257"/>
            <a:ext cx="2559944" cy="46318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Репетиционный ущерб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428080" y="1565022"/>
            <a:ext cx="2603692" cy="61064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Клиенты не понимают продукт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428080" y="3668370"/>
            <a:ext cx="2603692" cy="610641"/>
          </a:xfrm>
          <a:prstGeom prst="roundRect">
            <a:avLst/>
          </a:prstGeom>
          <a:solidFill>
            <a:srgbClr val="DDF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хуже, чем у конкурентов</a:t>
            </a:r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Правая фигурная скобка 37"/>
          <p:cNvSpPr/>
          <p:nvPr/>
        </p:nvSpPr>
        <p:spPr>
          <a:xfrm>
            <a:off x="2127203" y="2433121"/>
            <a:ext cx="275430" cy="8341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823" y="2458820"/>
            <a:ext cx="2260231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Неэффективность рекламы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Ошибочный выбор сегмента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Узкий охват рекламы</a:t>
            </a:r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2124339" y="3450028"/>
            <a:ext cx="275430" cy="126711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823" y="3740946"/>
            <a:ext cx="2263048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Недостаточное качество продукта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уступает в безопасности</a:t>
            </a:r>
          </a:p>
          <a:p>
            <a:pPr algn="r"/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Продукт уступает в цене и других характеристиках</a:t>
            </a:r>
          </a:p>
          <a:p>
            <a:pPr algn="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авая фигурная скобка 42"/>
          <p:cNvSpPr/>
          <p:nvPr/>
        </p:nvSpPr>
        <p:spPr>
          <a:xfrm flipH="1">
            <a:off x="9732180" y="1066800"/>
            <a:ext cx="220078" cy="154415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781361" y="1409456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Замедление планов развития компании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Претензии со стороны акционеров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Смена менеджмента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Нарушение банковских </a:t>
            </a:r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ковенантов</a:t>
            </a:r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9814923" y="2662041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расходов на маркетинг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Привлечение новых </a:t>
            </a:r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продажников</a:t>
            </a:r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Правая фигурная скобка 47"/>
          <p:cNvSpPr/>
          <p:nvPr/>
        </p:nvSpPr>
        <p:spPr>
          <a:xfrm flipH="1">
            <a:off x="9741894" y="2644153"/>
            <a:ext cx="210364" cy="8588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49400" y="3654162"/>
            <a:ext cx="2377077" cy="8588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Репутационный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ущерб для продукта</a:t>
            </a:r>
          </a:p>
          <a:p>
            <a:r>
              <a:rPr lang="ru-RU" sz="1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Репутационный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ущерб для управленца</a:t>
            </a:r>
          </a:p>
        </p:txBody>
      </p:sp>
      <p:sp>
        <p:nvSpPr>
          <p:cNvPr id="54" name="Правая фигурная скобка 53"/>
          <p:cNvSpPr/>
          <p:nvPr/>
        </p:nvSpPr>
        <p:spPr>
          <a:xfrm flipH="1">
            <a:off x="9781361" y="3637921"/>
            <a:ext cx="210364" cy="8588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3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261" y="274952"/>
            <a:ext cx="80010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Анализ чувствительности и сценарный анализ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32327" y="1636967"/>
            <a:ext cx="11449318" cy="53403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latin typeface="Arial Narrow" panose="020B0606020202030204" pitchFamily="34" charset="0"/>
              </a:rPr>
              <a:t>Оценка потенциального влияния события на финансовую устойчивости компании или его репутацию</a:t>
            </a:r>
          </a:p>
          <a:p>
            <a:pPr marL="0" indent="0">
              <a:buNone/>
            </a:pPr>
            <a:r>
              <a:rPr lang="ru-RU" sz="3000" dirty="0">
                <a:latin typeface="Arial Narrow" panose="020B0606020202030204" pitchFamily="34" charset="0"/>
              </a:rPr>
              <a:t>Например: </a:t>
            </a:r>
            <a:r>
              <a:rPr lang="ru-RU" sz="3000" dirty="0" smtClean="0">
                <a:latin typeface="Arial Narrow" panose="020B0606020202030204" pitchFamily="34" charset="0"/>
              </a:rPr>
              <a:t>	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</a:t>
            </a:r>
            <a:r>
              <a:rPr lang="ru-RU" sz="3000" dirty="0">
                <a:latin typeface="Arial Narrow" panose="020B0606020202030204" pitchFamily="34" charset="0"/>
              </a:rPr>
              <a:t>произойдет с рентабельностью компании, если цена на продукт снизиться на 10</a:t>
            </a:r>
            <a:r>
              <a:rPr lang="ru-RU" sz="3000" dirty="0" smtClean="0">
                <a:latin typeface="Arial Narrow" panose="020B0606020202030204" pitchFamily="34" charset="0"/>
              </a:rPr>
              <a:t>%?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</a:t>
            </a:r>
            <a:r>
              <a:rPr lang="ru-RU" sz="3000" dirty="0">
                <a:latin typeface="Arial Narrow" panose="020B0606020202030204" pitchFamily="34" charset="0"/>
              </a:rPr>
              <a:t>произойдет с выручкой, если курс доллара к рублю вырастит на </a:t>
            </a:r>
            <a:r>
              <a:rPr lang="ru-RU" sz="3000" dirty="0" smtClean="0">
                <a:latin typeface="Arial Narrow" panose="020B0606020202030204" pitchFamily="34" charset="0"/>
              </a:rPr>
              <a:t>1%? </a:t>
            </a:r>
          </a:p>
          <a:p>
            <a:pPr marL="358775"/>
            <a:r>
              <a:rPr lang="ru-RU" sz="3000" dirty="0" smtClean="0">
                <a:latin typeface="Arial Narrow" panose="020B0606020202030204" pitchFamily="34" charset="0"/>
              </a:rPr>
              <a:t>что произойдет с репутацией компании, если не погашать кредиторскую задолженность?</a:t>
            </a:r>
          </a:p>
          <a:p>
            <a:pPr marL="0" indent="0">
              <a:buNone/>
            </a:pPr>
            <a:r>
              <a:rPr lang="ru-RU" b="1" dirty="0" smtClean="0">
                <a:latin typeface="Arial Narrow" panose="020B0606020202030204" pitchFamily="34" charset="0"/>
              </a:rPr>
              <a:t>Полные </a:t>
            </a:r>
            <a:r>
              <a:rPr lang="ru-RU" b="1" dirty="0">
                <a:latin typeface="Arial Narrow" panose="020B0606020202030204" pitchFamily="34" charset="0"/>
              </a:rPr>
              <a:t>сценарии: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появление </a:t>
            </a:r>
            <a:r>
              <a:rPr lang="ru-RU" dirty="0">
                <a:latin typeface="Arial Narrow" panose="020B0606020202030204" pitchFamily="34" charset="0"/>
              </a:rPr>
              <a:t>нового конкурента на </a:t>
            </a:r>
            <a:r>
              <a:rPr lang="ru-RU" dirty="0" smtClean="0">
                <a:latin typeface="Arial Narrow" panose="020B0606020202030204" pitchFamily="34" charset="0"/>
              </a:rPr>
              <a:t>рынке;</a:t>
            </a:r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потеря </a:t>
            </a:r>
            <a:r>
              <a:rPr lang="ru-RU" dirty="0">
                <a:latin typeface="Arial Narrow" panose="020B0606020202030204" pitchFamily="34" charset="0"/>
              </a:rPr>
              <a:t>крупного </a:t>
            </a:r>
            <a:r>
              <a:rPr lang="ru-RU" dirty="0" smtClean="0">
                <a:latin typeface="Arial Narrow" panose="020B0606020202030204" pitchFamily="34" charset="0"/>
              </a:rPr>
              <a:t>поставщика.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27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3. Как управлять опасными рисками?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Реагирование на риски </a:t>
            </a:r>
            <a:r>
              <a:rPr lang="ru-RU" sz="2400" dirty="0" smtClean="0">
                <a:latin typeface="Arial Narrow" panose="020B0606020202030204" pitchFamily="34" charset="0"/>
              </a:rPr>
              <a:t>– разработка и внедрение мероприятий или изменений, которые могут исключить, либо снизить уровень риска.</a:t>
            </a:r>
            <a:endParaRPr lang="ru-RU" sz="2400" b="1" dirty="0" smtClean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Для мероприятий, разработанных на этом этапе, необходимо определить предварительные сроки внедрения и согласовать ответственных.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Иногда для реагирования на риск могут понадобиться дополнительные ресурсы, которые необходимо выделить.</a:t>
            </a:r>
            <a:endParaRPr lang="ru-RU" sz="2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2183" y1="19283" x2="22183" y2="19283"/>
                        <a14:foregroundMark x1="34272" y1="3924" x2="34272" y2="3924"/>
                        <a14:foregroundMark x1="34390" y1="3027" x2="34390" y2="3027"/>
                        <a14:foregroundMark x1="34038" y1="2354" x2="34038" y2="2354"/>
                        <a14:foregroundMark x1="8451" y1="59865" x2="8451" y2="59865"/>
                        <a14:foregroundMark x1="39554" y1="95404" x2="39554" y2="95404"/>
                        <a14:foregroundMark x1="46714" y1="97197" x2="46714" y2="97197"/>
                        <a14:foregroundMark x1="55047" y1="96973" x2="55047" y2="96973"/>
                        <a14:foregroundMark x1="61150" y1="96076" x2="61150" y2="96076"/>
                        <a14:foregroundMark x1="64906" y1="94843" x2="64906" y2="94843"/>
                        <a14:foregroundMark x1="69718" y1="94170" x2="69718" y2="94170"/>
                        <a14:foregroundMark x1="72418" y1="92265" x2="72418" y2="92265"/>
                        <a14:foregroundMark x1="76995" y1="89462" x2="76995" y2="89462"/>
                        <a14:foregroundMark x1="30634" y1="88453" x2="30634" y2="88453"/>
                        <a14:foregroundMark x1="17254" y1="79260" x2="17254" y2="79260"/>
                        <a14:foregroundMark x1="23592" y1="89350" x2="23592" y2="89350"/>
                        <a14:foregroundMark x1="28873" y1="93161" x2="28873" y2="93161"/>
                        <a14:foregroundMark x1="30986" y1="93834" x2="30986" y2="93834"/>
                        <a14:foregroundMark x1="35798" y1="95291" x2="35798" y2="95291"/>
                        <a14:foregroundMark x1="37089" y1="95852" x2="37089" y2="95852"/>
                        <a14:foregroundMark x1="35094" y1="94283" x2="35094" y2="94283"/>
                        <a14:foregroundMark x1="51291" y1="97758" x2="51291" y2="97758"/>
                        <a14:foregroundMark x1="67488" y1="94619" x2="67488" y2="94619"/>
                        <a14:foregroundMark x1="32629" y1="94058" x2="32629" y2="94058"/>
                        <a14:foregroundMark x1="26761" y1="91928" x2="26761" y2="91928"/>
                        <a14:foregroundMark x1="43662" y1="96973" x2="43662" y2="96973"/>
                        <a14:backgroundMark x1="61268" y1="98767" x2="61268" y2="98767"/>
                        <a14:backgroundMark x1="42606" y1="98991" x2="42606" y2="98991"/>
                        <a14:backgroundMark x1="46831" y1="99215" x2="46831" y2="99215"/>
                        <a14:backgroundMark x1="57746" y1="99215" x2="57746" y2="99215"/>
                        <a14:backgroundMark x1="53756" y1="99215" x2="53756" y2="99215"/>
                        <a14:backgroundMark x1="1174" y1="59305" x2="1174" y2="59305"/>
                        <a14:backgroundMark x1="822" y1="47309" x2="822" y2="47309"/>
                        <a14:backgroundMark x1="939" y1="52466" x2="939" y2="52466"/>
                        <a14:backgroundMark x1="44718" y1="99439" x2="44718" y2="99439"/>
                        <a14:backgroundMark x1="55164" y1="99215" x2="55164" y2="9921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83" y="1197218"/>
            <a:ext cx="5384764" cy="563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4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312" y="274952"/>
            <a:ext cx="9439275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Способы минимизации рисков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01847" y="1568388"/>
            <a:ext cx="11449318" cy="427805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Избежание риска   </a:t>
            </a:r>
            <a:endParaRPr lang="ru-RU" sz="24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Выбор </a:t>
            </a:r>
            <a:r>
              <a:rPr lang="ru-RU" sz="2400" dirty="0">
                <a:latin typeface="Arial Narrow" panose="020B0606020202030204" pitchFamily="34" charset="0"/>
              </a:rPr>
              <a:t>альтернативного варианта с наименьшем уровнем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Отказ от реализации проекта или выхода на новый рынок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Перенос (перераспределение) риска 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Передача или частичная передача риска другой стороне (страховая компания, поставщик, аутсорсинг), позволяющая уменьшить негативное влияние на достижение целей компании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Снижение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Воздействие на риск путем снижения вероятности реализации риска и (или)снижение негативных последствий в случае реализации риска в будущем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Принятие риска</a:t>
            </a:r>
          </a:p>
          <a:p>
            <a:pPr marL="0" indent="0">
              <a:buNone/>
            </a:pPr>
            <a:r>
              <a:rPr lang="ru-RU" sz="2400" dirty="0">
                <a:latin typeface="Arial Narrow" panose="020B0606020202030204" pitchFamily="34" charset="0"/>
              </a:rPr>
              <a:t>Компания допускает возможное наступление неблагоприятных последствий риска с определение конкретных источников покрытия ущерба от таких </a:t>
            </a:r>
            <a:r>
              <a:rPr lang="ru-RU" sz="2400" dirty="0" smtClean="0">
                <a:latin typeface="Arial Narrow" panose="020B0606020202030204" pitchFamily="34" charset="0"/>
              </a:rPr>
              <a:t>последствий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053714" y="-905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15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5525" y="274952"/>
            <a:ext cx="7848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Пять </a:t>
            </a:r>
            <a:r>
              <a:rPr lang="ru-RU" b="1" dirty="0">
                <a:latin typeface="Arial Narrow" panose="020B0606020202030204" pitchFamily="34" charset="0"/>
              </a:rPr>
              <a:t>золотых правил управления рисками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410290" y="2205292"/>
            <a:ext cx="11449318" cy="427805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2800" dirty="0">
                <a:latin typeface="Arial Narrow" panose="020B0606020202030204" pitchFamily="34" charset="0"/>
              </a:rPr>
              <a:t>рисками </a:t>
            </a:r>
            <a:r>
              <a:rPr lang="ru-RU" sz="2800" dirty="0" smtClean="0">
                <a:latin typeface="Arial Narrow" panose="020B0606020202030204" pitchFamily="34" charset="0"/>
              </a:rPr>
              <a:t>- ответственность </a:t>
            </a:r>
            <a:r>
              <a:rPr lang="ru-RU" sz="2800" dirty="0">
                <a:latin typeface="Arial Narrow" panose="020B0606020202030204" pitchFamily="34" charset="0"/>
              </a:rPr>
              <a:t>каждого </a:t>
            </a:r>
            <a:r>
              <a:rPr lang="ru-RU" sz="2800" dirty="0" smtClean="0">
                <a:latin typeface="Arial Narrow" panose="020B0606020202030204" pitchFamily="34" charset="0"/>
              </a:rPr>
              <a:t>сотрудника.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Цель </a:t>
            </a:r>
            <a:r>
              <a:rPr lang="ru-RU" sz="2800" dirty="0">
                <a:latin typeface="Arial Narrow" panose="020B0606020202030204" pitchFamily="34" charset="0"/>
              </a:rPr>
              <a:t>управления </a:t>
            </a:r>
            <a:r>
              <a:rPr lang="ru-RU" sz="2800" dirty="0" smtClean="0">
                <a:latin typeface="Arial Narrow" panose="020B0606020202030204" pitchFamily="34" charset="0"/>
              </a:rPr>
              <a:t>рисками – не полное устранение рисков</a:t>
            </a:r>
            <a:r>
              <a:rPr lang="ru-RU" sz="2800" dirty="0">
                <a:latin typeface="Arial Narrow" panose="020B0606020202030204" pitchFamily="34" charset="0"/>
              </a:rPr>
              <a:t>, а своевременное выявление и снижение рисков с целью достижения стратегических целей </a:t>
            </a:r>
            <a:r>
              <a:rPr lang="ru-RU" sz="2800" dirty="0" smtClean="0">
                <a:latin typeface="Arial Narrow" panose="020B0606020202030204" pitchFamily="34" charset="0"/>
              </a:rPr>
              <a:t>компании.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Управление </a:t>
            </a:r>
            <a:r>
              <a:rPr lang="ru-RU" sz="2800" dirty="0">
                <a:latin typeface="Arial Narrow" panose="020B0606020202030204" pitchFamily="34" charset="0"/>
              </a:rPr>
              <a:t>рисками – это </a:t>
            </a:r>
            <a:r>
              <a:rPr lang="ru-RU" sz="2800" dirty="0" smtClean="0">
                <a:latin typeface="Arial Narrow" panose="020B0606020202030204" pitchFamily="34" charset="0"/>
              </a:rPr>
              <a:t>10% процесс </a:t>
            </a:r>
            <a:r>
              <a:rPr lang="ru-RU" sz="2800" dirty="0">
                <a:latin typeface="Arial Narrow" panose="020B0606020202030204" pitchFamily="34" charset="0"/>
              </a:rPr>
              <a:t>и 90% </a:t>
            </a:r>
            <a:r>
              <a:rPr lang="ru-RU" sz="2800" dirty="0" smtClean="0">
                <a:latin typeface="Arial Narrow" panose="020B0606020202030204" pitchFamily="34" charset="0"/>
              </a:rPr>
              <a:t>- культура.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Не </a:t>
            </a:r>
            <a:r>
              <a:rPr lang="ru-RU" sz="2800" dirty="0">
                <a:latin typeface="Arial Narrow" panose="020B0606020202030204" pitchFamily="34" charset="0"/>
              </a:rPr>
              <a:t>существует бизнеса без рисков, существуют компании, которые игнорируют свои </a:t>
            </a:r>
            <a:r>
              <a:rPr lang="ru-RU" sz="2800" dirty="0" smtClean="0">
                <a:latin typeface="Arial Narrow" panose="020B0606020202030204" pitchFamily="34" charset="0"/>
              </a:rPr>
              <a:t>риски.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Невозможно </a:t>
            </a:r>
            <a:r>
              <a:rPr lang="ru-RU" sz="2800" dirty="0">
                <a:latin typeface="Arial Narrow" panose="020B0606020202030204" pitchFamily="34" charset="0"/>
              </a:rPr>
              <a:t>предугадать все риски, компания должна быть готова к </a:t>
            </a:r>
            <a:r>
              <a:rPr lang="ru-RU" sz="2800" dirty="0" smtClean="0">
                <a:latin typeface="Arial Narrow" panose="020B0606020202030204" pitchFamily="34" charset="0"/>
              </a:rPr>
              <a:t>неопределённости.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445838" y="261963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84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4. Мониторинг рисков и эффективность управления ими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26" y="1857376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Мониторинг рисков </a:t>
            </a:r>
            <a:r>
              <a:rPr lang="ru-RU" sz="2400" dirty="0" smtClean="0">
                <a:latin typeface="Arial Narrow" panose="020B0606020202030204" pitchFamily="34" charset="0"/>
              </a:rPr>
              <a:t>– периодический пересмотр рисков проекта с целью корректировки их оценок, выявления новых рисков и мониторинга статуса мероприятий по снижению рисков.</a:t>
            </a:r>
          </a:p>
          <a:p>
            <a:endParaRPr lang="ru-RU" sz="2400" dirty="0" smtClean="0">
              <a:latin typeface="Arial Narrow" panose="020B0606020202030204" pitchFamily="34" charset="0"/>
            </a:endParaRPr>
          </a:p>
          <a:p>
            <a:r>
              <a:rPr lang="ru-RU" sz="2400" b="1" dirty="0" smtClean="0">
                <a:latin typeface="Arial Narrow" panose="020B0606020202030204" pitchFamily="34" charset="0"/>
              </a:rPr>
              <a:t>Риски компании не статичны</a:t>
            </a:r>
            <a:r>
              <a:rPr lang="ru-RU" sz="2400" dirty="0" smtClean="0">
                <a:latin typeface="Arial Narrow" panose="020B0606020202030204" pitchFamily="34" charset="0"/>
              </a:rPr>
              <a:t>, именно поэтому мониторинг выявленных рисков проекта является важным элементом управления рисками.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5" b="100000" l="0" r="100000">
                        <a14:backgroundMark x1="59342" y1="98335" x2="59342" y2="98335"/>
                        <a14:backgroundMark x1="55817" y1="98335" x2="55817" y2="98335"/>
                        <a14:backgroundMark x1="44653" y1="99334" x2="44653" y2="9933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1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80" y="907856"/>
            <a:ext cx="5619946" cy="595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81546"/>
            <a:ext cx="11203816" cy="1143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Использование опыта сотрудников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2651" y="2195512"/>
            <a:ext cx="6889750" cy="4525963"/>
          </a:xfrm>
        </p:spPr>
        <p:txBody>
          <a:bodyPr/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Общение с коллегами </a:t>
            </a:r>
            <a:r>
              <a:rPr lang="ru-RU" sz="2800" dirty="0" smtClean="0">
                <a:latin typeface="Arial Narrow" panose="020B0606020202030204" pitchFamily="34" charset="0"/>
              </a:rPr>
              <a:t>позволяет </a:t>
            </a:r>
            <a:r>
              <a:rPr lang="ru-RU" sz="2800" b="1" dirty="0" smtClean="0">
                <a:latin typeface="Arial Narrow" panose="020B0606020202030204" pitchFamily="34" charset="0"/>
              </a:rPr>
              <a:t>выявлять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новые риски</a:t>
            </a:r>
            <a:r>
              <a:rPr lang="ru-RU" sz="2800" dirty="0" smtClean="0">
                <a:latin typeface="Arial Narrow" panose="020B0606020202030204" pitchFamily="34" charset="0"/>
              </a:rPr>
              <a:t>, которые не очевидны руководителю.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Для получения данных о рисках могут использоваться </a:t>
            </a:r>
            <a:r>
              <a:rPr lang="ru-RU" sz="2800" b="1" dirty="0" smtClean="0">
                <a:latin typeface="Arial Narrow" panose="020B0606020202030204" pitchFamily="34" charset="0"/>
              </a:rPr>
              <a:t>опросники</a:t>
            </a:r>
            <a:r>
              <a:rPr lang="ru-RU" sz="2800" dirty="0" smtClean="0">
                <a:latin typeface="Arial Narrow" panose="020B0606020202030204" pitchFamily="34" charset="0"/>
              </a:rPr>
              <a:t>, </a:t>
            </a:r>
            <a:r>
              <a:rPr lang="ru-RU" sz="2800" b="1" dirty="0" smtClean="0">
                <a:latin typeface="Arial Narrow" panose="020B0606020202030204" pitchFamily="34" charset="0"/>
              </a:rPr>
              <a:t>групповые семинары </a:t>
            </a:r>
            <a:r>
              <a:rPr lang="ru-RU" sz="2800" dirty="0" smtClean="0">
                <a:latin typeface="Arial Narrow" panose="020B0606020202030204" pitchFamily="34" charset="0"/>
              </a:rPr>
              <a:t>или </a:t>
            </a:r>
            <a:r>
              <a:rPr lang="ru-RU" sz="2800" b="1" dirty="0" smtClean="0">
                <a:latin typeface="Arial Narrow" panose="020B0606020202030204" pitchFamily="34" charset="0"/>
              </a:rPr>
              <a:t>интервью.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297625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202555" y="-15693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43" r="100000">
                        <a14:foregroundMark x1="76114" y1="35663" x2="76114" y2="35663"/>
                        <a14:foregroundMark x1="80914" y1="29157" x2="80914" y2="29157"/>
                        <a14:foregroundMark x1="83657" y1="74096" x2="83657" y2="74096"/>
                        <a14:foregroundMark x1="71771" y1="55181" x2="71771" y2="55181"/>
                        <a14:foregroundMark x1="36343" y1="58554" x2="36343" y2="58554"/>
                        <a14:foregroundMark x1="21829" y1="33855" x2="21829" y2="33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40" y="2195512"/>
            <a:ext cx="4003177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02" y="239715"/>
            <a:ext cx="11203816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Шаг 5. Как сделать управление рисками частью ДНК компании?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0814" y="1957387"/>
            <a:ext cx="5305424" cy="4525963"/>
          </a:xfrm>
        </p:spPr>
        <p:txBody>
          <a:bodyPr/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Культура управления рисками </a:t>
            </a:r>
            <a:r>
              <a:rPr lang="ru-RU" sz="2400" dirty="0" smtClean="0">
                <a:latin typeface="Arial Narrow" panose="020B0606020202030204" pitchFamily="34" charset="0"/>
              </a:rPr>
              <a:t>– создание в организации такой среды, которая бы способствовала выявлению, оценке, и снижению рисков, а также открытой коммуникации о рисках.</a:t>
            </a:r>
          </a:p>
          <a:p>
            <a:endParaRPr lang="ru-RU" sz="2400" dirty="0" smtClean="0">
              <a:latin typeface="Arial Narrow" panose="020B0606020202030204" pitchFamily="34" charset="0"/>
            </a:endParaRPr>
          </a:p>
          <a:p>
            <a:r>
              <a:rPr lang="ru-RU" sz="2400" dirty="0" smtClean="0">
                <a:latin typeface="Arial Narrow" panose="020B0606020202030204" pitchFamily="34" charset="0"/>
              </a:rPr>
              <a:t>Каким бы хорошим или простым процесс управления рисками не был, если сотрудники и руководители </a:t>
            </a:r>
            <a:r>
              <a:rPr lang="ru-RU" sz="2400" dirty="0">
                <a:latin typeface="Arial Narrow" panose="020B0606020202030204" pitchFamily="34" charset="0"/>
              </a:rPr>
              <a:t>е</a:t>
            </a:r>
            <a:r>
              <a:rPr lang="ru-RU" sz="2400" dirty="0" smtClean="0">
                <a:latin typeface="Arial Narrow" panose="020B0606020202030204" pitchFamily="34" charset="0"/>
              </a:rPr>
              <a:t>го отвергают, компания не сможет управлять рисками.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826588" y="-109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474719" y="-23824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harpenSoften amount="35000"/>
                    </a14:imgEffect>
                    <a14:imgEffect>
                      <a14:brightnessContrast bright="-1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82" y="1308105"/>
            <a:ext cx="5142703" cy="541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6919" y="274952"/>
            <a:ext cx="8061961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Arial Narrow" panose="020B0606020202030204" pitchFamily="34" charset="0"/>
              </a:rPr>
              <a:t>Культура управления рисками внутри организации 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524590" y="2259189"/>
            <a:ext cx="11449318" cy="427805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Спрашивать </a:t>
            </a:r>
            <a:r>
              <a:rPr lang="ru-RU" sz="2800" dirty="0">
                <a:latin typeface="Arial Narrow" panose="020B0606020202030204" pitchFamily="34" charset="0"/>
              </a:rPr>
              <a:t>информацию о рисках у </a:t>
            </a:r>
            <a:r>
              <a:rPr lang="ru-RU" sz="2800" dirty="0" smtClean="0">
                <a:latin typeface="Arial Narrow" panose="020B0606020202030204" pitchFamily="34" charset="0"/>
              </a:rPr>
              <a:t>Ваших сотрудников.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Определите </a:t>
            </a:r>
            <a:r>
              <a:rPr lang="ru-RU" sz="2800" dirty="0">
                <a:latin typeface="Arial Narrow" panose="020B0606020202030204" pitchFamily="34" charset="0"/>
              </a:rPr>
              <a:t>ответственных в компании за основные виды </a:t>
            </a:r>
            <a:r>
              <a:rPr lang="ru-RU" sz="2800" dirty="0" smtClean="0">
                <a:latin typeface="Arial Narrow" panose="020B0606020202030204" pitchFamily="34" charset="0"/>
              </a:rPr>
              <a:t>рисков.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Включите </a:t>
            </a:r>
            <a:r>
              <a:rPr lang="ru-RU" sz="2800" dirty="0">
                <a:latin typeface="Arial Narrow" panose="020B0606020202030204" pitchFamily="34" charset="0"/>
              </a:rPr>
              <a:t>компетенцию по управлению рисками в </a:t>
            </a:r>
            <a:r>
              <a:rPr lang="en-US" sz="2800" dirty="0">
                <a:latin typeface="Arial Narrow" panose="020B0606020202030204" pitchFamily="34" charset="0"/>
              </a:rPr>
              <a:t>KPI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r>
              <a:rPr lang="ru-RU" sz="2800" dirty="0" smtClean="0">
                <a:latin typeface="Arial Narrow" panose="020B0606020202030204" pitchFamily="34" charset="0"/>
              </a:rPr>
              <a:t>сотрудников.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Свяжите </a:t>
            </a:r>
            <a:r>
              <a:rPr lang="ru-RU" sz="2800" dirty="0">
                <a:latin typeface="Arial Narrow" panose="020B0606020202030204" pitchFamily="34" charset="0"/>
              </a:rPr>
              <a:t>процессы управления рисками и процессы </a:t>
            </a:r>
            <a:r>
              <a:rPr lang="ru-RU" sz="2800" dirty="0" smtClean="0">
                <a:latin typeface="Arial Narrow" panose="020B0606020202030204" pitchFamily="34" charset="0"/>
              </a:rPr>
              <a:t>бюджетирования.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Поощряйте </a:t>
            </a:r>
            <a:r>
              <a:rPr lang="ru-RU" sz="2800" dirty="0">
                <a:latin typeface="Arial Narrow" panose="020B0606020202030204" pitchFamily="34" charset="0"/>
              </a:rPr>
              <a:t>сотрудников, которые открыто говорят о рисках до их </a:t>
            </a:r>
            <a:r>
              <a:rPr lang="ru-RU" sz="2800" dirty="0" smtClean="0">
                <a:latin typeface="Arial Narrow" panose="020B0606020202030204" pitchFamily="34" charset="0"/>
              </a:rPr>
              <a:t>наступления.</a:t>
            </a:r>
            <a:endParaRPr lang="ru-RU" sz="28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 Narrow" panose="020B0606020202030204" pitchFamily="34" charset="0"/>
              </a:rPr>
              <a:t>Распространяйте </a:t>
            </a:r>
            <a:r>
              <a:rPr lang="ru-RU" sz="2800" dirty="0">
                <a:latin typeface="Arial Narrow" panose="020B0606020202030204" pitchFamily="34" charset="0"/>
              </a:rPr>
              <a:t>информацию о ключевых рисках между </a:t>
            </a:r>
            <a:r>
              <a:rPr lang="ru-RU" sz="2800" dirty="0" smtClean="0">
                <a:latin typeface="Arial Narrow" panose="020B0606020202030204" pitchFamily="34" charset="0"/>
              </a:rPr>
              <a:t>сотрудниками.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71E86-9186-4774-826A-1207CF885AB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88688" y="5549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788794" y="-236531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DF8FF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922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9e164f17ebe7182ae18d87188dd8d2aaceea2"/>
</p:tagLst>
</file>

<file path=ppt/theme/theme1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2384</Words>
  <Application>Microsoft Office PowerPoint</Application>
  <PresentationFormat>Широкоэкранный</PresentationFormat>
  <Paragraphs>452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Arial Narrow</vt:lpstr>
      <vt:lpstr>Calibri</vt:lpstr>
      <vt:lpstr>Calibri Light</vt:lpstr>
      <vt:lpstr>Wingdings</vt:lpstr>
      <vt:lpstr>4_Diseño predeterminado</vt:lpstr>
      <vt:lpstr>Тема Office</vt:lpstr>
      <vt:lpstr>Основы управления рисками</vt:lpstr>
      <vt:lpstr>Презентация PowerPoint</vt:lpstr>
      <vt:lpstr>План лекции</vt:lpstr>
      <vt:lpstr>Что такое риск?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Классификация рисков</vt:lpstr>
      <vt:lpstr>Классификация рисков</vt:lpstr>
      <vt:lpstr>Что такое управление рисками?</vt:lpstr>
      <vt:lpstr>Глобальные риски и угрозы 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Шаг 1. Как видеть риски, которые угрожают бизнесу?</vt:lpstr>
      <vt:lpstr>Инструмент 1. Дерево денежных потоков</vt:lpstr>
      <vt:lpstr>Использование классификатора рисков</vt:lpstr>
      <vt:lpstr>Документирование информации о рисках</vt:lpstr>
      <vt:lpstr>Презентация PowerPoint</vt:lpstr>
      <vt:lpstr>Шаг 2. Как анализировать и приоритизировать риски?</vt:lpstr>
      <vt:lpstr>Ментальные ловушки при оценке рисков</vt:lpstr>
      <vt:lpstr>Экспертная оценка рисков</vt:lpstr>
      <vt:lpstr>Определение «правил игры»</vt:lpstr>
      <vt:lpstr>Для каждого риска определяется вероятность наступления ущерба</vt:lpstr>
      <vt:lpstr>Для каждого риска определяется категория ущерба</vt:lpstr>
      <vt:lpstr>Оценка риска</vt:lpstr>
      <vt:lpstr>Выбор способа оценки рисков зависит от:</vt:lpstr>
      <vt:lpstr>На основании критериев оценки формируется карта рисков</vt:lpstr>
      <vt:lpstr>Анализ с помощью методики Галстук-Бабочка</vt:lpstr>
      <vt:lpstr>Анализ с помощью методики Галстук-Бабочка</vt:lpstr>
      <vt:lpstr>Анализ чувствительности и сценарный анализ</vt:lpstr>
      <vt:lpstr>Шаг 3. Как управлять опасными рисками?</vt:lpstr>
      <vt:lpstr>Способы минимизации рисков</vt:lpstr>
      <vt:lpstr>Пять золотых правил управления рисками</vt:lpstr>
      <vt:lpstr>Шаг 4. Мониторинг рисков и эффективность управления ими</vt:lpstr>
      <vt:lpstr>Использование опыта сотрудников</vt:lpstr>
      <vt:lpstr>Шаг 5. Как сделать управление рисками частью ДНК компании?</vt:lpstr>
      <vt:lpstr>Культура управления рисками внутри организации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управления рисками</dc:title>
  <dc:creator>Пользователь Windows</dc:creator>
  <cp:lastModifiedBy>Natalia Kravchenko</cp:lastModifiedBy>
  <cp:revision>91</cp:revision>
  <dcterms:created xsi:type="dcterms:W3CDTF">2021-11-21T01:48:07Z</dcterms:created>
  <dcterms:modified xsi:type="dcterms:W3CDTF">2022-12-04T03:52:10Z</dcterms:modified>
</cp:coreProperties>
</file>