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518" r:id="rId3"/>
    <p:sldId id="530" r:id="rId4"/>
    <p:sldId id="468" r:id="rId5"/>
    <p:sldId id="469" r:id="rId6"/>
    <p:sldId id="470" r:id="rId7"/>
    <p:sldId id="471" r:id="rId8"/>
    <p:sldId id="472" r:id="rId9"/>
    <p:sldId id="519" r:id="rId10"/>
    <p:sldId id="520" r:id="rId11"/>
    <p:sldId id="521" r:id="rId12"/>
    <p:sldId id="701" r:id="rId13"/>
    <p:sldId id="526" r:id="rId14"/>
    <p:sldId id="522" r:id="rId15"/>
    <p:sldId id="523" r:id="rId16"/>
    <p:sldId id="700" r:id="rId17"/>
    <p:sldId id="527" r:id="rId18"/>
    <p:sldId id="528" r:id="rId19"/>
    <p:sldId id="702" r:id="rId20"/>
    <p:sldId id="524" r:id="rId21"/>
    <p:sldId id="529" r:id="rId22"/>
    <p:sldId id="525" r:id="rId23"/>
    <p:sldId id="473" r:id="rId24"/>
    <p:sldId id="475" r:id="rId25"/>
    <p:sldId id="476" r:id="rId26"/>
    <p:sldId id="703" r:id="rId27"/>
    <p:sldId id="709" r:id="rId28"/>
    <p:sldId id="710" r:id="rId29"/>
    <p:sldId id="712" r:id="rId30"/>
    <p:sldId id="711" r:id="rId31"/>
    <p:sldId id="713" r:id="rId32"/>
    <p:sldId id="714" r:id="rId33"/>
    <p:sldId id="715" r:id="rId34"/>
    <p:sldId id="716" r:id="rId35"/>
    <p:sldId id="717" r:id="rId36"/>
    <p:sldId id="718" r:id="rId37"/>
    <p:sldId id="477" r:id="rId38"/>
    <p:sldId id="478" r:id="rId39"/>
    <p:sldId id="479" r:id="rId40"/>
    <p:sldId id="480" r:id="rId41"/>
    <p:sldId id="721" r:id="rId42"/>
    <p:sldId id="722" r:id="rId43"/>
    <p:sldId id="724" r:id="rId44"/>
    <p:sldId id="723" r:id="rId45"/>
    <p:sldId id="481" r:id="rId46"/>
    <p:sldId id="483" r:id="rId47"/>
    <p:sldId id="482" r:id="rId48"/>
    <p:sldId id="484" r:id="rId49"/>
    <p:sldId id="485" r:id="rId50"/>
    <p:sldId id="486" r:id="rId51"/>
    <p:sldId id="537" r:id="rId52"/>
    <p:sldId id="531" r:id="rId53"/>
    <p:sldId id="532" r:id="rId54"/>
    <p:sldId id="533" r:id="rId55"/>
    <p:sldId id="534" r:id="rId56"/>
    <p:sldId id="535" r:id="rId57"/>
    <p:sldId id="725" r:id="rId58"/>
    <p:sldId id="536" r:id="rId59"/>
    <p:sldId id="487" r:id="rId60"/>
    <p:sldId id="488" r:id="rId61"/>
    <p:sldId id="489" r:id="rId62"/>
    <p:sldId id="538" r:id="rId63"/>
    <p:sldId id="539" r:id="rId64"/>
    <p:sldId id="540" r:id="rId65"/>
    <p:sldId id="541" r:id="rId66"/>
    <p:sldId id="545" r:id="rId67"/>
    <p:sldId id="542" r:id="rId68"/>
    <p:sldId id="543" r:id="rId69"/>
    <p:sldId id="546" r:id="rId70"/>
    <p:sldId id="544" r:id="rId71"/>
    <p:sldId id="726" r:id="rId72"/>
    <p:sldId id="547" r:id="rId73"/>
    <p:sldId id="548" r:id="rId74"/>
    <p:sldId id="549" r:id="rId75"/>
    <p:sldId id="550" r:id="rId76"/>
    <p:sldId id="727" r:id="rId77"/>
    <p:sldId id="728" r:id="rId78"/>
    <p:sldId id="551" r:id="rId79"/>
    <p:sldId id="552" r:id="rId80"/>
    <p:sldId id="553" r:id="rId81"/>
    <p:sldId id="555" r:id="rId82"/>
    <p:sldId id="568" r:id="rId83"/>
    <p:sldId id="569" r:id="rId84"/>
    <p:sldId id="556" r:id="rId85"/>
    <p:sldId id="557" r:id="rId86"/>
    <p:sldId id="558" r:id="rId87"/>
    <p:sldId id="560" r:id="rId88"/>
    <p:sldId id="561" r:id="rId89"/>
    <p:sldId id="562" r:id="rId90"/>
    <p:sldId id="563" r:id="rId91"/>
    <p:sldId id="564" r:id="rId92"/>
    <p:sldId id="565" r:id="rId93"/>
    <p:sldId id="566" r:id="rId94"/>
    <p:sldId id="567" r:id="rId95"/>
    <p:sldId id="570" r:id="rId96"/>
    <p:sldId id="571" r:id="rId97"/>
    <p:sldId id="579" r:id="rId98"/>
    <p:sldId id="573" r:id="rId99"/>
    <p:sldId id="572" r:id="rId100"/>
    <p:sldId id="574"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3/28/2014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consultant.ru/document/cons_doc_LAW_140473/?dst=10001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onsultant.ru/popular/budget/56_18.html#p3293" TargetMode="External"/><Relationship Id="rId2" Type="http://schemas.openxmlformats.org/officeDocument/2006/relationships/hyperlink" Target="http://www.consultant.ru/popular/budget/56_24.html#p428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onsultant.ru/document/cons_doc_LAW_148834/" TargetMode="External"/><Relationship Id="rId2" Type="http://schemas.openxmlformats.org/officeDocument/2006/relationships/hyperlink" Target="http://www.consultant.ru/document/cons_doc_LAW_15692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consultant.ru/document/cons_doc_LAW_156124/"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consultant.ru/document/cons_doc_LAW_147552/" TargetMode="External"/><Relationship Id="rId2" Type="http://schemas.openxmlformats.org/officeDocument/2006/relationships/hyperlink" Target="http://www.consultant.ru/document/cons_doc_LAW_99072/?dst=10000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onsultant.ru/document/cons_doc_LAW_155324/" TargetMode="External"/><Relationship Id="rId2" Type="http://schemas.openxmlformats.org/officeDocument/2006/relationships/hyperlink" Target="http://www.consultant.ru/document/cons_doc_LAW_148998/?dst=101213"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consultant.ru/document/cons_doc_LAW_14755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consultant.ru/document/cons_doc_LAW_15694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consultant.ru/document/cons_doc_LAW_147552/"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consultant.ru/document/cons_doc_LAW_154859/?dst=100007"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consultant.ru/document/cons_doc_LAW_149516/" TargetMode="External"/><Relationship Id="rId2" Type="http://schemas.openxmlformats.org/officeDocument/2006/relationships/hyperlink" Target="http://www.consultant.ru/document/cons_doc_LAW_99072/?dst=100004" TargetMode="External"/><Relationship Id="rId1" Type="http://schemas.openxmlformats.org/officeDocument/2006/relationships/slideLayout" Target="../slideLayouts/slideLayout2.xml"/><Relationship Id="rId4" Type="http://schemas.openxmlformats.org/officeDocument/2006/relationships/hyperlink" Target="http://www.consultant.ru/document/cons_doc_LAW_147172/"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www.consultant.ru/document/cons_doc_LAW_144079/?dst=100009"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consultant.ru/document/cons_doc_LAW_147172/" TargetMode="External"/><Relationship Id="rId2" Type="http://schemas.openxmlformats.org/officeDocument/2006/relationships/hyperlink" Target="http://www.consultant.ru/document/cons_doc_LAW_149516/"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consultant.ru/popular/budget/56_31.html#p5296"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consultant.ru/document/cons_doc_LAW_147172/" TargetMode="External"/><Relationship Id="rId2" Type="http://schemas.openxmlformats.org/officeDocument/2006/relationships/hyperlink" Target="http://www.consultant.ru/document/cons_doc_LAW_149516/"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www.consultant.ru/popular/budget/56_31.html#p5314"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consultant.ru/popular/budget/56_16.html#p2446"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www.consultant.ru/document/cons_doc_LAW_2875/?dst=100457"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consultant.ru/document/cons_doc_LAW_6396/?dst=100028" TargetMode="External"/><Relationship Id="rId2" Type="http://schemas.openxmlformats.org/officeDocument/2006/relationships/hyperlink" Target="http://www.consultant.ru/popular/budget/56_31.html#p5634"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consultant.ru/popular/budget/56_24.html#p4268" TargetMode="External"/><Relationship Id="rId2" Type="http://schemas.openxmlformats.org/officeDocument/2006/relationships/hyperlink" Target="http://www.consultant.ru/popular/budget/56_6.html#p990"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www.consultant.ru/document/cons_doc_LAW_101799/?dst=100011"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consultant.ru/document/cons_doc_LAW_125473/?dst=100011" TargetMode="External"/><Relationship Id="rId2" Type="http://schemas.openxmlformats.org/officeDocument/2006/relationships/hyperlink" Target="http://www.consultant.ru/document/cons_doc_LAW_148796/?dst=100775"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consultant.ru/document/cons_doc_LAW_154996/?dst=100011"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www.consultant.ru/document/cons_doc_LAW_157037/"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consultant.ru/popular/budget/56_30.html#p5256" TargetMode="External"/><Relationship Id="rId2" Type="http://schemas.openxmlformats.org/officeDocument/2006/relationships/hyperlink" Target="http://www.consultant.ru/document/cons_doc_LAW_157324/?dst=100033" TargetMode="External"/><Relationship Id="rId1" Type="http://schemas.openxmlformats.org/officeDocument/2006/relationships/slideLayout" Target="../slideLayouts/slideLayout2.xml"/><Relationship Id="rId4" Type="http://schemas.openxmlformats.org/officeDocument/2006/relationships/hyperlink" Target="http://www.consultant.ru/popular/budget/56_30.html#p5285"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www.consultant.ru/document/cons_doc_LAW_154996/?dst=100011"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www.consultant.ru/document/cons_doc_LAW_150629/?dst=100019"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consultant.ru/document/cons_doc_LAW_154983/?dst=100012" TargetMode="External"/><Relationship Id="rId2" Type="http://schemas.openxmlformats.org/officeDocument/2006/relationships/hyperlink" Target="http://www.consultant.ru/document/cons_doc_LAW_152678/?dst=100455"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hyperlink" Target="http://www.consultant.ru/popular/budget/56_8.html#p1007"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hyperlink" Target="http://www.consultant.ru/document/cons_doc_LAW_140473/?dst=100015"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www.consultant.ru/document/cons_doc_LAW_155231/?dst=100015"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Лекция 7 и 8</a:t>
            </a:r>
          </a:p>
          <a:p>
            <a:pPr marL="0" lvl="8" algn="ctr"/>
            <a:endParaRPr lang="ru-RU" sz="4800" b="1" dirty="0" smtClean="0"/>
          </a:p>
          <a:p>
            <a:pPr marL="0" lvl="8" algn="ctr"/>
            <a:r>
              <a:rPr lang="ru-RU" sz="4800" b="1" dirty="0" smtClean="0"/>
              <a:t>Бюджетный процесс</a:t>
            </a:r>
            <a:endParaRPr lang="ru-RU" sz="4800" b="1" dirty="0"/>
          </a:p>
        </p:txBody>
      </p:sp>
    </p:spTree>
    <p:extLst>
      <p:ext uri="{BB962C8B-B14F-4D97-AF65-F5344CB8AC3E}">
        <p14:creationId xmlns:p14="http://schemas.microsoft.com/office/powerpoint/2010/main" val="2873858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8" y="688489"/>
            <a:ext cx="10736131" cy="5016758"/>
          </a:xfrm>
          <a:prstGeom prst="rect">
            <a:avLst/>
          </a:prstGeom>
        </p:spPr>
        <p:txBody>
          <a:bodyPr wrap="square">
            <a:spAutoFit/>
          </a:bodyPr>
          <a:lstStyle/>
          <a:p>
            <a:r>
              <a:rPr lang="ru-RU" sz="3200" b="1" dirty="0" smtClean="0">
                <a:solidFill>
                  <a:srgbClr val="FFFF00"/>
                </a:solidFill>
              </a:rPr>
              <a:t>Бюджетный </a:t>
            </a:r>
            <a:r>
              <a:rPr lang="ru-RU" sz="3200" b="1" dirty="0">
                <a:solidFill>
                  <a:srgbClr val="FFFF00"/>
                </a:solidFill>
              </a:rPr>
              <a:t>процесс </a:t>
            </a:r>
            <a:r>
              <a:rPr lang="ru-RU" sz="3200" b="1" dirty="0"/>
              <a:t>- регламентируемая законодательством Российской Федерации деятельность органов государственной власти, органов местного самоуправления и иных участников бюджетного процесса по </a:t>
            </a:r>
            <a:r>
              <a:rPr lang="ru-RU" sz="3200" b="1" dirty="0">
                <a:solidFill>
                  <a:srgbClr val="FF0000"/>
                </a:solidFill>
              </a:rPr>
              <a:t>составлению</a:t>
            </a:r>
            <a:r>
              <a:rPr lang="ru-RU" sz="3200" b="1" dirty="0"/>
              <a:t> и </a:t>
            </a:r>
            <a:r>
              <a:rPr lang="ru-RU" sz="3200" b="1" dirty="0">
                <a:solidFill>
                  <a:srgbClr val="FF0000"/>
                </a:solidFill>
              </a:rPr>
              <a:t>рассмотрению</a:t>
            </a:r>
            <a:r>
              <a:rPr lang="ru-RU" sz="3200" b="1" dirty="0"/>
              <a:t> проектов бюджетов, </a:t>
            </a:r>
            <a:r>
              <a:rPr lang="ru-RU" sz="3200" b="1" dirty="0">
                <a:solidFill>
                  <a:srgbClr val="FF0000"/>
                </a:solidFill>
              </a:rPr>
              <a:t>утверждению</a:t>
            </a:r>
            <a:r>
              <a:rPr lang="ru-RU" sz="3200" b="1" dirty="0"/>
              <a:t> и </a:t>
            </a:r>
            <a:r>
              <a:rPr lang="ru-RU" sz="3200" b="1" dirty="0">
                <a:solidFill>
                  <a:srgbClr val="FF0000"/>
                </a:solidFill>
              </a:rPr>
              <a:t>исполнению</a:t>
            </a:r>
            <a:r>
              <a:rPr lang="ru-RU" sz="3200" b="1" dirty="0"/>
              <a:t> бюджетов, </a:t>
            </a:r>
            <a:r>
              <a:rPr lang="ru-RU" sz="3200" b="1" dirty="0">
                <a:solidFill>
                  <a:srgbClr val="FF0000"/>
                </a:solidFill>
              </a:rPr>
              <a:t>контролю</a:t>
            </a:r>
            <a:r>
              <a:rPr lang="ru-RU" sz="3200" b="1" dirty="0"/>
              <a:t> за их исполнением, осуществлению бюджетного </a:t>
            </a:r>
            <a:r>
              <a:rPr lang="ru-RU" sz="3200" b="1" dirty="0">
                <a:solidFill>
                  <a:srgbClr val="FF0000"/>
                </a:solidFill>
              </a:rPr>
              <a:t>учета</a:t>
            </a:r>
            <a:r>
              <a:rPr lang="ru-RU" sz="3200" b="1" dirty="0"/>
              <a:t>, составлению, внешней проверке, рассмотрению и утверждению бюджетной </a:t>
            </a:r>
            <a:r>
              <a:rPr lang="ru-RU" sz="3200" b="1" dirty="0" smtClean="0">
                <a:solidFill>
                  <a:srgbClr val="FF0000"/>
                </a:solidFill>
              </a:rPr>
              <a:t>отчетности</a:t>
            </a:r>
            <a:r>
              <a:rPr lang="ru-RU" sz="3200" b="1" dirty="0"/>
              <a:t/>
            </a:r>
            <a:br>
              <a:rPr lang="ru-RU" sz="3200" b="1" dirty="0"/>
            </a:br>
            <a:endParaRPr lang="ru-RU" sz="3200" b="1" dirty="0"/>
          </a:p>
        </p:txBody>
      </p:sp>
    </p:spTree>
    <p:extLst>
      <p:ext uri="{BB962C8B-B14F-4D97-AF65-F5344CB8AC3E}">
        <p14:creationId xmlns:p14="http://schemas.microsoft.com/office/powerpoint/2010/main" val="2122125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0306" y="417900"/>
            <a:ext cx="11413864" cy="6063198"/>
          </a:xfrm>
          <a:prstGeom prst="rect">
            <a:avLst/>
          </a:prstGeom>
        </p:spPr>
        <p:txBody>
          <a:bodyPr wrap="square">
            <a:spAutoFit/>
          </a:bodyPr>
          <a:lstStyle/>
          <a:p>
            <a:r>
              <a:rPr lang="ru-RU" sz="2800" b="1" u="sng" dirty="0" smtClean="0">
                <a:solidFill>
                  <a:srgbClr val="FFFF00"/>
                </a:solidFill>
              </a:rPr>
              <a:t>Участниками </a:t>
            </a:r>
            <a:r>
              <a:rPr lang="ru-RU" sz="2800" b="1" u="sng" dirty="0">
                <a:solidFill>
                  <a:srgbClr val="FFFF00"/>
                </a:solidFill>
              </a:rPr>
              <a:t>бюджетного процесса являются:  </a:t>
            </a:r>
          </a:p>
          <a:p>
            <a:r>
              <a:rPr lang="ru-RU" sz="2400" b="1" dirty="0" smtClean="0"/>
              <a:t>- Президент </a:t>
            </a:r>
            <a:r>
              <a:rPr lang="ru-RU" sz="2400" b="1" dirty="0"/>
              <a:t>Российской Федерации;  </a:t>
            </a:r>
          </a:p>
          <a:p>
            <a:r>
              <a:rPr lang="ru-RU" sz="2400" b="1" dirty="0" smtClean="0"/>
              <a:t>- высшее </a:t>
            </a:r>
            <a:r>
              <a:rPr lang="ru-RU" sz="2400" b="1" dirty="0"/>
              <a:t>должностное лицо субъекта Российской Федерации, глава муниципального образования;  </a:t>
            </a:r>
          </a:p>
          <a:p>
            <a:r>
              <a:rPr lang="ru-RU" sz="2400" b="1" dirty="0" smtClean="0"/>
              <a:t>- законодательные </a:t>
            </a:r>
            <a:r>
              <a:rPr lang="ru-RU" sz="2400" b="1" dirty="0"/>
              <a:t>(представительные) органы государственной власти и представительные органы местного </a:t>
            </a:r>
            <a:r>
              <a:rPr lang="ru-RU" sz="2400" b="1" dirty="0" smtClean="0"/>
              <a:t>самоуправления;</a:t>
            </a:r>
            <a:r>
              <a:rPr lang="ru-RU" sz="2400" b="1" dirty="0"/>
              <a:t>  </a:t>
            </a:r>
          </a:p>
          <a:p>
            <a:r>
              <a:rPr lang="ru-RU" sz="2400" b="1" dirty="0" smtClean="0"/>
              <a:t>- исполнительные </a:t>
            </a:r>
            <a:r>
              <a:rPr lang="ru-RU" sz="2400" b="1" dirty="0"/>
              <a:t>органы государственной власти (исполнительно-распорядительные органы муниципальных образований);  </a:t>
            </a:r>
          </a:p>
          <a:p>
            <a:r>
              <a:rPr lang="ru-RU" sz="2400" b="1" dirty="0" smtClean="0"/>
              <a:t>- Центральный </a:t>
            </a:r>
            <a:r>
              <a:rPr lang="ru-RU" sz="2400" b="1" dirty="0"/>
              <a:t>банк Российской Федерации;  </a:t>
            </a:r>
          </a:p>
          <a:p>
            <a:r>
              <a:rPr lang="ru-RU" sz="2400" b="1" dirty="0" smtClean="0"/>
              <a:t>- органы </a:t>
            </a:r>
            <a:r>
              <a:rPr lang="ru-RU" sz="2400" b="1" dirty="0"/>
              <a:t>государственного (муниципального) финансового контроля;  </a:t>
            </a:r>
          </a:p>
          <a:p>
            <a:r>
              <a:rPr lang="ru-RU" sz="2400" b="1" dirty="0" smtClean="0"/>
              <a:t>- органы </a:t>
            </a:r>
            <a:r>
              <a:rPr lang="ru-RU" sz="2400" b="1" dirty="0"/>
              <a:t>управления государственными внебюджетными фондами;  </a:t>
            </a:r>
          </a:p>
          <a:p>
            <a:r>
              <a:rPr lang="ru-RU" sz="2400" b="1" dirty="0" smtClean="0"/>
              <a:t>- главные </a:t>
            </a:r>
            <a:r>
              <a:rPr lang="ru-RU" sz="2400" b="1" dirty="0"/>
              <a:t>распорядители (распорядители) бюджетных средств;  </a:t>
            </a:r>
          </a:p>
          <a:p>
            <a:r>
              <a:rPr lang="ru-RU" sz="2400" b="1" dirty="0" smtClean="0"/>
              <a:t>- главные </a:t>
            </a:r>
            <a:r>
              <a:rPr lang="ru-RU" sz="2400" b="1" dirty="0"/>
              <a:t>администраторы (администраторы) доходов бюджета;  </a:t>
            </a:r>
          </a:p>
          <a:p>
            <a:r>
              <a:rPr lang="ru-RU" sz="2400" b="1" dirty="0" smtClean="0"/>
              <a:t>- главные </a:t>
            </a:r>
            <a:r>
              <a:rPr lang="ru-RU" sz="2400" b="1" dirty="0"/>
              <a:t>администраторы (администраторы) источников финансирования дефицита бюджета;  </a:t>
            </a:r>
          </a:p>
          <a:p>
            <a:r>
              <a:rPr lang="ru-RU" sz="2400" b="1" dirty="0" smtClean="0"/>
              <a:t>- получатели </a:t>
            </a:r>
            <a:r>
              <a:rPr lang="ru-RU" sz="2400" b="1" dirty="0"/>
              <a:t>бюджетных средств. </a:t>
            </a:r>
          </a:p>
        </p:txBody>
      </p:sp>
    </p:spTree>
    <p:extLst>
      <p:ext uri="{BB962C8B-B14F-4D97-AF65-F5344CB8AC3E}">
        <p14:creationId xmlns:p14="http://schemas.microsoft.com/office/powerpoint/2010/main" val="1272061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682748"/>
            <a:ext cx="11338560" cy="5262979"/>
          </a:xfrm>
          <a:prstGeom prst="rect">
            <a:avLst/>
          </a:prstGeom>
        </p:spPr>
        <p:txBody>
          <a:bodyPr wrap="square">
            <a:spAutoFit/>
          </a:bodyPr>
          <a:lstStyle/>
          <a:p>
            <a:r>
              <a:rPr lang="ru-RU" sz="2800" b="1" dirty="0">
                <a:solidFill>
                  <a:srgbClr val="FFFF00"/>
                </a:solidFill>
              </a:rPr>
              <a:t>Законодательные (представительные) органы</a:t>
            </a:r>
            <a:r>
              <a:rPr lang="ru-RU" sz="2800" b="1" dirty="0"/>
              <a:t> </a:t>
            </a:r>
            <a:r>
              <a:rPr lang="ru-RU" sz="2800" b="1" dirty="0">
                <a:solidFill>
                  <a:srgbClr val="FF0000"/>
                </a:solidFill>
              </a:rPr>
              <a:t>рассматривают</a:t>
            </a:r>
            <a:r>
              <a:rPr lang="ru-RU" sz="2800" b="1" dirty="0"/>
              <a:t> и </a:t>
            </a:r>
            <a:r>
              <a:rPr lang="ru-RU" sz="2800" b="1" dirty="0">
                <a:solidFill>
                  <a:srgbClr val="FF0000"/>
                </a:solidFill>
              </a:rPr>
              <a:t>утверждают</a:t>
            </a:r>
            <a:r>
              <a:rPr lang="ru-RU" sz="2800" b="1" dirty="0"/>
              <a:t> соответствующие бюджеты бюджетной системы Российской Федерации и отчеты об их исполнении, осуществляют </a:t>
            </a:r>
            <a:r>
              <a:rPr lang="ru-RU" sz="2800" b="1" dirty="0">
                <a:solidFill>
                  <a:srgbClr val="FF0000"/>
                </a:solidFill>
              </a:rPr>
              <a:t>контроль</a:t>
            </a:r>
            <a:r>
              <a:rPr lang="ru-RU" sz="2800" b="1" dirty="0"/>
              <a:t> в ходе рассмотрения отдельных вопросов исполнения соответствующих бюджетов на своих заседаниях, заседаниях комитетов, комиссий, рабочих групп законодательных (представительных) органов, в ходе проводимых законодательными (представительными) органами слушаний и в связи с депутатскими запросами, формируют и определяют правовой статус органов внешнего государственного (муниципального) финансового контроля, осуществляют другие </a:t>
            </a:r>
            <a:r>
              <a:rPr lang="ru-RU" sz="2800" b="1" dirty="0" smtClean="0"/>
              <a:t>полномочия.</a:t>
            </a:r>
            <a:r>
              <a:rPr lang="ru-RU" sz="2800" b="1" dirty="0"/>
              <a:t/>
            </a:r>
            <a:br>
              <a:rPr lang="ru-RU" sz="2800" b="1" dirty="0"/>
            </a:br>
            <a:endParaRPr lang="ru-RU" sz="2800" b="1" dirty="0"/>
          </a:p>
        </p:txBody>
      </p:sp>
    </p:spTree>
    <p:extLst>
      <p:ext uri="{BB962C8B-B14F-4D97-AF65-F5344CB8AC3E}">
        <p14:creationId xmlns:p14="http://schemas.microsoft.com/office/powerpoint/2010/main" val="2375113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245" y="441065"/>
            <a:ext cx="11327802" cy="5539978"/>
          </a:xfrm>
          <a:prstGeom prst="rect">
            <a:avLst/>
          </a:prstGeom>
        </p:spPr>
        <p:txBody>
          <a:bodyPr wrap="square">
            <a:spAutoFit/>
          </a:bodyPr>
          <a:lstStyle/>
          <a:p>
            <a:r>
              <a:rPr lang="ru-RU" sz="2800" b="1" dirty="0">
                <a:solidFill>
                  <a:srgbClr val="FFFF00"/>
                </a:solidFill>
              </a:rPr>
              <a:t>Исполнительные органы государственной власти (исполнительно-распорядительные органы муниципальных образований) </a:t>
            </a:r>
            <a:r>
              <a:rPr lang="ru-RU" sz="2800" b="1" dirty="0"/>
              <a:t>обеспечивают </a:t>
            </a:r>
            <a:r>
              <a:rPr lang="ru-RU" sz="2800" b="1" dirty="0">
                <a:solidFill>
                  <a:srgbClr val="FF0000"/>
                </a:solidFill>
              </a:rPr>
              <a:t>составление</a:t>
            </a:r>
            <a:r>
              <a:rPr lang="ru-RU" sz="2800" b="1" dirty="0"/>
              <a:t> проекта бюджета (проекта бюджета и среднесрочного финансового плана), </a:t>
            </a:r>
            <a:r>
              <a:rPr lang="ru-RU" sz="2800" b="1" dirty="0">
                <a:solidFill>
                  <a:srgbClr val="FF0000"/>
                </a:solidFill>
              </a:rPr>
              <a:t>вносят</a:t>
            </a:r>
            <a:r>
              <a:rPr lang="ru-RU" sz="2800" b="1" dirty="0"/>
              <a:t> его с необходимыми документами и материалами </a:t>
            </a:r>
            <a:r>
              <a:rPr lang="ru-RU" sz="2800" b="1" dirty="0">
                <a:solidFill>
                  <a:srgbClr val="FF0000"/>
                </a:solidFill>
              </a:rPr>
              <a:t>на утверждение </a:t>
            </a:r>
            <a:r>
              <a:rPr lang="ru-RU" sz="2800" b="1" dirty="0"/>
              <a:t>законодательных (представительных) органов, </a:t>
            </a:r>
            <a:r>
              <a:rPr lang="ru-RU" sz="2800" b="1" dirty="0">
                <a:solidFill>
                  <a:srgbClr val="FF0000"/>
                </a:solidFill>
              </a:rPr>
              <a:t>разрабатывают и утверждают </a:t>
            </a:r>
            <a:r>
              <a:rPr lang="ru-RU" sz="2800" b="1" dirty="0"/>
              <a:t>методики распределения и (или) порядки предоставления межбюджетных трансфертов, обеспечивают исполнение бюджета и составление бюджетной </a:t>
            </a:r>
            <a:r>
              <a:rPr lang="ru-RU" sz="2800" b="1" dirty="0">
                <a:solidFill>
                  <a:srgbClr val="FF0000"/>
                </a:solidFill>
              </a:rPr>
              <a:t>отчетности</a:t>
            </a:r>
            <a:r>
              <a:rPr lang="ru-RU" sz="2800" b="1" dirty="0"/>
              <a:t>, представляют отчет об исполнении бюджета на утверждение законодательных (представительных) органов, обеспечивают управление государственным (муниципальным) долгом, осуществляют иные полномочия</a:t>
            </a:r>
            <a:r>
              <a:rPr lang="ru-RU" sz="2800" b="1" dirty="0">
                <a:solidFill>
                  <a:srgbClr val="FFFF00"/>
                </a:solidFill>
              </a:rPr>
              <a:t/>
            </a:r>
            <a:br>
              <a:rPr lang="ru-RU" sz="2800" b="1" dirty="0">
                <a:solidFill>
                  <a:srgbClr val="FFFF00"/>
                </a:solidFill>
              </a:rPr>
            </a:br>
            <a:endParaRPr lang="ru-RU" dirty="0"/>
          </a:p>
        </p:txBody>
      </p:sp>
    </p:spTree>
    <p:extLst>
      <p:ext uri="{BB962C8B-B14F-4D97-AF65-F5344CB8AC3E}">
        <p14:creationId xmlns:p14="http://schemas.microsoft.com/office/powerpoint/2010/main" val="308099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185" y="389677"/>
            <a:ext cx="10768405" cy="5262979"/>
          </a:xfrm>
          <a:prstGeom prst="rect">
            <a:avLst/>
          </a:prstGeom>
        </p:spPr>
        <p:txBody>
          <a:bodyPr wrap="square">
            <a:spAutoFit/>
          </a:bodyPr>
          <a:lstStyle/>
          <a:p>
            <a:r>
              <a:rPr lang="ru-RU" sz="2400" b="1" dirty="0">
                <a:solidFill>
                  <a:srgbClr val="FFFF00"/>
                </a:solidFill>
              </a:rPr>
              <a:t>Финансовые органы </a:t>
            </a:r>
            <a:r>
              <a:rPr lang="ru-RU" sz="2400" b="1" dirty="0"/>
              <a:t>составляют проект соответствующего бюджета (проект бюджета и среднесрочного финансового плана), представляют его с необходимыми документами и материалами для внесения в законодательный (представительный) орган, организуют исполнение бюджета, устанавливают порядок составления бюджетной отчетности, осуществляют иные бюджетные </a:t>
            </a:r>
            <a:r>
              <a:rPr lang="ru-RU" sz="2400" b="1" dirty="0" smtClean="0"/>
              <a:t>полномочия.</a:t>
            </a:r>
            <a:r>
              <a:rPr lang="ru-RU" sz="2400" b="1" dirty="0"/>
              <a:t>  </a:t>
            </a:r>
            <a:endParaRPr lang="ru-RU" sz="2400" b="1" dirty="0" smtClean="0"/>
          </a:p>
          <a:p>
            <a:endParaRPr lang="ru-RU" sz="2400" b="1" dirty="0"/>
          </a:p>
          <a:p>
            <a:r>
              <a:rPr lang="ru-RU" sz="2400" b="1" dirty="0">
                <a:solidFill>
                  <a:srgbClr val="FFFF00"/>
                </a:solidFill>
              </a:rPr>
              <a:t>Финансовые органы </a:t>
            </a:r>
            <a:r>
              <a:rPr lang="ru-RU" sz="2400" b="1" dirty="0"/>
              <a:t>или иные уполномоченные органы ежемесячно составляют и представляют отчет о кассовом исполнении бюджета в </a:t>
            </a:r>
            <a:r>
              <a:rPr lang="ru-RU" sz="2400" b="1" dirty="0">
                <a:hlinkClick r:id="rId2" tooltip="Приказ Минфина России от 28.12.2010 N 191н (ред. от 26.10.2012) &quot;Об утверждении Инструкции о порядке составления и представления годовой, квартальной и месячной отчетности об исполнении бюджетов бюджетной системы Российской Федерации&quot; (Зарегистрировано в Минюсте России 03.02.2011 N 19693) (с изм. и доп., вступающими в силу с отчетности за 2013 год)"/>
              </a:rPr>
              <a:t>порядке</a:t>
            </a:r>
            <a:r>
              <a:rPr lang="ru-RU" sz="2400" b="1" dirty="0"/>
              <a:t>, установленном Министерством финансов Российской Федерации. </a:t>
            </a:r>
            <a:endParaRPr lang="ru-RU" sz="2400" b="1" dirty="0" smtClean="0"/>
          </a:p>
          <a:p>
            <a:r>
              <a:rPr lang="ru-RU" sz="2400" b="1" dirty="0" smtClean="0"/>
              <a:t> </a:t>
            </a:r>
            <a:endParaRPr lang="ru-RU" sz="2400" b="1" dirty="0"/>
          </a:p>
          <a:p>
            <a:r>
              <a:rPr lang="ru-RU" sz="2400" b="1" dirty="0" smtClean="0">
                <a:solidFill>
                  <a:srgbClr val="FFFF00"/>
                </a:solidFill>
              </a:rPr>
              <a:t>Федеральное </a:t>
            </a:r>
            <a:r>
              <a:rPr lang="ru-RU" sz="2400" b="1" dirty="0">
                <a:solidFill>
                  <a:srgbClr val="FFFF00"/>
                </a:solidFill>
              </a:rPr>
              <a:t>казначейство </a:t>
            </a:r>
            <a:r>
              <a:rPr lang="ru-RU" sz="2400" b="1" dirty="0"/>
              <a:t>осуществляет бюджетные полномочия по кассовому обслуживанию исполнения бюджетов бюджетной системы Российской </a:t>
            </a:r>
            <a:r>
              <a:rPr lang="ru-RU" sz="2400" b="1" dirty="0" smtClean="0"/>
              <a:t>Федерации</a:t>
            </a:r>
            <a:endParaRPr lang="ru-RU" sz="2400" b="1" dirty="0"/>
          </a:p>
        </p:txBody>
      </p:sp>
    </p:spTree>
    <p:extLst>
      <p:ext uri="{BB962C8B-B14F-4D97-AF65-F5344CB8AC3E}">
        <p14:creationId xmlns:p14="http://schemas.microsoft.com/office/powerpoint/2010/main" val="2437911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13186" y="530749"/>
            <a:ext cx="10822193" cy="5262979"/>
          </a:xfrm>
          <a:prstGeom prst="rect">
            <a:avLst/>
          </a:prstGeom>
        </p:spPr>
        <p:txBody>
          <a:bodyPr wrap="square">
            <a:spAutoFit/>
          </a:bodyPr>
          <a:lstStyle/>
          <a:p>
            <a:r>
              <a:rPr lang="ru-RU" sz="2800" b="1" dirty="0">
                <a:solidFill>
                  <a:srgbClr val="FFFF00"/>
                </a:solidFill>
              </a:rPr>
              <a:t>Центральный банк Российской Федерации </a:t>
            </a:r>
            <a:r>
              <a:rPr lang="ru-RU" sz="2800" b="1" dirty="0"/>
              <a:t>совместно с Правительством Российской Федерации разрабатывает и представляет на рассмотрение Государственной Думы основные направления денежно-кредитной политики.  </a:t>
            </a:r>
            <a:endParaRPr lang="ru-RU" sz="2800" b="1" dirty="0" smtClean="0"/>
          </a:p>
          <a:p>
            <a:endParaRPr lang="ru-RU" sz="2800" b="1" dirty="0" smtClean="0"/>
          </a:p>
          <a:p>
            <a:r>
              <a:rPr lang="ru-RU" sz="2800" b="1" dirty="0" smtClean="0">
                <a:solidFill>
                  <a:srgbClr val="FFFF00"/>
                </a:solidFill>
              </a:rPr>
              <a:t>Центральный </a:t>
            </a:r>
            <a:r>
              <a:rPr lang="ru-RU" sz="2800" b="1" dirty="0">
                <a:solidFill>
                  <a:srgbClr val="FFFF00"/>
                </a:solidFill>
              </a:rPr>
              <a:t>банк Российской Федерации </a:t>
            </a:r>
            <a:r>
              <a:rPr lang="ru-RU" sz="2800" b="1" dirty="0"/>
              <a:t>обслуживает счета бюджетов, за исключением случая, указанного в </a:t>
            </a:r>
            <a:r>
              <a:rPr lang="ru-RU" sz="2800" b="1" dirty="0">
                <a:hlinkClick r:id="rId2" tooltip="Текущий документ"/>
              </a:rPr>
              <a:t>пункте 4 статьи 156</a:t>
            </a:r>
            <a:r>
              <a:rPr lang="ru-RU" sz="2800" b="1" dirty="0"/>
              <a:t> </a:t>
            </a:r>
            <a:r>
              <a:rPr lang="ru-RU" sz="2800" b="1" dirty="0" smtClean="0"/>
              <a:t>БК РФ.</a:t>
            </a:r>
            <a:r>
              <a:rPr lang="ru-RU" sz="2800" b="1" dirty="0"/>
              <a:t>  </a:t>
            </a:r>
          </a:p>
          <a:p>
            <a:endParaRPr lang="ru-RU" sz="2800" b="1" dirty="0" smtClean="0"/>
          </a:p>
          <a:p>
            <a:r>
              <a:rPr lang="ru-RU" sz="2800" b="1" dirty="0" smtClean="0">
                <a:solidFill>
                  <a:srgbClr val="FFFF00"/>
                </a:solidFill>
              </a:rPr>
              <a:t>Центральный </a:t>
            </a:r>
            <a:r>
              <a:rPr lang="ru-RU" sz="2800" b="1" dirty="0">
                <a:solidFill>
                  <a:srgbClr val="FFFF00"/>
                </a:solidFill>
              </a:rPr>
              <a:t>банк Российской Федерации </a:t>
            </a:r>
            <a:r>
              <a:rPr lang="ru-RU" sz="2800" b="1" dirty="0"/>
              <a:t>осуществляет </a:t>
            </a:r>
            <a:r>
              <a:rPr lang="ru-RU" sz="2800" b="1" dirty="0">
                <a:hlinkClick r:id="rId3" tooltip="Текущий документ"/>
              </a:rPr>
              <a:t>функции</a:t>
            </a:r>
            <a:r>
              <a:rPr lang="ru-RU" sz="2800" b="1" dirty="0"/>
              <a:t> генерального агента по государственным ценным бумагам Российской Федерации.  </a:t>
            </a:r>
          </a:p>
        </p:txBody>
      </p:sp>
    </p:spTree>
    <p:extLst>
      <p:ext uri="{BB962C8B-B14F-4D97-AF65-F5344CB8AC3E}">
        <p14:creationId xmlns:p14="http://schemas.microsoft.com/office/powerpoint/2010/main" val="321309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1" y="537882"/>
            <a:ext cx="10962043" cy="5632311"/>
          </a:xfrm>
          <a:prstGeom prst="rect">
            <a:avLst/>
          </a:prstGeom>
        </p:spPr>
        <p:txBody>
          <a:bodyPr wrap="square">
            <a:spAutoFit/>
          </a:bodyPr>
          <a:lstStyle/>
          <a:p>
            <a:r>
              <a:rPr lang="ru-RU" sz="2000" b="1" dirty="0">
                <a:solidFill>
                  <a:srgbClr val="FFFF00"/>
                </a:solidFill>
              </a:rPr>
              <a:t>Кредитные организации </a:t>
            </a:r>
            <a:r>
              <a:rPr lang="ru-RU" sz="2000" b="1" dirty="0"/>
              <a:t>могут привлекаться на основании агентского соглашения для осуществления операций по предоставлению и возврату бюджетных кредитов</a:t>
            </a:r>
            <a:br>
              <a:rPr lang="ru-RU" sz="2000" b="1" dirty="0"/>
            </a:br>
            <a:r>
              <a:rPr lang="ru-RU" sz="2000" b="1" dirty="0">
                <a:solidFill>
                  <a:srgbClr val="FFFF00"/>
                </a:solidFill>
              </a:rPr>
              <a:t>Кредитные организации </a:t>
            </a:r>
            <a:r>
              <a:rPr lang="ru-RU" sz="2000" b="1" dirty="0"/>
              <a:t>выполняют </a:t>
            </a:r>
            <a:r>
              <a:rPr lang="ru-RU" sz="2000" b="1" dirty="0" smtClean="0"/>
              <a:t>функции по обслуживанию счета бюджета </a:t>
            </a:r>
            <a:r>
              <a:rPr lang="ru-RU" sz="2000" b="1" dirty="0"/>
              <a:t>в случае отсутствия учреждений Центрального банка Российской Федерации на соответствующей территории или невозможности выполнения ими этих функций</a:t>
            </a:r>
            <a:br>
              <a:rPr lang="ru-RU" sz="2000" b="1" dirty="0"/>
            </a:br>
            <a:r>
              <a:rPr lang="ru-RU" sz="2000" b="1" dirty="0">
                <a:solidFill>
                  <a:srgbClr val="FFFF00"/>
                </a:solidFill>
              </a:rPr>
              <a:t>Субъекты Российской Федерации, </a:t>
            </a:r>
            <a:r>
              <a:rPr lang="ru-RU" sz="2000" b="1" dirty="0"/>
              <a:t>муниципальные образования вправе открывать счета в кредитных организациях, обслуживающих расчеты по сделкам, совершаемым с государственными ценными бумагами субъектов Российской Федерации и муниципальными ценными бумагами, осуществляющих расчеты (в случае отсутствия учреждений Центрального банка Российской Федерации на соответствующей территории или невозможности выполнения ими этих функций).  </a:t>
            </a:r>
            <a:br>
              <a:rPr lang="ru-RU" sz="2000" b="1" dirty="0"/>
            </a:br>
            <a:r>
              <a:rPr lang="ru-RU" sz="2000" b="1" dirty="0">
                <a:solidFill>
                  <a:srgbClr val="FFFF00"/>
                </a:solidFill>
              </a:rPr>
              <a:t>Кредитные организации</a:t>
            </a:r>
            <a:r>
              <a:rPr lang="ru-RU" sz="2000" b="1" dirty="0"/>
              <a:t>, отбираемые территориальным органом Федерального казначейства в соответствии с законодательством Российской Федерации, обслуживают счета, предназначенные для выдачи и зачисления наличных денежных средств организациям, лицевые счета которым открыты в органах Федерального казначейства, финансовых органах субъектов Российской Федерации и муниципальных образований. Указанные счета обслуживаются кредитными организациями без взимания ими платы</a:t>
            </a:r>
            <a:br>
              <a:rPr lang="ru-RU" sz="2000" b="1" dirty="0"/>
            </a:br>
            <a:endParaRPr lang="ru-RU" sz="2000" b="1" dirty="0"/>
          </a:p>
        </p:txBody>
      </p:sp>
    </p:spTree>
    <p:extLst>
      <p:ext uri="{BB962C8B-B14F-4D97-AF65-F5344CB8AC3E}">
        <p14:creationId xmlns:p14="http://schemas.microsoft.com/office/powerpoint/2010/main" val="1877216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8033" y="484094"/>
            <a:ext cx="11048103" cy="4832092"/>
          </a:xfrm>
          <a:prstGeom prst="rect">
            <a:avLst/>
          </a:prstGeom>
        </p:spPr>
        <p:txBody>
          <a:bodyPr wrap="square">
            <a:spAutoFit/>
          </a:bodyPr>
          <a:lstStyle/>
          <a:p>
            <a:r>
              <a:rPr lang="ru-RU" sz="2800" b="1" dirty="0"/>
              <a:t>Бюджетные полномочия </a:t>
            </a:r>
            <a:r>
              <a:rPr lang="ru-RU" sz="2800" b="1" dirty="0">
                <a:solidFill>
                  <a:srgbClr val="FFFF00"/>
                </a:solidFill>
              </a:rPr>
              <a:t>органов государственного (муниципального) финансового контроля</a:t>
            </a:r>
            <a:r>
              <a:rPr lang="ru-RU" sz="2800" b="1" dirty="0"/>
              <a:t>, к которым относятся Счетная палата Российской Федерации, контрольно-счетные органы субъектов Российской Федерации и муниципальных образований, Федеральная служба финансово-бюджетного надзора, органы государственного (муниципального) финансового контроля, являющиеся органами (должностными лицами) исполнительной власти субъектов Российской Федерации (местных администраций), по осуществлению государственного (муниципального) финансового контроля установлены </a:t>
            </a:r>
            <a:r>
              <a:rPr lang="ru-RU" sz="2800" b="1" dirty="0" smtClean="0"/>
              <a:t>БК РФ</a:t>
            </a:r>
            <a:r>
              <a:rPr lang="ru-RU" sz="2800" b="1" dirty="0"/>
              <a:t/>
            </a:r>
            <a:br>
              <a:rPr lang="ru-RU" sz="2800" b="1" dirty="0"/>
            </a:br>
            <a:endParaRPr lang="ru-RU" sz="2800" b="1" dirty="0"/>
          </a:p>
        </p:txBody>
      </p:sp>
    </p:spTree>
    <p:extLst>
      <p:ext uri="{BB962C8B-B14F-4D97-AF65-F5344CB8AC3E}">
        <p14:creationId xmlns:p14="http://schemas.microsoft.com/office/powerpoint/2010/main" val="340696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392374"/>
            <a:ext cx="10736131" cy="6001643"/>
          </a:xfrm>
          <a:prstGeom prst="rect">
            <a:avLst/>
          </a:prstGeom>
        </p:spPr>
        <p:txBody>
          <a:bodyPr wrap="square">
            <a:spAutoFit/>
          </a:bodyPr>
          <a:lstStyle/>
          <a:p>
            <a:r>
              <a:rPr lang="ru-RU" sz="2400" b="1" dirty="0">
                <a:solidFill>
                  <a:srgbClr val="FFFF00"/>
                </a:solidFill>
              </a:rPr>
              <a:t>Счетная палата Российской Федерации</a:t>
            </a:r>
            <a:r>
              <a:rPr lang="ru-RU" sz="2000" b="1" dirty="0"/>
              <a:t>, контрольно-счетные органы субъектов Российской Федерации и муниципальных образований также осуществляют бюджетные полномочия по:  </a:t>
            </a:r>
          </a:p>
          <a:p>
            <a:r>
              <a:rPr lang="ru-RU" sz="2000" b="1" dirty="0" smtClean="0"/>
              <a:t>- аудиту </a:t>
            </a:r>
            <a:r>
              <a:rPr lang="ru-RU" sz="2000" b="1" dirty="0"/>
              <a:t>эффективности, направленному на определение экономности и результативности использования бюджетных средств;  </a:t>
            </a:r>
          </a:p>
          <a:p>
            <a:r>
              <a:rPr lang="ru-RU" sz="2000" b="1" dirty="0" smtClean="0"/>
              <a:t> - экспертизе </a:t>
            </a:r>
            <a:r>
              <a:rPr lang="ru-RU" sz="2000" b="1" dirty="0"/>
              <a:t>проектов законов (решений) о бюджетах, иных нормативных правовых актов бюджетного законодательства Российской Федерации, в том числе обоснованности показателей (параметров и характеристик) бюджетов;  </a:t>
            </a:r>
          </a:p>
          <a:p>
            <a:r>
              <a:rPr lang="ru-RU" sz="2000" b="1" dirty="0" smtClean="0"/>
              <a:t> - экспертизе </a:t>
            </a:r>
            <a:r>
              <a:rPr lang="ru-RU" sz="2000" b="1" dirty="0"/>
              <a:t>государственных (муниципальных) программ;  </a:t>
            </a:r>
          </a:p>
          <a:p>
            <a:r>
              <a:rPr lang="ru-RU" sz="2000" b="1" dirty="0" smtClean="0"/>
              <a:t> - анализу </a:t>
            </a:r>
            <a:r>
              <a:rPr lang="ru-RU" sz="2000" b="1" dirty="0"/>
              <a:t>и мониторингу бюджетного процесса, в том числе подготовке предложений по устранению выявленных отклонений в бюджетном процессе и совершенствованию бюджетного законодательства Российской Федерации;  </a:t>
            </a:r>
          </a:p>
          <a:p>
            <a:r>
              <a:rPr lang="ru-RU" sz="2000" b="1" dirty="0" smtClean="0"/>
              <a:t> - подготовке </a:t>
            </a:r>
            <a:r>
              <a:rPr lang="ru-RU" sz="2000" b="1" dirty="0"/>
              <a:t>предложений по совершенствованию осуществления главными администраторами бюджетных средств внутреннего финансового контроля и внутреннего финансового аудита;  </a:t>
            </a:r>
          </a:p>
          <a:p>
            <a:r>
              <a:rPr lang="ru-RU" sz="2000" b="1" dirty="0" smtClean="0"/>
              <a:t> - другим </a:t>
            </a:r>
            <a:r>
              <a:rPr lang="ru-RU" sz="2000" b="1" dirty="0"/>
              <a:t>вопросам, установленным Федеральным </a:t>
            </a:r>
            <a:r>
              <a:rPr lang="ru-RU" sz="2000" b="1" dirty="0">
                <a:hlinkClick r:id="rId2" tooltip="Федеральный закон от 05.04.2013 N 41-ФЗ (ред. от 28.12.2013) &quot;О Счетной палате Российской Федерации&quot;"/>
              </a:rPr>
              <a:t>законом</a:t>
            </a:r>
            <a:r>
              <a:rPr lang="ru-RU" sz="2000" b="1" dirty="0"/>
              <a:t> от 5 апреля 2013 года N 41-ФЗ "О Счетной палате Российской Федерации" и Федеральным </a:t>
            </a:r>
            <a:r>
              <a:rPr lang="ru-RU" sz="2000" b="1" dirty="0">
                <a:hlinkClick r:id="rId3" tooltip="Федеральный закон от 07.02.2011 N 6-ФЗ (ред. от 02.07.2013) &quot;Об общих принципах организации и деятельности контрольно-счетных органов субъектов Российской Федерации и муниципальных образований&quot;"/>
              </a:rPr>
              <a:t>законом</a:t>
            </a:r>
            <a:r>
              <a:rPr lang="ru-RU" sz="2000" b="1" dirty="0"/>
              <a:t> от 7 февраля 2011 года N 6-ФЗ "Об общих принципах организации и деятельности контрольно-счетных органов субъектов Российской Федерации и муниципальных образований".  </a:t>
            </a:r>
          </a:p>
        </p:txBody>
      </p:sp>
    </p:spTree>
    <p:extLst>
      <p:ext uri="{BB962C8B-B14F-4D97-AF65-F5344CB8AC3E}">
        <p14:creationId xmlns:p14="http://schemas.microsoft.com/office/powerpoint/2010/main" val="722211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2" y="412583"/>
            <a:ext cx="11241741" cy="5940088"/>
          </a:xfrm>
          <a:prstGeom prst="rect">
            <a:avLst/>
          </a:prstGeom>
        </p:spPr>
        <p:txBody>
          <a:bodyPr wrap="square">
            <a:spAutoFit/>
          </a:bodyPr>
          <a:lstStyle/>
          <a:p>
            <a:r>
              <a:rPr lang="ru-RU" sz="2000" b="1" dirty="0" smtClean="0">
                <a:solidFill>
                  <a:srgbClr val="FFFF00"/>
                </a:solidFill>
              </a:rPr>
              <a:t>Главный </a:t>
            </a:r>
            <a:r>
              <a:rPr lang="ru-RU" sz="2000" b="1" dirty="0">
                <a:solidFill>
                  <a:srgbClr val="FFFF00"/>
                </a:solidFill>
              </a:rPr>
              <a:t>распорядитель бюджетных средств </a:t>
            </a:r>
            <a:r>
              <a:rPr lang="ru-RU" sz="2000" b="1" dirty="0"/>
              <a:t>(главный 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a:t>
            </a:r>
            <a:r>
              <a:rPr lang="ru-RU" sz="2000" b="1" dirty="0" smtClean="0"/>
              <a:t>,</a:t>
            </a:r>
            <a:endParaRPr lang="ru-RU" sz="2000" b="1" dirty="0"/>
          </a:p>
          <a:p>
            <a:r>
              <a:rPr lang="ru-RU" sz="2000" b="1" dirty="0" smtClean="0">
                <a:solidFill>
                  <a:srgbClr val="FFFF00"/>
                </a:solidFill>
              </a:rPr>
              <a:t>Распорядитель </a:t>
            </a:r>
            <a:r>
              <a:rPr lang="ru-RU" sz="2000" b="1" dirty="0">
                <a:solidFill>
                  <a:srgbClr val="FFFF00"/>
                </a:solidFill>
              </a:rPr>
              <a:t>бюджетных средств </a:t>
            </a:r>
            <a:r>
              <a:rPr lang="ru-RU" sz="2000" b="1" dirty="0"/>
              <a:t>(распорядитель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a:t>
            </a:r>
            <a:r>
              <a:rPr lang="ru-RU" sz="2000" b="1" dirty="0" smtClean="0"/>
              <a:t>средств</a:t>
            </a:r>
          </a:p>
          <a:p>
            <a:r>
              <a:rPr lang="ru-RU" sz="2000" b="1" dirty="0" smtClean="0">
                <a:solidFill>
                  <a:srgbClr val="FFFF00"/>
                </a:solidFill>
              </a:rPr>
              <a:t>Получатель </a:t>
            </a:r>
            <a:r>
              <a:rPr lang="ru-RU" sz="2000" b="1" dirty="0">
                <a:solidFill>
                  <a:srgbClr val="FFFF00"/>
                </a:solidFill>
              </a:rPr>
              <a:t>бюджетных средств </a:t>
            </a:r>
            <a:r>
              <a:rPr lang="ru-RU" sz="2000" b="1" dirty="0"/>
              <a:t>(получатель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(распорядителя) бюджетных средств казенное учреждение, имеющие право на принятие и (или) исполнение бюджетных обязательств от имени публично-правового образования за счет средств соответствующего </a:t>
            </a:r>
            <a:r>
              <a:rPr lang="ru-RU" sz="2000" b="1" dirty="0" smtClean="0"/>
              <a:t>бюджета</a:t>
            </a:r>
            <a:endParaRPr lang="ru-RU" sz="2000" b="1" dirty="0"/>
          </a:p>
        </p:txBody>
      </p:sp>
    </p:spTree>
    <p:extLst>
      <p:ext uri="{BB962C8B-B14F-4D97-AF65-F5344CB8AC3E}">
        <p14:creationId xmlns:p14="http://schemas.microsoft.com/office/powerpoint/2010/main" val="3318020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9" y="429707"/>
            <a:ext cx="11166437" cy="6001643"/>
          </a:xfrm>
          <a:prstGeom prst="rect">
            <a:avLst/>
          </a:prstGeom>
        </p:spPr>
        <p:txBody>
          <a:bodyPr wrap="square">
            <a:spAutoFit/>
          </a:bodyPr>
          <a:lstStyle/>
          <a:p>
            <a:r>
              <a:rPr lang="ru-RU" sz="2400" b="1" dirty="0" smtClean="0">
                <a:solidFill>
                  <a:srgbClr val="FFFF00"/>
                </a:solidFill>
              </a:rPr>
              <a:t>Главный </a:t>
            </a:r>
            <a:r>
              <a:rPr lang="ru-RU" sz="2400" b="1" dirty="0">
                <a:solidFill>
                  <a:srgbClr val="FFFF00"/>
                </a:solidFill>
              </a:rPr>
              <a:t>распорядитель бюджетных средств </a:t>
            </a:r>
            <a:r>
              <a:rPr lang="ru-RU" sz="2400" b="1" dirty="0"/>
              <a:t>обладает следующими бюджетными полномочиями:  </a:t>
            </a:r>
          </a:p>
          <a:p>
            <a:r>
              <a:rPr lang="ru-RU" sz="2400" b="1" dirty="0"/>
              <a:t>1) обеспечивает результативность, адресность и целевой характер использования бюджетных средств в соответствии с утвержденными ему бюджетными ассигнованиями и лимитами бюджетных обязательств;  </a:t>
            </a:r>
          </a:p>
          <a:p>
            <a:r>
              <a:rPr lang="ru-RU" sz="2400" b="1" dirty="0"/>
              <a:t>2) формирует перечень подведомственных ему распорядителей и получателей бюджетных средств;  </a:t>
            </a:r>
          </a:p>
          <a:p>
            <a:r>
              <a:rPr lang="ru-RU" sz="2400" b="1" dirty="0"/>
              <a:t>3) ведет реестр расходных обязательств, подлежащих исполнению в пределах утвержденных ему лимитов бюджетных обязательств и бюджетных ассигнований;  </a:t>
            </a:r>
          </a:p>
          <a:p>
            <a:r>
              <a:rPr lang="ru-RU" sz="2400" b="1" dirty="0"/>
              <a:t>4) осуществляет планирование соответствующих расходов бюджета, составляет обоснования бюджетных ассигнований;  </a:t>
            </a:r>
          </a:p>
          <a:p>
            <a:r>
              <a:rPr lang="ru-RU" sz="2400" b="1" dirty="0"/>
              <a:t>5) составляет, утверждает и ведет бюджетную роспись, распределяет бюджетные ассигнования, лимиты бюджетных обязательств по подведомственным распорядителям и получателям бюджетных средств и исполняет соответствующую часть бюджета;  </a:t>
            </a:r>
          </a:p>
        </p:txBody>
      </p:sp>
    </p:spTree>
    <p:extLst>
      <p:ext uri="{BB962C8B-B14F-4D97-AF65-F5344CB8AC3E}">
        <p14:creationId xmlns:p14="http://schemas.microsoft.com/office/powerpoint/2010/main" val="379539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9" y="429707"/>
            <a:ext cx="11166437" cy="5755422"/>
          </a:xfrm>
          <a:prstGeom prst="rect">
            <a:avLst/>
          </a:prstGeom>
        </p:spPr>
        <p:txBody>
          <a:bodyPr wrap="square">
            <a:spAutoFit/>
          </a:bodyPr>
          <a:lstStyle/>
          <a:p>
            <a:r>
              <a:rPr lang="ru-RU" sz="2400" b="1" dirty="0" smtClean="0">
                <a:solidFill>
                  <a:srgbClr val="FFFF00"/>
                </a:solidFill>
              </a:rPr>
              <a:t>Главный </a:t>
            </a:r>
            <a:r>
              <a:rPr lang="ru-RU" sz="2400" b="1" dirty="0">
                <a:solidFill>
                  <a:srgbClr val="FFFF00"/>
                </a:solidFill>
              </a:rPr>
              <a:t>распорядитель бюджетных средств </a:t>
            </a:r>
            <a:r>
              <a:rPr lang="ru-RU" sz="2400" b="1" dirty="0"/>
              <a:t>обладает следующими бюджетными полномочиями:  </a:t>
            </a:r>
          </a:p>
          <a:p>
            <a:r>
              <a:rPr lang="ru-RU" sz="2000" b="1" dirty="0" smtClean="0"/>
              <a:t>6</a:t>
            </a:r>
            <a:r>
              <a:rPr lang="ru-RU" sz="2000" b="1" dirty="0"/>
              <a:t>) вносит предложения по формированию и изменению лимитов бюджетных обязательств;  </a:t>
            </a:r>
          </a:p>
          <a:p>
            <a:r>
              <a:rPr lang="ru-RU" sz="2000" b="1" dirty="0"/>
              <a:t>7) вносит предложения по формированию и изменению сводной бюджетной росписи;  </a:t>
            </a:r>
          </a:p>
          <a:p>
            <a:r>
              <a:rPr lang="ru-RU" sz="2000" b="1" dirty="0"/>
              <a:t>8) определяет порядок утверждения бюджетных смет подведомственных получателей бюджетных средств, являющихся казенными учреждениями;  </a:t>
            </a:r>
          </a:p>
          <a:p>
            <a:r>
              <a:rPr lang="ru-RU" sz="2000" b="1" dirty="0" smtClean="0"/>
              <a:t>9</a:t>
            </a:r>
            <a:r>
              <a:rPr lang="ru-RU" sz="2000" b="1" dirty="0"/>
              <a:t>) формирует и утверждает государственные (муниципальные) задания;  </a:t>
            </a:r>
          </a:p>
          <a:p>
            <a:r>
              <a:rPr lang="ru-RU" sz="2000" b="1" dirty="0" smtClean="0"/>
              <a:t>10</a:t>
            </a:r>
            <a:r>
              <a:rPr lang="ru-RU" sz="2000" b="1" dirty="0"/>
              <a:t>) обеспечивает соблюдение получателями межбюджетных субсидий, субвенций и иных межбюджетных трансфертов, имеющих целевое назначение, а также иных субсидий и бюджетных инвестиций, определенных настоящим Кодексом, условий, целей и порядка, установленных при их предоставлении;  </a:t>
            </a:r>
          </a:p>
          <a:p>
            <a:r>
              <a:rPr lang="ru-RU" sz="2000" b="1" dirty="0" smtClean="0"/>
              <a:t>11) </a:t>
            </a:r>
            <a:r>
              <a:rPr lang="ru-RU" sz="2000" b="1" dirty="0"/>
              <a:t>формирует бюджетную отчетность главного распорядителя бюджетных средств;  </a:t>
            </a:r>
          </a:p>
          <a:p>
            <a:r>
              <a:rPr lang="ru-RU" sz="2000" b="1" dirty="0" smtClean="0"/>
              <a:t>12) </a:t>
            </a:r>
            <a:r>
              <a:rPr lang="ru-RU" sz="2000" b="1" dirty="0"/>
              <a:t>отвечает соответственно от имени Российской Федерации, субъекта Российской Федерации, муниципального образования по денежным обязательствам подведомственных ему получателей бюджетных средств;  </a:t>
            </a:r>
          </a:p>
          <a:p>
            <a:r>
              <a:rPr lang="ru-RU" sz="2000" b="1" dirty="0" smtClean="0"/>
              <a:t>13</a:t>
            </a:r>
            <a:r>
              <a:rPr lang="ru-RU" sz="2000" b="1" dirty="0"/>
              <a:t>) осуществляет иные бюджетные полномочия, установленные настоящим Кодексом и принимаемыми в соответствии с ним нормативными правовыми актами (муниципальными правовыми актами), регулирующими бюджетные правоотношения.  </a:t>
            </a:r>
          </a:p>
        </p:txBody>
      </p:sp>
    </p:spTree>
    <p:extLst>
      <p:ext uri="{BB962C8B-B14F-4D97-AF65-F5344CB8AC3E}">
        <p14:creationId xmlns:p14="http://schemas.microsoft.com/office/powerpoint/2010/main" val="3656154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7" y="365461"/>
            <a:ext cx="11349318" cy="5632311"/>
          </a:xfrm>
          <a:prstGeom prst="rect">
            <a:avLst/>
          </a:prstGeom>
        </p:spPr>
        <p:txBody>
          <a:bodyPr wrap="square">
            <a:spAutoFit/>
          </a:bodyPr>
          <a:lstStyle/>
          <a:p>
            <a:r>
              <a:rPr lang="ru-RU" sz="2400" b="1" dirty="0">
                <a:solidFill>
                  <a:srgbClr val="FFFF00"/>
                </a:solidFill>
              </a:rPr>
              <a:t>Распорядитель бюджетных средств </a:t>
            </a:r>
            <a:r>
              <a:rPr lang="ru-RU" sz="2400" b="1" dirty="0"/>
              <a:t>обладает следующими бюджетными полномочиями:  </a:t>
            </a:r>
          </a:p>
          <a:p>
            <a:r>
              <a:rPr lang="ru-RU" sz="2400" b="1" dirty="0"/>
              <a:t>1) осуществляет планирование соответствующих расходов бюджета;  </a:t>
            </a:r>
          </a:p>
          <a:p>
            <a:r>
              <a:rPr lang="ru-RU" sz="2400" b="1" dirty="0"/>
              <a:t>2) распределяет бюджетные ассигнования, лимиты бюджетных обязательств по подведомственным распорядителям и (или) получателям бюджетных средств и исполняет соответствующую часть бюджета;  </a:t>
            </a:r>
          </a:p>
          <a:p>
            <a:r>
              <a:rPr lang="ru-RU" sz="2400" b="1" dirty="0"/>
              <a:t>3) вносит предложения главному распорядителю бюджетных средств, в ведении которого находится, по формированию и изменению бюджетной росписи;  </a:t>
            </a:r>
          </a:p>
          <a:p>
            <a:r>
              <a:rPr lang="ru-RU" sz="2400" b="1" dirty="0" smtClean="0"/>
              <a:t>4) </a:t>
            </a:r>
            <a:r>
              <a:rPr lang="ru-RU" sz="2400" b="1" dirty="0"/>
              <a:t>обеспечивает соблюдение получателями межбюджетных субсидий, субвенций и иных межбюджетных трансфертов, имеющих целевое назначение, а также иных субсидий и бюджетных инвестиций, определенных настоящим Кодексом, условий, целей и порядка, установленных при их предоставлении;  </a:t>
            </a:r>
          </a:p>
          <a:p>
            <a:r>
              <a:rPr lang="ru-RU" sz="2400" b="1" dirty="0" smtClean="0"/>
              <a:t>5) </a:t>
            </a:r>
            <a:r>
              <a:rPr lang="ru-RU" sz="2400" b="1" dirty="0"/>
              <a:t>в случае и порядке, установленных соответствующим главным распорядителем бюджетных средств, осуществляет отдельные бюджетные полномочия главного распорядителя бюджетных средств, в ведении которого находится.  </a:t>
            </a:r>
          </a:p>
        </p:txBody>
      </p:sp>
    </p:spTree>
    <p:extLst>
      <p:ext uri="{BB962C8B-B14F-4D97-AF65-F5344CB8AC3E}">
        <p14:creationId xmlns:p14="http://schemas.microsoft.com/office/powerpoint/2010/main" val="844828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2" y="344245"/>
            <a:ext cx="10370372" cy="6001643"/>
          </a:xfrm>
          <a:prstGeom prst="rect">
            <a:avLst/>
          </a:prstGeom>
        </p:spPr>
        <p:txBody>
          <a:bodyPr wrap="square">
            <a:spAutoFit/>
          </a:bodyPr>
          <a:lstStyle/>
          <a:p>
            <a:pPr algn="just"/>
            <a:r>
              <a:rPr lang="ru-RU" sz="2400" b="1" dirty="0">
                <a:solidFill>
                  <a:srgbClr val="FFFF00"/>
                </a:solidFill>
              </a:rPr>
              <a:t>Главный администратор доходов бюджета</a:t>
            </a:r>
            <a:r>
              <a:rPr lang="ru-RU" sz="2400" dirty="0">
                <a:solidFill>
                  <a:srgbClr val="FFFF00"/>
                </a:solidFill>
              </a:rPr>
              <a:t> </a:t>
            </a:r>
            <a:r>
              <a:rPr lang="ru-RU" sz="2400" dirty="0"/>
              <a:t>– это определенный законом (решением) о бюджете орган государственной власти, орган местного самоуправления, орган местной администрации, орган управления государственным внебюджетным фондом, ЦБ РФ, иная организация, имеющие в своем ведении администраторов доходов бюджета и являющиеся администраторами доходов бюджета</a:t>
            </a:r>
            <a:r>
              <a:rPr lang="ru-RU" sz="2400" dirty="0" smtClean="0"/>
              <a:t>.</a:t>
            </a:r>
          </a:p>
          <a:p>
            <a:pPr algn="just"/>
            <a:endParaRPr lang="ru-RU" sz="2400" dirty="0"/>
          </a:p>
          <a:p>
            <a:pPr algn="just"/>
            <a:endParaRPr lang="ru-RU" sz="2400" dirty="0" smtClean="0"/>
          </a:p>
          <a:p>
            <a:pPr algn="just"/>
            <a:r>
              <a:rPr lang="ru-RU" sz="2400" b="1" dirty="0">
                <a:solidFill>
                  <a:srgbClr val="FFFF00"/>
                </a:solidFill>
              </a:rPr>
              <a:t>Администратор доходов бюджета</a:t>
            </a:r>
            <a:r>
              <a:rPr lang="ru-RU" sz="2400" dirty="0">
                <a:solidFill>
                  <a:srgbClr val="FFFF00"/>
                </a:solidFill>
              </a:rPr>
              <a:t> </a:t>
            </a:r>
            <a:r>
              <a:rPr lang="ru-RU" sz="2400" dirty="0"/>
              <a:t>– это орган государственной власти, орган местного самоуправления, орган местной администрации, орган управления государственным внебюджетным фондом, ЦБ РФ, бюджетное учреждение, осуществляющие в соответствии с законодательством РФ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пеней и штрафов по ним, являющихся доходами бюджетов бюджетной системы РФ.</a:t>
            </a:r>
            <a:r>
              <a:rPr lang="ru-RU" sz="2400" dirty="0" smtClean="0"/>
              <a:t> </a:t>
            </a:r>
            <a:endParaRPr lang="ru-RU" sz="2400" dirty="0">
              <a:effectLst/>
            </a:endParaRPr>
          </a:p>
        </p:txBody>
      </p:sp>
    </p:spTree>
    <p:extLst>
      <p:ext uri="{BB962C8B-B14F-4D97-AF65-F5344CB8AC3E}">
        <p14:creationId xmlns:p14="http://schemas.microsoft.com/office/powerpoint/2010/main" val="249685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6215" y="612845"/>
            <a:ext cx="10779163" cy="4955203"/>
          </a:xfrm>
          <a:prstGeom prst="rect">
            <a:avLst/>
          </a:prstGeom>
        </p:spPr>
        <p:txBody>
          <a:bodyPr wrap="square">
            <a:spAutoFit/>
          </a:bodyPr>
          <a:lstStyle/>
          <a:p>
            <a:r>
              <a:rPr lang="ru-RU" sz="2800" b="1" dirty="0">
                <a:solidFill>
                  <a:srgbClr val="FFFF00"/>
                </a:solidFill>
              </a:rPr>
              <a:t>Главный администратор доходов бюджета </a:t>
            </a:r>
            <a:r>
              <a:rPr lang="ru-RU" sz="2400" b="1" dirty="0"/>
              <a:t>обладает следующими бюджетными полномочиями:  </a:t>
            </a:r>
          </a:p>
          <a:p>
            <a:r>
              <a:rPr lang="ru-RU" sz="2400" b="1" dirty="0" smtClean="0"/>
              <a:t>- формирует </a:t>
            </a:r>
            <a:r>
              <a:rPr lang="ru-RU" sz="2400" b="1" dirty="0"/>
              <a:t>перечень подведомственных ему администраторов доходов бюджета;  </a:t>
            </a:r>
          </a:p>
          <a:p>
            <a:r>
              <a:rPr lang="ru-RU" sz="2400" b="1" dirty="0" smtClean="0"/>
              <a:t>- представляет </a:t>
            </a:r>
            <a:r>
              <a:rPr lang="ru-RU" sz="2400" b="1" dirty="0"/>
              <a:t>сведения, необходимые для составления среднесрочного финансового плана и (или) проекта бюджета;  </a:t>
            </a:r>
          </a:p>
          <a:p>
            <a:r>
              <a:rPr lang="ru-RU" sz="2400" b="1" dirty="0" smtClean="0"/>
              <a:t>- представляет </a:t>
            </a:r>
            <a:r>
              <a:rPr lang="ru-RU" sz="2400" b="1" dirty="0"/>
              <a:t>сведения для составления и ведения кассового плана;  </a:t>
            </a:r>
          </a:p>
          <a:p>
            <a:r>
              <a:rPr lang="ru-RU" sz="2400" b="1" dirty="0" smtClean="0"/>
              <a:t>- формирует </a:t>
            </a:r>
            <a:r>
              <a:rPr lang="ru-RU" sz="2400" b="1" dirty="0"/>
              <a:t>и представляет бюджетную отчетность главного администратора доходов бюджета;  </a:t>
            </a:r>
          </a:p>
          <a:p>
            <a:r>
              <a:rPr lang="ru-RU" sz="2400" b="1" dirty="0" smtClean="0"/>
              <a:t>- осуществляет </a:t>
            </a:r>
            <a:r>
              <a:rPr lang="ru-RU" sz="2400" b="1" dirty="0"/>
              <a:t>иные бюджетные полномочия, установленные </a:t>
            </a:r>
            <a:r>
              <a:rPr lang="ru-RU" sz="2400" b="1" dirty="0" smtClean="0"/>
              <a:t>БК РФ </a:t>
            </a:r>
            <a:r>
              <a:rPr lang="ru-RU" sz="2400" b="1" dirty="0"/>
              <a:t>и принимаемыми в соответствии с ним нормативными правовыми актами (муниципальными правовыми актами), регулирующими бюджетные правоотношения.  </a:t>
            </a:r>
          </a:p>
        </p:txBody>
      </p:sp>
    </p:spTree>
    <p:extLst>
      <p:ext uri="{BB962C8B-B14F-4D97-AF65-F5344CB8AC3E}">
        <p14:creationId xmlns:p14="http://schemas.microsoft.com/office/powerpoint/2010/main" val="217542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9" y="208230"/>
            <a:ext cx="11607501" cy="6186309"/>
          </a:xfrm>
          <a:prstGeom prst="rect">
            <a:avLst/>
          </a:prstGeom>
        </p:spPr>
        <p:txBody>
          <a:bodyPr wrap="square">
            <a:spAutoFit/>
          </a:bodyPr>
          <a:lstStyle/>
          <a:p>
            <a:r>
              <a:rPr lang="ru-RU" b="1" dirty="0">
                <a:solidFill>
                  <a:srgbClr val="FFFF00"/>
                </a:solidFill>
              </a:rPr>
              <a:t>Администратор доходов бюджета </a:t>
            </a:r>
            <a:r>
              <a:rPr lang="ru-RU" b="1" dirty="0"/>
              <a:t>обладает следующими бюджетными полномочиями:  </a:t>
            </a:r>
          </a:p>
          <a:p>
            <a:r>
              <a:rPr lang="ru-RU" b="1" dirty="0" smtClean="0"/>
              <a:t>- осуществляет </a:t>
            </a:r>
            <a:r>
              <a:rPr lang="ru-RU" b="1" dirty="0"/>
              <a:t>начисление, учет и контроль за правильностью исчисления, полнотой и своевременностью осуществления платежей в бюджет, пеней и штрафов по ним;  </a:t>
            </a:r>
          </a:p>
          <a:p>
            <a:r>
              <a:rPr lang="ru-RU" b="1" dirty="0" smtClean="0"/>
              <a:t>- осуществляет </a:t>
            </a:r>
            <a:r>
              <a:rPr lang="ru-RU" b="1" dirty="0"/>
              <a:t>взыскание задолженности по платежам в бюджет, пеней и штрафов;  </a:t>
            </a:r>
          </a:p>
          <a:p>
            <a:r>
              <a:rPr lang="ru-RU" b="1" dirty="0" smtClean="0"/>
              <a:t>- принимает </a:t>
            </a:r>
            <a:r>
              <a:rPr lang="ru-RU" b="1" dirty="0"/>
              <a:t>решение о возврате излишне уплаченных (взысканных) платежей в бюджет, пеней и штрафов, а также процентов за несвоевременное осуществление такого возврата и процентов, начисленных на излишне взысканные суммы, и представляет поручение в орган Федерального казначейства для осуществления возврата в порядке, установленном Министерством финансов Российской Федерации;  </a:t>
            </a:r>
          </a:p>
          <a:p>
            <a:r>
              <a:rPr lang="ru-RU" b="1" dirty="0" smtClean="0"/>
              <a:t>- принимает </a:t>
            </a:r>
            <a:r>
              <a:rPr lang="ru-RU" b="1" dirty="0"/>
              <a:t>решение о зачете (уточнении) платежей в бюджеты бюджетной системы Российской Федерации и представляет уведомление в орган Федерального казначейства;  </a:t>
            </a:r>
          </a:p>
          <a:p>
            <a:r>
              <a:rPr lang="ru-RU" b="1" dirty="0" smtClean="0"/>
              <a:t>- в </a:t>
            </a:r>
            <a:r>
              <a:rPr lang="ru-RU" b="1" dirty="0"/>
              <a:t>случае и порядке, установленных главным администратором доходов бюджета формирует и представляет главному администратору доходов бюджета сведения и бюджетную отчетность, необходимые для </a:t>
            </a:r>
            <a:r>
              <a:rPr lang="ru-RU" b="1" dirty="0" smtClean="0"/>
              <a:t>осуществления </a:t>
            </a:r>
            <a:r>
              <a:rPr lang="ru-RU" b="1" dirty="0"/>
              <a:t>полномочий соответствующего главного администратора доходов бюджета;  </a:t>
            </a:r>
          </a:p>
          <a:p>
            <a:r>
              <a:rPr lang="ru-RU" b="1" dirty="0" smtClean="0"/>
              <a:t>- предоставляет </a:t>
            </a:r>
            <a:r>
              <a:rPr lang="ru-RU" b="1" dirty="0"/>
              <a:t>информацию, необходимую для уплаты денежных средств физическими и юридическими лицами за государственные и муниципальные услуги, а также иных платежей, являющихся источниками формирования доходов бюджетов бюджетной системы Российской Федерации, в Государственную информационную систему о государственных и муниципальных платежах в соответствии с порядком, установленным Федеральном </a:t>
            </a:r>
            <a:r>
              <a:rPr lang="ru-RU" b="1" dirty="0">
                <a:hlinkClick r:id="rId2" tooltip="Федеральный закон от 27.07.2010 N 210-ФЗ (ред. от 28.12.2013) &quot;Об организации предоставления государственных и муниципальных услуг&quot; (с изм. и доп., вступ. в силу с 03.01.2014)"/>
              </a:rPr>
              <a:t>законом</a:t>
            </a:r>
            <a:r>
              <a:rPr lang="ru-RU" b="1" dirty="0"/>
              <a:t> от 27 июля 2010 года N 210-ФЗ "Об организации предоставления государственных и муниципальных услуг";  </a:t>
            </a:r>
          </a:p>
          <a:p>
            <a:r>
              <a:rPr lang="ru-RU" b="1" dirty="0" smtClean="0"/>
              <a:t>- осуществляет </a:t>
            </a:r>
            <a:r>
              <a:rPr lang="ru-RU" b="1" dirty="0"/>
              <a:t>иные бюджетные полномочия, установленные </a:t>
            </a:r>
            <a:r>
              <a:rPr lang="ru-RU" b="1" dirty="0" smtClean="0"/>
              <a:t>БК РФ и </a:t>
            </a:r>
            <a:r>
              <a:rPr lang="ru-RU" b="1" dirty="0"/>
              <a:t>принимаемыми в соответствии с ним нормативными правовыми актами (муниципальными правовыми актами), регулирующими бюджетные правоотношения.  </a:t>
            </a:r>
          </a:p>
        </p:txBody>
      </p:sp>
    </p:spTree>
    <p:extLst>
      <p:ext uri="{BB962C8B-B14F-4D97-AF65-F5344CB8AC3E}">
        <p14:creationId xmlns:p14="http://schemas.microsoft.com/office/powerpoint/2010/main" val="1293445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247427"/>
            <a:ext cx="10650071" cy="6370975"/>
          </a:xfrm>
          <a:prstGeom prst="rect">
            <a:avLst/>
          </a:prstGeom>
        </p:spPr>
        <p:txBody>
          <a:bodyPr wrap="square">
            <a:spAutoFit/>
          </a:bodyPr>
          <a:lstStyle/>
          <a:p>
            <a:r>
              <a:rPr lang="ru-RU" sz="2400" b="1" dirty="0" smtClean="0">
                <a:solidFill>
                  <a:srgbClr val="FFFF00"/>
                </a:solidFill>
              </a:rPr>
              <a:t>Администратор </a:t>
            </a:r>
            <a:r>
              <a:rPr lang="ru-RU" sz="2400" b="1" dirty="0">
                <a:solidFill>
                  <a:srgbClr val="FFFF00"/>
                </a:solidFill>
              </a:rPr>
              <a:t>источников финансирования дефицита бюджета </a:t>
            </a:r>
            <a:r>
              <a:rPr lang="ru-RU" sz="2400" b="1" dirty="0"/>
              <a:t>(администратор источников финансирования дефицита соответствующего бюджета) -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право в соответствии с </a:t>
            </a:r>
            <a:r>
              <a:rPr lang="ru-RU" sz="2400" b="1" dirty="0" smtClean="0"/>
              <a:t>БК РФ осуществлять </a:t>
            </a:r>
            <a:r>
              <a:rPr lang="ru-RU" sz="2400" b="1" dirty="0"/>
              <a:t>операции с источниками финансирования дефицита </a:t>
            </a:r>
            <a:r>
              <a:rPr lang="ru-RU" sz="2400" b="1" dirty="0" smtClean="0"/>
              <a:t>бюджета</a:t>
            </a:r>
          </a:p>
          <a:p>
            <a:endParaRPr lang="ru-RU" sz="2400" b="1" dirty="0"/>
          </a:p>
          <a:p>
            <a:r>
              <a:rPr lang="ru-RU" sz="2400" b="1" dirty="0">
                <a:solidFill>
                  <a:srgbClr val="FFFF00"/>
                </a:solidFill>
              </a:rPr>
              <a:t>Г</a:t>
            </a:r>
            <a:r>
              <a:rPr lang="ru-RU" sz="2400" b="1" dirty="0" smtClean="0">
                <a:solidFill>
                  <a:srgbClr val="FFFF00"/>
                </a:solidFill>
              </a:rPr>
              <a:t>лавный </a:t>
            </a:r>
            <a:r>
              <a:rPr lang="ru-RU" sz="2400" b="1" dirty="0">
                <a:solidFill>
                  <a:srgbClr val="FFFF00"/>
                </a:solidFill>
              </a:rPr>
              <a:t>администратор источников финансирования дефицита бюджета </a:t>
            </a:r>
            <a:r>
              <a:rPr lang="ru-RU" sz="2400" b="1" dirty="0"/>
              <a:t>(главный администратор источников финансирования дефицита соответствующего бюджета) - определенный законом (решением) о бюджете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в своем ведении администраторов источников финансирования дефицита бюджета и (или) являющиеся администраторами источников финансирования дефицита </a:t>
            </a:r>
            <a:r>
              <a:rPr lang="ru-RU" sz="2400" b="1" dirty="0" smtClean="0"/>
              <a:t>бюджета</a:t>
            </a:r>
            <a:endParaRPr lang="ru-RU" sz="2400" b="1" dirty="0"/>
          </a:p>
        </p:txBody>
      </p:sp>
    </p:spTree>
    <p:extLst>
      <p:ext uri="{BB962C8B-B14F-4D97-AF65-F5344CB8AC3E}">
        <p14:creationId xmlns:p14="http://schemas.microsoft.com/office/powerpoint/2010/main" val="3402117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9" y="677091"/>
            <a:ext cx="11596743" cy="5262979"/>
          </a:xfrm>
          <a:prstGeom prst="rect">
            <a:avLst/>
          </a:prstGeom>
        </p:spPr>
        <p:txBody>
          <a:bodyPr wrap="square">
            <a:spAutoFit/>
          </a:bodyPr>
          <a:lstStyle/>
          <a:p>
            <a:r>
              <a:rPr lang="ru-RU" sz="2400" b="1" dirty="0" smtClean="0">
                <a:solidFill>
                  <a:srgbClr val="FFFF00"/>
                </a:solidFill>
              </a:rPr>
              <a:t>Главный </a:t>
            </a:r>
            <a:r>
              <a:rPr lang="ru-RU" sz="2400" b="1" dirty="0">
                <a:solidFill>
                  <a:srgbClr val="FFFF00"/>
                </a:solidFill>
              </a:rPr>
              <a:t>администратор источников финансирования дефицита бюджета </a:t>
            </a:r>
            <a:r>
              <a:rPr lang="ru-RU" sz="2400" b="1" dirty="0"/>
              <a:t>обладает следующими бюджетными полномочиями:  </a:t>
            </a:r>
          </a:p>
          <a:p>
            <a:r>
              <a:rPr lang="ru-RU" sz="2400" b="1" dirty="0" smtClean="0"/>
              <a:t>- формирует </a:t>
            </a:r>
            <a:r>
              <a:rPr lang="ru-RU" sz="2400" b="1" dirty="0"/>
              <a:t>перечни подведомственных ему администраторов источников финансирования дефицита бюджета;  </a:t>
            </a:r>
          </a:p>
          <a:p>
            <a:r>
              <a:rPr lang="ru-RU" sz="2400" b="1" dirty="0" smtClean="0"/>
              <a:t>- осуществляет </a:t>
            </a:r>
            <a:r>
              <a:rPr lang="ru-RU" sz="2400" b="1" dirty="0"/>
              <a:t>планирование (прогнозирование) поступлений и выплат по источникам финансирования дефицита бюджета;  </a:t>
            </a:r>
          </a:p>
          <a:p>
            <a:r>
              <a:rPr lang="ru-RU" sz="2400" b="1" dirty="0" smtClean="0"/>
              <a:t>- обеспечивает </a:t>
            </a:r>
            <a:r>
              <a:rPr lang="ru-RU" sz="2400" b="1" dirty="0"/>
              <a:t>адресность и целевой характер использования выделенных в его распоряжение ассигнований, предназначенных для погашения источников финансирования дефицита бюджета;  </a:t>
            </a:r>
          </a:p>
          <a:p>
            <a:r>
              <a:rPr lang="ru-RU" sz="2400" b="1" dirty="0" smtClean="0"/>
              <a:t>- распределяет </a:t>
            </a:r>
            <a:r>
              <a:rPr lang="ru-RU" sz="2400" b="1" dirty="0"/>
              <a:t>бюджетные ассигнования по подведомственным администраторам источников финансирования дефицита бюджета и исполняет соответствующую часть бюджета;  </a:t>
            </a:r>
          </a:p>
          <a:p>
            <a:r>
              <a:rPr lang="ru-RU" sz="2400" b="1" dirty="0" smtClean="0"/>
              <a:t>- формирует </a:t>
            </a:r>
            <a:r>
              <a:rPr lang="ru-RU" sz="2400" b="1" dirty="0"/>
              <a:t>бюджетную отчетность главного администратора источников финансирования дефицита бюджета.  </a:t>
            </a:r>
          </a:p>
        </p:txBody>
      </p:sp>
    </p:spTree>
    <p:extLst>
      <p:ext uri="{BB962C8B-B14F-4D97-AF65-F5344CB8AC3E}">
        <p14:creationId xmlns:p14="http://schemas.microsoft.com/office/powerpoint/2010/main" val="2677586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6669" y="225270"/>
            <a:ext cx="11596743" cy="6370975"/>
          </a:xfrm>
          <a:prstGeom prst="rect">
            <a:avLst/>
          </a:prstGeom>
        </p:spPr>
        <p:txBody>
          <a:bodyPr wrap="square">
            <a:spAutoFit/>
          </a:bodyPr>
          <a:lstStyle/>
          <a:p>
            <a:r>
              <a:rPr lang="ru-RU" sz="2400" b="1" dirty="0" smtClean="0">
                <a:solidFill>
                  <a:srgbClr val="FFFF00"/>
                </a:solidFill>
              </a:rPr>
              <a:t>Администратор </a:t>
            </a:r>
            <a:r>
              <a:rPr lang="ru-RU" sz="2400" b="1" dirty="0">
                <a:solidFill>
                  <a:srgbClr val="FFFF00"/>
                </a:solidFill>
              </a:rPr>
              <a:t>источников финансирования дефицита бюджета </a:t>
            </a:r>
            <a:r>
              <a:rPr lang="ru-RU" sz="2400" b="1" dirty="0"/>
              <a:t>обладает следующими бюджетными полномочиями:  </a:t>
            </a:r>
          </a:p>
          <a:p>
            <a:r>
              <a:rPr lang="ru-RU" sz="2400" b="1" dirty="0" smtClean="0"/>
              <a:t>- осуществляет </a:t>
            </a:r>
            <a:r>
              <a:rPr lang="ru-RU" sz="2400" b="1" dirty="0"/>
              <a:t>планирование (прогнозирование) поступлений и выплат по источникам финансирования дефицита бюджета;  </a:t>
            </a:r>
          </a:p>
          <a:p>
            <a:r>
              <a:rPr lang="ru-RU" sz="2400" b="1" dirty="0" smtClean="0"/>
              <a:t>- осуществляет </a:t>
            </a:r>
            <a:r>
              <a:rPr lang="ru-RU" sz="2400" b="1" dirty="0"/>
              <a:t>контроль за полнотой и своевременностью поступления в бюджет источников финансирования дефицита бюджета;  </a:t>
            </a:r>
          </a:p>
          <a:p>
            <a:r>
              <a:rPr lang="ru-RU" sz="2400" b="1" dirty="0" smtClean="0"/>
              <a:t>- обеспечивает </a:t>
            </a:r>
            <a:r>
              <a:rPr lang="ru-RU" sz="2400" b="1" dirty="0"/>
              <a:t>поступления в бюджет и выплаты из бюджета по источникам финансирования дефицита бюджета;  </a:t>
            </a:r>
          </a:p>
          <a:p>
            <a:r>
              <a:rPr lang="ru-RU" sz="2400" b="1" dirty="0" smtClean="0"/>
              <a:t>- формирует </a:t>
            </a:r>
            <a:r>
              <a:rPr lang="ru-RU" sz="2400" b="1" dirty="0"/>
              <a:t>и представляет бюджетную отчетность;  </a:t>
            </a:r>
          </a:p>
          <a:p>
            <a:r>
              <a:rPr lang="ru-RU" sz="2400" b="1" dirty="0" smtClean="0"/>
              <a:t>- в </a:t>
            </a:r>
            <a:r>
              <a:rPr lang="ru-RU" sz="2400" b="1" dirty="0"/>
              <a:t>случае и порядке, установленных соответствующим главным администратором источников финансирования дефицита бюджета, осуществляет отдельные бюджетные полномочия главного администратора источников финансирования дефицита бюджета, в ведении которого находится;  </a:t>
            </a:r>
          </a:p>
          <a:p>
            <a:r>
              <a:rPr lang="ru-RU" sz="2400" b="1" dirty="0" smtClean="0"/>
              <a:t>- осуществляет </a:t>
            </a:r>
            <a:r>
              <a:rPr lang="ru-RU" sz="2400" b="1" dirty="0"/>
              <a:t>иные бюджетные полномочия, установленные настоящим Кодексом и принимаемыми в соответствии с ним нормативными правовыми актами (муниципальными правовыми актами), регулирующими бюджетные правоотношения.  </a:t>
            </a:r>
          </a:p>
        </p:txBody>
      </p:sp>
    </p:spTree>
    <p:extLst>
      <p:ext uri="{BB962C8B-B14F-4D97-AF65-F5344CB8AC3E}">
        <p14:creationId xmlns:p14="http://schemas.microsoft.com/office/powerpoint/2010/main" val="422254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275" y="263284"/>
            <a:ext cx="11607501" cy="6001643"/>
          </a:xfrm>
          <a:prstGeom prst="rect">
            <a:avLst/>
          </a:prstGeom>
        </p:spPr>
        <p:txBody>
          <a:bodyPr wrap="square">
            <a:spAutoFit/>
          </a:bodyPr>
          <a:lstStyle/>
          <a:p>
            <a:r>
              <a:rPr lang="ru-RU" sz="2400" b="1" dirty="0">
                <a:solidFill>
                  <a:srgbClr val="FFFF00"/>
                </a:solidFill>
              </a:rPr>
              <a:t>Получатель бюджетных средств </a:t>
            </a:r>
            <a:r>
              <a:rPr lang="ru-RU" sz="2400" b="1" dirty="0"/>
              <a:t>обладает следующими бюджетными полномочиями:  </a:t>
            </a:r>
          </a:p>
          <a:p>
            <a:r>
              <a:rPr lang="ru-RU" sz="2400" b="1" dirty="0" smtClean="0"/>
              <a:t>- составляет </a:t>
            </a:r>
            <a:r>
              <a:rPr lang="ru-RU" sz="2400" b="1" dirty="0"/>
              <a:t>и исполняет бюджетную смету;  </a:t>
            </a:r>
          </a:p>
          <a:p>
            <a:r>
              <a:rPr lang="ru-RU" sz="2400" b="1" dirty="0" smtClean="0"/>
              <a:t>- принимает </a:t>
            </a:r>
            <a:r>
              <a:rPr lang="ru-RU" sz="2400" b="1" dirty="0"/>
              <a:t>и (или) исполняет в пределах доведенных лимитов бюджетных обязательств и (или) бюджетных ассигнований бюджетные обязательства;  </a:t>
            </a:r>
          </a:p>
          <a:p>
            <a:r>
              <a:rPr lang="ru-RU" sz="2400" b="1" dirty="0"/>
              <a:t>обеспечивает результативность, целевой характер использования предусмотренных ему бюджетных ассигнований;  </a:t>
            </a:r>
          </a:p>
          <a:p>
            <a:r>
              <a:rPr lang="ru-RU" sz="2400" b="1" dirty="0" smtClean="0"/>
              <a:t>- вносит </a:t>
            </a:r>
            <a:r>
              <a:rPr lang="ru-RU" sz="2400" b="1" dirty="0"/>
              <a:t>соответствующему главному распорядителю (распорядителю) бюджетных средств предложения по изменению бюджетной росписи;  </a:t>
            </a:r>
          </a:p>
          <a:p>
            <a:r>
              <a:rPr lang="ru-RU" sz="2400" b="1" dirty="0" smtClean="0"/>
              <a:t>- ведет </a:t>
            </a:r>
            <a:r>
              <a:rPr lang="ru-RU" sz="2400" b="1" dirty="0"/>
              <a:t>бюджетный учет (обеспечивает ведение бюджетного учета);  </a:t>
            </a:r>
          </a:p>
          <a:p>
            <a:r>
              <a:rPr lang="ru-RU" sz="2400" b="1" dirty="0" smtClean="0"/>
              <a:t>- формирует </a:t>
            </a:r>
            <a:r>
              <a:rPr lang="ru-RU" sz="2400" b="1" dirty="0"/>
              <a:t>бюджетную отчетность (обеспечивает формирование бюджетной отчетности) и представляет бюджетную отчетность получателя бюджетных средств соответствующему главному распорядителю (распорядителю) бюджетных средств;  </a:t>
            </a:r>
          </a:p>
          <a:p>
            <a:r>
              <a:rPr lang="ru-RU" sz="2400" b="1" dirty="0" smtClean="0"/>
              <a:t>- исполняет </a:t>
            </a:r>
            <a:r>
              <a:rPr lang="ru-RU" sz="2400" b="1" dirty="0"/>
              <a:t>иные полномочия, установленные настоящим Кодексом и принятыми в соответствии с ним нормативными правовыми актами (муниципальными правовыми актами), регулирующими бюджетные правоотношения.  </a:t>
            </a:r>
          </a:p>
        </p:txBody>
      </p:sp>
    </p:spTree>
    <p:extLst>
      <p:ext uri="{BB962C8B-B14F-4D97-AF65-F5344CB8AC3E}">
        <p14:creationId xmlns:p14="http://schemas.microsoft.com/office/powerpoint/2010/main" val="3020541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851" y="430306"/>
            <a:ext cx="11112650" cy="5909310"/>
          </a:xfrm>
          <a:prstGeom prst="rect">
            <a:avLst/>
          </a:prstGeom>
        </p:spPr>
        <p:txBody>
          <a:bodyPr wrap="square">
            <a:spAutoFit/>
          </a:bodyPr>
          <a:lstStyle/>
          <a:p>
            <a:r>
              <a:rPr lang="ru-RU" b="1" u="sng" dirty="0">
                <a:solidFill>
                  <a:srgbClr val="FFFF00"/>
                </a:solidFill>
              </a:rPr>
              <a:t>Участниками бюджетного процесса на федеральном уровне являются</a:t>
            </a:r>
            <a:r>
              <a:rPr lang="ru-RU" b="1" dirty="0"/>
              <a:t>:  </a:t>
            </a:r>
          </a:p>
          <a:p>
            <a:r>
              <a:rPr lang="ru-RU" b="1" dirty="0" smtClean="0"/>
              <a:t>Президент </a:t>
            </a:r>
            <a:r>
              <a:rPr lang="ru-RU" b="1" dirty="0"/>
              <a:t>Российской Федерации;  </a:t>
            </a:r>
          </a:p>
          <a:p>
            <a:r>
              <a:rPr lang="ru-RU" b="1" dirty="0"/>
              <a:t>Государственная Дума Федерального Собрания Российской Федерации;  </a:t>
            </a:r>
          </a:p>
          <a:p>
            <a:r>
              <a:rPr lang="ru-RU" b="1" dirty="0"/>
              <a:t>Совет Федерации Федерального Собрания Российской Федерации;  </a:t>
            </a:r>
          </a:p>
          <a:p>
            <a:r>
              <a:rPr lang="ru-RU" b="1" dirty="0"/>
              <a:t>Правительство Российской Федерации;  </a:t>
            </a:r>
          </a:p>
          <a:p>
            <a:r>
              <a:rPr lang="ru-RU" b="1" dirty="0"/>
              <a:t>Министерство финансов Российской Федерации;  </a:t>
            </a:r>
          </a:p>
          <a:p>
            <a:r>
              <a:rPr lang="ru-RU" b="1" dirty="0"/>
              <a:t>Федеральное казначейство;  </a:t>
            </a:r>
          </a:p>
          <a:p>
            <a:r>
              <a:rPr lang="ru-RU" b="1" dirty="0" smtClean="0"/>
              <a:t>Центральный </a:t>
            </a:r>
            <a:r>
              <a:rPr lang="ru-RU" b="1" dirty="0"/>
              <a:t>банк Российской Федерации;  </a:t>
            </a:r>
          </a:p>
          <a:p>
            <a:r>
              <a:rPr lang="ru-RU" b="1" dirty="0" smtClean="0"/>
              <a:t>Счетная </a:t>
            </a:r>
            <a:r>
              <a:rPr lang="ru-RU" b="1" dirty="0"/>
              <a:t>палата Российской Федерации;  </a:t>
            </a:r>
          </a:p>
          <a:p>
            <a:r>
              <a:rPr lang="ru-RU" b="1" dirty="0"/>
              <a:t>Федеральная служба финансово-бюджетного надзора;  </a:t>
            </a:r>
          </a:p>
          <a:p>
            <a:r>
              <a:rPr lang="ru-RU" b="1" dirty="0"/>
              <a:t>органы управления государственными внебюджетными фондами Российской Федерации;  </a:t>
            </a:r>
          </a:p>
          <a:p>
            <a:r>
              <a:rPr lang="ru-RU" b="1" dirty="0" smtClean="0"/>
              <a:t>главные </a:t>
            </a:r>
            <a:r>
              <a:rPr lang="ru-RU" b="1" dirty="0"/>
              <a:t>распорядители, распорядители и получатели средств федерального бюджета;  </a:t>
            </a:r>
          </a:p>
          <a:p>
            <a:r>
              <a:rPr lang="ru-RU" b="1" dirty="0" smtClean="0"/>
              <a:t>главные </a:t>
            </a:r>
            <a:r>
              <a:rPr lang="ru-RU" b="1" dirty="0"/>
              <a:t>распорядители, распорядители и получатели средств бюджетов государственных внебюджетных фондов Российской Федерации;  </a:t>
            </a:r>
          </a:p>
          <a:p>
            <a:r>
              <a:rPr lang="ru-RU" b="1" dirty="0" smtClean="0"/>
              <a:t>главные </a:t>
            </a:r>
            <a:r>
              <a:rPr lang="ru-RU" b="1" dirty="0"/>
              <a:t>администраторы (администраторы) доходов федерального бюджета;  </a:t>
            </a:r>
          </a:p>
          <a:p>
            <a:r>
              <a:rPr lang="ru-RU" b="1" dirty="0" smtClean="0"/>
              <a:t>главные </a:t>
            </a:r>
            <a:r>
              <a:rPr lang="ru-RU" b="1" dirty="0"/>
              <a:t>администраторы (администраторы) доходов бюджетов государственных внебюджетных фондов Российской Федерации;  </a:t>
            </a:r>
          </a:p>
          <a:p>
            <a:r>
              <a:rPr lang="ru-RU" b="1" dirty="0" smtClean="0"/>
              <a:t>главные </a:t>
            </a:r>
            <a:r>
              <a:rPr lang="ru-RU" b="1" dirty="0"/>
              <a:t>администраторы (администраторы) источников финансирования дефицита федерального бюджета;  </a:t>
            </a:r>
          </a:p>
          <a:p>
            <a:r>
              <a:rPr lang="ru-RU" b="1" dirty="0" smtClean="0"/>
              <a:t>главные </a:t>
            </a:r>
            <a:r>
              <a:rPr lang="ru-RU" b="1" dirty="0"/>
              <a:t>администраторы (администраторы) источников финансирования дефицита бюджетов государственных внебюджетных фондов Российской Федерации. </a:t>
            </a:r>
          </a:p>
        </p:txBody>
      </p:sp>
    </p:spTree>
    <p:extLst>
      <p:ext uri="{BB962C8B-B14F-4D97-AF65-F5344CB8AC3E}">
        <p14:creationId xmlns:p14="http://schemas.microsoft.com/office/powerpoint/2010/main" val="3351035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9535" y="199920"/>
            <a:ext cx="7576561" cy="523220"/>
          </a:xfrm>
          <a:prstGeom prst="rect">
            <a:avLst/>
          </a:prstGeom>
        </p:spPr>
        <p:txBody>
          <a:bodyPr wrap="none">
            <a:spAutoFit/>
          </a:bodyPr>
          <a:lstStyle/>
          <a:p>
            <a:r>
              <a:rPr lang="ru-RU" sz="2800" b="1" dirty="0">
                <a:solidFill>
                  <a:srgbClr val="FFFF00"/>
                </a:solidFill>
              </a:rPr>
              <a:t>ОСНОВЫ СОСТАВЛЕНИЯ ПРОЕКТОВ БЮДЖЕТОВ</a:t>
            </a:r>
            <a:endParaRPr lang="ru-RU" sz="2800" dirty="0">
              <a:solidFill>
                <a:srgbClr val="FFFF00"/>
              </a:solidFill>
            </a:endParaRPr>
          </a:p>
        </p:txBody>
      </p:sp>
      <p:sp>
        <p:nvSpPr>
          <p:cNvPr id="3" name="Прямоугольник 2"/>
          <p:cNvSpPr/>
          <p:nvPr/>
        </p:nvSpPr>
        <p:spPr>
          <a:xfrm>
            <a:off x="466567" y="723140"/>
            <a:ext cx="11571240" cy="5940088"/>
          </a:xfrm>
          <a:prstGeom prst="rect">
            <a:avLst/>
          </a:prstGeom>
        </p:spPr>
        <p:txBody>
          <a:bodyPr wrap="square">
            <a:spAutoFit/>
          </a:bodyPr>
          <a:lstStyle/>
          <a:p>
            <a:r>
              <a:rPr lang="ru-RU" sz="2000" b="1" dirty="0"/>
              <a:t>Проект бюджета составляется на основе прогноза социально-экономического развития в целях </a:t>
            </a:r>
            <a:r>
              <a:rPr lang="ru-RU" sz="2000" b="1" u="sng" dirty="0">
                <a:effectLst>
                  <a:outerShdw blurRad="38100" dist="38100" dir="2700000" algn="tl">
                    <a:srgbClr val="000000">
                      <a:alpha val="43137"/>
                    </a:srgbClr>
                  </a:outerShdw>
                </a:effectLst>
              </a:rPr>
              <a:t>финансового обеспечения расходных обязательств</a:t>
            </a:r>
            <a:r>
              <a:rPr lang="ru-RU" sz="2000" b="1" dirty="0"/>
              <a:t>.  </a:t>
            </a:r>
            <a:endParaRPr lang="ru-RU" sz="2000" b="1" dirty="0" smtClean="0"/>
          </a:p>
          <a:p>
            <a:r>
              <a:rPr lang="ru-RU" sz="2000" b="1" dirty="0"/>
              <a:t>Проект федерального бюджета и проекты бюджетов государственных внебюджетных фондов Российской Федерации составляются и утверждаются сроком </a:t>
            </a:r>
            <a:r>
              <a:rPr lang="ru-RU" sz="2000" b="1" dirty="0">
                <a:solidFill>
                  <a:srgbClr val="FFFF00"/>
                </a:solidFill>
              </a:rPr>
              <a:t>на три года - очередной финансовый год и плановый период.  </a:t>
            </a:r>
          </a:p>
          <a:p>
            <a:r>
              <a:rPr lang="ru-RU" sz="2000" b="1" dirty="0" smtClean="0"/>
              <a:t>Проект </a:t>
            </a:r>
            <a:r>
              <a:rPr lang="ru-RU" sz="2000" b="1" dirty="0"/>
              <a:t>бюджета субъекта Российской Федерации и проекты территориальных государственных внебюджетных фондов составляются и утверждаются сроком </a:t>
            </a:r>
            <a:r>
              <a:rPr lang="ru-RU" sz="2000" b="1" dirty="0">
                <a:solidFill>
                  <a:srgbClr val="FFFF00"/>
                </a:solidFill>
              </a:rPr>
              <a:t>на три года - очередной финансовый год и плановый период.  </a:t>
            </a:r>
          </a:p>
          <a:p>
            <a:r>
              <a:rPr lang="ru-RU" sz="2000" b="1" dirty="0"/>
              <a:t>Проект бюджета муниципального района, проект бюджета городского округа составляются и утверждаются сроком </a:t>
            </a:r>
            <a:r>
              <a:rPr lang="ru-RU" sz="2000" b="1" dirty="0">
                <a:solidFill>
                  <a:srgbClr val="FFFF00"/>
                </a:solidFill>
              </a:rPr>
              <a:t>на один год (на очередной финансовый год) или сроком на три года (очередной финансовый год и плановый период) </a:t>
            </a:r>
            <a:r>
              <a:rPr lang="ru-RU" sz="2000" b="1" dirty="0"/>
              <a:t>в соответствии с муниципальными правовыми актами представительных органов муниципальных </a:t>
            </a:r>
            <a:r>
              <a:rPr lang="ru-RU" sz="2000" b="1" dirty="0" smtClean="0"/>
              <a:t>образований.</a:t>
            </a:r>
          </a:p>
          <a:p>
            <a:r>
              <a:rPr lang="ru-RU" sz="2000" b="1" dirty="0" smtClean="0"/>
              <a:t>Проект </a:t>
            </a:r>
            <a:r>
              <a:rPr lang="ru-RU" sz="2000" b="1" dirty="0"/>
              <a:t>бюджета поселения составляется и утверждается сроком </a:t>
            </a:r>
            <a:r>
              <a:rPr lang="ru-RU" sz="2000" b="1" dirty="0">
                <a:solidFill>
                  <a:srgbClr val="FFFF00"/>
                </a:solidFill>
              </a:rPr>
              <a:t>на один год (на очередной финансовый год) или сроком на три года (очередной финансовый год и плановый период) </a:t>
            </a:r>
            <a:r>
              <a:rPr lang="ru-RU" sz="2000" b="1" dirty="0"/>
              <a:t>в соответствии с муниципальным правовым актом представительного органа поселения.  </a:t>
            </a:r>
          </a:p>
          <a:p>
            <a:endParaRPr lang="ru-RU" sz="2000" b="1" dirty="0" smtClean="0"/>
          </a:p>
          <a:p>
            <a:r>
              <a:rPr lang="ru-RU" sz="2000" b="1" dirty="0" smtClean="0"/>
              <a:t>В </a:t>
            </a:r>
            <a:r>
              <a:rPr lang="ru-RU" sz="2000" b="1" dirty="0"/>
              <a:t>случае, если проект местного бюджета составляется и утверждается на очередной финансовый год, местная администрация муниципального образования разрабатывает и утверждает среднесрочный финансовый план муниципального образования.  </a:t>
            </a:r>
          </a:p>
        </p:txBody>
      </p:sp>
    </p:spTree>
    <p:extLst>
      <p:ext uri="{BB962C8B-B14F-4D97-AF65-F5344CB8AC3E}">
        <p14:creationId xmlns:p14="http://schemas.microsoft.com/office/powerpoint/2010/main" val="3405768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0305" y="473336"/>
            <a:ext cx="11489167" cy="5509200"/>
          </a:xfrm>
          <a:prstGeom prst="rect">
            <a:avLst/>
          </a:prstGeom>
        </p:spPr>
        <p:txBody>
          <a:bodyPr wrap="square">
            <a:spAutoFit/>
          </a:bodyPr>
          <a:lstStyle/>
          <a:p>
            <a:r>
              <a:rPr lang="ru-RU" sz="3200" b="1" dirty="0">
                <a:solidFill>
                  <a:srgbClr val="FFFF00"/>
                </a:solidFill>
              </a:rPr>
              <a:t>Бюджетное </a:t>
            </a:r>
            <a:r>
              <a:rPr lang="ru-RU" sz="3200" b="1" dirty="0">
                <a:solidFill>
                  <a:srgbClr val="FFFF00"/>
                </a:solidFill>
                <a:hlinkClick r:id="rId2" tooltip="Справочная информация: &quot;Перечень ежегодных посланий и бюджетных посланий Президента Российской Федерации Федеральному Собранию Российской Федерации&quot; (Материал подготовлен специалистами КонсультантПлюс)"/>
              </a:rPr>
              <a:t>послание</a:t>
            </a:r>
            <a:r>
              <a:rPr lang="ru-RU" sz="3200" b="1" dirty="0">
                <a:solidFill>
                  <a:srgbClr val="FFFF00"/>
                </a:solidFill>
              </a:rPr>
              <a:t> Президента Российской Федерации </a:t>
            </a:r>
            <a:r>
              <a:rPr lang="ru-RU" sz="3200" b="1" dirty="0"/>
              <a:t>направляется Федеральному Собранию Российской Федерации не позднее марта года, предшествующего очередному финансовому году.  </a:t>
            </a:r>
          </a:p>
          <a:p>
            <a:r>
              <a:rPr lang="ru-RU" sz="3200" b="1" dirty="0"/>
              <a:t>В Бюджетном послании Президента Российской Федерации определяется бюджетная политика Российской Федерации на очередной финансовый год и плановый период. </a:t>
            </a:r>
          </a:p>
          <a:p>
            <a:pPr algn="ctr"/>
            <a:r>
              <a:rPr lang="ru-RU" sz="3200" b="1" dirty="0"/>
              <a:t/>
            </a:r>
            <a:br>
              <a:rPr lang="ru-RU" sz="3200" b="1" dirty="0"/>
            </a:br>
            <a:r>
              <a:rPr lang="ru-RU" sz="3200" b="1" dirty="0">
                <a:solidFill>
                  <a:srgbClr val="FFFF00"/>
                </a:solidFill>
                <a:hlinkClick r:id="rId3"/>
              </a:rPr>
              <a:t>Бюджетное послание</a:t>
            </a:r>
            <a:r>
              <a:rPr lang="ru-RU" sz="3200" b="1" dirty="0">
                <a:solidFill>
                  <a:srgbClr val="FFFF00"/>
                </a:solidFill>
              </a:rPr>
              <a:t> Президента РФ Федеральному Собранию от 13.06.2013 "О бюджетной политике в 2014 - 2016 </a:t>
            </a:r>
            <a:r>
              <a:rPr lang="ru-RU" sz="3200" b="1" dirty="0" smtClean="0">
                <a:solidFill>
                  <a:srgbClr val="FFFF00"/>
                </a:solidFill>
              </a:rPr>
              <a:t>годах»</a:t>
            </a:r>
          </a:p>
        </p:txBody>
      </p:sp>
    </p:spTree>
    <p:extLst>
      <p:ext uri="{BB962C8B-B14F-4D97-AF65-F5344CB8AC3E}">
        <p14:creationId xmlns:p14="http://schemas.microsoft.com/office/powerpoint/2010/main" val="1279304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4524315"/>
          </a:xfrm>
          <a:prstGeom prst="rect">
            <a:avLst/>
          </a:prstGeom>
        </p:spPr>
        <p:txBody>
          <a:bodyPr wrap="square">
            <a:spAutoFit/>
          </a:bodyPr>
          <a:lstStyle/>
          <a:p>
            <a:r>
              <a:rPr lang="ru-RU" b="1" u="sng" dirty="0">
                <a:solidFill>
                  <a:srgbClr val="FFFF00"/>
                </a:solidFill>
              </a:rPr>
              <a:t>I. Основные результаты и проблемы бюджетной политики</a:t>
            </a:r>
          </a:p>
          <a:p>
            <a:r>
              <a:rPr lang="ru-RU" b="1" dirty="0" smtClean="0"/>
              <a:t>В </a:t>
            </a:r>
            <a:r>
              <a:rPr lang="ru-RU" b="1" dirty="0"/>
              <a:t>2012 году и в начале 2013 года </a:t>
            </a:r>
            <a:r>
              <a:rPr lang="ru-RU" b="1" dirty="0">
                <a:hlinkClick r:id="rId2"/>
              </a:rPr>
              <a:t>бюджетная политика</a:t>
            </a:r>
            <a:r>
              <a:rPr lang="ru-RU" b="1" dirty="0"/>
              <a:t> была направлена на решение социально-экономических задач, в первую очередь поставленных в указах Президента Российской Федерации от 7 мая 2012 г., на обеспечение долгосрочной устойчивости бюджетной системы и повышение эффективности управления общественными финансами</a:t>
            </a:r>
            <a:r>
              <a:rPr lang="ru-RU" b="1" dirty="0" smtClean="0"/>
              <a:t>.</a:t>
            </a:r>
          </a:p>
          <a:p>
            <a:r>
              <a:rPr lang="ru-RU" b="1" dirty="0"/>
              <a:t>Федеральный </a:t>
            </a:r>
            <a:r>
              <a:rPr lang="ru-RU" b="1" dirty="0">
                <a:hlinkClick r:id="rId3"/>
              </a:rPr>
              <a:t>бюджет</a:t>
            </a:r>
            <a:r>
              <a:rPr lang="ru-RU" b="1" dirty="0"/>
              <a:t> на 2013 год и на плановый период 2014 и 2015 годов сформирован в соответствии с законодательно утвержденными правилами использования нефтегазовых доходов. Соблюдение этих правил обеспечивает повышение устойчивости федерального бюджета и бюджетной системы в целом, снижение их зависимости от внешнеэкономической конъюнктуры, исполнение социальных обязательств государства в условиях нестабильной внешней конъюнктуры.</a:t>
            </a:r>
            <a:br>
              <a:rPr lang="ru-RU" b="1" dirty="0"/>
            </a:br>
            <a:r>
              <a:rPr lang="ru-RU" b="1" dirty="0"/>
              <a:t>В 2012 году продолжилась реализация комплексной реформы государственных и муниципальных учреждений, направленной на повышение доступности и качества государственных услуг, эффективности и прозрачности деятельности государственных учреждений. Расширилась практика формирования государственных (муниципальных) заданий на оказание государственных услуг и предоставления субсидий на их выполнение.</a:t>
            </a:r>
          </a:p>
          <a:p>
            <a:r>
              <a:rPr lang="ru-RU" b="1" dirty="0"/>
              <a:t>Был реализован ряд предусмотренных налоговой политикой мер, направленных на улучшение качества инвестиционного климата</a:t>
            </a:r>
            <a:r>
              <a:rPr lang="ru-RU" b="1" dirty="0" smtClean="0"/>
              <a:t>.</a:t>
            </a:r>
            <a:endParaRPr lang="ru-RU" b="1" dirty="0"/>
          </a:p>
        </p:txBody>
      </p:sp>
    </p:spTree>
    <p:extLst>
      <p:ext uri="{BB962C8B-B14F-4D97-AF65-F5344CB8AC3E}">
        <p14:creationId xmlns:p14="http://schemas.microsoft.com/office/powerpoint/2010/main" val="970820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4801314"/>
          </a:xfrm>
          <a:prstGeom prst="rect">
            <a:avLst/>
          </a:prstGeom>
        </p:spPr>
        <p:txBody>
          <a:bodyPr wrap="square">
            <a:spAutoFit/>
          </a:bodyPr>
          <a:lstStyle/>
          <a:p>
            <a:r>
              <a:rPr lang="ru-RU" b="1" u="sng" dirty="0">
                <a:solidFill>
                  <a:srgbClr val="FFFF00"/>
                </a:solidFill>
              </a:rPr>
              <a:t>I. Основные результаты и проблемы бюджетной политики</a:t>
            </a:r>
          </a:p>
          <a:p>
            <a:r>
              <a:rPr lang="ru-RU" b="1" dirty="0"/>
              <a:t>Движимое имущество, принятое на баланс с 1 января 2013 г. в качестве основного средства, не признается объектом налогообложения. Реализуется план мероприятий по совершенствованию нормативно-правового регулирования в целях противодействия уклонению от уплаты налогов. Проведены мероприятия по упрощению бухгалтерской (финансовой) отчетности для отдельных категорий субъектов экономической деятельности.</a:t>
            </a:r>
          </a:p>
          <a:p>
            <a:r>
              <a:rPr lang="ru-RU" b="1" dirty="0"/>
              <a:t>Приняты решения по поэтапной отмене наиболее крупных налоговых льгот для естественных монополий по налогу на имущество организаций.</a:t>
            </a:r>
          </a:p>
          <a:p>
            <a:r>
              <a:rPr lang="ru-RU" b="1" dirty="0"/>
              <a:t>В рейтинге Всемирного банка Россия поднялась с 105-го на 64-е место по удобству уплаты налогов. Комитет по налоговым вопросам ОЭСР признал российскую фискальную систему соответствующей требованиям ОЭСР.</a:t>
            </a:r>
          </a:p>
          <a:p>
            <a:r>
              <a:rPr lang="ru-RU" b="1" dirty="0"/>
              <a:t>Россия вошла в десятку лучших стран по индексу открытости бюджета Международного бюджетного партнерства. Создан единый портал бюджетной системы Российской Федерации, работающий в тестовом режиме.</a:t>
            </a:r>
          </a:p>
          <a:p>
            <a:r>
              <a:rPr lang="ru-RU" b="1" dirty="0"/>
              <a:t>В то же время планирование мер социально-экономического развития и бюджетное планирование по-прежнему остаются недостаточно скоординированными. Не удалось в полной мере обеспечить </a:t>
            </a:r>
            <a:r>
              <a:rPr lang="ru-RU" b="1" dirty="0" err="1"/>
              <a:t>приоритезацию</a:t>
            </a:r>
            <a:r>
              <a:rPr lang="ru-RU" b="1" dirty="0"/>
              <a:t> структуры расходов бюджетной системы и увеличить долю средств, направленных на развитие человеческого капитала и инфраструктуры.</a:t>
            </a:r>
          </a:p>
          <a:p>
            <a:r>
              <a:rPr lang="ru-RU" b="1" dirty="0"/>
              <a:t>Задачи социально-экономической политики и итоги их реализации по-прежнему рассматриваются отдельно от вопросов бюджетной политики. Отсутствует четкая система оценки эффективности бюджетных расходов</a:t>
            </a:r>
            <a:r>
              <a:rPr lang="ru-RU" b="1" dirty="0" smtClean="0"/>
              <a:t>.</a:t>
            </a:r>
            <a:endParaRPr lang="ru-RU" b="1" dirty="0"/>
          </a:p>
        </p:txBody>
      </p:sp>
    </p:spTree>
    <p:extLst>
      <p:ext uri="{BB962C8B-B14F-4D97-AF65-F5344CB8AC3E}">
        <p14:creationId xmlns:p14="http://schemas.microsoft.com/office/powerpoint/2010/main" val="368661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5355312"/>
          </a:xfrm>
          <a:prstGeom prst="rect">
            <a:avLst/>
          </a:prstGeom>
        </p:spPr>
        <p:txBody>
          <a:bodyPr wrap="square">
            <a:spAutoFit/>
          </a:bodyPr>
          <a:lstStyle/>
          <a:p>
            <a:r>
              <a:rPr lang="ru-RU" b="1" u="sng" dirty="0">
                <a:solidFill>
                  <a:srgbClr val="FFFF00"/>
                </a:solidFill>
              </a:rPr>
              <a:t>I. Основные результаты и проблемы бюджетной политики</a:t>
            </a:r>
          </a:p>
          <a:p>
            <a:r>
              <a:rPr lang="ru-RU" b="1" dirty="0"/>
              <a:t>Не решена задача перехода к долгосрочному бюджетному планированию, не утверждена долгосрочная бюджетная стратегия, в рамках которой должны быть определены предельные объемы расходов на реализацию каждой из государственных программ в увязке с прогнозом основных бюджетных параметров.</a:t>
            </a:r>
          </a:p>
          <a:p>
            <a:r>
              <a:rPr lang="ru-RU" b="1" dirty="0"/>
              <a:t>В сфере пенсионной реформы до сих пор нет главного - параметров пенсионной формулы. Без решения этого вопроса нет определенности в объеме трансферта из федерального бюджета и роли Фонда национального благосостояния в обеспечении устойчивости пенсионной системы.</a:t>
            </a:r>
          </a:p>
          <a:p>
            <a:r>
              <a:rPr lang="ru-RU" b="1" dirty="0"/>
              <a:t>Медленно решается задача повышения качества предоставления государственных и муниципальных услуг. Во многом формальным остается использование государственных заданий на оказание государственных услуг, отсутствует единая методология формирования нормативных затрат. Финансовое обеспечение государственных заданий в основном осуществляется методом "от достигнутого".</a:t>
            </a:r>
          </a:p>
          <a:p>
            <a:r>
              <a:rPr lang="ru-RU" b="1" dirty="0"/>
              <a:t>Для управления средствами Резервного фонда и Фонда национального благосостояния предлагалось создать Российское финансовое агентство. Однако попытка реализация этой идеи выявила наличие многих нерешенных проблем. Необходимо рассмотреть альтернативные механизмы повышения эффективности управления средствами указанных фондов.</a:t>
            </a:r>
          </a:p>
          <a:p>
            <a:r>
              <a:rPr lang="ru-RU" b="1" dirty="0"/>
              <a:t>Возросла нагрузка на региональные и местные бюджеты. По итогам 2012 года в 26 субъектах Российской Федерации, то есть практически в каждом третьем субъекте, соотношение государственного долга и собственных доходов превысило 50 процентов. Также наметилась тенденция негативных изменений структуры бюджетных расходов регионов - падение объемов и доли расходов инвестиционного характера</a:t>
            </a:r>
            <a:r>
              <a:rPr lang="ru-RU" b="1" dirty="0" smtClean="0"/>
              <a:t>.</a:t>
            </a:r>
            <a:endParaRPr lang="ru-RU" b="1" dirty="0"/>
          </a:p>
        </p:txBody>
      </p:sp>
    </p:spTree>
    <p:extLst>
      <p:ext uri="{BB962C8B-B14F-4D97-AF65-F5344CB8AC3E}">
        <p14:creationId xmlns:p14="http://schemas.microsoft.com/office/powerpoint/2010/main" val="3746345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2308324"/>
          </a:xfrm>
          <a:prstGeom prst="rect">
            <a:avLst/>
          </a:prstGeom>
        </p:spPr>
        <p:txBody>
          <a:bodyPr wrap="square">
            <a:spAutoFit/>
          </a:bodyPr>
          <a:lstStyle/>
          <a:p>
            <a:r>
              <a:rPr lang="ru-RU" b="1" dirty="0">
                <a:solidFill>
                  <a:srgbClr val="FFFF00"/>
                </a:solidFill>
              </a:rPr>
              <a:t>II. Основные задачи на новый бюджетный </a:t>
            </a:r>
            <a:r>
              <a:rPr lang="ru-RU" b="1" dirty="0" smtClean="0">
                <a:solidFill>
                  <a:srgbClr val="FFFF00"/>
                </a:solidFill>
              </a:rPr>
              <a:t>цикл</a:t>
            </a:r>
          </a:p>
          <a:p>
            <a:r>
              <a:rPr lang="ru-RU" b="1" dirty="0"/>
              <a:t>1. Обеспечение долгосрочной сбалансированности и устойчивости бюджетной системы как базового принципа ответственной бюджетной политики при безусловном исполнении всех обязательств государства и выполнении задач, поставленных в </a:t>
            </a:r>
            <a:r>
              <a:rPr lang="ru-RU" b="1" dirty="0">
                <a:hlinkClick r:id="rId2" tooltip="Ссылка на список документов"/>
              </a:rPr>
              <a:t>указах</a:t>
            </a:r>
            <a:r>
              <a:rPr lang="ru-RU" b="1" dirty="0"/>
              <a:t> Президента Российской Федерации от 7 мая 2012 г.</a:t>
            </a:r>
          </a:p>
          <a:p>
            <a:r>
              <a:rPr lang="ru-RU" b="1" dirty="0"/>
              <a:t>Проект федерального бюджета на 2014 год и на плановый период 2015 и 2016 годов будет формироваться в условиях сокращения ранее прогнозируемых доходов. В связи с этим необходимо разработать алгоритмы использования различных источников финансирования в случае непрогнозируемого увеличения бюджетного дефицита</a:t>
            </a:r>
            <a:r>
              <a:rPr lang="ru-RU" b="1" dirty="0" smtClean="0"/>
              <a:t>.</a:t>
            </a:r>
            <a:endParaRPr lang="ru-RU" b="1" dirty="0"/>
          </a:p>
        </p:txBody>
      </p:sp>
    </p:spTree>
    <p:extLst>
      <p:ext uri="{BB962C8B-B14F-4D97-AF65-F5344CB8AC3E}">
        <p14:creationId xmlns:p14="http://schemas.microsoft.com/office/powerpoint/2010/main" val="2275473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5078313"/>
          </a:xfrm>
          <a:prstGeom prst="rect">
            <a:avLst/>
          </a:prstGeom>
        </p:spPr>
        <p:txBody>
          <a:bodyPr wrap="square">
            <a:spAutoFit/>
          </a:bodyPr>
          <a:lstStyle/>
          <a:p>
            <a:r>
              <a:rPr lang="ru-RU" b="1" dirty="0">
                <a:solidFill>
                  <a:srgbClr val="FFFF00"/>
                </a:solidFill>
              </a:rPr>
              <a:t>II. Основные задачи на новый бюджетный </a:t>
            </a:r>
            <a:r>
              <a:rPr lang="ru-RU" b="1" dirty="0" smtClean="0">
                <a:solidFill>
                  <a:srgbClr val="FFFF00"/>
                </a:solidFill>
              </a:rPr>
              <a:t>цикл</a:t>
            </a:r>
          </a:p>
          <a:p>
            <a:r>
              <a:rPr lang="ru-RU" b="1" dirty="0" smtClean="0"/>
              <a:t>2</a:t>
            </a:r>
            <a:r>
              <a:rPr lang="ru-RU" b="1" dirty="0"/>
              <a:t>. Оптимизация структуры расходов федерального бюджета.</a:t>
            </a:r>
          </a:p>
          <a:p>
            <a:r>
              <a:rPr lang="ru-RU" b="1" dirty="0" smtClean="0"/>
              <a:t>Основными </a:t>
            </a:r>
            <a:r>
              <a:rPr lang="ru-RU" b="1" dirty="0"/>
              <a:t>резервами в настоящее время являются:</a:t>
            </a:r>
          </a:p>
          <a:p>
            <a:r>
              <a:rPr lang="ru-RU" b="1" dirty="0"/>
              <a:t>обеспечение долгосрочной сбалансированности пенсионной системы с поэтапным сокращением дотаций Пенсионному фонду Российской Федерации из федерального бюджета при условии последовательного повышения уровня жизни пенсионеров;</a:t>
            </a:r>
          </a:p>
          <a:p>
            <a:r>
              <a:rPr lang="ru-RU" b="1" dirty="0"/>
              <a:t>активное использование механизмов </a:t>
            </a:r>
            <a:r>
              <a:rPr lang="ru-RU" b="1" dirty="0" err="1"/>
              <a:t>частно</a:t>
            </a:r>
            <a:r>
              <a:rPr lang="ru-RU" b="1" dirty="0"/>
              <a:t>-государственного партнерства, позволяющих привлечь инвестиции и услуги частных компаний для решения государственных задач, а также вложение средств Фонда национального благосостояния и пенсионных накоплений в инвестиционные проекты, прежде всего инфраструктурные, на возвратной основе;</a:t>
            </a:r>
          </a:p>
          <a:p>
            <a:r>
              <a:rPr lang="ru-RU" b="1" dirty="0"/>
              <a:t>с учетом готовности предприятий оборонного комплекса к выполнению государственных контрактов возможное продление сроков реализации отдельных направлений Государственной программы вооружения на 2011 - 2020 годы;</a:t>
            </a:r>
          </a:p>
          <a:p>
            <a:r>
              <a:rPr lang="ru-RU" b="1" dirty="0"/>
              <a:t>повышение адресности социальной поддержки граждан; для достижения максимального социального эффекта оказание такой поддержки из бюджетов всех уровней должно основываться на критерии нуждаемости граждан;</a:t>
            </a:r>
          </a:p>
          <a:p>
            <a:r>
              <a:rPr lang="ru-RU" b="1" dirty="0"/>
              <a:t>проведение структурных реформ в социальной сфере;</a:t>
            </a:r>
          </a:p>
          <a:p>
            <a:r>
              <a:rPr lang="ru-RU" b="1" dirty="0"/>
              <a:t>повышение эффективности бюджетных расходов в целом, в том числе за счет оптимизации государственных закупок, бюджетной сети и численности государственных служащих</a:t>
            </a:r>
            <a:r>
              <a:rPr lang="ru-RU" b="1" dirty="0" smtClean="0"/>
              <a:t>.</a:t>
            </a:r>
            <a:endParaRPr lang="ru-RU" b="1" dirty="0"/>
          </a:p>
        </p:txBody>
      </p:sp>
    </p:spTree>
    <p:extLst>
      <p:ext uri="{BB962C8B-B14F-4D97-AF65-F5344CB8AC3E}">
        <p14:creationId xmlns:p14="http://schemas.microsoft.com/office/powerpoint/2010/main" val="419763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3970318"/>
          </a:xfrm>
          <a:prstGeom prst="rect">
            <a:avLst/>
          </a:prstGeom>
        </p:spPr>
        <p:txBody>
          <a:bodyPr wrap="square">
            <a:spAutoFit/>
          </a:bodyPr>
          <a:lstStyle/>
          <a:p>
            <a:r>
              <a:rPr lang="ru-RU" b="1" dirty="0">
                <a:solidFill>
                  <a:srgbClr val="FFFF00"/>
                </a:solidFill>
              </a:rPr>
              <a:t>II. Основные задачи на новый бюджетный </a:t>
            </a:r>
            <a:r>
              <a:rPr lang="ru-RU" b="1" dirty="0" smtClean="0">
                <a:solidFill>
                  <a:srgbClr val="FFFF00"/>
                </a:solidFill>
              </a:rPr>
              <a:t>цикл</a:t>
            </a:r>
          </a:p>
          <a:p>
            <a:r>
              <a:rPr lang="ru-RU" b="1" dirty="0"/>
              <a:t>3. Развитие программно-целевых методов управления.</a:t>
            </a:r>
          </a:p>
          <a:p>
            <a:r>
              <a:rPr lang="ru-RU" b="1" dirty="0"/>
              <a:t>Государственные программы Российской Федерации должны стать ключевым механизмом, с помощью которого увязываются стратегическое и бюджетное планирование.</a:t>
            </a:r>
          </a:p>
          <a:p>
            <a:r>
              <a:rPr lang="ru-RU" b="1" dirty="0"/>
              <a:t>Проект федерального бюджета на 2014 год и на плановый период 2015 и 2016 годов, бюджеты некоторых субъектов Российской Федерации будут сформированы в структуре государственных программ. В то же время конечная эффективность "программных" бюджетов зависит от качества государственных программ, механизмов контроля за их реализацией.</a:t>
            </a:r>
          </a:p>
          <a:p>
            <a:r>
              <a:rPr lang="ru-RU" b="1" dirty="0"/>
              <a:t>Часть государственных программ нуждаются в доработке. Прежде всего необходимо обеспечить взаимосвязь поставленных целей и бюджетных ограничений, их увязку с основными параметрами оказания государственных услуг, использование всего арсенала регулятивных инструментов, проработку планов структурных реформ.</a:t>
            </a:r>
          </a:p>
          <a:p>
            <a:r>
              <a:rPr lang="ru-RU" b="1" dirty="0"/>
              <a:t>Этим же принципам должны соответствовать и другие программно-целевые инструменты, в частности "дорожные карты" изменений в социальной сфере, которые должны быть скоординированы по срокам реализации </a:t>
            </a:r>
            <a:r>
              <a:rPr lang="ru-RU" b="1" dirty="0" err="1"/>
              <a:t>модернизационных</a:t>
            </a:r>
            <a:r>
              <a:rPr lang="ru-RU" b="1" dirty="0"/>
              <a:t> мер, объемам финансирования и темпам достижения целевых показателей по оплате труда</a:t>
            </a:r>
            <a:r>
              <a:rPr lang="ru-RU" b="1" dirty="0" smtClean="0"/>
              <a:t>.</a:t>
            </a:r>
            <a:endParaRPr lang="ru-RU" b="1" dirty="0"/>
          </a:p>
        </p:txBody>
      </p:sp>
    </p:spTree>
    <p:extLst>
      <p:ext uri="{BB962C8B-B14F-4D97-AF65-F5344CB8AC3E}">
        <p14:creationId xmlns:p14="http://schemas.microsoft.com/office/powerpoint/2010/main" val="43960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3416320"/>
          </a:xfrm>
          <a:prstGeom prst="rect">
            <a:avLst/>
          </a:prstGeom>
        </p:spPr>
        <p:txBody>
          <a:bodyPr wrap="square">
            <a:spAutoFit/>
          </a:bodyPr>
          <a:lstStyle/>
          <a:p>
            <a:r>
              <a:rPr lang="ru-RU" b="1" dirty="0">
                <a:solidFill>
                  <a:srgbClr val="FFFF00"/>
                </a:solidFill>
              </a:rPr>
              <a:t>II. Основные задачи на новый бюджетный </a:t>
            </a:r>
            <a:r>
              <a:rPr lang="ru-RU" b="1" dirty="0" smtClean="0">
                <a:solidFill>
                  <a:srgbClr val="FFFF00"/>
                </a:solidFill>
              </a:rPr>
              <a:t>цикл</a:t>
            </a:r>
          </a:p>
          <a:p>
            <a:r>
              <a:rPr lang="ru-RU" b="1" dirty="0"/>
              <a:t>4. Принятие решений, обеспечивающих долгосрочную сбалансированность и прозрачность пенсионной системы.</a:t>
            </a:r>
          </a:p>
          <a:p>
            <a:r>
              <a:rPr lang="ru-RU" b="1" dirty="0"/>
              <a:t>Первоочередной задачей является принятие новой пенсионной формулы, которая должна обеспечивать не только поддержание покупательной способности пенсий, их дифференциацию в зависимости от стажа и заработка граждан, стимулирование граждан к более позднему выходу на пенсию, но и устойчивую тенденцию к уменьшению зависимости пенсионной системы от трансфертов федерального бюджета при сохранении приемлемой для бизнеса страховой нагрузки. При этом необходимо оставить базовый тариф страховых взносов в государственные внебюджетные фонды на сегодняшнем уровне.</a:t>
            </a:r>
          </a:p>
          <a:p>
            <a:r>
              <a:rPr lang="ru-RU" b="1" dirty="0"/>
              <a:t>Учитывая общественную значимость новой пенсионной формулы, ее обсуждение необходимо провести с максимально широким привлечением профессиональных союзов, работодателей, общественных организаций и экспертного сообщества. Пенсионная формула должна быть стабильной, понятной как работодателям, так и гражданам</a:t>
            </a:r>
            <a:r>
              <a:rPr lang="ru-RU" b="1" dirty="0" smtClean="0"/>
              <a:t>.</a:t>
            </a:r>
            <a:endParaRPr lang="ru-RU" b="1" dirty="0"/>
          </a:p>
        </p:txBody>
      </p:sp>
    </p:spTree>
    <p:extLst>
      <p:ext uri="{BB962C8B-B14F-4D97-AF65-F5344CB8AC3E}">
        <p14:creationId xmlns:p14="http://schemas.microsoft.com/office/powerpoint/2010/main" val="381010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5309146"/>
          </a:xfrm>
          <a:prstGeom prst="rect">
            <a:avLst/>
          </a:prstGeom>
        </p:spPr>
        <p:txBody>
          <a:bodyPr wrap="square">
            <a:spAutoFit/>
          </a:bodyPr>
          <a:lstStyle/>
          <a:p>
            <a:r>
              <a:rPr lang="ru-RU" sz="1600" b="1" dirty="0">
                <a:solidFill>
                  <a:srgbClr val="FFFF00"/>
                </a:solidFill>
              </a:rPr>
              <a:t>II. Основные задачи на новый бюджетный </a:t>
            </a:r>
            <a:r>
              <a:rPr lang="ru-RU" sz="1600" b="1" dirty="0" smtClean="0">
                <a:solidFill>
                  <a:srgbClr val="FFFF00"/>
                </a:solidFill>
              </a:rPr>
              <a:t>цикл</a:t>
            </a:r>
          </a:p>
          <a:p>
            <a:r>
              <a:rPr lang="ru-RU" sz="1700" b="1" dirty="0"/>
              <a:t>5. Создание новых механизмов финансирования развития инфраструктуры.</a:t>
            </a:r>
          </a:p>
          <a:p>
            <a:r>
              <a:rPr lang="ru-RU" sz="1700" b="1" dirty="0"/>
              <a:t>Правительству Российской Федерации необходимо уже в текущем году начать размещение средств Фонда национального благосостояния и средств пенсионных накоплений в финансовые инструменты, предназначенные для реализации самоокупаемых проектов развития инфраструктуры, обеспечивающих максимальный мультипликативный эффект экономического роста при минимальных рисках для размещаемых государством средств.</a:t>
            </a:r>
          </a:p>
          <a:p>
            <a:r>
              <a:rPr lang="ru-RU" sz="1700" b="1" dirty="0"/>
              <a:t>Речь идет о финансировании проектов на возвратной основе. В этом случае нужно определить долю участия Фонда, которая позволяет разделить риски реализации проекта с другими участниками.</a:t>
            </a:r>
          </a:p>
          <a:p>
            <a:r>
              <a:rPr lang="ru-RU" sz="1700" b="1" dirty="0"/>
              <a:t>6. Переход к формированию государственного задания на оказание государственных (муниципальных) услуг физическим и юридическим лицам на основе единого перечня таких услуг и единых нормативов их финансового обеспечения.</a:t>
            </a:r>
          </a:p>
          <a:p>
            <a:r>
              <a:rPr lang="ru-RU" sz="1700" b="1" dirty="0"/>
              <a:t>Для повышения доступности и качества оказания государственных услуг необходимо решить три задачи.</a:t>
            </a:r>
          </a:p>
          <a:p>
            <a:r>
              <a:rPr lang="ru-RU" sz="1700" b="1" dirty="0"/>
              <a:t>Первая - законодательное закрепление порядка формирования единого базового перечня государственных (муниципальных) услуг в таких сферах, как образование, здравоохранение, культура, и других. Учредители государственных и муниципальных учреждений на основе этих перечней будут разрабатывать государственные и муниципальные задания для подведомственных учреждений.</a:t>
            </a:r>
          </a:p>
          <a:p>
            <a:r>
              <a:rPr lang="ru-RU" sz="1700" b="1" dirty="0"/>
              <a:t>Вторая - создание единой методологии расчета нормативных затрат на оказание государственной (муниципальной) услуги.</a:t>
            </a:r>
          </a:p>
          <a:p>
            <a:r>
              <a:rPr lang="ru-RU" sz="1700" b="1" dirty="0"/>
              <a:t>Третья - включение основных параметров государственного задания в состав целевых показателей выполнения соответствующих государственных программ</a:t>
            </a:r>
            <a:r>
              <a:rPr lang="ru-RU" sz="1700" b="1" dirty="0" smtClean="0"/>
              <a:t>.</a:t>
            </a:r>
            <a:endParaRPr lang="ru-RU" sz="1700" b="1" dirty="0"/>
          </a:p>
        </p:txBody>
      </p:sp>
    </p:spTree>
    <p:extLst>
      <p:ext uri="{BB962C8B-B14F-4D97-AF65-F5344CB8AC3E}">
        <p14:creationId xmlns:p14="http://schemas.microsoft.com/office/powerpoint/2010/main" val="3825978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4216539"/>
          </a:xfrm>
          <a:prstGeom prst="rect">
            <a:avLst/>
          </a:prstGeom>
        </p:spPr>
        <p:txBody>
          <a:bodyPr wrap="square">
            <a:spAutoFit/>
          </a:bodyPr>
          <a:lstStyle/>
          <a:p>
            <a:r>
              <a:rPr lang="ru-RU" sz="1600" b="1" dirty="0">
                <a:solidFill>
                  <a:srgbClr val="FFFF00"/>
                </a:solidFill>
              </a:rPr>
              <a:t>II. Основные задачи на новый бюджетный </a:t>
            </a:r>
            <a:r>
              <a:rPr lang="ru-RU" sz="1600" b="1" dirty="0" smtClean="0">
                <a:solidFill>
                  <a:srgbClr val="FFFF00"/>
                </a:solidFill>
              </a:rPr>
              <a:t>цикл</a:t>
            </a:r>
          </a:p>
          <a:p>
            <a:r>
              <a:rPr lang="ru-RU" b="1" dirty="0"/>
              <a:t>7. Развитие налоговой системы и повышение ее конкурентоспособности.</a:t>
            </a:r>
          </a:p>
          <a:p>
            <a:r>
              <a:rPr lang="ru-RU" b="1" dirty="0"/>
              <a:t>Следует обеспечить стабильность налоговой системы. Дальнейшие изменения возможны только в крайнем случае в связи с требованиями современной экономики, новыми приоритетами экономической политики государства, в том числе в связи с необходимостью стимулирования развития новых производств, инвестиционной деятельности и повышения качества налогового администрирования.</a:t>
            </a:r>
          </a:p>
          <a:p>
            <a:r>
              <a:rPr lang="ru-RU" b="1" dirty="0"/>
              <a:t>Уже сейчас подготовлены предложения, направленные на выравнивание условий налогообложения граждан при инвестициях в различные инструменты в целях развития финансового сектора, на создание стимулов для развития территорий Дальнего Востока, Республики Бурятия, Забайкальского края и Иркутской области, на поддержку разработки и освоения новых месторождений полезных ископаемых, включая шельфовые.</a:t>
            </a:r>
          </a:p>
          <a:p>
            <a:r>
              <a:rPr lang="ru-RU" b="1" dirty="0"/>
              <a:t>Необходимы дальнейшее упрощение налогового учета и его сближение с бухгалтерским учетом, повышение качества налогового администрирования, реализация мер по противодействию уклонению от налогообложения, в том числе с использованием офшорных юрисдикций, а также завершение работы по внесению изменений в </a:t>
            </a:r>
            <a:r>
              <a:rPr lang="ru-RU" b="1" dirty="0">
                <a:hlinkClick r:id="rId2"/>
              </a:rPr>
              <a:t>законодательство</a:t>
            </a:r>
            <a:r>
              <a:rPr lang="ru-RU" b="1" dirty="0"/>
              <a:t> Российской Федерации в части, касающейся налогообложения имущества (в первую очередь недвижимого) и повышения фискальной нагрузки на собственников престижного, дорогого имущества</a:t>
            </a:r>
            <a:r>
              <a:rPr lang="ru-RU" b="1" dirty="0" smtClean="0"/>
              <a:t>.</a:t>
            </a:r>
            <a:endParaRPr lang="ru-RU" b="1" dirty="0"/>
          </a:p>
        </p:txBody>
      </p:sp>
    </p:spTree>
    <p:extLst>
      <p:ext uri="{BB962C8B-B14F-4D97-AF65-F5344CB8AC3E}">
        <p14:creationId xmlns:p14="http://schemas.microsoft.com/office/powerpoint/2010/main" val="3467472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4216539"/>
          </a:xfrm>
          <a:prstGeom prst="rect">
            <a:avLst/>
          </a:prstGeom>
        </p:spPr>
        <p:txBody>
          <a:bodyPr wrap="square">
            <a:spAutoFit/>
          </a:bodyPr>
          <a:lstStyle/>
          <a:p>
            <a:r>
              <a:rPr lang="ru-RU" sz="1600" b="1" dirty="0">
                <a:solidFill>
                  <a:srgbClr val="FFFF00"/>
                </a:solidFill>
              </a:rPr>
              <a:t>II. Основные задачи на новый бюджетный </a:t>
            </a:r>
            <a:r>
              <a:rPr lang="ru-RU" sz="1600" b="1" dirty="0" smtClean="0">
                <a:solidFill>
                  <a:srgbClr val="FFFF00"/>
                </a:solidFill>
              </a:rPr>
              <a:t>цикл</a:t>
            </a:r>
          </a:p>
          <a:p>
            <a:r>
              <a:rPr lang="ru-RU" b="1" dirty="0"/>
              <a:t>8. Межбюджетные отношения.</a:t>
            </a:r>
          </a:p>
          <a:p>
            <a:r>
              <a:rPr lang="ru-RU" b="1" dirty="0"/>
              <a:t>Очередной финансовый год станет важным этапом формирования и исполнения бюджетов субъектов Российской Федерации. Начиная с 2014 года во всех регионах станет обязательным принятие бюджетов на три года.</a:t>
            </a:r>
          </a:p>
          <a:p>
            <a:r>
              <a:rPr lang="ru-RU" b="1" dirty="0"/>
              <a:t>В условиях, когда на регионы возлагается значительная ответственность за реализацию мер социального характера, предусмотренных </a:t>
            </a:r>
            <a:r>
              <a:rPr lang="ru-RU" b="1" dirty="0">
                <a:hlinkClick r:id="rId2" tooltip="Ссылка на список документов"/>
              </a:rPr>
              <a:t>указами</a:t>
            </a:r>
            <a:r>
              <a:rPr lang="ru-RU" b="1" dirty="0"/>
              <a:t> Президента Российской Федерации от 7 мая 2012 г., должны быть исключены риски несбалансированности бюджетов субъектов Российской Федерации в результате изменений в разграничении полномочий органов государственной власти и органов местного самоуправления.</a:t>
            </a:r>
          </a:p>
          <a:p>
            <a:r>
              <a:rPr lang="ru-RU" b="1" dirty="0"/>
              <a:t>Так, с 1 января 2014 г. с местного на региональный уровень передаются вопросы, связанные с финансированием дошкольного образования. Требуется оценка необходимости перераспределения источников доходов между бюджетами субъектов Российской Федерации и местными бюджетами.</a:t>
            </a:r>
          </a:p>
          <a:p>
            <a:r>
              <a:rPr lang="ru-RU" b="1" dirty="0"/>
              <a:t>Расходы субъектов Российской Федерации должны быть в максимальной степени обеспечены собственными доходными источниками. При этом все принимаемые решения должны быть просчитаны и финансово обеспечены. Оказание дополнительной финансовой помощи субъектам Российской Федерации должно сочетаться с развитием их экономики за счет собственных средств.</a:t>
            </a:r>
          </a:p>
        </p:txBody>
      </p:sp>
    </p:spTree>
    <p:extLst>
      <p:ext uri="{BB962C8B-B14F-4D97-AF65-F5344CB8AC3E}">
        <p14:creationId xmlns:p14="http://schemas.microsoft.com/office/powerpoint/2010/main" val="2708617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04856" y="225910"/>
            <a:ext cx="9692640" cy="830997"/>
          </a:xfrm>
          <a:prstGeom prst="rect">
            <a:avLst/>
          </a:prstGeom>
        </p:spPr>
        <p:txBody>
          <a:bodyPr wrap="square">
            <a:spAutoFit/>
          </a:bodyPr>
          <a:lstStyle/>
          <a:p>
            <a:pPr algn="ctr"/>
            <a:r>
              <a:rPr lang="ru-RU" sz="2400" b="1" dirty="0">
                <a:solidFill>
                  <a:srgbClr val="FFFF00"/>
                </a:solidFill>
              </a:rPr>
              <a:t>БЮДЖЕТНОЕ ПОСЛАНИЕПРЕЗИДЕНТА РОССИЙСКОЙ ФЕДЕРАЦИИО БЮДЖЕТНОЙ ПОЛИТИКЕ В 2014 - 2016 </a:t>
            </a:r>
            <a:r>
              <a:rPr lang="ru-RU" sz="2400" b="1" dirty="0" smtClean="0">
                <a:solidFill>
                  <a:srgbClr val="FFFF00"/>
                </a:solidFill>
              </a:rPr>
              <a:t>ГОДАХ</a:t>
            </a:r>
            <a:endParaRPr lang="ru-RU" sz="2400" b="1" dirty="0">
              <a:solidFill>
                <a:srgbClr val="FFFF00"/>
              </a:solidFill>
            </a:endParaRPr>
          </a:p>
        </p:txBody>
      </p:sp>
      <p:sp>
        <p:nvSpPr>
          <p:cNvPr id="4" name="Прямоугольник 3"/>
          <p:cNvSpPr/>
          <p:nvPr/>
        </p:nvSpPr>
        <p:spPr>
          <a:xfrm>
            <a:off x="258184" y="1183342"/>
            <a:ext cx="11736592" cy="5232202"/>
          </a:xfrm>
          <a:prstGeom prst="rect">
            <a:avLst/>
          </a:prstGeom>
        </p:spPr>
        <p:txBody>
          <a:bodyPr wrap="square">
            <a:spAutoFit/>
          </a:bodyPr>
          <a:lstStyle/>
          <a:p>
            <a:r>
              <a:rPr lang="ru-RU" sz="1400" b="1" dirty="0">
                <a:solidFill>
                  <a:srgbClr val="FFFF00"/>
                </a:solidFill>
              </a:rPr>
              <a:t>II. Основные задачи на новый бюджетный </a:t>
            </a:r>
            <a:r>
              <a:rPr lang="ru-RU" sz="1400" b="1" dirty="0" smtClean="0">
                <a:solidFill>
                  <a:srgbClr val="FFFF00"/>
                </a:solidFill>
              </a:rPr>
              <a:t>цикл</a:t>
            </a:r>
          </a:p>
          <a:p>
            <a:r>
              <a:rPr lang="ru-RU" sz="1600" b="1" dirty="0"/>
              <a:t>9. Повышение прозрачности бюджетов и бюджетного процесса.</a:t>
            </a:r>
          </a:p>
          <a:p>
            <a:r>
              <a:rPr lang="ru-RU" sz="1600" b="1" dirty="0"/>
              <a:t>Граждане и бизнес должны знать, куда направляются уплачиваемые ими налоги. Это требует высокого уровня прозрачности бюджета и бюджетного процесса.</a:t>
            </a:r>
          </a:p>
          <a:p>
            <a:r>
              <a:rPr lang="ru-RU" sz="1600" b="1" dirty="0"/>
              <a:t>В этих целях необходимо продолжить формирование интегрированной информационной системы </a:t>
            </a:r>
            <a:r>
              <a:rPr lang="ru-RU" sz="1600" b="1" dirty="0">
                <a:hlinkClick r:id="rId2"/>
              </a:rPr>
              <a:t>"Электронный бюджет"</a:t>
            </a:r>
            <a:r>
              <a:rPr lang="ru-RU" sz="1600" b="1" dirty="0"/>
              <a:t>, в том числе ввести в эксплуатацию единый портал бюджетной системы, на котором будет размещаться систематизированная актуальная информация о формировании и исполнении всех бюджетов - от федерального до поселенческих, а также начать внедрение международных стандартов финансовой отчетности общественного сектора.</a:t>
            </a:r>
          </a:p>
          <a:p>
            <a:r>
              <a:rPr lang="ru-RU" sz="1600" b="1" dirty="0"/>
              <a:t>С 2013 года на всех уровнях управления следует регулярно публиковать (размещать в сети Интернет) брошюру "Бюджет для граждан". Это даст возможность в доступной форме информировать население о соответствующих бюджетах, планируемых и достигнутых результатах использования бюджетных средств.</a:t>
            </a:r>
          </a:p>
          <a:p>
            <a:r>
              <a:rPr lang="ru-RU" sz="1600" b="1" dirty="0"/>
              <a:t>Публикуемая в открытых источниках информация позволит гражданам составить представление о направлениях расходования бюджетных средств и сделать выводы об эффективности расходов и целевом использовании средств.</a:t>
            </a:r>
          </a:p>
          <a:p>
            <a:r>
              <a:rPr lang="ru-RU" sz="1600" b="1" dirty="0"/>
              <a:t>Для выявления дополнительных резервов повышения эффективности федерального бюджета предлагаю провести экспертное обсуждение его проекта.</a:t>
            </a:r>
          </a:p>
          <a:p>
            <a:r>
              <a:rPr lang="ru-RU" sz="1600" b="1" dirty="0"/>
              <a:t>В 2014 - 2015 годах должен быть завершен переход к программно-целевым методам стратегического и бюджетного планирования.</a:t>
            </a:r>
          </a:p>
          <a:p>
            <a:r>
              <a:rPr lang="ru-RU" sz="1600" b="1" dirty="0"/>
              <a:t>Основным инструментом достижения целей государственной политики должны стать государственные программы, требования к которым будут вытекать из документов стратегического планирования, а механизмы и объемы их финансового обеспечения устанавливаться в долгосрочной бюджетной стратегии, трехлетних бюджетах и Программе повышения эффективности управления общественными (государственными и муниципальными) финансами на период до 2018 года</a:t>
            </a:r>
            <a:r>
              <a:rPr lang="ru-RU" sz="1600" b="1" dirty="0" smtClean="0"/>
              <a:t>.</a:t>
            </a:r>
            <a:endParaRPr lang="ru-RU" sz="1600" b="1" dirty="0"/>
          </a:p>
        </p:txBody>
      </p:sp>
    </p:spTree>
    <p:extLst>
      <p:ext uri="{BB962C8B-B14F-4D97-AF65-F5344CB8AC3E}">
        <p14:creationId xmlns:p14="http://schemas.microsoft.com/office/powerpoint/2010/main" val="3671119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516367"/>
            <a:ext cx="10875981" cy="4401205"/>
          </a:xfrm>
          <a:prstGeom prst="rect">
            <a:avLst/>
          </a:prstGeom>
        </p:spPr>
        <p:txBody>
          <a:bodyPr wrap="square">
            <a:spAutoFit/>
          </a:bodyPr>
          <a:lstStyle/>
          <a:p>
            <a:r>
              <a:rPr lang="ru-RU" sz="2800" b="1" dirty="0"/>
              <a:t>Составление проектов бюджетов - </a:t>
            </a:r>
            <a:r>
              <a:rPr lang="ru-RU" sz="2800" b="1" dirty="0">
                <a:solidFill>
                  <a:srgbClr val="FFFF00"/>
                </a:solidFill>
              </a:rPr>
              <a:t>исключительная прерогатива </a:t>
            </a:r>
            <a:r>
              <a:rPr lang="ru-RU" sz="2800" b="1" dirty="0"/>
              <a:t>Правительства Российской Федерации, высших исполнительных органов государственной власти субъектов Российской Федерации и местных администраций муниципальных образований</a:t>
            </a:r>
            <a:r>
              <a:rPr lang="ru-RU" sz="2800" b="1" dirty="0" smtClean="0"/>
              <a:t>.</a:t>
            </a:r>
          </a:p>
          <a:p>
            <a:r>
              <a:rPr lang="ru-RU" sz="2800" b="1" dirty="0"/>
              <a:t>  </a:t>
            </a:r>
          </a:p>
          <a:p>
            <a:r>
              <a:rPr lang="ru-RU" sz="2800" b="1" dirty="0" smtClean="0"/>
              <a:t>Непосредственное </a:t>
            </a:r>
            <a:r>
              <a:rPr lang="ru-RU" sz="2800" b="1" dirty="0"/>
              <a:t>составление проектов бюджетов осуществляют </a:t>
            </a:r>
            <a:r>
              <a:rPr lang="ru-RU" sz="2800" b="1" dirty="0">
                <a:solidFill>
                  <a:srgbClr val="FFFF00"/>
                </a:solidFill>
              </a:rPr>
              <a:t>Министерство финансов Российской Федерации</a:t>
            </a:r>
            <a:r>
              <a:rPr lang="ru-RU" sz="2800" b="1" dirty="0"/>
              <a:t>, органы управления государственными внебюджетными фондами, финансовые органы субъектов Российской Федерации и муниципальных образований</a:t>
            </a:r>
            <a:r>
              <a:rPr lang="ru-RU" sz="2800" b="1" dirty="0" smtClean="0"/>
              <a:t>.</a:t>
            </a:r>
            <a:r>
              <a:rPr lang="ru-RU" sz="2800" b="1" dirty="0"/>
              <a:t>  </a:t>
            </a:r>
          </a:p>
        </p:txBody>
      </p:sp>
    </p:spTree>
    <p:extLst>
      <p:ext uri="{BB962C8B-B14F-4D97-AF65-F5344CB8AC3E}">
        <p14:creationId xmlns:p14="http://schemas.microsoft.com/office/powerpoint/2010/main" val="3156613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8033" y="411150"/>
            <a:ext cx="11349317" cy="5262979"/>
          </a:xfrm>
          <a:prstGeom prst="rect">
            <a:avLst/>
          </a:prstGeom>
        </p:spPr>
        <p:txBody>
          <a:bodyPr wrap="square">
            <a:spAutoFit/>
          </a:bodyPr>
          <a:lstStyle/>
          <a:p>
            <a:pPr algn="ctr"/>
            <a:r>
              <a:rPr lang="ru-RU" sz="2800" b="1" u="sng" dirty="0" smtClean="0">
                <a:solidFill>
                  <a:srgbClr val="FFFF00"/>
                </a:solidFill>
              </a:rPr>
              <a:t>Сведения</a:t>
            </a:r>
            <a:r>
              <a:rPr lang="ru-RU" sz="2800" b="1" u="sng" dirty="0">
                <a:solidFill>
                  <a:srgbClr val="FFFF00"/>
                </a:solidFill>
              </a:rPr>
              <a:t>, необходимые для составления проектов бюджетов  </a:t>
            </a:r>
          </a:p>
          <a:p>
            <a:r>
              <a:rPr lang="ru-RU" sz="2800" dirty="0"/>
              <a:t>    </a:t>
            </a:r>
          </a:p>
          <a:p>
            <a:r>
              <a:rPr lang="ru-RU" sz="2800" dirty="0" smtClean="0"/>
              <a:t>В </a:t>
            </a:r>
            <a:r>
              <a:rPr lang="ru-RU" sz="2800" dirty="0"/>
              <a:t>целях своевременного и качественного составления проектов бюджетов соответствующие финансовые органы имеют право получать необходимые сведения от иных финансовых органов, а также от иных органов государственной власти, органов местного самоуправления.  </a:t>
            </a:r>
          </a:p>
          <a:p>
            <a:r>
              <a:rPr lang="ru-RU" sz="2800" dirty="0" smtClean="0"/>
              <a:t>Составление </a:t>
            </a:r>
            <a:r>
              <a:rPr lang="ru-RU" sz="2800" dirty="0"/>
              <a:t>проекта бюджета основывается на:  </a:t>
            </a:r>
          </a:p>
          <a:p>
            <a:r>
              <a:rPr lang="ru-RU" sz="2800" dirty="0" smtClean="0"/>
              <a:t>- Бюджетном </a:t>
            </a:r>
            <a:r>
              <a:rPr lang="ru-RU" sz="2800" dirty="0">
                <a:hlinkClick r:id="rId2" tooltip="Справочная информация: &quot;Перечень ежегодных посланий и бюджетных посланий Президента Российской Федерации Федеральному Собранию Российской Федерации&quot; (Материал подготовлен специалистами КонсультантПлюс)"/>
              </a:rPr>
              <a:t>послании</a:t>
            </a:r>
            <a:r>
              <a:rPr lang="ru-RU" sz="2800" dirty="0"/>
              <a:t> Президента Российской Федерации;  </a:t>
            </a:r>
          </a:p>
          <a:p>
            <a:r>
              <a:rPr lang="ru-RU" sz="2800" dirty="0" smtClean="0"/>
              <a:t>- прогнозе </a:t>
            </a:r>
            <a:r>
              <a:rPr lang="ru-RU" sz="2800" dirty="0"/>
              <a:t>социально-экономического развития соответствующей территории;  </a:t>
            </a:r>
          </a:p>
          <a:p>
            <a:r>
              <a:rPr lang="ru-RU" sz="2800" dirty="0" smtClean="0"/>
              <a:t>- основных </a:t>
            </a:r>
            <a:r>
              <a:rPr lang="ru-RU" sz="2800" dirty="0"/>
              <a:t>направлениях </a:t>
            </a:r>
            <a:r>
              <a:rPr lang="ru-RU" sz="2800" dirty="0">
                <a:hlinkClick r:id="rId3" tooltip="&quot;Основные направления бюджетной политики на 2014 год и плановый период 2015 и 2016 годов&quot;"/>
              </a:rPr>
              <a:t>бюджетной</a:t>
            </a:r>
            <a:r>
              <a:rPr lang="ru-RU" sz="2800" dirty="0"/>
              <a:t> и </a:t>
            </a:r>
            <a:r>
              <a:rPr lang="ru-RU" sz="2800" dirty="0">
                <a:hlinkClick r:id="rId4" tooltip="&quot;Основные направления налоговой политики Российской Федерации на 2014 год и на плановый период 2015 и 2016 годов&quot; (одобрено Правительством РФ 30.05.2013)"/>
              </a:rPr>
              <a:t>налоговой</a:t>
            </a:r>
            <a:r>
              <a:rPr lang="ru-RU" sz="2800" dirty="0"/>
              <a:t> политики;  </a:t>
            </a:r>
          </a:p>
          <a:p>
            <a:r>
              <a:rPr lang="ru-RU" sz="2800" dirty="0"/>
              <a:t>государственных (муниципальных) программах. </a:t>
            </a:r>
          </a:p>
        </p:txBody>
      </p:sp>
    </p:spTree>
    <p:extLst>
      <p:ext uri="{BB962C8B-B14F-4D97-AF65-F5344CB8AC3E}">
        <p14:creationId xmlns:p14="http://schemas.microsoft.com/office/powerpoint/2010/main" val="2370362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61" y="291634"/>
            <a:ext cx="11446136" cy="5940088"/>
          </a:xfrm>
          <a:prstGeom prst="rect">
            <a:avLst/>
          </a:prstGeom>
        </p:spPr>
        <p:txBody>
          <a:bodyPr wrap="square">
            <a:spAutoFit/>
          </a:bodyPr>
          <a:lstStyle/>
          <a:p>
            <a:r>
              <a:rPr lang="ru-RU" sz="1900" b="1" dirty="0">
                <a:solidFill>
                  <a:srgbClr val="FFFF00"/>
                </a:solidFill>
              </a:rPr>
              <a:t>Прогноз социально-экономического развития </a:t>
            </a:r>
            <a:r>
              <a:rPr lang="ru-RU" sz="1900" b="1" dirty="0"/>
              <a:t>Российской Федерации, субъекта Российской Федерации, муниципального образования разрабатывается </a:t>
            </a:r>
            <a:r>
              <a:rPr lang="ru-RU" sz="1900" b="1" dirty="0">
                <a:solidFill>
                  <a:srgbClr val="FFFF00"/>
                </a:solidFill>
              </a:rPr>
              <a:t>на период не менее трех лет</a:t>
            </a:r>
            <a:r>
              <a:rPr lang="ru-RU" sz="1900" b="1" dirty="0"/>
              <a:t>.  </a:t>
            </a:r>
          </a:p>
          <a:p>
            <a:r>
              <a:rPr lang="ru-RU" sz="1900" b="1" dirty="0" smtClean="0">
                <a:solidFill>
                  <a:srgbClr val="FFFF00"/>
                </a:solidFill>
              </a:rPr>
              <a:t>Прогноз социально-экономического развития </a:t>
            </a:r>
            <a:r>
              <a:rPr lang="ru-RU" sz="1900" b="1" dirty="0" smtClean="0"/>
              <a:t>Российской Федерации, субъекта Российской Федерации, муниципального образования ежегодно разрабатывается в </a:t>
            </a:r>
            <a:r>
              <a:rPr lang="ru-RU" sz="1900" b="1" dirty="0" smtClean="0">
                <a:hlinkClick r:id="rId2" tooltip="Постановление Правительства РФ от 22.07.2009 N 596 (ред. от 25.03.2013) &quot;О порядке разработки прогноза социально-экономического развития Российской Федерации&quot; (вместе с &quot;Правилами разработки прогноза социально-экономического развития Российской Федерации&quot;)"/>
              </a:rPr>
              <a:t>порядке</a:t>
            </a:r>
            <a:r>
              <a:rPr lang="ru-RU" sz="1900" b="1" dirty="0" smtClean="0"/>
              <a:t>, установленном соответственно Правительством Российской Федерации, высшим исполнительным органом государственной власти субъекта Российской Федерации, местной администрацией.  </a:t>
            </a:r>
          </a:p>
          <a:p>
            <a:r>
              <a:rPr lang="ru-RU" sz="1900" b="1" dirty="0" smtClean="0">
                <a:solidFill>
                  <a:srgbClr val="FFFF00"/>
                </a:solidFill>
              </a:rPr>
              <a:t>Прогноз </a:t>
            </a:r>
            <a:r>
              <a:rPr lang="ru-RU" sz="1900" b="1" dirty="0">
                <a:solidFill>
                  <a:srgbClr val="FFFF00"/>
                </a:solidFill>
              </a:rPr>
              <a:t>социально-экономического развития </a:t>
            </a:r>
            <a:r>
              <a:rPr lang="ru-RU" sz="1900" b="1" dirty="0"/>
              <a:t>Российской Федерации, субъекта Российской Федерации, муниципального образования одобряется соответственно Правительством Российской Федерации, высшим исполнительным органом государственной власти субъекта Российской Федерации, местной администрацией одновременно с принятием решения о внесении проекта бюджета в законодательный (представительный) орган.  </a:t>
            </a:r>
          </a:p>
          <a:p>
            <a:r>
              <a:rPr lang="ru-RU" sz="1900" b="1" dirty="0" smtClean="0">
                <a:solidFill>
                  <a:srgbClr val="FFFF00"/>
                </a:solidFill>
              </a:rPr>
              <a:t>Прогноз </a:t>
            </a:r>
            <a:r>
              <a:rPr lang="ru-RU" sz="1900" b="1" dirty="0">
                <a:solidFill>
                  <a:srgbClr val="FFFF00"/>
                </a:solidFill>
              </a:rPr>
              <a:t>социально-экономического развития </a:t>
            </a:r>
            <a:r>
              <a:rPr lang="ru-RU" sz="1900" b="1" dirty="0"/>
              <a:t>на очередной финансовый год и плановый период разрабатывается путем уточнения параметров планового периода и добавления параметров второго года планового периода.  </a:t>
            </a:r>
          </a:p>
          <a:p>
            <a:r>
              <a:rPr lang="ru-RU" sz="1900" b="1" dirty="0"/>
              <a:t>В </a:t>
            </a:r>
            <a:r>
              <a:rPr lang="ru-RU" sz="1900" b="1" dirty="0">
                <a:solidFill>
                  <a:srgbClr val="FFFF00"/>
                </a:solidFill>
              </a:rPr>
              <a:t>пояснительной записке к прогнозу </a:t>
            </a:r>
            <a:r>
              <a:rPr lang="ru-RU" sz="1900" b="1" dirty="0"/>
              <a:t>социально-экономического развития приводится обоснование параметров прогноза, в том числе их сопоставление с ранее утвержденными параметрами с указанием причин и факторов прогнозируемых изменений.  </a:t>
            </a:r>
          </a:p>
          <a:p>
            <a:r>
              <a:rPr lang="ru-RU" sz="1900" b="1" dirty="0" smtClean="0">
                <a:solidFill>
                  <a:srgbClr val="FFFF00"/>
                </a:solidFill>
              </a:rPr>
              <a:t>Изменение </a:t>
            </a:r>
            <a:r>
              <a:rPr lang="ru-RU" sz="1900" b="1" dirty="0">
                <a:solidFill>
                  <a:srgbClr val="FFFF00"/>
                </a:solidFill>
              </a:rPr>
              <a:t>прогноза </a:t>
            </a:r>
            <a:r>
              <a:rPr lang="ru-RU" sz="1900" b="1" dirty="0"/>
              <a:t>социально-экономического развития Российской Федерации, субъекта Российской Федерации, муниципального образования в ходе составления или рассмотрения проекта бюджета влечет за собой изменение основных характеристик проекта бюджета.  </a:t>
            </a:r>
          </a:p>
        </p:txBody>
      </p:sp>
    </p:spTree>
    <p:extLst>
      <p:ext uri="{BB962C8B-B14F-4D97-AF65-F5344CB8AC3E}">
        <p14:creationId xmlns:p14="http://schemas.microsoft.com/office/powerpoint/2010/main" val="379381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677733"/>
            <a:ext cx="10015370" cy="5078313"/>
          </a:xfrm>
          <a:prstGeom prst="rect">
            <a:avLst/>
          </a:prstGeom>
        </p:spPr>
        <p:txBody>
          <a:bodyPr wrap="square">
            <a:spAutoFit/>
          </a:bodyPr>
          <a:lstStyle/>
          <a:p>
            <a:pPr algn="ctr"/>
            <a:r>
              <a:rPr lang="ru-RU" sz="3600" b="1" dirty="0" smtClean="0">
                <a:solidFill>
                  <a:srgbClr val="FFFF00"/>
                </a:solidFill>
              </a:rPr>
              <a:t>Прогнозирование </a:t>
            </a:r>
            <a:r>
              <a:rPr lang="ru-RU" sz="3600" b="1" dirty="0">
                <a:solidFill>
                  <a:srgbClr val="FFFF00"/>
                </a:solidFill>
              </a:rPr>
              <a:t>доходов бюджета</a:t>
            </a:r>
            <a:r>
              <a:rPr lang="ru-RU" sz="3600" b="1" dirty="0"/>
              <a:t>  </a:t>
            </a:r>
          </a:p>
          <a:p>
            <a:r>
              <a:rPr lang="ru-RU" sz="2400" b="1" dirty="0"/>
              <a:t>    </a:t>
            </a:r>
          </a:p>
          <a:p>
            <a:r>
              <a:rPr lang="ru-RU" sz="2400" b="1" dirty="0" smtClean="0"/>
              <a:t>Доходы </a:t>
            </a:r>
            <a:r>
              <a:rPr lang="ru-RU" sz="2400" b="1" dirty="0"/>
              <a:t>бюджета прогнозируются на основе прогноза социально-экономического развития территории в условиях действующего на день внесения проекта закона (решения) о бюджете в законодательный (представительный) орган законодательства о налогах и сборах и бюджетного законодательства Российской Федерации, а также законодательства Российской Федерации, законов субъектов Российской Федерации и муниципальных правовых актов представительных органов муниципальных образований, устанавливающих неналоговые доходы бюджетов бюджетной системы Российской Федерации.  </a:t>
            </a:r>
          </a:p>
          <a:p>
            <a:r>
              <a:rPr lang="ru-RU" sz="2400" b="1" dirty="0"/>
              <a:t/>
            </a:r>
            <a:br>
              <a:rPr lang="ru-RU" sz="2400" b="1" dirty="0"/>
            </a:br>
            <a:endParaRPr lang="ru-RU" sz="2400" b="1" dirty="0"/>
          </a:p>
        </p:txBody>
      </p:sp>
    </p:spTree>
    <p:extLst>
      <p:ext uri="{BB962C8B-B14F-4D97-AF65-F5344CB8AC3E}">
        <p14:creationId xmlns:p14="http://schemas.microsoft.com/office/powerpoint/2010/main" val="1479340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3608705"/>
              </p:ext>
            </p:extLst>
          </p:nvPr>
        </p:nvGraphicFramePr>
        <p:xfrm>
          <a:off x="268944" y="766171"/>
          <a:ext cx="11553709" cy="5918329"/>
        </p:xfrm>
        <a:graphic>
          <a:graphicData uri="http://schemas.openxmlformats.org/drawingml/2006/table">
            <a:tbl>
              <a:tblPr>
                <a:tableStyleId>{5C22544A-7EE6-4342-B048-85BDC9FD1C3A}</a:tableStyleId>
              </a:tblPr>
              <a:tblGrid>
                <a:gridCol w="4423591"/>
                <a:gridCol w="1455128"/>
                <a:gridCol w="1134998"/>
                <a:gridCol w="1134998"/>
                <a:gridCol w="1134998"/>
                <a:gridCol w="1134998"/>
                <a:gridCol w="1134998"/>
              </a:tblGrid>
              <a:tr h="288711">
                <a:tc rowSpan="2">
                  <a:txBody>
                    <a:bodyPr/>
                    <a:lstStyle/>
                    <a:p>
                      <a:pPr algn="ctr" fontAlgn="b"/>
                      <a:r>
                        <a:rPr lang="ru-RU" sz="1800" b="1" u="none" strike="noStrike" dirty="0" smtClean="0">
                          <a:effectLst/>
                        </a:rPr>
                        <a:t>Показатель</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400" b="1" u="none" strike="noStrike" dirty="0">
                          <a:effectLst/>
                        </a:rPr>
                        <a:t>Единица</a:t>
                      </a:r>
                      <a:endParaRPr lang="ru-RU" sz="14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400" b="1" u="none" strike="noStrike" dirty="0">
                          <a:effectLst/>
                        </a:rPr>
                        <a:t>2010</a:t>
                      </a:r>
                      <a:endParaRPr lang="ru-RU" sz="1400" b="1" i="0" u="none" strike="noStrike" dirty="0">
                        <a:effectLst/>
                        <a:latin typeface="Times New Roman" panose="02020603050405020304" pitchFamily="18" charset="0"/>
                      </a:endParaRPr>
                    </a:p>
                  </a:txBody>
                  <a:tcPr marL="5372" marR="5372" marT="5372" marB="0" anchor="ctr"/>
                </a:tc>
                <a:tc>
                  <a:txBody>
                    <a:bodyPr/>
                    <a:lstStyle/>
                    <a:p>
                      <a:pPr algn="ctr" fontAlgn="ctr"/>
                      <a:r>
                        <a:rPr lang="ru-RU" sz="1400" b="1" u="none" strike="noStrike">
                          <a:effectLst/>
                        </a:rPr>
                        <a:t>2011</a:t>
                      </a:r>
                      <a:endParaRPr lang="ru-RU" sz="1400" b="1" i="0" u="none" strike="noStrike">
                        <a:effectLst/>
                        <a:latin typeface="Times New Roman" panose="02020603050405020304" pitchFamily="18" charset="0"/>
                      </a:endParaRPr>
                    </a:p>
                  </a:txBody>
                  <a:tcPr marL="5372" marR="5372" marT="5372" marB="0" anchor="ctr"/>
                </a:tc>
                <a:tc>
                  <a:txBody>
                    <a:bodyPr/>
                    <a:lstStyle/>
                    <a:p>
                      <a:pPr algn="ctr" fontAlgn="ctr"/>
                      <a:r>
                        <a:rPr lang="ru-RU" sz="1400" b="1" u="none" strike="noStrike">
                          <a:effectLst/>
                        </a:rPr>
                        <a:t>2012</a:t>
                      </a:r>
                      <a:endParaRPr lang="ru-RU" sz="1400" b="1" i="0" u="none" strike="noStrike">
                        <a:effectLst/>
                        <a:latin typeface="Times New Roman" panose="02020603050405020304" pitchFamily="18" charset="0"/>
                      </a:endParaRPr>
                    </a:p>
                  </a:txBody>
                  <a:tcPr marL="5372" marR="5372" marT="5372" marB="0" anchor="ctr"/>
                </a:tc>
                <a:tc>
                  <a:txBody>
                    <a:bodyPr/>
                    <a:lstStyle/>
                    <a:p>
                      <a:pPr algn="ctr" fontAlgn="ctr"/>
                      <a:r>
                        <a:rPr lang="ru-RU" sz="1400" b="1" u="none" strike="noStrike">
                          <a:effectLst/>
                        </a:rPr>
                        <a:t>2013</a:t>
                      </a:r>
                      <a:endParaRPr lang="ru-RU" sz="1400" b="1" i="0" u="none" strike="noStrike">
                        <a:effectLst/>
                        <a:latin typeface="Times New Roman" panose="02020603050405020304" pitchFamily="18" charset="0"/>
                      </a:endParaRPr>
                    </a:p>
                  </a:txBody>
                  <a:tcPr marL="5372" marR="5372" marT="5372" marB="0" anchor="ctr"/>
                </a:tc>
                <a:tc>
                  <a:txBody>
                    <a:bodyPr/>
                    <a:lstStyle/>
                    <a:p>
                      <a:pPr algn="ctr" fontAlgn="b"/>
                      <a:r>
                        <a:rPr lang="ru-RU" sz="1400" b="1" u="none" strike="noStrike" dirty="0">
                          <a:effectLst/>
                        </a:rPr>
                        <a:t>прогноз</a:t>
                      </a:r>
                      <a:endParaRPr lang="ru-RU" sz="1400" b="1" i="0" u="none" strike="noStrike" dirty="0">
                        <a:effectLst/>
                        <a:latin typeface="Arial Cyr" panose="020B0604020202020204" pitchFamily="34" charset="0"/>
                      </a:endParaRPr>
                    </a:p>
                  </a:txBody>
                  <a:tcPr marL="5372" marR="5372" marT="5372" marB="0" anchor="ctr"/>
                </a:tc>
              </a:tr>
              <a:tr h="257249">
                <a:tc vMerge="1">
                  <a:txBody>
                    <a:bodyPr/>
                    <a:lstStyle/>
                    <a:p>
                      <a:pPr algn="l" fontAlgn="b"/>
                      <a:endParaRPr lang="ru-RU" sz="1400" b="1" i="0" u="none" strike="noStrike" dirty="0">
                        <a:effectLst/>
                        <a:latin typeface="Times New Roman Cyr" panose="02020603050405020304" pitchFamily="18" charset="0"/>
                      </a:endParaRPr>
                    </a:p>
                  </a:txBody>
                  <a:tcPr marL="5372" marR="5372" marT="5372" marB="0" anchor="b"/>
                </a:tc>
                <a:tc>
                  <a:txBody>
                    <a:bodyPr/>
                    <a:lstStyle/>
                    <a:p>
                      <a:pPr algn="ctr" fontAlgn="t"/>
                      <a:r>
                        <a:rPr lang="ru-RU" sz="1800" b="1" u="none" strike="noStrike">
                          <a:effectLst/>
                        </a:rPr>
                        <a:t>измерения</a:t>
                      </a:r>
                      <a:endParaRPr lang="ru-RU" sz="1800" b="1" i="0" u="none" strike="noStrike">
                        <a:effectLst/>
                        <a:latin typeface="Times New Roman Cyr" panose="02020603050405020304" pitchFamily="18" charset="0"/>
                      </a:endParaRPr>
                    </a:p>
                  </a:txBody>
                  <a:tcPr marL="5372" marR="5372" marT="5372" marB="0" anchor="ctr"/>
                </a:tc>
                <a:tc gridSpan="3">
                  <a:txBody>
                    <a:bodyPr/>
                    <a:lstStyle/>
                    <a:p>
                      <a:pPr algn="ctr" fontAlgn="t"/>
                      <a:r>
                        <a:rPr lang="ru-RU" sz="1800" b="1" u="none" strike="noStrike" dirty="0">
                          <a:effectLst/>
                        </a:rPr>
                        <a:t>отчет</a:t>
                      </a:r>
                      <a:endParaRPr lang="ru-RU" sz="1800" b="1" i="0" u="none" strike="noStrike" dirty="0">
                        <a:effectLst/>
                        <a:latin typeface="Times New Roman Cyr" panose="02020603050405020304" pitchFamily="18" charset="0"/>
                      </a:endParaRPr>
                    </a:p>
                  </a:txBody>
                  <a:tcPr marL="5372" marR="5372" marT="5372" marB="0" anchor="ctr"/>
                </a:tc>
                <a:tc hMerge="1">
                  <a:txBody>
                    <a:bodyPr/>
                    <a:lstStyle/>
                    <a:p>
                      <a:endParaRPr lang="ru-RU"/>
                    </a:p>
                  </a:txBody>
                  <a:tcPr/>
                </a:tc>
                <a:tc hMerge="1">
                  <a:txBody>
                    <a:bodyPr/>
                    <a:lstStyle/>
                    <a:p>
                      <a:endParaRPr lang="ru-RU"/>
                    </a:p>
                  </a:txBody>
                  <a:tcPr/>
                </a:tc>
                <a:tc>
                  <a:txBody>
                    <a:bodyPr/>
                    <a:lstStyle/>
                    <a:p>
                      <a:pPr algn="ctr" fontAlgn="b"/>
                      <a:r>
                        <a:rPr lang="ru-RU" sz="1800" b="1" u="none" strike="noStrike" dirty="0">
                          <a:effectLst/>
                        </a:rPr>
                        <a:t>оценка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2014</a:t>
                      </a:r>
                      <a:endParaRPr lang="ru-RU" sz="1800" b="1" i="0" u="none" strike="noStrike" dirty="0">
                        <a:effectLst/>
                        <a:latin typeface="Times New Roman Cyr" panose="02020603050405020304" pitchFamily="18" charset="0"/>
                      </a:endParaRPr>
                    </a:p>
                  </a:txBody>
                  <a:tcPr marL="5372" marR="5372" marT="5372" marB="0" anchor="ctr"/>
                </a:tc>
              </a:tr>
              <a:tr h="257249">
                <a:tc>
                  <a:txBody>
                    <a:bodyPr/>
                    <a:lstStyle/>
                    <a:p>
                      <a:pPr algn="l" fontAlgn="b"/>
                      <a:r>
                        <a:rPr lang="ru-RU" sz="1800" b="1" u="none" strike="noStrike" dirty="0">
                          <a:effectLst/>
                        </a:rPr>
                        <a:t>Индекс  потребительских цен</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endParaRPr lang="ru-RU" sz="1800" b="1" i="1" u="none" strike="noStrike">
                        <a:solidFill>
                          <a:srgbClr val="FF0000"/>
                        </a:solidFill>
                        <a:effectLst/>
                        <a:latin typeface="Times New Roman Cyr" panose="02020603050405020304" pitchFamily="18" charset="0"/>
                      </a:endParaRPr>
                    </a:p>
                  </a:txBody>
                  <a:tcPr marL="5372" marR="5372" marT="5372" marB="0" anchor="b"/>
                </a:tc>
                <a:tc>
                  <a:txBody>
                    <a:bodyPr/>
                    <a:lstStyle/>
                    <a:p>
                      <a:pPr algn="ctr" fontAlgn="b"/>
                      <a:endParaRPr lang="ru-RU" sz="1800" b="1" i="1" u="none" strike="noStrike">
                        <a:effectLst/>
                        <a:latin typeface="Times New Roman Cyr" panose="02020603050405020304" pitchFamily="18" charset="0"/>
                      </a:endParaRPr>
                    </a:p>
                  </a:txBody>
                  <a:tcPr marL="5372" marR="5372" marT="5372" marB="0" anchor="b"/>
                </a:tc>
                <a:tc>
                  <a:txBody>
                    <a:bodyPr/>
                    <a:lstStyle/>
                    <a:p>
                      <a:pPr algn="ctr" fontAlgn="b"/>
                      <a:endParaRPr lang="ru-RU" sz="1800" b="1" i="1" u="none" strike="noStrike">
                        <a:effectLst/>
                        <a:latin typeface="Times New Roman Cyr" panose="02020603050405020304" pitchFamily="18" charset="0"/>
                      </a:endParaRPr>
                    </a:p>
                  </a:txBody>
                  <a:tcPr marL="5372" marR="5372" marT="5372" marB="0" anchor="b"/>
                </a:tc>
                <a:tc>
                  <a:txBody>
                    <a:bodyPr/>
                    <a:lstStyle/>
                    <a:p>
                      <a:pPr algn="ctr" fontAlgn="b"/>
                      <a:endParaRPr lang="ru-RU" sz="1800" b="1" i="1" u="none" strike="noStrike">
                        <a:solidFill>
                          <a:srgbClr val="FFFFFF"/>
                        </a:solidFill>
                        <a:effectLst/>
                        <a:latin typeface="Times New Roman Cyr" panose="02020603050405020304" pitchFamily="18" charset="0"/>
                      </a:endParaRPr>
                    </a:p>
                  </a:txBody>
                  <a:tcPr marL="5372" marR="5372" marT="5372" marB="0" anchor="b"/>
                </a:tc>
                <a:tc>
                  <a:txBody>
                    <a:bodyPr/>
                    <a:lstStyle/>
                    <a:p>
                      <a:pPr algn="ctr" fontAlgn="b"/>
                      <a:endParaRPr lang="ru-RU" sz="1800" b="1" i="1" u="none" strike="noStrike" dirty="0">
                        <a:solidFill>
                          <a:srgbClr val="FFFFFF"/>
                        </a:solidFill>
                        <a:effectLst/>
                        <a:latin typeface="Times New Roman Cyr" panose="02020603050405020304" pitchFamily="18" charset="0"/>
                      </a:endParaRPr>
                    </a:p>
                  </a:txBody>
                  <a:tcPr marL="5372" marR="5372" marT="5372" marB="0" anchor="b"/>
                </a:tc>
              </a:tr>
              <a:tr h="508951">
                <a:tc>
                  <a:txBody>
                    <a:bodyPr/>
                    <a:lstStyle/>
                    <a:p>
                      <a:pPr algn="l" fontAlgn="b"/>
                      <a:r>
                        <a:rPr lang="ru-RU" sz="1800" b="1" u="none" strike="noStrike" dirty="0">
                          <a:effectLst/>
                        </a:rPr>
                        <a:t>на конец года </a:t>
                      </a:r>
                      <a:endParaRPr lang="ru-RU" sz="1800" b="1" i="0" u="none" strike="noStrike" dirty="0">
                        <a:effectLst/>
                        <a:latin typeface="Times New Roman Cyr" panose="02020603050405020304" pitchFamily="18" charset="0"/>
                      </a:endParaRPr>
                    </a:p>
                  </a:txBody>
                  <a:tcPr marL="64463" marR="5372" marT="5372" marB="0" anchor="b"/>
                </a:tc>
                <a:tc>
                  <a:txBody>
                    <a:bodyPr/>
                    <a:lstStyle/>
                    <a:p>
                      <a:pPr algn="ctr" fontAlgn="b"/>
                      <a:r>
                        <a:rPr lang="ru-RU" sz="1800" b="1" u="none" strike="noStrike" dirty="0">
                          <a:effectLst/>
                        </a:rPr>
                        <a:t>% к декабрю пред</a:t>
                      </a:r>
                      <a:r>
                        <a:rPr lang="ru-RU" sz="1800" b="1" u="none" strike="noStrike" dirty="0" smtClean="0">
                          <a:effectLst/>
                        </a:rPr>
                        <a:t>. года</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108,8</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106,1</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106,6</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106,5</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104,8</a:t>
                      </a:r>
                      <a:endParaRPr lang="ru-RU" sz="1800" b="1" i="0" u="none" strike="noStrike" dirty="0">
                        <a:effectLst/>
                        <a:latin typeface="Times New Roman Cyr" panose="02020603050405020304" pitchFamily="18" charset="0"/>
                      </a:endParaRPr>
                    </a:p>
                  </a:txBody>
                  <a:tcPr marL="5372" marR="5372" marT="5372" marB="0" anchor="b"/>
                </a:tc>
              </a:tr>
              <a:tr h="257249">
                <a:tc>
                  <a:txBody>
                    <a:bodyPr/>
                    <a:lstStyle/>
                    <a:p>
                      <a:pPr algn="l" fontAlgn="b"/>
                      <a:r>
                        <a:rPr lang="ru-RU" sz="1800" b="1" u="none" strike="noStrike">
                          <a:effectLst/>
                        </a:rPr>
                        <a:t>    в среднем за год</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106,9</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108,4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105,1</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106,7</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105,9</a:t>
                      </a:r>
                      <a:endParaRPr lang="ru-RU" sz="1800" b="1" i="0" u="none" strike="noStrike" dirty="0">
                        <a:effectLst/>
                        <a:latin typeface="Times New Roman Cyr" panose="02020603050405020304" pitchFamily="18" charset="0"/>
                      </a:endParaRPr>
                    </a:p>
                  </a:txBody>
                  <a:tcPr marL="5372" marR="5372" marT="5372" marB="0" anchor="b"/>
                </a:tc>
              </a:tr>
              <a:tr h="257249">
                <a:tc>
                  <a:txBody>
                    <a:bodyPr/>
                    <a:lstStyle/>
                    <a:p>
                      <a:pPr algn="l" fontAlgn="b"/>
                      <a:r>
                        <a:rPr lang="ru-RU" sz="1800" b="1" u="none" strike="noStrike" dirty="0">
                          <a:effectLst/>
                        </a:rPr>
                        <a:t>Валовой внутренний продукт </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млрд. руб.</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ctr"/>
                      <a:r>
                        <a:rPr lang="ru-RU" sz="1800" b="1" u="none" strike="noStrike">
                          <a:effectLst/>
                        </a:rPr>
                        <a:t>46309</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55800</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62599</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67501</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72908</a:t>
                      </a:r>
                      <a:endParaRPr lang="ru-RU" sz="1800" b="1" i="0" u="none" strike="noStrike" dirty="0">
                        <a:effectLst/>
                        <a:latin typeface="Times New Roman Cyr" panose="02020603050405020304" pitchFamily="18" charset="0"/>
                      </a:endParaRPr>
                    </a:p>
                  </a:txBody>
                  <a:tcPr marL="5372" marR="5372" marT="5372" marB="0" anchor="ctr"/>
                </a:tc>
              </a:tr>
              <a:tr h="257249">
                <a:tc>
                  <a:txBody>
                    <a:bodyPr/>
                    <a:lstStyle/>
                    <a:p>
                      <a:pPr algn="l" fontAlgn="ctr"/>
                      <a:r>
                        <a:rPr lang="ru-RU" sz="1800" b="1" u="none" strike="noStrike">
                          <a:effectLst/>
                        </a:rPr>
                        <a:t>    темп роста </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b"/>
                      <a:r>
                        <a:rPr lang="ru-RU" sz="1800" b="1" u="none" strike="noStrike">
                          <a:effectLst/>
                        </a:rPr>
                        <a:t>104,5</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104,3</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103,4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101,4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102,5</a:t>
                      </a:r>
                      <a:endParaRPr lang="ru-RU" sz="1800" b="1" i="0" u="none" strike="noStrike">
                        <a:effectLst/>
                        <a:latin typeface="Times New Roman Cyr" panose="02020603050405020304" pitchFamily="18" charset="0"/>
                      </a:endParaRPr>
                    </a:p>
                  </a:txBody>
                  <a:tcPr marL="5372" marR="5372" marT="5372" marB="0" anchor="b"/>
                </a:tc>
              </a:tr>
              <a:tr h="257249">
                <a:tc>
                  <a:txBody>
                    <a:bodyPr/>
                    <a:lstStyle/>
                    <a:p>
                      <a:pPr algn="l" fontAlgn="b"/>
                      <a:r>
                        <a:rPr lang="ru-RU" sz="1800" b="1" u="none" strike="noStrike">
                          <a:effectLst/>
                        </a:rPr>
                        <a:t>    Индекс-дефлятор ВВП</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114,2</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115,5</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108,5</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105,4</a:t>
                      </a:r>
                      <a:endParaRPr lang="ru-RU" sz="1800" b="1" i="0" u="none" strike="noStrike" dirty="0">
                        <a:effectLst/>
                        <a:latin typeface="Times New Roman Cyr" panose="02020603050405020304" pitchFamily="18" charset="0"/>
                      </a:endParaRPr>
                    </a:p>
                  </a:txBody>
                  <a:tcPr marL="5372" marR="5372" marT="5372" marB="0" anchor="b"/>
                </a:tc>
              </a:tr>
              <a:tr h="154623">
                <a:tc>
                  <a:txBody>
                    <a:bodyPr/>
                    <a:lstStyle/>
                    <a:p>
                      <a:pPr algn="l" fontAlgn="b"/>
                      <a:r>
                        <a:rPr lang="ru-RU" sz="1800" b="1" u="none" strike="noStrike" dirty="0">
                          <a:effectLst/>
                        </a:rPr>
                        <a:t>Объем отгруженной продукции (работ, услуг) </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млрд. руб.</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28764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35053</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38221</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40486</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43399</a:t>
                      </a:r>
                      <a:endParaRPr lang="ru-RU" sz="1800" b="1" i="0" u="none" strike="noStrike" dirty="0">
                        <a:effectLst/>
                        <a:latin typeface="Times New Roman Cyr" panose="02020603050405020304" pitchFamily="18" charset="0"/>
                      </a:endParaRPr>
                    </a:p>
                  </a:txBody>
                  <a:tcPr marL="5372" marR="5372" marT="5372" marB="0" anchor="b"/>
                </a:tc>
              </a:tr>
              <a:tr h="282630">
                <a:tc>
                  <a:txBody>
                    <a:bodyPr/>
                    <a:lstStyle/>
                    <a:p>
                      <a:pPr algn="l" fontAlgn="ctr"/>
                      <a:r>
                        <a:rPr lang="ru-RU" sz="1800" b="1" u="none" strike="noStrike">
                          <a:effectLst/>
                        </a:rPr>
                        <a:t>индекс промышленного производства </a:t>
                      </a:r>
                      <a:endParaRPr lang="ru-RU" sz="1800" b="1" i="0" u="none" strike="noStrike">
                        <a:effectLst/>
                        <a:latin typeface="Times New Roman Cyr" panose="02020603050405020304" pitchFamily="18" charset="0"/>
                      </a:endParaRPr>
                    </a:p>
                  </a:txBody>
                  <a:tcPr marL="64463" marR="5372" marT="5372" marB="0" anchor="ctr"/>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ctr"/>
                      <a:r>
                        <a:rPr lang="ru-RU" sz="1800" b="1" u="none" strike="noStrike">
                          <a:effectLst/>
                        </a:rPr>
                        <a:t>108,2</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104,7</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102,6</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100,1</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102,2</a:t>
                      </a:r>
                      <a:endParaRPr lang="ru-RU" sz="1800" b="1" i="0" u="none" strike="noStrike" dirty="0">
                        <a:effectLst/>
                        <a:latin typeface="Times New Roman Cyr" panose="02020603050405020304" pitchFamily="18" charset="0"/>
                      </a:endParaRPr>
                    </a:p>
                  </a:txBody>
                  <a:tcPr marL="5372" marR="5372" marT="5372" marB="0" anchor="ctr"/>
                </a:tc>
              </a:tr>
              <a:tr h="257249">
                <a:tc>
                  <a:txBody>
                    <a:bodyPr/>
                    <a:lstStyle/>
                    <a:p>
                      <a:pPr algn="l" fontAlgn="b"/>
                      <a:r>
                        <a:rPr lang="ru-RU" sz="1800" b="1" u="none" strike="noStrike">
                          <a:effectLst/>
                        </a:rPr>
                        <a:t>    Индекс-дефлятор</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118,3</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116,4</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106,3</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105,8</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104,9</a:t>
                      </a:r>
                      <a:endParaRPr lang="ru-RU" sz="1800" b="1" i="0" u="none" strike="noStrike">
                        <a:effectLst/>
                        <a:latin typeface="Times New Roman Cyr" panose="02020603050405020304" pitchFamily="18" charset="0"/>
                      </a:endParaRPr>
                    </a:p>
                  </a:txBody>
                  <a:tcPr marL="5372" marR="5372" marT="5372" marB="0" anchor="b"/>
                </a:tc>
              </a:tr>
              <a:tr h="257249">
                <a:tc>
                  <a:txBody>
                    <a:bodyPr/>
                    <a:lstStyle/>
                    <a:p>
                      <a:pPr algn="l" fontAlgn="b"/>
                      <a:r>
                        <a:rPr lang="ru-RU" sz="1800" b="1" u="none" strike="noStrike">
                          <a:effectLst/>
                        </a:rPr>
                        <a:t>    по сопоставимому кругу предприятий</a:t>
                      </a:r>
                      <a:endParaRPr lang="ru-RU" sz="1800" b="1" i="1" u="none" strike="noStrike">
                        <a:effectLst/>
                        <a:latin typeface="Times New Roman Cyr" panose="02020603050405020304" pitchFamily="18" charset="0"/>
                      </a:endParaRPr>
                    </a:p>
                  </a:txBody>
                  <a:tcPr marL="128925" marR="5372" marT="5372" marB="0" anchor="b"/>
                </a:tc>
                <a:tc>
                  <a:txBody>
                    <a:bodyPr/>
                    <a:lstStyle/>
                    <a:p>
                      <a:pPr algn="l" fontAlgn="b"/>
                      <a:endParaRPr lang="ru-RU" sz="1800" b="1" i="1"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114,5</a:t>
                      </a:r>
                      <a:endParaRPr lang="ru-RU" sz="1800" b="1" i="1"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116,7</a:t>
                      </a:r>
                      <a:endParaRPr lang="ru-RU" sz="1800" b="1" i="1"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105,3</a:t>
                      </a:r>
                      <a:endParaRPr lang="ru-RU" sz="1800" b="1" i="1" u="none" strike="noStrike" dirty="0">
                        <a:effectLst/>
                        <a:latin typeface="Times New Roman Cyr" panose="02020603050405020304" pitchFamily="18" charset="0"/>
                      </a:endParaRPr>
                    </a:p>
                  </a:txBody>
                  <a:tcPr marL="5372" marR="5372" marT="5372" marB="0" anchor="b"/>
                </a:tc>
                <a:tc>
                  <a:txBody>
                    <a:bodyPr/>
                    <a:lstStyle/>
                    <a:p>
                      <a:pPr algn="l" fontAlgn="b"/>
                      <a:endParaRPr lang="ru-RU" sz="1800" b="1" i="1" u="none" strike="noStrike">
                        <a:effectLst/>
                        <a:latin typeface="Times New Roman Cyr" panose="02020603050405020304" pitchFamily="18" charset="0"/>
                      </a:endParaRPr>
                    </a:p>
                  </a:txBody>
                  <a:tcPr marL="5372" marR="5372" marT="5372" marB="0" anchor="b"/>
                </a:tc>
                <a:tc>
                  <a:txBody>
                    <a:bodyPr/>
                    <a:lstStyle/>
                    <a:p>
                      <a:pPr algn="l" fontAlgn="b"/>
                      <a:endParaRPr lang="ru-RU" sz="1800" b="1" i="1" u="none" strike="noStrike" dirty="0">
                        <a:effectLst/>
                        <a:latin typeface="Times New Roman Cyr" panose="02020603050405020304" pitchFamily="18" charset="0"/>
                      </a:endParaRPr>
                    </a:p>
                  </a:txBody>
                  <a:tcPr marL="5372" marR="5372" marT="5372" marB="0" anchor="b"/>
                </a:tc>
              </a:tr>
              <a:tr h="508951">
                <a:tc>
                  <a:txBody>
                    <a:bodyPr/>
                    <a:lstStyle/>
                    <a:p>
                      <a:pPr algn="l" fontAlgn="ctr"/>
                      <a:r>
                        <a:rPr lang="ru-RU" sz="1800" b="1" u="none" strike="noStrike" dirty="0">
                          <a:effectLst/>
                        </a:rPr>
                        <a:t>Продукция сельского хозяйства во всех категориях хозяйств (темп роста)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88,7</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123,0</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95,2</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106,2</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102,0</a:t>
                      </a:r>
                      <a:endParaRPr lang="ru-RU" sz="1800" b="1" i="0" u="none" strike="noStrike" dirty="0">
                        <a:effectLst/>
                        <a:latin typeface="Times New Roman Cyr" panose="02020603050405020304" pitchFamily="18" charset="0"/>
                      </a:endParaRPr>
                    </a:p>
                  </a:txBody>
                  <a:tcPr marL="5372" marR="5372" marT="5372" marB="0" anchor="b"/>
                </a:tc>
              </a:tr>
              <a:tr h="334020">
                <a:tc>
                  <a:txBody>
                    <a:bodyPr/>
                    <a:lstStyle/>
                    <a:p>
                      <a:pPr algn="l" fontAlgn="b"/>
                      <a:r>
                        <a:rPr lang="ru-RU" sz="1800" b="1" u="none" strike="noStrike" dirty="0">
                          <a:effectLst/>
                        </a:rPr>
                        <a:t>    Индекс-дефлятор</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115,9</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102,5</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107,6</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103,8</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107,9</a:t>
                      </a:r>
                      <a:endParaRPr lang="ru-RU" sz="1800" b="1" i="0" u="none" strike="noStrike" dirty="0">
                        <a:effectLst/>
                        <a:latin typeface="Times New Roman Cyr" panose="02020603050405020304" pitchFamily="18" charset="0"/>
                      </a:endParaRPr>
                    </a:p>
                  </a:txBody>
                  <a:tcPr marL="5372" marR="5372" marT="5372" marB="0" anchor="b"/>
                </a:tc>
              </a:tr>
              <a:tr h="508951">
                <a:tc>
                  <a:txBody>
                    <a:bodyPr/>
                    <a:lstStyle/>
                    <a:p>
                      <a:pPr algn="l" fontAlgn="ctr"/>
                      <a:r>
                        <a:rPr lang="ru-RU" sz="1800" b="1" u="none" strike="noStrike" dirty="0">
                          <a:effectLst/>
                        </a:rPr>
                        <a:t>Инвестиции в основной капитал за счет всех источников финансирования </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800" b="1" u="none" strike="noStrike">
                          <a:effectLst/>
                        </a:rPr>
                        <a:t>млрд. руб.</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9152</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11036</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12569</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13366</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14596</a:t>
                      </a:r>
                      <a:endParaRPr lang="ru-RU" sz="1800" b="1" i="0" u="none" strike="noStrike" dirty="0">
                        <a:effectLst/>
                        <a:latin typeface="Times New Roman Cyr" panose="02020603050405020304" pitchFamily="18" charset="0"/>
                      </a:endParaRPr>
                    </a:p>
                  </a:txBody>
                  <a:tcPr marL="5372" marR="5372" marT="5372" marB="0" anchor="b"/>
                </a:tc>
              </a:tr>
              <a:tr h="257249">
                <a:tc>
                  <a:txBody>
                    <a:bodyPr/>
                    <a:lstStyle/>
                    <a:p>
                      <a:pPr algn="l" fontAlgn="ctr"/>
                      <a:r>
                        <a:rPr lang="ru-RU" sz="1800" b="1" u="none" strike="noStrike">
                          <a:effectLst/>
                        </a:rPr>
                        <a:t>    темп роста </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ctr"/>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ctr"/>
                </a:tc>
                <a:tc>
                  <a:txBody>
                    <a:bodyPr/>
                    <a:lstStyle/>
                    <a:p>
                      <a:pPr algn="ctr" fontAlgn="b"/>
                      <a:r>
                        <a:rPr lang="ru-RU" sz="1800" b="1" u="none" strike="noStrike">
                          <a:effectLst/>
                        </a:rPr>
                        <a:t>106,3</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110,8</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106,6</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100,2</a:t>
                      </a:r>
                      <a:endParaRPr lang="ru-RU" sz="1800" b="1" i="0" u="none" strike="noStrike" dirty="0">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103,9</a:t>
                      </a:r>
                      <a:endParaRPr lang="ru-RU" sz="1800" b="1" i="0" u="none" strike="noStrike" dirty="0">
                        <a:effectLst/>
                        <a:latin typeface="Times New Roman Cyr" panose="02020603050405020304" pitchFamily="18" charset="0"/>
                      </a:endParaRPr>
                    </a:p>
                  </a:txBody>
                  <a:tcPr marL="5372" marR="5372" marT="5372" marB="0" anchor="b"/>
                </a:tc>
              </a:tr>
              <a:tr h="257249">
                <a:tc>
                  <a:txBody>
                    <a:bodyPr/>
                    <a:lstStyle/>
                    <a:p>
                      <a:pPr algn="l" fontAlgn="b"/>
                      <a:r>
                        <a:rPr lang="ru-RU" sz="1800" b="1" u="none" strike="noStrike">
                          <a:effectLst/>
                        </a:rPr>
                        <a:t>    Индекс-дефлятор</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 к пред. году</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107,9</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108,8</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106,8</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a:effectLst/>
                        </a:rPr>
                        <a:t>106,1</a:t>
                      </a:r>
                      <a:endParaRPr lang="ru-RU" sz="1800" b="1" i="0" u="none" strike="noStrike">
                        <a:effectLst/>
                        <a:latin typeface="Times New Roman Cyr" panose="02020603050405020304" pitchFamily="18" charset="0"/>
                      </a:endParaRPr>
                    </a:p>
                  </a:txBody>
                  <a:tcPr marL="5372" marR="5372" marT="5372" marB="0" anchor="b"/>
                </a:tc>
                <a:tc>
                  <a:txBody>
                    <a:bodyPr/>
                    <a:lstStyle/>
                    <a:p>
                      <a:pPr algn="ctr" fontAlgn="b"/>
                      <a:r>
                        <a:rPr lang="ru-RU" sz="1800" b="1" u="none" strike="noStrike" dirty="0">
                          <a:effectLst/>
                        </a:rPr>
                        <a:t>105,1</a:t>
                      </a:r>
                      <a:endParaRPr lang="ru-RU" sz="1800" b="1" i="0" u="none" strike="noStrike" dirty="0">
                        <a:effectLst/>
                        <a:latin typeface="Times New Roman Cyr" panose="02020603050405020304" pitchFamily="18" charset="0"/>
                      </a:endParaRPr>
                    </a:p>
                  </a:txBody>
                  <a:tcPr marL="5372" marR="5372" marT="5372" marB="0" anchor="b"/>
                </a:tc>
              </a:tr>
            </a:tbl>
          </a:graphicData>
        </a:graphic>
      </p:graphicFrame>
      <p:sp>
        <p:nvSpPr>
          <p:cNvPr id="3" name="Прямоугольник 2"/>
          <p:cNvSpPr/>
          <p:nvPr/>
        </p:nvSpPr>
        <p:spPr>
          <a:xfrm>
            <a:off x="1034294" y="242951"/>
            <a:ext cx="9951315" cy="523220"/>
          </a:xfrm>
          <a:prstGeom prst="rect">
            <a:avLst/>
          </a:prstGeom>
        </p:spPr>
        <p:txBody>
          <a:bodyPr wrap="none">
            <a:spAutoFit/>
          </a:bodyPr>
          <a:lstStyle/>
          <a:p>
            <a:pPr algn="ctr"/>
            <a:r>
              <a:rPr lang="ru-RU" sz="2800" b="1" dirty="0" smtClean="0">
                <a:solidFill>
                  <a:srgbClr val="FFFF00"/>
                </a:solidFill>
              </a:rPr>
              <a:t>Показатели прогноза социально-экономического развития РФ</a:t>
            </a:r>
            <a:endParaRPr lang="ru-RU" sz="2800" b="1" dirty="0"/>
          </a:p>
        </p:txBody>
      </p:sp>
    </p:spTree>
    <p:extLst>
      <p:ext uri="{BB962C8B-B14F-4D97-AF65-F5344CB8AC3E}">
        <p14:creationId xmlns:p14="http://schemas.microsoft.com/office/powerpoint/2010/main" val="1361900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75202954"/>
              </p:ext>
            </p:extLst>
          </p:nvPr>
        </p:nvGraphicFramePr>
        <p:xfrm>
          <a:off x="301216" y="1129548"/>
          <a:ext cx="11553709" cy="5355668"/>
        </p:xfrm>
        <a:graphic>
          <a:graphicData uri="http://schemas.openxmlformats.org/drawingml/2006/table">
            <a:tbl>
              <a:tblPr>
                <a:tableStyleId>{5C22544A-7EE6-4342-B048-85BDC9FD1C3A}</a:tableStyleId>
              </a:tblPr>
              <a:tblGrid>
                <a:gridCol w="4423591"/>
                <a:gridCol w="1455128"/>
                <a:gridCol w="1134998"/>
                <a:gridCol w="1134998"/>
                <a:gridCol w="1134998"/>
                <a:gridCol w="1134998"/>
                <a:gridCol w="1134998"/>
              </a:tblGrid>
              <a:tr h="288711">
                <a:tc rowSpan="2">
                  <a:txBody>
                    <a:bodyPr/>
                    <a:lstStyle/>
                    <a:p>
                      <a:pPr algn="ctr" fontAlgn="b"/>
                      <a:r>
                        <a:rPr lang="ru-RU" sz="1800" b="1" u="none" strike="noStrike" dirty="0" smtClean="0">
                          <a:effectLst/>
                        </a:rPr>
                        <a:t>Показатель</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800" b="1" u="none" strike="noStrike" dirty="0">
                          <a:effectLst/>
                        </a:rPr>
                        <a:t>Единица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2010</a:t>
                      </a:r>
                      <a:endParaRPr lang="ru-RU" sz="1800" b="1" i="0" u="none" strike="noStrike" dirty="0">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2011</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2012</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2013</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b"/>
                      <a:r>
                        <a:rPr lang="ru-RU" sz="1800" b="1" u="none" strike="noStrike" dirty="0">
                          <a:effectLst/>
                        </a:rPr>
                        <a:t>прогноз</a:t>
                      </a:r>
                      <a:endParaRPr lang="ru-RU" sz="1800" b="1" i="0" u="none" strike="noStrike" dirty="0">
                        <a:effectLst/>
                        <a:latin typeface="Arial Cyr" panose="020B0604020202020204" pitchFamily="34" charset="0"/>
                      </a:endParaRPr>
                    </a:p>
                  </a:txBody>
                  <a:tcPr marL="5372" marR="5372" marT="5372" marB="0" anchor="ctr"/>
                </a:tc>
              </a:tr>
              <a:tr h="257249">
                <a:tc vMerge="1">
                  <a:txBody>
                    <a:bodyPr/>
                    <a:lstStyle/>
                    <a:p>
                      <a:pPr algn="l" fontAlgn="b"/>
                      <a:endParaRPr lang="ru-RU" sz="1400" b="1" i="0" u="none" strike="noStrike" dirty="0">
                        <a:effectLst/>
                        <a:latin typeface="Times New Roman Cyr" panose="02020603050405020304" pitchFamily="18" charset="0"/>
                      </a:endParaRPr>
                    </a:p>
                  </a:txBody>
                  <a:tcPr marL="5372" marR="5372" marT="5372" marB="0" anchor="b"/>
                </a:tc>
                <a:tc>
                  <a:txBody>
                    <a:bodyPr/>
                    <a:lstStyle/>
                    <a:p>
                      <a:pPr algn="ctr" fontAlgn="t"/>
                      <a:r>
                        <a:rPr lang="ru-RU" sz="1800" b="1" u="none" strike="noStrike">
                          <a:effectLst/>
                        </a:rPr>
                        <a:t>измерения</a:t>
                      </a:r>
                      <a:endParaRPr lang="ru-RU" sz="1800" b="1" i="0" u="none" strike="noStrike">
                        <a:effectLst/>
                        <a:latin typeface="Times New Roman Cyr" panose="02020603050405020304" pitchFamily="18" charset="0"/>
                      </a:endParaRPr>
                    </a:p>
                  </a:txBody>
                  <a:tcPr marL="5372" marR="5372" marT="5372" marB="0" anchor="ctr"/>
                </a:tc>
                <a:tc gridSpan="3">
                  <a:txBody>
                    <a:bodyPr/>
                    <a:lstStyle/>
                    <a:p>
                      <a:pPr algn="ctr" fontAlgn="t"/>
                      <a:r>
                        <a:rPr lang="ru-RU" sz="1800" b="1" u="none" strike="noStrike" dirty="0">
                          <a:effectLst/>
                        </a:rPr>
                        <a:t>отчет</a:t>
                      </a:r>
                      <a:endParaRPr lang="ru-RU" sz="1800" b="1" i="0" u="none" strike="noStrike" dirty="0">
                        <a:effectLst/>
                        <a:latin typeface="Times New Roman Cyr" panose="02020603050405020304" pitchFamily="18" charset="0"/>
                      </a:endParaRPr>
                    </a:p>
                  </a:txBody>
                  <a:tcPr marL="5372" marR="5372" marT="5372" marB="0" anchor="ctr"/>
                </a:tc>
                <a:tc hMerge="1">
                  <a:txBody>
                    <a:bodyPr/>
                    <a:lstStyle/>
                    <a:p>
                      <a:endParaRPr lang="ru-RU"/>
                    </a:p>
                  </a:txBody>
                  <a:tcPr/>
                </a:tc>
                <a:tc hMerge="1">
                  <a:txBody>
                    <a:bodyPr/>
                    <a:lstStyle/>
                    <a:p>
                      <a:endParaRPr lang="ru-RU"/>
                    </a:p>
                  </a:txBody>
                  <a:tcPr/>
                </a:tc>
                <a:tc>
                  <a:txBody>
                    <a:bodyPr/>
                    <a:lstStyle/>
                    <a:p>
                      <a:pPr algn="ctr" fontAlgn="b"/>
                      <a:r>
                        <a:rPr lang="ru-RU" sz="1800" b="1" u="none" strike="noStrike" dirty="0">
                          <a:effectLst/>
                        </a:rPr>
                        <a:t>оценка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2014</a:t>
                      </a:r>
                      <a:endParaRPr lang="ru-RU" sz="1800" b="1" i="0" u="none" strike="noStrike" dirty="0">
                        <a:effectLst/>
                        <a:latin typeface="Times New Roman Cyr" panose="02020603050405020304" pitchFamily="18" charset="0"/>
                      </a:endParaRPr>
                    </a:p>
                  </a:txBody>
                  <a:tcPr marL="5372" marR="5372" marT="5372" marB="0" anchor="ctr"/>
                </a:tc>
              </a:tr>
              <a:tr h="257249">
                <a:tc>
                  <a:txBody>
                    <a:bodyPr/>
                    <a:lstStyle/>
                    <a:p>
                      <a:pPr algn="l" fontAlgn="b"/>
                      <a:r>
                        <a:rPr lang="ru-RU" sz="1800" b="1" u="none" strike="noStrike" kern="1200" dirty="0">
                          <a:solidFill>
                            <a:schemeClr val="dk1"/>
                          </a:solidFill>
                          <a:effectLst/>
                          <a:latin typeface="+mn-lt"/>
                          <a:ea typeface="+mn-ea"/>
                          <a:cs typeface="+mn-cs"/>
                        </a:rPr>
                        <a:t>Оборот розничной торговли</a:t>
                      </a:r>
                    </a:p>
                  </a:txBody>
                  <a:tcPr marL="9525" marR="9525" marT="9525" marB="0" anchor="b"/>
                </a:tc>
                <a:tc>
                  <a:txBody>
                    <a:bodyPr/>
                    <a:lstStyle/>
                    <a:p>
                      <a:pPr algn="ctr" fontAlgn="ctr"/>
                      <a:r>
                        <a:rPr lang="ru-RU" sz="1800" b="1" u="none" strike="noStrike" kern="1200" dirty="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a:solidFill>
                            <a:schemeClr val="dk1"/>
                          </a:solidFill>
                          <a:effectLst/>
                          <a:latin typeface="+mn-lt"/>
                          <a:ea typeface="+mn-ea"/>
                          <a:cs typeface="+mn-cs"/>
                        </a:rPr>
                        <a:t>16512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19104</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21395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23620</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25678</a:t>
                      </a:r>
                    </a:p>
                  </a:txBody>
                  <a:tcPr marL="9525" marR="9525" marT="9525" marB="0" anchor="b"/>
                </a:tc>
              </a:tr>
              <a:tr h="0">
                <a:tc>
                  <a:txBody>
                    <a:bodyPr/>
                    <a:lstStyle/>
                    <a:p>
                      <a:pPr algn="l" fontAlgn="ctr"/>
                      <a:r>
                        <a:rPr lang="ru-RU" sz="1800" b="1" u="none" strike="noStrike" kern="1200" dirty="0">
                          <a:solidFill>
                            <a:schemeClr val="dk1"/>
                          </a:solidFill>
                          <a:effectLst/>
                          <a:latin typeface="+mn-lt"/>
                          <a:ea typeface="+mn-ea"/>
                          <a:cs typeface="+mn-cs"/>
                        </a:rPr>
                        <a:t>    темп роста </a:t>
                      </a:r>
                    </a:p>
                  </a:txBody>
                  <a:tcPr marL="9525" marR="9525" marT="9525" marB="0" anchor="ctr"/>
                </a:tc>
                <a:tc>
                  <a:txBody>
                    <a:bodyPr/>
                    <a:lstStyle/>
                    <a:p>
                      <a:pPr algn="l" fontAlgn="b"/>
                      <a:r>
                        <a:rPr lang="ru-RU" sz="1800" b="1" u="none" strike="noStrike" kern="1200">
                          <a:solidFill>
                            <a:schemeClr val="dk1"/>
                          </a:solidFill>
                          <a:effectLst/>
                          <a:latin typeface="+mn-lt"/>
                          <a:ea typeface="+mn-ea"/>
                          <a:cs typeface="+mn-cs"/>
                        </a:rPr>
                        <a:t>% к пред. году</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106,5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107,1</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106,3</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103,8</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103,5</a:t>
                      </a:r>
                    </a:p>
                  </a:txBody>
                  <a:tcPr marL="9525" marR="9525" marT="9525" marB="0" anchor="b"/>
                </a:tc>
              </a:tr>
              <a:tr h="257249">
                <a:tc>
                  <a:txBody>
                    <a:bodyPr/>
                    <a:lstStyle/>
                    <a:p>
                      <a:pPr algn="l" fontAlgn="b"/>
                      <a:r>
                        <a:rPr lang="ru-RU" sz="1800" b="1" u="none" strike="noStrike" kern="1200" dirty="0">
                          <a:solidFill>
                            <a:schemeClr val="dk1"/>
                          </a:solidFill>
                          <a:effectLst/>
                          <a:latin typeface="+mn-lt"/>
                          <a:ea typeface="+mn-ea"/>
                          <a:cs typeface="+mn-cs"/>
                        </a:rPr>
                        <a:t>    Индекс-дефлятор</a:t>
                      </a:r>
                    </a:p>
                  </a:txBody>
                  <a:tcPr marL="9525" marR="9525" marT="9525" marB="0" anchor="b"/>
                </a:tc>
                <a:tc>
                  <a:txBody>
                    <a:bodyPr/>
                    <a:lstStyle/>
                    <a:p>
                      <a:pPr algn="l" fontAlgn="b"/>
                      <a:r>
                        <a:rPr lang="ru-RU" sz="1800" b="1" u="none" strike="noStrike" kern="1200">
                          <a:solidFill>
                            <a:schemeClr val="dk1"/>
                          </a:solidFill>
                          <a:effectLst/>
                          <a:latin typeface="+mn-lt"/>
                          <a:ea typeface="+mn-ea"/>
                          <a:cs typeface="+mn-cs"/>
                        </a:rPr>
                        <a:t>% к пред. году</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106,2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108,0</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105,4</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106,4</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105,0</a:t>
                      </a:r>
                    </a:p>
                  </a:txBody>
                  <a:tcPr marL="9525" marR="9525" marT="9525" marB="0" anchor="b"/>
                </a:tc>
              </a:tr>
              <a:tr h="257249">
                <a:tc>
                  <a:txBody>
                    <a:bodyPr/>
                    <a:lstStyle/>
                    <a:p>
                      <a:pPr algn="l" fontAlgn="ctr"/>
                      <a:r>
                        <a:rPr lang="ru-RU" sz="1800" b="1" u="none" strike="noStrike" kern="1200" dirty="0">
                          <a:solidFill>
                            <a:schemeClr val="dk1"/>
                          </a:solidFill>
                          <a:effectLst/>
                          <a:latin typeface="+mn-lt"/>
                          <a:ea typeface="+mn-ea"/>
                          <a:cs typeface="+mn-cs"/>
                        </a:rPr>
                        <a:t> Объем платных услуг населению</a:t>
                      </a:r>
                    </a:p>
                  </a:txBody>
                  <a:tcPr marL="9525" marR="9525" marT="9525" marB="0" anchor="ctr"/>
                </a:tc>
                <a:tc>
                  <a:txBody>
                    <a:bodyPr/>
                    <a:lstStyle/>
                    <a:p>
                      <a:pPr algn="ctr" fontAlgn="ctr"/>
                      <a:r>
                        <a:rPr lang="ru-RU" sz="1800" b="1" u="none" strike="noStrike" kern="120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a:solidFill>
                            <a:schemeClr val="dk1"/>
                          </a:solidFill>
                          <a:effectLst/>
                          <a:latin typeface="+mn-lt"/>
                          <a:ea typeface="+mn-ea"/>
                          <a:cs typeface="+mn-cs"/>
                        </a:rPr>
                        <a:t>4944</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5541</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6037</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6644</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7265</a:t>
                      </a:r>
                    </a:p>
                  </a:txBody>
                  <a:tcPr marL="9525" marR="9525" marT="9525" marB="0" anchor="b"/>
                </a:tc>
              </a:tr>
              <a:tr h="257249">
                <a:tc>
                  <a:txBody>
                    <a:bodyPr/>
                    <a:lstStyle/>
                    <a:p>
                      <a:pPr algn="l" fontAlgn="ctr"/>
                      <a:r>
                        <a:rPr lang="ru-RU" sz="1800" b="1" u="none" strike="noStrike" kern="1200">
                          <a:solidFill>
                            <a:schemeClr val="dk1"/>
                          </a:solidFill>
                          <a:effectLst/>
                          <a:latin typeface="+mn-lt"/>
                          <a:ea typeface="+mn-ea"/>
                          <a:cs typeface="+mn-cs"/>
                        </a:rPr>
                        <a:t>    темп роста </a:t>
                      </a:r>
                    </a:p>
                  </a:txBody>
                  <a:tcPr marL="9525" marR="9525" marT="9525" marB="0" anchor="ctr"/>
                </a:tc>
                <a:tc>
                  <a:txBody>
                    <a:bodyPr/>
                    <a:lstStyle/>
                    <a:p>
                      <a:pPr algn="l" fontAlgn="b"/>
                      <a:r>
                        <a:rPr lang="ru-RU" sz="1800" b="1" u="none" strike="noStrike" kern="1200">
                          <a:solidFill>
                            <a:schemeClr val="dk1"/>
                          </a:solidFill>
                          <a:effectLst/>
                          <a:latin typeface="+mn-lt"/>
                          <a:ea typeface="+mn-ea"/>
                          <a:cs typeface="+mn-cs"/>
                        </a:rPr>
                        <a:t>в % к пред. году</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101,5</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103,2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103,5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102,2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102,5</a:t>
                      </a:r>
                    </a:p>
                  </a:txBody>
                  <a:tcPr marL="9525" marR="9525" marT="9525" marB="0" anchor="b"/>
                </a:tc>
              </a:tr>
              <a:tr h="257249">
                <a:tc>
                  <a:txBody>
                    <a:bodyPr/>
                    <a:lstStyle/>
                    <a:p>
                      <a:pPr algn="l" fontAlgn="b"/>
                      <a:r>
                        <a:rPr lang="ru-RU" sz="1800" b="1" u="none" strike="noStrike" kern="1200">
                          <a:solidFill>
                            <a:schemeClr val="dk1"/>
                          </a:solidFill>
                          <a:effectLst/>
                          <a:latin typeface="+mn-lt"/>
                          <a:ea typeface="+mn-ea"/>
                          <a:cs typeface="+mn-cs"/>
                        </a:rPr>
                        <a:t>    Индекс-дефлятор</a:t>
                      </a:r>
                    </a:p>
                  </a:txBody>
                  <a:tcPr marL="9525" marR="9525" marT="9525" marB="0" anchor="b"/>
                </a:tc>
                <a:tc>
                  <a:txBody>
                    <a:bodyPr/>
                    <a:lstStyle/>
                    <a:p>
                      <a:pPr algn="l" fontAlgn="b"/>
                      <a:r>
                        <a:rPr lang="ru-RU" sz="1800" b="1" u="none" strike="noStrike" kern="1200">
                          <a:solidFill>
                            <a:schemeClr val="dk1"/>
                          </a:solidFill>
                          <a:effectLst/>
                          <a:latin typeface="+mn-lt"/>
                          <a:ea typeface="+mn-ea"/>
                          <a:cs typeface="+mn-cs"/>
                        </a:rPr>
                        <a:t>в % к пред. году</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108,1</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108,6</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105,3</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107,7</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106,7</a:t>
                      </a:r>
                    </a:p>
                  </a:txBody>
                  <a:tcPr marL="9525" marR="9525" marT="9525" marB="0" anchor="b"/>
                </a:tc>
              </a:tr>
              <a:tr h="197654">
                <a:tc>
                  <a:txBody>
                    <a:bodyPr/>
                    <a:lstStyle/>
                    <a:p>
                      <a:pPr algn="l" fontAlgn="ctr"/>
                      <a:r>
                        <a:rPr lang="ru-RU" sz="1800" b="1" u="none" strike="noStrike" kern="1200" dirty="0">
                          <a:solidFill>
                            <a:schemeClr val="dk1"/>
                          </a:solidFill>
                          <a:effectLst/>
                          <a:latin typeface="+mn-lt"/>
                          <a:ea typeface="+mn-ea"/>
                          <a:cs typeface="+mn-cs"/>
                        </a:rPr>
                        <a:t>Прибыль по всем видам деятельности</a:t>
                      </a:r>
                    </a:p>
                  </a:txBody>
                  <a:tcPr marL="9525" marR="9525" marT="9525" marB="0" anchor="ctr"/>
                </a:tc>
                <a:tc>
                  <a:txBody>
                    <a:bodyPr/>
                    <a:lstStyle/>
                    <a:p>
                      <a:pPr algn="ctr" fontAlgn="ctr"/>
                      <a:r>
                        <a:rPr lang="ru-RU" sz="1800" b="1" u="none" strike="noStrike" kern="120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a:solidFill>
                            <a:schemeClr val="dk1"/>
                          </a:solidFill>
                          <a:effectLst/>
                          <a:latin typeface="+mn-lt"/>
                          <a:ea typeface="+mn-ea"/>
                          <a:cs typeface="+mn-cs"/>
                        </a:rPr>
                        <a:t>7870</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8445</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9680</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9500</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10715</a:t>
                      </a:r>
                    </a:p>
                  </a:txBody>
                  <a:tcPr marL="9525" marR="9525" marT="9525" marB="0" anchor="b"/>
                </a:tc>
              </a:tr>
              <a:tr h="257249">
                <a:tc>
                  <a:txBody>
                    <a:bodyPr/>
                    <a:lstStyle/>
                    <a:p>
                      <a:pPr algn="l" fontAlgn="t"/>
                      <a:r>
                        <a:rPr lang="ru-RU" sz="1800" b="1" u="none" strike="noStrike" kern="1200" dirty="0">
                          <a:solidFill>
                            <a:schemeClr val="dk1"/>
                          </a:solidFill>
                          <a:effectLst/>
                          <a:latin typeface="+mn-lt"/>
                          <a:ea typeface="+mn-ea"/>
                          <a:cs typeface="+mn-cs"/>
                        </a:rPr>
                        <a:t>Прибыль прибыльных организаций для целей бухгалтерского учета</a:t>
                      </a:r>
                    </a:p>
                  </a:txBody>
                  <a:tcPr marL="9525" marR="9525" marT="9525" marB="0"/>
                </a:tc>
                <a:tc>
                  <a:txBody>
                    <a:bodyPr/>
                    <a:lstStyle/>
                    <a:p>
                      <a:pPr algn="ctr" fontAlgn="ctr"/>
                      <a:r>
                        <a:rPr lang="ru-RU" sz="1800" b="1" u="none" strike="noStrike" kern="120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a:solidFill>
                            <a:schemeClr val="dk1"/>
                          </a:solidFill>
                          <a:effectLst/>
                          <a:latin typeface="+mn-lt"/>
                          <a:ea typeface="+mn-ea"/>
                          <a:cs typeface="+mn-cs"/>
                        </a:rPr>
                        <a:t>9365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10730</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11575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11225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12580</a:t>
                      </a:r>
                    </a:p>
                  </a:txBody>
                  <a:tcPr marL="9525" marR="9525" marT="9525" marB="0" anchor="b"/>
                </a:tc>
              </a:tr>
              <a:tr h="257249">
                <a:tc>
                  <a:txBody>
                    <a:bodyPr/>
                    <a:lstStyle/>
                    <a:p>
                      <a:pPr algn="l" fontAlgn="ctr"/>
                      <a:r>
                        <a:rPr lang="ru-RU" sz="1800" b="1" u="none" strike="noStrike" kern="1200" dirty="0">
                          <a:solidFill>
                            <a:schemeClr val="dk1"/>
                          </a:solidFill>
                          <a:effectLst/>
                          <a:latin typeface="+mn-lt"/>
                          <a:ea typeface="+mn-ea"/>
                          <a:cs typeface="+mn-cs"/>
                        </a:rPr>
                        <a:t>Амортизация</a:t>
                      </a:r>
                    </a:p>
                  </a:txBody>
                  <a:tcPr marL="9525" marR="9525" marT="9525" marB="0" anchor="ctr"/>
                </a:tc>
                <a:tc>
                  <a:txBody>
                    <a:bodyPr/>
                    <a:lstStyle/>
                    <a:p>
                      <a:pPr algn="ctr" fontAlgn="ctr"/>
                      <a:r>
                        <a:rPr lang="ru-RU" sz="1800" b="1" u="none" strike="noStrike" kern="120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a:solidFill>
                            <a:schemeClr val="dk1"/>
                          </a:solidFill>
                          <a:effectLst/>
                          <a:latin typeface="+mn-lt"/>
                          <a:ea typeface="+mn-ea"/>
                          <a:cs typeface="+mn-cs"/>
                        </a:rPr>
                        <a:t>2669</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3068</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3836</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5299</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5004</a:t>
                      </a:r>
                    </a:p>
                  </a:txBody>
                  <a:tcPr marL="9525" marR="9525" marT="9525" marB="0" anchor="b"/>
                </a:tc>
              </a:tr>
              <a:tr h="210695">
                <a:tc>
                  <a:txBody>
                    <a:bodyPr/>
                    <a:lstStyle/>
                    <a:p>
                      <a:pPr algn="l" fontAlgn="t"/>
                      <a:r>
                        <a:rPr lang="ru-RU" sz="1800" b="1" u="none" strike="noStrike" kern="1200" dirty="0">
                          <a:solidFill>
                            <a:schemeClr val="dk1"/>
                          </a:solidFill>
                          <a:effectLst/>
                          <a:latin typeface="+mn-lt"/>
                          <a:ea typeface="+mn-ea"/>
                          <a:cs typeface="+mn-cs"/>
                        </a:rPr>
                        <a:t>Среднегодовая стоимость амортизируемого имущества</a:t>
                      </a:r>
                    </a:p>
                  </a:txBody>
                  <a:tcPr marL="9525" marR="9525" marT="9525" marB="0"/>
                </a:tc>
                <a:tc>
                  <a:txBody>
                    <a:bodyPr/>
                    <a:lstStyle/>
                    <a:p>
                      <a:pPr algn="ctr" fontAlgn="b"/>
                      <a:r>
                        <a:rPr lang="ru-RU" sz="1800" b="1" u="none" strike="noStrike" kern="1200" dirty="0">
                          <a:solidFill>
                            <a:schemeClr val="dk1"/>
                          </a:solidFill>
                          <a:effectLst/>
                          <a:latin typeface="+mn-lt"/>
                          <a:ea typeface="+mn-ea"/>
                          <a:cs typeface="+mn-cs"/>
                        </a:rPr>
                        <a:t>млрд. руб.</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45195</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51962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59886</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68686</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77946</a:t>
                      </a:r>
                    </a:p>
                  </a:txBody>
                  <a:tcPr marL="9525" marR="9525" marT="9525" marB="0" anchor="b"/>
                </a:tc>
              </a:tr>
              <a:tr h="257249">
                <a:tc>
                  <a:txBody>
                    <a:bodyPr/>
                    <a:lstStyle/>
                    <a:p>
                      <a:pPr algn="l" fontAlgn="b"/>
                      <a:r>
                        <a:rPr lang="ru-RU" sz="1800" b="1" u="none" strike="noStrike" kern="1200" dirty="0">
                          <a:solidFill>
                            <a:schemeClr val="dk1"/>
                          </a:solidFill>
                          <a:effectLst/>
                          <a:latin typeface="+mn-lt"/>
                          <a:ea typeface="+mn-ea"/>
                          <a:cs typeface="+mn-cs"/>
                        </a:rPr>
                        <a:t>Оборот розничной торговли</a:t>
                      </a:r>
                    </a:p>
                  </a:txBody>
                  <a:tcPr marL="9525" marR="9525" marT="9525" marB="0" anchor="b"/>
                </a:tc>
                <a:tc>
                  <a:txBody>
                    <a:bodyPr/>
                    <a:lstStyle/>
                    <a:p>
                      <a:pPr algn="ctr" fontAlgn="ctr"/>
                      <a:r>
                        <a:rPr lang="ru-RU" sz="1800" b="1" u="none" strike="noStrike" kern="1200" dirty="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dirty="0">
                          <a:solidFill>
                            <a:schemeClr val="dk1"/>
                          </a:solidFill>
                          <a:effectLst/>
                          <a:latin typeface="+mn-lt"/>
                          <a:ea typeface="+mn-ea"/>
                          <a:cs typeface="+mn-cs"/>
                        </a:rPr>
                        <a:t>16512</a:t>
                      </a:r>
                    </a:p>
                  </a:txBody>
                  <a:tcPr marL="9525" marR="9525" marT="9525" marB="0" anchor="b"/>
                </a:tc>
                <a:tc>
                  <a:txBody>
                    <a:bodyPr/>
                    <a:lstStyle/>
                    <a:p>
                      <a:pPr algn="ctr" fontAlgn="b"/>
                      <a:r>
                        <a:rPr lang="ru-RU" sz="1800" b="1" u="none" strike="noStrike" kern="1200">
                          <a:solidFill>
                            <a:schemeClr val="dk1"/>
                          </a:solidFill>
                          <a:effectLst/>
                          <a:latin typeface="+mn-lt"/>
                          <a:ea typeface="+mn-ea"/>
                          <a:cs typeface="+mn-cs"/>
                        </a:rPr>
                        <a:t>19104</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21395</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23620</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25678</a:t>
                      </a:r>
                    </a:p>
                  </a:txBody>
                  <a:tcPr marL="9525" marR="9525" marT="9525" marB="0" anchor="b"/>
                </a:tc>
              </a:tr>
              <a:tr h="128625">
                <a:tc>
                  <a:txBody>
                    <a:bodyPr/>
                    <a:lstStyle/>
                    <a:p>
                      <a:pPr algn="l" fontAlgn="ctr"/>
                      <a:r>
                        <a:rPr lang="ru-RU" sz="1800" b="1" u="none" strike="noStrike" kern="1200" dirty="0">
                          <a:solidFill>
                            <a:schemeClr val="dk1"/>
                          </a:solidFill>
                          <a:effectLst/>
                          <a:latin typeface="+mn-lt"/>
                          <a:ea typeface="+mn-ea"/>
                          <a:cs typeface="+mn-cs"/>
                        </a:rPr>
                        <a:t>    темп роста </a:t>
                      </a:r>
                    </a:p>
                  </a:txBody>
                  <a:tcPr marL="9525" marR="9525" marT="9525" marB="0" anchor="ctr"/>
                </a:tc>
                <a:tc>
                  <a:txBody>
                    <a:bodyPr/>
                    <a:lstStyle/>
                    <a:p>
                      <a:pPr algn="l" fontAlgn="b"/>
                      <a:r>
                        <a:rPr lang="ru-RU" sz="1800" b="1" u="none" strike="noStrike" kern="1200" dirty="0">
                          <a:solidFill>
                            <a:schemeClr val="dk1"/>
                          </a:solidFill>
                          <a:effectLst/>
                          <a:latin typeface="+mn-lt"/>
                          <a:ea typeface="+mn-ea"/>
                          <a:cs typeface="+mn-cs"/>
                        </a:rPr>
                        <a:t>% к пред. году</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106,5</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107,1</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106,3</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103,8</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103,5</a:t>
                      </a:r>
                    </a:p>
                  </a:txBody>
                  <a:tcPr marL="9525" marR="9525" marT="9525" marB="0" anchor="b"/>
                </a:tc>
              </a:tr>
              <a:tr h="128625">
                <a:tc>
                  <a:txBody>
                    <a:bodyPr/>
                    <a:lstStyle/>
                    <a:p>
                      <a:pPr algn="l" fontAlgn="ctr"/>
                      <a:r>
                        <a:rPr lang="ru-RU" sz="1800" b="1" u="none" strike="noStrike" kern="1200" dirty="0">
                          <a:solidFill>
                            <a:schemeClr val="dk1"/>
                          </a:solidFill>
                          <a:effectLst/>
                          <a:latin typeface="+mn-lt"/>
                          <a:ea typeface="+mn-ea"/>
                          <a:cs typeface="+mn-cs"/>
                        </a:rPr>
                        <a:t>Фонд заработной платы, всего</a:t>
                      </a:r>
                    </a:p>
                  </a:txBody>
                  <a:tcPr marL="9525" marR="9525" marT="9525" marB="0" anchor="ctr"/>
                </a:tc>
                <a:tc>
                  <a:txBody>
                    <a:bodyPr/>
                    <a:lstStyle/>
                    <a:p>
                      <a:pPr algn="ctr" fontAlgn="ctr"/>
                      <a:r>
                        <a:rPr lang="ru-RU" sz="1800" b="1" u="none" strike="noStrike" kern="1200" dirty="0">
                          <a:solidFill>
                            <a:schemeClr val="dk1"/>
                          </a:solidFill>
                          <a:effectLst/>
                          <a:latin typeface="+mn-lt"/>
                          <a:ea typeface="+mn-ea"/>
                          <a:cs typeface="+mn-cs"/>
                        </a:rPr>
                        <a:t>млрд. руб.</a:t>
                      </a:r>
                    </a:p>
                  </a:txBody>
                  <a:tcPr marL="9525" marR="9525" marT="9525" marB="0" anchor="ctr"/>
                </a:tc>
                <a:tc>
                  <a:txBody>
                    <a:bodyPr/>
                    <a:lstStyle/>
                    <a:p>
                      <a:pPr algn="ctr" fontAlgn="b"/>
                      <a:r>
                        <a:rPr lang="ru-RU" sz="1800" b="1" u="none" strike="noStrike" kern="1200" dirty="0">
                          <a:solidFill>
                            <a:schemeClr val="dk1"/>
                          </a:solidFill>
                          <a:effectLst/>
                          <a:latin typeface="+mn-lt"/>
                          <a:ea typeface="+mn-ea"/>
                          <a:cs typeface="+mn-cs"/>
                        </a:rPr>
                        <a:t>11746</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12864</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14667</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16259</a:t>
                      </a:r>
                    </a:p>
                  </a:txBody>
                  <a:tcPr marL="9525" marR="9525" marT="9525" marB="0" anchor="b"/>
                </a:tc>
                <a:tc>
                  <a:txBody>
                    <a:bodyPr/>
                    <a:lstStyle/>
                    <a:p>
                      <a:pPr algn="ctr" fontAlgn="b"/>
                      <a:r>
                        <a:rPr lang="ru-RU" sz="1800" b="1" u="none" strike="noStrike" kern="1200" dirty="0">
                          <a:solidFill>
                            <a:schemeClr val="dk1"/>
                          </a:solidFill>
                          <a:effectLst/>
                          <a:latin typeface="+mn-lt"/>
                          <a:ea typeface="+mn-ea"/>
                          <a:cs typeface="+mn-cs"/>
                        </a:rPr>
                        <a:t>17704</a:t>
                      </a:r>
                    </a:p>
                  </a:txBody>
                  <a:tcPr marL="9525" marR="9525" marT="9525" marB="0" anchor="b"/>
                </a:tc>
              </a:tr>
            </a:tbl>
          </a:graphicData>
        </a:graphic>
      </p:graphicFrame>
      <p:sp>
        <p:nvSpPr>
          <p:cNvPr id="3" name="Прямоугольник 2"/>
          <p:cNvSpPr/>
          <p:nvPr/>
        </p:nvSpPr>
        <p:spPr>
          <a:xfrm>
            <a:off x="1034294" y="242951"/>
            <a:ext cx="9951315" cy="523220"/>
          </a:xfrm>
          <a:prstGeom prst="rect">
            <a:avLst/>
          </a:prstGeom>
        </p:spPr>
        <p:txBody>
          <a:bodyPr wrap="none">
            <a:spAutoFit/>
          </a:bodyPr>
          <a:lstStyle/>
          <a:p>
            <a:pPr algn="ctr"/>
            <a:r>
              <a:rPr lang="ru-RU" sz="2800" b="1" dirty="0" smtClean="0">
                <a:solidFill>
                  <a:srgbClr val="FFFF00"/>
                </a:solidFill>
              </a:rPr>
              <a:t>Показатели прогноза социально-экономического развития РФ</a:t>
            </a:r>
            <a:endParaRPr lang="ru-RU" sz="2800" b="1" dirty="0"/>
          </a:p>
        </p:txBody>
      </p:sp>
    </p:spTree>
    <p:extLst>
      <p:ext uri="{BB962C8B-B14F-4D97-AF65-F5344CB8AC3E}">
        <p14:creationId xmlns:p14="http://schemas.microsoft.com/office/powerpoint/2010/main" val="411731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489" y="914395"/>
          <a:ext cx="11553709" cy="5043248"/>
        </p:xfrm>
        <a:graphic>
          <a:graphicData uri="http://schemas.openxmlformats.org/drawingml/2006/table">
            <a:tbl>
              <a:tblPr>
                <a:tableStyleId>{5C22544A-7EE6-4342-B048-85BDC9FD1C3A}</a:tableStyleId>
              </a:tblPr>
              <a:tblGrid>
                <a:gridCol w="4423591"/>
                <a:gridCol w="1455128"/>
                <a:gridCol w="1134998"/>
                <a:gridCol w="1134998"/>
                <a:gridCol w="1134998"/>
                <a:gridCol w="1134998"/>
                <a:gridCol w="1134998"/>
              </a:tblGrid>
              <a:tr h="288711">
                <a:tc rowSpan="2">
                  <a:txBody>
                    <a:bodyPr/>
                    <a:lstStyle/>
                    <a:p>
                      <a:pPr algn="ctr" fontAlgn="b"/>
                      <a:r>
                        <a:rPr lang="ru-RU" sz="1800" b="1" u="none" strike="noStrike" dirty="0" smtClean="0">
                          <a:effectLst/>
                        </a:rPr>
                        <a:t>Показатель</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800" b="1" u="none" strike="noStrike" dirty="0">
                          <a:effectLst/>
                        </a:rPr>
                        <a:t>Единица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2010</a:t>
                      </a:r>
                      <a:endParaRPr lang="ru-RU" sz="1800" b="1" i="0" u="none" strike="noStrike" dirty="0">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2011</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2012</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2013</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b"/>
                      <a:r>
                        <a:rPr lang="ru-RU" sz="1800" b="1" u="none" strike="noStrike" dirty="0">
                          <a:effectLst/>
                        </a:rPr>
                        <a:t>прогноз</a:t>
                      </a:r>
                      <a:endParaRPr lang="ru-RU" sz="1800" b="1" i="0" u="none" strike="noStrike" dirty="0">
                        <a:effectLst/>
                        <a:latin typeface="Arial Cyr" panose="020B0604020202020204" pitchFamily="34" charset="0"/>
                      </a:endParaRPr>
                    </a:p>
                  </a:txBody>
                  <a:tcPr marL="5372" marR="5372" marT="5372" marB="0" anchor="ctr"/>
                </a:tc>
              </a:tr>
              <a:tr h="257249">
                <a:tc vMerge="1">
                  <a:txBody>
                    <a:bodyPr/>
                    <a:lstStyle/>
                    <a:p>
                      <a:pPr algn="l" fontAlgn="b"/>
                      <a:endParaRPr lang="ru-RU" sz="1400" b="1" i="0" u="none" strike="noStrike" dirty="0">
                        <a:effectLst/>
                        <a:latin typeface="Times New Roman Cyr" panose="02020603050405020304" pitchFamily="18" charset="0"/>
                      </a:endParaRPr>
                    </a:p>
                  </a:txBody>
                  <a:tcPr marL="5372" marR="5372" marT="5372" marB="0" anchor="b"/>
                </a:tc>
                <a:tc>
                  <a:txBody>
                    <a:bodyPr/>
                    <a:lstStyle/>
                    <a:p>
                      <a:pPr algn="ctr" fontAlgn="t"/>
                      <a:r>
                        <a:rPr lang="ru-RU" sz="1800" b="1" u="none" strike="noStrike">
                          <a:effectLst/>
                        </a:rPr>
                        <a:t>измерения</a:t>
                      </a:r>
                      <a:endParaRPr lang="ru-RU" sz="1800" b="1" i="0" u="none" strike="noStrike">
                        <a:effectLst/>
                        <a:latin typeface="Times New Roman Cyr" panose="02020603050405020304" pitchFamily="18" charset="0"/>
                      </a:endParaRPr>
                    </a:p>
                  </a:txBody>
                  <a:tcPr marL="5372" marR="5372" marT="5372" marB="0" anchor="ctr"/>
                </a:tc>
                <a:tc gridSpan="3">
                  <a:txBody>
                    <a:bodyPr/>
                    <a:lstStyle/>
                    <a:p>
                      <a:pPr algn="ctr" fontAlgn="t"/>
                      <a:r>
                        <a:rPr lang="ru-RU" sz="1800" b="1" u="none" strike="noStrike" dirty="0">
                          <a:effectLst/>
                        </a:rPr>
                        <a:t>отчет</a:t>
                      </a:r>
                      <a:endParaRPr lang="ru-RU" sz="1800" b="1" i="0" u="none" strike="noStrike" dirty="0">
                        <a:effectLst/>
                        <a:latin typeface="Times New Roman Cyr" panose="02020603050405020304" pitchFamily="18" charset="0"/>
                      </a:endParaRPr>
                    </a:p>
                  </a:txBody>
                  <a:tcPr marL="5372" marR="5372" marT="5372" marB="0" anchor="ctr"/>
                </a:tc>
                <a:tc hMerge="1">
                  <a:txBody>
                    <a:bodyPr/>
                    <a:lstStyle/>
                    <a:p>
                      <a:endParaRPr lang="ru-RU"/>
                    </a:p>
                  </a:txBody>
                  <a:tcPr/>
                </a:tc>
                <a:tc hMerge="1">
                  <a:txBody>
                    <a:bodyPr/>
                    <a:lstStyle/>
                    <a:p>
                      <a:endParaRPr lang="ru-RU"/>
                    </a:p>
                  </a:txBody>
                  <a:tcPr/>
                </a:tc>
                <a:tc>
                  <a:txBody>
                    <a:bodyPr/>
                    <a:lstStyle/>
                    <a:p>
                      <a:pPr algn="ctr" fontAlgn="b"/>
                      <a:r>
                        <a:rPr lang="ru-RU" sz="1800" b="1" u="none" strike="noStrike" dirty="0">
                          <a:effectLst/>
                        </a:rPr>
                        <a:t>оценка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2014</a:t>
                      </a:r>
                      <a:endParaRPr lang="ru-RU" sz="1800" b="1" i="0" u="none" strike="noStrike" dirty="0">
                        <a:effectLst/>
                        <a:latin typeface="Times New Roman Cyr" panose="02020603050405020304" pitchFamily="18" charset="0"/>
                      </a:endParaRPr>
                    </a:p>
                  </a:txBody>
                  <a:tcPr marL="5372" marR="5372" marT="5372" marB="0" anchor="ctr"/>
                </a:tc>
              </a:tr>
              <a:tr h="257249">
                <a:tc>
                  <a:txBody>
                    <a:bodyPr/>
                    <a:lstStyle/>
                    <a:p>
                      <a:pPr algn="l" fontAlgn="t"/>
                      <a:r>
                        <a:rPr lang="ru-RU" sz="1800" b="1" i="0" u="none" strike="noStrike" dirty="0">
                          <a:effectLst/>
                          <a:latin typeface="Arial Cyr" panose="020B0604020202020204" pitchFamily="34" charset="0"/>
                          <a:cs typeface="Arial Cyr" panose="020B0604020202020204" pitchFamily="34" charset="0"/>
                        </a:rPr>
                        <a:t>Номинально начисленная среднемесячная заработная плата на одного работника</a:t>
                      </a:r>
                    </a:p>
                  </a:txBody>
                  <a:tcPr marL="9525" marR="9525" marT="9525" marB="0"/>
                </a:tc>
                <a:tc>
                  <a:txBody>
                    <a:bodyPr/>
                    <a:lstStyle/>
                    <a:p>
                      <a:pPr algn="ctr" fontAlgn="b"/>
                      <a:r>
                        <a:rPr lang="ru-RU" sz="1800" b="1" i="0" u="none" strike="noStrike">
                          <a:effectLst/>
                          <a:latin typeface="Arial Cyr" panose="020B0604020202020204" pitchFamily="34" charset="0"/>
                          <a:cs typeface="Arial Cyr" panose="020B0604020202020204" pitchFamily="34" charset="0"/>
                        </a:rPr>
                        <a:t>руб.</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20951</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23369</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26629</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30003</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32815</a:t>
                      </a:r>
                    </a:p>
                  </a:txBody>
                  <a:tcPr marL="9525" marR="9525" marT="9525" marB="0" anchor="b"/>
                </a:tc>
              </a:tr>
              <a:tr h="257249">
                <a:tc>
                  <a:txBody>
                    <a:bodyPr/>
                    <a:lstStyle/>
                    <a:p>
                      <a:pPr algn="l" fontAlgn="ctr"/>
                      <a:r>
                        <a:rPr lang="ru-RU" sz="1800" b="1" i="0" u="none" strike="noStrike" dirty="0">
                          <a:effectLst/>
                          <a:latin typeface="Arial Cyr" panose="020B0604020202020204" pitchFamily="34" charset="0"/>
                          <a:cs typeface="Arial Cyr" panose="020B0604020202020204" pitchFamily="34" charset="0"/>
                        </a:rPr>
                        <a:t>Реальная заработная плата</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 к пред. году</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105,2</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102,8</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108,4</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105,6</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103,3</a:t>
                      </a:r>
                    </a:p>
                  </a:txBody>
                  <a:tcPr marL="9525" marR="9525" marT="9525" marB="0" anchor="ctr"/>
                </a:tc>
              </a:tr>
              <a:tr h="257249">
                <a:tc>
                  <a:txBody>
                    <a:bodyPr/>
                    <a:lstStyle/>
                    <a:p>
                      <a:pPr algn="l" fontAlgn="ctr"/>
                      <a:r>
                        <a:rPr lang="ru-RU" sz="1800" b="1" i="0" u="none" strike="noStrike" dirty="0">
                          <a:effectLst/>
                          <a:latin typeface="Arial Cyr" panose="020B0604020202020204" pitchFamily="34" charset="0"/>
                          <a:cs typeface="Arial Cyr" panose="020B0604020202020204" pitchFamily="34" charset="0"/>
                        </a:rPr>
                        <a:t>Реальные располагаемые доходы населения</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 к пред. году</a:t>
                      </a:r>
                    </a:p>
                  </a:txBody>
                  <a:tcPr marL="9525" marR="9525" marT="9525" marB="0" anchor="ctr"/>
                </a:tc>
                <a:tc>
                  <a:txBody>
                    <a:bodyPr/>
                    <a:lstStyle/>
                    <a:p>
                      <a:pPr algn="ctr" fontAlgn="b"/>
                      <a:r>
                        <a:rPr lang="ru-RU" sz="1800" b="1" i="0" u="none" strike="noStrike">
                          <a:effectLst/>
                          <a:latin typeface="Arial Cyr" panose="020B0604020202020204" pitchFamily="34" charset="0"/>
                          <a:cs typeface="Arial Cyr" panose="020B0604020202020204" pitchFamily="34" charset="0"/>
                        </a:rPr>
                        <a:t>105,9</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100,5</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104,4</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103,9</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103,1</a:t>
                      </a:r>
                    </a:p>
                  </a:txBody>
                  <a:tcPr marL="9525" marR="9525" marT="9525" marB="0" anchor="b"/>
                </a:tc>
              </a:tr>
              <a:tr h="197654">
                <a:tc>
                  <a:txBody>
                    <a:bodyPr/>
                    <a:lstStyle/>
                    <a:p>
                      <a:pPr algn="l" fontAlgn="t"/>
                      <a:r>
                        <a:rPr lang="ru-RU" sz="1800" b="1" i="0" u="none" strike="noStrike" dirty="0">
                          <a:effectLst/>
                          <a:latin typeface="Arial Cyr" panose="020B0604020202020204" pitchFamily="34" charset="0"/>
                          <a:cs typeface="Arial Cyr" panose="020B0604020202020204" pitchFamily="34" charset="0"/>
                        </a:rPr>
                        <a:t>Средний размер трудовой пенсии (среднегодовой) </a:t>
                      </a:r>
                    </a:p>
                  </a:txBody>
                  <a:tcPr marL="9525" marR="9525" marT="9525" marB="0"/>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руб.</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7693</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8440</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9282</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10197</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11086</a:t>
                      </a:r>
                    </a:p>
                  </a:txBody>
                  <a:tcPr marL="9525" marR="9525" marT="9525" marB="0" anchor="b"/>
                </a:tc>
              </a:tr>
              <a:tr h="257249">
                <a:tc>
                  <a:txBody>
                    <a:bodyPr/>
                    <a:lstStyle/>
                    <a:p>
                      <a:pPr algn="l" fontAlgn="t"/>
                      <a:endParaRPr lang="ru-RU" sz="1800" b="0" i="0" u="none" strike="noStrike">
                        <a:effectLst/>
                        <a:latin typeface="Arial Cyr" panose="020B0604020202020204" pitchFamily="34" charset="0"/>
                        <a:cs typeface="Arial Cyr" panose="020B0604020202020204" pitchFamily="34" charset="0"/>
                      </a:endParaRPr>
                    </a:p>
                  </a:txBody>
                  <a:tcPr marL="9525" marR="9525" marT="9525" marB="0"/>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 к пред. году</a:t>
                      </a:r>
                    </a:p>
                  </a:txBody>
                  <a:tcPr marL="9525" marR="9525" marT="9525" marB="0" anchor="ctr"/>
                </a:tc>
                <a:tc>
                  <a:txBody>
                    <a:bodyPr/>
                    <a:lstStyle/>
                    <a:p>
                      <a:pPr algn="ctr" fontAlgn="b"/>
                      <a:r>
                        <a:rPr lang="ru-RU" sz="1800" b="1" i="0" u="none" strike="noStrike">
                          <a:effectLst/>
                          <a:latin typeface="Arial Cyr" panose="020B0604020202020204" pitchFamily="34" charset="0"/>
                          <a:cs typeface="Arial Cyr" panose="020B0604020202020204" pitchFamily="34" charset="0"/>
                        </a:rPr>
                        <a:t>144,5</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109,7</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110,0</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109,9</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108,7</a:t>
                      </a:r>
                    </a:p>
                  </a:txBody>
                  <a:tcPr marL="9525" marR="9525" marT="9525" marB="0" anchor="b"/>
                </a:tc>
              </a:tr>
              <a:tr h="210695">
                <a:tc>
                  <a:txBody>
                    <a:bodyPr/>
                    <a:lstStyle/>
                    <a:p>
                      <a:pPr algn="l" fontAlgn="ctr"/>
                      <a:r>
                        <a:rPr lang="ru-RU" sz="1800" b="1" i="0" u="none" strike="noStrike" dirty="0">
                          <a:effectLst/>
                          <a:latin typeface="Arial Cyr" panose="020B0604020202020204" pitchFamily="34" charset="0"/>
                          <a:cs typeface="Arial Cyr" panose="020B0604020202020204" pitchFamily="34" charset="0"/>
                        </a:rPr>
                        <a:t>Прожиточный минимум в среднем на душу населения (в среднем за год) *</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руб./мес.</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5688</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6369</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6510</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7344</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7748</a:t>
                      </a:r>
                    </a:p>
                  </a:txBody>
                  <a:tcPr marL="9525" marR="9525" marT="9525" marB="0" anchor="ctr"/>
                </a:tc>
              </a:tr>
              <a:tr h="128625">
                <a:tc>
                  <a:txBody>
                    <a:bodyPr/>
                    <a:lstStyle/>
                    <a:p>
                      <a:pPr algn="l" fontAlgn="ctr"/>
                      <a:r>
                        <a:rPr lang="ru-RU" sz="1800" b="0" i="0" u="none" strike="noStrike" dirty="0">
                          <a:effectLst/>
                          <a:latin typeface="Arial Cyr" panose="020B0604020202020204" pitchFamily="34" charset="0"/>
                          <a:cs typeface="Arial Cyr" panose="020B0604020202020204" pitchFamily="34" charset="0"/>
                        </a:rPr>
                        <a:t>трудоспособного населения</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руб./мес.</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6138</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6878</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7049</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7911</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8346</a:t>
                      </a:r>
                    </a:p>
                  </a:txBody>
                  <a:tcPr marL="9525" marR="9525" marT="9525" marB="0" anchor="ctr"/>
                </a:tc>
              </a:tr>
              <a:tr h="0">
                <a:tc>
                  <a:txBody>
                    <a:bodyPr/>
                    <a:lstStyle/>
                    <a:p>
                      <a:pPr algn="l" fontAlgn="ctr"/>
                      <a:r>
                        <a:rPr lang="ru-RU" sz="1800" b="0" i="0" u="none" strike="noStrike">
                          <a:effectLst/>
                          <a:latin typeface="Arial Cyr" panose="020B0604020202020204" pitchFamily="34" charset="0"/>
                          <a:cs typeface="Arial Cyr" panose="020B0604020202020204" pitchFamily="34" charset="0"/>
                        </a:rPr>
                        <a:t>пенсионеров</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руб./мес.</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4521</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5032</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5123</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6023</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6354</a:t>
                      </a:r>
                    </a:p>
                  </a:txBody>
                  <a:tcPr marL="9525" marR="9525" marT="9525" marB="0" anchor="ctr"/>
                </a:tc>
              </a:tr>
              <a:tr h="148318">
                <a:tc>
                  <a:txBody>
                    <a:bodyPr/>
                    <a:lstStyle/>
                    <a:p>
                      <a:pPr algn="l" fontAlgn="ctr"/>
                      <a:r>
                        <a:rPr lang="ru-RU" sz="1800" b="0" i="0" u="none" strike="noStrike" dirty="0">
                          <a:effectLst/>
                          <a:latin typeface="Arial Cyr" panose="020B0604020202020204" pitchFamily="34" charset="0"/>
                          <a:cs typeface="Arial Cyr" panose="020B0604020202020204" pitchFamily="34" charset="0"/>
                        </a:rPr>
                        <a:t>детей</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руб./мес.</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5489</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6157</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6259</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7079</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7468</a:t>
                      </a:r>
                    </a:p>
                  </a:txBody>
                  <a:tcPr marL="9525" marR="9525" marT="9525" marB="0" anchor="ctr"/>
                </a:tc>
              </a:tr>
            </a:tbl>
          </a:graphicData>
        </a:graphic>
      </p:graphicFrame>
      <p:sp>
        <p:nvSpPr>
          <p:cNvPr id="3" name="Прямоугольник 2"/>
          <p:cNvSpPr/>
          <p:nvPr/>
        </p:nvSpPr>
        <p:spPr>
          <a:xfrm>
            <a:off x="1034294" y="242951"/>
            <a:ext cx="9951315" cy="523220"/>
          </a:xfrm>
          <a:prstGeom prst="rect">
            <a:avLst/>
          </a:prstGeom>
        </p:spPr>
        <p:txBody>
          <a:bodyPr wrap="none">
            <a:spAutoFit/>
          </a:bodyPr>
          <a:lstStyle/>
          <a:p>
            <a:pPr algn="ctr"/>
            <a:r>
              <a:rPr lang="ru-RU" sz="2800" b="1" dirty="0" smtClean="0">
                <a:solidFill>
                  <a:srgbClr val="FFFF00"/>
                </a:solidFill>
              </a:rPr>
              <a:t>Показатели прогноза социально-экономического развития РФ</a:t>
            </a:r>
            <a:endParaRPr lang="ru-RU" sz="2800" b="1" dirty="0"/>
          </a:p>
        </p:txBody>
      </p:sp>
    </p:spTree>
    <p:extLst>
      <p:ext uri="{BB962C8B-B14F-4D97-AF65-F5344CB8AC3E}">
        <p14:creationId xmlns:p14="http://schemas.microsoft.com/office/powerpoint/2010/main" val="3004696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015722391"/>
              </p:ext>
            </p:extLst>
          </p:nvPr>
        </p:nvGraphicFramePr>
        <p:xfrm>
          <a:off x="333489" y="914395"/>
          <a:ext cx="11553709" cy="4485083"/>
        </p:xfrm>
        <a:graphic>
          <a:graphicData uri="http://schemas.openxmlformats.org/drawingml/2006/table">
            <a:tbl>
              <a:tblPr>
                <a:tableStyleId>{5C22544A-7EE6-4342-B048-85BDC9FD1C3A}</a:tableStyleId>
              </a:tblPr>
              <a:tblGrid>
                <a:gridCol w="4423591"/>
                <a:gridCol w="1455128"/>
                <a:gridCol w="1134998"/>
                <a:gridCol w="1134998"/>
                <a:gridCol w="1134998"/>
                <a:gridCol w="1134998"/>
                <a:gridCol w="1134998"/>
              </a:tblGrid>
              <a:tr h="288711">
                <a:tc rowSpan="2">
                  <a:txBody>
                    <a:bodyPr/>
                    <a:lstStyle/>
                    <a:p>
                      <a:pPr algn="ctr" fontAlgn="b"/>
                      <a:r>
                        <a:rPr lang="ru-RU" sz="1800" b="1" u="none" strike="noStrike" dirty="0" smtClean="0">
                          <a:effectLst/>
                        </a:rPr>
                        <a:t>Показатель</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b"/>
                      <a:r>
                        <a:rPr lang="ru-RU" sz="1800" b="1" u="none" strike="noStrike" dirty="0">
                          <a:effectLst/>
                        </a:rPr>
                        <a:t>Единица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2010</a:t>
                      </a:r>
                      <a:endParaRPr lang="ru-RU" sz="1800" b="1" i="0" u="none" strike="noStrike" dirty="0">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2011</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2012</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ctr"/>
                      <a:r>
                        <a:rPr lang="ru-RU" sz="1800" b="1" u="none" strike="noStrike">
                          <a:effectLst/>
                        </a:rPr>
                        <a:t>2013</a:t>
                      </a:r>
                      <a:endParaRPr lang="ru-RU" sz="1800" b="1" i="0" u="none" strike="noStrike">
                        <a:effectLst/>
                        <a:latin typeface="Times New Roman" panose="02020603050405020304" pitchFamily="18" charset="0"/>
                      </a:endParaRPr>
                    </a:p>
                  </a:txBody>
                  <a:tcPr marL="5372" marR="5372" marT="5372" marB="0" anchor="ctr"/>
                </a:tc>
                <a:tc>
                  <a:txBody>
                    <a:bodyPr/>
                    <a:lstStyle/>
                    <a:p>
                      <a:pPr algn="ctr" fontAlgn="b"/>
                      <a:r>
                        <a:rPr lang="ru-RU" sz="1800" b="1" u="none" strike="noStrike" dirty="0">
                          <a:effectLst/>
                        </a:rPr>
                        <a:t>прогноз</a:t>
                      </a:r>
                      <a:endParaRPr lang="ru-RU" sz="1800" b="1" i="0" u="none" strike="noStrike" dirty="0">
                        <a:effectLst/>
                        <a:latin typeface="Arial Cyr" panose="020B0604020202020204" pitchFamily="34" charset="0"/>
                      </a:endParaRPr>
                    </a:p>
                  </a:txBody>
                  <a:tcPr marL="5372" marR="5372" marT="5372" marB="0" anchor="ctr"/>
                </a:tc>
              </a:tr>
              <a:tr h="257249">
                <a:tc vMerge="1">
                  <a:txBody>
                    <a:bodyPr/>
                    <a:lstStyle/>
                    <a:p>
                      <a:pPr algn="l" fontAlgn="b"/>
                      <a:endParaRPr lang="ru-RU" sz="1400" b="1" i="0" u="none" strike="noStrike" dirty="0">
                        <a:effectLst/>
                        <a:latin typeface="Times New Roman Cyr" panose="02020603050405020304" pitchFamily="18" charset="0"/>
                      </a:endParaRPr>
                    </a:p>
                  </a:txBody>
                  <a:tcPr marL="5372" marR="5372" marT="5372" marB="0" anchor="b"/>
                </a:tc>
                <a:tc>
                  <a:txBody>
                    <a:bodyPr/>
                    <a:lstStyle/>
                    <a:p>
                      <a:pPr algn="ctr" fontAlgn="t"/>
                      <a:r>
                        <a:rPr lang="ru-RU" sz="1800" b="1" u="none" strike="noStrike">
                          <a:effectLst/>
                        </a:rPr>
                        <a:t>измерения</a:t>
                      </a:r>
                      <a:endParaRPr lang="ru-RU" sz="1800" b="1" i="0" u="none" strike="noStrike">
                        <a:effectLst/>
                        <a:latin typeface="Times New Roman Cyr" panose="02020603050405020304" pitchFamily="18" charset="0"/>
                      </a:endParaRPr>
                    </a:p>
                  </a:txBody>
                  <a:tcPr marL="5372" marR="5372" marT="5372" marB="0" anchor="ctr"/>
                </a:tc>
                <a:tc gridSpan="3">
                  <a:txBody>
                    <a:bodyPr/>
                    <a:lstStyle/>
                    <a:p>
                      <a:pPr algn="ctr" fontAlgn="t"/>
                      <a:r>
                        <a:rPr lang="ru-RU" sz="1800" b="1" u="none" strike="noStrike" dirty="0">
                          <a:effectLst/>
                        </a:rPr>
                        <a:t>отчет</a:t>
                      </a:r>
                      <a:endParaRPr lang="ru-RU" sz="1800" b="1" i="0" u="none" strike="noStrike" dirty="0">
                        <a:effectLst/>
                        <a:latin typeface="Times New Roman Cyr" panose="02020603050405020304" pitchFamily="18" charset="0"/>
                      </a:endParaRPr>
                    </a:p>
                  </a:txBody>
                  <a:tcPr marL="5372" marR="5372" marT="5372" marB="0" anchor="ctr"/>
                </a:tc>
                <a:tc hMerge="1">
                  <a:txBody>
                    <a:bodyPr/>
                    <a:lstStyle/>
                    <a:p>
                      <a:endParaRPr lang="ru-RU"/>
                    </a:p>
                  </a:txBody>
                  <a:tcPr/>
                </a:tc>
                <a:tc hMerge="1">
                  <a:txBody>
                    <a:bodyPr/>
                    <a:lstStyle/>
                    <a:p>
                      <a:endParaRPr lang="ru-RU"/>
                    </a:p>
                  </a:txBody>
                  <a:tcPr/>
                </a:tc>
                <a:tc>
                  <a:txBody>
                    <a:bodyPr/>
                    <a:lstStyle/>
                    <a:p>
                      <a:pPr algn="ctr" fontAlgn="b"/>
                      <a:r>
                        <a:rPr lang="ru-RU" sz="1800" b="1" u="none" strike="noStrike" dirty="0">
                          <a:effectLst/>
                        </a:rPr>
                        <a:t>оценка</a:t>
                      </a:r>
                      <a:endParaRPr lang="ru-RU" sz="1800" b="1" i="0" u="none" strike="noStrike" dirty="0">
                        <a:effectLst/>
                        <a:latin typeface="Times New Roman Cyr" panose="02020603050405020304" pitchFamily="18" charset="0"/>
                      </a:endParaRPr>
                    </a:p>
                  </a:txBody>
                  <a:tcPr marL="5372" marR="5372" marT="5372" marB="0" anchor="ctr"/>
                </a:tc>
                <a:tc>
                  <a:txBody>
                    <a:bodyPr/>
                    <a:lstStyle/>
                    <a:p>
                      <a:pPr algn="ctr" fontAlgn="ctr"/>
                      <a:r>
                        <a:rPr lang="ru-RU" sz="1800" b="1" u="none" strike="noStrike" dirty="0">
                          <a:effectLst/>
                        </a:rPr>
                        <a:t>2014</a:t>
                      </a:r>
                      <a:endParaRPr lang="ru-RU" sz="1800" b="1" i="0" u="none" strike="noStrike" dirty="0">
                        <a:effectLst/>
                        <a:latin typeface="Times New Roman Cyr" panose="02020603050405020304" pitchFamily="18" charset="0"/>
                      </a:endParaRPr>
                    </a:p>
                  </a:txBody>
                  <a:tcPr marL="5372" marR="5372" marT="5372" marB="0" anchor="ctr"/>
                </a:tc>
              </a:tr>
              <a:tr h="432063">
                <a:tc>
                  <a:txBody>
                    <a:bodyPr/>
                    <a:lstStyle/>
                    <a:p>
                      <a:pPr algn="l" fontAlgn="ctr"/>
                      <a:r>
                        <a:rPr lang="ru-RU" sz="1800" b="1" i="0" u="none" strike="noStrike" dirty="0">
                          <a:effectLst/>
                          <a:latin typeface="Arial Cyr" panose="020B0604020202020204" pitchFamily="34" charset="0"/>
                          <a:cs typeface="Arial Cyr" panose="020B0604020202020204" pitchFamily="34" charset="0"/>
                        </a:rPr>
                        <a:t>Численность населения с денежными доходами ниже прожиточного минимума в % к общей численности населения </a:t>
                      </a:r>
                    </a:p>
                  </a:txBody>
                  <a:tcPr marL="9525" marR="9525" marT="9525" marB="0" anchor="ctr"/>
                </a:tc>
                <a:tc>
                  <a:txBody>
                    <a:bodyPr/>
                    <a:lstStyle/>
                    <a:p>
                      <a:pPr algn="ctr" fontAlgn="ctr"/>
                      <a:r>
                        <a:rPr lang="ru-RU" sz="1800" b="0" i="0" u="none" strike="noStrike" dirty="0">
                          <a:effectLst/>
                          <a:latin typeface="Arial Cyr" panose="020B0604020202020204" pitchFamily="34" charset="0"/>
                          <a:cs typeface="Arial Cyr" panose="020B0604020202020204" pitchFamily="34" charset="0"/>
                        </a:rPr>
                        <a:t>%</a:t>
                      </a:r>
                    </a:p>
                  </a:txBody>
                  <a:tcPr marL="9525" marR="9525" marT="9525" marB="0" anchor="ctr"/>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12,5</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12,7</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11</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11</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10,8</a:t>
                      </a:r>
                    </a:p>
                  </a:txBody>
                  <a:tcPr marL="9525" marR="9525" marT="9525" marB="0" anchor="b"/>
                </a:tc>
              </a:tr>
              <a:tr h="0">
                <a:tc>
                  <a:txBody>
                    <a:bodyPr/>
                    <a:lstStyle/>
                    <a:p>
                      <a:pPr algn="l" fontAlgn="b"/>
                      <a:r>
                        <a:rPr lang="ru-RU" sz="1800" b="1" i="0" u="none" strike="noStrike" dirty="0">
                          <a:effectLst/>
                          <a:latin typeface="Arial Cyr" panose="020B0604020202020204" pitchFamily="34" charset="0"/>
                          <a:cs typeface="Arial Cyr" panose="020B0604020202020204" pitchFamily="34" charset="0"/>
                        </a:rPr>
                        <a:t>Экспорт, всего  </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млрд. долл. США</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392,7</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515,4</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528,0</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515,2</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502,9</a:t>
                      </a:r>
                    </a:p>
                  </a:txBody>
                  <a:tcPr marL="9525" marR="9525" marT="9525" marB="0" anchor="b"/>
                </a:tc>
              </a:tr>
              <a:tr h="173038">
                <a:tc>
                  <a:txBody>
                    <a:bodyPr/>
                    <a:lstStyle/>
                    <a:p>
                      <a:pPr algn="l" fontAlgn="b"/>
                      <a:r>
                        <a:rPr lang="ru-RU" sz="1800" b="1" i="0" u="none" strike="noStrike">
                          <a:effectLst/>
                          <a:latin typeface="Arial Cyr" panose="020B0604020202020204" pitchFamily="34" charset="0"/>
                          <a:cs typeface="Arial Cyr" panose="020B0604020202020204" pitchFamily="34" charset="0"/>
                        </a:rPr>
                        <a:t>Импорт, всего  </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млрд. долл. США</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245,7</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318,6</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335,7</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341,0</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349,6</a:t>
                      </a:r>
                    </a:p>
                  </a:txBody>
                  <a:tcPr marL="9525" marR="9525" marT="9525" marB="0" anchor="b"/>
                </a:tc>
              </a:tr>
              <a:tr h="138430">
                <a:tc>
                  <a:txBody>
                    <a:bodyPr/>
                    <a:lstStyle/>
                    <a:p>
                      <a:pPr algn="l" fontAlgn="ctr"/>
                      <a:r>
                        <a:rPr lang="ru-RU" sz="1800" b="1" i="0" u="none" strike="noStrike">
                          <a:effectLst/>
                          <a:latin typeface="Arial Cyr" panose="020B0604020202020204" pitchFamily="34" charset="0"/>
                          <a:cs typeface="Arial Cyr" panose="020B0604020202020204" pitchFamily="34" charset="0"/>
                        </a:rPr>
                        <a:t>Экономически активное население</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млн.чел.</a:t>
                      </a:r>
                    </a:p>
                  </a:txBody>
                  <a:tcPr marL="9525" marR="9525" marT="9525" marB="0" anchor="ctr"/>
                </a:tc>
                <a:tc>
                  <a:txBody>
                    <a:bodyPr/>
                    <a:lstStyle/>
                    <a:p>
                      <a:pPr algn="ctr" fontAlgn="b"/>
                      <a:r>
                        <a:rPr lang="ru-RU" sz="1800" b="1" i="0" u="none" strike="noStrike">
                          <a:effectLst/>
                          <a:latin typeface="Arial Cyr" panose="020B0604020202020204" pitchFamily="34" charset="0"/>
                          <a:cs typeface="Arial Cyr" panose="020B0604020202020204" pitchFamily="34" charset="0"/>
                        </a:rPr>
                        <a:t>73,1</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72,6</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72,1</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72,0</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71,8</a:t>
                      </a:r>
                    </a:p>
                  </a:txBody>
                  <a:tcPr marL="9525" marR="9525" marT="9525" marB="0" anchor="b"/>
                </a:tc>
              </a:tr>
              <a:tr h="0">
                <a:tc>
                  <a:txBody>
                    <a:bodyPr/>
                    <a:lstStyle/>
                    <a:p>
                      <a:pPr algn="l" fontAlgn="ctr"/>
                      <a:r>
                        <a:rPr lang="ru-RU" sz="1800" b="1" i="0" u="none" strike="noStrike">
                          <a:effectLst/>
                          <a:latin typeface="Arial Cyr" panose="020B0604020202020204" pitchFamily="34" charset="0"/>
                          <a:cs typeface="Arial Cyr" panose="020B0604020202020204" pitchFamily="34" charset="0"/>
                        </a:rPr>
                        <a:t>Занято в экономике</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млн.чел.</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67,6</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67,7</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68,0</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67,9</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67,5</a:t>
                      </a:r>
                    </a:p>
                  </a:txBody>
                  <a:tcPr marL="9525" marR="9525" marT="9525" marB="0" anchor="ctr"/>
                </a:tc>
              </a:tr>
              <a:tr h="0">
                <a:tc>
                  <a:txBody>
                    <a:bodyPr/>
                    <a:lstStyle/>
                    <a:p>
                      <a:pPr algn="l" fontAlgn="b"/>
                      <a:r>
                        <a:rPr lang="ru-RU" sz="1800" b="1" i="0" u="none" strike="noStrike">
                          <a:effectLst/>
                          <a:latin typeface="Arial Cyr" panose="020B0604020202020204" pitchFamily="34" charset="0"/>
                          <a:cs typeface="Arial Cyr" panose="020B0604020202020204" pitchFamily="34" charset="0"/>
                        </a:rPr>
                        <a:t>Общая численность безработных (в среднем за период)</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млн.чел.</a:t>
                      </a:r>
                    </a:p>
                  </a:txBody>
                  <a:tcPr marL="9525" marR="9525" marT="9525" marB="0" anchor="b"/>
                </a:tc>
                <a:tc>
                  <a:txBody>
                    <a:bodyPr/>
                    <a:lstStyle/>
                    <a:p>
                      <a:pPr algn="ctr" fontAlgn="ctr"/>
                      <a:r>
                        <a:rPr lang="ru-RU" sz="1800" b="1" i="0" u="none" strike="noStrike">
                          <a:effectLst/>
                          <a:latin typeface="Arial Cyr" panose="020B0604020202020204" pitchFamily="34" charset="0"/>
                          <a:cs typeface="Arial Cyr" panose="020B0604020202020204" pitchFamily="34" charset="0"/>
                        </a:rPr>
                        <a:t>5,5</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4,9</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4,1</a:t>
                      </a:r>
                    </a:p>
                  </a:txBody>
                  <a:tcPr marL="9525" marR="9525" marT="9525" marB="0" anchor="ctr"/>
                </a:tc>
                <a:tc>
                  <a:txBody>
                    <a:bodyPr/>
                    <a:lstStyle/>
                    <a:p>
                      <a:pPr algn="ctr" fontAlgn="ctr"/>
                      <a:r>
                        <a:rPr lang="ru-RU" sz="1800" b="1" i="0" u="none" strike="noStrike">
                          <a:effectLst/>
                          <a:latin typeface="Arial Cyr" panose="020B0604020202020204" pitchFamily="34" charset="0"/>
                          <a:cs typeface="Arial Cyr" panose="020B0604020202020204" pitchFamily="34" charset="0"/>
                        </a:rPr>
                        <a:t>4,2</a:t>
                      </a:r>
                    </a:p>
                  </a:txBody>
                  <a:tcPr marL="9525" marR="9525" marT="9525" marB="0" anchor="ctr"/>
                </a:tc>
                <a:tc>
                  <a:txBody>
                    <a:bodyPr/>
                    <a:lstStyle/>
                    <a:p>
                      <a:pPr algn="ctr" fontAlgn="ctr"/>
                      <a:r>
                        <a:rPr lang="ru-RU" sz="1800" b="1" i="0" u="none" strike="noStrike" dirty="0">
                          <a:effectLst/>
                          <a:latin typeface="Arial Cyr" panose="020B0604020202020204" pitchFamily="34" charset="0"/>
                          <a:cs typeface="Arial Cyr" panose="020B0604020202020204" pitchFamily="34" charset="0"/>
                        </a:rPr>
                        <a:t>4,3</a:t>
                      </a:r>
                    </a:p>
                  </a:txBody>
                  <a:tcPr marL="9525" marR="9525" marT="9525" marB="0" anchor="ctr"/>
                </a:tc>
              </a:tr>
              <a:tr h="0">
                <a:tc>
                  <a:txBody>
                    <a:bodyPr/>
                    <a:lstStyle/>
                    <a:p>
                      <a:pPr algn="l" fontAlgn="b"/>
                      <a:r>
                        <a:rPr lang="ru-RU" sz="1800" b="1" i="0" u="none" strike="noStrike">
                          <a:effectLst/>
                          <a:latin typeface="Arial Cyr" panose="020B0604020202020204" pitchFamily="34" charset="0"/>
                          <a:cs typeface="Arial Cyr" panose="020B0604020202020204" pitchFamily="34" charset="0"/>
                        </a:rPr>
                        <a:t>Уровень безработицы к ЭАН</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7,6</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6,8</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5,7</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5,8</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5,9</a:t>
                      </a:r>
                    </a:p>
                  </a:txBody>
                  <a:tcPr marL="9525" marR="9525" marT="9525" marB="0" anchor="b"/>
                </a:tc>
              </a:tr>
              <a:tr h="0">
                <a:tc>
                  <a:txBody>
                    <a:bodyPr/>
                    <a:lstStyle/>
                    <a:p>
                      <a:pPr algn="l" fontAlgn="b"/>
                      <a:r>
                        <a:rPr lang="ru-RU" sz="1800" b="1" i="0" u="none" strike="noStrike">
                          <a:effectLst/>
                          <a:latin typeface="Arial Cyr" panose="020B0604020202020204" pitchFamily="34" charset="0"/>
                          <a:cs typeface="Arial Cyr" panose="020B0604020202020204" pitchFamily="34" charset="0"/>
                        </a:rPr>
                        <a:t>Доля ФЗП в ВВП</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25,4</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23,1</a:t>
                      </a:r>
                    </a:p>
                  </a:txBody>
                  <a:tcPr marL="9525" marR="9525" marT="9525" marB="0" anchor="b"/>
                </a:tc>
                <a:tc>
                  <a:txBody>
                    <a:bodyPr/>
                    <a:lstStyle/>
                    <a:p>
                      <a:pPr algn="ctr" fontAlgn="b"/>
                      <a:r>
                        <a:rPr lang="ru-RU" sz="1800" b="1" i="0" u="none" strike="noStrike">
                          <a:effectLst/>
                          <a:latin typeface="Arial Cyr" panose="020B0604020202020204" pitchFamily="34" charset="0"/>
                          <a:cs typeface="Arial Cyr" panose="020B0604020202020204" pitchFamily="34" charset="0"/>
                        </a:rPr>
                        <a:t>23,4</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24,1</a:t>
                      </a:r>
                    </a:p>
                  </a:txBody>
                  <a:tcPr marL="9525" marR="9525" marT="9525" marB="0" anchor="b"/>
                </a:tc>
                <a:tc>
                  <a:txBody>
                    <a:bodyPr/>
                    <a:lstStyle/>
                    <a:p>
                      <a:pPr algn="ctr" fontAlgn="b"/>
                      <a:r>
                        <a:rPr lang="ru-RU" sz="1800" b="1" i="0" u="none" strike="noStrike" dirty="0">
                          <a:effectLst/>
                          <a:latin typeface="Arial Cyr" panose="020B0604020202020204" pitchFamily="34" charset="0"/>
                          <a:cs typeface="Arial Cyr" panose="020B0604020202020204" pitchFamily="34" charset="0"/>
                        </a:rPr>
                        <a:t>24,3</a:t>
                      </a:r>
                    </a:p>
                  </a:txBody>
                  <a:tcPr marL="9525" marR="9525" marT="9525" marB="0" anchor="b"/>
                </a:tc>
              </a:tr>
            </a:tbl>
          </a:graphicData>
        </a:graphic>
      </p:graphicFrame>
      <p:sp>
        <p:nvSpPr>
          <p:cNvPr id="3" name="Прямоугольник 2"/>
          <p:cNvSpPr/>
          <p:nvPr/>
        </p:nvSpPr>
        <p:spPr>
          <a:xfrm>
            <a:off x="1034294" y="242951"/>
            <a:ext cx="9951315" cy="523220"/>
          </a:xfrm>
          <a:prstGeom prst="rect">
            <a:avLst/>
          </a:prstGeom>
        </p:spPr>
        <p:txBody>
          <a:bodyPr wrap="none">
            <a:spAutoFit/>
          </a:bodyPr>
          <a:lstStyle/>
          <a:p>
            <a:pPr algn="ctr"/>
            <a:r>
              <a:rPr lang="ru-RU" sz="2800" b="1" dirty="0" smtClean="0">
                <a:solidFill>
                  <a:srgbClr val="FFFF00"/>
                </a:solidFill>
              </a:rPr>
              <a:t>Показатели прогноза социально-экономического развития РФ</a:t>
            </a:r>
            <a:endParaRPr lang="ru-RU" sz="2800" b="1" dirty="0"/>
          </a:p>
        </p:txBody>
      </p:sp>
    </p:spTree>
    <p:extLst>
      <p:ext uri="{BB962C8B-B14F-4D97-AF65-F5344CB8AC3E}">
        <p14:creationId xmlns:p14="http://schemas.microsoft.com/office/powerpoint/2010/main" val="324516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1619" y="334664"/>
            <a:ext cx="11790381" cy="6309420"/>
          </a:xfrm>
          <a:prstGeom prst="rect">
            <a:avLst/>
          </a:prstGeom>
        </p:spPr>
        <p:txBody>
          <a:bodyPr wrap="square">
            <a:spAutoFit/>
          </a:bodyPr>
          <a:lstStyle/>
          <a:p>
            <a:pPr algn="ctr"/>
            <a:r>
              <a:rPr lang="ru-RU" sz="2800" b="1" dirty="0" smtClean="0">
                <a:solidFill>
                  <a:srgbClr val="FFFF00"/>
                </a:solidFill>
              </a:rPr>
              <a:t>Планирование </a:t>
            </a:r>
            <a:r>
              <a:rPr lang="ru-RU" sz="2800" b="1" dirty="0">
                <a:solidFill>
                  <a:srgbClr val="FFFF00"/>
                </a:solidFill>
              </a:rPr>
              <a:t>бюджетных ассигнований</a:t>
            </a:r>
            <a:r>
              <a:rPr lang="ru-RU" sz="2000" b="1" dirty="0">
                <a:solidFill>
                  <a:srgbClr val="FFFF00"/>
                </a:solidFill>
              </a:rPr>
              <a:t> </a:t>
            </a:r>
            <a:endParaRPr lang="ru-RU" sz="2000" b="1" dirty="0" smtClean="0">
              <a:solidFill>
                <a:srgbClr val="FFFF00"/>
              </a:solidFill>
            </a:endParaRPr>
          </a:p>
          <a:p>
            <a:r>
              <a:rPr lang="ru-RU" sz="2000" b="1" dirty="0" smtClean="0"/>
              <a:t>Планирование бюджетных ассигнований осуществляется раздельно по бюджетным ассигнованиям на исполнение действующих и принимаемых обязательств.  </a:t>
            </a:r>
          </a:p>
          <a:p>
            <a:r>
              <a:rPr lang="ru-RU" sz="2000" b="1" dirty="0" smtClean="0"/>
              <a:t>Под </a:t>
            </a:r>
            <a:r>
              <a:rPr lang="ru-RU" sz="2000" b="1" dirty="0"/>
              <a:t>бюджетными ассигнованиями на исполнение </a:t>
            </a:r>
            <a:r>
              <a:rPr lang="ru-RU" sz="2000" b="1" dirty="0">
                <a:solidFill>
                  <a:srgbClr val="FFFF00"/>
                </a:solidFill>
              </a:rPr>
              <a:t>действующих расходных обязательств </a:t>
            </a:r>
            <a:r>
              <a:rPr lang="ru-RU" sz="2000" b="1" dirty="0"/>
              <a:t>понимаются ассигнования, состав и (или) объем которых обусловлены законами, нормативными правовыми актами (муниципальными правовыми актами), договорами и соглашениями, не предлагаемыми (не планируемыми) к изменению в текущем финансовом году, в очередном финансовом году или в плановом периоде, к признанию утратившими силу либо к изменению с увеличением объема бюджетных ассигнований, предусмотренного на исполнение соответствующих обязательств в текущем финансовом году, включая договоры и соглашения, заключенные (подлежащие заключению) получателями бюджетных средств во исполнение указанных законов и нормативных правовых актов (муниципальных правовых актов).  </a:t>
            </a:r>
          </a:p>
          <a:p>
            <a:r>
              <a:rPr lang="ru-RU" sz="2000" b="1" dirty="0"/>
              <a:t>Под бюджетными ассигнованиями на исполнение </a:t>
            </a:r>
            <a:r>
              <a:rPr lang="ru-RU" sz="2000" b="1" dirty="0">
                <a:solidFill>
                  <a:srgbClr val="FFFF00"/>
                </a:solidFill>
              </a:rPr>
              <a:t>принимаемых обязательств </a:t>
            </a:r>
            <a:r>
              <a:rPr lang="ru-RU" sz="2000" b="1" dirty="0"/>
              <a:t>понимаются ассигнования, состав и (или) объем которых обусловлены законами, нормативными правовыми актами (муниципальными правовыми актами), договорами и соглашениями, предлагаемыми (планируемыми) к принятию или изменению в текущем финансовом году, в очередном финансовом году или в плановом периоде, к принятию либо к изменению с увеличением объема бюджетных ассигнований, предусмотренного на исполнение соответствующих обязательств в текущем финансовом году, включая договоры и соглашения, подлежащие заключению получателями бюджетных средств во исполнение указанных законов и нормативных правовых актов (муниципальных правовых актов).  </a:t>
            </a:r>
          </a:p>
        </p:txBody>
      </p:sp>
    </p:spTree>
    <p:extLst>
      <p:ext uri="{BB962C8B-B14F-4D97-AF65-F5344CB8AC3E}">
        <p14:creationId xmlns:p14="http://schemas.microsoft.com/office/powerpoint/2010/main" val="3221206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5" y="1075764"/>
            <a:ext cx="10381129" cy="3108543"/>
          </a:xfrm>
          <a:prstGeom prst="rect">
            <a:avLst/>
          </a:prstGeom>
        </p:spPr>
        <p:txBody>
          <a:bodyPr wrap="square">
            <a:spAutoFit/>
          </a:bodyPr>
          <a:lstStyle/>
          <a:p>
            <a:r>
              <a:rPr lang="ru-RU" sz="2800" b="1" dirty="0" smtClean="0"/>
              <a:t>Планирование </a:t>
            </a:r>
            <a:r>
              <a:rPr lang="ru-RU" sz="2800" b="1" dirty="0"/>
              <a:t>бюджетных ассигнований </a:t>
            </a:r>
            <a:r>
              <a:rPr lang="ru-RU" sz="2800" b="1" dirty="0">
                <a:solidFill>
                  <a:srgbClr val="FFFF00"/>
                </a:solidFill>
              </a:rPr>
              <a:t>на оказание государственных (муниципальных) услуг (выполнение работ) </a:t>
            </a:r>
            <a:r>
              <a:rPr lang="ru-RU" sz="2800" b="1" dirty="0"/>
              <a:t>бюджетными и автономными учреждениями осуществляется с учетом государственного (муниципального) задания на очередной финансовый год (очередной финансовый год и плановый период), а также его выполнения в отчетном финансовом году и текущем финансовом году.  </a:t>
            </a:r>
          </a:p>
        </p:txBody>
      </p:sp>
    </p:spTree>
    <p:extLst>
      <p:ext uri="{BB962C8B-B14F-4D97-AF65-F5344CB8AC3E}">
        <p14:creationId xmlns:p14="http://schemas.microsoft.com/office/powerpoint/2010/main" val="2645290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487" y="235020"/>
            <a:ext cx="11607501" cy="6001643"/>
          </a:xfrm>
          <a:prstGeom prst="rect">
            <a:avLst/>
          </a:prstGeom>
        </p:spPr>
        <p:txBody>
          <a:bodyPr wrap="square">
            <a:spAutoFit/>
          </a:bodyPr>
          <a:lstStyle/>
          <a:p>
            <a:pPr algn="ctr"/>
            <a:r>
              <a:rPr lang="ru-RU" sz="2400" b="1" dirty="0" smtClean="0">
                <a:solidFill>
                  <a:srgbClr val="FFFF00"/>
                </a:solidFill>
              </a:rPr>
              <a:t>Сводный </a:t>
            </a:r>
            <a:r>
              <a:rPr lang="ru-RU" sz="2400" b="1" dirty="0">
                <a:solidFill>
                  <a:srgbClr val="FFFF00"/>
                </a:solidFill>
              </a:rPr>
              <a:t>финансовый баланс Российской Федерации</a:t>
            </a:r>
            <a:r>
              <a:rPr lang="ru-RU" sz="2400" b="1" dirty="0"/>
              <a:t>  </a:t>
            </a:r>
          </a:p>
          <a:p>
            <a:r>
              <a:rPr lang="ru-RU" sz="2400" b="1" dirty="0"/>
              <a:t>  </a:t>
            </a:r>
          </a:p>
          <a:p>
            <a:r>
              <a:rPr lang="ru-RU" sz="2400" b="1" dirty="0" smtClean="0"/>
              <a:t>Сводный </a:t>
            </a:r>
            <a:r>
              <a:rPr lang="ru-RU" sz="2400" b="1" dirty="0"/>
              <a:t>финансовый баланс Российской Федерации - документ, характеризующий объем и использование финансовых ресурсов Российской Федерации (валового национального располагаемого дохода) и секторов экономики.  </a:t>
            </a:r>
            <a:endParaRPr lang="ru-RU" sz="2400" b="1" dirty="0" smtClean="0"/>
          </a:p>
          <a:p>
            <a:endParaRPr lang="ru-RU" sz="2400" b="1" dirty="0"/>
          </a:p>
          <a:p>
            <a:r>
              <a:rPr lang="ru-RU" sz="2400" b="1" dirty="0" smtClean="0"/>
              <a:t>Сводный </a:t>
            </a:r>
            <a:r>
              <a:rPr lang="ru-RU" sz="2400" b="1" dirty="0"/>
              <a:t>финансовый баланс Российской Федерации составляется в целях оценки объемов финансовых ресурсов при разработке прогноза социально-экономического развития Российской Федерации и проекта федерального бюджета на очередной финансовый год и плановый период и влияния федеральной политики в области экономического развития на показатели прогноза социально-экономического развития Российской Федерации.  </a:t>
            </a:r>
          </a:p>
          <a:p>
            <a:endParaRPr lang="ru-RU" sz="2400" b="1" dirty="0" smtClean="0"/>
          </a:p>
          <a:p>
            <a:r>
              <a:rPr lang="ru-RU" sz="2400" b="1" dirty="0" smtClean="0"/>
              <a:t>Порядок </a:t>
            </a:r>
            <a:r>
              <a:rPr lang="ru-RU" sz="2400" b="1" dirty="0"/>
              <a:t>разработки сводного финансового баланса Российской Федерации определяется Правительством Российской Федерации. </a:t>
            </a:r>
            <a:br>
              <a:rPr lang="ru-RU" sz="2400" b="1" dirty="0"/>
            </a:br>
            <a:endParaRPr lang="ru-RU" sz="2400" b="1" dirty="0"/>
          </a:p>
        </p:txBody>
      </p:sp>
    </p:spTree>
    <p:extLst>
      <p:ext uri="{BB962C8B-B14F-4D97-AF65-F5344CB8AC3E}">
        <p14:creationId xmlns:p14="http://schemas.microsoft.com/office/powerpoint/2010/main" val="2772470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244" y="247426"/>
            <a:ext cx="11241741" cy="5940088"/>
          </a:xfrm>
          <a:prstGeom prst="rect">
            <a:avLst/>
          </a:prstGeom>
        </p:spPr>
        <p:txBody>
          <a:bodyPr wrap="square">
            <a:spAutoFit/>
          </a:bodyPr>
          <a:lstStyle/>
          <a:p>
            <a:r>
              <a:rPr lang="ru-RU" sz="2000" b="1" dirty="0">
                <a:solidFill>
                  <a:srgbClr val="FFFF00"/>
                </a:solidFill>
              </a:rPr>
              <a:t>Государственные программы</a:t>
            </a:r>
            <a:r>
              <a:rPr lang="ru-RU" sz="2000" b="1" dirty="0"/>
              <a:t> Российской Федерации, государственные программы субъекта Российской Федерации, муниципальные </a:t>
            </a:r>
            <a:r>
              <a:rPr lang="ru-RU" sz="2000" b="1" dirty="0" smtClean="0"/>
              <a:t>программы – ст. 179 БК РФ</a:t>
            </a:r>
            <a:r>
              <a:rPr lang="ru-RU" sz="2000" b="1" dirty="0"/>
              <a:t> </a:t>
            </a:r>
            <a:endParaRPr lang="ru-RU" sz="2000" b="1" dirty="0" smtClean="0"/>
          </a:p>
          <a:p>
            <a:r>
              <a:rPr lang="ru-RU" sz="2000" b="1" dirty="0" smtClean="0"/>
              <a:t> </a:t>
            </a:r>
            <a:r>
              <a:rPr lang="ru-RU" sz="2000" b="1" dirty="0"/>
              <a:t/>
            </a:r>
            <a:br>
              <a:rPr lang="ru-RU" sz="2000" b="1" dirty="0"/>
            </a:br>
            <a:r>
              <a:rPr lang="ru-RU" sz="2000" b="1" dirty="0">
                <a:solidFill>
                  <a:srgbClr val="FFFF00"/>
                </a:solidFill>
              </a:rPr>
              <a:t>Федеральная адресная инвестиционная программа</a:t>
            </a:r>
            <a:r>
              <a:rPr lang="ru-RU" sz="2000" b="1" dirty="0"/>
              <a:t> – ст. </a:t>
            </a:r>
            <a:r>
              <a:rPr lang="ru-RU" sz="2000" b="1" dirty="0" smtClean="0"/>
              <a:t>179.1 </a:t>
            </a:r>
            <a:r>
              <a:rPr lang="ru-RU" sz="2000" b="1" dirty="0"/>
              <a:t>БК РФ </a:t>
            </a:r>
            <a:endParaRPr lang="ru-RU" sz="2000" b="1" dirty="0" smtClean="0"/>
          </a:p>
          <a:p>
            <a:r>
              <a:rPr lang="ru-RU" sz="2000" b="1" dirty="0"/>
              <a:t/>
            </a:r>
            <a:br>
              <a:rPr lang="ru-RU" sz="2000" b="1" dirty="0"/>
            </a:br>
            <a:r>
              <a:rPr lang="ru-RU" sz="2000" b="1" dirty="0">
                <a:solidFill>
                  <a:srgbClr val="FFFF00"/>
                </a:solidFill>
              </a:rPr>
              <a:t>Инвестиционный фонд </a:t>
            </a:r>
            <a:r>
              <a:rPr lang="ru-RU" sz="2000" b="1" dirty="0"/>
              <a:t>- часть средств бюджета, подлежащая использованию в целях реализации инвестиционных проектов, осуществляемых на принципах государственно-частного партнерства.  </a:t>
            </a:r>
          </a:p>
          <a:p>
            <a:r>
              <a:rPr lang="ru-RU" sz="2000" b="1" dirty="0"/>
              <a:t>К инвестиционным фондам относятся Инвестиционный фонд Российской Федерации и инвестиционные фонды субъектов Российской Федерации (региональные инвестиционные фонды).  – ст. </a:t>
            </a:r>
            <a:r>
              <a:rPr lang="ru-RU" sz="2000" b="1" dirty="0" smtClean="0"/>
              <a:t>179.2 </a:t>
            </a:r>
            <a:r>
              <a:rPr lang="ru-RU" sz="2000" b="1" dirty="0"/>
              <a:t>БК РФ </a:t>
            </a:r>
            <a:endParaRPr lang="ru-RU" sz="2000" b="1" dirty="0" smtClean="0"/>
          </a:p>
          <a:p>
            <a:endParaRPr lang="ru-RU" sz="2000" b="1" dirty="0"/>
          </a:p>
          <a:p>
            <a:r>
              <a:rPr lang="ru-RU" sz="2000" b="1" dirty="0">
                <a:solidFill>
                  <a:srgbClr val="FFFF00"/>
                </a:solidFill>
              </a:rPr>
              <a:t>Ведомственные целевые программы</a:t>
            </a:r>
            <a:r>
              <a:rPr lang="ru-RU" sz="2000" b="1" dirty="0"/>
              <a:t> – ст. </a:t>
            </a:r>
            <a:r>
              <a:rPr lang="ru-RU" sz="2000" b="1" dirty="0" smtClean="0"/>
              <a:t>179.3 </a:t>
            </a:r>
            <a:r>
              <a:rPr lang="ru-RU" sz="2000" b="1" dirty="0"/>
              <a:t>БК РФ </a:t>
            </a:r>
          </a:p>
          <a:p>
            <a:endParaRPr lang="ru-RU" sz="2000" b="1" dirty="0" smtClean="0"/>
          </a:p>
          <a:p>
            <a:endParaRPr lang="ru-RU" sz="2000" b="1" dirty="0"/>
          </a:p>
          <a:p>
            <a:r>
              <a:rPr lang="ru-RU" sz="2000" b="1" dirty="0" smtClean="0">
                <a:solidFill>
                  <a:srgbClr val="FFFF00"/>
                </a:solidFill>
              </a:rPr>
              <a:t>Дорожный </a:t>
            </a:r>
            <a:r>
              <a:rPr lang="ru-RU" sz="2000" b="1" dirty="0">
                <a:solidFill>
                  <a:srgbClr val="FFFF00"/>
                </a:solidFill>
              </a:rPr>
              <a:t>фонд </a:t>
            </a:r>
            <a:r>
              <a:rPr lang="ru-RU" sz="2000" b="1" dirty="0"/>
              <a:t>- часть средств бюджета, подлежащая использованию в целях финансового обеспечения дорожной деятельности в отношении автомобильных дорог общего пользования,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a:t>
            </a:r>
            <a:r>
              <a:rPr lang="ru-RU" sz="2000" b="1" dirty="0" smtClean="0"/>
              <a:t>пунктов</a:t>
            </a:r>
            <a:r>
              <a:rPr lang="ru-RU" sz="2000" b="1" dirty="0"/>
              <a:t>  – ст. </a:t>
            </a:r>
            <a:r>
              <a:rPr lang="ru-RU" sz="2000" b="1" dirty="0" smtClean="0"/>
              <a:t>179.4 </a:t>
            </a:r>
            <a:r>
              <a:rPr lang="ru-RU" sz="2000" b="1" dirty="0"/>
              <a:t>БК РФ </a:t>
            </a:r>
          </a:p>
          <a:p>
            <a:endParaRPr lang="ru-RU" sz="2000" b="1" dirty="0"/>
          </a:p>
        </p:txBody>
      </p:sp>
    </p:spTree>
    <p:extLst>
      <p:ext uri="{BB962C8B-B14F-4D97-AF65-F5344CB8AC3E}">
        <p14:creationId xmlns:p14="http://schemas.microsoft.com/office/powerpoint/2010/main" val="91519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1618" y="156890"/>
            <a:ext cx="9282669" cy="584775"/>
          </a:xfrm>
          <a:prstGeom prst="rect">
            <a:avLst/>
          </a:prstGeom>
        </p:spPr>
        <p:txBody>
          <a:bodyPr wrap="none">
            <a:spAutoFit/>
          </a:bodyPr>
          <a:lstStyle/>
          <a:p>
            <a:r>
              <a:rPr lang="ru-RU" sz="3200" b="1" dirty="0">
                <a:solidFill>
                  <a:srgbClr val="FFFF00"/>
                </a:solidFill>
              </a:rPr>
              <a:t>Порядок и сроки составления проектов бюджетов </a:t>
            </a:r>
          </a:p>
        </p:txBody>
      </p:sp>
      <p:sp>
        <p:nvSpPr>
          <p:cNvPr id="3" name="Прямоугольник 2"/>
          <p:cNvSpPr/>
          <p:nvPr/>
        </p:nvSpPr>
        <p:spPr>
          <a:xfrm>
            <a:off x="193637" y="1011219"/>
            <a:ext cx="11897958" cy="5509200"/>
          </a:xfrm>
          <a:prstGeom prst="rect">
            <a:avLst/>
          </a:prstGeom>
        </p:spPr>
        <p:txBody>
          <a:bodyPr wrap="square">
            <a:spAutoFit/>
          </a:bodyPr>
          <a:lstStyle/>
          <a:p>
            <a:r>
              <a:rPr lang="ru-RU" sz="3200" b="1" u="sng" dirty="0" smtClean="0">
                <a:solidFill>
                  <a:srgbClr val="FFFF00"/>
                </a:solidFill>
              </a:rPr>
              <a:t>Составление </a:t>
            </a:r>
            <a:r>
              <a:rPr lang="ru-RU" sz="3200" b="1" u="sng" dirty="0">
                <a:solidFill>
                  <a:srgbClr val="FFFF00"/>
                </a:solidFill>
              </a:rPr>
              <a:t>проекта </a:t>
            </a:r>
            <a:r>
              <a:rPr lang="ru-RU" sz="3200" b="1" u="sng" dirty="0" smtClean="0">
                <a:solidFill>
                  <a:srgbClr val="FFFF00"/>
                </a:solidFill>
              </a:rPr>
              <a:t>бюджета на 2014 год</a:t>
            </a:r>
            <a:endParaRPr lang="ru-RU" sz="3200" b="1" u="sng" dirty="0">
              <a:solidFill>
                <a:srgbClr val="FFFF00"/>
              </a:solidFill>
            </a:endParaRPr>
          </a:p>
          <a:p>
            <a:r>
              <a:rPr lang="ru-RU" sz="3200" b="1" dirty="0"/>
              <a:t>1 ноября </a:t>
            </a:r>
            <a:r>
              <a:rPr lang="ru-RU" sz="3200" b="1" dirty="0" smtClean="0"/>
              <a:t>2012 – </a:t>
            </a:r>
            <a:r>
              <a:rPr lang="ru-RU" sz="3200" b="1" dirty="0"/>
              <a:t>1 октября 2013</a:t>
            </a:r>
          </a:p>
          <a:p>
            <a:r>
              <a:rPr lang="ru-RU" sz="3200" dirty="0"/>
              <a:t>Начальный этап бюджетного процесса. На этом этапе составляется прогноз социально-экономического развития государства, определяются основные характеристики бюджета на очередной финансовый год и плановый период, основные методы и направления покрытия дефицита бюджета, долговая политика государства, а также распределение бюджетных ассигнований, утверждаются основные направления налоговой, бюджетной и денежно-кредитной политики на очередной финансовый год и плановый период. Подготавливаются проекты бюджетов.</a:t>
            </a:r>
            <a:endParaRPr lang="ru-RU" sz="3200" dirty="0">
              <a:effectLst/>
            </a:endParaRPr>
          </a:p>
        </p:txBody>
      </p:sp>
    </p:spTree>
    <p:extLst>
      <p:ext uri="{BB962C8B-B14F-4D97-AF65-F5344CB8AC3E}">
        <p14:creationId xmlns:p14="http://schemas.microsoft.com/office/powerpoint/2010/main" val="452055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6824" y="527126"/>
            <a:ext cx="10886738" cy="5693866"/>
          </a:xfrm>
          <a:prstGeom prst="rect">
            <a:avLst/>
          </a:prstGeom>
        </p:spPr>
        <p:txBody>
          <a:bodyPr wrap="square">
            <a:spAutoFit/>
          </a:bodyPr>
          <a:lstStyle/>
          <a:p>
            <a:r>
              <a:rPr lang="ru-RU" sz="2800" b="1" dirty="0"/>
              <a:t>В законе (решении) о бюджете должны содержаться основные характеристики бюджета, к которым относятся общий объем доходов бюджета, общий объем расходов, дефицит (профицит) бюджета, а также иные показатели, установленные </a:t>
            </a:r>
            <a:r>
              <a:rPr lang="ru-RU" sz="2800" b="1" dirty="0" smtClean="0"/>
              <a:t>БК РФ, </a:t>
            </a:r>
            <a:r>
              <a:rPr lang="ru-RU" sz="2800" b="1" dirty="0"/>
              <a:t>законами субъектов Российской Федерации, муниципальными правовыми актами представительных органов муниципальных образований (кроме законов (решений) о бюджете). </a:t>
            </a:r>
            <a:endParaRPr lang="ru-RU" sz="2800" b="1" dirty="0" smtClean="0"/>
          </a:p>
          <a:p>
            <a:endParaRPr lang="ru-RU" sz="2800" b="1" dirty="0" smtClean="0"/>
          </a:p>
          <a:p>
            <a:r>
              <a:rPr lang="ru-RU" sz="2800" b="1" dirty="0" smtClean="0"/>
              <a:t>В </a:t>
            </a:r>
            <a:r>
              <a:rPr lang="ru-RU" sz="2800" b="1" dirty="0"/>
              <a:t>федеральном законе о федеральном бюджете должны содержаться нормативы распределения доходов между бюджетами бюджетной системы Российской Федерации в случае, если они не установлены БК РФ</a:t>
            </a:r>
            <a:r>
              <a:rPr lang="ru-RU" sz="2800" b="1" dirty="0" smtClean="0"/>
              <a:t>.</a:t>
            </a:r>
            <a:r>
              <a:rPr lang="ru-RU" sz="2800" b="1" dirty="0"/>
              <a:t/>
            </a:r>
            <a:br>
              <a:rPr lang="ru-RU" sz="2800" b="1" dirty="0"/>
            </a:br>
            <a:endParaRPr lang="ru-RU" sz="2800" b="1" dirty="0"/>
          </a:p>
        </p:txBody>
      </p:sp>
    </p:spTree>
    <p:extLst>
      <p:ext uri="{BB962C8B-B14F-4D97-AF65-F5344CB8AC3E}">
        <p14:creationId xmlns:p14="http://schemas.microsoft.com/office/powerpoint/2010/main" val="2545761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729" y="283701"/>
            <a:ext cx="11575228" cy="5324535"/>
          </a:xfrm>
          <a:prstGeom prst="rect">
            <a:avLst/>
          </a:prstGeom>
        </p:spPr>
        <p:txBody>
          <a:bodyPr wrap="square">
            <a:spAutoFit/>
          </a:bodyPr>
          <a:lstStyle/>
          <a:p>
            <a:r>
              <a:rPr lang="ru-RU" sz="2000" b="1" dirty="0">
                <a:solidFill>
                  <a:srgbClr val="FFFF00"/>
                </a:solidFill>
              </a:rPr>
              <a:t>Законом (решением) о бюджете утверждаются:  </a:t>
            </a:r>
          </a:p>
          <a:p>
            <a:r>
              <a:rPr lang="ru-RU" sz="2000" b="1" dirty="0" smtClean="0"/>
              <a:t>- перечень </a:t>
            </a:r>
            <a:r>
              <a:rPr lang="ru-RU" sz="2000" b="1" dirty="0"/>
              <a:t>главных администраторов доходов бюджета;  </a:t>
            </a:r>
          </a:p>
          <a:p>
            <a:r>
              <a:rPr lang="ru-RU" sz="2000" b="1" dirty="0" smtClean="0"/>
              <a:t>- перечень </a:t>
            </a:r>
            <a:r>
              <a:rPr lang="ru-RU" sz="2000" b="1" dirty="0"/>
              <a:t>главных администраторов источников финансирования дефицита бюджета;  </a:t>
            </a:r>
          </a:p>
          <a:p>
            <a:r>
              <a:rPr lang="ru-RU" sz="2000" b="1" dirty="0" smtClean="0"/>
              <a:t>- распределение </a:t>
            </a:r>
            <a:r>
              <a:rPr lang="ru-RU" sz="2000" b="1" dirty="0"/>
              <a:t>бюджетных ассигнований по разделам, подразделам, целевым статьям, группам (группам и подгруппам) видов расходов либо по разделам, подразделам, целевым статьям (государственным (муниципальным) программам и непрограммным направлениям деятельности), группам (группам и подгруппам) видов расходов и (или) по целевым статьям (государственным (муниципальным) программам и непрограммным направлениям деятельности), группам (группам и подгруппам) видов расходов классификации расходов бюджетов на очередной финансовый год (очередной финансовый год и плановый период</a:t>
            </a:r>
            <a:r>
              <a:rPr lang="ru-RU" sz="2000" b="1" dirty="0" smtClean="0"/>
              <a:t>);</a:t>
            </a:r>
            <a:r>
              <a:rPr lang="ru-RU" sz="2000" b="1" dirty="0"/>
              <a:t>  </a:t>
            </a:r>
          </a:p>
          <a:p>
            <a:r>
              <a:rPr lang="ru-RU" sz="2000" b="1" dirty="0" smtClean="0"/>
              <a:t>- ведомственная </a:t>
            </a:r>
            <a:r>
              <a:rPr lang="ru-RU" sz="2000" b="1" dirty="0"/>
              <a:t>структура расходов бюджета на очередной финансовый год (очередной финансовый год и плановый период), за исключением бюджетов государственных внебюджетных фондов;  </a:t>
            </a:r>
          </a:p>
          <a:p>
            <a:r>
              <a:rPr lang="ru-RU" sz="2000" b="1" dirty="0" smtClean="0"/>
              <a:t>- общий </a:t>
            </a:r>
            <a:r>
              <a:rPr lang="ru-RU" sz="2000" b="1" dirty="0"/>
              <a:t>объем бюджетных ассигнований, направляемых на исполнение публичных нормативных обязательств;  </a:t>
            </a:r>
          </a:p>
          <a:p>
            <a:r>
              <a:rPr lang="ru-RU" sz="2000" b="1" dirty="0" smtClean="0"/>
              <a:t>- объем </a:t>
            </a:r>
            <a:r>
              <a:rPr lang="ru-RU" sz="2000" b="1" dirty="0"/>
              <a:t>межбюджетных трансфертов, получаемых из других бюджетов и (или) предоставляемых другим бюджетам бюджетной системы Российской Федерации в очередном финансовом году (очередном финансовом году и плановом периоде);  </a:t>
            </a:r>
          </a:p>
        </p:txBody>
      </p:sp>
    </p:spTree>
    <p:extLst>
      <p:ext uri="{BB962C8B-B14F-4D97-AF65-F5344CB8AC3E}">
        <p14:creationId xmlns:p14="http://schemas.microsoft.com/office/powerpoint/2010/main" val="15403361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456" y="219155"/>
            <a:ext cx="11575228" cy="6247864"/>
          </a:xfrm>
          <a:prstGeom prst="rect">
            <a:avLst/>
          </a:prstGeom>
        </p:spPr>
        <p:txBody>
          <a:bodyPr wrap="square">
            <a:spAutoFit/>
          </a:bodyPr>
          <a:lstStyle/>
          <a:p>
            <a:r>
              <a:rPr lang="ru-RU" sz="2000" b="1" dirty="0">
                <a:solidFill>
                  <a:srgbClr val="FFFF00"/>
                </a:solidFill>
              </a:rPr>
              <a:t>Законом (решением) о бюджете утверждаются:  </a:t>
            </a:r>
          </a:p>
          <a:p>
            <a:r>
              <a:rPr lang="ru-RU" sz="2000" b="1" dirty="0" smtClean="0"/>
              <a:t>- общий </a:t>
            </a:r>
            <a:r>
              <a:rPr lang="ru-RU" sz="2000" b="1" dirty="0"/>
              <a:t>объем условно утверждаемых (утвержденных) расходов в случае утверждения бюджета на очередной финансовый год и плановый период на первый год планового периода в объеме не менее 2,5 процента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 на второй год планового периода в объеме не менее 5 процентов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  </a:t>
            </a:r>
          </a:p>
          <a:p>
            <a:r>
              <a:rPr lang="ru-RU" sz="2000" b="1" dirty="0" smtClean="0"/>
              <a:t>- источники </a:t>
            </a:r>
            <a:r>
              <a:rPr lang="ru-RU" sz="2000" b="1" dirty="0"/>
              <a:t>финансирования дефицита бюджета на очередной финансовый год (очередной финансовый год и плановый период);  </a:t>
            </a:r>
          </a:p>
          <a:p>
            <a:r>
              <a:rPr lang="ru-RU" sz="2000" b="1" dirty="0" smtClean="0"/>
              <a:t>- верхний </a:t>
            </a:r>
            <a:r>
              <a:rPr lang="ru-RU" sz="2000" b="1" dirty="0"/>
              <a:t>предел государственного (муниципального) внутреннего долга и (или) верхний предел государственного внешнего долга по состоянию на 1 января года, следующего за очередным финансовым годом (очередным финансовым годом и каждым годом планового периода), с указанием в том числе верхнего предела долга по государственным или муниципальным гарантиям;  </a:t>
            </a:r>
          </a:p>
          <a:p>
            <a:r>
              <a:rPr lang="ru-RU" sz="2000" b="1" dirty="0" smtClean="0"/>
              <a:t>- иные </a:t>
            </a:r>
            <a:r>
              <a:rPr lang="ru-RU" sz="2000" b="1" dirty="0"/>
              <a:t>показатели федерального бюджета и бюджетов государственных внебюджетных фондов Российской Федерации, бюджета субъекта Российской Федерации и бюджетов территориальных государственных внебюджетных фондов, местного бюджета, установленные соответственно настоящим Кодексом, законом субъекта Российской Федерации, муниципальным правовым актом представительного органа муниципального образования.  </a:t>
            </a:r>
          </a:p>
        </p:txBody>
      </p:sp>
    </p:spTree>
    <p:extLst>
      <p:ext uri="{BB962C8B-B14F-4D97-AF65-F5344CB8AC3E}">
        <p14:creationId xmlns:p14="http://schemas.microsoft.com/office/powerpoint/2010/main" val="2815683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852" y="118204"/>
            <a:ext cx="11403106" cy="6463308"/>
          </a:xfrm>
          <a:prstGeom prst="rect">
            <a:avLst/>
          </a:prstGeom>
        </p:spPr>
        <p:txBody>
          <a:bodyPr wrap="square">
            <a:spAutoFit/>
          </a:bodyPr>
          <a:lstStyle/>
          <a:p>
            <a:pPr algn="ctr"/>
            <a:r>
              <a:rPr lang="ru-RU" sz="2000" b="1" dirty="0" smtClean="0">
                <a:solidFill>
                  <a:srgbClr val="FFFF00"/>
                </a:solidFill>
              </a:rPr>
              <a:t>Документы </a:t>
            </a:r>
            <a:r>
              <a:rPr lang="ru-RU" sz="2000" b="1" dirty="0">
                <a:solidFill>
                  <a:srgbClr val="FFFF00"/>
                </a:solidFill>
              </a:rPr>
              <a:t>и материалы, представляемые одновременно с проектом бюджета  </a:t>
            </a:r>
          </a:p>
          <a:p>
            <a:r>
              <a:rPr lang="ru-RU" b="1" dirty="0"/>
              <a:t>    </a:t>
            </a:r>
          </a:p>
          <a:p>
            <a:r>
              <a:rPr lang="ru-RU" b="1" dirty="0" smtClean="0"/>
              <a:t>- основные </a:t>
            </a:r>
            <a:r>
              <a:rPr lang="ru-RU" b="1" dirty="0"/>
              <a:t>направления </a:t>
            </a:r>
            <a:r>
              <a:rPr lang="ru-RU" b="1" dirty="0">
                <a:hlinkClick r:id="rId2" tooltip="&quot;Основные направления бюджетной политики на 2014 год и плановый период 2015 и 2016 годов&quot;"/>
              </a:rPr>
              <a:t>бюджетной</a:t>
            </a:r>
            <a:r>
              <a:rPr lang="ru-RU" b="1" dirty="0"/>
              <a:t> и </a:t>
            </a:r>
            <a:r>
              <a:rPr lang="ru-RU" b="1" dirty="0">
                <a:hlinkClick r:id="rId3" tooltip="&quot;Основные направления налоговой политики Российской Федерации на 2014 год и на плановый период 2015 и 2016 годов&quot; (одобрено Правительством РФ 30.05.2013)"/>
              </a:rPr>
              <a:t>налоговой</a:t>
            </a:r>
            <a:r>
              <a:rPr lang="ru-RU" b="1" dirty="0"/>
              <a:t> политики;  </a:t>
            </a:r>
          </a:p>
          <a:p>
            <a:r>
              <a:rPr lang="ru-RU" b="1" dirty="0" smtClean="0"/>
              <a:t>- предварительные </a:t>
            </a:r>
            <a:r>
              <a:rPr lang="ru-RU" b="1" dirty="0"/>
              <a:t>итоги социально-экономического развития соответствующей территории за истекший период текущего финансового года и ожидаемые итоги социально-экономического развития соответствующей территории за текущий финансовый год;  </a:t>
            </a:r>
          </a:p>
          <a:p>
            <a:r>
              <a:rPr lang="ru-RU" b="1" dirty="0" smtClean="0"/>
              <a:t>- прогноз </a:t>
            </a:r>
            <a:r>
              <a:rPr lang="ru-RU" b="1" dirty="0"/>
              <a:t>социально-экономического развития соответствующей территории;  </a:t>
            </a:r>
          </a:p>
          <a:p>
            <a:r>
              <a:rPr lang="ru-RU" b="1" dirty="0" smtClean="0"/>
              <a:t>- прогноз </a:t>
            </a:r>
            <a:r>
              <a:rPr lang="ru-RU" b="1" dirty="0"/>
              <a:t>основных характеристик (общий объем доходов, общий объем расходов, дефицита (профицита) бюджета) консолидированного бюджета соответствующей территории на очередной финансовый год и плановый период либо утвержденный среднесрочный финансовый план;  </a:t>
            </a:r>
          </a:p>
          <a:p>
            <a:r>
              <a:rPr lang="ru-RU" b="1" dirty="0" smtClean="0"/>
              <a:t>- пояснительная </a:t>
            </a:r>
            <a:r>
              <a:rPr lang="ru-RU" b="1" dirty="0"/>
              <a:t>записка к проекту бюджета;  </a:t>
            </a:r>
          </a:p>
          <a:p>
            <a:r>
              <a:rPr lang="ru-RU" b="1" dirty="0" smtClean="0"/>
              <a:t>- методики </a:t>
            </a:r>
            <a:r>
              <a:rPr lang="ru-RU" b="1" dirty="0"/>
              <a:t>(проекты методик) и расчеты распределения межбюджетных трансфертов;  </a:t>
            </a:r>
          </a:p>
          <a:p>
            <a:r>
              <a:rPr lang="ru-RU" b="1" dirty="0" smtClean="0"/>
              <a:t>- верхний </a:t>
            </a:r>
            <a:r>
              <a:rPr lang="ru-RU" b="1" dirty="0"/>
              <a:t>предел государственного (муниципального) внутреннего долга на 1 января года, следующего за очередным финансовым годом (очередным финансовым годом и каждым годом планового периода), и (или) верхний предел государственного внешнего долга на 1 января года, следующего за очередным финансовым годом и каждым годом планового периода;  </a:t>
            </a:r>
          </a:p>
          <a:p>
            <a:r>
              <a:rPr lang="ru-RU" b="1" dirty="0" smtClean="0"/>
              <a:t>- оценка </a:t>
            </a:r>
            <a:r>
              <a:rPr lang="ru-RU" b="1" dirty="0"/>
              <a:t>ожидаемого исполнения бюджета на текущий финансовый год;  </a:t>
            </a:r>
          </a:p>
          <a:p>
            <a:r>
              <a:rPr lang="ru-RU" b="1" dirty="0" smtClean="0"/>
              <a:t>- проекты </a:t>
            </a:r>
            <a:r>
              <a:rPr lang="ru-RU" b="1" dirty="0"/>
              <a:t>законов о бюджетах государственных внебюджетных фондов;  </a:t>
            </a:r>
          </a:p>
          <a:p>
            <a:r>
              <a:rPr lang="ru-RU" b="1" dirty="0" smtClean="0"/>
              <a:t>- предложенные </a:t>
            </a:r>
            <a:r>
              <a:rPr lang="ru-RU" b="1" dirty="0"/>
              <a:t>законодательными (представительными) органами, органами судебной системы, органами внешнего государственного (муниципального) финансового контроля проекты бюджетных смет указанных органов, представляемые в случае возникновения разногласий с финансовым органом в отношении указанных бюджетных смет;  </a:t>
            </a:r>
          </a:p>
          <a:p>
            <a:r>
              <a:rPr lang="ru-RU" b="1" dirty="0" smtClean="0"/>
              <a:t>- иные </a:t>
            </a:r>
            <a:r>
              <a:rPr lang="ru-RU" b="1" dirty="0"/>
              <a:t>документы и материалы.  </a:t>
            </a:r>
          </a:p>
        </p:txBody>
      </p:sp>
    </p:spTree>
    <p:extLst>
      <p:ext uri="{BB962C8B-B14F-4D97-AF65-F5344CB8AC3E}">
        <p14:creationId xmlns:p14="http://schemas.microsoft.com/office/powerpoint/2010/main" val="544162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7834" y="389549"/>
            <a:ext cx="10022541" cy="6001643"/>
          </a:xfrm>
          <a:prstGeom prst="rect">
            <a:avLst/>
          </a:prstGeom>
        </p:spPr>
        <p:txBody>
          <a:bodyPr wrap="square">
            <a:spAutoFit/>
          </a:bodyPr>
          <a:lstStyle/>
          <a:p>
            <a:pPr algn="ctr"/>
            <a:r>
              <a:rPr lang="ru-RU" sz="2400" b="1" dirty="0">
                <a:solidFill>
                  <a:srgbClr val="FFFF00"/>
                </a:solidFill>
              </a:rPr>
              <a:t>Внесение проекта федерального закона о федеральном бюджете на очередной финансовый год и плановый период в Государственную </a:t>
            </a:r>
            <a:r>
              <a:rPr lang="ru-RU" sz="2400" b="1" dirty="0" smtClean="0">
                <a:solidFill>
                  <a:srgbClr val="FFFF00"/>
                </a:solidFill>
              </a:rPr>
              <a:t>Думу</a:t>
            </a:r>
          </a:p>
          <a:p>
            <a:r>
              <a:rPr lang="ru-RU" sz="2400" b="1" dirty="0"/>
              <a:t> </a:t>
            </a:r>
            <a:br>
              <a:rPr lang="ru-RU" sz="2400" b="1" dirty="0"/>
            </a:br>
            <a:r>
              <a:rPr lang="ru-RU" sz="2400" b="1" dirty="0"/>
              <a:t>Правительство Российской Федерации вносит на рассмотрение и утверждение в Государственную Думу проект федерального закона о федеральном бюджете на очередной финансовый год и плановый период не позднее 1 октября текущего </a:t>
            </a:r>
            <a:r>
              <a:rPr lang="ru-RU" sz="2400" b="1" dirty="0" smtClean="0"/>
              <a:t>года</a:t>
            </a:r>
          </a:p>
          <a:p>
            <a:r>
              <a:rPr lang="ru-RU" sz="2400" b="1" dirty="0"/>
              <a:t/>
            </a:r>
            <a:br>
              <a:rPr lang="ru-RU" sz="2400" b="1" dirty="0"/>
            </a:br>
            <a:r>
              <a:rPr lang="ru-RU" sz="2400" b="1" dirty="0"/>
              <a:t>Проект федерального закона о федеральном бюджете на очередной финансовый год и плановый период считается внесенным в срок, если он доставлен в Государственную Думу до 24 часов 1 октября текущего года.  </a:t>
            </a:r>
            <a:br>
              <a:rPr lang="ru-RU" sz="2400" b="1" dirty="0"/>
            </a:br>
            <a:endParaRPr lang="ru-RU" sz="2400" b="1" dirty="0" smtClean="0"/>
          </a:p>
          <a:p>
            <a:r>
              <a:rPr lang="ru-RU" sz="2400" b="1" dirty="0" smtClean="0"/>
              <a:t>Одновременно </a:t>
            </a:r>
            <a:r>
              <a:rPr lang="ru-RU" sz="2400" b="1" dirty="0"/>
              <a:t>указанный законопроект представляется Президенту Российской Федерации.  </a:t>
            </a:r>
            <a:br>
              <a:rPr lang="ru-RU" sz="2400" b="1" dirty="0"/>
            </a:br>
            <a:endParaRPr lang="ru-RU" sz="2400" b="1" dirty="0"/>
          </a:p>
        </p:txBody>
      </p:sp>
    </p:spTree>
    <p:extLst>
      <p:ext uri="{BB962C8B-B14F-4D97-AF65-F5344CB8AC3E}">
        <p14:creationId xmlns:p14="http://schemas.microsoft.com/office/powerpoint/2010/main" val="1566651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3" y="322729"/>
            <a:ext cx="11177195" cy="6247864"/>
          </a:xfrm>
          <a:prstGeom prst="rect">
            <a:avLst/>
          </a:prstGeom>
        </p:spPr>
        <p:txBody>
          <a:bodyPr wrap="square">
            <a:spAutoFit/>
          </a:bodyPr>
          <a:lstStyle/>
          <a:p>
            <a:r>
              <a:rPr lang="ru-RU" sz="2000" b="1" dirty="0"/>
              <a:t>В течение суток со дня внесения проекта федерального закона о федеральном бюджете на очередной финансовый год и плановый период в Государственную Думу Совет Государственной Думы или в период парламентских каникул Председатель Государственной Думы направляет его в комитет Государственной Думы, ответственный за рассмотрение бюджета (далее - Комитет по бюджету), для подготовки заключения о соответствии представленных документов и материалов требованиям </a:t>
            </a:r>
            <a:r>
              <a:rPr lang="ru-RU" sz="2000" b="1" dirty="0">
                <a:hlinkClick r:id="rId2" tooltip="Текущий документ"/>
              </a:rPr>
              <a:t>статьи 192</a:t>
            </a:r>
            <a:r>
              <a:rPr lang="ru-RU" sz="2000" b="1" dirty="0"/>
              <a:t> </a:t>
            </a:r>
            <a:r>
              <a:rPr lang="ru-RU" sz="2000" b="1" dirty="0" smtClean="0"/>
              <a:t>БК РФ.</a:t>
            </a:r>
          </a:p>
          <a:p>
            <a:endParaRPr lang="ru-RU" sz="2000" b="1" dirty="0" smtClean="0"/>
          </a:p>
          <a:p>
            <a:r>
              <a:rPr lang="ru-RU" sz="2000" b="1" dirty="0"/>
              <a:t>Совет Государственной Думы или в период парламентских каникул Председатель Государственной Думы на основании заключения Комитета по бюджету принимает решение о том, что проект федерального закона о федеральном бюджете на очередной финансовый год и плановый период принимается к рассмотрению Государственной Думой либо подлежит возвращению в Правительство Российской Федерации на доработку. Указанный законопроект подлежит возвращению на доработку в Правительство Российской Федерации, если состав представленных документов и материалов не соответствует требованиям </a:t>
            </a:r>
            <a:r>
              <a:rPr lang="ru-RU" sz="2000" b="1" dirty="0" smtClean="0"/>
              <a:t>.</a:t>
            </a:r>
            <a:r>
              <a:rPr lang="ru-RU" sz="2000" b="1" dirty="0"/>
              <a:t/>
            </a:r>
            <a:br>
              <a:rPr lang="ru-RU" sz="2000" b="1" dirty="0"/>
            </a:br>
            <a:endParaRPr lang="ru-RU" sz="2000" b="1" dirty="0" smtClean="0"/>
          </a:p>
          <a:p>
            <a:r>
              <a:rPr lang="ru-RU" sz="2000" b="1" dirty="0" smtClean="0"/>
              <a:t>Доработанный </a:t>
            </a:r>
            <a:r>
              <a:rPr lang="ru-RU" sz="2000" b="1" dirty="0"/>
              <a:t>законопроект со всеми необходимыми документами и материалами должен быть представлен в Государственную Думу Правительством Российской Федерации в десятидневный срок и рассмотрен Советом Государственной Думы или в период парламентских каникул Председателем Государственной Думы в установленном </a:t>
            </a:r>
            <a:r>
              <a:rPr lang="ru-RU" sz="2000" b="1" dirty="0" smtClean="0"/>
              <a:t>БК РФ порядке.</a:t>
            </a:r>
            <a:r>
              <a:rPr lang="ru-RU" sz="2000" b="1" dirty="0"/>
              <a:t/>
            </a:r>
            <a:br>
              <a:rPr lang="ru-RU" sz="2000" b="1" dirty="0"/>
            </a:br>
            <a:endParaRPr lang="ru-RU" sz="2000" b="1" dirty="0"/>
          </a:p>
        </p:txBody>
      </p:sp>
    </p:spTree>
    <p:extLst>
      <p:ext uri="{BB962C8B-B14F-4D97-AF65-F5344CB8AC3E}">
        <p14:creationId xmlns:p14="http://schemas.microsoft.com/office/powerpoint/2010/main" val="3696009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5" y="236669"/>
            <a:ext cx="11048103" cy="6001643"/>
          </a:xfrm>
          <a:prstGeom prst="rect">
            <a:avLst/>
          </a:prstGeom>
        </p:spPr>
        <p:txBody>
          <a:bodyPr wrap="square">
            <a:spAutoFit/>
          </a:bodyPr>
          <a:lstStyle/>
          <a:p>
            <a:r>
              <a:rPr lang="ru-RU" sz="2400" b="1" dirty="0"/>
              <a:t>Проект федерального закона о федеральном бюджете на очередной финансовый год и плановый период, внесенный с соблюдением требований настоящего Кодекса, в течение трех дней направляется Советом Государственной Думы или в период парламентских каникул Председателем Государственной Думы в Совет Федерации, другим субъектам права законодательной инициативы, в комитеты Государственной Думы для внесения замечаний и предложений, а также в Счетную палату Российской Федерации на заключение.  </a:t>
            </a:r>
            <a:br>
              <a:rPr lang="ru-RU" sz="2400" b="1" dirty="0"/>
            </a:br>
            <a:endParaRPr lang="ru-RU" sz="2400" b="1" dirty="0" smtClean="0"/>
          </a:p>
          <a:p>
            <a:r>
              <a:rPr lang="ru-RU" sz="2400" b="1" dirty="0" smtClean="0"/>
              <a:t>Совет </a:t>
            </a:r>
            <a:r>
              <a:rPr lang="ru-RU" sz="2400" b="1" dirty="0"/>
              <a:t>Государственной Думы направляет проект федерального закона о федеральном бюджете на очередной финансовый год и плановый период в Комитет по бюджету и по предложению Комитета по бюджету определяет профильные комитеты Государственной Думы, ответственные за рассмотрение отдельных разделов, подразделов и государственных программ Российской Федерации (далее - профильные комитеты).  </a:t>
            </a:r>
            <a:br>
              <a:rPr lang="ru-RU" sz="2400" b="1" dirty="0"/>
            </a:br>
            <a:endParaRPr lang="ru-RU" sz="2400" b="1" dirty="0"/>
          </a:p>
        </p:txBody>
      </p:sp>
    </p:spTree>
    <p:extLst>
      <p:ext uri="{BB962C8B-B14F-4D97-AF65-F5344CB8AC3E}">
        <p14:creationId xmlns:p14="http://schemas.microsoft.com/office/powerpoint/2010/main" val="29093721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4" y="408790"/>
            <a:ext cx="11241741" cy="6124754"/>
          </a:xfrm>
          <a:prstGeom prst="rect">
            <a:avLst/>
          </a:prstGeom>
        </p:spPr>
        <p:txBody>
          <a:bodyPr wrap="square">
            <a:spAutoFit/>
          </a:bodyPr>
          <a:lstStyle/>
          <a:p>
            <a:r>
              <a:rPr lang="ru-RU" sz="2800" b="1" dirty="0"/>
              <a:t>Этап II</a:t>
            </a:r>
          </a:p>
          <a:p>
            <a:r>
              <a:rPr lang="ru-RU" sz="2800" b="1" u="sng" dirty="0">
                <a:solidFill>
                  <a:srgbClr val="FFFF00"/>
                </a:solidFill>
              </a:rPr>
              <a:t>Рассмотрение и утверждение </a:t>
            </a:r>
            <a:r>
              <a:rPr lang="ru-RU" sz="2800" b="1" u="sng" dirty="0" smtClean="0">
                <a:solidFill>
                  <a:srgbClr val="FFFF00"/>
                </a:solidFill>
              </a:rPr>
              <a:t>бюджета на 2014 год</a:t>
            </a:r>
            <a:endParaRPr lang="ru-RU" sz="2800" b="1" u="sng" dirty="0">
              <a:solidFill>
                <a:srgbClr val="FFFF00"/>
              </a:solidFill>
            </a:endParaRPr>
          </a:p>
          <a:p>
            <a:r>
              <a:rPr lang="ru-RU" sz="2800" b="1" dirty="0"/>
              <a:t>1 октября 2013 — 1 декабря 2013</a:t>
            </a:r>
          </a:p>
          <a:p>
            <a:r>
              <a:rPr lang="ru-RU" sz="2800" dirty="0"/>
              <a:t>В рамках данного этапа подготовленные проекты бюджетов рассматриваются законодательным и представительным органом Российской Федерации - Государственной Думой и Советом Федерации соответственно. Рассмотрение проходит в трех чтениях, в результате согласования всех спорных вопросов проекты бюджетов утверждаются и после одобрения Советом Федерации Федерального Собрания Российской Федерации направляются на подпись Президенту Российской Федерации. Принятый законодательно и подписанный Президентом Российской Федерации проект бюджета становится федеральным законом.</a:t>
            </a:r>
          </a:p>
          <a:p>
            <a:pPr algn="ctr"/>
            <a:endParaRPr lang="ru-RU" sz="2800" b="1" dirty="0"/>
          </a:p>
        </p:txBody>
      </p:sp>
    </p:spTree>
    <p:extLst>
      <p:ext uri="{BB962C8B-B14F-4D97-AF65-F5344CB8AC3E}">
        <p14:creationId xmlns:p14="http://schemas.microsoft.com/office/powerpoint/2010/main" val="14184824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 y="1355462"/>
            <a:ext cx="11241741" cy="3170099"/>
          </a:xfrm>
          <a:prstGeom prst="rect">
            <a:avLst/>
          </a:prstGeom>
        </p:spPr>
        <p:txBody>
          <a:bodyPr wrap="square">
            <a:spAutoFit/>
          </a:bodyPr>
          <a:lstStyle/>
          <a:p>
            <a:pPr algn="ctr"/>
            <a:r>
              <a:rPr lang="ru-RU" sz="4000" b="1" dirty="0"/>
              <a:t>Государственная Дума рассматривает проект федерального закона о федеральном бюджете на очередной финансовый год и плановый период в течение </a:t>
            </a:r>
            <a:r>
              <a:rPr lang="ru-RU" sz="4000" b="1" dirty="0">
                <a:solidFill>
                  <a:srgbClr val="FFFF00"/>
                </a:solidFill>
              </a:rPr>
              <a:t>60 дней в трех чтениях</a:t>
            </a:r>
            <a:r>
              <a:rPr lang="ru-RU" sz="4000" b="1" dirty="0"/>
              <a:t>.  </a:t>
            </a:r>
            <a:br>
              <a:rPr lang="ru-RU" sz="4000" b="1" dirty="0"/>
            </a:br>
            <a:endParaRPr lang="ru-RU" sz="4000" b="1" dirty="0"/>
          </a:p>
        </p:txBody>
      </p:sp>
    </p:spTree>
    <p:extLst>
      <p:ext uri="{BB962C8B-B14F-4D97-AF65-F5344CB8AC3E}">
        <p14:creationId xmlns:p14="http://schemas.microsoft.com/office/powerpoint/2010/main" val="1226782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1317" y="541549"/>
            <a:ext cx="10926184" cy="5262979"/>
          </a:xfrm>
          <a:prstGeom prst="rect">
            <a:avLst/>
          </a:prstGeom>
        </p:spPr>
        <p:txBody>
          <a:bodyPr wrap="square">
            <a:spAutoFit/>
          </a:bodyPr>
          <a:lstStyle/>
          <a:p>
            <a:r>
              <a:rPr lang="ru-RU" sz="2800" b="1" dirty="0"/>
              <a:t>При рассмотрении Государственной Думой проекта федерального закона о федеральном бюджете на очередной финансовый год и плановый период в </a:t>
            </a:r>
            <a:r>
              <a:rPr lang="ru-RU" sz="2800" b="1" dirty="0">
                <a:solidFill>
                  <a:srgbClr val="FFFF00"/>
                </a:solidFill>
              </a:rPr>
              <a:t>первом чтении </a:t>
            </a:r>
            <a:r>
              <a:rPr lang="ru-RU" sz="2800" b="1" dirty="0"/>
              <a:t>обсуждается его концепция, прогноз социально-экономического развития Российской Федерации, в том числе указываемые в федеральном законе о федеральном бюджете прогнозируемый объем валового внутреннего продукта и уровень инфляции, положенные в основу формирования основных характеристик федерального бюджета, и основные </a:t>
            </a:r>
            <a:r>
              <a:rPr lang="ru-RU" sz="2800" b="1" dirty="0">
                <a:hlinkClick r:id="rId2" tooltip="&quot;Основные направления бюджетной политики на 2014 год и плановый период 2015 и 2016 годов&quot;"/>
              </a:rPr>
              <a:t>направления</a:t>
            </a:r>
            <a:r>
              <a:rPr lang="ru-RU" sz="2800" b="1" dirty="0"/>
              <a:t> бюджетной политики Российской Федерации и основные </a:t>
            </a:r>
            <a:r>
              <a:rPr lang="ru-RU" sz="2800" b="1" dirty="0">
                <a:hlinkClick r:id="rId3" tooltip="&quot;Основные направления налоговой политики Российской Федерации на 2014 год и на плановый период 2015 и 2016 годов&quot; (одобрено Правительством РФ 30.05.2013)"/>
              </a:rPr>
              <a:t>направления</a:t>
            </a:r>
            <a:r>
              <a:rPr lang="ru-RU" sz="2800" b="1" dirty="0"/>
              <a:t> налоговой политики Российской Федерации.  </a:t>
            </a:r>
            <a:br>
              <a:rPr lang="ru-RU" sz="2800" b="1" dirty="0"/>
            </a:br>
            <a:endParaRPr lang="ru-RU" sz="2800" b="1" dirty="0"/>
          </a:p>
        </p:txBody>
      </p:sp>
    </p:spTree>
    <p:extLst>
      <p:ext uri="{BB962C8B-B14F-4D97-AF65-F5344CB8AC3E}">
        <p14:creationId xmlns:p14="http://schemas.microsoft.com/office/powerpoint/2010/main" val="1347701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4" y="345295"/>
            <a:ext cx="11510683" cy="6247864"/>
          </a:xfrm>
          <a:prstGeom prst="rect">
            <a:avLst/>
          </a:prstGeom>
        </p:spPr>
        <p:txBody>
          <a:bodyPr wrap="square">
            <a:spAutoFit/>
          </a:bodyPr>
          <a:lstStyle/>
          <a:p>
            <a:r>
              <a:rPr lang="ru-RU" sz="2000" b="1" u="sng" dirty="0">
                <a:solidFill>
                  <a:srgbClr val="FFFF00"/>
                </a:solidFill>
              </a:rPr>
              <a:t>Предметом рассмотрения </a:t>
            </a:r>
            <a:r>
              <a:rPr lang="ru-RU" sz="2000" b="1" dirty="0"/>
              <a:t>проекта федерального закона о федеральном бюджете на очередной финансовый год и плановый период </a:t>
            </a:r>
            <a:r>
              <a:rPr lang="ru-RU" sz="2000" b="1" dirty="0">
                <a:solidFill>
                  <a:srgbClr val="FFFF00"/>
                </a:solidFill>
              </a:rPr>
              <a:t>в первом чтении </a:t>
            </a:r>
            <a:r>
              <a:rPr lang="ru-RU" sz="2000" b="1" dirty="0"/>
              <a:t>являются основные характеристики федерального бюджета, к которым относятся:  </a:t>
            </a:r>
          </a:p>
          <a:p>
            <a:r>
              <a:rPr lang="ru-RU" sz="2000" b="1" dirty="0" smtClean="0"/>
              <a:t>- прогнозируемый </a:t>
            </a:r>
            <a:r>
              <a:rPr lang="ru-RU" sz="2000" b="1" dirty="0"/>
              <a:t>в очередном финансовом году и плановом периоде общий объем доходов с выделением прогнозируемого объема дополнительных нефтегазовых доходов федерального бюджета;  </a:t>
            </a:r>
          </a:p>
          <a:p>
            <a:r>
              <a:rPr lang="ru-RU" sz="2000" b="1" dirty="0" smtClean="0"/>
              <a:t>- приложение </a:t>
            </a:r>
            <a:r>
              <a:rPr lang="ru-RU" sz="2000" b="1" dirty="0"/>
              <a:t>к федеральному закону о федеральном бюджете на очередной финансовый год и плановый период, устанавливающее нормативы распределения доходов между бюджетами бюджетной системы Российской Федерации на очередной финансовый год и плановый период в случае, если они не утверждены настоящим Кодексом;  </a:t>
            </a:r>
          </a:p>
          <a:p>
            <a:r>
              <a:rPr lang="ru-RU" sz="2000" b="1" dirty="0" smtClean="0"/>
              <a:t>- общий </a:t>
            </a:r>
            <a:r>
              <a:rPr lang="ru-RU" sz="2000" b="1" dirty="0"/>
              <a:t>объем расходов в очередном финансовом году и плановом периоде;  </a:t>
            </a:r>
          </a:p>
          <a:p>
            <a:r>
              <a:rPr lang="ru-RU" sz="2000" b="1" dirty="0" smtClean="0"/>
              <a:t>- условно </a:t>
            </a:r>
            <a:r>
              <a:rPr lang="ru-RU" sz="2000" b="1" dirty="0"/>
              <a:t>утверждаемые расходы в объеме не менее 2,5 процента общего объема расходов федерального бюджета на первый год планового периода и не менее 5 процентов общего объема расходов федерального бюджета на второй год планового периода;  </a:t>
            </a:r>
            <a:endParaRPr lang="ru-RU" sz="2000" b="1" dirty="0" smtClean="0"/>
          </a:p>
          <a:p>
            <a:r>
              <a:rPr lang="ru-RU" sz="2000" b="1" dirty="0" smtClean="0"/>
              <a:t>- верхний </a:t>
            </a:r>
            <a:r>
              <a:rPr lang="ru-RU" sz="2000" b="1" dirty="0"/>
              <a:t>предел государственного внутреннего долга Российской Федерации на 1 января года, следующего за </a:t>
            </a:r>
            <a:r>
              <a:rPr lang="ru-RU" sz="2000" b="1" dirty="0" smtClean="0"/>
              <a:t>очередным </a:t>
            </a:r>
            <a:r>
              <a:rPr lang="ru-RU" sz="2000" b="1" dirty="0"/>
              <a:t>финансовым годом и каждым годом планового периода, и верхний предел государственного внешнего долга Российской Федерации на 1 января года, следующего за очередным финансовым годом и каждым годом планового периода;  </a:t>
            </a:r>
          </a:p>
          <a:p>
            <a:r>
              <a:rPr lang="ru-RU" sz="2000" b="1" dirty="0" smtClean="0"/>
              <a:t>- нормативная </a:t>
            </a:r>
            <a:r>
              <a:rPr lang="ru-RU" sz="2000" b="1" dirty="0"/>
              <a:t>величина Резервного фонда в очередном финансовом году и плановом периоде;  </a:t>
            </a:r>
          </a:p>
          <a:p>
            <a:r>
              <a:rPr lang="ru-RU" sz="2000" b="1" dirty="0" smtClean="0"/>
              <a:t>- дефицит </a:t>
            </a:r>
            <a:r>
              <a:rPr lang="ru-RU" sz="2000" b="1" dirty="0"/>
              <a:t>(профицит) федерального бюджета.  </a:t>
            </a:r>
          </a:p>
        </p:txBody>
      </p:sp>
    </p:spTree>
    <p:extLst>
      <p:ext uri="{BB962C8B-B14F-4D97-AF65-F5344CB8AC3E}">
        <p14:creationId xmlns:p14="http://schemas.microsoft.com/office/powerpoint/2010/main" val="1928479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063" y="397775"/>
            <a:ext cx="11553713" cy="5632311"/>
          </a:xfrm>
          <a:prstGeom prst="rect">
            <a:avLst/>
          </a:prstGeom>
        </p:spPr>
        <p:txBody>
          <a:bodyPr wrap="square">
            <a:spAutoFit/>
          </a:bodyPr>
          <a:lstStyle/>
          <a:p>
            <a:r>
              <a:rPr lang="ru-RU" sz="2000" b="1" u="sng" dirty="0">
                <a:solidFill>
                  <a:srgbClr val="FFFF00"/>
                </a:solidFill>
              </a:rPr>
              <a:t>В течение 10 дней</a:t>
            </a:r>
            <a:r>
              <a:rPr lang="ru-RU" sz="2000" b="1" dirty="0"/>
              <a:t> со дня внесения в Государственную Думу проекта федерального закона о федеральном бюджете на очередной финансовый год и плановый период профильные комитеты готовят и направляют в Комитет по бюджету заключения по указанному законопроекту и предложения о принятии или об отклонении представленного законопроекта, а также предложения и рекомендации по предмету первого чтения.  </a:t>
            </a:r>
          </a:p>
          <a:p>
            <a:endParaRPr lang="ru-RU" sz="2000" b="1" dirty="0" smtClean="0"/>
          </a:p>
          <a:p>
            <a:r>
              <a:rPr lang="ru-RU" sz="2000" b="1" dirty="0" smtClean="0"/>
              <a:t>При </a:t>
            </a:r>
            <a:r>
              <a:rPr lang="ru-RU" sz="2000" b="1" dirty="0"/>
              <a:t>подготовке заключений на проект федерального закона о федеральном бюджете на очередной финансовый год и плановый период профильные комитеты заслушивают доклады соответствующих федеральных органов исполнительной власти, а также аудиторов Счетной палаты Российской Федерации по соответствующим направлениям.  </a:t>
            </a:r>
          </a:p>
          <a:p>
            <a:endParaRPr lang="ru-RU" sz="2000" b="1" dirty="0" smtClean="0"/>
          </a:p>
          <a:p>
            <a:r>
              <a:rPr lang="ru-RU" sz="2000" b="1" dirty="0" smtClean="0"/>
              <a:t>На </a:t>
            </a:r>
            <a:r>
              <a:rPr lang="ru-RU" sz="2000" b="1" dirty="0"/>
              <a:t>основании заключений, в том числе заключений профильных комитетов и субъектов права законодательной инициативы, а также заключения Счетной палаты Российской Федерации Комитет по бюджету готовит сводное заключение по указанному законопроекту и проект постановления Государственной Думы о принятии или об отклонении в первом чтении проекта федерального закона о федеральном бюджете на очередной финансовый год и плановый период и об основных характеристиках федерального бюджета на очередной финансовый год и плановый период и представляет их на рассмотрение Государственной Думы.  </a:t>
            </a:r>
          </a:p>
        </p:txBody>
      </p:sp>
    </p:spTree>
    <p:extLst>
      <p:ext uri="{BB962C8B-B14F-4D97-AF65-F5344CB8AC3E}">
        <p14:creationId xmlns:p14="http://schemas.microsoft.com/office/powerpoint/2010/main" val="25618991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972" y="528176"/>
            <a:ext cx="11704320" cy="5632311"/>
          </a:xfrm>
          <a:prstGeom prst="rect">
            <a:avLst/>
          </a:prstGeom>
        </p:spPr>
        <p:txBody>
          <a:bodyPr wrap="square">
            <a:spAutoFit/>
          </a:bodyPr>
          <a:lstStyle/>
          <a:p>
            <a:r>
              <a:rPr lang="ru-RU" sz="2400" b="1" dirty="0"/>
              <a:t>В случае </a:t>
            </a:r>
            <a:r>
              <a:rPr lang="ru-RU" sz="2400" b="1" dirty="0">
                <a:solidFill>
                  <a:srgbClr val="FFFF00"/>
                </a:solidFill>
              </a:rPr>
              <a:t>отклонения в первом чтении </a:t>
            </a:r>
            <a:r>
              <a:rPr lang="ru-RU" sz="2400" b="1" dirty="0"/>
              <a:t>проекта федерального закона о федеральном бюджете на очередной финансовый год и плановый период Государственная Дума может:  </a:t>
            </a:r>
          </a:p>
          <a:p>
            <a:r>
              <a:rPr lang="ru-RU" sz="2400" b="1" dirty="0" smtClean="0"/>
              <a:t>- передать </a:t>
            </a:r>
            <a:r>
              <a:rPr lang="ru-RU" sz="2400" b="1" dirty="0"/>
              <a:t>указанный законопроект в согласительную комиссию по уточнению основных характеристик федерального </a:t>
            </a:r>
            <a:r>
              <a:rPr lang="ru-RU" sz="2400" b="1" dirty="0" smtClean="0"/>
              <a:t>бюджета, </a:t>
            </a:r>
            <a:r>
              <a:rPr lang="ru-RU" sz="2400" b="1" dirty="0"/>
              <a:t>состоящую из представителей Государственной Думы, представителей Совета Федерации и представителей Правительства Российской Федерации, для разработки согласованного варианта основных характеристик федерального бюджета на очередной финансовый год и плановый период в соответствии с предложениями и рекомендациями, изложенными в заключениях комитетов, ответственных за рассмотрение предмета первого чтения, и заключении комитета Совета Федерации, ответственного за рассмотрение бюджета;  </a:t>
            </a:r>
          </a:p>
          <a:p>
            <a:r>
              <a:rPr lang="ru-RU" sz="2400" b="1" dirty="0" smtClean="0"/>
              <a:t>- вернуть </a:t>
            </a:r>
            <a:r>
              <a:rPr lang="ru-RU" sz="2400" b="1" dirty="0"/>
              <a:t>указанный законопроект в Правительство Российской Федерации на доработку;  </a:t>
            </a:r>
          </a:p>
          <a:p>
            <a:r>
              <a:rPr lang="ru-RU" sz="2400" b="1" dirty="0" smtClean="0"/>
              <a:t>- поставить </a:t>
            </a:r>
            <a:r>
              <a:rPr lang="ru-RU" sz="2400" b="1" dirty="0"/>
              <a:t>вопрос о доверии Правительству Российской Федерации.  </a:t>
            </a:r>
          </a:p>
        </p:txBody>
      </p:sp>
    </p:spTree>
    <p:extLst>
      <p:ext uri="{BB962C8B-B14F-4D97-AF65-F5344CB8AC3E}">
        <p14:creationId xmlns:p14="http://schemas.microsoft.com/office/powerpoint/2010/main" val="843556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581880"/>
            <a:ext cx="11274014" cy="3970318"/>
          </a:xfrm>
          <a:prstGeom prst="rect">
            <a:avLst/>
          </a:prstGeom>
        </p:spPr>
        <p:txBody>
          <a:bodyPr wrap="square">
            <a:spAutoFit/>
          </a:bodyPr>
          <a:lstStyle/>
          <a:p>
            <a:r>
              <a:rPr lang="ru-RU" sz="2800" b="1" dirty="0"/>
              <a:t>При </a:t>
            </a:r>
            <a:r>
              <a:rPr lang="ru-RU" sz="2800" b="1" dirty="0">
                <a:solidFill>
                  <a:srgbClr val="FFFF00"/>
                </a:solidFill>
              </a:rPr>
              <a:t>повторном отклонении </a:t>
            </a:r>
            <a:r>
              <a:rPr lang="ru-RU" sz="2800" b="1" dirty="0"/>
              <a:t>в первом чтении проекта федерального закона о федеральном бюджете на очередной финансовый год и плановый период Государственная Дума не имеет права повторно направить указанный законопроект в согласительную комиссию или вернуть его в Правительство Российской Федерации</a:t>
            </a:r>
            <a:r>
              <a:rPr lang="ru-RU" sz="2800" b="1" dirty="0" smtClean="0"/>
              <a:t>.</a:t>
            </a:r>
          </a:p>
          <a:p>
            <a:r>
              <a:rPr lang="ru-RU" sz="2800" b="1" dirty="0" smtClean="0"/>
              <a:t> </a:t>
            </a:r>
            <a:r>
              <a:rPr lang="ru-RU" sz="2800" b="1" dirty="0"/>
              <a:t>Повторное отклонение проекта федерального закона о федеральном бюджете возможно лишь в случае, если Государственная Дума ставит </a:t>
            </a:r>
            <a:r>
              <a:rPr lang="ru-RU" sz="2800" b="1" u="sng" dirty="0">
                <a:solidFill>
                  <a:srgbClr val="FFFF00"/>
                </a:solidFill>
              </a:rPr>
              <a:t>вопрос о доверии Правительству Российской Федерации</a:t>
            </a:r>
            <a:r>
              <a:rPr lang="ru-RU" sz="2800" b="1" dirty="0"/>
              <a:t>.  </a:t>
            </a:r>
            <a:br>
              <a:rPr lang="ru-RU" sz="2800" b="1" dirty="0"/>
            </a:br>
            <a:endParaRPr lang="ru-RU" sz="2800" b="1" dirty="0"/>
          </a:p>
        </p:txBody>
      </p:sp>
    </p:spTree>
    <p:extLst>
      <p:ext uri="{BB962C8B-B14F-4D97-AF65-F5344CB8AC3E}">
        <p14:creationId xmlns:p14="http://schemas.microsoft.com/office/powerpoint/2010/main" val="3003702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5255" y="158280"/>
            <a:ext cx="11442551" cy="6740307"/>
          </a:xfrm>
          <a:prstGeom prst="rect">
            <a:avLst/>
          </a:prstGeom>
        </p:spPr>
        <p:txBody>
          <a:bodyPr wrap="square">
            <a:spAutoFit/>
          </a:bodyPr>
          <a:lstStyle/>
          <a:p>
            <a:r>
              <a:rPr lang="ru-RU" sz="2400" b="1" dirty="0"/>
              <a:t>В случае отклонения в первом чтении проекта федерального закона о федеральном бюджете на очередной финансовый год и плановый период и передачи его в согласительную комиссию в течение </a:t>
            </a:r>
            <a:r>
              <a:rPr lang="ru-RU" sz="2400" b="1" dirty="0">
                <a:solidFill>
                  <a:srgbClr val="FFFF00"/>
                </a:solidFill>
              </a:rPr>
              <a:t>10 дней </a:t>
            </a:r>
            <a:r>
              <a:rPr lang="ru-RU" sz="2400" b="1" dirty="0"/>
              <a:t>указанная комиссия разрабатывает вариант основных характеристик федерального бюджета на очередной финансовый год и плановый </a:t>
            </a:r>
            <a:r>
              <a:rPr lang="ru-RU" sz="2400" b="1" dirty="0" smtClean="0"/>
              <a:t>период.</a:t>
            </a:r>
          </a:p>
          <a:p>
            <a:endParaRPr lang="ru-RU" sz="2400" b="1" dirty="0"/>
          </a:p>
          <a:p>
            <a:endParaRPr lang="ru-RU" sz="2400" b="1" dirty="0" smtClean="0"/>
          </a:p>
          <a:p>
            <a:r>
              <a:rPr lang="ru-RU" sz="2400" b="1" dirty="0"/>
              <a:t>В случае отклонения Государственной Думой в первом чтении проекта федерального закона о федеральном бюджете на очередной финансовый год и плановый период и возвращения его на доработку в Правительство Российской Федерации Правительство Российской Федерации в течение </a:t>
            </a:r>
            <a:r>
              <a:rPr lang="ru-RU" sz="2400" b="1" dirty="0">
                <a:solidFill>
                  <a:srgbClr val="FFFF00"/>
                </a:solidFill>
              </a:rPr>
              <a:t>20 дней </a:t>
            </a:r>
            <a:r>
              <a:rPr lang="ru-RU" sz="2400" b="1" dirty="0"/>
              <a:t>дорабатывает указанный законопроект с учетом предложений и рекомендаций, изложенных в заключениях Комитета по бюджету и второго профильного комитета, ответственного за рассмотрение предмета первого чтения, вносит доработанный законопроект на повторное рассмотрение Государственной Думы в первом чтении. При повторном внесении указанного законопроекта Государственная Дума рассматривает его в первом чтении в течение </a:t>
            </a:r>
            <a:r>
              <a:rPr lang="ru-RU" sz="2400" b="1" dirty="0">
                <a:solidFill>
                  <a:srgbClr val="FFFF00"/>
                </a:solidFill>
              </a:rPr>
              <a:t>10 дней </a:t>
            </a:r>
            <a:r>
              <a:rPr lang="ru-RU" sz="2400" b="1" dirty="0"/>
              <a:t>со дня повторного внесения.  </a:t>
            </a:r>
            <a:br>
              <a:rPr lang="ru-RU" sz="2400" b="1" dirty="0"/>
            </a:br>
            <a:endParaRPr lang="ru-RU" sz="2400" b="1" dirty="0"/>
          </a:p>
        </p:txBody>
      </p:sp>
    </p:spTree>
    <p:extLst>
      <p:ext uri="{BB962C8B-B14F-4D97-AF65-F5344CB8AC3E}">
        <p14:creationId xmlns:p14="http://schemas.microsoft.com/office/powerpoint/2010/main" val="3810046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60" y="380436"/>
            <a:ext cx="11381591" cy="5940088"/>
          </a:xfrm>
          <a:prstGeom prst="rect">
            <a:avLst/>
          </a:prstGeom>
        </p:spPr>
        <p:txBody>
          <a:bodyPr wrap="square">
            <a:spAutoFit/>
          </a:bodyPr>
          <a:lstStyle/>
          <a:p>
            <a:r>
              <a:rPr lang="ru-RU" sz="2000" b="1" dirty="0">
                <a:solidFill>
                  <a:srgbClr val="FFFF00"/>
                </a:solidFill>
              </a:rPr>
              <a:t>Предметом рассмотрения проекта федерального закона о федеральном бюджете на очередной финансовый год и плановый период во втором чтении </a:t>
            </a:r>
            <a:r>
              <a:rPr lang="ru-RU" sz="2000" b="1" dirty="0"/>
              <a:t>являются текстовые статьи проекта федерального закона о федеральном бюджете, а также приложения к нему, устанавливающие:  </a:t>
            </a:r>
            <a:endParaRPr lang="ru-RU" sz="2000" b="1" dirty="0" smtClean="0"/>
          </a:p>
          <a:p>
            <a:endParaRPr lang="ru-RU" sz="2000" b="1" dirty="0"/>
          </a:p>
          <a:p>
            <a:r>
              <a:rPr lang="ru-RU" sz="2000" b="1" dirty="0" smtClean="0"/>
              <a:t>- перечень </a:t>
            </a:r>
            <a:r>
              <a:rPr lang="ru-RU" sz="2000" b="1" dirty="0"/>
              <a:t>главных администраторов доходов федерального бюджета;  </a:t>
            </a:r>
          </a:p>
          <a:p>
            <a:r>
              <a:rPr lang="ru-RU" sz="2000" b="1" dirty="0" smtClean="0"/>
              <a:t>- перечень </a:t>
            </a:r>
            <a:r>
              <a:rPr lang="ru-RU" sz="2000" b="1" dirty="0"/>
              <a:t>главных администраторов источников финансирования дефицита федерального бюджета;  </a:t>
            </a:r>
          </a:p>
          <a:p>
            <a:r>
              <a:rPr lang="ru-RU" sz="2000" b="1" dirty="0" smtClean="0"/>
              <a:t>- бюджетные </a:t>
            </a:r>
            <a:r>
              <a:rPr lang="ru-RU" sz="2000" b="1" dirty="0"/>
              <a:t>ассигнования (за исключением утвержденных в первом чтении условно утверждаемых (утвержденных) расходов) по разделам, подразделам, целевым статьям (государственным программам Российской Федерации и непрограммным направлениям деятельности), группам видов расходов классификации расходов федерального бюджета на очередной финансовый год и плановый период в пределах общего объема расходов федерального бюджета на очередной финансовый год и плановый период, утвержденных в первом чтении, в соответствии с </a:t>
            </a:r>
            <a:r>
              <a:rPr lang="ru-RU" sz="2000" b="1" dirty="0">
                <a:hlinkClick r:id="rId2" tooltip="Текущий документ"/>
              </a:rPr>
              <a:t>пунктом 2 статьи 192</a:t>
            </a:r>
            <a:r>
              <a:rPr lang="ru-RU" sz="2000" b="1" dirty="0"/>
              <a:t> </a:t>
            </a:r>
            <a:r>
              <a:rPr lang="ru-RU" sz="2000" b="1" dirty="0" smtClean="0"/>
              <a:t>БК РФ;</a:t>
            </a:r>
            <a:r>
              <a:rPr lang="ru-RU" sz="2000" b="1" dirty="0"/>
              <a:t> </a:t>
            </a:r>
            <a:endParaRPr lang="ru-RU" sz="2000" b="1" dirty="0" smtClean="0"/>
          </a:p>
          <a:p>
            <a:r>
              <a:rPr lang="ru-RU" sz="2000" b="1" dirty="0"/>
              <a:t>- основные показатели государственного оборонного заказа на очередной финансовый год и плановый период;  </a:t>
            </a:r>
          </a:p>
          <a:p>
            <a:r>
              <a:rPr lang="ru-RU" sz="2000" b="1" dirty="0"/>
              <a:t>- бюджетные ассигнования на предоставление бюджетных инвестиций юридическим лицам, не являющимся государственными (муниципальными) учреждениями и государственными (муниципальными) унитарными предприятиями;  </a:t>
            </a:r>
          </a:p>
        </p:txBody>
      </p:sp>
    </p:spTree>
    <p:extLst>
      <p:ext uri="{BB962C8B-B14F-4D97-AF65-F5344CB8AC3E}">
        <p14:creationId xmlns:p14="http://schemas.microsoft.com/office/powerpoint/2010/main" val="35176468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60" y="380436"/>
            <a:ext cx="11381591" cy="5632311"/>
          </a:xfrm>
          <a:prstGeom prst="rect">
            <a:avLst/>
          </a:prstGeom>
        </p:spPr>
        <p:txBody>
          <a:bodyPr wrap="square">
            <a:spAutoFit/>
          </a:bodyPr>
          <a:lstStyle/>
          <a:p>
            <a:r>
              <a:rPr lang="ru-RU" sz="2000" b="1" dirty="0">
                <a:solidFill>
                  <a:srgbClr val="FFFF00"/>
                </a:solidFill>
              </a:rPr>
              <a:t>Предметом рассмотрения проекта федерального закона о федеральном бюджете на очередной финансовый год и плановый период во втором чтении </a:t>
            </a:r>
            <a:r>
              <a:rPr lang="ru-RU" sz="2000" b="1" dirty="0"/>
              <a:t>являются текстовые статьи проекта федерального закона о федеральном бюджете, а также приложения к нему, устанавливающие: </a:t>
            </a:r>
            <a:endParaRPr lang="ru-RU" sz="2000" b="1" dirty="0" smtClean="0"/>
          </a:p>
          <a:p>
            <a:r>
              <a:rPr lang="ru-RU" sz="2000" b="1" dirty="0" smtClean="0"/>
              <a:t> </a:t>
            </a:r>
            <a:endParaRPr lang="ru-RU" sz="2000" b="1" dirty="0"/>
          </a:p>
          <a:p>
            <a:r>
              <a:rPr lang="ru-RU" sz="2000" b="1" dirty="0" smtClean="0"/>
              <a:t>- распределение </a:t>
            </a:r>
            <a:r>
              <a:rPr lang="ru-RU" sz="2000" b="1" dirty="0"/>
              <a:t>между субъектами Российской Федерации межбюджетных трансфертов на очередной финансовый год и плановый период;  </a:t>
            </a:r>
          </a:p>
          <a:p>
            <a:r>
              <a:rPr lang="ru-RU" sz="2000" b="1" dirty="0" smtClean="0"/>
              <a:t>- программу </a:t>
            </a:r>
            <a:r>
              <a:rPr lang="ru-RU" sz="2000" b="1" dirty="0"/>
              <a:t>предоставления государственных финансовых и государственных экспортных кредитов на очередной финансовый год и плановый период;  </a:t>
            </a:r>
          </a:p>
          <a:p>
            <a:r>
              <a:rPr lang="ru-RU" sz="2000" b="1" dirty="0" smtClean="0"/>
              <a:t>- программу </a:t>
            </a:r>
            <a:r>
              <a:rPr lang="ru-RU" sz="2000" b="1" dirty="0"/>
              <a:t>государственных внутренних заимствований Российской Федерации на очередной финансовый год и плановый период;  </a:t>
            </a:r>
          </a:p>
          <a:p>
            <a:r>
              <a:rPr lang="ru-RU" sz="2000" b="1" dirty="0" smtClean="0"/>
              <a:t>- программу </a:t>
            </a:r>
            <a:r>
              <a:rPr lang="ru-RU" sz="2000" b="1" dirty="0"/>
              <a:t>государственных внешних заимствований Российской Федерации на очередной финансовый год и плановый период;  </a:t>
            </a:r>
          </a:p>
          <a:p>
            <a:r>
              <a:rPr lang="ru-RU" sz="2000" b="1" dirty="0" smtClean="0"/>
              <a:t>- программу </a:t>
            </a:r>
            <a:r>
              <a:rPr lang="ru-RU" sz="2000" b="1" dirty="0"/>
              <a:t>государственных гарантий Российской Федерации в валюте Российской Федерации на очередной финансовый год и плановый период;  </a:t>
            </a:r>
          </a:p>
          <a:p>
            <a:r>
              <a:rPr lang="ru-RU" sz="2000" b="1" dirty="0" smtClean="0"/>
              <a:t>- программу </a:t>
            </a:r>
            <a:r>
              <a:rPr lang="ru-RU" sz="2000" b="1" dirty="0"/>
              <a:t>государственных гарантий Российской Федерации в иностранной валюте на очередной финансовый год и плановый период;  </a:t>
            </a:r>
          </a:p>
          <a:p>
            <a:r>
              <a:rPr lang="ru-RU" sz="2000" b="1" dirty="0"/>
              <a:t>источники финансирования дефицита федерального бюджета на очередной финансовый год и плановый период в соответствии со </a:t>
            </a:r>
            <a:r>
              <a:rPr lang="ru-RU" sz="2000" b="1" dirty="0">
                <a:hlinkClick r:id="rId2" tooltip="Текущий документ"/>
              </a:rPr>
              <a:t>статьей 94</a:t>
            </a:r>
            <a:r>
              <a:rPr lang="ru-RU" sz="2000" b="1" dirty="0"/>
              <a:t> </a:t>
            </a:r>
            <a:r>
              <a:rPr lang="ru-RU" sz="2000" b="1" dirty="0" smtClean="0"/>
              <a:t>БК РФ.</a:t>
            </a:r>
            <a:r>
              <a:rPr lang="ru-RU" sz="2000" b="1" dirty="0"/>
              <a:t>  </a:t>
            </a:r>
          </a:p>
        </p:txBody>
      </p:sp>
    </p:spTree>
    <p:extLst>
      <p:ext uri="{BB962C8B-B14F-4D97-AF65-F5344CB8AC3E}">
        <p14:creationId xmlns:p14="http://schemas.microsoft.com/office/powerpoint/2010/main" val="7195020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456" y="322729"/>
            <a:ext cx="11661289" cy="6247864"/>
          </a:xfrm>
          <a:prstGeom prst="rect">
            <a:avLst/>
          </a:prstGeom>
        </p:spPr>
        <p:txBody>
          <a:bodyPr wrap="square">
            <a:spAutoFit/>
          </a:bodyPr>
          <a:lstStyle/>
          <a:p>
            <a:r>
              <a:rPr lang="ru-RU" sz="2000" dirty="0">
                <a:hlinkClick r:id="rId2" tooltip="&quot;Конституция Российской Федерации&quot; (принята всенародным голосованием 12.12.1993) (с учетом поправок, внесенных Законами РФ о поправках к Конституции РФ от 30.12.2008 N 6-ФКЗ, от 30.12.2008 N 7-ФКЗ)"/>
              </a:rPr>
              <a:t>Субъекты права законодательной инициативы</a:t>
            </a:r>
            <a:r>
              <a:rPr lang="ru-RU" sz="2000" dirty="0"/>
              <a:t> направляют поправки по предмету второго чтения в Комитет по бюджету.  </a:t>
            </a:r>
          </a:p>
          <a:p>
            <a:r>
              <a:rPr lang="ru-RU" sz="2000" dirty="0"/>
              <a:t>В течение 10 дней Комитет по бюджету готовит сводные таблицы поправок по предмету второго чтения и направляет указанные таблицы в соответствующие профильные комитеты и в Правительство Российской Федерации.  </a:t>
            </a:r>
          </a:p>
          <a:p>
            <a:r>
              <a:rPr lang="ru-RU" sz="2000" dirty="0"/>
              <a:t>Рассмотрение поправок по предмету второго чтения проводится в Комитете по бюджету после рассмотрения их в соответствующем профильном комитете.  </a:t>
            </a:r>
            <a:br>
              <a:rPr lang="ru-RU" sz="2000" dirty="0"/>
            </a:br>
            <a:r>
              <a:rPr lang="ru-RU" sz="2000" dirty="0"/>
              <a:t>Профильный комитет рассматривает направленные ему Комитетом по бюджету таблицы поправок и представляет результаты рассмотрения поправок в Комитет по бюджету, который рассматривает указанные материалы, принимает решение, формирует сводные таблицы поправок, рекомендованных к принятию или отклонению, и выносит их на рассмотрение Государственной Думы.  </a:t>
            </a:r>
          </a:p>
          <a:p>
            <a:r>
              <a:rPr lang="ru-RU" sz="2000" dirty="0"/>
              <a:t>Порядок взаимодействия комитетов Государственной Думы при рассмотрении проекта федерального закона о федеральном бюджете на очередной финансовый год и плановый период и порядок согласования разногласий между ними определяются Регламентом Государственной Думы.  </a:t>
            </a:r>
          </a:p>
          <a:p>
            <a:r>
              <a:rPr lang="ru-RU" sz="2000" dirty="0"/>
              <a:t>Рассмотрение поправок по межбюджетным трансфертам бюджетам субъектов Российской Федерации и бюджетам государственных внебюджетных фондов Российской Федерации осуществляется Комитетом по бюджету.  </a:t>
            </a:r>
          </a:p>
          <a:p>
            <a:r>
              <a:rPr lang="ru-RU" sz="2000" dirty="0" smtClean="0"/>
              <a:t>Поправки </a:t>
            </a:r>
            <a:r>
              <a:rPr lang="ru-RU" sz="2000" dirty="0"/>
              <a:t>по межбюджетным трансфертам бюджетам субъектов Российской Федерации рассматриваются в Комитете по бюджету только после их предварительного рассмотрения Комитетом Совета Федерации по </a:t>
            </a:r>
            <a:r>
              <a:rPr lang="ru-RU" sz="2000" dirty="0" smtClean="0"/>
              <a:t>бюджету</a:t>
            </a:r>
            <a:endParaRPr lang="ru-RU" sz="2000" dirty="0"/>
          </a:p>
        </p:txBody>
      </p:sp>
    </p:spTree>
    <p:extLst>
      <p:ext uri="{BB962C8B-B14F-4D97-AF65-F5344CB8AC3E}">
        <p14:creationId xmlns:p14="http://schemas.microsoft.com/office/powerpoint/2010/main" val="2027464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970" y="241685"/>
            <a:ext cx="11381591" cy="6001643"/>
          </a:xfrm>
          <a:prstGeom prst="rect">
            <a:avLst/>
          </a:prstGeom>
        </p:spPr>
        <p:txBody>
          <a:bodyPr wrap="square">
            <a:spAutoFit/>
          </a:bodyPr>
          <a:lstStyle/>
          <a:p>
            <a:r>
              <a:rPr lang="ru-RU" sz="2400" b="1" dirty="0"/>
              <a:t>При рассмотрении проекта федерального закона о федеральном бюджете на очередной финансовый год и плановый период </a:t>
            </a:r>
            <a:r>
              <a:rPr lang="ru-RU" sz="2400" b="1" u="sng" dirty="0">
                <a:solidFill>
                  <a:srgbClr val="FFFF00"/>
                </a:solidFill>
              </a:rPr>
              <a:t>в третьем чтении </a:t>
            </a:r>
            <a:r>
              <a:rPr lang="ru-RU" sz="2400" b="1" dirty="0"/>
              <a:t>утверждается приложение, содержащее ведомственную структуру расходов федерального бюджета на очередной финансовый год и плановый период (по главным распорядителям бюджетных средств, разделам, подразделам, целевым статьям (государственным программам Российской Федерации и непрограммным направлениям деятельности), группам видов расходов классификации расходов федерального бюджета) в соответствии с распределением бюджетных ассигнований, утвержденным во втором </a:t>
            </a:r>
            <a:r>
              <a:rPr lang="ru-RU" sz="2400" b="1" dirty="0" smtClean="0"/>
              <a:t>чтении.</a:t>
            </a:r>
          </a:p>
          <a:p>
            <a:r>
              <a:rPr lang="ru-RU" sz="2400" b="1" dirty="0"/>
              <a:t/>
            </a:r>
            <a:br>
              <a:rPr lang="ru-RU" sz="2400" b="1" dirty="0"/>
            </a:br>
            <a:r>
              <a:rPr lang="ru-RU" sz="2400" b="1" dirty="0">
                <a:solidFill>
                  <a:srgbClr val="FFFF00"/>
                </a:solidFill>
              </a:rPr>
              <a:t>Для рассмотрения в третьем чтении законопроект выносится на голосование в целом. </a:t>
            </a:r>
            <a:endParaRPr lang="ru-RU" sz="2400" b="1" dirty="0" smtClean="0">
              <a:solidFill>
                <a:srgbClr val="FFFF00"/>
              </a:solidFill>
            </a:endParaRPr>
          </a:p>
          <a:p>
            <a:r>
              <a:rPr lang="ru-RU" sz="2400" b="1" dirty="0" smtClean="0"/>
              <a:t> </a:t>
            </a:r>
            <a:endParaRPr lang="ru-RU" sz="2400" b="1" dirty="0"/>
          </a:p>
          <a:p>
            <a:r>
              <a:rPr lang="ru-RU" sz="2400" b="1" dirty="0" smtClean="0"/>
              <a:t>Принятый </a:t>
            </a:r>
            <a:r>
              <a:rPr lang="ru-RU" sz="2400" b="1" dirty="0"/>
              <a:t>Государственной Думой федеральный закон о федеральном бюджете на очередной финансовый год и плановый период </a:t>
            </a:r>
            <a:r>
              <a:rPr lang="ru-RU" sz="2400" b="1" u="sng" dirty="0">
                <a:solidFill>
                  <a:srgbClr val="FFFF00"/>
                </a:solidFill>
              </a:rPr>
              <a:t>в течение пяти дней </a:t>
            </a:r>
            <a:r>
              <a:rPr lang="ru-RU" sz="2400" b="1" dirty="0"/>
              <a:t>со дня принятия передается на рассмотрение </a:t>
            </a:r>
            <a:r>
              <a:rPr lang="ru-RU" sz="2400" b="1" dirty="0">
                <a:solidFill>
                  <a:srgbClr val="FFFF00"/>
                </a:solidFill>
              </a:rPr>
              <a:t>Совета Федерации</a:t>
            </a:r>
            <a:r>
              <a:rPr lang="ru-RU" sz="2400" b="1" dirty="0"/>
              <a:t>.  </a:t>
            </a:r>
          </a:p>
        </p:txBody>
      </p:sp>
    </p:spTree>
    <p:extLst>
      <p:ext uri="{BB962C8B-B14F-4D97-AF65-F5344CB8AC3E}">
        <p14:creationId xmlns:p14="http://schemas.microsoft.com/office/powerpoint/2010/main" val="3129733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85407"/>
            <a:ext cx="11467652" cy="6001643"/>
          </a:xfrm>
          <a:prstGeom prst="rect">
            <a:avLst/>
          </a:prstGeom>
        </p:spPr>
        <p:txBody>
          <a:bodyPr wrap="square">
            <a:spAutoFit/>
          </a:bodyPr>
          <a:lstStyle/>
          <a:p>
            <a:r>
              <a:rPr lang="ru-RU" sz="2400" b="1" dirty="0"/>
              <a:t>Совет Федерации рассматривает федеральный закон о федеральном бюджете на очередной финансовый год и плановый период </a:t>
            </a:r>
            <a:r>
              <a:rPr lang="ru-RU" sz="2400" b="1" dirty="0">
                <a:solidFill>
                  <a:srgbClr val="FFFF00"/>
                </a:solidFill>
              </a:rPr>
              <a:t>в течение 14 дней </a:t>
            </a:r>
            <a:r>
              <a:rPr lang="ru-RU" sz="2400" b="1" dirty="0"/>
              <a:t>со дня представления Государственной Думой.  </a:t>
            </a:r>
            <a:endParaRPr lang="ru-RU" sz="2400" b="1" dirty="0" smtClean="0"/>
          </a:p>
          <a:p>
            <a:r>
              <a:rPr lang="ru-RU" sz="2400" b="1" dirty="0" smtClean="0"/>
              <a:t>При </a:t>
            </a:r>
            <a:r>
              <a:rPr lang="ru-RU" sz="2400" b="1" dirty="0"/>
              <a:t>рассмотрении федеральный закон о федеральном бюджете на очередной финансовый год и плановый период голосуется на предмет его </a:t>
            </a:r>
            <a:r>
              <a:rPr lang="ru-RU" sz="2400" b="1" dirty="0">
                <a:solidFill>
                  <a:srgbClr val="FFFF00"/>
                </a:solidFill>
              </a:rPr>
              <a:t>одобрения в целом.  </a:t>
            </a:r>
            <a:endParaRPr lang="ru-RU" sz="2400" b="1" dirty="0" smtClean="0">
              <a:solidFill>
                <a:srgbClr val="FFFF00"/>
              </a:solidFill>
            </a:endParaRPr>
          </a:p>
          <a:p>
            <a:r>
              <a:rPr lang="ru-RU" sz="2400" b="1" dirty="0" smtClean="0"/>
              <a:t>Одобренный </a:t>
            </a:r>
            <a:r>
              <a:rPr lang="ru-RU" sz="2400" b="1" dirty="0"/>
              <a:t>Советом Федерации федеральный закон о федеральном бюджете на очередной финансовый год и плановый период </a:t>
            </a:r>
            <a:r>
              <a:rPr lang="ru-RU" sz="2400" b="1" dirty="0">
                <a:solidFill>
                  <a:srgbClr val="FFFF00"/>
                </a:solidFill>
              </a:rPr>
              <a:t>в течение пяти дней </a:t>
            </a:r>
            <a:r>
              <a:rPr lang="ru-RU" sz="2400" b="1" dirty="0"/>
              <a:t>со дня одобрения направляется Президенту Российской Федерации для подписания и обнародования.  </a:t>
            </a:r>
            <a:endParaRPr lang="ru-RU" sz="2400" b="1" dirty="0" smtClean="0"/>
          </a:p>
          <a:p>
            <a:r>
              <a:rPr lang="ru-RU" sz="2400" b="1" dirty="0" smtClean="0"/>
              <a:t>В </a:t>
            </a:r>
            <a:r>
              <a:rPr lang="ru-RU" sz="2400" b="1" dirty="0"/>
              <a:t>случае </a:t>
            </a:r>
            <a:r>
              <a:rPr lang="ru-RU" sz="2400" b="1" dirty="0">
                <a:solidFill>
                  <a:srgbClr val="FFFF00"/>
                </a:solidFill>
              </a:rPr>
              <a:t>отклонения</a:t>
            </a:r>
            <a:r>
              <a:rPr lang="ru-RU" sz="2400" b="1" dirty="0"/>
              <a:t> федерального закона о федеральном бюджете на очередной финансовый год и плановый период Советом Федерации указанный федеральный закон передается для преодоления возникших разногласий в согласительную комиссию.  </a:t>
            </a:r>
            <a:r>
              <a:rPr lang="ru-RU" sz="2400" b="1" dirty="0" smtClean="0"/>
              <a:t>Согласительная </a:t>
            </a:r>
            <a:r>
              <a:rPr lang="ru-RU" sz="2400" b="1" dirty="0"/>
              <a:t>комиссия </a:t>
            </a:r>
            <a:r>
              <a:rPr lang="ru-RU" sz="2400" b="1" dirty="0">
                <a:solidFill>
                  <a:srgbClr val="FFFF00"/>
                </a:solidFill>
              </a:rPr>
              <a:t>в течение 10 дней </a:t>
            </a:r>
            <a:r>
              <a:rPr lang="ru-RU" sz="2400" b="1" dirty="0"/>
              <a:t>выносит на повторное рассмотрение Государственной Думы согласованный федеральный закон о федеральном бюджете на очередной финансовый год и плановый период.  </a:t>
            </a:r>
          </a:p>
        </p:txBody>
      </p:sp>
    </p:spTree>
    <p:extLst>
      <p:ext uri="{BB962C8B-B14F-4D97-AF65-F5344CB8AC3E}">
        <p14:creationId xmlns:p14="http://schemas.microsoft.com/office/powerpoint/2010/main" val="1403119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549" y="228437"/>
            <a:ext cx="11467652" cy="6001643"/>
          </a:xfrm>
          <a:prstGeom prst="rect">
            <a:avLst/>
          </a:prstGeom>
        </p:spPr>
        <p:txBody>
          <a:bodyPr wrap="square">
            <a:spAutoFit/>
          </a:bodyPr>
          <a:lstStyle/>
          <a:p>
            <a:r>
              <a:rPr lang="ru-RU" sz="2400" b="1" dirty="0" smtClean="0"/>
              <a:t>Государственная </a:t>
            </a:r>
            <a:r>
              <a:rPr lang="ru-RU" sz="2400" b="1" dirty="0"/>
              <a:t>Дума </a:t>
            </a:r>
            <a:r>
              <a:rPr lang="ru-RU" sz="2400" b="1" dirty="0">
                <a:solidFill>
                  <a:srgbClr val="FFFF00"/>
                </a:solidFill>
              </a:rPr>
              <a:t>повторно</a:t>
            </a:r>
            <a:r>
              <a:rPr lang="ru-RU" sz="2400" b="1" dirty="0"/>
              <a:t> </a:t>
            </a:r>
            <a:r>
              <a:rPr lang="ru-RU" sz="2400" b="1" dirty="0">
                <a:solidFill>
                  <a:srgbClr val="FFFF00"/>
                </a:solidFill>
              </a:rPr>
              <a:t>рассматривает</a:t>
            </a:r>
            <a:r>
              <a:rPr lang="ru-RU" sz="2400" b="1" dirty="0"/>
              <a:t> федеральный закон о федеральном бюджете на очередной финансовый год и плановый период в </a:t>
            </a:r>
            <a:r>
              <a:rPr lang="ru-RU" sz="2400" b="1" dirty="0">
                <a:solidFill>
                  <a:srgbClr val="FFFF00"/>
                </a:solidFill>
              </a:rPr>
              <a:t>одном чтении</a:t>
            </a:r>
            <a:r>
              <a:rPr lang="ru-RU" sz="2400" b="1" dirty="0"/>
              <a:t>.  </a:t>
            </a:r>
            <a:endParaRPr lang="ru-RU" sz="2400" b="1" dirty="0" smtClean="0"/>
          </a:p>
          <a:p>
            <a:r>
              <a:rPr lang="ru-RU" sz="2400" b="1" dirty="0" smtClean="0"/>
              <a:t>Принятый </a:t>
            </a:r>
            <a:r>
              <a:rPr lang="ru-RU" sz="2400" b="1" dirty="0"/>
              <a:t>Государственной Думой в результате повторного рассмотрения федеральный закон о федеральном бюджете на очередной финансовый год и плановый период передается в Совет Федерации в порядке, установленном </a:t>
            </a:r>
            <a:r>
              <a:rPr lang="ru-RU" sz="2400" b="1" dirty="0">
                <a:hlinkClick r:id="rId2" tooltip="Текущий документ"/>
              </a:rPr>
              <a:t>статьей 207</a:t>
            </a:r>
            <a:r>
              <a:rPr lang="ru-RU" sz="2400" b="1" dirty="0"/>
              <a:t> настоящего Кодекса.  </a:t>
            </a:r>
            <a:endParaRPr lang="ru-RU" sz="2400" b="1" dirty="0" smtClean="0"/>
          </a:p>
          <a:p>
            <a:r>
              <a:rPr lang="ru-RU" sz="2400" b="1" dirty="0" smtClean="0"/>
              <a:t>В </a:t>
            </a:r>
            <a:r>
              <a:rPr lang="ru-RU" sz="2400" b="1" dirty="0"/>
              <a:t>случае несогласия Государственной Думы с решением Совета Федерации федеральный закон о федеральном бюджете на очередной финансовый год и плановый период считается принятым, если при повторном голосовании за него проголосовало не менее двух третей </a:t>
            </a:r>
            <a:r>
              <a:rPr lang="ru-RU" sz="2400" b="1" dirty="0">
                <a:hlinkClick r:id="rId3" tooltip="Постановление Конституционного Суда РФ от 12.04.1995 N 2-П &quot;По делу о толковании статей 103 (часть 3), 105 (части 2 и 5), 107 (часть 3), 108 (часть 2), 117 (часть 3) и 135 (часть 2) Конституции Российской Федерации&quot;"/>
              </a:rPr>
              <a:t>общего числа</a:t>
            </a:r>
            <a:r>
              <a:rPr lang="ru-RU" sz="2400" b="1" dirty="0"/>
              <a:t> депутатов Государственной Думы.  </a:t>
            </a:r>
            <a:endParaRPr lang="ru-RU" sz="2400" b="1" dirty="0" smtClean="0"/>
          </a:p>
          <a:p>
            <a:r>
              <a:rPr lang="ru-RU" sz="2400" b="1" dirty="0" smtClean="0"/>
              <a:t>В </a:t>
            </a:r>
            <a:r>
              <a:rPr lang="ru-RU" sz="2400" b="1" dirty="0"/>
              <a:t>случае отклонения Президентом Российской Федерации Федерального закона о федеральном бюджете на очередной финансовый год и плановый период указанный закон передается для преодоления возникших разногласий в согласительную комиссию. При этом в состав согласительной комиссии включается представитель Президента Российской Федерации.  </a:t>
            </a:r>
          </a:p>
        </p:txBody>
      </p:sp>
    </p:spTree>
    <p:extLst>
      <p:ext uri="{BB962C8B-B14F-4D97-AF65-F5344CB8AC3E}">
        <p14:creationId xmlns:p14="http://schemas.microsoft.com/office/powerpoint/2010/main" val="4082639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0" y="236669"/>
            <a:ext cx="10929769" cy="5262979"/>
          </a:xfrm>
          <a:prstGeom prst="rect">
            <a:avLst/>
          </a:prstGeom>
        </p:spPr>
        <p:txBody>
          <a:bodyPr wrap="square">
            <a:spAutoFit/>
          </a:bodyPr>
          <a:lstStyle/>
          <a:p>
            <a:r>
              <a:rPr lang="ru-RU" sz="2800" b="1" dirty="0"/>
              <a:t>Этап </a:t>
            </a:r>
            <a:r>
              <a:rPr lang="ru-RU" sz="2800" b="1" dirty="0" smtClean="0"/>
              <a:t>III</a:t>
            </a:r>
          </a:p>
          <a:p>
            <a:endParaRPr lang="ru-RU" sz="2800" b="1" dirty="0"/>
          </a:p>
          <a:p>
            <a:r>
              <a:rPr lang="ru-RU" sz="2800" b="1" dirty="0">
                <a:solidFill>
                  <a:srgbClr val="FFFF00"/>
                </a:solidFill>
              </a:rPr>
              <a:t>Исполнение </a:t>
            </a:r>
            <a:r>
              <a:rPr lang="ru-RU" sz="2800" b="1" dirty="0" smtClean="0">
                <a:solidFill>
                  <a:srgbClr val="FFFF00"/>
                </a:solidFill>
              </a:rPr>
              <a:t>бюджета на 2014 год</a:t>
            </a:r>
            <a:endParaRPr lang="ru-RU" sz="2800" b="1" dirty="0">
              <a:solidFill>
                <a:srgbClr val="FFFF00"/>
              </a:solidFill>
            </a:endParaRPr>
          </a:p>
          <a:p>
            <a:r>
              <a:rPr lang="ru-RU" sz="2800" b="1" dirty="0"/>
              <a:t>1 января </a:t>
            </a:r>
            <a:r>
              <a:rPr lang="ru-RU" sz="2800" b="1" dirty="0" smtClean="0"/>
              <a:t>2014 </a:t>
            </a:r>
            <a:r>
              <a:rPr lang="ru-RU" sz="2800" b="1" dirty="0"/>
              <a:t>– 31 декабря </a:t>
            </a:r>
            <a:r>
              <a:rPr lang="ru-RU" sz="2800" b="1" dirty="0" smtClean="0"/>
              <a:t>2014</a:t>
            </a:r>
          </a:p>
          <a:p>
            <a:endParaRPr lang="ru-RU" sz="2800" b="1" dirty="0"/>
          </a:p>
          <a:p>
            <a:r>
              <a:rPr lang="ru-RU" sz="2800" b="1" dirty="0"/>
              <a:t>Исполнение федерального бюджета и бюджетов государственных внебюджетных фондов Российской Федерации обеспечивается Правительством Российской Федерации. Исполнение бюджетов организуется на основе сводной бюджетной росписи и кассового плана. Бюджеты исполняются по доходам, расходам и источникам финансирования дефицита бюджета на основе </a:t>
            </a:r>
            <a:r>
              <a:rPr lang="ru-RU" sz="2800" b="1" dirty="0">
                <a:solidFill>
                  <a:srgbClr val="FFFF00"/>
                </a:solidFill>
              </a:rPr>
              <a:t>принципов единства кассы и подведомственности расходов.</a:t>
            </a:r>
            <a:endParaRPr lang="ru-RU" sz="2800" b="1" dirty="0">
              <a:solidFill>
                <a:srgbClr val="FFFF00"/>
              </a:solidFill>
              <a:effectLst/>
            </a:endParaRPr>
          </a:p>
        </p:txBody>
      </p:sp>
    </p:spTree>
    <p:extLst>
      <p:ext uri="{BB962C8B-B14F-4D97-AF65-F5344CB8AC3E}">
        <p14:creationId xmlns:p14="http://schemas.microsoft.com/office/powerpoint/2010/main" val="2406897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04092" y="135374"/>
            <a:ext cx="5760488" cy="523220"/>
          </a:xfrm>
          <a:prstGeom prst="rect">
            <a:avLst/>
          </a:prstGeom>
        </p:spPr>
        <p:txBody>
          <a:bodyPr wrap="none">
            <a:spAutoFit/>
          </a:bodyPr>
          <a:lstStyle/>
          <a:p>
            <a:r>
              <a:rPr lang="ru-RU" sz="2800" b="1" dirty="0">
                <a:solidFill>
                  <a:srgbClr val="FFFF00"/>
                </a:solidFill>
              </a:rPr>
              <a:t>ОСНОВЫ ИСПОЛНЕНИЯ БЮДЖЕТОВ</a:t>
            </a:r>
            <a:endParaRPr lang="ru-RU" sz="2800" dirty="0">
              <a:solidFill>
                <a:srgbClr val="FFFF00"/>
              </a:solidFill>
            </a:endParaRPr>
          </a:p>
        </p:txBody>
      </p:sp>
      <p:sp>
        <p:nvSpPr>
          <p:cNvPr id="5" name="Прямоугольник 4"/>
          <p:cNvSpPr/>
          <p:nvPr/>
        </p:nvSpPr>
        <p:spPr>
          <a:xfrm>
            <a:off x="376518" y="1248314"/>
            <a:ext cx="11263256" cy="4893647"/>
          </a:xfrm>
          <a:prstGeom prst="rect">
            <a:avLst/>
          </a:prstGeom>
        </p:spPr>
        <p:txBody>
          <a:bodyPr wrap="square">
            <a:spAutoFit/>
          </a:bodyPr>
          <a:lstStyle/>
          <a:p>
            <a:r>
              <a:rPr lang="ru-RU" sz="2400" b="1" dirty="0" smtClean="0">
                <a:solidFill>
                  <a:srgbClr val="FFFF00"/>
                </a:solidFill>
                <a:effectLst>
                  <a:outerShdw blurRad="38100" dist="38100" dir="2700000" algn="tl">
                    <a:srgbClr val="000000">
                      <a:alpha val="43137"/>
                    </a:srgbClr>
                  </a:outerShdw>
                </a:effectLst>
              </a:rPr>
              <a:t>Сводная </a:t>
            </a:r>
            <a:r>
              <a:rPr lang="ru-RU" sz="2400" b="1" dirty="0">
                <a:solidFill>
                  <a:srgbClr val="FFFF00"/>
                </a:solidFill>
                <a:effectLst>
                  <a:outerShdw blurRad="38100" dist="38100" dir="2700000" algn="tl">
                    <a:srgbClr val="000000">
                      <a:alpha val="43137"/>
                    </a:srgbClr>
                  </a:outerShdw>
                </a:effectLst>
              </a:rPr>
              <a:t>бюджетная роспись </a:t>
            </a:r>
            <a:r>
              <a:rPr lang="ru-RU" sz="2400" b="1" dirty="0">
                <a:effectLst>
                  <a:outerShdw blurRad="38100" dist="38100" dir="2700000" algn="tl">
                    <a:srgbClr val="000000">
                      <a:alpha val="43137"/>
                    </a:srgbClr>
                  </a:outerShdw>
                </a:effectLst>
              </a:rPr>
              <a:t>- документ, который составляется и ведется финансовым органом (органом управления государственным внебюджетным фондом) в соответствии с настоящим Кодексом в целях организации исполнения бюджета по расходам бюджета и источникам финансирования дефицита </a:t>
            </a:r>
            <a:r>
              <a:rPr lang="ru-RU" sz="2400" b="1" dirty="0" smtClean="0">
                <a:effectLst>
                  <a:outerShdw blurRad="38100" dist="38100" dir="2700000" algn="tl">
                    <a:srgbClr val="000000">
                      <a:alpha val="43137"/>
                    </a:srgbClr>
                  </a:outerShdw>
                </a:effectLst>
              </a:rPr>
              <a:t>бюджета</a:t>
            </a:r>
            <a:endParaRPr lang="ru-RU" sz="2400" b="1" dirty="0">
              <a:effectLst>
                <a:outerShdw blurRad="38100" dist="38100" dir="2700000" algn="tl">
                  <a:srgbClr val="000000">
                    <a:alpha val="43137"/>
                  </a:srgbClr>
                </a:outerShdw>
              </a:effectLst>
            </a:endParaRPr>
          </a:p>
          <a:p>
            <a:endParaRPr lang="ru-RU" sz="2400" b="1" dirty="0" smtClean="0">
              <a:effectLst>
                <a:outerShdw blurRad="38100" dist="38100" dir="2700000" algn="tl">
                  <a:srgbClr val="000000">
                    <a:alpha val="43137"/>
                  </a:srgbClr>
                </a:outerShdw>
              </a:effectLst>
            </a:endParaRPr>
          </a:p>
          <a:p>
            <a:r>
              <a:rPr lang="ru-RU" sz="2400" b="1" dirty="0">
                <a:solidFill>
                  <a:srgbClr val="FFFF00"/>
                </a:solidFill>
                <a:effectLst>
                  <a:outerShdw blurRad="38100" dist="38100" dir="2700000" algn="tl">
                    <a:srgbClr val="000000">
                      <a:alpha val="43137"/>
                    </a:srgbClr>
                  </a:outerShdw>
                </a:effectLst>
              </a:rPr>
              <a:t>Б</a:t>
            </a:r>
            <a:r>
              <a:rPr lang="ru-RU" sz="2400" b="1" dirty="0" smtClean="0">
                <a:solidFill>
                  <a:srgbClr val="FFFF00"/>
                </a:solidFill>
                <a:effectLst>
                  <a:outerShdw blurRad="38100" dist="38100" dir="2700000" algn="tl">
                    <a:srgbClr val="000000">
                      <a:alpha val="43137"/>
                    </a:srgbClr>
                  </a:outerShdw>
                </a:effectLst>
              </a:rPr>
              <a:t>юджетная </a:t>
            </a:r>
            <a:r>
              <a:rPr lang="ru-RU" sz="2400" b="1" dirty="0">
                <a:solidFill>
                  <a:srgbClr val="FFFF00"/>
                </a:solidFill>
                <a:effectLst>
                  <a:outerShdw blurRad="38100" dist="38100" dir="2700000" algn="tl">
                    <a:srgbClr val="000000">
                      <a:alpha val="43137"/>
                    </a:srgbClr>
                  </a:outerShdw>
                </a:effectLst>
              </a:rPr>
              <a:t>роспись </a:t>
            </a:r>
            <a:r>
              <a:rPr lang="ru-RU" sz="2400" b="1" dirty="0">
                <a:effectLst>
                  <a:outerShdw blurRad="38100" dist="38100" dir="2700000" algn="tl">
                    <a:srgbClr val="000000">
                      <a:alpha val="43137"/>
                    </a:srgbClr>
                  </a:outerShdw>
                </a:effectLst>
              </a:rPr>
              <a:t>- документ, который составляется и ведется главным распорядителем бюджетных средств (главным администратором источников финансирования дефицита бюджета) в соответствии с настоящим Кодексом в целях исполнения бюджета по расходам (источникам финансирования дефицита бюджета);</a:t>
            </a:r>
          </a:p>
          <a:p>
            <a:r>
              <a:rPr lang="ru-RU" sz="2400" b="1" dirty="0">
                <a:effectLst>
                  <a:outerShdw blurRad="38100" dist="38100" dir="2700000" algn="tl">
                    <a:srgbClr val="000000">
                      <a:alpha val="43137"/>
                    </a:srgbClr>
                  </a:outerShdw>
                </a:effectLst>
              </a:rPr>
              <a:t/>
            </a:r>
            <a:br>
              <a:rPr lang="ru-RU" sz="2400" b="1" dirty="0">
                <a:effectLst>
                  <a:outerShdw blurRad="38100" dist="38100" dir="2700000" algn="tl">
                    <a:srgbClr val="000000">
                      <a:alpha val="43137"/>
                    </a:srgbClr>
                  </a:outerShdw>
                </a:effectLst>
              </a:rPr>
            </a:br>
            <a:endParaRPr lang="ru-RU"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50991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 y="187981"/>
            <a:ext cx="11230983" cy="5632311"/>
          </a:xfrm>
          <a:prstGeom prst="rect">
            <a:avLst/>
          </a:prstGeom>
        </p:spPr>
        <p:txBody>
          <a:bodyPr wrap="square">
            <a:spAutoFit/>
          </a:bodyPr>
          <a:lstStyle/>
          <a:p>
            <a:r>
              <a:rPr lang="ru-RU" sz="2000" b="1" dirty="0">
                <a:solidFill>
                  <a:srgbClr val="FFFF00"/>
                </a:solidFill>
              </a:rPr>
              <a:t>Кассовое обслуживание </a:t>
            </a:r>
            <a:r>
              <a:rPr lang="ru-RU" sz="2000" b="1" dirty="0"/>
              <a:t>исполнения бюджетов бюджетной системы Российской Федерации осуществляется </a:t>
            </a:r>
            <a:r>
              <a:rPr lang="ru-RU" sz="2000" b="1" dirty="0">
                <a:solidFill>
                  <a:srgbClr val="FFFF00"/>
                </a:solidFill>
              </a:rPr>
              <a:t>Федеральным казначейством</a:t>
            </a:r>
            <a:r>
              <a:rPr lang="ru-RU" sz="2000" b="1" dirty="0"/>
              <a:t>.  </a:t>
            </a:r>
            <a:endParaRPr lang="ru-RU" sz="2000" b="1" dirty="0" smtClean="0"/>
          </a:p>
          <a:p>
            <a:endParaRPr lang="ru-RU" sz="2000" b="1" dirty="0"/>
          </a:p>
          <a:p>
            <a:r>
              <a:rPr lang="ru-RU" sz="2000" b="1" dirty="0"/>
              <a:t>По соглашению с исполнительным органом государственной власти субъекта Российской Федерации полномочия Федерального казначейства по кассовому обслуживанию исполнения бюджета субъекта Российской Федерации, бюджетов территориальных государственных внебюджетных фондов субъекта Российской Федерации и бюджетов муниципальных образований, входящих в состав субъекта Российской Федерации, могут быть переданы исполнительным органам государственной власти субъекта Российской Федерации при условии финансового обеспечения указанных полномочий за счет собственных доходов бюджета субъекта Российской Федерации и наличия в собственности (пользовании, управлении) субъекта Российской Федерации необходимого для их осуществления имущества</a:t>
            </a:r>
            <a:r>
              <a:rPr lang="ru-RU" sz="2000" b="1" dirty="0" smtClean="0"/>
              <a:t>.</a:t>
            </a:r>
          </a:p>
          <a:p>
            <a:r>
              <a:rPr lang="ru-RU" sz="2000" b="1" dirty="0"/>
              <a:t>  </a:t>
            </a:r>
          </a:p>
          <a:p>
            <a:r>
              <a:rPr lang="ru-RU" sz="2000" b="1" dirty="0"/>
              <a:t>Для кассового обслуживания исполнения бюджетов бюджетной системы Российской Федерации Федеральное казначейство открывает в Центральном банке Российской Федерации с учетом положений </a:t>
            </a:r>
            <a:r>
              <a:rPr lang="ru-RU" sz="2000" b="1" dirty="0">
                <a:hlinkClick r:id="rId2" tooltip="Текущий документ"/>
              </a:rPr>
              <a:t>статей 38.2</a:t>
            </a:r>
            <a:r>
              <a:rPr lang="ru-RU" sz="2000" b="1" dirty="0"/>
              <a:t> и </a:t>
            </a:r>
            <a:r>
              <a:rPr lang="ru-RU" sz="2000" b="1" dirty="0">
                <a:hlinkClick r:id="rId3" tooltip="Текущий документ"/>
              </a:rPr>
              <a:t>156</a:t>
            </a:r>
            <a:r>
              <a:rPr lang="ru-RU" sz="2000" b="1" dirty="0"/>
              <a:t> </a:t>
            </a:r>
            <a:r>
              <a:rPr lang="ru-RU" sz="2000" b="1" dirty="0" smtClean="0"/>
              <a:t>БК РФ счета</a:t>
            </a:r>
            <a:r>
              <a:rPr lang="ru-RU" sz="2000" b="1" dirty="0"/>
              <a:t>, через которые все кассовые операции по исполнению бюджетов осуществляются Федеральным казначейством либо органом государственной власти субъекта Российской </a:t>
            </a:r>
            <a:r>
              <a:rPr lang="ru-RU" sz="2000" b="1" dirty="0" smtClean="0"/>
              <a:t>Федерации.</a:t>
            </a:r>
            <a:endParaRPr lang="ru-RU" sz="2000" b="1" dirty="0"/>
          </a:p>
        </p:txBody>
      </p:sp>
    </p:spTree>
    <p:extLst>
      <p:ext uri="{BB962C8B-B14F-4D97-AF65-F5344CB8AC3E}">
        <p14:creationId xmlns:p14="http://schemas.microsoft.com/office/powerpoint/2010/main" val="19294623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9" y="157059"/>
            <a:ext cx="11091134" cy="6247864"/>
          </a:xfrm>
          <a:prstGeom prst="rect">
            <a:avLst/>
          </a:prstGeom>
        </p:spPr>
        <p:txBody>
          <a:bodyPr wrap="square">
            <a:spAutoFit/>
          </a:bodyPr>
          <a:lstStyle/>
          <a:p>
            <a:r>
              <a:rPr lang="ru-RU" sz="2000" b="1" dirty="0"/>
              <a:t>Порядком составления и ведения </a:t>
            </a:r>
            <a:r>
              <a:rPr lang="ru-RU" sz="2000" b="1" dirty="0">
                <a:solidFill>
                  <a:srgbClr val="FFFF00"/>
                </a:solidFill>
              </a:rPr>
              <a:t>сводной бюджетной росписи </a:t>
            </a:r>
            <a:r>
              <a:rPr lang="ru-RU" sz="2000" b="1" dirty="0"/>
              <a:t>предусматривается утверждение показателей сводной бюджетной росписи по главным распорядителям бюджетных средств, разделам, подразделам, целевым статьям, группам (группам и подгруппам) видов расходов либо по главным распорядителям бюджетных средств, разделам, подразделам, целевым статьям (государственным (муниципальным) программам и непрограммным направлениям деятельности), группам (группам и подгруппам) видов расходов классификации расходов бюджетов.  </a:t>
            </a:r>
            <a:endParaRPr lang="ru-RU" sz="2000" b="1" dirty="0" smtClean="0"/>
          </a:p>
          <a:p>
            <a:endParaRPr lang="ru-RU" sz="2000" b="1" dirty="0"/>
          </a:p>
          <a:p>
            <a:r>
              <a:rPr lang="ru-RU" sz="2000" b="1" dirty="0"/>
              <a:t>Порядком составления и ведения сводной бюджетной росписи может быть предусмотрено утверждение показателей сводной бюджетной росписи по кодам элементов (подгрупп и элементов) видов расходов классификации расходов бюджетов, кодам расходов классификации операций сектора государственного управления, в том числе дифференцированно для разных целевых статей и (или) видов расходов бюджета, групп и статей классификации операций сектора государственного управления, главных распорядителей бюджетных средств. </a:t>
            </a:r>
            <a:endParaRPr lang="ru-RU" sz="2000" b="1" dirty="0" smtClean="0"/>
          </a:p>
          <a:p>
            <a:r>
              <a:rPr lang="ru-RU" sz="2000" b="1" dirty="0" smtClean="0"/>
              <a:t> </a:t>
            </a:r>
            <a:endParaRPr lang="ru-RU" sz="2000" b="1" dirty="0"/>
          </a:p>
          <a:p>
            <a:r>
              <a:rPr lang="ru-RU" sz="2000" b="1" dirty="0"/>
              <a:t>При составлении и ведении сводной бюджетной росписи федерального бюджета ее показатели утверждаются по главным распорядителям средств федерального бюджета, разделам, подразделам, целевым статьям (государственным программам Российской Федерации и непрограммным направлениям деятельности), группам видов расходов классификации расходов федерального бюджета.  </a:t>
            </a:r>
          </a:p>
        </p:txBody>
      </p:sp>
    </p:spTree>
    <p:extLst>
      <p:ext uri="{BB962C8B-B14F-4D97-AF65-F5344CB8AC3E}">
        <p14:creationId xmlns:p14="http://schemas.microsoft.com/office/powerpoint/2010/main" val="12737486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9247" y="279698"/>
            <a:ext cx="10004611" cy="1938992"/>
          </a:xfrm>
          <a:prstGeom prst="rect">
            <a:avLst/>
          </a:prstGeom>
        </p:spPr>
        <p:txBody>
          <a:bodyPr wrap="square">
            <a:spAutoFit/>
          </a:bodyPr>
          <a:lstStyle/>
          <a:p>
            <a:pPr algn="ctr"/>
            <a:r>
              <a:rPr lang="ru-RU" sz="2000" b="1" dirty="0">
                <a:solidFill>
                  <a:srgbClr val="FFFF00"/>
                </a:solidFill>
              </a:rPr>
              <a:t>Приказ Минфина России от 23.11.2011 N 159н (ред. от 05.12.2013) "Об утверждении Порядка составления и ведения сводной бюджетной росписи федерального бюджета и бюджетных росписей главных распорядителей средств федерального бюджета (главных администраторов источников финансирования дефицита федерального бюджета)"</a:t>
            </a:r>
            <a:br>
              <a:rPr lang="ru-RU" sz="2000" b="1" dirty="0">
                <a:solidFill>
                  <a:srgbClr val="FFFF00"/>
                </a:solidFill>
              </a:rPr>
            </a:br>
            <a:endParaRPr lang="ru-RU" sz="2000" b="1" dirty="0">
              <a:solidFill>
                <a:srgbClr val="FFFF00"/>
              </a:solidFill>
            </a:endParaRPr>
          </a:p>
        </p:txBody>
      </p:sp>
      <p:sp>
        <p:nvSpPr>
          <p:cNvPr id="3" name="Прямоугольник 2"/>
          <p:cNvSpPr/>
          <p:nvPr/>
        </p:nvSpPr>
        <p:spPr>
          <a:xfrm>
            <a:off x="950259" y="2138996"/>
            <a:ext cx="9936480" cy="3693319"/>
          </a:xfrm>
          <a:prstGeom prst="rect">
            <a:avLst/>
          </a:prstGeom>
        </p:spPr>
        <p:txBody>
          <a:bodyPr wrap="square">
            <a:spAutoFit/>
          </a:bodyPr>
          <a:lstStyle/>
          <a:p>
            <a:pPr marL="342900" indent="-342900">
              <a:buAutoNum type="arabicPeriod"/>
            </a:pPr>
            <a:r>
              <a:rPr lang="ru-RU" dirty="0" smtClean="0"/>
              <a:t>Сводная </a:t>
            </a:r>
            <a:r>
              <a:rPr lang="ru-RU" dirty="0"/>
              <a:t>бюджетная роспись федерального бюджета (ф. 0501050) (далее - сводная роспись) составляется Министерством финансов Российской Федерации </a:t>
            </a:r>
            <a:endParaRPr lang="ru-RU" dirty="0" smtClean="0"/>
          </a:p>
          <a:p>
            <a:pPr marL="342900" indent="-342900">
              <a:buAutoNum type="arabicPeriod"/>
            </a:pPr>
            <a:r>
              <a:rPr lang="ru-RU" dirty="0"/>
              <a:t>Сводная роспись утверждается Министром финансов Российской </a:t>
            </a:r>
            <a:r>
              <a:rPr lang="ru-RU" dirty="0" smtClean="0"/>
              <a:t>Федерации</a:t>
            </a:r>
          </a:p>
          <a:p>
            <a:pPr marL="342900" indent="-342900">
              <a:buAutoNum type="arabicPeriod"/>
            </a:pPr>
            <a:r>
              <a:rPr lang="ru-RU" dirty="0"/>
              <a:t>Утвержденные показатели сводной росписи должны соответствовать федеральному закону о федеральном бюджете </a:t>
            </a:r>
            <a:endParaRPr lang="ru-RU" dirty="0" smtClean="0"/>
          </a:p>
          <a:p>
            <a:pPr marL="342900" indent="-342900">
              <a:buAutoNum type="arabicPeriod"/>
            </a:pPr>
            <a:r>
              <a:rPr lang="ru-RU" dirty="0"/>
              <a:t>Министерство финансов Российской Федерации не позднее 15-го числа месяца, следующего за отчетным кварталом, размещает на официальном сайте Министерства финансов Российской Федерации в рубрике "Федеральный бюджет" подрубрике "Бюджетная роспись" сводную роспись по состоянию на 1 января, 1 апреля, 1 июля, 1 октября текущего финансового года, 1 января очередного финансового года </a:t>
            </a:r>
            <a:endParaRPr lang="ru-RU" dirty="0" smtClean="0"/>
          </a:p>
          <a:p>
            <a:pPr marL="342900" indent="-342900">
              <a:buAutoNum type="arabicPeriod"/>
            </a:pPr>
            <a:r>
              <a:rPr lang="ru-RU" dirty="0"/>
              <a:t>Лимиты бюджетных обязательств главным распорядителям средств федерального бюджета (далее - главные распорядители) утверждаются в разрезе ведомственной структуры и следующих кодов классификации операций сектора государственного управления</a:t>
            </a:r>
          </a:p>
        </p:txBody>
      </p:sp>
    </p:spTree>
    <p:extLst>
      <p:ext uri="{BB962C8B-B14F-4D97-AF65-F5344CB8AC3E}">
        <p14:creationId xmlns:p14="http://schemas.microsoft.com/office/powerpoint/2010/main" val="39694606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207448629"/>
              </p:ext>
            </p:extLst>
          </p:nvPr>
        </p:nvGraphicFramePr>
        <p:xfrm>
          <a:off x="268942" y="118331"/>
          <a:ext cx="11467650" cy="6574388"/>
        </p:xfrm>
        <a:graphic>
          <a:graphicData uri="http://schemas.openxmlformats.org/drawingml/2006/table">
            <a:tbl>
              <a:tblPr/>
              <a:tblGrid>
                <a:gridCol w="3427158"/>
                <a:gridCol w="926781"/>
                <a:gridCol w="656471"/>
                <a:gridCol w="744930"/>
                <a:gridCol w="720763"/>
                <a:gridCol w="915619"/>
                <a:gridCol w="1418790"/>
                <a:gridCol w="1312432"/>
                <a:gridCol w="1344706"/>
              </a:tblGrid>
              <a:tr h="734201">
                <a:tc gridSpan="9">
                  <a:txBody>
                    <a:bodyPr/>
                    <a:lstStyle/>
                    <a:p>
                      <a:pPr algn="ctr" fontAlgn="ctr"/>
                      <a:r>
                        <a:rPr lang="ru-RU" sz="1600" b="1" i="0" u="none" strike="noStrike" dirty="0">
                          <a:solidFill>
                            <a:schemeClr val="bg1"/>
                          </a:solidFill>
                          <a:effectLst/>
                          <a:latin typeface="Times New Roman" panose="02020603050405020304" pitchFamily="18" charset="0"/>
                        </a:rPr>
                        <a:t>Бюджетные ассигнования по расходам федерального бюджета на 2014 год и на плановый период 2015 и 2016 годов</a:t>
                      </a:r>
                      <a:br>
                        <a:rPr lang="ru-RU" sz="1600" b="1" i="0" u="none" strike="noStrike" dirty="0">
                          <a:solidFill>
                            <a:schemeClr val="bg1"/>
                          </a:solidFill>
                          <a:effectLst/>
                          <a:latin typeface="Times New Roman" panose="02020603050405020304" pitchFamily="18" charset="0"/>
                        </a:rPr>
                      </a:br>
                      <a:r>
                        <a:rPr lang="ru-RU" sz="1600" b="1" i="1" u="none" strike="noStrike" dirty="0" smtClean="0">
                          <a:solidFill>
                            <a:schemeClr val="bg1"/>
                          </a:solidFill>
                          <a:effectLst/>
                          <a:latin typeface="Times New Roman" panose="02020603050405020304" pitchFamily="18" charset="0"/>
                        </a:rPr>
                        <a:t>(</a:t>
                      </a:r>
                      <a:r>
                        <a:rPr lang="ru-RU" sz="1600" b="1" i="1" u="none" strike="noStrike" dirty="0">
                          <a:solidFill>
                            <a:schemeClr val="bg1"/>
                          </a:solidFill>
                          <a:effectLst/>
                          <a:latin typeface="Times New Roman" panose="02020603050405020304" pitchFamily="18" charset="0"/>
                        </a:rPr>
                        <a:t>по состоянию на 1 марта 2014 года) </a:t>
                      </a:r>
                      <a:endParaRPr lang="ru-RU" sz="1600" b="1" i="0" u="none" strike="noStrike" dirty="0">
                        <a:solidFill>
                          <a:schemeClr val="bg1"/>
                        </a:solidFill>
                        <a:effectLst/>
                        <a:latin typeface="Times New Roman" panose="02020603050405020304" pitchFamily="18" charset="0"/>
                      </a:endParaRPr>
                    </a:p>
                  </a:txBody>
                  <a:tcPr marL="6124" marR="6124" marT="6124"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63567">
                <a:tc gridSpan="9">
                  <a:txBody>
                    <a:bodyPr/>
                    <a:lstStyle/>
                    <a:p>
                      <a:pPr algn="r" fontAlgn="ctr"/>
                      <a:r>
                        <a:rPr lang="ru-RU" sz="1100" b="1" i="0" u="none" strike="noStrike">
                          <a:solidFill>
                            <a:schemeClr val="bg1"/>
                          </a:solidFill>
                          <a:effectLst/>
                          <a:latin typeface="Times New Roman" panose="02020603050405020304" pitchFamily="18" charset="0"/>
                        </a:rPr>
                        <a:t>тыс. рублей</a:t>
                      </a:r>
                    </a:p>
                  </a:txBody>
                  <a:tcPr marL="6124" marR="6124" marT="612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63567">
                <a:tc rowSpan="2">
                  <a:txBody>
                    <a:bodyPr/>
                    <a:lstStyle/>
                    <a:p>
                      <a:pPr algn="ctr" fontAlgn="ctr"/>
                      <a:r>
                        <a:rPr lang="ru-RU" sz="1100" b="1" i="0" u="none" strike="noStrike">
                          <a:solidFill>
                            <a:schemeClr val="bg1"/>
                          </a:solidFill>
                          <a:effectLst/>
                          <a:latin typeface="Times New Roman" panose="02020603050405020304" pitchFamily="18" charset="0"/>
                        </a:rPr>
                        <a:t>Наименование показателя</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5">
                  <a:txBody>
                    <a:bodyPr/>
                    <a:lstStyle/>
                    <a:p>
                      <a:pPr algn="ctr" fontAlgn="ctr"/>
                      <a:r>
                        <a:rPr lang="ru-RU" sz="1100" b="1" i="0" u="none" strike="noStrike">
                          <a:solidFill>
                            <a:schemeClr val="bg1"/>
                          </a:solidFill>
                          <a:effectLst/>
                          <a:latin typeface="Times New Roman" panose="02020603050405020304" pitchFamily="18" charset="0"/>
                        </a:rPr>
                        <a:t>Код по бюджетной классификации</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ctr"/>
                      <a:r>
                        <a:rPr lang="ru-RU" sz="1100" b="1" i="0" u="none" strike="noStrike">
                          <a:solidFill>
                            <a:schemeClr val="bg1"/>
                          </a:solidFill>
                          <a:effectLst/>
                          <a:latin typeface="Times New Roman" panose="02020603050405020304" pitchFamily="18" charset="0"/>
                        </a:rPr>
                        <a:t>Сумма на год</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889582">
                <a:tc vMerge="1">
                  <a:txBody>
                    <a:bodyPr/>
                    <a:lstStyle/>
                    <a:p>
                      <a:endParaRPr lang="ru-RU"/>
                    </a:p>
                  </a:txBody>
                  <a:tcPr/>
                </a:tc>
                <a:tc>
                  <a:txBody>
                    <a:bodyPr/>
                    <a:lstStyle/>
                    <a:p>
                      <a:pPr algn="ctr" fontAlgn="ctr"/>
                      <a:r>
                        <a:rPr lang="ru-RU" sz="1100" b="1" i="0" u="none" strike="noStrike">
                          <a:solidFill>
                            <a:schemeClr val="bg1"/>
                          </a:solidFill>
                          <a:effectLst/>
                          <a:latin typeface="Times New Roman" panose="02020603050405020304" pitchFamily="18" charset="0"/>
                        </a:rPr>
                        <a:t>главного распорядителя средств федерального бюджета</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раздела</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подраздела</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целевой статьи</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вида расходов</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на 2014 год</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на 2015 год</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на 2016 год</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63567">
                <a:tc>
                  <a:txBody>
                    <a:bodyPr/>
                    <a:lstStyle/>
                    <a:p>
                      <a:pPr algn="ctr" fontAlgn="ctr"/>
                      <a:r>
                        <a:rPr lang="ru-RU" sz="1100" b="1" i="0" u="none" strike="noStrike">
                          <a:solidFill>
                            <a:schemeClr val="bg1"/>
                          </a:solidFill>
                          <a:effectLst/>
                          <a:latin typeface="Times New Roman" panose="02020603050405020304" pitchFamily="18" charset="0"/>
                        </a:rPr>
                        <a:t>1</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2</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3</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4</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5</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6</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7</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8</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1" i="0" u="none" strike="noStrike">
                          <a:solidFill>
                            <a:schemeClr val="bg1"/>
                          </a:solidFill>
                          <a:effectLst/>
                          <a:latin typeface="Times New Roman" panose="02020603050405020304" pitchFamily="18" charset="0"/>
                        </a:rPr>
                        <a:t>9</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3085">
                <a:tc>
                  <a:txBody>
                    <a:bodyPr/>
                    <a:lstStyle/>
                    <a:p>
                      <a:pPr algn="just" fontAlgn="ctr"/>
                      <a:r>
                        <a:rPr lang="ru-RU" sz="1400" b="1" i="0" u="none" strike="noStrike">
                          <a:solidFill>
                            <a:schemeClr val="bg1"/>
                          </a:solidFill>
                          <a:effectLst/>
                          <a:latin typeface="Times New Roman" panose="02020603050405020304" pitchFamily="18" charset="0"/>
                        </a:rPr>
                        <a:t>Итого</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4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4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4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4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4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400" b="1" i="0" u="none" strike="noStrike">
                          <a:solidFill>
                            <a:schemeClr val="bg1"/>
                          </a:solidFill>
                          <a:effectLst/>
                          <a:latin typeface="Times New Roman" panose="02020603050405020304" pitchFamily="18" charset="0"/>
                        </a:rPr>
                        <a:t>11 635 610 461,6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400" b="1" i="0" u="none" strike="noStrike">
                          <a:solidFill>
                            <a:schemeClr val="bg1"/>
                          </a:solidFill>
                          <a:effectLst/>
                          <a:latin typeface="Times New Roman" panose="02020603050405020304" pitchFamily="18" charset="0"/>
                        </a:rPr>
                        <a:t>12 101 001 698,3</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400" b="1" i="0" u="none" strike="noStrike">
                          <a:solidFill>
                            <a:schemeClr val="bg1"/>
                          </a:solidFill>
                          <a:effectLst/>
                          <a:latin typeface="Times New Roman" panose="02020603050405020304" pitchFamily="18" charset="0"/>
                        </a:rPr>
                        <a:t>12 329 707 740,5</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163567">
                <a:tc>
                  <a:txBody>
                    <a:bodyPr/>
                    <a:lstStyle/>
                    <a:p>
                      <a:pPr algn="just" fontAlgn="ctr"/>
                      <a:r>
                        <a:rPr lang="ru-RU" sz="1200" b="1" i="0" u="none" strike="noStrike" dirty="0">
                          <a:solidFill>
                            <a:schemeClr val="bg1"/>
                          </a:solidFill>
                          <a:effectLst/>
                          <a:latin typeface="Times New Roman" panose="02020603050405020304" pitchFamily="18" charset="0"/>
                        </a:rPr>
                        <a:t>Федеральное агентство научных организаций</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96 440 574,6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92 363 282,0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91 991 007,0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163567">
                <a:tc>
                  <a:txBody>
                    <a:bodyPr/>
                    <a:lstStyle/>
                    <a:p>
                      <a:pPr algn="just" fontAlgn="ctr"/>
                      <a:r>
                        <a:rPr lang="ru-RU" sz="1200" b="1" i="0" u="none" strike="noStrike">
                          <a:solidFill>
                            <a:schemeClr val="bg1"/>
                          </a:solidFill>
                          <a:effectLst/>
                          <a:latin typeface="Times New Roman" panose="02020603050405020304" pitchFamily="18" charset="0"/>
                        </a:rPr>
                        <a:t>Общегосударственные вопросы</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dirty="0">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74 828 645,1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78 196 049,9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79 832 421,1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163567">
                <a:tc>
                  <a:txBody>
                    <a:bodyPr/>
                    <a:lstStyle/>
                    <a:p>
                      <a:pPr algn="just" fontAlgn="ctr"/>
                      <a:r>
                        <a:rPr lang="ru-RU" sz="1200" b="1" i="0" u="none" strike="noStrike">
                          <a:solidFill>
                            <a:schemeClr val="bg1"/>
                          </a:solidFill>
                          <a:effectLst/>
                          <a:latin typeface="Times New Roman" panose="02020603050405020304" pitchFamily="18" charset="0"/>
                        </a:rPr>
                        <a:t>Фундаментальные исследования</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dirty="0">
                          <a:solidFill>
                            <a:schemeClr val="bg1"/>
                          </a:solidFill>
                          <a:effectLst/>
                          <a:latin typeface="Times New Roman" panose="02020603050405020304" pitchFamily="18" charset="0"/>
                        </a:rPr>
                        <a:t>0110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73 397 624,9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76 838 756,9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78 475 128,1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320815">
                <a:tc>
                  <a:txBody>
                    <a:bodyPr/>
                    <a:lstStyle/>
                    <a:p>
                      <a:pPr algn="just" fontAlgn="ctr"/>
                      <a:r>
                        <a:rPr lang="ru-RU" sz="1200" b="1" i="0" u="none" strike="noStrike" dirty="0">
                          <a:solidFill>
                            <a:schemeClr val="bg1"/>
                          </a:solidFill>
                          <a:effectLst/>
                          <a:latin typeface="Times New Roman" panose="02020603050405020304" pitchFamily="18" charset="0"/>
                        </a:rPr>
                        <a:t>Государственная программа Российской Федерации "Развитие здравоохранения"</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0110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0100000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5 841 815,6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5 975 346,2</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5 979 166,9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949806">
                <a:tc>
                  <a:txBody>
                    <a:bodyPr/>
                    <a:lstStyle/>
                    <a:p>
                      <a:pPr algn="just" fontAlgn="ctr"/>
                      <a:r>
                        <a:rPr lang="ru-RU" sz="1200" b="1" i="0" u="none" strike="noStrike">
                          <a:solidFill>
                            <a:schemeClr val="bg1"/>
                          </a:solidFill>
                          <a:effectLst/>
                          <a:latin typeface="Times New Roman" panose="02020603050405020304" pitchFamily="18" charset="0"/>
                        </a:rPr>
                        <a:t>Подпрограмма "Развитие и внедрение инновационных методов диагностики, профилактики и лечения, а также основ персонализированной медицины" государственной программы Российской Федерации "Развитие здравоохранения"</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0110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0130000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dirty="0">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dirty="0">
                          <a:solidFill>
                            <a:schemeClr val="bg1"/>
                          </a:solidFill>
                          <a:effectLst/>
                          <a:latin typeface="Times New Roman" panose="02020603050405020304" pitchFamily="18" charset="0"/>
                        </a:rPr>
                        <a:t>5 841 815,6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5 975 346,2</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5 979 166,9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1264302">
                <a:tc>
                  <a:txBody>
                    <a:bodyPr/>
                    <a:lstStyle/>
                    <a:p>
                      <a:pPr algn="just" fontAlgn="ctr"/>
                      <a:r>
                        <a:rPr lang="ru-RU" sz="1200" b="1" i="0" u="none" strike="noStrike">
                          <a:solidFill>
                            <a:schemeClr val="bg1"/>
                          </a:solidFill>
                          <a:effectLst/>
                          <a:latin typeface="Times New Roman" panose="02020603050405020304" pitchFamily="18" charset="0"/>
                        </a:rPr>
                        <a:t>Расходы на обеспечение деятельности (оказание услуг) государственных учреждений в рамках подпрограммы "Развитие и внедрение инновационных методов диагностики, профилактики и лечения, а также основ персонализированной медицины" государственной программы Российской Федерации "Развитие здравоохранения"</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0110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0130059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 </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dirty="0">
                          <a:solidFill>
                            <a:schemeClr val="bg1"/>
                          </a:solidFill>
                          <a:effectLst/>
                          <a:latin typeface="Times New Roman" panose="02020603050405020304" pitchFamily="18" charset="0"/>
                        </a:rPr>
                        <a:t>5 841 815,6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dirty="0">
                          <a:solidFill>
                            <a:schemeClr val="bg1"/>
                          </a:solidFill>
                          <a:effectLst/>
                          <a:latin typeface="Times New Roman" panose="02020603050405020304" pitchFamily="18" charset="0"/>
                        </a:rPr>
                        <a:t>5 975 346,2</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dirty="0">
                          <a:solidFill>
                            <a:schemeClr val="bg1"/>
                          </a:solidFill>
                          <a:effectLst/>
                          <a:latin typeface="Times New Roman" panose="02020603050405020304" pitchFamily="18" charset="0"/>
                        </a:rPr>
                        <a:t>5 979 166,9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478063">
                <a:tc>
                  <a:txBody>
                    <a:bodyPr/>
                    <a:lstStyle/>
                    <a:p>
                      <a:pPr algn="just" fontAlgn="ctr"/>
                      <a:r>
                        <a:rPr lang="ru-RU" sz="1200" b="1" i="0" u="none" strike="noStrike">
                          <a:solidFill>
                            <a:schemeClr val="bg1"/>
                          </a:solidFill>
                          <a:effectLst/>
                          <a:latin typeface="Times New Roman" panose="02020603050405020304" pitchFamily="18" charset="0"/>
                        </a:rPr>
                        <a:t>Предоставление субсидий бюджетным, автономным учреждениям и иным некоммерческим организациям</a:t>
                      </a:r>
                    </a:p>
                  </a:txBody>
                  <a:tcPr marL="6124" marR="6124" marT="6124"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007</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0110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0130059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ru-RU" sz="1200" b="1" i="0" u="none" strike="noStrike">
                          <a:solidFill>
                            <a:schemeClr val="bg1"/>
                          </a:solidFill>
                          <a:effectLst/>
                          <a:latin typeface="Times New Roman" panose="02020603050405020304" pitchFamily="18" charset="0"/>
                        </a:rPr>
                        <a:t>600</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5 841 815,6</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a:solidFill>
                            <a:schemeClr val="bg1"/>
                          </a:solidFill>
                          <a:effectLst/>
                          <a:latin typeface="Times New Roman" panose="02020603050405020304" pitchFamily="18" charset="0"/>
                        </a:rPr>
                        <a:t>5 975 346,2</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ctr"/>
                      <a:r>
                        <a:rPr lang="ru-RU" sz="1200" b="1" i="0" u="none" strike="noStrike" dirty="0">
                          <a:solidFill>
                            <a:schemeClr val="bg1"/>
                          </a:solidFill>
                          <a:effectLst/>
                          <a:latin typeface="Times New Roman" panose="02020603050405020304" pitchFamily="18" charset="0"/>
                        </a:rPr>
                        <a:t>5 979 166,9</a:t>
                      </a:r>
                    </a:p>
                  </a:txBody>
                  <a:tcPr marL="6124" marR="6124" marT="612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404745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9247" y="279698"/>
            <a:ext cx="10004611" cy="1938992"/>
          </a:xfrm>
          <a:prstGeom prst="rect">
            <a:avLst/>
          </a:prstGeom>
        </p:spPr>
        <p:txBody>
          <a:bodyPr wrap="square">
            <a:spAutoFit/>
          </a:bodyPr>
          <a:lstStyle/>
          <a:p>
            <a:pPr algn="ctr"/>
            <a:r>
              <a:rPr lang="ru-RU" sz="2000" b="1" dirty="0">
                <a:solidFill>
                  <a:srgbClr val="FFFF00"/>
                </a:solidFill>
              </a:rPr>
              <a:t>Приказ Минфина России от 23.11.2011 N 159н (ред. от 05.12.2013) "Об утверждении Порядка составления и ведения сводной бюджетной росписи федерального бюджета и бюджетных росписей главных распорядителей средств федерального бюджета (главных администраторов источников финансирования дефицита федерального бюджета)"</a:t>
            </a:r>
            <a:br>
              <a:rPr lang="ru-RU" sz="2000" b="1" dirty="0">
                <a:solidFill>
                  <a:srgbClr val="FFFF00"/>
                </a:solidFill>
              </a:rPr>
            </a:br>
            <a:endParaRPr lang="ru-RU" sz="2000" b="1" dirty="0">
              <a:solidFill>
                <a:srgbClr val="FFFF00"/>
              </a:solidFill>
            </a:endParaRPr>
          </a:p>
        </p:txBody>
      </p:sp>
      <p:sp>
        <p:nvSpPr>
          <p:cNvPr id="3" name="Прямоугольник 2"/>
          <p:cNvSpPr/>
          <p:nvPr/>
        </p:nvSpPr>
        <p:spPr>
          <a:xfrm>
            <a:off x="462579" y="2022438"/>
            <a:ext cx="11446136" cy="4247317"/>
          </a:xfrm>
          <a:prstGeom prst="rect">
            <a:avLst/>
          </a:prstGeom>
        </p:spPr>
        <p:txBody>
          <a:bodyPr wrap="square">
            <a:spAutoFit/>
          </a:bodyPr>
          <a:lstStyle/>
          <a:p>
            <a:pPr marL="342900" indent="-342900">
              <a:buFontTx/>
              <a:buAutoNum type="arabicPeriod" startAt="6"/>
            </a:pPr>
            <a:r>
              <a:rPr lang="ru-RU" dirty="0" smtClean="0"/>
              <a:t>Лимиты </a:t>
            </a:r>
            <a:r>
              <a:rPr lang="ru-RU" dirty="0"/>
              <a:t>бюджетных обязательств утверждаются в пределах бюджетных ассигнований, установленных </a:t>
            </a:r>
            <a:r>
              <a:rPr lang="ru-RU" dirty="0" smtClean="0"/>
              <a:t>Законом. </a:t>
            </a:r>
            <a:r>
              <a:rPr lang="ru-RU" dirty="0"/>
              <a:t>Лимиты бюджетных обязательств по расходам на исполнение публичных нормативных обязательств не утверждаются</a:t>
            </a:r>
            <a:r>
              <a:rPr lang="ru-RU" dirty="0" smtClean="0"/>
              <a:t>.</a:t>
            </a:r>
          </a:p>
          <a:p>
            <a:pPr marL="342900" indent="-342900">
              <a:buAutoNum type="arabicPeriod" startAt="6"/>
            </a:pPr>
            <a:r>
              <a:rPr lang="ru-RU" dirty="0"/>
              <a:t>Министерство финансов Российской Федерации в течение двух рабочих дней со дня утверждения (изменения) сводной росписи и лимитов бюджетных обязательств доводит до главных распорядителей </a:t>
            </a:r>
            <a:endParaRPr lang="ru-RU" dirty="0" smtClean="0"/>
          </a:p>
          <a:p>
            <a:pPr marL="342900" indent="-342900">
              <a:buAutoNum type="arabicPeriod" startAt="6"/>
            </a:pPr>
            <a:r>
              <a:rPr lang="ru-RU" dirty="0"/>
              <a:t>Министерство финансов Российской Федерации в течение двух рабочих дней со дня утверждения (изменения) сводной росписи и лимитов бюджетных обязательств передает Федеральному казначейству в электронном виде с использованием каналов связи в согласованных форматах файлов Справки (ф. 0501051) </a:t>
            </a:r>
            <a:endParaRPr lang="ru-RU" dirty="0" smtClean="0"/>
          </a:p>
          <a:p>
            <a:pPr marL="342900" indent="-342900">
              <a:buAutoNum type="arabicPeriod" startAt="9"/>
            </a:pPr>
            <a:r>
              <a:rPr lang="ru-RU" dirty="0" smtClean="0"/>
              <a:t>Федеральное </a:t>
            </a:r>
            <a:r>
              <a:rPr lang="ru-RU" dirty="0"/>
              <a:t>казначейство в течение четырех рабочих дней со дня получения сводной росписи, лимитов бюджетных обязательств и сведений, указанных в пункте 7 настоящего Порядка, обеспечивает доведение в установленном порядке до</a:t>
            </a:r>
            <a:r>
              <a:rPr lang="ru-RU" dirty="0" smtClean="0"/>
              <a:t>:</a:t>
            </a:r>
          </a:p>
          <a:p>
            <a:r>
              <a:rPr lang="ru-RU" dirty="0"/>
              <a:t>главных распорядителей - бюджетных ассигнований и лимитов бюджетных обязательств на очередной финансовый год и на плановый период;</a:t>
            </a:r>
          </a:p>
          <a:p>
            <a:r>
              <a:rPr lang="ru-RU" dirty="0"/>
              <a:t>главных администраторов источников - бюджетных ассигнований на очередной финансовый год и на плановый </a:t>
            </a:r>
            <a:r>
              <a:rPr lang="ru-RU" dirty="0" smtClean="0"/>
              <a:t>период.</a:t>
            </a:r>
            <a:endParaRPr lang="ru-RU" dirty="0"/>
          </a:p>
        </p:txBody>
      </p:sp>
    </p:spTree>
    <p:extLst>
      <p:ext uri="{BB962C8B-B14F-4D97-AF65-F5344CB8AC3E}">
        <p14:creationId xmlns:p14="http://schemas.microsoft.com/office/powerpoint/2010/main" val="19684125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8" y="344245"/>
            <a:ext cx="11317045" cy="6247864"/>
          </a:xfrm>
          <a:prstGeom prst="rect">
            <a:avLst/>
          </a:prstGeom>
        </p:spPr>
        <p:txBody>
          <a:bodyPr wrap="square">
            <a:spAutoFit/>
          </a:bodyPr>
          <a:lstStyle/>
          <a:p>
            <a:r>
              <a:rPr lang="ru-RU" sz="2000" b="1" dirty="0"/>
              <a:t>Под кассовым планом понимается прогноз кассовых поступлений в бюджет и кассовых выплат из бюджета в текущем финансовом году.  </a:t>
            </a:r>
          </a:p>
          <a:p>
            <a:r>
              <a:rPr lang="ru-RU" sz="2000" b="1" dirty="0"/>
              <a:t>В кассовом плане устанавливается предельный объем денежных средств, используемых на осуществление операций по управлению остатками средств на едином счете бюджета.  </a:t>
            </a:r>
          </a:p>
          <a:p>
            <a:endParaRPr lang="ru-RU" sz="2000" b="1" dirty="0" smtClean="0"/>
          </a:p>
          <a:p>
            <a:r>
              <a:rPr lang="ru-RU" sz="2000" b="1" dirty="0" smtClean="0"/>
              <a:t>Финансовый </a:t>
            </a:r>
            <a:r>
              <a:rPr lang="ru-RU" sz="2000" b="1" dirty="0"/>
              <a:t>орган (орган управления государственным внебюджетным фондом) устанавливает </a:t>
            </a:r>
            <a:r>
              <a:rPr lang="ru-RU" sz="2000" b="1" dirty="0">
                <a:hlinkClick r:id="rId2" tooltip="Приказ Минфина РФ от 27.11.2007 N 120н (ред. от 04.05.2010) &quot;О Порядке составления и ведения кассового плана исполнения федерального бюджета в текущем финансовом году&quot; (Зарегистрировано в Минюсте РФ 17.12.2007 N 10757)"/>
              </a:rPr>
              <a:t>порядок</a:t>
            </a:r>
            <a:r>
              <a:rPr lang="ru-RU" sz="2000" b="1" dirty="0"/>
              <a:t> составления и ведения кассового плана, а также состав и сроки представления главными распорядителями бюджетных средств, главными администраторами доходов бюджета, главными администраторами источников финансирования дефицита бюджета сведений, необходимых для составления и ведения кассового плана.  </a:t>
            </a:r>
          </a:p>
          <a:p>
            <a:endParaRPr lang="ru-RU" sz="2000" b="1" dirty="0" smtClean="0"/>
          </a:p>
          <a:p>
            <a:r>
              <a:rPr lang="ru-RU" sz="2000" b="1" dirty="0" smtClean="0"/>
              <a:t>Прогноз </a:t>
            </a:r>
            <a:r>
              <a:rPr lang="ru-RU" sz="2000" b="1" dirty="0"/>
              <a:t>кассовых выплат из бюджета по оплате государственных (муниципальных) контрактов, иных договоров формируется с учетом определенных при планировании закупок товаров, работ, услуг для обеспечения государственных (муниципальных) нужд сроков и объемов оплаты денежных обязательств по заключаемым государственным (муниципальным) контрактам, иным договорам.  </a:t>
            </a:r>
          </a:p>
          <a:p>
            <a:endParaRPr lang="ru-RU" sz="2000" b="1" dirty="0" smtClean="0"/>
          </a:p>
          <a:p>
            <a:r>
              <a:rPr lang="ru-RU" sz="2000" b="1" dirty="0" smtClean="0"/>
              <a:t>Составление </a:t>
            </a:r>
            <a:r>
              <a:rPr lang="ru-RU" sz="2000" b="1" dirty="0"/>
              <a:t>и ведение кассового плана осуществляется финансовым органом (органом управления государственным внебюджетным фондом) или уполномоченным органом исполнительной власти (местной администрации). </a:t>
            </a:r>
          </a:p>
        </p:txBody>
      </p:sp>
    </p:spTree>
    <p:extLst>
      <p:ext uri="{BB962C8B-B14F-4D97-AF65-F5344CB8AC3E}">
        <p14:creationId xmlns:p14="http://schemas.microsoft.com/office/powerpoint/2010/main" val="26577158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0004" y="214367"/>
            <a:ext cx="10703859" cy="2862322"/>
          </a:xfrm>
          <a:prstGeom prst="rect">
            <a:avLst/>
          </a:prstGeom>
        </p:spPr>
        <p:txBody>
          <a:bodyPr wrap="square">
            <a:spAutoFit/>
          </a:bodyPr>
          <a:lstStyle/>
          <a:p>
            <a:pPr algn="ctr"/>
            <a:r>
              <a:rPr lang="ru-RU" sz="3600" b="1" dirty="0">
                <a:solidFill>
                  <a:srgbClr val="FFFF00"/>
                </a:solidFill>
              </a:rPr>
              <a:t>Приказ Минфина РФ от 27.11.2007 N 120н (ред. от 04.05.2010) "О Порядке составления и ведения кассового плана исполнения федерального бюджета в текущем финансовом году" </a:t>
            </a:r>
            <a:br>
              <a:rPr lang="ru-RU" sz="3600" b="1" dirty="0">
                <a:solidFill>
                  <a:srgbClr val="FFFF00"/>
                </a:solidFill>
              </a:rPr>
            </a:br>
            <a:endParaRPr lang="ru-RU" sz="3600" b="1" dirty="0">
              <a:solidFill>
                <a:srgbClr val="FFFF00"/>
              </a:solidFill>
            </a:endParaRPr>
          </a:p>
        </p:txBody>
      </p:sp>
      <p:sp>
        <p:nvSpPr>
          <p:cNvPr id="3" name="Прямоугольник 2"/>
          <p:cNvSpPr/>
          <p:nvPr/>
        </p:nvSpPr>
        <p:spPr>
          <a:xfrm>
            <a:off x="817580" y="3076689"/>
            <a:ext cx="10875981" cy="3970318"/>
          </a:xfrm>
          <a:prstGeom prst="rect">
            <a:avLst/>
          </a:prstGeom>
        </p:spPr>
        <p:txBody>
          <a:bodyPr wrap="square">
            <a:spAutoFit/>
          </a:bodyPr>
          <a:lstStyle/>
          <a:p>
            <a:pPr algn="ctr"/>
            <a:r>
              <a:rPr lang="ru-RU" sz="3600" b="1" dirty="0">
                <a:solidFill>
                  <a:srgbClr val="FFFF00"/>
                </a:solidFill>
              </a:rPr>
              <a:t>Приказ Минфина РФ от 05.09.2008 N 92н (ред. от 22.12.2011) "Об утверждении Порядка учета Федеральным казначейством поступлений в бюджетную систему Российской Федерации и их распределения между бюджетами бюджетной системы Российской Федерации"</a:t>
            </a:r>
            <a:br>
              <a:rPr lang="ru-RU" sz="3600" b="1" dirty="0">
                <a:solidFill>
                  <a:srgbClr val="FFFF00"/>
                </a:solidFill>
              </a:rPr>
            </a:br>
            <a:endParaRPr lang="ru-RU" sz="3600" b="1" dirty="0">
              <a:solidFill>
                <a:srgbClr val="FFFF00"/>
              </a:solidFill>
            </a:endParaRPr>
          </a:p>
        </p:txBody>
      </p:sp>
    </p:spTree>
    <p:extLst>
      <p:ext uri="{BB962C8B-B14F-4D97-AF65-F5344CB8AC3E}">
        <p14:creationId xmlns:p14="http://schemas.microsoft.com/office/powerpoint/2010/main" val="39599977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941" y="298300"/>
            <a:ext cx="11790381" cy="5632311"/>
          </a:xfrm>
          <a:prstGeom prst="rect">
            <a:avLst/>
          </a:prstGeom>
        </p:spPr>
        <p:txBody>
          <a:bodyPr wrap="square">
            <a:spAutoFit/>
          </a:bodyPr>
          <a:lstStyle/>
          <a:p>
            <a:r>
              <a:rPr lang="ru-RU" b="1" dirty="0">
                <a:solidFill>
                  <a:srgbClr val="FFFF00"/>
                </a:solidFill>
              </a:rPr>
              <a:t>Исполнение бюджетов по доходам </a:t>
            </a:r>
            <a:r>
              <a:rPr lang="ru-RU" b="1" dirty="0"/>
              <a:t>предусматривает:  </a:t>
            </a:r>
          </a:p>
          <a:p>
            <a:r>
              <a:rPr lang="ru-RU" b="1" dirty="0" smtClean="0"/>
              <a:t>- зачисление </a:t>
            </a:r>
            <a:r>
              <a:rPr lang="ru-RU" b="1" dirty="0"/>
              <a:t>на единый счет бюджета доходов от распределения налогов, сборов и иных поступлений в бюджетную систему Российской Федерации, распределяемых по нормативам, действующим в текущем финансовом году, установленным настоящим Кодексом, законом (решением) о бюджете и иными законами субъектов Российской Федерации и муниципальными правовыми актами, принятыми в соответствии с положениями настоящего Кодекса, со счетов органов Федерального казначейства и иных поступлений в бюджет;  </a:t>
            </a:r>
          </a:p>
          <a:p>
            <a:r>
              <a:rPr lang="ru-RU" b="1" dirty="0" smtClean="0"/>
              <a:t>- перечисление </a:t>
            </a:r>
            <a:r>
              <a:rPr lang="ru-RU" b="1" dirty="0"/>
              <a:t>излишне распределенных сумм, возврат излишне уплаченных или излишне взысканных сумм, а также сумм процентов за несвоевременное осуществление такого возврата и процентов, начисленных на излишне взысканные суммы;  </a:t>
            </a:r>
          </a:p>
          <a:p>
            <a:r>
              <a:rPr lang="ru-RU" b="1" dirty="0" smtClean="0"/>
              <a:t>- зачет </a:t>
            </a:r>
            <a:r>
              <a:rPr lang="ru-RU" b="1" dirty="0"/>
              <a:t>излишне уплаченных или излишне взысканных сумм в соответствии с </a:t>
            </a:r>
            <a:r>
              <a:rPr lang="ru-RU" b="1" dirty="0">
                <a:hlinkClick r:id="rId2" tooltip="&quot;Налоговый кодекс Российской Федерации (часть первая)&quot; от 31.07.1998 N 146-ФЗ (ред. от 28.12.2013)"/>
              </a:rPr>
              <a:t>законодательством</a:t>
            </a:r>
            <a:r>
              <a:rPr lang="ru-RU" b="1" dirty="0"/>
              <a:t> Российской Федерации;  </a:t>
            </a:r>
          </a:p>
          <a:p>
            <a:r>
              <a:rPr lang="ru-RU" b="1" dirty="0" smtClean="0"/>
              <a:t>- уточнение </a:t>
            </a:r>
            <a:r>
              <a:rPr lang="ru-RU" b="1" dirty="0"/>
              <a:t>администратором доходов бюджета платежей в бюджеты бюджетной системы Российской Федерации;  </a:t>
            </a:r>
          </a:p>
          <a:p>
            <a:r>
              <a:rPr lang="ru-RU" b="1" dirty="0" smtClean="0"/>
              <a:t>- перечисление </a:t>
            </a:r>
            <a:r>
              <a:rPr lang="ru-RU" b="1" dirty="0"/>
              <a:t>Федеральным казначейством излишне распределенных сумм, средств, необходимых для осуществления возврата (зачета, уточнения) излишне уплаченных или излишне взысканных сумм налогов, сборов и иных платежей, а также сумм процентов за несвоевременное осуществление такого возврата и процентов, начисленных на излишне взысканные суммы, с единых счетов соответствующих бюджетов на соответствующие счета Федерального казначейства, предназначенные для учета поступлений и их распределения между бюджетами бюджетной системы Российской Федерации, в </a:t>
            </a:r>
            <a:r>
              <a:rPr lang="ru-RU" b="1" dirty="0">
                <a:hlinkClick r:id="rId3" tooltip="Приказ Минфина РФ от 05.09.2008 N 92н (ред. от 22.12.2011) &quot;Об утверждении Порядка учета Федеральным казначейством поступлений в бюджетную систему Российской Федерации и их распределения между бюджетами бюджетной системы Российской Федерации&quot; (Зарегистрировано в Минюсте РФ 29.09.2008 N 12357)"/>
              </a:rPr>
              <a:t>порядке</a:t>
            </a:r>
            <a:r>
              <a:rPr lang="ru-RU" b="1" dirty="0"/>
              <a:t>, установленном Министерством финансов Российской Федерации.  </a:t>
            </a:r>
          </a:p>
        </p:txBody>
      </p:sp>
    </p:spTree>
    <p:extLst>
      <p:ext uri="{BB962C8B-B14F-4D97-AF65-F5344CB8AC3E}">
        <p14:creationId xmlns:p14="http://schemas.microsoft.com/office/powerpoint/2010/main" val="8378126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315" y="389927"/>
            <a:ext cx="11639774" cy="6247864"/>
          </a:xfrm>
          <a:prstGeom prst="rect">
            <a:avLst/>
          </a:prstGeom>
        </p:spPr>
        <p:txBody>
          <a:bodyPr wrap="square">
            <a:spAutoFit/>
          </a:bodyPr>
          <a:lstStyle/>
          <a:p>
            <a:r>
              <a:rPr lang="ru-RU" sz="2000" b="1" dirty="0" smtClean="0">
                <a:solidFill>
                  <a:srgbClr val="FFFF00"/>
                </a:solidFill>
              </a:rPr>
              <a:t>Исполнение </a:t>
            </a:r>
            <a:r>
              <a:rPr lang="ru-RU" sz="2000" b="1" dirty="0">
                <a:solidFill>
                  <a:srgbClr val="FFFF00"/>
                </a:solidFill>
              </a:rPr>
              <a:t>бюджета по расходам </a:t>
            </a:r>
            <a:r>
              <a:rPr lang="ru-RU" sz="2000" b="1" dirty="0"/>
              <a:t>осуществляется в </a:t>
            </a:r>
            <a:r>
              <a:rPr lang="ru-RU" sz="2000" b="1" dirty="0">
                <a:hlinkClick r:id="rId2" tooltip="Приказ Минфина России от 30.09.2008 N 104н (ред. от 23.09.2013) &quot;О Порядке доведения бюджетных ассигнований, лимитов бюджетных обязательств при организации исполнения федерального бюджета по расходам и источникам финансирования дефицита федерального бюджета и передачи бюджетных ассигнований, лимитов бюджетных обязательств при реорганизации участников бюджетного процесса федерального уровня&quot; (Зарегистрировано в Минюсте России 20.10.2008 N 12513)"/>
              </a:rPr>
              <a:t>порядке</a:t>
            </a:r>
            <a:r>
              <a:rPr lang="ru-RU" sz="2000" b="1" dirty="0"/>
              <a:t>, установленном соответствующим финансовым органом (органом управления государственным внебюджетным фондом</a:t>
            </a:r>
            <a:r>
              <a:rPr lang="ru-RU" sz="2000" b="1" dirty="0" smtClean="0"/>
              <a:t>).</a:t>
            </a:r>
            <a:r>
              <a:rPr lang="ru-RU" sz="2000" b="1" dirty="0"/>
              <a:t>  </a:t>
            </a:r>
          </a:p>
          <a:p>
            <a:r>
              <a:rPr lang="ru-RU" sz="2000" b="1" dirty="0" smtClean="0"/>
              <a:t>Исполнение </a:t>
            </a:r>
            <a:r>
              <a:rPr lang="ru-RU" sz="2000" b="1" dirty="0"/>
              <a:t>бюджета по расходам предусматривает:  </a:t>
            </a:r>
          </a:p>
          <a:p>
            <a:r>
              <a:rPr lang="ru-RU" sz="2000" b="1" dirty="0" smtClean="0"/>
              <a:t>- принятие </a:t>
            </a:r>
            <a:r>
              <a:rPr lang="ru-RU" sz="2000" b="1" dirty="0"/>
              <a:t>бюджетных обязательств;  </a:t>
            </a:r>
          </a:p>
          <a:p>
            <a:r>
              <a:rPr lang="ru-RU" sz="2000" b="1" dirty="0" smtClean="0"/>
              <a:t>- подтверждение </a:t>
            </a:r>
            <a:r>
              <a:rPr lang="ru-RU" sz="2000" b="1" dirty="0"/>
              <a:t>денежных обязательств;  </a:t>
            </a:r>
          </a:p>
          <a:p>
            <a:r>
              <a:rPr lang="ru-RU" sz="2000" b="1" dirty="0" smtClean="0"/>
              <a:t>- санкционирование </a:t>
            </a:r>
            <a:r>
              <a:rPr lang="ru-RU" sz="2000" b="1" dirty="0"/>
              <a:t>оплаты денежных обязательств;  </a:t>
            </a:r>
          </a:p>
          <a:p>
            <a:r>
              <a:rPr lang="ru-RU" sz="2000" b="1" dirty="0" smtClean="0"/>
              <a:t>- подтверждение </a:t>
            </a:r>
            <a:r>
              <a:rPr lang="ru-RU" sz="2000" b="1" dirty="0"/>
              <a:t>исполнения денежных обязательств.  </a:t>
            </a:r>
          </a:p>
          <a:p>
            <a:endParaRPr lang="ru-RU" sz="2000" b="1" dirty="0" smtClean="0"/>
          </a:p>
          <a:p>
            <a:r>
              <a:rPr lang="ru-RU" sz="2000" b="1" dirty="0" smtClean="0"/>
              <a:t>Получатель </a:t>
            </a:r>
            <a:r>
              <a:rPr lang="ru-RU" sz="2000" b="1" dirty="0"/>
              <a:t>бюджетных средств </a:t>
            </a:r>
            <a:r>
              <a:rPr lang="ru-RU" sz="2000" b="1" dirty="0">
                <a:solidFill>
                  <a:srgbClr val="FFFF00"/>
                </a:solidFill>
              </a:rPr>
              <a:t>принимает бюджетные обязательства </a:t>
            </a:r>
            <a:r>
              <a:rPr lang="ru-RU" sz="2000" b="1" dirty="0"/>
              <a:t>в пределах доведенных до него лимитов бюджетных обязательств.  </a:t>
            </a:r>
          </a:p>
          <a:p>
            <a:r>
              <a:rPr lang="ru-RU" sz="2000" b="1" dirty="0" smtClean="0"/>
              <a:t>Получатель </a:t>
            </a:r>
            <a:r>
              <a:rPr lang="ru-RU" sz="2000" b="1" dirty="0"/>
              <a:t>бюджетных средств принимает бюджетные обязательства путем заключения государственных (муниципальных) контрактов, иных договоров с физическими и юридическими лицами, индивидуальными предпринимателями или в соответствии с законом, иным правовым актом, соглашением.  </a:t>
            </a:r>
          </a:p>
          <a:p>
            <a:endParaRPr lang="ru-RU" sz="2000" b="1" dirty="0" smtClean="0"/>
          </a:p>
          <a:p>
            <a:r>
              <a:rPr lang="ru-RU" sz="2000" b="1" dirty="0" smtClean="0"/>
              <a:t>Получатель </a:t>
            </a:r>
            <a:r>
              <a:rPr lang="ru-RU" sz="2000" b="1" dirty="0"/>
              <a:t>бюджетных средств подтверждает обязанность оплатить за счет средств бюджета денежные обязательства в соответствии с платежными и иными документами, необходимыми для санкционирования их оплаты, а в случаях, связанных с выполнением оперативно-розыскных мероприятий и осуществлением мер безопасности в отношении потерпевших, свидетелей и иных участников уголовного судопроизводства, в соответствии с платежными документами.  </a:t>
            </a:r>
          </a:p>
        </p:txBody>
      </p:sp>
    </p:spTree>
    <p:extLst>
      <p:ext uri="{BB962C8B-B14F-4D97-AF65-F5344CB8AC3E}">
        <p14:creationId xmlns:p14="http://schemas.microsoft.com/office/powerpoint/2010/main" val="8046111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315" y="400685"/>
            <a:ext cx="11639774" cy="6001643"/>
          </a:xfrm>
          <a:prstGeom prst="rect">
            <a:avLst/>
          </a:prstGeom>
        </p:spPr>
        <p:txBody>
          <a:bodyPr wrap="square">
            <a:spAutoFit/>
          </a:bodyPr>
          <a:lstStyle/>
          <a:p>
            <a:r>
              <a:rPr lang="ru-RU" sz="2400" b="1" dirty="0" smtClean="0">
                <a:solidFill>
                  <a:srgbClr val="FFFF00"/>
                </a:solidFill>
              </a:rPr>
              <a:t>Санкционирование </a:t>
            </a:r>
            <a:r>
              <a:rPr lang="ru-RU" sz="2400" b="1" dirty="0">
                <a:solidFill>
                  <a:srgbClr val="FFFF00"/>
                </a:solidFill>
              </a:rPr>
              <a:t>оплаты денежных обязательств </a:t>
            </a:r>
            <a:r>
              <a:rPr lang="ru-RU" sz="2400" b="1" dirty="0"/>
              <a:t>осуществляется в форме совершения разрешительной надписи (акцепта) после проверки наличия документов, предусмотренных порядком санкционирования оплаты денежных обязательств, установленным финансовым органом (органом управления государственным внебюджетным фондом) в соответствии с положениями настоящего Кодекса. </a:t>
            </a:r>
            <a:endParaRPr lang="ru-RU" sz="2400" b="1" dirty="0" smtClean="0"/>
          </a:p>
          <a:p>
            <a:r>
              <a:rPr lang="ru-RU" sz="2400" b="1" dirty="0" smtClean="0"/>
              <a:t> </a:t>
            </a:r>
            <a:endParaRPr lang="ru-RU" sz="2400" b="1" dirty="0"/>
          </a:p>
          <a:p>
            <a:r>
              <a:rPr lang="ru-RU" sz="2400" b="1" dirty="0" smtClean="0"/>
              <a:t>Для </a:t>
            </a:r>
            <a:r>
              <a:rPr lang="ru-RU" sz="2400" b="1" dirty="0"/>
              <a:t>санкционирования оплаты денежных обязательств по государственным (муниципальным) контрактам дополнительно осуществляется проверка на соответствие сведений о государственном (муниципальном) контракте в реестре контрактов, предусмотренном </a:t>
            </a:r>
            <a:r>
              <a:rPr lang="ru-RU" sz="2400" b="1" dirty="0">
                <a:hlinkClick r:id="rId2" tooltip="Федеральный закон от 05.04.2013 N 44-ФЗ (ред. от 28.12.2013) &quot;О контрактной системе в сфере закупок товаров, работ, услуг для обеспечения государственных и муниципальных нужд&quot;"/>
              </a:rPr>
              <a:t>законодательством</a:t>
            </a:r>
            <a:r>
              <a:rPr lang="ru-RU" sz="2400" b="1" dirty="0"/>
              <a:t> Российской Федерации о контрактной системе в сфере закупок товаров, работ, услуг для обеспечения государственных и муниципальных нужд, и сведений о принятом на учет бюджетном обязательстве по государственному (муниципальному) контракту условиям данного государственного (муниципального) контракта.  </a:t>
            </a:r>
            <a:endParaRPr lang="ru-RU" sz="2400" b="1" dirty="0" smtClean="0"/>
          </a:p>
          <a:p>
            <a:endParaRPr lang="ru-RU" sz="2400" b="1" dirty="0"/>
          </a:p>
        </p:txBody>
      </p:sp>
    </p:spTree>
    <p:extLst>
      <p:ext uri="{BB962C8B-B14F-4D97-AF65-F5344CB8AC3E}">
        <p14:creationId xmlns:p14="http://schemas.microsoft.com/office/powerpoint/2010/main" val="249976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315" y="389927"/>
            <a:ext cx="11639774" cy="6001643"/>
          </a:xfrm>
          <a:prstGeom prst="rect">
            <a:avLst/>
          </a:prstGeom>
        </p:spPr>
        <p:txBody>
          <a:bodyPr wrap="square">
            <a:spAutoFit/>
          </a:bodyPr>
          <a:lstStyle/>
          <a:p>
            <a:endParaRPr lang="ru-RU" sz="2400" b="1" dirty="0"/>
          </a:p>
          <a:p>
            <a:r>
              <a:rPr lang="ru-RU" sz="2400" b="1" dirty="0" smtClean="0">
                <a:solidFill>
                  <a:srgbClr val="FFFF00"/>
                </a:solidFill>
              </a:rPr>
              <a:t>Оплата </a:t>
            </a:r>
            <a:r>
              <a:rPr lang="ru-RU" sz="2400" b="1" dirty="0">
                <a:solidFill>
                  <a:srgbClr val="FFFF00"/>
                </a:solidFill>
              </a:rPr>
              <a:t>денежных обязательств </a:t>
            </a:r>
            <a:r>
              <a:rPr lang="ru-RU" sz="2400" b="1" dirty="0"/>
              <a:t>(за исключением денежных обязательств по публичным нормативным обязательствам) осуществляется в пределах доведенных до получателя бюджетных средств лимитов бюджетных обязательств.  </a:t>
            </a:r>
          </a:p>
          <a:p>
            <a:r>
              <a:rPr lang="ru-RU" sz="2400" b="1" dirty="0"/>
              <a:t>Оплата денежных обязательств по публичным нормативным обязательствам может осуществляться в пределах доведенных до получателя бюджетных средств бюджетных ассигнований.  </a:t>
            </a:r>
          </a:p>
          <a:p>
            <a:endParaRPr lang="ru-RU" sz="2400" b="1" dirty="0" smtClean="0"/>
          </a:p>
          <a:p>
            <a:r>
              <a:rPr lang="ru-RU" sz="2400" b="1" dirty="0" smtClean="0">
                <a:solidFill>
                  <a:srgbClr val="FFFF00"/>
                </a:solidFill>
              </a:rPr>
              <a:t>Подтверждение </a:t>
            </a:r>
            <a:r>
              <a:rPr lang="ru-RU" sz="2400" b="1" dirty="0">
                <a:solidFill>
                  <a:srgbClr val="FFFF00"/>
                </a:solidFill>
              </a:rPr>
              <a:t>исполнения денежных обязательств </a:t>
            </a:r>
            <a:r>
              <a:rPr lang="ru-RU" sz="2400" b="1" dirty="0"/>
              <a:t>осуществляется на основании платежных документов, подтверждающих списание денежных средств с единого счета бюджета в пользу физических или юридических лиц, бюджетов бюджетной системы Российской Федерации, субъектов международного права, а также проверки иных документов, подтверждающих проведение </a:t>
            </a:r>
            <a:r>
              <a:rPr lang="ru-RU" sz="2400" b="1" dirty="0" err="1"/>
              <a:t>неденежных</a:t>
            </a:r>
            <a:r>
              <a:rPr lang="ru-RU" sz="2400" b="1" dirty="0"/>
              <a:t> операций по исполнению денежных обязательств получателей бюджетных средств.  </a:t>
            </a:r>
          </a:p>
          <a:p>
            <a:r>
              <a:rPr lang="ru-RU" sz="2400" b="1" dirty="0"/>
              <a:t/>
            </a:r>
            <a:br>
              <a:rPr lang="ru-RU" sz="2400" b="1" dirty="0"/>
            </a:br>
            <a:endParaRPr lang="ru-RU" sz="2400" b="1" dirty="0"/>
          </a:p>
        </p:txBody>
      </p:sp>
    </p:spTree>
    <p:extLst>
      <p:ext uri="{BB962C8B-B14F-4D97-AF65-F5344CB8AC3E}">
        <p14:creationId xmlns:p14="http://schemas.microsoft.com/office/powerpoint/2010/main" val="20383934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861579"/>
            <a:ext cx="10854465" cy="3908762"/>
          </a:xfrm>
          <a:prstGeom prst="rect">
            <a:avLst/>
          </a:prstGeom>
        </p:spPr>
        <p:txBody>
          <a:bodyPr wrap="square">
            <a:spAutoFit/>
          </a:bodyPr>
          <a:lstStyle/>
          <a:p>
            <a:pPr algn="ctr"/>
            <a:r>
              <a:rPr lang="ru-RU" sz="2800" b="1" dirty="0">
                <a:solidFill>
                  <a:srgbClr val="FFFF00"/>
                </a:solidFill>
              </a:rPr>
              <a:t>Приказ Минфина России от 30.09.2008 N 104н (ред. от 23.09.2013) "О Порядке доведения бюджетных ассигнований, лимитов бюджетных обязательств при организации исполнения федерального бюджета по расходам и источникам финансирования дефицита федерального бюджета и передачи бюджетных ассигнований, лимитов бюджетных обязательств при реорганизации участников бюджетного процесса федерального уровня" </a:t>
            </a:r>
            <a:br>
              <a:rPr lang="ru-RU" sz="2800" b="1" dirty="0">
                <a:solidFill>
                  <a:srgbClr val="FFFF00"/>
                </a:solidFill>
              </a:rPr>
            </a:br>
            <a:endParaRPr lang="ru-RU" sz="2400" dirty="0"/>
          </a:p>
        </p:txBody>
      </p:sp>
    </p:spTree>
    <p:extLst>
      <p:ext uri="{BB962C8B-B14F-4D97-AF65-F5344CB8AC3E}">
        <p14:creationId xmlns:p14="http://schemas.microsoft.com/office/powerpoint/2010/main" val="35786331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19953" y="345296"/>
            <a:ext cx="11672047" cy="5940088"/>
          </a:xfrm>
          <a:prstGeom prst="rect">
            <a:avLst/>
          </a:prstGeom>
        </p:spPr>
        <p:txBody>
          <a:bodyPr wrap="square">
            <a:spAutoFit/>
          </a:bodyPr>
          <a:lstStyle/>
          <a:p>
            <a:r>
              <a:rPr lang="ru-RU" sz="2000" b="1" dirty="0" smtClean="0">
                <a:solidFill>
                  <a:srgbClr val="FFFF00"/>
                </a:solidFill>
              </a:rPr>
              <a:t>Бюджетная </a:t>
            </a:r>
            <a:r>
              <a:rPr lang="ru-RU" sz="2000" b="1" dirty="0">
                <a:solidFill>
                  <a:srgbClr val="FFFF00"/>
                </a:solidFill>
              </a:rPr>
              <a:t>роспись  </a:t>
            </a:r>
          </a:p>
          <a:p>
            <a:r>
              <a:rPr lang="ru-RU" sz="2000" b="1" dirty="0"/>
              <a:t>  </a:t>
            </a:r>
          </a:p>
          <a:p>
            <a:r>
              <a:rPr lang="ru-RU" sz="2000" b="1" dirty="0" smtClean="0">
                <a:hlinkClick r:id="rId2" tooltip="Приказ Минфина России от 23.11.2011 N 159н (ред. от 05.12.2013) &quot;Об утверждении Порядка составления и ведения сводной бюджетной росписи федерального бюджета и бюджетных росписей главных распорядителей средств федерального бюджета (главных администраторов источников финансирования дефицита федерального бюджета)&quot; (Зарегистрировано в Минюсте России 28.11.2011 N 22421)"/>
              </a:rPr>
              <a:t>Порядок</a:t>
            </a:r>
            <a:r>
              <a:rPr lang="ru-RU" sz="2000" b="1" dirty="0" smtClean="0"/>
              <a:t> </a:t>
            </a:r>
            <a:r>
              <a:rPr lang="ru-RU" sz="2000" b="1" dirty="0"/>
              <a:t>составления и ведения бюджетных росписей главных распорядителей (распорядителей) бюджетных средств, включая внесение изменений в них, устанавливается соответствующим финансовым органом</a:t>
            </a:r>
            <a:r>
              <a:rPr lang="ru-RU" sz="2000" b="1" dirty="0" smtClean="0"/>
              <a:t>.</a:t>
            </a:r>
          </a:p>
          <a:p>
            <a:r>
              <a:rPr lang="ru-RU" sz="2000" b="1" dirty="0"/>
              <a:t>  </a:t>
            </a:r>
          </a:p>
          <a:p>
            <a:r>
              <a:rPr lang="ru-RU" sz="2000" b="1" dirty="0"/>
              <a:t>Бюджетные росписи главных распорядителей бюджетных средств составляются в соответствии с бюджетными ассигнованиями, утвержденными сводной бюджетной росписью, и утвержденными финансовым органом лимитами бюджетных обязательств.  </a:t>
            </a:r>
          </a:p>
          <a:p>
            <a:r>
              <a:rPr lang="ru-RU" sz="2000" b="1" dirty="0"/>
              <a:t>Бюджетные росписи распорядителей бюджетных средств составляются в соответствии с бюджетными ассигнованиями и доведенными им лимитами бюджетных обязательств.  </a:t>
            </a:r>
          </a:p>
          <a:p>
            <a:endParaRPr lang="ru-RU" sz="2000" b="1" dirty="0" smtClean="0"/>
          </a:p>
          <a:p>
            <a:r>
              <a:rPr lang="ru-RU" sz="2000" b="1" dirty="0" smtClean="0"/>
              <a:t>Утверждение </a:t>
            </a:r>
            <a:r>
              <a:rPr lang="ru-RU" sz="2000" b="1" dirty="0"/>
              <a:t>бюджетной росписи и внесение изменений в нее осуществляются главным распорядителем (распорядителем) бюджетных средств.  </a:t>
            </a:r>
          </a:p>
          <a:p>
            <a:r>
              <a:rPr lang="ru-RU" sz="2000" b="1" dirty="0"/>
              <a:t>Показатели бюджетной росписи по расходам доводятся до подведомственных распорядителей и (или) получателей бюджетных средств до начала очередного финансового года, за исключением случаев, предусмотренных </a:t>
            </a:r>
            <a:r>
              <a:rPr lang="ru-RU" sz="2000" b="1" dirty="0">
                <a:hlinkClick r:id="rId3" tooltip="Текущий документ"/>
              </a:rPr>
              <a:t>статьями 190</a:t>
            </a:r>
            <a:r>
              <a:rPr lang="ru-RU" sz="2000" b="1" dirty="0"/>
              <a:t> и </a:t>
            </a:r>
            <a:r>
              <a:rPr lang="ru-RU" sz="2000" b="1" dirty="0">
                <a:hlinkClick r:id="rId4" tooltip="Текущий документ"/>
              </a:rPr>
              <a:t>191</a:t>
            </a:r>
            <a:r>
              <a:rPr lang="ru-RU" sz="2000" b="1" dirty="0"/>
              <a:t> настоящего Кодекса.  </a:t>
            </a:r>
          </a:p>
          <a:p>
            <a:r>
              <a:rPr lang="ru-RU" sz="2000" b="1" dirty="0"/>
              <a:t/>
            </a:r>
            <a:br>
              <a:rPr lang="ru-RU" sz="2000" b="1" dirty="0"/>
            </a:br>
            <a:endParaRPr lang="ru-RU" sz="2000" b="1" dirty="0"/>
          </a:p>
        </p:txBody>
      </p:sp>
    </p:spTree>
    <p:extLst>
      <p:ext uri="{BB962C8B-B14F-4D97-AF65-F5344CB8AC3E}">
        <p14:creationId xmlns:p14="http://schemas.microsoft.com/office/powerpoint/2010/main" val="37135787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5" y="243076"/>
            <a:ext cx="11048103" cy="7109639"/>
          </a:xfrm>
          <a:prstGeom prst="rect">
            <a:avLst/>
          </a:prstGeom>
        </p:spPr>
        <p:txBody>
          <a:bodyPr wrap="square">
            <a:spAutoFit/>
          </a:bodyPr>
          <a:lstStyle/>
          <a:p>
            <a:r>
              <a:rPr lang="ru-RU" sz="2400" b="1" dirty="0" smtClean="0"/>
              <a:t>Порядок </a:t>
            </a:r>
            <a:r>
              <a:rPr lang="ru-RU" sz="2400" b="1" dirty="0"/>
              <a:t>составления и ведения </a:t>
            </a:r>
            <a:r>
              <a:rPr lang="ru-RU" sz="2400" b="1" dirty="0">
                <a:solidFill>
                  <a:srgbClr val="FFFF00"/>
                </a:solidFill>
              </a:rPr>
              <a:t>бюджетных росписей </a:t>
            </a:r>
            <a:r>
              <a:rPr lang="ru-RU" sz="2400" b="1" dirty="0"/>
              <a:t>может устанавливать право или обязанность главного распорядителя (распорядителя) бюджетных средств осуществлять детализацию утверждаемых бюджетной росписью показателей по кодам элементов (подгрупп и элементов) видов расходов, а также кодам классификации операций сектора государственного управления.  </a:t>
            </a:r>
          </a:p>
          <a:p>
            <a:endParaRPr lang="ru-RU" sz="2400" b="1" dirty="0" smtClean="0"/>
          </a:p>
          <a:p>
            <a:endParaRPr lang="ru-RU" sz="2400" b="1" dirty="0"/>
          </a:p>
          <a:p>
            <a:r>
              <a:rPr lang="ru-RU" sz="2400" b="1" dirty="0" smtClean="0"/>
              <a:t>Изменение </a:t>
            </a:r>
            <a:r>
              <a:rPr lang="ru-RU" sz="2400" b="1" dirty="0"/>
              <a:t>показателей, утвержденных бюджетной росписью по расходам главного распорядителя бюджетных средств в соответствии с показателями сводной бюджетной росписи, без внесения соответствующих изменений в сводную бюджетную роспись не допускается.  </a:t>
            </a:r>
          </a:p>
          <a:p>
            <a:endParaRPr lang="ru-RU" sz="2400" b="1" dirty="0" smtClean="0"/>
          </a:p>
          <a:p>
            <a:r>
              <a:rPr lang="ru-RU" sz="2400" b="1" dirty="0" smtClean="0"/>
              <a:t>Изменение </a:t>
            </a:r>
            <a:r>
              <a:rPr lang="ru-RU" sz="2400" b="1" dirty="0"/>
              <a:t>показателей, утвержденных бюджетной росписью по расходам распорядителя бюджетных средств в соответствии с показателями бюджетной росписи главного распорядителя бюджетных средств, без внесения соответствующих изменений в бюджетную роспись главного распорядителя бюджетных средств не допускается.  </a:t>
            </a:r>
          </a:p>
          <a:p>
            <a:r>
              <a:rPr lang="ru-RU" sz="2400" b="1" dirty="0"/>
              <a:t/>
            </a:r>
            <a:br>
              <a:rPr lang="ru-RU" sz="2400" b="1" dirty="0"/>
            </a:br>
            <a:endParaRPr lang="ru-RU" sz="2400" b="1" dirty="0"/>
          </a:p>
        </p:txBody>
      </p:sp>
    </p:spTree>
    <p:extLst>
      <p:ext uri="{BB962C8B-B14F-4D97-AF65-F5344CB8AC3E}">
        <p14:creationId xmlns:p14="http://schemas.microsoft.com/office/powerpoint/2010/main" val="13435524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185" y="411150"/>
            <a:ext cx="11058861" cy="5262979"/>
          </a:xfrm>
          <a:prstGeom prst="rect">
            <a:avLst/>
          </a:prstGeom>
        </p:spPr>
        <p:txBody>
          <a:bodyPr wrap="square">
            <a:spAutoFit/>
          </a:bodyPr>
          <a:lstStyle/>
          <a:p>
            <a:r>
              <a:rPr lang="ru-RU" sz="2400" b="1" u="sng" dirty="0">
                <a:solidFill>
                  <a:srgbClr val="FFFF00"/>
                </a:solidFill>
              </a:rPr>
              <a:t>Исполнение бюджета по источникам финансирования дефицита бюджета </a:t>
            </a:r>
            <a:r>
              <a:rPr lang="ru-RU" sz="2400" b="1" dirty="0"/>
              <a:t>осуществляется главными администраторами, администраторами источников финансирования дефицита бюджета в соответствии со сводной бюджетной росписью, за исключением операций по управлению остатками средств на едином счете бюджета, в </a:t>
            </a:r>
            <a:r>
              <a:rPr lang="ru-RU" sz="2400" b="1" dirty="0">
                <a:hlinkClick r:id="rId2" tooltip="Приказ Минфина России от 30.09.2008 N 104н (ред. от 23.09.2013) &quot;О Порядке доведения бюджетных ассигнований, лимитов бюджетных обязательств при организации исполнения федерального бюджета по расходам и источникам финансирования дефицита федерального бюджета и передачи бюджетных ассигнований, лимитов бюджетных обязательств при реорганизации участников бюджетного процесса федерального уровня&quot; (Зарегистрировано в Минюсте России 20.10.2008 N 12513)"/>
              </a:rPr>
              <a:t>порядке</a:t>
            </a:r>
            <a:r>
              <a:rPr lang="ru-RU" sz="2400" b="1" dirty="0"/>
              <a:t>, установленном финансовым органом (органом управления государственным внебюджетным фондом) в соответствии с положениями настоящего Кодекса.  </a:t>
            </a:r>
          </a:p>
          <a:p>
            <a:endParaRPr lang="ru-RU" sz="2400" b="1" dirty="0" smtClean="0"/>
          </a:p>
          <a:p>
            <a:r>
              <a:rPr lang="ru-RU" sz="2400" b="1" dirty="0" smtClean="0"/>
              <a:t>Санкционирование </a:t>
            </a:r>
            <a:r>
              <a:rPr lang="ru-RU" sz="2400" b="1" dirty="0"/>
              <a:t>оплаты денежных обязательств, подлежащих исполнению за счет бюджетных ассигнований по источникам финансирования дефицита бюджета, осуществляется в порядке, установленном финансовым органом (органом управления государственным внебюджетным фондом).  </a:t>
            </a:r>
          </a:p>
          <a:p>
            <a:r>
              <a:rPr lang="ru-RU" sz="2400" b="1" dirty="0"/>
              <a:t/>
            </a:r>
            <a:br>
              <a:rPr lang="ru-RU" sz="2400" b="1" dirty="0"/>
            </a:br>
            <a:endParaRPr lang="ru-RU" sz="2400" b="1" dirty="0"/>
          </a:p>
        </p:txBody>
      </p:sp>
    </p:spTree>
    <p:extLst>
      <p:ext uri="{BB962C8B-B14F-4D97-AF65-F5344CB8AC3E}">
        <p14:creationId xmlns:p14="http://schemas.microsoft.com/office/powerpoint/2010/main" val="35276275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3" y="322729"/>
            <a:ext cx="11220225" cy="6370975"/>
          </a:xfrm>
          <a:prstGeom prst="rect">
            <a:avLst/>
          </a:prstGeom>
        </p:spPr>
        <p:txBody>
          <a:bodyPr wrap="square">
            <a:spAutoFit/>
          </a:bodyPr>
          <a:lstStyle/>
          <a:p>
            <a:r>
              <a:rPr lang="ru-RU" sz="2400" b="1" dirty="0">
                <a:solidFill>
                  <a:srgbClr val="FFFF00"/>
                </a:solidFill>
              </a:rPr>
              <a:t>Учет операций по исполнению бюджета</a:t>
            </a:r>
            <a:r>
              <a:rPr lang="ru-RU" sz="2400" b="1" dirty="0"/>
              <a:t>, осуществляемых участниками бюджетного процесса в рамках их бюджетных полномочий, производится на лицевых счетах, открываемых в соответствии с положениями настоящего Кодекса в Федеральном казначействе, финансовом органе субъекта Российской Федерации (муниципального образования), органе управления государственным внебюджетным фондом Российской Федерации.  </a:t>
            </a:r>
          </a:p>
          <a:p>
            <a:r>
              <a:rPr lang="ru-RU" sz="2400" b="1" dirty="0" smtClean="0">
                <a:solidFill>
                  <a:srgbClr val="FFFF00"/>
                </a:solidFill>
              </a:rPr>
              <a:t>Лицевые </a:t>
            </a:r>
            <a:r>
              <a:rPr lang="ru-RU" sz="2400" b="1" dirty="0">
                <a:solidFill>
                  <a:srgbClr val="FFFF00"/>
                </a:solidFill>
              </a:rPr>
              <a:t>счета </a:t>
            </a:r>
            <a:r>
              <a:rPr lang="ru-RU" sz="2400" b="1" dirty="0"/>
              <a:t>для учета операций главных администраторов и администраторов источников финансирования дефицита, главных распорядителей, распорядителей и получателей средств бюджетов территориальных государственных внебюджетных фондов открываются в Федеральном казначействе.  </a:t>
            </a:r>
          </a:p>
          <a:p>
            <a:r>
              <a:rPr lang="ru-RU" sz="2400" b="1" dirty="0" smtClean="0">
                <a:solidFill>
                  <a:srgbClr val="FFFF00"/>
                </a:solidFill>
              </a:rPr>
              <a:t>Лицевые </a:t>
            </a:r>
            <a:r>
              <a:rPr lang="ru-RU" sz="2400" b="1" dirty="0">
                <a:solidFill>
                  <a:srgbClr val="FFFF00"/>
                </a:solidFill>
              </a:rPr>
              <a:t>счета</a:t>
            </a:r>
            <a:r>
              <a:rPr lang="ru-RU" sz="2400" b="1" dirty="0"/>
              <a:t>, открываемые в Федеральном казначействе, открываются и ведутся в </a:t>
            </a:r>
            <a:r>
              <a:rPr lang="ru-RU" sz="2400" b="1" dirty="0">
                <a:hlinkClick r:id="rId2" tooltip="Приказ Казначейства России от 29.12.2012 N 24н (ред. от 12.09.2013) &quot;О Порядке открытия и ведения лицевых счетов территориальными органами Федерального казначейства&quot; (Зарегистрировано в Минюсте России 17.04.2013 N 28164)"/>
              </a:rPr>
              <a:t>порядке</a:t>
            </a:r>
            <a:r>
              <a:rPr lang="ru-RU" sz="2400" b="1" dirty="0"/>
              <a:t>, установленном Федеральным казначейством.  </a:t>
            </a:r>
          </a:p>
          <a:p>
            <a:r>
              <a:rPr lang="ru-RU" sz="2400" b="1" dirty="0"/>
              <a:t>Лицевые счета, открываемые в финансовом органе субъекта Российской Федерации (муниципального образования), открываются и ведутся в порядке, установленном финансовым органом субъекта Российской Федерации (муниципального образования).  </a:t>
            </a:r>
          </a:p>
        </p:txBody>
      </p:sp>
    </p:spTree>
    <p:extLst>
      <p:ext uri="{BB962C8B-B14F-4D97-AF65-F5344CB8AC3E}">
        <p14:creationId xmlns:p14="http://schemas.microsoft.com/office/powerpoint/2010/main" val="1178810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398" y="487719"/>
            <a:ext cx="10886739" cy="3662541"/>
          </a:xfrm>
          <a:prstGeom prst="rect">
            <a:avLst/>
          </a:prstGeom>
        </p:spPr>
        <p:txBody>
          <a:bodyPr wrap="square">
            <a:spAutoFit/>
          </a:bodyPr>
          <a:lstStyle/>
          <a:p>
            <a:pPr algn="ctr"/>
            <a:r>
              <a:rPr lang="ru-RU" sz="4000" b="1" dirty="0">
                <a:solidFill>
                  <a:srgbClr val="FFFF00"/>
                </a:solidFill>
              </a:rPr>
              <a:t>Приказ Казначейства России от 29.12.2012 N 24н (ред. от 12.09.2013) "О Порядке открытия и ведения лицевых счетов территориальными органами Федерального казначейства"</a:t>
            </a:r>
            <a:br>
              <a:rPr lang="ru-RU" sz="4000" b="1" dirty="0">
                <a:solidFill>
                  <a:srgbClr val="FFFF00"/>
                </a:solidFill>
              </a:rPr>
            </a:br>
            <a:r>
              <a:rPr lang="ru-RU" sz="3600" b="1" dirty="0">
                <a:solidFill>
                  <a:srgbClr val="FFFF00"/>
                </a:solidFill>
              </a:rPr>
              <a:t/>
            </a:r>
            <a:br>
              <a:rPr lang="ru-RU" sz="3600" b="1" dirty="0">
                <a:solidFill>
                  <a:srgbClr val="FFFF00"/>
                </a:solidFill>
              </a:rPr>
            </a:br>
            <a:endParaRPr lang="ru-RU" sz="3600" dirty="0"/>
          </a:p>
        </p:txBody>
      </p:sp>
    </p:spTree>
    <p:extLst>
      <p:ext uri="{BB962C8B-B14F-4D97-AF65-F5344CB8AC3E}">
        <p14:creationId xmlns:p14="http://schemas.microsoft.com/office/powerpoint/2010/main" val="24532372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1972" y="268727"/>
            <a:ext cx="11693562" cy="6186309"/>
          </a:xfrm>
          <a:prstGeom prst="rect">
            <a:avLst/>
          </a:prstGeom>
        </p:spPr>
        <p:txBody>
          <a:bodyPr wrap="square">
            <a:spAutoFit/>
          </a:bodyPr>
          <a:lstStyle/>
          <a:p>
            <a:r>
              <a:rPr lang="ru-RU" b="1" dirty="0" smtClean="0">
                <a:solidFill>
                  <a:srgbClr val="FFFF00"/>
                </a:solidFill>
              </a:rPr>
              <a:t>Бюджетная </a:t>
            </a:r>
            <a:r>
              <a:rPr lang="ru-RU" b="1" dirty="0">
                <a:solidFill>
                  <a:srgbClr val="FFFF00"/>
                </a:solidFill>
              </a:rPr>
              <a:t>смета казенного учреждения </a:t>
            </a:r>
            <a:r>
              <a:rPr lang="ru-RU" b="1" dirty="0"/>
              <a:t>составляется, утверждается и ведется в </a:t>
            </a:r>
            <a:r>
              <a:rPr lang="ru-RU" b="1" dirty="0">
                <a:hlinkClick r:id="rId2" tooltip="Справочная информация: &quot;Перечень нормативных актов, регулирующих деятельность государственных учреждений, подведомственных федеральным органам исполнительной власти&quot; (Материал подготовлен специалистами КонсультантПлюс)"/>
              </a:rPr>
              <a:t>порядке</a:t>
            </a:r>
            <a:r>
              <a:rPr lang="ru-RU" b="1" dirty="0"/>
              <a:t>, определенном главным распорядителем бюджетных средств, в ведении которого находится казенное учреждение, в соответствии с </a:t>
            </a:r>
            <a:r>
              <a:rPr lang="ru-RU" b="1" dirty="0">
                <a:hlinkClick r:id="rId3" tooltip="Приказ Минфина России от 20.11.2007 N 112н (ред. от 23.09.2013) &quot;Об Общих требованиях к порядку составления, утверждения и ведения бюджетных смет казенных учреждений&quot; (Зарегистрировано в Минюсте России 14.12.2007 N 10750)"/>
              </a:rPr>
              <a:t>общими требованиями</a:t>
            </a:r>
            <a:r>
              <a:rPr lang="ru-RU" b="1" dirty="0"/>
              <a:t>, установленными Министерством финансов Российской Федерации.  </a:t>
            </a:r>
          </a:p>
          <a:p>
            <a:r>
              <a:rPr lang="ru-RU" b="1" dirty="0"/>
              <a:t>  </a:t>
            </a:r>
          </a:p>
          <a:p>
            <a:r>
              <a:rPr lang="ru-RU" b="1" dirty="0"/>
              <a:t>Бюджетная смета казенного учреждения, являющегося органом государственной власти (государственным органом), органом управления государственным внебюджетным фондом, органом местного самоуправления, осуществляющим бюджетные полномочия главного распорядителя бюджетных средств, утверждается руководителем этого органа.  </a:t>
            </a:r>
          </a:p>
          <a:p>
            <a:endParaRPr lang="ru-RU" b="1" dirty="0" smtClean="0"/>
          </a:p>
          <a:p>
            <a:r>
              <a:rPr lang="ru-RU" b="1" dirty="0" smtClean="0"/>
              <a:t>Утвержденные </a:t>
            </a:r>
            <a:r>
              <a:rPr lang="ru-RU" b="1" dirty="0"/>
              <a:t>показатели бюджетной сметы казенного учреждения должны соответствовать доведенным до него лимитам бюджетных обязательств на принятие и (или) исполнение бюджетных обязательств по обеспечению выполнения функций казенного учреждения.  </a:t>
            </a:r>
          </a:p>
          <a:p>
            <a:endParaRPr lang="ru-RU" b="1" dirty="0" smtClean="0"/>
          </a:p>
          <a:p>
            <a:r>
              <a:rPr lang="ru-RU" b="1" dirty="0" smtClean="0"/>
              <a:t>Бюджетная </a:t>
            </a:r>
            <a:r>
              <a:rPr lang="ru-RU" b="1" dirty="0"/>
              <a:t>смета казенного учреждения составляется с учетом объемов финансового обеспечения для осуществления закупок товаров, работ, услуг для обеспечения государственных (муниципальных) нужд, предусмотренных при формировании планов закупок товаров, работ, услуг для обеспечения государственных и муниципальных нужд, утверждаемых в пределах лимитов бюджетных обязательств на принятие и (или) исполнение бюджетных обязательств на закупку товаров, работ, услуг для обеспечения государственных (муниципальных) нужд.  </a:t>
            </a:r>
          </a:p>
          <a:p>
            <a:endParaRPr lang="ru-RU" b="1" dirty="0" smtClean="0"/>
          </a:p>
          <a:p>
            <a:r>
              <a:rPr lang="ru-RU" b="1" dirty="0" smtClean="0"/>
              <a:t>В </a:t>
            </a:r>
            <a:r>
              <a:rPr lang="ru-RU" b="1" dirty="0"/>
              <a:t>бюджетной смете казенного учреждения дополнительно должны утверждаться иные показатели, предусмотренные порядком составления и ведения бюджетной сметы казенного учреждения.  </a:t>
            </a:r>
          </a:p>
        </p:txBody>
      </p:sp>
    </p:spTree>
    <p:extLst>
      <p:ext uri="{BB962C8B-B14F-4D97-AF65-F5344CB8AC3E}">
        <p14:creationId xmlns:p14="http://schemas.microsoft.com/office/powerpoint/2010/main" val="8292158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275" y="271426"/>
            <a:ext cx="11639774" cy="6186309"/>
          </a:xfrm>
          <a:prstGeom prst="rect">
            <a:avLst/>
          </a:prstGeom>
        </p:spPr>
        <p:txBody>
          <a:bodyPr wrap="square">
            <a:spAutoFit/>
          </a:bodyPr>
          <a:lstStyle/>
          <a:p>
            <a:r>
              <a:rPr lang="ru-RU" b="1" dirty="0" smtClean="0"/>
              <a:t>При </a:t>
            </a:r>
            <a:r>
              <a:rPr lang="ru-RU" b="1" dirty="0">
                <a:solidFill>
                  <a:srgbClr val="FFFF00"/>
                </a:solidFill>
              </a:rPr>
              <a:t>кассовом обслуживании исполнения бюджетов</a:t>
            </a:r>
            <a:r>
              <a:rPr lang="ru-RU" b="1" dirty="0"/>
              <a:t>:  </a:t>
            </a:r>
          </a:p>
          <a:p>
            <a:r>
              <a:rPr lang="ru-RU" b="1" dirty="0" smtClean="0"/>
              <a:t>- учет </a:t>
            </a:r>
            <a:r>
              <a:rPr lang="ru-RU" b="1" dirty="0"/>
              <a:t>операций со средствами бюджетов осуществляется на единых счетах бюджетов, открытых в соответствии с настоящим Кодексом органам Федерального казначейства отдельно для каждого бюджета в учреждениях Центрального банка Российской Федерации;  </a:t>
            </a:r>
          </a:p>
          <a:p>
            <a:r>
              <a:rPr lang="ru-RU" b="1" dirty="0" smtClean="0"/>
              <a:t>- управление </a:t>
            </a:r>
            <a:r>
              <a:rPr lang="ru-RU" b="1" dirty="0"/>
              <a:t>средствами на единых счетах бюджетов осуществляют финансовые органы, органы управления территориальными государственными внебюджетными фондами или иные уполномоченные органы в соответствии с нормативными правовыми актами Российской Федерации, субъектов Российской Федерации, муниципальными правовыми актами;  </a:t>
            </a:r>
          </a:p>
          <a:p>
            <a:r>
              <a:rPr lang="ru-RU" b="1" dirty="0" smtClean="0"/>
              <a:t>- кассовые </a:t>
            </a:r>
            <a:r>
              <a:rPr lang="ru-RU" b="1" dirty="0"/>
              <a:t>выплаты из бюджета осуществляются органом Федерального казначейства на основании платежных документов, представленных в орган Федерального казначейства, в порядке очередности их представления и в пределах фактического наличия остатка средств на едином счете бюджета;  </a:t>
            </a:r>
          </a:p>
          <a:p>
            <a:r>
              <a:rPr lang="ru-RU" b="1" dirty="0" smtClean="0"/>
              <a:t>- все </a:t>
            </a:r>
            <a:r>
              <a:rPr lang="ru-RU" b="1" dirty="0"/>
              <a:t>операции по кассовым поступлениям в бюджет и кассовым выплатам из бюджета на едином счете бюджета проводятся и учитываются органом Федерального казначейства по кодам бюджетной классификации Российской Федерации;  </a:t>
            </a:r>
          </a:p>
          <a:p>
            <a:r>
              <a:rPr lang="ru-RU" b="1" dirty="0" smtClean="0"/>
              <a:t>- органы </a:t>
            </a:r>
            <a:r>
              <a:rPr lang="ru-RU" b="1" dirty="0"/>
              <a:t>Федерального казначейства представляют финансовым органам информацию о кассовых операциях по исполнению соответствующих бюджетов, а также информацию о кассовых операциях по исполнению иных бюджетов, входящих в консолидированный бюджет соответствующей территории;  </a:t>
            </a:r>
          </a:p>
          <a:p>
            <a:r>
              <a:rPr lang="ru-RU" b="1" dirty="0" smtClean="0"/>
              <a:t>- органы </a:t>
            </a:r>
            <a:r>
              <a:rPr lang="ru-RU" b="1" dirty="0"/>
              <a:t>Федерального казначейства представляют органам управления территориальных государственных внебюджетных фондов, финансовым органам субъектов Российской Федерации информацию о кассовых операциях по исполнению соответствующих бюджетов территориальных государственных внебюджетных фондов, а также Федеральному фонду обязательного медицинского страхования информацию о кассовых операциях по исполнению бюджетов территориальных государственных внебюджетных фондов.  </a:t>
            </a:r>
          </a:p>
        </p:txBody>
      </p:sp>
    </p:spTree>
    <p:extLst>
      <p:ext uri="{BB962C8B-B14F-4D97-AF65-F5344CB8AC3E}">
        <p14:creationId xmlns:p14="http://schemas.microsoft.com/office/powerpoint/2010/main" val="10520895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063" y="232404"/>
            <a:ext cx="11478410" cy="5909310"/>
          </a:xfrm>
          <a:prstGeom prst="rect">
            <a:avLst/>
          </a:prstGeom>
        </p:spPr>
        <p:txBody>
          <a:bodyPr wrap="square">
            <a:spAutoFit/>
          </a:bodyPr>
          <a:lstStyle/>
          <a:p>
            <a:r>
              <a:rPr lang="ru-RU" b="1" dirty="0" smtClean="0"/>
              <a:t>Операции </a:t>
            </a:r>
            <a:r>
              <a:rPr lang="ru-RU" b="1" dirty="0"/>
              <a:t>по исполнению бюджета завершаются 31 декабря, за исключением </a:t>
            </a:r>
            <a:r>
              <a:rPr lang="ru-RU" b="1" dirty="0" smtClean="0"/>
              <a:t>отдельных операций.</a:t>
            </a:r>
          </a:p>
          <a:p>
            <a:r>
              <a:rPr lang="ru-RU" b="1" dirty="0"/>
              <a:t>  </a:t>
            </a:r>
          </a:p>
          <a:p>
            <a:r>
              <a:rPr lang="ru-RU" b="1" dirty="0"/>
              <a:t>Завершение операций по исполнению бюджета в текущем финансовом году осуществляется в порядке, установленном финансовым органом в соответствии с требованиями настоящей статьи.  </a:t>
            </a:r>
          </a:p>
          <a:p>
            <a:r>
              <a:rPr lang="ru-RU" b="1" dirty="0" smtClean="0"/>
              <a:t>Завершение </a:t>
            </a:r>
            <a:r>
              <a:rPr lang="ru-RU" b="1" dirty="0"/>
              <a:t>операций органами Федерального казначейства по распределению в соответствии со </a:t>
            </a:r>
            <a:r>
              <a:rPr lang="ru-RU" b="1" dirty="0">
                <a:hlinkClick r:id="rId2" tooltip="Текущий документ"/>
              </a:rPr>
              <a:t>статьей 40</a:t>
            </a:r>
            <a:r>
              <a:rPr lang="ru-RU" b="1" dirty="0"/>
              <a:t> </a:t>
            </a:r>
            <a:r>
              <a:rPr lang="ru-RU" b="1" dirty="0" smtClean="0"/>
              <a:t>Бк РФ поступлений </a:t>
            </a:r>
            <a:r>
              <a:rPr lang="ru-RU" b="1" dirty="0"/>
              <a:t>отчетного финансового года между бюджетами бюджетной системы Российской Федерации и их зачисление в соответствующие бюджеты производится в первые пять рабочих дней текущего финансового года. Указанные операции отражаются в отчетности об исполнении бюджетов отчетного финансового года.  </a:t>
            </a:r>
            <a:endParaRPr lang="ru-RU" b="1" dirty="0" smtClean="0"/>
          </a:p>
          <a:p>
            <a:endParaRPr lang="ru-RU" b="1" dirty="0"/>
          </a:p>
          <a:p>
            <a:r>
              <a:rPr lang="ru-RU" b="1" dirty="0" smtClean="0"/>
              <a:t>Бюджетные </a:t>
            </a:r>
            <a:r>
              <a:rPr lang="ru-RU" b="1" dirty="0"/>
              <a:t>ассигнования, лимиты бюджетных обязательств и предельные объемы финансирования текущего финансового года прекращают свое действие 31 декабря.  </a:t>
            </a:r>
          </a:p>
          <a:p>
            <a:r>
              <a:rPr lang="ru-RU" b="1" dirty="0"/>
              <a:t>До последнего рабочего дня текущего финансового года включительно орган, осуществляющий кассовое обслуживание исполнения бюджета, обязан оплатить санкционированные к оплате в установленном порядке бюджетные обязательства в пределах остатка средств на едином счете бюджета.  </a:t>
            </a:r>
            <a:endParaRPr lang="ru-RU" b="1" dirty="0" smtClean="0"/>
          </a:p>
          <a:p>
            <a:endParaRPr lang="ru-RU" b="1" dirty="0"/>
          </a:p>
          <a:p>
            <a:r>
              <a:rPr lang="ru-RU" b="1" dirty="0" smtClean="0"/>
              <a:t>Не </a:t>
            </a:r>
            <a:r>
              <a:rPr lang="ru-RU" b="1" dirty="0"/>
              <a:t>использованные получателями бюджетных средств остатки бюджетных средств, находящиеся не на едином счете бюджета, не позднее двух последних рабочих дней текущего финансового года подлежат перечислению получателями бюджетных средств на единый счет бюджета.  </a:t>
            </a:r>
          </a:p>
          <a:p>
            <a:r>
              <a:rPr lang="ru-RU" b="1" dirty="0" smtClean="0"/>
              <a:t>Не </a:t>
            </a:r>
            <a:r>
              <a:rPr lang="ru-RU" b="1" dirty="0"/>
              <a:t>использованные в текущем финансовом году межбюджетные трансферты, полученные в форме субсидий, субвенций и иных межбюджетных трансфертов, имеющих целевое назначение, подлежат возврату в доход бюджета, из которого они были предоставлены.  </a:t>
            </a:r>
          </a:p>
        </p:txBody>
      </p:sp>
    </p:spTree>
    <p:extLst>
      <p:ext uri="{BB962C8B-B14F-4D97-AF65-F5344CB8AC3E}">
        <p14:creationId xmlns:p14="http://schemas.microsoft.com/office/powerpoint/2010/main" val="27217936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8" y="282099"/>
            <a:ext cx="11521440" cy="6278642"/>
          </a:xfrm>
          <a:prstGeom prst="rect">
            <a:avLst/>
          </a:prstGeom>
        </p:spPr>
        <p:txBody>
          <a:bodyPr wrap="square">
            <a:spAutoFit/>
          </a:bodyPr>
          <a:lstStyle/>
          <a:p>
            <a:r>
              <a:rPr lang="ru-RU" sz="2400" b="1" dirty="0" smtClean="0">
                <a:solidFill>
                  <a:srgbClr val="FFFF00"/>
                </a:solidFill>
              </a:rPr>
              <a:t>Основы </a:t>
            </a:r>
            <a:r>
              <a:rPr lang="ru-RU" sz="2400" b="1" dirty="0">
                <a:solidFill>
                  <a:srgbClr val="FFFF00"/>
                </a:solidFill>
              </a:rPr>
              <a:t>бюджетного учета и бюджетной отчетности  </a:t>
            </a:r>
          </a:p>
          <a:p>
            <a:r>
              <a:rPr lang="ru-RU" b="1" dirty="0"/>
              <a:t>  </a:t>
            </a:r>
          </a:p>
          <a:p>
            <a:r>
              <a:rPr lang="ru-RU" sz="2000" b="1" dirty="0" smtClean="0"/>
              <a:t>Единая </a:t>
            </a:r>
            <a:r>
              <a:rPr lang="ru-RU" sz="2000" b="1" dirty="0"/>
              <a:t>методология и стандарты бюджетного учета и </a:t>
            </a:r>
            <a:r>
              <a:rPr lang="ru-RU" sz="2000" b="1" dirty="0">
                <a:hlinkClick r:id="rId2" tooltip="Приказ Минфина России от 28.12.2010 N 191н (ред. от 26.10.2012) &quot;Об утверждении Инструкции о порядке составления и представления годовой, квартальной и месячной отчетности об исполнении бюджетов бюджетной системы Российской Федерации&quot; (Зарегистрировано в Минюсте России 03.02.2011 N 19693) (с изм. и доп., вступающими в силу с отчетности за 2013 год)"/>
              </a:rPr>
              <a:t>бюджетной отчетности</a:t>
            </a:r>
            <a:r>
              <a:rPr lang="ru-RU" sz="2000" b="1" dirty="0"/>
              <a:t> устанавливаются Министерством финансов Российской Федерации в соответствии с положениями настоящего Кодекса.  </a:t>
            </a:r>
          </a:p>
          <a:p>
            <a:r>
              <a:rPr lang="ru-RU" sz="2000" b="1" dirty="0" smtClean="0"/>
              <a:t>Бюджетный </a:t>
            </a:r>
            <a:r>
              <a:rPr lang="ru-RU" sz="2000" b="1" dirty="0"/>
              <a:t>учет представляет собой упорядоченную систему сбора, регистрации и обобщения информации в денежном выражении о состоянии финансовых и нефинансовых активов и обязательств Российской Федерации, субъектов Российской Федерации и муниципальных образований, а также об операциях, изменяющих указанные активы и обязательства</a:t>
            </a:r>
            <a:r>
              <a:rPr lang="ru-RU" sz="2000" b="1" dirty="0" smtClean="0"/>
              <a:t>.</a:t>
            </a:r>
          </a:p>
          <a:p>
            <a:r>
              <a:rPr lang="ru-RU" sz="2000" b="1" dirty="0"/>
              <a:t>  </a:t>
            </a:r>
            <a:r>
              <a:rPr lang="ru-RU" sz="2000" b="1" dirty="0" smtClean="0"/>
              <a:t>Бюджетный </a:t>
            </a:r>
            <a:r>
              <a:rPr lang="ru-RU" sz="2000" b="1" dirty="0"/>
              <a:t>учет осуществляется в соответствии с планом счетов, включающим в себя бюджетную классификацию Российской Федерации.  </a:t>
            </a:r>
            <a:endParaRPr lang="ru-RU" sz="2000" b="1" dirty="0" smtClean="0"/>
          </a:p>
          <a:p>
            <a:r>
              <a:rPr lang="ru-RU" sz="2000" b="1" dirty="0" smtClean="0"/>
              <a:t>План </a:t>
            </a:r>
            <a:r>
              <a:rPr lang="ru-RU" sz="2000" b="1" dirty="0"/>
              <a:t>счетов бюджетного учета и инструкция по его применению утверждаются Министерством финансов Российской Федерации.  </a:t>
            </a:r>
            <a:endParaRPr lang="ru-RU" sz="2000" b="1" dirty="0" smtClean="0"/>
          </a:p>
          <a:p>
            <a:endParaRPr lang="ru-RU" sz="2000" b="1" dirty="0"/>
          </a:p>
          <a:p>
            <a:r>
              <a:rPr lang="ru-RU" sz="2000" b="1" dirty="0" smtClean="0"/>
              <a:t>Бюджетная </a:t>
            </a:r>
            <a:r>
              <a:rPr lang="ru-RU" sz="2000" b="1" dirty="0"/>
              <a:t>отчетность включает:  </a:t>
            </a:r>
          </a:p>
          <a:p>
            <a:r>
              <a:rPr lang="ru-RU" sz="2000" b="1" dirty="0"/>
              <a:t>1) отчет об исполнении бюджета;  </a:t>
            </a:r>
          </a:p>
          <a:p>
            <a:r>
              <a:rPr lang="ru-RU" sz="2000" b="1" dirty="0"/>
              <a:t>2) баланс исполнения бюджета;  </a:t>
            </a:r>
          </a:p>
          <a:p>
            <a:r>
              <a:rPr lang="ru-RU" sz="2000" b="1" dirty="0"/>
              <a:t>3) отчет о финансовых результатах деятельности;  </a:t>
            </a:r>
          </a:p>
          <a:p>
            <a:r>
              <a:rPr lang="ru-RU" sz="2000" b="1" dirty="0"/>
              <a:t>4) отчет о движении денежных средств;  </a:t>
            </a:r>
          </a:p>
          <a:p>
            <a:r>
              <a:rPr lang="ru-RU" sz="2000" b="1" dirty="0"/>
              <a:t>5) пояснительную записку.  </a:t>
            </a:r>
          </a:p>
        </p:txBody>
      </p:sp>
    </p:spTree>
    <p:extLst>
      <p:ext uri="{BB962C8B-B14F-4D97-AF65-F5344CB8AC3E}">
        <p14:creationId xmlns:p14="http://schemas.microsoft.com/office/powerpoint/2010/main" val="20490656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3" y="533449"/>
            <a:ext cx="10940527" cy="3970318"/>
          </a:xfrm>
          <a:prstGeom prst="rect">
            <a:avLst/>
          </a:prstGeom>
        </p:spPr>
        <p:txBody>
          <a:bodyPr wrap="square">
            <a:spAutoFit/>
          </a:bodyPr>
          <a:lstStyle/>
          <a:p>
            <a:pPr algn="ctr"/>
            <a:r>
              <a:rPr lang="ru-RU" sz="3600" b="1" dirty="0">
                <a:solidFill>
                  <a:srgbClr val="FFFF00"/>
                </a:solidFill>
              </a:rPr>
              <a:t>Приказ Минфина России от 28.12.2010 N 191н (ред. от 26.10.2012) "Об утверждении Инструкции о порядке составления и представления годовой, квартальной и месячной отчетности об исполнении бюджетов бюджетной системы Российской Федерации" </a:t>
            </a:r>
            <a:br>
              <a:rPr lang="ru-RU" sz="3600" b="1" dirty="0">
                <a:solidFill>
                  <a:srgbClr val="FFFF00"/>
                </a:solidFill>
              </a:rPr>
            </a:br>
            <a:endParaRPr lang="ru-RU" sz="3600" b="1" dirty="0">
              <a:solidFill>
                <a:srgbClr val="FFFF00"/>
              </a:solidFill>
            </a:endParaRPr>
          </a:p>
        </p:txBody>
      </p:sp>
    </p:spTree>
    <p:extLst>
      <p:ext uri="{BB962C8B-B14F-4D97-AF65-F5344CB8AC3E}">
        <p14:creationId xmlns:p14="http://schemas.microsoft.com/office/powerpoint/2010/main" val="27609946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59" y="241811"/>
            <a:ext cx="11618259" cy="6524863"/>
          </a:xfrm>
          <a:prstGeom prst="rect">
            <a:avLst/>
          </a:prstGeom>
        </p:spPr>
        <p:txBody>
          <a:bodyPr wrap="square">
            <a:spAutoFit/>
          </a:bodyPr>
          <a:lstStyle/>
          <a:p>
            <a:r>
              <a:rPr lang="ru-RU" sz="1900" b="1" dirty="0">
                <a:solidFill>
                  <a:srgbClr val="FFFF00"/>
                </a:solidFill>
              </a:rPr>
              <a:t>Отчет об исполнении бюджета содержит</a:t>
            </a:r>
            <a:r>
              <a:rPr lang="ru-RU" sz="1900" b="1" dirty="0"/>
              <a:t> данные об исполнении бюджета по доходам, расходам и источникам финансирования дефицита бюджета в соответствии с бюджетной классификацией Российской Федерации.  </a:t>
            </a:r>
          </a:p>
          <a:p>
            <a:r>
              <a:rPr lang="ru-RU" sz="1900" b="1" dirty="0"/>
              <a:t>Отчет об исполнении федерального бюджета может содержать данные о кассовых поступлениях, не являющихся доходами и источниками финансирования дефицита федерального бюджета, в соответствии с законодательством Российской Федерации и соглашениями между государствами - участниками Таможенного союза об установлении и о применении в Таможенном союзе порядка зачисления и распределения таможенных пошлин (иных пошлин, налогов и сборов, имеющих эквивалентное действие).  </a:t>
            </a:r>
          </a:p>
          <a:p>
            <a:endParaRPr lang="ru-RU" sz="1900" b="1" dirty="0" smtClean="0"/>
          </a:p>
          <a:p>
            <a:r>
              <a:rPr lang="ru-RU" sz="1900" b="1" dirty="0" smtClean="0">
                <a:solidFill>
                  <a:srgbClr val="FFFF00"/>
                </a:solidFill>
              </a:rPr>
              <a:t>Баланс </a:t>
            </a:r>
            <a:r>
              <a:rPr lang="ru-RU" sz="1900" b="1" dirty="0">
                <a:solidFill>
                  <a:srgbClr val="FFFF00"/>
                </a:solidFill>
              </a:rPr>
              <a:t>исполнения бюджета содержит </a:t>
            </a:r>
            <a:r>
              <a:rPr lang="ru-RU" sz="1900" b="1" dirty="0"/>
              <a:t>данные о нефинансовых и финансовых активах, обязательствах Российской Федерации, субъектов Российской Федерации и муниципальных образований на первый и последний день отчетного периода по счетам плана счетов бюджетного учета.  </a:t>
            </a:r>
          </a:p>
          <a:p>
            <a:r>
              <a:rPr lang="ru-RU" sz="1900" b="1" dirty="0"/>
              <a:t>Отчет о финансовых результатах деятельности содержит данные о финансовом результате деятельности в отчетном периоде и составляется по кодам классификации операций сектора государственного управления.  </a:t>
            </a:r>
          </a:p>
          <a:p>
            <a:r>
              <a:rPr lang="ru-RU" sz="1900" b="1" dirty="0"/>
              <a:t>Отчет о движении денежных средств отражает операции по счетам бюджетов по кодам классификации операций сектора государственного управления.  </a:t>
            </a:r>
          </a:p>
          <a:p>
            <a:r>
              <a:rPr lang="ru-RU" sz="1900" b="1" dirty="0"/>
              <a:t>Пояснительная записка содержит анализ исполнения бюджета и бюджетной отчетности, а также сведения о выполнении государственного (муниципального) задания и (или) иных результатах использования бюджетных ассигнований главными распорядителями (распорядителями, получателями) бюджетных средств в отчетном финансовом году.  </a:t>
            </a:r>
          </a:p>
          <a:p>
            <a:endParaRPr lang="ru-RU" sz="1900" b="1" dirty="0"/>
          </a:p>
        </p:txBody>
      </p:sp>
    </p:spTree>
    <p:extLst>
      <p:ext uri="{BB962C8B-B14F-4D97-AF65-F5344CB8AC3E}">
        <p14:creationId xmlns:p14="http://schemas.microsoft.com/office/powerpoint/2010/main" val="39421639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8033" y="193506"/>
            <a:ext cx="11467652" cy="6247864"/>
          </a:xfrm>
          <a:prstGeom prst="rect">
            <a:avLst/>
          </a:prstGeom>
        </p:spPr>
        <p:txBody>
          <a:bodyPr wrap="square">
            <a:spAutoFit/>
          </a:bodyPr>
          <a:lstStyle/>
          <a:p>
            <a:pPr algn="ctr"/>
            <a:r>
              <a:rPr lang="ru-RU" sz="2000" b="1" dirty="0" smtClean="0">
                <a:solidFill>
                  <a:srgbClr val="FFFF00"/>
                </a:solidFill>
              </a:rPr>
              <a:t>Составление </a:t>
            </a:r>
            <a:r>
              <a:rPr lang="ru-RU" sz="2000" b="1" dirty="0">
                <a:solidFill>
                  <a:srgbClr val="FFFF00"/>
                </a:solidFill>
              </a:rPr>
              <a:t>бюджетной отчетности  </a:t>
            </a:r>
          </a:p>
          <a:p>
            <a:r>
              <a:rPr lang="ru-RU" sz="2000" b="1" dirty="0"/>
              <a:t>  </a:t>
            </a:r>
          </a:p>
          <a:p>
            <a:r>
              <a:rPr lang="ru-RU" sz="2000" b="1" dirty="0" smtClean="0"/>
              <a:t>Главные </a:t>
            </a:r>
            <a:r>
              <a:rPr lang="ru-RU" sz="2000" b="1" dirty="0"/>
              <a:t>распорядители бюджетных средств, главные администраторы доходов бюджета, главные администраторы источников финансирования дефицита бюджета (далее - главные администраторы бюджетных средств) составляют сводную бюджетную отчетность на основании представленной им бюджетной отчетности подведомственными получателями (распорядителями) бюджетных средств, администраторами доходов бюджета, администраторами источников финансирования дефицита бюджета.  </a:t>
            </a:r>
          </a:p>
          <a:p>
            <a:r>
              <a:rPr lang="ru-RU" sz="2000" b="1" dirty="0"/>
              <a:t>Главные администраторы средств федерального бюджета, бюджета субъекта Российской Федерации, местного бюджета представляют сводную бюджетную отчетность соответственно в Федеральное казначейство, финансовые органы субъектов Российской Федерации, финансовые органы муниципальных образований в установленные ими </a:t>
            </a:r>
            <a:r>
              <a:rPr lang="ru-RU" sz="2000" b="1" dirty="0">
                <a:hlinkClick r:id="rId2" tooltip="Приказ Казначейства России от 20.09.2013 N 20н &quot;О сроках представления главными распорядителями средств федерального бюджета, главными администраторами доходов федерального бюджета, главными администраторами источников финансирования дефицита федерального бюджета в Межрегиональное операционное управление Федерального казначейства сводной месячной, квартальной и годовой бюджетной отчетности, сводной квартальной и годовой бухгалтерской отчетности федеральных бюджетных и автономных учреждений в 2014 году&quot; (Зарегистрировано в Минюсте России 28.11.2013 N 30486)"/>
              </a:rPr>
              <a:t>сроки</a:t>
            </a:r>
            <a:r>
              <a:rPr lang="ru-RU" sz="2000" b="1" dirty="0"/>
              <a:t>.  </a:t>
            </a:r>
            <a:endParaRPr lang="ru-RU" sz="2000" b="1" dirty="0" smtClean="0"/>
          </a:p>
          <a:p>
            <a:endParaRPr lang="ru-RU" sz="2000" b="1" dirty="0" smtClean="0"/>
          </a:p>
          <a:p>
            <a:r>
              <a:rPr lang="ru-RU" sz="2000" b="1" dirty="0" smtClean="0"/>
              <a:t>Бюджетная </a:t>
            </a:r>
            <a:r>
              <a:rPr lang="ru-RU" sz="2000" b="1" dirty="0"/>
              <a:t>отчетность Российской Федерации, субъектов Российской Федерации, муниципальных образований составляется соответственно Федеральным казначейством, финансовыми органами субъектов Российской Федерации, финансовыми органами муниципальных образований на основании сводной бюджетной отчетности соответствующих главных администраторов бюджетных средств.  </a:t>
            </a:r>
          </a:p>
          <a:p>
            <a:r>
              <a:rPr lang="ru-RU" sz="2000" b="1" dirty="0" smtClean="0"/>
              <a:t>Бюджетная </a:t>
            </a:r>
            <a:r>
              <a:rPr lang="ru-RU" sz="2000" b="1" dirty="0"/>
              <a:t>отчетность Российской Федерации, субъектов Российской Федерации и муниципальных образований является годовой. Отчет об исполнении бюджета является ежеквартальным.  </a:t>
            </a:r>
          </a:p>
        </p:txBody>
      </p:sp>
    </p:spTree>
    <p:extLst>
      <p:ext uri="{BB962C8B-B14F-4D97-AF65-F5344CB8AC3E}">
        <p14:creationId xmlns:p14="http://schemas.microsoft.com/office/powerpoint/2010/main" val="4179322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8033" y="193506"/>
            <a:ext cx="11467652" cy="6232475"/>
          </a:xfrm>
          <a:prstGeom prst="rect">
            <a:avLst/>
          </a:prstGeom>
        </p:spPr>
        <p:txBody>
          <a:bodyPr wrap="square">
            <a:spAutoFit/>
          </a:bodyPr>
          <a:lstStyle/>
          <a:p>
            <a:r>
              <a:rPr lang="ru-RU" sz="2100" b="1" dirty="0" smtClean="0"/>
              <a:t>Бюджетная </a:t>
            </a:r>
            <a:r>
              <a:rPr lang="ru-RU" sz="2100" b="1" dirty="0"/>
              <a:t>отчетность Российской Федерации, субъектов Российской Федерации, муниципальных образований представляется соответствующими финансовыми органами в Правительство Российской Федерации, высший исполнительный орган государственной власти субъектов Российской Федерации, местную администрацию.  </a:t>
            </a:r>
          </a:p>
          <a:p>
            <a:endParaRPr lang="ru-RU" sz="2100" b="1" dirty="0" smtClean="0"/>
          </a:p>
          <a:p>
            <a:r>
              <a:rPr lang="ru-RU" sz="2100" b="1" dirty="0" smtClean="0"/>
              <a:t>Отчет </a:t>
            </a:r>
            <a:r>
              <a:rPr lang="ru-RU" sz="2100" b="1" dirty="0"/>
              <a:t>об исполнении федерального бюджета, бюджета субъекта Российской Федерации, местного бюджета за первый квартал, полугодие и девять месяцев текущего финансового года утверждается соответственно Правительством Российской Федерации, высшим исполнительным органом государственной власти субъекта Российской Федерации, местной администрацией и направляется в соответствующий законодательный (представительный) орган и созданный им орган внешнего государственного (муниципального) финансового контроля.  </a:t>
            </a:r>
          </a:p>
          <a:p>
            <a:endParaRPr lang="ru-RU" sz="2100" b="1" dirty="0" smtClean="0"/>
          </a:p>
          <a:p>
            <a:r>
              <a:rPr lang="ru-RU" sz="2100" b="1" dirty="0" smtClean="0"/>
              <a:t>Годовые </a:t>
            </a:r>
            <a:r>
              <a:rPr lang="ru-RU" sz="2100" b="1" dirty="0"/>
              <a:t>отчеты об исполнении федерального бюджета, бюджета субъекта Российской Федерации, местных бюджетов подлежат утверждению соответственно федеральным законом, законом субъекта Российской Федерации, муниципальным правовым актом представительного органа муниципального образования.  </a:t>
            </a:r>
          </a:p>
          <a:p>
            <a:r>
              <a:rPr lang="ru-RU" sz="2100" b="1" dirty="0"/>
              <a:t/>
            </a:r>
            <a:br>
              <a:rPr lang="ru-RU" sz="2100" b="1" dirty="0"/>
            </a:br>
            <a:endParaRPr lang="ru-RU" sz="2100" b="1" dirty="0"/>
          </a:p>
        </p:txBody>
      </p:sp>
    </p:spTree>
    <p:extLst>
      <p:ext uri="{BB962C8B-B14F-4D97-AF65-F5344CB8AC3E}">
        <p14:creationId xmlns:p14="http://schemas.microsoft.com/office/powerpoint/2010/main" val="13425141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8" y="368203"/>
            <a:ext cx="11338560" cy="5632311"/>
          </a:xfrm>
          <a:prstGeom prst="rect">
            <a:avLst/>
          </a:prstGeom>
        </p:spPr>
        <p:txBody>
          <a:bodyPr wrap="square">
            <a:spAutoFit/>
          </a:bodyPr>
          <a:lstStyle/>
          <a:p>
            <a:r>
              <a:rPr lang="ru-RU" b="1" u="sng" dirty="0">
                <a:solidFill>
                  <a:srgbClr val="FFFF00"/>
                </a:solidFill>
              </a:rPr>
              <a:t>Формирование отчетности об исполнении консолидированного бюджета и бюджетов государственных внебюджетных фондов  </a:t>
            </a:r>
          </a:p>
          <a:p>
            <a:r>
              <a:rPr lang="ru-RU" b="1" dirty="0"/>
              <a:t>  </a:t>
            </a:r>
          </a:p>
          <a:p>
            <a:r>
              <a:rPr lang="ru-RU" b="1" dirty="0"/>
              <a:t>1. Финансовые органы городских и сельских поселений представляют бюджетную отчетность в финансовый орган муниципального района.  </a:t>
            </a:r>
          </a:p>
          <a:p>
            <a:r>
              <a:rPr lang="ru-RU" b="1" dirty="0"/>
              <a:t>Финансовый орган муниципального района представляет бюджетную отчетность об исполнении консолидированного бюджета муниципального района в финансовый орган субъекта Российской Федерации.  </a:t>
            </a:r>
          </a:p>
          <a:p>
            <a:r>
              <a:rPr lang="ru-RU" b="1" dirty="0"/>
              <a:t>Финансовый орган городского округа либо внутригородской территории города федерального значения представляет бюджетную отчетность в финансовый орган субъекта Российской Федерации.  </a:t>
            </a:r>
          </a:p>
          <a:p>
            <a:r>
              <a:rPr lang="ru-RU" b="1" dirty="0"/>
              <a:t>2. Органы управления территориальными государственными внебюджетными фондами представляют бюджетную отчетность в финансовый орган субъекта Российской Федерации.  </a:t>
            </a:r>
          </a:p>
          <a:p>
            <a:r>
              <a:rPr lang="ru-RU" b="1" dirty="0"/>
              <a:t>3. Финансовый орган субъекта Российской Федерации представляет бюджетную отчетность об исполнении консолидированного бюджета субъекта Российской Федерации и бюджетов территориальных государственных внебюджетных фондов в Федеральное казначейство.  </a:t>
            </a:r>
          </a:p>
          <a:p>
            <a:r>
              <a:rPr lang="ru-RU" b="1" dirty="0"/>
              <a:t>Органы управления государственными внебюджетными фондами Российской Федерации представляют бюджетную отчетность об исполнении бюджетов государственных внебюджетных фондов Российской Федерации в Федеральное казначейство.  </a:t>
            </a:r>
          </a:p>
          <a:p>
            <a:r>
              <a:rPr lang="ru-RU" b="1" dirty="0"/>
              <a:t>4. Федеральное казначейство представляет бюджетную отчетность об исполнении консолидированного бюджета Российской Федерации и бюджетов государственных внебюджетных фондов в Министерство финансов Российской Федерации.  </a:t>
            </a:r>
          </a:p>
        </p:txBody>
      </p:sp>
    </p:spTree>
    <p:extLst>
      <p:ext uri="{BB962C8B-B14F-4D97-AF65-F5344CB8AC3E}">
        <p14:creationId xmlns:p14="http://schemas.microsoft.com/office/powerpoint/2010/main" val="13958403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578" y="300573"/>
            <a:ext cx="11510682" cy="5632311"/>
          </a:xfrm>
          <a:prstGeom prst="rect">
            <a:avLst/>
          </a:prstGeom>
        </p:spPr>
        <p:txBody>
          <a:bodyPr wrap="square">
            <a:spAutoFit/>
          </a:bodyPr>
          <a:lstStyle/>
          <a:p>
            <a:r>
              <a:rPr lang="ru-RU" b="1" dirty="0">
                <a:solidFill>
                  <a:srgbClr val="FFFF00"/>
                </a:solidFill>
              </a:rPr>
              <a:t>Представление, рассмотрение и утверждение годового отчета об исполнении бюджета законодательным (представительным) органом  </a:t>
            </a:r>
          </a:p>
          <a:p>
            <a:r>
              <a:rPr lang="ru-RU" dirty="0"/>
              <a:t>  </a:t>
            </a:r>
          </a:p>
          <a:p>
            <a:r>
              <a:rPr lang="ru-RU" b="1" dirty="0"/>
              <a:t>1. Порядок представления, рассмотрения и утверждения годового отчета об исполнении бюджета устанавливается соответствующим законодательным (представительным) органом в соответствии с положениями настоящего Кодекса.  </a:t>
            </a:r>
          </a:p>
          <a:p>
            <a:r>
              <a:rPr lang="ru-RU" b="1" dirty="0"/>
              <a:t>2. Одновременно с годовым отчетом об исполнении бюджета представляются проект закона (решения) об исполнении бюджета, иная бюджетная отчетность об исполнении соответствующего бюджета и бюджетная отчетность об исполнении соответствующего консолидированного бюджета, иные документы, предусмотренные бюджетным законодательством Российской Федерации.  </a:t>
            </a:r>
          </a:p>
          <a:p>
            <a:r>
              <a:rPr lang="ru-RU" b="1" dirty="0"/>
              <a:t>3. По результатам рассмотрения годового отчета об исполнении бюджета законодательный (представительный) орган принимает решение об утверждении либо отклонении закона (решения) об исполнении бюджета.  </a:t>
            </a:r>
          </a:p>
          <a:p>
            <a:r>
              <a:rPr lang="ru-RU" b="1" dirty="0"/>
              <a:t>В случае отклонения законодательным (представительным) органом закона (решения) об исполнении бюджета он возвращается для устранения фактов недостоверного или неполного отражения данных и повторного представления в срок, не превышающий один месяц.  </a:t>
            </a:r>
          </a:p>
          <a:p>
            <a:r>
              <a:rPr lang="ru-RU" b="1" dirty="0"/>
              <a:t>4. Годовой отчет об исполнении бюджета субъекта Российской Федерации представляется в законодательный (представительный) орган государственной власти субъекта Российской Федерации не позднее 1 июня текущего года.  </a:t>
            </a:r>
          </a:p>
          <a:p>
            <a:r>
              <a:rPr lang="ru-RU" b="1" dirty="0"/>
              <a:t>Годовой отчет об исполнении местного бюджета представляется в представительный орган муниципального образования не позднее 1 мая текущего года. </a:t>
            </a:r>
          </a:p>
        </p:txBody>
      </p:sp>
    </p:spTree>
    <p:extLst>
      <p:ext uri="{BB962C8B-B14F-4D97-AF65-F5344CB8AC3E}">
        <p14:creationId xmlns:p14="http://schemas.microsoft.com/office/powerpoint/2010/main" val="5230995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7" y="181273"/>
            <a:ext cx="11553713" cy="6278642"/>
          </a:xfrm>
          <a:prstGeom prst="rect">
            <a:avLst/>
          </a:prstGeom>
        </p:spPr>
        <p:txBody>
          <a:bodyPr wrap="square">
            <a:spAutoFit/>
          </a:bodyPr>
          <a:lstStyle/>
          <a:p>
            <a:r>
              <a:rPr lang="ru-RU" sz="2000" b="1" dirty="0">
                <a:solidFill>
                  <a:srgbClr val="FFFF00"/>
                </a:solidFill>
              </a:rPr>
              <a:t>Законом (решением) об исполнении бюджета утверждается отчет об исполнении бюджета за отчетный финансовый год с указанием общего объема доходов, расходов и дефицита (профицита) бюджета.  </a:t>
            </a:r>
          </a:p>
          <a:p>
            <a:endParaRPr lang="ru-RU" b="1" dirty="0" smtClean="0"/>
          </a:p>
          <a:p>
            <a:r>
              <a:rPr lang="ru-RU" b="1" dirty="0" smtClean="0"/>
              <a:t>Отдельными </a:t>
            </a:r>
            <a:r>
              <a:rPr lang="ru-RU" b="1" dirty="0"/>
              <a:t>приложениями к закону (решению) об исполнении бюджета за отчетный финансовый год утверждаются показатели:  </a:t>
            </a:r>
          </a:p>
          <a:p>
            <a:r>
              <a:rPr lang="ru-RU" b="1" dirty="0" smtClean="0"/>
              <a:t>- доходов </a:t>
            </a:r>
            <a:r>
              <a:rPr lang="ru-RU" b="1" dirty="0"/>
              <a:t>бюджета по кодам классификации доходов бюджетов;  </a:t>
            </a:r>
          </a:p>
          <a:p>
            <a:r>
              <a:rPr lang="ru-RU" b="1" dirty="0" smtClean="0"/>
              <a:t>- доходов </a:t>
            </a:r>
            <a:r>
              <a:rPr lang="ru-RU" b="1" dirty="0"/>
              <a:t>бюджета по кодам видов доходов, подвидов доходов, классификации операций сектора государственного управления, относящихся к доходам бюджета;  </a:t>
            </a:r>
          </a:p>
          <a:p>
            <a:r>
              <a:rPr lang="ru-RU" b="1" dirty="0" smtClean="0"/>
              <a:t>- расходов </a:t>
            </a:r>
            <a:r>
              <a:rPr lang="ru-RU" b="1" dirty="0"/>
              <a:t>бюджета по ведомственной структуре расходов соответствующего бюджета;  </a:t>
            </a:r>
          </a:p>
          <a:p>
            <a:r>
              <a:rPr lang="ru-RU" b="1" dirty="0" smtClean="0"/>
              <a:t>- расходов </a:t>
            </a:r>
            <a:r>
              <a:rPr lang="ru-RU" b="1" dirty="0"/>
              <a:t>бюджета по разделам и подразделам классификации расходов бюджетов;  </a:t>
            </a:r>
          </a:p>
          <a:p>
            <a:r>
              <a:rPr lang="ru-RU" b="1" dirty="0" smtClean="0"/>
              <a:t>- источников </a:t>
            </a:r>
            <a:r>
              <a:rPr lang="ru-RU" b="1" dirty="0"/>
              <a:t>финансирования дефицита бюджета по кодам классификации источников финансирования дефицитов бюджетов;  </a:t>
            </a:r>
          </a:p>
          <a:p>
            <a:r>
              <a:rPr lang="ru-RU" b="1" dirty="0" smtClean="0"/>
              <a:t>- источников </a:t>
            </a:r>
            <a:r>
              <a:rPr lang="ru-RU" b="1" dirty="0"/>
              <a:t>финансирования дефицита бюджета по кодам групп, подгрупп, статей, видов источников финансирования дефицитов бюджетов классификации операций сектора государственного управления, относящихся к источникам финансирования дефицитов бюджетов.  </a:t>
            </a:r>
          </a:p>
          <a:p>
            <a:endParaRPr lang="ru-RU" b="1" dirty="0" smtClean="0"/>
          </a:p>
          <a:p>
            <a:r>
              <a:rPr lang="ru-RU" b="1" dirty="0" smtClean="0"/>
              <a:t>Законом </a:t>
            </a:r>
            <a:r>
              <a:rPr lang="ru-RU" b="1" dirty="0"/>
              <a:t>(решением) об исполнении бюджета также утверждаются иные показатели, установленные соответственно настоящим Кодексом, законом субъекта Российской Федерации, муниципальным правовым актом представительного органа муниципального образования для закона (решения) об исполнении бюджета.  </a:t>
            </a:r>
          </a:p>
          <a:p>
            <a:r>
              <a:rPr lang="ru-RU" b="1" dirty="0"/>
              <a:t/>
            </a:r>
            <a:br>
              <a:rPr lang="ru-RU" b="1" dirty="0"/>
            </a:br>
            <a:endParaRPr lang="ru-RU" b="1" dirty="0"/>
          </a:p>
        </p:txBody>
      </p:sp>
    </p:spTree>
    <p:extLst>
      <p:ext uri="{BB962C8B-B14F-4D97-AF65-F5344CB8AC3E}">
        <p14:creationId xmlns:p14="http://schemas.microsoft.com/office/powerpoint/2010/main" val="1130301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1352</TotalTime>
  <Words>6306</Words>
  <Application>Microsoft Office PowerPoint</Application>
  <PresentationFormat>Широкоэкранный</PresentationFormat>
  <Paragraphs>995</Paragraphs>
  <Slides>100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100</vt:i4>
      </vt:variant>
    </vt:vector>
  </HeadingPairs>
  <TitlesOfParts>
    <vt:vector size="107" baseType="lpstr">
      <vt:lpstr>Arial</vt:lpstr>
      <vt:lpstr>Arial Cyr</vt:lpstr>
      <vt:lpstr>Calibri</vt:lpstr>
      <vt:lpstr>Calibri Light</vt:lpstr>
      <vt:lpstr>Times New Roman</vt:lpstr>
      <vt:lpstr>Times New Roman Cyr</vt: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Илья</cp:lastModifiedBy>
  <cp:revision>255</cp:revision>
  <dcterms:created xsi:type="dcterms:W3CDTF">2014-01-06T06:23:34Z</dcterms:created>
  <dcterms:modified xsi:type="dcterms:W3CDTF">2014-03-28T08:32:21Z</dcterms:modified>
</cp:coreProperties>
</file>