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theme/themeOverride10.xml" ContentType="application/vnd.openxmlformats-officedocument.themeOverr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wmf" ContentType="image/x-wmf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bin" ContentType="application/vnd.openxmlformats-officedocument.oleObject"/>
  <Override PartName="/ppt/theme/themeOverride8.xml" ContentType="application/vnd.openxmlformats-officedocument.themeOverride+xml"/>
  <Override PartName="/ppt/theme/themeOverride11.xml" ContentType="application/vnd.openxmlformats-officedocument.themeOverr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Override4.xml" ContentType="application/vnd.openxmlformats-officedocument.themeOverride+xml"/>
  <Default Extension="jpeg" ContentType="image/jpeg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Default Extension="wav" ContentType="audio/wav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8.xml" ContentType="application/vnd.openxmlformats-officedocument.presentationml.slide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Override7.xml" ContentType="application/vnd.openxmlformats-officedocument.themeOverr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  <p:sldMasterId id="2147483653" r:id="rId3"/>
  </p:sldMasterIdLst>
  <p:sldIdLst>
    <p:sldId id="281" r:id="rId4"/>
    <p:sldId id="296" r:id="rId5"/>
    <p:sldId id="256" r:id="rId6"/>
    <p:sldId id="284" r:id="rId7"/>
    <p:sldId id="282" r:id="rId8"/>
    <p:sldId id="285" r:id="rId9"/>
    <p:sldId id="286" r:id="rId10"/>
    <p:sldId id="287" r:id="rId11"/>
    <p:sldId id="258" r:id="rId12"/>
    <p:sldId id="293" r:id="rId13"/>
    <p:sldId id="259" r:id="rId14"/>
    <p:sldId id="265" r:id="rId15"/>
    <p:sldId id="298" r:id="rId16"/>
    <p:sldId id="300" r:id="rId17"/>
    <p:sldId id="289" r:id="rId18"/>
    <p:sldId id="267" r:id="rId19"/>
    <p:sldId id="268" r:id="rId20"/>
    <p:sldId id="292" r:id="rId21"/>
    <p:sldId id="271" r:id="rId22"/>
    <p:sldId id="295" r:id="rId23"/>
    <p:sldId id="272" r:id="rId24"/>
    <p:sldId id="273" r:id="rId25"/>
    <p:sldId id="276" r:id="rId26"/>
    <p:sldId id="277" r:id="rId27"/>
    <p:sldId id="279" r:id="rId28"/>
    <p:sldId id="280" r:id="rId29"/>
    <p:sldId id="302" r:id="rId30"/>
    <p:sldId id="304" r:id="rId31"/>
    <p:sldId id="305" r:id="rId32"/>
    <p:sldId id="306" r:id="rId33"/>
    <p:sldId id="307" r:id="rId34"/>
    <p:sldId id="308" r:id="rId35"/>
    <p:sldId id="310" r:id="rId36"/>
    <p:sldId id="312" r:id="rId37"/>
    <p:sldId id="314" r:id="rId3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CC66"/>
    <a:srgbClr val="000099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647" autoAdjust="0"/>
    <p:restoredTop sz="91050" autoAdjust="0"/>
  </p:normalViewPr>
  <p:slideViewPr>
    <p:cSldViewPr>
      <p:cViewPr varScale="1">
        <p:scale>
          <a:sx n="64" d="100"/>
          <a:sy n="64" d="100"/>
        </p:scale>
        <p:origin x="-43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  <p:sld r:id="rId27" collapse="1"/>
      <p:sld r:id="rId28" collapse="1"/>
      <p:sld r:id="rId29" collapse="1"/>
      <p:sld r:id="rId30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0.xml"/><Relationship Id="rId13" Type="http://schemas.openxmlformats.org/officeDocument/2006/relationships/slide" Target="slides/slide16.xml"/><Relationship Id="rId18" Type="http://schemas.openxmlformats.org/officeDocument/2006/relationships/slide" Target="slides/slide23.xml"/><Relationship Id="rId26" Type="http://schemas.openxmlformats.org/officeDocument/2006/relationships/slide" Target="slides/slide31.xml"/><Relationship Id="rId3" Type="http://schemas.openxmlformats.org/officeDocument/2006/relationships/slide" Target="slides/slide5.xml"/><Relationship Id="rId21" Type="http://schemas.openxmlformats.org/officeDocument/2006/relationships/slide" Target="slides/slide26.xml"/><Relationship Id="rId7" Type="http://schemas.openxmlformats.org/officeDocument/2006/relationships/slide" Target="slides/slide9.xml"/><Relationship Id="rId12" Type="http://schemas.openxmlformats.org/officeDocument/2006/relationships/slide" Target="slides/slide15.xml"/><Relationship Id="rId17" Type="http://schemas.openxmlformats.org/officeDocument/2006/relationships/slide" Target="slides/slide22.xml"/><Relationship Id="rId25" Type="http://schemas.openxmlformats.org/officeDocument/2006/relationships/slide" Target="slides/slide30.xml"/><Relationship Id="rId2" Type="http://schemas.openxmlformats.org/officeDocument/2006/relationships/slide" Target="slides/slide4.xml"/><Relationship Id="rId16" Type="http://schemas.openxmlformats.org/officeDocument/2006/relationships/slide" Target="slides/slide21.xml"/><Relationship Id="rId20" Type="http://schemas.openxmlformats.org/officeDocument/2006/relationships/slide" Target="slides/slide25.xml"/><Relationship Id="rId29" Type="http://schemas.openxmlformats.org/officeDocument/2006/relationships/slide" Target="slides/slide34.xml"/><Relationship Id="rId1" Type="http://schemas.openxmlformats.org/officeDocument/2006/relationships/slide" Target="slides/slide3.xml"/><Relationship Id="rId6" Type="http://schemas.openxmlformats.org/officeDocument/2006/relationships/slide" Target="slides/slide8.xml"/><Relationship Id="rId11" Type="http://schemas.openxmlformats.org/officeDocument/2006/relationships/slide" Target="slides/slide14.xml"/><Relationship Id="rId24" Type="http://schemas.openxmlformats.org/officeDocument/2006/relationships/slide" Target="slides/slide29.xml"/><Relationship Id="rId5" Type="http://schemas.openxmlformats.org/officeDocument/2006/relationships/slide" Target="slides/slide7.xml"/><Relationship Id="rId15" Type="http://schemas.openxmlformats.org/officeDocument/2006/relationships/slide" Target="slides/slide20.xml"/><Relationship Id="rId23" Type="http://schemas.openxmlformats.org/officeDocument/2006/relationships/slide" Target="slides/slide28.xml"/><Relationship Id="rId28" Type="http://schemas.openxmlformats.org/officeDocument/2006/relationships/slide" Target="slides/slide33.xml"/><Relationship Id="rId10" Type="http://schemas.openxmlformats.org/officeDocument/2006/relationships/slide" Target="slides/slide13.xml"/><Relationship Id="rId19" Type="http://schemas.openxmlformats.org/officeDocument/2006/relationships/slide" Target="slides/slide24.xml"/><Relationship Id="rId4" Type="http://schemas.openxmlformats.org/officeDocument/2006/relationships/slide" Target="slides/slide6.xml"/><Relationship Id="rId9" Type="http://schemas.openxmlformats.org/officeDocument/2006/relationships/slide" Target="slides/slide11.xml"/><Relationship Id="rId14" Type="http://schemas.openxmlformats.org/officeDocument/2006/relationships/slide" Target="slides/slide19.xml"/><Relationship Id="rId22" Type="http://schemas.openxmlformats.org/officeDocument/2006/relationships/slide" Target="slides/slide27.xml"/><Relationship Id="rId27" Type="http://schemas.openxmlformats.org/officeDocument/2006/relationships/slide" Target="slides/slide32.xml"/><Relationship Id="rId30" Type="http://schemas.openxmlformats.org/officeDocument/2006/relationships/slide" Target="slides/slide3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4.wmf"/><Relationship Id="rId4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4.wmf"/><Relationship Id="rId4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298826-7838-412C-9F63-6757C16320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9C2480-9DA3-441B-9EFC-95EEB32C78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77D547-33F5-4EF0-99A2-48B116E320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29E4DB-B08F-441C-840A-DE0D8CE935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CA4A0-7951-4A28-9906-39E47FE87D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53267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3268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C9ADCF-092C-471A-8C7A-00BB70DEC5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4C7C74-8EFA-43FB-8574-011CD55B3E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47B49-8D26-46E4-86E3-E818CA21E0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08C4E3-CAA8-4D22-8211-19B36B538E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A66F1D-B4F8-4A77-A77E-8B86E44365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8CB344-54BD-4284-93B0-33C2210B75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7F62E4-CA40-4D74-93C6-5C09772B51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28CEF7-151E-4280-868D-68AFE067A6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237246-B9BA-46B4-BD0F-FB20DB2B20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216A4D-238D-4A32-9614-EDA9C19659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9EF77-2E51-415B-9383-4648758A66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6AB10C-6756-48EA-AA29-23AC42EFF3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927100"/>
            <a:ext cx="8991600" cy="4495800"/>
            <a:chOff x="0" y="584"/>
            <a:chExt cx="5664" cy="2832"/>
          </a:xfrm>
        </p:grpSpPr>
        <p:sp>
          <p:nvSpPr>
            <p:cNvPr id="5" name="AutoShape 3"/>
            <p:cNvSpPr>
              <a:spLocks noChangeArrowheads="1"/>
            </p:cNvSpPr>
            <p:nvPr userDrawn="1"/>
          </p:nvSpPr>
          <p:spPr bwMode="auto">
            <a:xfrm>
              <a:off x="432" y="1304"/>
              <a:ext cx="4656" cy="2112"/>
            </a:xfrm>
            <a:prstGeom prst="roundRect">
              <a:avLst>
                <a:gd name="adj" fmla="val 1666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blackWhite">
            <a:xfrm>
              <a:off x="144" y="584"/>
              <a:ext cx="4512" cy="624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" name="AutoShape 5"/>
            <p:cNvSpPr>
              <a:spLocks noChangeArrowheads="1"/>
            </p:cNvSpPr>
            <p:nvPr userDrawn="1"/>
          </p:nvSpPr>
          <p:spPr bwMode="blackWhite">
            <a:xfrm>
              <a:off x="0" y="872"/>
              <a:ext cx="5664" cy="1152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G4 w 1000"/>
                <a:gd name="T3" fmla="*/ G1 h 1000"/>
              </a:gdLst>
              <a:ahLst/>
              <a:cxnLst>
                <a:cxn ang="0">
                  <a:pos x="0" y="0"/>
                </a:cxn>
                <a:cxn ang="0">
                  <a:pos x="4416" y="0"/>
                </a:cxn>
                <a:cxn ang="0">
                  <a:pos x="4917" y="500"/>
                </a:cxn>
                <a:cxn ang="0">
                  <a:pos x="4417" y="1000"/>
                </a:cxn>
                <a:cxn ang="0">
                  <a:pos x="0" y="1000"/>
                </a:cxn>
              </a:cxnLst>
              <a:rect l="T0" t="T1" r="T2" b="T3"/>
              <a:pathLst>
                <a:path w="4917" h="1000">
                  <a:moveTo>
                    <a:pt x="0" y="0"/>
                  </a:moveTo>
                  <a:lnTo>
                    <a:pt x="4416" y="0"/>
                  </a:lnTo>
                  <a:cubicBezTo>
                    <a:pt x="4693" y="0"/>
                    <a:pt x="4917" y="223"/>
                    <a:pt x="4917" y="500"/>
                  </a:cubicBezTo>
                  <a:cubicBezTo>
                    <a:pt x="4917" y="776"/>
                    <a:pt x="4693" y="999"/>
                    <a:pt x="4417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Line 6"/>
            <p:cNvSpPr>
              <a:spLocks noChangeShapeType="1"/>
            </p:cNvSpPr>
            <p:nvPr userDrawn="1"/>
          </p:nvSpPr>
          <p:spPr bwMode="auto">
            <a:xfrm>
              <a:off x="0" y="1928"/>
              <a:ext cx="5232" cy="0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6042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28600" y="1427163"/>
            <a:ext cx="8077200" cy="1609725"/>
          </a:xfrm>
        </p:spPr>
        <p:txBody>
          <a:bodyPr/>
          <a:lstStyle>
            <a:lvl1pPr>
              <a:defRPr sz="46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6042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441700"/>
            <a:ext cx="6629400" cy="16764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71488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3163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71488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A64B36B-EAB5-4DFB-8A26-08970B4E3E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C3471-0D38-4650-9A57-70C383B729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0420D-9BB6-46D9-AB7C-76309AC31C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A4ADA8-760F-4F5D-8175-142CFFF17A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FFAF5E-621D-4F47-8CB5-C5373CC7E6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2C9877-EADE-4FA8-BACD-93243C381C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E0BCAB-B6AA-4799-B775-40A354D8BE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B977D3-C791-4FBE-BE53-F997EC8129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9FBBC-C751-469F-ACF7-27B2833F64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446DD4-256F-47AD-861A-EC5FD5DC73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F5D4C-1702-4483-AE75-E5EAD74544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FAF8F3-B403-4E44-BD04-2C83888E4E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55ED64-2A2F-489E-AACA-22A3DD5A1F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60C605-E612-4581-B658-595D68A21E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C37013-A8AC-4CEA-A5A8-BE35BEA908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6AA6C8-B65B-4003-BE13-B641E66C4E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295A0-A23B-4F43-B851-728EC3D4BA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3E8FC-9328-43C2-A08A-6712E5394F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409A669E-6CF5-4B8F-8E79-EC4BA60463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 Black" pitchFamily="34" charset="0"/>
              </a:defRPr>
            </a:lvl1pPr>
          </a:lstStyle>
          <a:p>
            <a:pPr>
              <a:defRPr/>
            </a:pPr>
            <a:fld id="{96F83EE5-C50A-4DD3-A535-CB98FEBC98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484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52229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2230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2231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52232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52233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52234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52235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2236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52237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sp>
        <p:nvSpPr>
          <p:cNvPr id="20485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486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2240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59395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9396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G4 w 1000"/>
                <a:gd name="T3" fmla="*/ G1 h 1000"/>
              </a:gdLst>
              <a:ahLst/>
              <a:cxnLst>
                <a:cxn ang="0">
                  <a:pos x="0" y="0"/>
                </a:cxn>
                <a:cxn ang="0">
                  <a:pos x="6499" y="0"/>
                </a:cxn>
                <a:cxn ang="0">
                  <a:pos x="7000" y="500"/>
                </a:cxn>
                <a:cxn ang="0">
                  <a:pos x="6500" y="1000"/>
                </a:cxn>
                <a:cxn ang="0">
                  <a:pos x="0" y="1000"/>
                </a:cxn>
              </a:cxnLst>
              <a:rect l="T0" t="T1" r="T2" b="T3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9397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150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150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940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940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940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 Black" pitchFamily="34" charset="0"/>
              </a:defRPr>
            </a:lvl1pPr>
          </a:lstStyle>
          <a:p>
            <a:pPr>
              <a:defRPr/>
            </a:pPr>
            <a:fld id="{E05D3313-06E6-4FF6-85BE-34683B43FC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13.bin"/><Relationship Id="rId2" Type="http://schemas.openxmlformats.org/officeDocument/2006/relationships/vmlDrawing" Target="../drawings/vmlDrawing5.vml"/><Relationship Id="rId1" Type="http://schemas.openxmlformats.org/officeDocument/2006/relationships/themeOverride" Target="../theme/themeOverride2.x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slideLayout" Target="../slideLayouts/slideLayout13.xml"/><Relationship Id="rId7" Type="http://schemas.openxmlformats.org/officeDocument/2006/relationships/oleObject" Target="../embeddings/oleObject17.bin"/><Relationship Id="rId2" Type="http://schemas.openxmlformats.org/officeDocument/2006/relationships/vmlDrawing" Target="../drawings/vmlDrawing6.vml"/><Relationship Id="rId1" Type="http://schemas.openxmlformats.org/officeDocument/2006/relationships/themeOverride" Target="../theme/themeOverride4.xml"/><Relationship Id="rId6" Type="http://schemas.openxmlformats.org/officeDocument/2006/relationships/oleObject" Target="../embeddings/oleObject16.bin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5.bin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4.bin"/><Relationship Id="rId9" Type="http://schemas.openxmlformats.org/officeDocument/2006/relationships/oleObject" Target="../embeddings/oleObject19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5.bin"/><Relationship Id="rId5" Type="http://schemas.openxmlformats.org/officeDocument/2006/relationships/oleObject" Target="../embeddings/oleObject24.bin"/><Relationship Id="rId10" Type="http://schemas.openxmlformats.org/officeDocument/2006/relationships/oleObject" Target="../embeddings/oleObject29.bin"/><Relationship Id="rId4" Type="http://schemas.openxmlformats.org/officeDocument/2006/relationships/oleObject" Target="../embeddings/oleObject23.bin"/><Relationship Id="rId9" Type="http://schemas.openxmlformats.org/officeDocument/2006/relationships/oleObject" Target="../embeddings/oleObject28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mlDrawing" Target="../drawings/vmlDrawing9.vml"/><Relationship Id="rId1" Type="http://schemas.openxmlformats.org/officeDocument/2006/relationships/themeOverride" Target="../theme/themeOverride6.xml"/><Relationship Id="rId4" Type="http://schemas.openxmlformats.org/officeDocument/2006/relationships/oleObject" Target="../embeddings/oleObject31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mlDrawing" Target="../drawings/vmlDrawing10.vml"/><Relationship Id="rId1" Type="http://schemas.openxmlformats.org/officeDocument/2006/relationships/themeOverride" Target="../theme/themeOverride9.xml"/><Relationship Id="rId4" Type="http://schemas.openxmlformats.org/officeDocument/2006/relationships/oleObject" Target="../embeddings/oleObject32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mlDrawing" Target="../drawings/vmlDrawing11.vml"/><Relationship Id="rId1" Type="http://schemas.openxmlformats.org/officeDocument/2006/relationships/themeOverride" Target="../theme/themeOverride10.xml"/><Relationship Id="rId5" Type="http://schemas.openxmlformats.org/officeDocument/2006/relationships/oleObject" Target="../embeddings/oleObject34.bin"/><Relationship Id="rId4" Type="http://schemas.openxmlformats.org/officeDocument/2006/relationships/oleObject" Target="../embeddings/oleObject33.bin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5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40.bin"/><Relationship Id="rId5" Type="http://schemas.openxmlformats.org/officeDocument/2006/relationships/oleObject" Target="../embeddings/oleObject39.bin"/><Relationship Id="rId4" Type="http://schemas.openxmlformats.org/officeDocument/2006/relationships/oleObject" Target="../embeddings/oleObject38.bin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5.v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mlDrawing" Target="../drawings/vmlDrawing3.vml"/><Relationship Id="rId1" Type="http://schemas.openxmlformats.org/officeDocument/2006/relationships/themeOverride" Target="../theme/themeOverride1.x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8307388" cy="2209800"/>
          </a:xfrm>
        </p:spPr>
        <p:txBody>
          <a:bodyPr/>
          <a:lstStyle/>
          <a:p>
            <a:pPr eaLnBrk="1" hangingPunct="1"/>
            <a:r>
              <a:rPr lang="ru-RU" altLang="ja-JP" sz="4600" b="1" smtClean="0">
                <a:solidFill>
                  <a:srgbClr val="000099"/>
                </a:solidFill>
              </a:rPr>
              <a:t>Лекция № 3</a:t>
            </a:r>
            <a:br>
              <a:rPr lang="ru-RU" altLang="ja-JP" sz="4600" b="1" smtClean="0">
                <a:solidFill>
                  <a:srgbClr val="000099"/>
                </a:solidFill>
              </a:rPr>
            </a:br>
            <a:r>
              <a:rPr lang="ru-RU" altLang="ja-JP" sz="4600" b="1" smtClean="0">
                <a:solidFill>
                  <a:srgbClr val="000099"/>
                </a:solidFill>
              </a:rPr>
              <a:t> </a:t>
            </a:r>
            <a:r>
              <a:rPr lang="en-US" altLang="ja-JP" sz="4600" b="1" smtClean="0">
                <a:solidFill>
                  <a:srgbClr val="000099"/>
                </a:solidFill>
                <a:ea typeface="ＭＳ Ｐゴシック" pitchFamily="34" charset="-128"/>
              </a:rPr>
              <a:t/>
            </a:r>
            <a:br>
              <a:rPr lang="en-US" altLang="ja-JP" sz="4600" b="1" smtClean="0">
                <a:solidFill>
                  <a:srgbClr val="000099"/>
                </a:solidFill>
                <a:ea typeface="ＭＳ Ｐゴシック" pitchFamily="34" charset="-128"/>
              </a:rPr>
            </a:br>
            <a:endParaRPr lang="ru-RU" b="1" smtClean="0">
              <a:solidFill>
                <a:srgbClr val="000099"/>
              </a:solidFill>
              <a:cs typeface="Times New Roman" pitchFamily="18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124200" y="2205038"/>
            <a:ext cx="6019800" cy="1752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ja-JP" sz="3800" b="1" smtClean="0">
                <a:solidFill>
                  <a:schemeClr val="bg1"/>
                </a:solidFill>
              </a:rPr>
              <a:t>м</a:t>
            </a:r>
            <a:r>
              <a:rPr lang="ru-RU" altLang="ja-JP" sz="3800" b="1" smtClean="0">
                <a:solidFill>
                  <a:schemeClr val="bg1"/>
                </a:solidFill>
                <a:cs typeface="Times New Roman" pitchFamily="18" charset="0"/>
              </a:rPr>
              <a:t>ножественная регрессия и корреляция.</a:t>
            </a:r>
            <a:r>
              <a:rPr lang="ru-RU" sz="3800" b="1" smtClean="0">
                <a:solidFill>
                  <a:schemeClr val="bg1"/>
                </a:solidFill>
                <a:cs typeface="Times New Roman" pitchFamily="18" charset="0"/>
              </a:rPr>
              <a:t/>
            </a:r>
            <a:br>
              <a:rPr lang="ru-RU" sz="3800" b="1" smtClean="0">
                <a:solidFill>
                  <a:schemeClr val="bg1"/>
                </a:solidFill>
                <a:cs typeface="Times New Roman" pitchFamily="18" charset="0"/>
              </a:rPr>
            </a:br>
            <a:endParaRPr lang="ru-RU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41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989138"/>
            <a:ext cx="77724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ja-JP" smtClean="0">
                <a:cs typeface="Times New Roman" pitchFamily="18" charset="0"/>
              </a:rPr>
              <a:t>Если </a:t>
            </a:r>
            <a:r>
              <a:rPr lang="ru-RU" altLang="ja-JP" smtClean="0"/>
              <a:t>же </a:t>
            </a:r>
            <a:r>
              <a:rPr lang="ru-RU" altLang="ja-JP" smtClean="0">
                <a:cs typeface="Times New Roman" pitchFamily="18" charset="0"/>
              </a:rPr>
              <a:t> </a:t>
            </a:r>
            <a:r>
              <a:rPr lang="ru-RU" altLang="ja-JP" smtClean="0"/>
              <a:t>                 </a:t>
            </a:r>
            <a:endParaRPr lang="ru-RU" altLang="ja-JP" smtClean="0"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ru-RU" altLang="ja-JP" smtClean="0">
                <a:cs typeface="Times New Roman" pitchFamily="18" charset="0"/>
              </a:rPr>
              <a:t>   то    ,</a:t>
            </a:r>
            <a:r>
              <a:rPr lang="ru-RU" altLang="ja-JP" smtClean="0"/>
              <a:t>    </a:t>
            </a:r>
            <a:r>
              <a:rPr lang="ru-RU" altLang="ja-JP" smtClean="0">
                <a:cs typeface="Times New Roman" pitchFamily="18" charset="0"/>
              </a:rPr>
              <a:t>нельзя интерпретировать как показатели раздельного влияния</a:t>
            </a:r>
            <a:r>
              <a:rPr lang="ru-RU" altLang="ja-JP" smtClean="0"/>
              <a:t>     </a:t>
            </a:r>
            <a:r>
              <a:rPr lang="ru-RU" altLang="ja-JP" smtClean="0">
                <a:cs typeface="Times New Roman" pitchFamily="18" charset="0"/>
              </a:rPr>
              <a:t> и </a:t>
            </a:r>
            <a:r>
              <a:rPr lang="ru-RU" altLang="ja-JP" smtClean="0"/>
              <a:t>    </a:t>
            </a:r>
            <a:r>
              <a:rPr lang="ru-RU" altLang="ja-JP" smtClean="0">
                <a:cs typeface="Times New Roman" pitchFamily="18" charset="0"/>
              </a:rPr>
              <a:t> на </a:t>
            </a:r>
            <a:r>
              <a:rPr lang="ru-RU" altLang="ja-JP" smtClean="0"/>
              <a:t> </a:t>
            </a:r>
            <a:r>
              <a:rPr lang="ru-RU" altLang="ja-JP" sz="3600" i="1" smtClean="0"/>
              <a:t>у</a:t>
            </a:r>
            <a:r>
              <a:rPr lang="ru-RU" altLang="ja-JP" smtClean="0"/>
              <a:t>   .</a:t>
            </a:r>
          </a:p>
          <a:p>
            <a:pPr eaLnBrk="1" hangingPunct="1"/>
            <a:endParaRPr lang="ru-RU" smtClean="0"/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2555875" y="2060575"/>
          <a:ext cx="1169988" cy="509588"/>
        </p:xfrm>
        <a:graphic>
          <a:graphicData uri="http://schemas.openxmlformats.org/presentationml/2006/ole">
            <p:oleObj spid="_x0000_s4098" name="Формула" r:id="rId3" imgW="558720" imgH="241200" progId="Equation.3">
              <p:embed/>
            </p:oleObj>
          </a:graphicData>
        </a:graphic>
      </p:graphicFrame>
      <p:graphicFrame>
        <p:nvGraphicFramePr>
          <p:cNvPr id="4099" name="Object 6"/>
          <p:cNvGraphicFramePr>
            <a:graphicFrameLocks noChangeAspect="1"/>
          </p:cNvGraphicFramePr>
          <p:nvPr/>
        </p:nvGraphicFramePr>
        <p:xfrm>
          <a:off x="1992313" y="2603500"/>
          <a:ext cx="387350" cy="522288"/>
        </p:xfrm>
        <a:graphic>
          <a:graphicData uri="http://schemas.openxmlformats.org/presentationml/2006/ole">
            <p:oleObj spid="_x0000_s4099" r:id="rId4" imgW="164885" imgH="215619" progId="Equation.3">
              <p:embed/>
            </p:oleObj>
          </a:graphicData>
        </a:graphic>
      </p:graphicFrame>
      <p:graphicFrame>
        <p:nvGraphicFramePr>
          <p:cNvPr id="4100" name="Object 8"/>
          <p:cNvGraphicFramePr>
            <a:graphicFrameLocks noChangeAspect="1"/>
          </p:cNvGraphicFramePr>
          <p:nvPr/>
        </p:nvGraphicFramePr>
        <p:xfrm>
          <a:off x="1500188" y="2627313"/>
          <a:ext cx="350837" cy="504825"/>
        </p:xfrm>
        <a:graphic>
          <a:graphicData uri="http://schemas.openxmlformats.org/presentationml/2006/ole">
            <p:oleObj spid="_x0000_s4100" name="Equation" r:id="rId5" imgW="152268" imgH="215713" progId="Equation.DSMT4">
              <p:embed/>
            </p:oleObj>
          </a:graphicData>
        </a:graphic>
      </p:graphicFrame>
      <p:graphicFrame>
        <p:nvGraphicFramePr>
          <p:cNvPr id="4101" name="Object 9"/>
          <p:cNvGraphicFramePr>
            <a:graphicFrameLocks noChangeAspect="1"/>
          </p:cNvGraphicFramePr>
          <p:nvPr/>
        </p:nvGraphicFramePr>
        <p:xfrm>
          <a:off x="6877050" y="2997200"/>
          <a:ext cx="481013" cy="649288"/>
        </p:xfrm>
        <a:graphic>
          <a:graphicData uri="http://schemas.openxmlformats.org/presentationml/2006/ole">
            <p:oleObj spid="_x0000_s4101" name="Equation" r:id="rId6" imgW="164885" imgH="215619" progId="Equation.DSMT4">
              <p:embed/>
            </p:oleObj>
          </a:graphicData>
        </a:graphic>
      </p:graphicFrame>
      <p:graphicFrame>
        <p:nvGraphicFramePr>
          <p:cNvPr id="4102" name="Object 10"/>
          <p:cNvGraphicFramePr>
            <a:graphicFrameLocks noChangeAspect="1"/>
          </p:cNvGraphicFramePr>
          <p:nvPr/>
        </p:nvGraphicFramePr>
        <p:xfrm>
          <a:off x="7667625" y="2997200"/>
          <a:ext cx="542925" cy="657225"/>
        </p:xfrm>
        <a:graphic>
          <a:graphicData uri="http://schemas.openxmlformats.org/presentationml/2006/ole">
            <p:oleObj spid="_x0000_s4102" name="Equation" r:id="rId7" imgW="177569" imgH="215619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381000"/>
          </a:xfrm>
        </p:spPr>
        <p:txBody>
          <a:bodyPr/>
          <a:lstStyle/>
          <a:p>
            <a:pPr eaLnBrk="1" hangingPunct="1"/>
            <a:r>
              <a:rPr lang="ru-RU" altLang="ja-JP" sz="3200" b="1" smtClean="0">
                <a:cs typeface="Times New Roman" pitchFamily="18" charset="0"/>
              </a:rPr>
              <a:t>Пример.</a:t>
            </a:r>
            <a:endParaRPr lang="ru-RU" altLang="ja-JP" sz="3200" b="1" smtClean="0"/>
          </a:p>
        </p:txBody>
      </p:sp>
      <p:sp>
        <p:nvSpPr>
          <p:cNvPr id="51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5105400"/>
          </a:xfrm>
        </p:spPr>
        <p:txBody>
          <a:bodyPr/>
          <a:lstStyle/>
          <a:p>
            <a:pPr algn="just" eaLnBrk="1" hangingPunct="1"/>
            <a:r>
              <a:rPr lang="ru-RU" altLang="ja-JP" smtClean="0"/>
              <a:t>Рассмотрим регрессию себестоимости: единицы продукции (руб.</a:t>
            </a:r>
            <a:r>
              <a:rPr lang="ru-RU" altLang="ja-JP" i="1" smtClean="0"/>
              <a:t>,у</a:t>
            </a:r>
            <a:r>
              <a:rPr lang="ru-RU" altLang="ja-JP" smtClean="0"/>
              <a:t>) от заработной платы работника  (руб.,</a:t>
            </a:r>
            <a:r>
              <a:rPr lang="ru-RU" altLang="ja-JP" i="1" smtClean="0"/>
              <a:t> </a:t>
            </a:r>
            <a:r>
              <a:rPr lang="ru-RU" altLang="ja-JP" smtClean="0"/>
              <a:t>) и производительности его труда (единиц в час,    ):</a:t>
            </a:r>
          </a:p>
          <a:p>
            <a:pPr algn="just" eaLnBrk="1" hangingPunct="1"/>
            <a:endParaRPr lang="ru-RU" altLang="ja-JP" smtClean="0"/>
          </a:p>
          <a:p>
            <a:pPr algn="just" eaLnBrk="1" hangingPunct="1"/>
            <a:endParaRPr lang="ru-RU" altLang="ja-JP" smtClean="0"/>
          </a:p>
          <a:p>
            <a:pPr algn="just" eaLnBrk="1" hangingPunct="1"/>
            <a:endParaRPr lang="ru-RU" altLang="ja-JP" smtClean="0"/>
          </a:p>
          <a:p>
            <a:pPr algn="just" eaLnBrk="1" hangingPunct="1"/>
            <a:r>
              <a:rPr lang="ru-RU" altLang="ja-JP" smtClean="0"/>
              <a:t>                       = 0,95</a:t>
            </a:r>
          </a:p>
        </p:txBody>
      </p:sp>
      <p:sp>
        <p:nvSpPr>
          <p:cNvPr id="5128" name="Rectangle 5"/>
          <p:cNvSpPr>
            <a:spLocks noChangeArrowheads="1"/>
          </p:cNvSpPr>
          <p:nvPr/>
        </p:nvSpPr>
        <p:spPr bwMode="auto">
          <a:xfrm>
            <a:off x="369570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/>
        </p:nvGraphicFramePr>
        <p:xfrm>
          <a:off x="2195513" y="4292600"/>
          <a:ext cx="4665662" cy="668338"/>
        </p:xfrm>
        <a:graphic>
          <a:graphicData uri="http://schemas.openxmlformats.org/presentationml/2006/ole">
            <p:oleObj spid="_x0000_s5122" name="Формула" r:id="rId4" imgW="1218960" imgH="177480" progId="Equation.3">
              <p:embed/>
            </p:oleObj>
          </a:graphicData>
        </a:graphic>
      </p:graphicFrame>
      <p:sp>
        <p:nvSpPr>
          <p:cNvPr id="5129" name="Rectangle 7"/>
          <p:cNvSpPr>
            <a:spLocks noChangeArrowheads="1"/>
          </p:cNvSpPr>
          <p:nvPr/>
        </p:nvSpPr>
        <p:spPr bwMode="auto">
          <a:xfrm>
            <a:off x="4510088" y="3357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5123" name="Object 6"/>
          <p:cNvGraphicFramePr>
            <a:graphicFrameLocks noChangeAspect="1"/>
          </p:cNvGraphicFramePr>
          <p:nvPr/>
        </p:nvGraphicFramePr>
        <p:xfrm>
          <a:off x="7543800" y="2514600"/>
          <a:ext cx="392113" cy="452438"/>
        </p:xfrm>
        <a:graphic>
          <a:graphicData uri="http://schemas.openxmlformats.org/presentationml/2006/ole">
            <p:oleObj spid="_x0000_s5123" r:id="rId5" imgW="126835" imgH="139518" progId="Equation.3">
              <p:embed/>
            </p:oleObj>
          </a:graphicData>
        </a:graphic>
      </p:graphicFrame>
      <p:sp>
        <p:nvSpPr>
          <p:cNvPr id="5130" name="Rectangle 9"/>
          <p:cNvSpPr>
            <a:spLocks noChangeArrowheads="1"/>
          </p:cNvSpPr>
          <p:nvPr/>
        </p:nvSpPr>
        <p:spPr bwMode="auto">
          <a:xfrm>
            <a:off x="3581400" y="3124200"/>
            <a:ext cx="100726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5124" name="Object 8"/>
          <p:cNvGraphicFramePr>
            <a:graphicFrameLocks noChangeAspect="1"/>
          </p:cNvGraphicFramePr>
          <p:nvPr/>
        </p:nvGraphicFramePr>
        <p:xfrm>
          <a:off x="1752600" y="3505200"/>
          <a:ext cx="381000" cy="381000"/>
        </p:xfrm>
        <a:graphic>
          <a:graphicData uri="http://schemas.openxmlformats.org/presentationml/2006/ole">
            <p:oleObj spid="_x0000_s5124" r:id="rId6" imgW="126725" imgH="126725" progId="Equation.3">
              <p:embed/>
            </p:oleObj>
          </a:graphicData>
        </a:graphic>
      </p:graphicFrame>
      <p:graphicFrame>
        <p:nvGraphicFramePr>
          <p:cNvPr id="5125" name="Object 10"/>
          <p:cNvGraphicFramePr>
            <a:graphicFrameLocks noChangeAspect="1"/>
          </p:cNvGraphicFramePr>
          <p:nvPr/>
        </p:nvGraphicFramePr>
        <p:xfrm>
          <a:off x="2362200" y="5334000"/>
          <a:ext cx="889000" cy="1066800"/>
        </p:xfrm>
        <a:graphic>
          <a:graphicData uri="http://schemas.openxmlformats.org/presentationml/2006/ole">
            <p:oleObj spid="_x0000_s5125" r:id="rId7" imgW="190500" imgH="228600" progId="Equation.3">
              <p:embed/>
            </p:oleObj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2205038"/>
            <a:ext cx="8015288" cy="1943100"/>
          </a:xfrm>
        </p:spPr>
        <p:txBody>
          <a:bodyPr/>
          <a:lstStyle/>
          <a:p>
            <a:pPr eaLnBrk="1" hangingPunct="1"/>
            <a:r>
              <a:rPr lang="ru-RU" sz="3400" b="1" smtClean="0">
                <a:solidFill>
                  <a:schemeClr val="folHlink"/>
                </a:solidFill>
                <a:cs typeface="Times New Roman" pitchFamily="18" charset="0"/>
              </a:rPr>
              <a:t>Отбор факторов при построении множественной регрессии</a:t>
            </a:r>
            <a:r>
              <a:rPr lang="ru-RU" b="1" smtClean="0">
                <a:solidFill>
                  <a:schemeClr val="folHlink"/>
                </a:solidFill>
                <a:cs typeface="Times New Roman" pitchFamily="18" charset="0"/>
              </a:rPr>
              <a:t>.</a:t>
            </a:r>
            <a:r>
              <a:rPr lang="ru-RU" altLang="ja-JP" smtClean="0">
                <a:solidFill>
                  <a:schemeClr val="folHlink"/>
                </a:solidFill>
                <a:cs typeface="Times New Roman" pitchFamily="18" charset="0"/>
              </a:rPr>
              <a:t/>
            </a:r>
            <a:br>
              <a:rPr lang="ru-RU" altLang="ja-JP" smtClean="0">
                <a:solidFill>
                  <a:schemeClr val="folHlink"/>
                </a:solidFill>
                <a:cs typeface="Times New Roman" pitchFamily="18" charset="0"/>
              </a:rPr>
            </a:br>
            <a:endParaRPr lang="ru-RU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 flipV="1">
            <a:off x="457200" y="188913"/>
            <a:ext cx="2890838" cy="85725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333375"/>
            <a:ext cx="8353425" cy="5903913"/>
          </a:xfrm>
        </p:spPr>
        <p:txBody>
          <a:bodyPr/>
          <a:lstStyle/>
          <a:p>
            <a:pPr eaLnBrk="1" hangingPunct="1"/>
            <a:endParaRPr lang="ru-RU" sz="2800" smtClean="0"/>
          </a:p>
          <a:p>
            <a:pPr eaLnBrk="1" hangingPunct="1"/>
            <a:endParaRPr lang="ru-RU" sz="2800" smtClean="0"/>
          </a:p>
          <a:p>
            <a:pPr eaLnBrk="1" hangingPunct="1"/>
            <a:r>
              <a:rPr lang="ru-RU" sz="2800" smtClean="0"/>
              <a:t>2 этапа отбора факторов:</a:t>
            </a:r>
          </a:p>
          <a:p>
            <a:pPr eaLnBrk="1" hangingPunct="1"/>
            <a:endParaRPr lang="ru-RU" sz="2800" smtClean="0"/>
          </a:p>
          <a:p>
            <a:pPr lvl="1" eaLnBrk="1" hangingPunct="1"/>
            <a:r>
              <a:rPr lang="ru-RU" sz="2400" smtClean="0"/>
              <a:t>факторы подбираются исходя из сущности проблемы;</a:t>
            </a:r>
          </a:p>
          <a:p>
            <a:pPr lvl="1" eaLnBrk="1" hangingPunct="1"/>
            <a:r>
              <a:rPr lang="ru-RU" sz="2400" smtClean="0"/>
              <a:t>на основе корреляционной матрицы производится исключение части факторов</a:t>
            </a:r>
          </a:p>
          <a:p>
            <a:pPr lvl="2" eaLnBrk="1" hangingPunct="1"/>
            <a:r>
              <a:rPr lang="ru-RU" sz="2000" smtClean="0"/>
              <a:t>1) проверка парной корреляции,          </a:t>
            </a:r>
          </a:p>
          <a:p>
            <a:pPr lvl="2" eaLnBrk="1" hangingPunct="1"/>
            <a:r>
              <a:rPr lang="ru-RU" sz="2000" smtClean="0"/>
              <a:t>2) оценка мультиколлинеарности факторов:</a:t>
            </a:r>
          </a:p>
          <a:p>
            <a:pPr lvl="3" eaLnBrk="1" hangingPunct="1"/>
            <a:r>
              <a:rPr lang="ru-RU" sz="1800" smtClean="0"/>
              <a:t>Проверка гипотезы H</a:t>
            </a:r>
            <a:r>
              <a:rPr lang="ru-RU" sz="1800" baseline="-25000" smtClean="0"/>
              <a:t>0</a:t>
            </a:r>
            <a:r>
              <a:rPr lang="ru-RU" sz="1800" smtClean="0"/>
              <a:t>: Det R=1</a:t>
            </a:r>
          </a:p>
          <a:p>
            <a:pPr eaLnBrk="1" hangingPunct="1"/>
            <a:endParaRPr lang="ru-RU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smtClean="0"/>
              <a:t>Пути преодоления сильной межфакторной корреляции</a:t>
            </a:r>
            <a:endParaRPr lang="ru-RU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2800" smtClean="0"/>
              <a:t>Исключение одного или нескольких факторов</a:t>
            </a:r>
          </a:p>
          <a:p>
            <a:pPr eaLnBrk="1" hangingPunct="1"/>
            <a:r>
              <a:rPr lang="ru-RU" sz="2800" smtClean="0"/>
              <a:t>Преобразование факторов для уменьшения корреляции между ними</a:t>
            </a:r>
          </a:p>
          <a:p>
            <a:pPr lvl="1" eaLnBrk="1" hangingPunct="1"/>
            <a:r>
              <a:rPr lang="ru-RU" sz="2400" smtClean="0"/>
              <a:t>Переход к первым разностям</a:t>
            </a:r>
          </a:p>
          <a:p>
            <a:pPr lvl="1" eaLnBrk="1" hangingPunct="1"/>
            <a:r>
              <a:rPr lang="ru-RU" sz="2400" smtClean="0"/>
              <a:t>Переход к линейным комбинациям (метод главных компонент)</a:t>
            </a:r>
          </a:p>
          <a:p>
            <a:pPr eaLnBrk="1" hangingPunct="1"/>
            <a:r>
              <a:rPr lang="ru-RU" sz="2800" smtClean="0"/>
              <a:t>Переход к совмещенным уравнениям регрессии</a:t>
            </a:r>
          </a:p>
          <a:p>
            <a:pPr eaLnBrk="1" hangingPunct="1"/>
            <a:r>
              <a:rPr lang="ru-RU" sz="2800" smtClean="0"/>
              <a:t>Переход к уравнениям приведенной формы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052513"/>
            <a:ext cx="7772400" cy="4114800"/>
          </a:xfrm>
        </p:spPr>
        <p:txBody>
          <a:bodyPr/>
          <a:lstStyle/>
          <a:p>
            <a:pPr eaLnBrk="1" hangingPunct="1"/>
            <a:r>
              <a:rPr lang="ru-RU" altLang="ja-JP" sz="3600" smtClean="0">
                <a:solidFill>
                  <a:schemeClr val="bg1"/>
                </a:solidFill>
              </a:rPr>
              <a:t>Предпочтение отдается не фактору,  более тесно связанному с результатом, а тому фактору, который при </a:t>
            </a:r>
            <a:r>
              <a:rPr lang="ru-RU" altLang="ja-JP" sz="3600" b="1" u="sng" smtClean="0">
                <a:solidFill>
                  <a:schemeClr val="bg1"/>
                </a:solidFill>
              </a:rPr>
              <a:t>достаточной тесной связи с результатом имеет наименьшую тесноту связи с другими факторами</a:t>
            </a:r>
            <a:r>
              <a:rPr lang="ru-RU" altLang="ja-JP" sz="3600" smtClean="0">
                <a:solidFill>
                  <a:schemeClr val="bg1"/>
                </a:solidFill>
              </a:rPr>
              <a:t>.</a:t>
            </a:r>
            <a:endParaRPr lang="ru-RU" sz="360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484313"/>
            <a:ext cx="7772400" cy="3429000"/>
          </a:xfrm>
        </p:spPr>
        <p:txBody>
          <a:bodyPr/>
          <a:lstStyle/>
          <a:p>
            <a:pPr algn="just" eaLnBrk="1" hangingPunct="1"/>
            <a:r>
              <a:rPr lang="ru-RU" altLang="ja-JP" smtClean="0">
                <a:cs typeface="Times New Roman" pitchFamily="18" charset="0"/>
              </a:rPr>
              <a:t>Пусть, например, при изучении зависимости   матрица парных коэффициентов корреляции оказалась следующей:</a:t>
            </a:r>
          </a:p>
          <a:p>
            <a:pPr eaLnBrk="1" hangingPunct="1"/>
            <a:endParaRPr lang="ru-RU" smtClean="0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1928813" y="2362200"/>
          <a:ext cx="669925" cy="762000"/>
        </p:xfrm>
        <a:graphic>
          <a:graphicData uri="http://schemas.openxmlformats.org/presentationml/2006/ole">
            <p:oleObj spid="_x0000_s6146" r:id="rId4" imgW="139579" imgH="164957" progId="Equation.3">
              <p:embed/>
            </p:oleObj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2030413" y="3352800"/>
          <a:ext cx="549275" cy="685800"/>
        </p:xfrm>
        <a:graphic>
          <a:graphicData uri="http://schemas.openxmlformats.org/presentationml/2006/ole">
            <p:oleObj spid="_x0000_s6147" r:id="rId5" imgW="126835" imgH="139518" progId="Equation.3">
              <p:embed/>
            </p:oleObj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981200" y="4419600"/>
          <a:ext cx="609600" cy="609600"/>
        </p:xfrm>
        <a:graphic>
          <a:graphicData uri="http://schemas.openxmlformats.org/presentationml/2006/ole">
            <p:oleObj spid="_x0000_s6148" r:id="rId6" imgW="126725" imgH="126725" progId="Equation.3">
              <p:embed/>
            </p:oleObj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027238" y="5334000"/>
          <a:ext cx="487362" cy="609600"/>
        </p:xfrm>
        <a:graphic>
          <a:graphicData uri="http://schemas.openxmlformats.org/presentationml/2006/ole">
            <p:oleObj spid="_x0000_s6149" r:id="rId7" imgW="114201" imgH="139579" progId="Equation.3">
              <p:embed/>
            </p:oleObj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3429000" y="1447800"/>
          <a:ext cx="538163" cy="609600"/>
        </p:xfrm>
        <a:graphic>
          <a:graphicData uri="http://schemas.openxmlformats.org/presentationml/2006/ole">
            <p:oleObj spid="_x0000_s6150" r:id="rId8" imgW="139579" imgH="164957" progId="Equation.3">
              <p:embed/>
            </p:oleObj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4572000" y="1447800"/>
          <a:ext cx="461963" cy="533400"/>
        </p:xfrm>
        <a:graphic>
          <a:graphicData uri="http://schemas.openxmlformats.org/presentationml/2006/ole">
            <p:oleObj spid="_x0000_s6151" r:id="rId9" imgW="126835" imgH="139518" progId="Equation.3">
              <p:embed/>
            </p:oleObj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5791200" y="1447800"/>
          <a:ext cx="457200" cy="457200"/>
        </p:xfrm>
        <a:graphic>
          <a:graphicData uri="http://schemas.openxmlformats.org/presentationml/2006/ole">
            <p:oleObj spid="_x0000_s6152" r:id="rId10" imgW="126725" imgH="126725" progId="Equation.3">
              <p:embed/>
            </p:oleObj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6934200" y="1447800"/>
          <a:ext cx="427038" cy="533400"/>
        </p:xfrm>
        <a:graphic>
          <a:graphicData uri="http://schemas.openxmlformats.org/presentationml/2006/ole">
            <p:oleObj spid="_x0000_s6153" r:id="rId11" imgW="114201" imgH="139579" progId="Equation.3">
              <p:embed/>
            </p:oleObj>
          </a:graphicData>
        </a:graphic>
      </p:graphicFrame>
      <p:grpSp>
        <p:nvGrpSpPr>
          <p:cNvPr id="6154" name="Group 10"/>
          <p:cNvGrpSpPr>
            <a:grpSpLocks/>
          </p:cNvGrpSpPr>
          <p:nvPr/>
        </p:nvGrpSpPr>
        <p:grpSpPr bwMode="auto">
          <a:xfrm>
            <a:off x="1676400" y="1143000"/>
            <a:ext cx="6019800" cy="4953000"/>
            <a:chOff x="-3" y="-3"/>
            <a:chExt cx="2741" cy="2577"/>
          </a:xfrm>
        </p:grpSpPr>
        <p:grpSp>
          <p:nvGrpSpPr>
            <p:cNvPr id="6155" name="Group 11"/>
            <p:cNvGrpSpPr>
              <a:grpSpLocks/>
            </p:cNvGrpSpPr>
            <p:nvPr/>
          </p:nvGrpSpPr>
          <p:grpSpPr bwMode="auto">
            <a:xfrm>
              <a:off x="0" y="0"/>
              <a:ext cx="2735" cy="2571"/>
              <a:chOff x="0" y="0"/>
              <a:chExt cx="2735" cy="2571"/>
            </a:xfrm>
          </p:grpSpPr>
          <p:grpSp>
            <p:nvGrpSpPr>
              <p:cNvPr id="6157" name="Group 12"/>
              <p:cNvGrpSpPr>
                <a:grpSpLocks/>
              </p:cNvGrpSpPr>
              <p:nvPr/>
            </p:nvGrpSpPr>
            <p:grpSpPr bwMode="auto">
              <a:xfrm>
                <a:off x="0" y="0"/>
                <a:ext cx="547" cy="499"/>
                <a:chOff x="0" y="0"/>
                <a:chExt cx="547" cy="499"/>
              </a:xfrm>
            </p:grpSpPr>
            <p:sp>
              <p:nvSpPr>
                <p:cNvPr id="6230" name="Rectangle 13"/>
                <p:cNvSpPr>
                  <a:spLocks noChangeArrowheads="1"/>
                </p:cNvSpPr>
                <p:nvPr/>
              </p:nvSpPr>
              <p:spPr bwMode="auto">
                <a:xfrm>
                  <a:off x="43" y="0"/>
                  <a:ext cx="461" cy="49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000">
                      <a:cs typeface="Times New Roman" pitchFamily="18" charset="0"/>
                    </a:rPr>
                    <a:t> </a:t>
                  </a:r>
                </a:p>
                <a:p>
                  <a:pPr algn="ctr" eaLnBrk="0" hangingPunct="0"/>
                  <a:endParaRPr lang="ru-RU" altLang="ja-JP"/>
                </a:p>
              </p:txBody>
            </p:sp>
            <p:sp>
              <p:nvSpPr>
                <p:cNvPr id="6231" name="Rectangle 14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547" cy="499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158" name="Group 15"/>
              <p:cNvGrpSpPr>
                <a:grpSpLocks/>
              </p:cNvGrpSpPr>
              <p:nvPr/>
            </p:nvGrpSpPr>
            <p:grpSpPr bwMode="auto">
              <a:xfrm>
                <a:off x="547" y="0"/>
                <a:ext cx="547" cy="499"/>
                <a:chOff x="547" y="0"/>
                <a:chExt cx="547" cy="499"/>
              </a:xfrm>
            </p:grpSpPr>
            <p:sp>
              <p:nvSpPr>
                <p:cNvPr id="6228" name="Rectangle 16"/>
                <p:cNvSpPr>
                  <a:spLocks noChangeArrowheads="1"/>
                </p:cNvSpPr>
                <p:nvPr/>
              </p:nvSpPr>
              <p:spPr bwMode="auto">
                <a:xfrm>
                  <a:off x="590" y="0"/>
                  <a:ext cx="461" cy="49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200">
                      <a:cs typeface="Times New Roman" pitchFamily="18" charset="0"/>
                    </a:rPr>
                    <a:t> </a:t>
                  </a:r>
                  <a:endParaRPr lang="ru-RU" altLang="ja-JP" sz="1000">
                    <a:cs typeface="Times New Roman" pitchFamily="18" charset="0"/>
                  </a:endParaRPr>
                </a:p>
                <a:p>
                  <a:pPr algn="ctr" eaLnBrk="0" hangingPunct="0"/>
                  <a:endParaRPr lang="ru-RU" altLang="ja-JP"/>
                </a:p>
              </p:txBody>
            </p:sp>
            <p:sp>
              <p:nvSpPr>
                <p:cNvPr id="6229" name="Rectangle 17"/>
                <p:cNvSpPr>
                  <a:spLocks noChangeArrowheads="1"/>
                </p:cNvSpPr>
                <p:nvPr/>
              </p:nvSpPr>
              <p:spPr bwMode="auto">
                <a:xfrm>
                  <a:off x="547" y="0"/>
                  <a:ext cx="547" cy="499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159" name="Group 18"/>
              <p:cNvGrpSpPr>
                <a:grpSpLocks/>
              </p:cNvGrpSpPr>
              <p:nvPr/>
            </p:nvGrpSpPr>
            <p:grpSpPr bwMode="auto">
              <a:xfrm>
                <a:off x="1094" y="0"/>
                <a:ext cx="547" cy="499"/>
                <a:chOff x="1094" y="0"/>
                <a:chExt cx="547" cy="499"/>
              </a:xfrm>
            </p:grpSpPr>
            <p:sp>
              <p:nvSpPr>
                <p:cNvPr id="6226" name="Rectangle 19"/>
                <p:cNvSpPr>
                  <a:spLocks noChangeArrowheads="1"/>
                </p:cNvSpPr>
                <p:nvPr/>
              </p:nvSpPr>
              <p:spPr bwMode="auto">
                <a:xfrm>
                  <a:off x="1137" y="0"/>
                  <a:ext cx="461" cy="49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200">
                      <a:cs typeface="Times New Roman" pitchFamily="18" charset="0"/>
                    </a:rPr>
                    <a:t> </a:t>
                  </a:r>
                  <a:endParaRPr lang="ru-RU" altLang="ja-JP" sz="1000">
                    <a:cs typeface="Times New Roman" pitchFamily="18" charset="0"/>
                  </a:endParaRPr>
                </a:p>
                <a:p>
                  <a:pPr algn="ctr" eaLnBrk="0" hangingPunct="0"/>
                  <a:r>
                    <a:rPr lang="ru-RU" altLang="ja-JP" sz="1000">
                      <a:cs typeface="Times New Roman" pitchFamily="18" charset="0"/>
                    </a:rPr>
                    <a:t> </a:t>
                  </a:r>
                </a:p>
                <a:p>
                  <a:pPr algn="ctr" eaLnBrk="0" hangingPunct="0"/>
                  <a:endParaRPr lang="ru-RU" altLang="ja-JP"/>
                </a:p>
              </p:txBody>
            </p:sp>
            <p:sp>
              <p:nvSpPr>
                <p:cNvPr id="6227" name="Rectangle 20"/>
                <p:cNvSpPr>
                  <a:spLocks noChangeArrowheads="1"/>
                </p:cNvSpPr>
                <p:nvPr/>
              </p:nvSpPr>
              <p:spPr bwMode="auto">
                <a:xfrm>
                  <a:off x="1094" y="0"/>
                  <a:ext cx="547" cy="499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160" name="Group 21"/>
              <p:cNvGrpSpPr>
                <a:grpSpLocks/>
              </p:cNvGrpSpPr>
              <p:nvPr/>
            </p:nvGrpSpPr>
            <p:grpSpPr bwMode="auto">
              <a:xfrm>
                <a:off x="1641" y="0"/>
                <a:ext cx="547" cy="499"/>
                <a:chOff x="1641" y="0"/>
                <a:chExt cx="547" cy="499"/>
              </a:xfrm>
            </p:grpSpPr>
            <p:sp>
              <p:nvSpPr>
                <p:cNvPr id="6224" name="Rectangle 22"/>
                <p:cNvSpPr>
                  <a:spLocks noChangeArrowheads="1"/>
                </p:cNvSpPr>
                <p:nvPr/>
              </p:nvSpPr>
              <p:spPr bwMode="auto">
                <a:xfrm>
                  <a:off x="1684" y="0"/>
                  <a:ext cx="461" cy="49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200">
                      <a:cs typeface="Times New Roman" pitchFamily="18" charset="0"/>
                    </a:rPr>
                    <a:t> </a:t>
                  </a:r>
                  <a:endParaRPr lang="ru-RU" altLang="ja-JP" sz="1000">
                    <a:cs typeface="Times New Roman" pitchFamily="18" charset="0"/>
                  </a:endParaRPr>
                </a:p>
                <a:p>
                  <a:pPr algn="ctr" eaLnBrk="0" hangingPunct="0"/>
                  <a:endParaRPr lang="ru-RU" altLang="ja-JP"/>
                </a:p>
              </p:txBody>
            </p:sp>
            <p:sp>
              <p:nvSpPr>
                <p:cNvPr id="6225" name="Rectangle 23"/>
                <p:cNvSpPr>
                  <a:spLocks noChangeArrowheads="1"/>
                </p:cNvSpPr>
                <p:nvPr/>
              </p:nvSpPr>
              <p:spPr bwMode="auto">
                <a:xfrm>
                  <a:off x="1641" y="0"/>
                  <a:ext cx="547" cy="499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161" name="Group 24"/>
              <p:cNvGrpSpPr>
                <a:grpSpLocks/>
              </p:cNvGrpSpPr>
              <p:nvPr/>
            </p:nvGrpSpPr>
            <p:grpSpPr bwMode="auto">
              <a:xfrm>
                <a:off x="2188" y="0"/>
                <a:ext cx="547" cy="499"/>
                <a:chOff x="2188" y="0"/>
                <a:chExt cx="547" cy="499"/>
              </a:xfrm>
            </p:grpSpPr>
            <p:sp>
              <p:nvSpPr>
                <p:cNvPr id="6222" name="Rectangle 25"/>
                <p:cNvSpPr>
                  <a:spLocks noChangeArrowheads="1"/>
                </p:cNvSpPr>
                <p:nvPr/>
              </p:nvSpPr>
              <p:spPr bwMode="auto">
                <a:xfrm>
                  <a:off x="2231" y="0"/>
                  <a:ext cx="461" cy="49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200">
                      <a:cs typeface="Times New Roman" pitchFamily="18" charset="0"/>
                    </a:rPr>
                    <a:t> </a:t>
                  </a:r>
                  <a:endParaRPr lang="ru-RU" altLang="ja-JP" sz="1000">
                    <a:cs typeface="Times New Roman" pitchFamily="18" charset="0"/>
                  </a:endParaRPr>
                </a:p>
                <a:p>
                  <a:pPr algn="ctr" eaLnBrk="0" hangingPunct="0"/>
                  <a:endParaRPr lang="ru-RU" altLang="ja-JP"/>
                </a:p>
              </p:txBody>
            </p:sp>
            <p:sp>
              <p:nvSpPr>
                <p:cNvPr id="6223" name="Rectangle 26"/>
                <p:cNvSpPr>
                  <a:spLocks noChangeArrowheads="1"/>
                </p:cNvSpPr>
                <p:nvPr/>
              </p:nvSpPr>
              <p:spPr bwMode="auto">
                <a:xfrm>
                  <a:off x="2188" y="0"/>
                  <a:ext cx="547" cy="499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162" name="Group 27"/>
              <p:cNvGrpSpPr>
                <a:grpSpLocks/>
              </p:cNvGrpSpPr>
              <p:nvPr/>
            </p:nvGrpSpPr>
            <p:grpSpPr bwMode="auto">
              <a:xfrm>
                <a:off x="0" y="499"/>
                <a:ext cx="547" cy="518"/>
                <a:chOff x="0" y="499"/>
                <a:chExt cx="547" cy="518"/>
              </a:xfrm>
            </p:grpSpPr>
            <p:sp>
              <p:nvSpPr>
                <p:cNvPr id="6220" name="Rectangle 28"/>
                <p:cNvSpPr>
                  <a:spLocks noChangeArrowheads="1"/>
                </p:cNvSpPr>
                <p:nvPr/>
              </p:nvSpPr>
              <p:spPr bwMode="auto">
                <a:xfrm>
                  <a:off x="43" y="499"/>
                  <a:ext cx="461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200">
                      <a:cs typeface="Times New Roman" pitchFamily="18" charset="0"/>
                    </a:rPr>
                    <a:t> </a:t>
                  </a:r>
                  <a:endParaRPr lang="ru-RU" altLang="ja-JP" sz="1000">
                    <a:cs typeface="Times New Roman" pitchFamily="18" charset="0"/>
                  </a:endParaRPr>
                </a:p>
                <a:p>
                  <a:pPr algn="ctr" eaLnBrk="0" hangingPunct="0"/>
                  <a:r>
                    <a:rPr lang="ru-RU" altLang="ja-JP" sz="1000">
                      <a:cs typeface="Times New Roman" pitchFamily="18" charset="0"/>
                    </a:rPr>
                    <a:t> </a:t>
                  </a:r>
                </a:p>
                <a:p>
                  <a:pPr algn="ctr" eaLnBrk="0" hangingPunct="0"/>
                  <a:endParaRPr lang="ru-RU" altLang="ja-JP"/>
                </a:p>
              </p:txBody>
            </p:sp>
            <p:sp>
              <p:nvSpPr>
                <p:cNvPr id="6221" name="Rectangle 29"/>
                <p:cNvSpPr>
                  <a:spLocks noChangeArrowheads="1"/>
                </p:cNvSpPr>
                <p:nvPr/>
              </p:nvSpPr>
              <p:spPr bwMode="auto">
                <a:xfrm>
                  <a:off x="0" y="499"/>
                  <a:ext cx="54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163" name="Group 30"/>
              <p:cNvGrpSpPr>
                <a:grpSpLocks/>
              </p:cNvGrpSpPr>
              <p:nvPr/>
            </p:nvGrpSpPr>
            <p:grpSpPr bwMode="auto">
              <a:xfrm>
                <a:off x="547" y="499"/>
                <a:ext cx="547" cy="518"/>
                <a:chOff x="547" y="499"/>
                <a:chExt cx="547" cy="518"/>
              </a:xfrm>
            </p:grpSpPr>
            <p:sp>
              <p:nvSpPr>
                <p:cNvPr id="6218" name="Rectangle 31"/>
                <p:cNvSpPr>
                  <a:spLocks noChangeArrowheads="1"/>
                </p:cNvSpPr>
                <p:nvPr/>
              </p:nvSpPr>
              <p:spPr bwMode="auto">
                <a:xfrm>
                  <a:off x="590" y="499"/>
                  <a:ext cx="461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200">
                      <a:cs typeface="Times New Roman" pitchFamily="18" charset="0"/>
                    </a:rPr>
                    <a:t> </a:t>
                  </a:r>
                  <a:endParaRPr lang="ru-RU" altLang="ja-JP" sz="1000">
                    <a:cs typeface="Times New Roman" pitchFamily="18" charset="0"/>
                  </a:endParaRPr>
                </a:p>
                <a:p>
                  <a:pPr algn="ctr" eaLnBrk="0" hangingPunct="0"/>
                  <a:endParaRPr lang="ru-RU" altLang="ja-JP" sz="1800">
                    <a:cs typeface="Times New Roman" pitchFamily="18" charset="0"/>
                  </a:endParaRPr>
                </a:p>
                <a:p>
                  <a:pPr algn="ctr" eaLnBrk="0" hangingPunct="0"/>
                  <a:r>
                    <a:rPr lang="ru-RU" altLang="ja-JP" b="1">
                      <a:cs typeface="Times New Roman" pitchFamily="18" charset="0"/>
                    </a:rPr>
                    <a:t>1</a:t>
                  </a:r>
                </a:p>
              </p:txBody>
            </p:sp>
            <p:sp>
              <p:nvSpPr>
                <p:cNvPr id="6219" name="Rectangle 32"/>
                <p:cNvSpPr>
                  <a:spLocks noChangeArrowheads="1"/>
                </p:cNvSpPr>
                <p:nvPr/>
              </p:nvSpPr>
              <p:spPr bwMode="auto">
                <a:xfrm>
                  <a:off x="547" y="499"/>
                  <a:ext cx="54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164" name="Group 33"/>
              <p:cNvGrpSpPr>
                <a:grpSpLocks/>
              </p:cNvGrpSpPr>
              <p:nvPr/>
            </p:nvGrpSpPr>
            <p:grpSpPr bwMode="auto">
              <a:xfrm>
                <a:off x="1094" y="499"/>
                <a:ext cx="547" cy="518"/>
                <a:chOff x="1094" y="499"/>
                <a:chExt cx="547" cy="518"/>
              </a:xfrm>
            </p:grpSpPr>
            <p:sp>
              <p:nvSpPr>
                <p:cNvPr id="6216" name="Rectangle 34"/>
                <p:cNvSpPr>
                  <a:spLocks noChangeArrowheads="1"/>
                </p:cNvSpPr>
                <p:nvPr/>
              </p:nvSpPr>
              <p:spPr bwMode="auto">
                <a:xfrm>
                  <a:off x="1137" y="499"/>
                  <a:ext cx="461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000">
                      <a:cs typeface="Times New Roman" pitchFamily="18" charset="0"/>
                    </a:rPr>
                    <a:t> </a:t>
                  </a:r>
                </a:p>
                <a:p>
                  <a:pPr algn="ctr" eaLnBrk="0" hangingPunct="0"/>
                  <a:endParaRPr lang="ru-RU" altLang="ja-JP"/>
                </a:p>
              </p:txBody>
            </p:sp>
            <p:sp>
              <p:nvSpPr>
                <p:cNvPr id="6217" name="Rectangle 35"/>
                <p:cNvSpPr>
                  <a:spLocks noChangeArrowheads="1"/>
                </p:cNvSpPr>
                <p:nvPr/>
              </p:nvSpPr>
              <p:spPr bwMode="auto">
                <a:xfrm>
                  <a:off x="1094" y="499"/>
                  <a:ext cx="54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165" name="Group 36"/>
              <p:cNvGrpSpPr>
                <a:grpSpLocks/>
              </p:cNvGrpSpPr>
              <p:nvPr/>
            </p:nvGrpSpPr>
            <p:grpSpPr bwMode="auto">
              <a:xfrm>
                <a:off x="1641" y="499"/>
                <a:ext cx="547" cy="518"/>
                <a:chOff x="1641" y="499"/>
                <a:chExt cx="547" cy="518"/>
              </a:xfrm>
            </p:grpSpPr>
            <p:sp>
              <p:nvSpPr>
                <p:cNvPr id="6214" name="Rectangle 37"/>
                <p:cNvSpPr>
                  <a:spLocks noChangeArrowheads="1"/>
                </p:cNvSpPr>
                <p:nvPr/>
              </p:nvSpPr>
              <p:spPr bwMode="auto">
                <a:xfrm>
                  <a:off x="1684" y="499"/>
                  <a:ext cx="461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000">
                      <a:cs typeface="Times New Roman" pitchFamily="18" charset="0"/>
                    </a:rPr>
                    <a:t> </a:t>
                  </a:r>
                </a:p>
                <a:p>
                  <a:pPr algn="ctr" eaLnBrk="0" hangingPunct="0"/>
                  <a:endParaRPr lang="ru-RU" altLang="ja-JP"/>
                </a:p>
              </p:txBody>
            </p:sp>
            <p:sp>
              <p:nvSpPr>
                <p:cNvPr id="6215" name="Rectangle 38"/>
                <p:cNvSpPr>
                  <a:spLocks noChangeArrowheads="1"/>
                </p:cNvSpPr>
                <p:nvPr/>
              </p:nvSpPr>
              <p:spPr bwMode="auto">
                <a:xfrm>
                  <a:off x="1641" y="499"/>
                  <a:ext cx="54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166" name="Group 39"/>
              <p:cNvGrpSpPr>
                <a:grpSpLocks/>
              </p:cNvGrpSpPr>
              <p:nvPr/>
            </p:nvGrpSpPr>
            <p:grpSpPr bwMode="auto">
              <a:xfrm>
                <a:off x="2188" y="499"/>
                <a:ext cx="547" cy="518"/>
                <a:chOff x="2188" y="499"/>
                <a:chExt cx="547" cy="518"/>
              </a:xfrm>
            </p:grpSpPr>
            <p:sp>
              <p:nvSpPr>
                <p:cNvPr id="6212" name="Rectangle 40"/>
                <p:cNvSpPr>
                  <a:spLocks noChangeArrowheads="1"/>
                </p:cNvSpPr>
                <p:nvPr/>
              </p:nvSpPr>
              <p:spPr bwMode="auto">
                <a:xfrm>
                  <a:off x="2231" y="499"/>
                  <a:ext cx="461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000">
                      <a:cs typeface="Times New Roman" pitchFamily="18" charset="0"/>
                    </a:rPr>
                    <a:t> </a:t>
                  </a:r>
                </a:p>
                <a:p>
                  <a:pPr algn="ctr" eaLnBrk="0" hangingPunct="0"/>
                  <a:endParaRPr lang="ru-RU" altLang="ja-JP"/>
                </a:p>
              </p:txBody>
            </p:sp>
            <p:sp>
              <p:nvSpPr>
                <p:cNvPr id="6213" name="Rectangle 41"/>
                <p:cNvSpPr>
                  <a:spLocks noChangeArrowheads="1"/>
                </p:cNvSpPr>
                <p:nvPr/>
              </p:nvSpPr>
              <p:spPr bwMode="auto">
                <a:xfrm>
                  <a:off x="2188" y="499"/>
                  <a:ext cx="54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167" name="Group 42"/>
              <p:cNvGrpSpPr>
                <a:grpSpLocks/>
              </p:cNvGrpSpPr>
              <p:nvPr/>
            </p:nvGrpSpPr>
            <p:grpSpPr bwMode="auto">
              <a:xfrm>
                <a:off x="0" y="1017"/>
                <a:ext cx="547" cy="518"/>
                <a:chOff x="0" y="1017"/>
                <a:chExt cx="547" cy="518"/>
              </a:xfrm>
            </p:grpSpPr>
            <p:sp>
              <p:nvSpPr>
                <p:cNvPr id="6210" name="Rectangle 43"/>
                <p:cNvSpPr>
                  <a:spLocks noChangeArrowheads="1"/>
                </p:cNvSpPr>
                <p:nvPr/>
              </p:nvSpPr>
              <p:spPr bwMode="auto">
                <a:xfrm>
                  <a:off x="43" y="1017"/>
                  <a:ext cx="461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200">
                      <a:cs typeface="Times New Roman" pitchFamily="18" charset="0"/>
                    </a:rPr>
                    <a:t> </a:t>
                  </a:r>
                  <a:endParaRPr lang="ru-RU" altLang="ja-JP" sz="1000">
                    <a:cs typeface="Times New Roman" pitchFamily="18" charset="0"/>
                  </a:endParaRPr>
                </a:p>
                <a:p>
                  <a:pPr algn="ctr" eaLnBrk="0" hangingPunct="0"/>
                  <a:endParaRPr lang="ru-RU" altLang="ja-JP"/>
                </a:p>
              </p:txBody>
            </p:sp>
            <p:sp>
              <p:nvSpPr>
                <p:cNvPr id="6211" name="Rectangle 44"/>
                <p:cNvSpPr>
                  <a:spLocks noChangeArrowheads="1"/>
                </p:cNvSpPr>
                <p:nvPr/>
              </p:nvSpPr>
              <p:spPr bwMode="auto">
                <a:xfrm>
                  <a:off x="0" y="1017"/>
                  <a:ext cx="54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168" name="Group 45"/>
              <p:cNvGrpSpPr>
                <a:grpSpLocks/>
              </p:cNvGrpSpPr>
              <p:nvPr/>
            </p:nvGrpSpPr>
            <p:grpSpPr bwMode="auto">
              <a:xfrm>
                <a:off x="547" y="1017"/>
                <a:ext cx="547" cy="518"/>
                <a:chOff x="547" y="1017"/>
                <a:chExt cx="547" cy="518"/>
              </a:xfrm>
            </p:grpSpPr>
            <p:sp>
              <p:nvSpPr>
                <p:cNvPr id="6208" name="Rectangle 46"/>
                <p:cNvSpPr>
                  <a:spLocks noChangeArrowheads="1"/>
                </p:cNvSpPr>
                <p:nvPr/>
              </p:nvSpPr>
              <p:spPr bwMode="auto">
                <a:xfrm>
                  <a:off x="590" y="1017"/>
                  <a:ext cx="461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200">
                      <a:cs typeface="Times New Roman" pitchFamily="18" charset="0"/>
                    </a:rPr>
                    <a:t> </a:t>
                  </a:r>
                  <a:endParaRPr lang="ru-RU" altLang="ja-JP" sz="1000">
                    <a:cs typeface="Times New Roman" pitchFamily="18" charset="0"/>
                  </a:endParaRPr>
                </a:p>
                <a:p>
                  <a:pPr algn="ctr" eaLnBrk="0" hangingPunct="0"/>
                  <a:r>
                    <a:rPr lang="ru-RU" altLang="ja-JP" b="1">
                      <a:cs typeface="Times New Roman" pitchFamily="18" charset="0"/>
                    </a:rPr>
                    <a:t>0,8</a:t>
                  </a:r>
                </a:p>
                <a:p>
                  <a:pPr algn="ctr" eaLnBrk="0" hangingPunct="0"/>
                  <a:endParaRPr lang="ru-RU" altLang="ja-JP"/>
                </a:p>
              </p:txBody>
            </p:sp>
            <p:sp>
              <p:nvSpPr>
                <p:cNvPr id="6209" name="Rectangle 47"/>
                <p:cNvSpPr>
                  <a:spLocks noChangeArrowheads="1"/>
                </p:cNvSpPr>
                <p:nvPr/>
              </p:nvSpPr>
              <p:spPr bwMode="auto">
                <a:xfrm>
                  <a:off x="547" y="1017"/>
                  <a:ext cx="54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169" name="Group 48"/>
              <p:cNvGrpSpPr>
                <a:grpSpLocks/>
              </p:cNvGrpSpPr>
              <p:nvPr/>
            </p:nvGrpSpPr>
            <p:grpSpPr bwMode="auto">
              <a:xfrm>
                <a:off x="1094" y="1017"/>
                <a:ext cx="547" cy="518"/>
                <a:chOff x="1094" y="1017"/>
                <a:chExt cx="547" cy="518"/>
              </a:xfrm>
            </p:grpSpPr>
            <p:sp>
              <p:nvSpPr>
                <p:cNvPr id="6206" name="Rectangle 49"/>
                <p:cNvSpPr>
                  <a:spLocks noChangeArrowheads="1"/>
                </p:cNvSpPr>
                <p:nvPr/>
              </p:nvSpPr>
              <p:spPr bwMode="auto">
                <a:xfrm>
                  <a:off x="1137" y="1017"/>
                  <a:ext cx="461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endParaRPr lang="ru-RU" altLang="ja-JP" sz="1000">
                    <a:cs typeface="Times New Roman" pitchFamily="18" charset="0"/>
                  </a:endParaRPr>
                </a:p>
                <a:p>
                  <a:pPr algn="ctr" eaLnBrk="0" hangingPunct="0"/>
                  <a:r>
                    <a:rPr lang="ru-RU" altLang="ja-JP" b="1">
                      <a:cs typeface="Times New Roman" pitchFamily="18" charset="0"/>
                    </a:rPr>
                    <a:t>1</a:t>
                  </a:r>
                </a:p>
              </p:txBody>
            </p:sp>
            <p:sp>
              <p:nvSpPr>
                <p:cNvPr id="6207" name="Rectangle 50"/>
                <p:cNvSpPr>
                  <a:spLocks noChangeArrowheads="1"/>
                </p:cNvSpPr>
                <p:nvPr/>
              </p:nvSpPr>
              <p:spPr bwMode="auto">
                <a:xfrm>
                  <a:off x="1094" y="1017"/>
                  <a:ext cx="54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170" name="Group 51"/>
              <p:cNvGrpSpPr>
                <a:grpSpLocks/>
              </p:cNvGrpSpPr>
              <p:nvPr/>
            </p:nvGrpSpPr>
            <p:grpSpPr bwMode="auto">
              <a:xfrm>
                <a:off x="1641" y="1017"/>
                <a:ext cx="547" cy="518"/>
                <a:chOff x="1641" y="1017"/>
                <a:chExt cx="547" cy="518"/>
              </a:xfrm>
            </p:grpSpPr>
            <p:sp>
              <p:nvSpPr>
                <p:cNvPr id="6204" name="Rectangle 52"/>
                <p:cNvSpPr>
                  <a:spLocks noChangeArrowheads="1"/>
                </p:cNvSpPr>
                <p:nvPr/>
              </p:nvSpPr>
              <p:spPr bwMode="auto">
                <a:xfrm>
                  <a:off x="1684" y="1017"/>
                  <a:ext cx="461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000">
                      <a:cs typeface="Times New Roman" pitchFamily="18" charset="0"/>
                    </a:rPr>
                    <a:t> </a:t>
                  </a:r>
                </a:p>
                <a:p>
                  <a:pPr algn="ctr" eaLnBrk="0" hangingPunct="0"/>
                  <a:endParaRPr lang="ru-RU" altLang="ja-JP"/>
                </a:p>
              </p:txBody>
            </p:sp>
            <p:sp>
              <p:nvSpPr>
                <p:cNvPr id="6205" name="Rectangle 53"/>
                <p:cNvSpPr>
                  <a:spLocks noChangeArrowheads="1"/>
                </p:cNvSpPr>
                <p:nvPr/>
              </p:nvSpPr>
              <p:spPr bwMode="auto">
                <a:xfrm>
                  <a:off x="1641" y="1017"/>
                  <a:ext cx="54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171" name="Group 54"/>
              <p:cNvGrpSpPr>
                <a:grpSpLocks/>
              </p:cNvGrpSpPr>
              <p:nvPr/>
            </p:nvGrpSpPr>
            <p:grpSpPr bwMode="auto">
              <a:xfrm>
                <a:off x="2188" y="1017"/>
                <a:ext cx="547" cy="518"/>
                <a:chOff x="2188" y="1017"/>
                <a:chExt cx="547" cy="518"/>
              </a:xfrm>
            </p:grpSpPr>
            <p:sp>
              <p:nvSpPr>
                <p:cNvPr id="6202" name="Rectangle 55"/>
                <p:cNvSpPr>
                  <a:spLocks noChangeArrowheads="1"/>
                </p:cNvSpPr>
                <p:nvPr/>
              </p:nvSpPr>
              <p:spPr bwMode="auto">
                <a:xfrm>
                  <a:off x="2231" y="1017"/>
                  <a:ext cx="461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000">
                      <a:cs typeface="Times New Roman" pitchFamily="18" charset="0"/>
                    </a:rPr>
                    <a:t> </a:t>
                  </a:r>
                </a:p>
                <a:p>
                  <a:pPr algn="ctr" eaLnBrk="0" hangingPunct="0"/>
                  <a:endParaRPr lang="ru-RU" altLang="ja-JP"/>
                </a:p>
              </p:txBody>
            </p:sp>
            <p:sp>
              <p:nvSpPr>
                <p:cNvPr id="6203" name="Rectangle 56"/>
                <p:cNvSpPr>
                  <a:spLocks noChangeArrowheads="1"/>
                </p:cNvSpPr>
                <p:nvPr/>
              </p:nvSpPr>
              <p:spPr bwMode="auto">
                <a:xfrm>
                  <a:off x="2188" y="1017"/>
                  <a:ext cx="54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172" name="Group 57"/>
              <p:cNvGrpSpPr>
                <a:grpSpLocks/>
              </p:cNvGrpSpPr>
              <p:nvPr/>
            </p:nvGrpSpPr>
            <p:grpSpPr bwMode="auto">
              <a:xfrm>
                <a:off x="0" y="1535"/>
                <a:ext cx="547" cy="518"/>
                <a:chOff x="0" y="1535"/>
                <a:chExt cx="547" cy="518"/>
              </a:xfrm>
            </p:grpSpPr>
            <p:sp>
              <p:nvSpPr>
                <p:cNvPr id="6200" name="Rectangle 58"/>
                <p:cNvSpPr>
                  <a:spLocks noChangeArrowheads="1"/>
                </p:cNvSpPr>
                <p:nvPr/>
              </p:nvSpPr>
              <p:spPr bwMode="auto">
                <a:xfrm>
                  <a:off x="43" y="1535"/>
                  <a:ext cx="461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200">
                      <a:cs typeface="Times New Roman" pitchFamily="18" charset="0"/>
                    </a:rPr>
                    <a:t> </a:t>
                  </a:r>
                  <a:endParaRPr lang="ru-RU" altLang="ja-JP" sz="1000">
                    <a:cs typeface="Times New Roman" pitchFamily="18" charset="0"/>
                  </a:endParaRPr>
                </a:p>
                <a:p>
                  <a:pPr algn="ctr" eaLnBrk="0" hangingPunct="0"/>
                  <a:endParaRPr lang="ru-RU" altLang="ja-JP"/>
                </a:p>
              </p:txBody>
            </p:sp>
            <p:sp>
              <p:nvSpPr>
                <p:cNvPr id="6201" name="Rectangle 59"/>
                <p:cNvSpPr>
                  <a:spLocks noChangeArrowheads="1"/>
                </p:cNvSpPr>
                <p:nvPr/>
              </p:nvSpPr>
              <p:spPr bwMode="auto">
                <a:xfrm>
                  <a:off x="0" y="1535"/>
                  <a:ext cx="54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173" name="Group 60"/>
              <p:cNvGrpSpPr>
                <a:grpSpLocks/>
              </p:cNvGrpSpPr>
              <p:nvPr/>
            </p:nvGrpSpPr>
            <p:grpSpPr bwMode="auto">
              <a:xfrm>
                <a:off x="547" y="1535"/>
                <a:ext cx="547" cy="518"/>
                <a:chOff x="547" y="1535"/>
                <a:chExt cx="547" cy="518"/>
              </a:xfrm>
            </p:grpSpPr>
            <p:sp>
              <p:nvSpPr>
                <p:cNvPr id="6198" name="Rectangle 61"/>
                <p:cNvSpPr>
                  <a:spLocks noChangeArrowheads="1"/>
                </p:cNvSpPr>
                <p:nvPr/>
              </p:nvSpPr>
              <p:spPr bwMode="auto">
                <a:xfrm>
                  <a:off x="590" y="1535"/>
                  <a:ext cx="461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200">
                      <a:cs typeface="Times New Roman" pitchFamily="18" charset="0"/>
                    </a:rPr>
                    <a:t> </a:t>
                  </a:r>
                  <a:endParaRPr lang="ru-RU" altLang="ja-JP" sz="1000">
                    <a:cs typeface="Times New Roman" pitchFamily="18" charset="0"/>
                  </a:endParaRPr>
                </a:p>
                <a:p>
                  <a:pPr algn="ctr" eaLnBrk="0" hangingPunct="0"/>
                  <a:r>
                    <a:rPr lang="ru-RU" altLang="ja-JP" b="1">
                      <a:cs typeface="Times New Roman" pitchFamily="18" charset="0"/>
                    </a:rPr>
                    <a:t>0,7</a:t>
                  </a:r>
                </a:p>
                <a:p>
                  <a:pPr algn="ctr" eaLnBrk="0" hangingPunct="0"/>
                  <a:endParaRPr lang="ru-RU" altLang="ja-JP"/>
                </a:p>
              </p:txBody>
            </p:sp>
            <p:sp>
              <p:nvSpPr>
                <p:cNvPr id="6199" name="Rectangle 62"/>
                <p:cNvSpPr>
                  <a:spLocks noChangeArrowheads="1"/>
                </p:cNvSpPr>
                <p:nvPr/>
              </p:nvSpPr>
              <p:spPr bwMode="auto">
                <a:xfrm>
                  <a:off x="547" y="1535"/>
                  <a:ext cx="54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174" name="Group 63"/>
              <p:cNvGrpSpPr>
                <a:grpSpLocks/>
              </p:cNvGrpSpPr>
              <p:nvPr/>
            </p:nvGrpSpPr>
            <p:grpSpPr bwMode="auto">
              <a:xfrm>
                <a:off x="1094" y="1535"/>
                <a:ext cx="547" cy="518"/>
                <a:chOff x="1094" y="1535"/>
                <a:chExt cx="547" cy="518"/>
              </a:xfrm>
            </p:grpSpPr>
            <p:sp>
              <p:nvSpPr>
                <p:cNvPr id="6196" name="Rectangle 64"/>
                <p:cNvSpPr>
                  <a:spLocks noChangeArrowheads="1"/>
                </p:cNvSpPr>
                <p:nvPr/>
              </p:nvSpPr>
              <p:spPr bwMode="auto">
                <a:xfrm>
                  <a:off x="1137" y="1535"/>
                  <a:ext cx="461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200">
                      <a:cs typeface="Times New Roman" pitchFamily="18" charset="0"/>
                    </a:rPr>
                    <a:t> </a:t>
                  </a:r>
                  <a:endParaRPr lang="ru-RU" altLang="ja-JP" sz="1000">
                    <a:cs typeface="Times New Roman" pitchFamily="18" charset="0"/>
                  </a:endParaRPr>
                </a:p>
                <a:p>
                  <a:pPr eaLnBrk="0" hangingPunct="0"/>
                  <a:r>
                    <a:rPr lang="ru-RU" altLang="ja-JP" sz="1800" b="1"/>
                    <a:t>    </a:t>
                  </a:r>
                  <a:r>
                    <a:rPr lang="ru-RU" altLang="ja-JP" b="1">
                      <a:cs typeface="Times New Roman" pitchFamily="18" charset="0"/>
                    </a:rPr>
                    <a:t>0,8</a:t>
                  </a:r>
                </a:p>
              </p:txBody>
            </p:sp>
            <p:sp>
              <p:nvSpPr>
                <p:cNvPr id="6197" name="Rectangle 65"/>
                <p:cNvSpPr>
                  <a:spLocks noChangeArrowheads="1"/>
                </p:cNvSpPr>
                <p:nvPr/>
              </p:nvSpPr>
              <p:spPr bwMode="auto">
                <a:xfrm>
                  <a:off x="1094" y="1535"/>
                  <a:ext cx="54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175" name="Group 66"/>
              <p:cNvGrpSpPr>
                <a:grpSpLocks/>
              </p:cNvGrpSpPr>
              <p:nvPr/>
            </p:nvGrpSpPr>
            <p:grpSpPr bwMode="auto">
              <a:xfrm>
                <a:off x="1641" y="1535"/>
                <a:ext cx="547" cy="518"/>
                <a:chOff x="1641" y="1535"/>
                <a:chExt cx="547" cy="518"/>
              </a:xfrm>
            </p:grpSpPr>
            <p:sp>
              <p:nvSpPr>
                <p:cNvPr id="6194" name="Rectangle 67"/>
                <p:cNvSpPr>
                  <a:spLocks noChangeArrowheads="1"/>
                </p:cNvSpPr>
                <p:nvPr/>
              </p:nvSpPr>
              <p:spPr bwMode="auto">
                <a:xfrm>
                  <a:off x="1684" y="1535"/>
                  <a:ext cx="461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200">
                      <a:cs typeface="Times New Roman" pitchFamily="18" charset="0"/>
                    </a:rPr>
                    <a:t> </a:t>
                  </a:r>
                  <a:endParaRPr lang="ru-RU" altLang="ja-JP" sz="1000">
                    <a:cs typeface="Times New Roman" pitchFamily="18" charset="0"/>
                  </a:endParaRPr>
                </a:p>
                <a:p>
                  <a:pPr algn="ctr" eaLnBrk="0" hangingPunct="0"/>
                  <a:r>
                    <a:rPr lang="ru-RU" altLang="ja-JP" b="1">
                      <a:cs typeface="Times New Roman" pitchFamily="18" charset="0"/>
                    </a:rPr>
                    <a:t>1</a:t>
                  </a:r>
                  <a:endParaRPr lang="ru-RU" altLang="ja-JP">
                    <a:cs typeface="Times New Roman" pitchFamily="18" charset="0"/>
                  </a:endParaRPr>
                </a:p>
                <a:p>
                  <a:pPr algn="ctr" eaLnBrk="0" hangingPunct="0"/>
                  <a:endParaRPr lang="ru-RU" altLang="ja-JP"/>
                </a:p>
              </p:txBody>
            </p:sp>
            <p:sp>
              <p:nvSpPr>
                <p:cNvPr id="6195" name="Rectangle 68"/>
                <p:cNvSpPr>
                  <a:spLocks noChangeArrowheads="1"/>
                </p:cNvSpPr>
                <p:nvPr/>
              </p:nvSpPr>
              <p:spPr bwMode="auto">
                <a:xfrm>
                  <a:off x="1641" y="1535"/>
                  <a:ext cx="54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176" name="Group 69"/>
              <p:cNvGrpSpPr>
                <a:grpSpLocks/>
              </p:cNvGrpSpPr>
              <p:nvPr/>
            </p:nvGrpSpPr>
            <p:grpSpPr bwMode="auto">
              <a:xfrm>
                <a:off x="2188" y="1535"/>
                <a:ext cx="547" cy="518"/>
                <a:chOff x="2188" y="1535"/>
                <a:chExt cx="547" cy="518"/>
              </a:xfrm>
            </p:grpSpPr>
            <p:sp>
              <p:nvSpPr>
                <p:cNvPr id="6192" name="Rectangle 70"/>
                <p:cNvSpPr>
                  <a:spLocks noChangeArrowheads="1"/>
                </p:cNvSpPr>
                <p:nvPr/>
              </p:nvSpPr>
              <p:spPr bwMode="auto">
                <a:xfrm>
                  <a:off x="2231" y="1535"/>
                  <a:ext cx="461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000">
                      <a:cs typeface="Times New Roman" pitchFamily="18" charset="0"/>
                    </a:rPr>
                    <a:t> </a:t>
                  </a:r>
                </a:p>
                <a:p>
                  <a:pPr algn="ctr" eaLnBrk="0" hangingPunct="0"/>
                  <a:endParaRPr lang="ru-RU" altLang="ja-JP"/>
                </a:p>
              </p:txBody>
            </p:sp>
            <p:sp>
              <p:nvSpPr>
                <p:cNvPr id="6193" name="Rectangle 71"/>
                <p:cNvSpPr>
                  <a:spLocks noChangeArrowheads="1"/>
                </p:cNvSpPr>
                <p:nvPr/>
              </p:nvSpPr>
              <p:spPr bwMode="auto">
                <a:xfrm>
                  <a:off x="2188" y="1535"/>
                  <a:ext cx="54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177" name="Group 72"/>
              <p:cNvGrpSpPr>
                <a:grpSpLocks/>
              </p:cNvGrpSpPr>
              <p:nvPr/>
            </p:nvGrpSpPr>
            <p:grpSpPr bwMode="auto">
              <a:xfrm>
                <a:off x="0" y="2053"/>
                <a:ext cx="547" cy="518"/>
                <a:chOff x="0" y="2053"/>
                <a:chExt cx="547" cy="518"/>
              </a:xfrm>
            </p:grpSpPr>
            <p:sp>
              <p:nvSpPr>
                <p:cNvPr id="6190" name="Rectangle 73"/>
                <p:cNvSpPr>
                  <a:spLocks noChangeArrowheads="1"/>
                </p:cNvSpPr>
                <p:nvPr/>
              </p:nvSpPr>
              <p:spPr bwMode="auto">
                <a:xfrm>
                  <a:off x="43" y="2053"/>
                  <a:ext cx="461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200">
                      <a:cs typeface="Times New Roman" pitchFamily="18" charset="0"/>
                    </a:rPr>
                    <a:t> </a:t>
                  </a:r>
                  <a:endParaRPr lang="ru-RU" altLang="ja-JP" sz="1000">
                    <a:cs typeface="Times New Roman" pitchFamily="18" charset="0"/>
                  </a:endParaRPr>
                </a:p>
                <a:p>
                  <a:pPr algn="ctr" eaLnBrk="0" hangingPunct="0"/>
                  <a:r>
                    <a:rPr lang="ru-RU" altLang="ja-JP" sz="1000">
                      <a:cs typeface="Times New Roman" pitchFamily="18" charset="0"/>
                    </a:rPr>
                    <a:t> </a:t>
                  </a:r>
                </a:p>
                <a:p>
                  <a:pPr algn="ctr" eaLnBrk="0" hangingPunct="0"/>
                  <a:endParaRPr lang="ru-RU" altLang="ja-JP"/>
                </a:p>
              </p:txBody>
            </p:sp>
            <p:sp>
              <p:nvSpPr>
                <p:cNvPr id="6191" name="Rectangle 74"/>
                <p:cNvSpPr>
                  <a:spLocks noChangeArrowheads="1"/>
                </p:cNvSpPr>
                <p:nvPr/>
              </p:nvSpPr>
              <p:spPr bwMode="auto">
                <a:xfrm>
                  <a:off x="0" y="2053"/>
                  <a:ext cx="54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178" name="Group 75"/>
              <p:cNvGrpSpPr>
                <a:grpSpLocks/>
              </p:cNvGrpSpPr>
              <p:nvPr/>
            </p:nvGrpSpPr>
            <p:grpSpPr bwMode="auto">
              <a:xfrm>
                <a:off x="547" y="2053"/>
                <a:ext cx="547" cy="518"/>
                <a:chOff x="547" y="2053"/>
                <a:chExt cx="547" cy="518"/>
              </a:xfrm>
            </p:grpSpPr>
            <p:sp>
              <p:nvSpPr>
                <p:cNvPr id="6188" name="Rectangle 76"/>
                <p:cNvSpPr>
                  <a:spLocks noChangeArrowheads="1"/>
                </p:cNvSpPr>
                <p:nvPr/>
              </p:nvSpPr>
              <p:spPr bwMode="auto">
                <a:xfrm>
                  <a:off x="590" y="2053"/>
                  <a:ext cx="461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200">
                      <a:cs typeface="Times New Roman" pitchFamily="18" charset="0"/>
                    </a:rPr>
                    <a:t> </a:t>
                  </a:r>
                  <a:endParaRPr lang="ru-RU" altLang="ja-JP" sz="1000">
                    <a:cs typeface="Times New Roman" pitchFamily="18" charset="0"/>
                  </a:endParaRPr>
                </a:p>
                <a:p>
                  <a:pPr algn="ctr" eaLnBrk="0" hangingPunct="0"/>
                  <a:r>
                    <a:rPr lang="ru-RU" altLang="ja-JP" b="1">
                      <a:cs typeface="Times New Roman" pitchFamily="18" charset="0"/>
                    </a:rPr>
                    <a:t>0,6</a:t>
                  </a:r>
                </a:p>
                <a:p>
                  <a:pPr algn="ctr" eaLnBrk="0" hangingPunct="0"/>
                  <a:endParaRPr lang="ru-RU" altLang="ja-JP" sz="1800" b="1"/>
                </a:p>
              </p:txBody>
            </p:sp>
            <p:sp>
              <p:nvSpPr>
                <p:cNvPr id="6189" name="Rectangle 77"/>
                <p:cNvSpPr>
                  <a:spLocks noChangeArrowheads="1"/>
                </p:cNvSpPr>
                <p:nvPr/>
              </p:nvSpPr>
              <p:spPr bwMode="auto">
                <a:xfrm>
                  <a:off x="547" y="2053"/>
                  <a:ext cx="54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179" name="Group 78"/>
              <p:cNvGrpSpPr>
                <a:grpSpLocks/>
              </p:cNvGrpSpPr>
              <p:nvPr/>
            </p:nvGrpSpPr>
            <p:grpSpPr bwMode="auto">
              <a:xfrm>
                <a:off x="1094" y="2053"/>
                <a:ext cx="547" cy="518"/>
                <a:chOff x="1094" y="2053"/>
                <a:chExt cx="547" cy="518"/>
              </a:xfrm>
            </p:grpSpPr>
            <p:sp>
              <p:nvSpPr>
                <p:cNvPr id="6186" name="Rectangle 79"/>
                <p:cNvSpPr>
                  <a:spLocks noChangeArrowheads="1"/>
                </p:cNvSpPr>
                <p:nvPr/>
              </p:nvSpPr>
              <p:spPr bwMode="auto">
                <a:xfrm>
                  <a:off x="1137" y="2053"/>
                  <a:ext cx="461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200">
                      <a:cs typeface="Times New Roman" pitchFamily="18" charset="0"/>
                    </a:rPr>
                    <a:t> </a:t>
                  </a:r>
                  <a:endParaRPr lang="ru-RU" altLang="ja-JP" sz="1000">
                    <a:cs typeface="Times New Roman" pitchFamily="18" charset="0"/>
                  </a:endParaRPr>
                </a:p>
                <a:p>
                  <a:pPr algn="ctr" eaLnBrk="0" hangingPunct="0"/>
                  <a:r>
                    <a:rPr lang="ru-RU" altLang="ja-JP" b="1">
                      <a:cs typeface="Times New Roman" pitchFamily="18" charset="0"/>
                    </a:rPr>
                    <a:t>0,5</a:t>
                  </a:r>
                </a:p>
                <a:p>
                  <a:pPr algn="ctr" eaLnBrk="0" hangingPunct="0"/>
                  <a:endParaRPr lang="ru-RU" altLang="ja-JP"/>
                </a:p>
              </p:txBody>
            </p:sp>
            <p:sp>
              <p:nvSpPr>
                <p:cNvPr id="6187" name="Rectangle 80"/>
                <p:cNvSpPr>
                  <a:spLocks noChangeArrowheads="1"/>
                </p:cNvSpPr>
                <p:nvPr/>
              </p:nvSpPr>
              <p:spPr bwMode="auto">
                <a:xfrm>
                  <a:off x="1094" y="2053"/>
                  <a:ext cx="54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180" name="Group 81"/>
              <p:cNvGrpSpPr>
                <a:grpSpLocks/>
              </p:cNvGrpSpPr>
              <p:nvPr/>
            </p:nvGrpSpPr>
            <p:grpSpPr bwMode="auto">
              <a:xfrm>
                <a:off x="1641" y="2053"/>
                <a:ext cx="547" cy="518"/>
                <a:chOff x="1641" y="2053"/>
                <a:chExt cx="547" cy="518"/>
              </a:xfrm>
            </p:grpSpPr>
            <p:sp>
              <p:nvSpPr>
                <p:cNvPr id="6184" name="Rectangle 82"/>
                <p:cNvSpPr>
                  <a:spLocks noChangeArrowheads="1"/>
                </p:cNvSpPr>
                <p:nvPr/>
              </p:nvSpPr>
              <p:spPr bwMode="auto">
                <a:xfrm>
                  <a:off x="1684" y="2053"/>
                  <a:ext cx="461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200">
                      <a:cs typeface="Times New Roman" pitchFamily="18" charset="0"/>
                    </a:rPr>
                    <a:t> </a:t>
                  </a:r>
                  <a:endParaRPr lang="ru-RU" altLang="ja-JP" sz="1000">
                    <a:cs typeface="Times New Roman" pitchFamily="18" charset="0"/>
                  </a:endParaRPr>
                </a:p>
                <a:p>
                  <a:pPr algn="ctr" eaLnBrk="0" hangingPunct="0"/>
                  <a:r>
                    <a:rPr lang="ru-RU" altLang="ja-JP" b="1">
                      <a:cs typeface="Times New Roman" pitchFamily="18" charset="0"/>
                    </a:rPr>
                    <a:t>0,2</a:t>
                  </a:r>
                </a:p>
                <a:p>
                  <a:pPr algn="ctr" eaLnBrk="0" hangingPunct="0"/>
                  <a:endParaRPr lang="ru-RU" altLang="ja-JP"/>
                </a:p>
              </p:txBody>
            </p:sp>
            <p:sp>
              <p:nvSpPr>
                <p:cNvPr id="6185" name="Rectangle 83"/>
                <p:cNvSpPr>
                  <a:spLocks noChangeArrowheads="1"/>
                </p:cNvSpPr>
                <p:nvPr/>
              </p:nvSpPr>
              <p:spPr bwMode="auto">
                <a:xfrm>
                  <a:off x="1641" y="2053"/>
                  <a:ext cx="54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181" name="Group 84"/>
              <p:cNvGrpSpPr>
                <a:grpSpLocks/>
              </p:cNvGrpSpPr>
              <p:nvPr/>
            </p:nvGrpSpPr>
            <p:grpSpPr bwMode="auto">
              <a:xfrm>
                <a:off x="2188" y="2053"/>
                <a:ext cx="547" cy="518"/>
                <a:chOff x="2188" y="2053"/>
                <a:chExt cx="547" cy="518"/>
              </a:xfrm>
            </p:grpSpPr>
            <p:sp>
              <p:nvSpPr>
                <p:cNvPr id="6182" name="Rectangle 85"/>
                <p:cNvSpPr>
                  <a:spLocks noChangeArrowheads="1"/>
                </p:cNvSpPr>
                <p:nvPr/>
              </p:nvSpPr>
              <p:spPr bwMode="auto">
                <a:xfrm>
                  <a:off x="2231" y="2053"/>
                  <a:ext cx="461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200">
                      <a:cs typeface="Times New Roman" pitchFamily="18" charset="0"/>
                    </a:rPr>
                    <a:t> </a:t>
                  </a:r>
                  <a:endParaRPr lang="ru-RU" altLang="ja-JP" sz="1000">
                    <a:cs typeface="Times New Roman" pitchFamily="18" charset="0"/>
                  </a:endParaRPr>
                </a:p>
                <a:p>
                  <a:pPr algn="ctr" eaLnBrk="0" hangingPunct="0"/>
                  <a:r>
                    <a:rPr lang="ru-RU" altLang="ja-JP" b="1">
                      <a:cs typeface="Times New Roman" pitchFamily="18" charset="0"/>
                    </a:rPr>
                    <a:t>1</a:t>
                  </a:r>
                  <a:endParaRPr lang="ru-RU" altLang="ja-JP"/>
                </a:p>
              </p:txBody>
            </p:sp>
            <p:sp>
              <p:nvSpPr>
                <p:cNvPr id="6183" name="Rectangle 86"/>
                <p:cNvSpPr>
                  <a:spLocks noChangeArrowheads="1"/>
                </p:cNvSpPr>
                <p:nvPr/>
              </p:nvSpPr>
              <p:spPr bwMode="auto">
                <a:xfrm>
                  <a:off x="2188" y="2053"/>
                  <a:ext cx="54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6156" name="Rectangle 87"/>
            <p:cNvSpPr>
              <a:spLocks noChangeArrowheads="1"/>
            </p:cNvSpPr>
            <p:nvPr/>
          </p:nvSpPr>
          <p:spPr bwMode="auto">
            <a:xfrm>
              <a:off x="-3" y="-3"/>
              <a:ext cx="2741" cy="2577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7772400" cy="908050"/>
          </a:xfrm>
        </p:spPr>
        <p:txBody>
          <a:bodyPr/>
          <a:lstStyle/>
          <a:p>
            <a:pPr eaLnBrk="1" hangingPunct="1"/>
            <a:r>
              <a:rPr lang="ru-RU" smtClean="0"/>
              <a:t>пример</a:t>
            </a:r>
          </a:p>
        </p:txBody>
      </p:sp>
      <p:grpSp>
        <p:nvGrpSpPr>
          <p:cNvPr id="7179" name="Group 4"/>
          <p:cNvGrpSpPr>
            <a:grpSpLocks/>
          </p:cNvGrpSpPr>
          <p:nvPr/>
        </p:nvGrpSpPr>
        <p:grpSpPr bwMode="auto">
          <a:xfrm>
            <a:off x="1692275" y="1125538"/>
            <a:ext cx="6019800" cy="4953000"/>
            <a:chOff x="-3" y="-3"/>
            <a:chExt cx="2741" cy="2577"/>
          </a:xfrm>
        </p:grpSpPr>
        <p:grpSp>
          <p:nvGrpSpPr>
            <p:cNvPr id="7180" name="Group 5"/>
            <p:cNvGrpSpPr>
              <a:grpSpLocks/>
            </p:cNvGrpSpPr>
            <p:nvPr/>
          </p:nvGrpSpPr>
          <p:grpSpPr bwMode="auto">
            <a:xfrm>
              <a:off x="0" y="0"/>
              <a:ext cx="2735" cy="2571"/>
              <a:chOff x="0" y="0"/>
              <a:chExt cx="2735" cy="2571"/>
            </a:xfrm>
          </p:grpSpPr>
          <p:grpSp>
            <p:nvGrpSpPr>
              <p:cNvPr id="7182" name="Group 6"/>
              <p:cNvGrpSpPr>
                <a:grpSpLocks/>
              </p:cNvGrpSpPr>
              <p:nvPr/>
            </p:nvGrpSpPr>
            <p:grpSpPr bwMode="auto">
              <a:xfrm>
                <a:off x="0" y="0"/>
                <a:ext cx="547" cy="499"/>
                <a:chOff x="0" y="0"/>
                <a:chExt cx="547" cy="499"/>
              </a:xfrm>
            </p:grpSpPr>
            <p:sp>
              <p:nvSpPr>
                <p:cNvPr id="7255" name="Rectangle 7"/>
                <p:cNvSpPr>
                  <a:spLocks noChangeArrowheads="1"/>
                </p:cNvSpPr>
                <p:nvPr/>
              </p:nvSpPr>
              <p:spPr bwMode="auto">
                <a:xfrm>
                  <a:off x="43" y="0"/>
                  <a:ext cx="461" cy="49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000">
                      <a:cs typeface="Times New Roman" pitchFamily="18" charset="0"/>
                    </a:rPr>
                    <a:t> </a:t>
                  </a:r>
                </a:p>
                <a:p>
                  <a:pPr algn="ctr" eaLnBrk="0" hangingPunct="0"/>
                  <a:endParaRPr lang="ru-RU" altLang="ja-JP"/>
                </a:p>
              </p:txBody>
            </p:sp>
            <p:sp>
              <p:nvSpPr>
                <p:cNvPr id="7256" name="Rectangle 8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547" cy="499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7183" name="Group 9"/>
              <p:cNvGrpSpPr>
                <a:grpSpLocks/>
              </p:cNvGrpSpPr>
              <p:nvPr/>
            </p:nvGrpSpPr>
            <p:grpSpPr bwMode="auto">
              <a:xfrm>
                <a:off x="547" y="0"/>
                <a:ext cx="547" cy="499"/>
                <a:chOff x="547" y="0"/>
                <a:chExt cx="547" cy="499"/>
              </a:xfrm>
            </p:grpSpPr>
            <p:sp>
              <p:nvSpPr>
                <p:cNvPr id="7253" name="Rectangle 10"/>
                <p:cNvSpPr>
                  <a:spLocks noChangeArrowheads="1"/>
                </p:cNvSpPr>
                <p:nvPr/>
              </p:nvSpPr>
              <p:spPr bwMode="auto">
                <a:xfrm>
                  <a:off x="590" y="0"/>
                  <a:ext cx="461" cy="49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200">
                      <a:cs typeface="Times New Roman" pitchFamily="18" charset="0"/>
                    </a:rPr>
                    <a:t> </a:t>
                  </a:r>
                  <a:endParaRPr lang="ru-RU" altLang="ja-JP" sz="1000">
                    <a:cs typeface="Times New Roman" pitchFamily="18" charset="0"/>
                  </a:endParaRPr>
                </a:p>
                <a:p>
                  <a:pPr algn="ctr" eaLnBrk="0" hangingPunct="0"/>
                  <a:endParaRPr lang="ru-RU" altLang="ja-JP" sz="3600" b="1"/>
                </a:p>
              </p:txBody>
            </p:sp>
            <p:sp>
              <p:nvSpPr>
                <p:cNvPr id="7254" name="Rectangle 11"/>
                <p:cNvSpPr>
                  <a:spLocks noChangeArrowheads="1"/>
                </p:cNvSpPr>
                <p:nvPr/>
              </p:nvSpPr>
              <p:spPr bwMode="auto">
                <a:xfrm>
                  <a:off x="547" y="0"/>
                  <a:ext cx="547" cy="499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7184" name="Group 12"/>
              <p:cNvGrpSpPr>
                <a:grpSpLocks/>
              </p:cNvGrpSpPr>
              <p:nvPr/>
            </p:nvGrpSpPr>
            <p:grpSpPr bwMode="auto">
              <a:xfrm>
                <a:off x="1094" y="0"/>
                <a:ext cx="547" cy="499"/>
                <a:chOff x="1094" y="0"/>
                <a:chExt cx="547" cy="499"/>
              </a:xfrm>
            </p:grpSpPr>
            <p:sp>
              <p:nvSpPr>
                <p:cNvPr id="7251" name="Rectangle 13"/>
                <p:cNvSpPr>
                  <a:spLocks noChangeArrowheads="1"/>
                </p:cNvSpPr>
                <p:nvPr/>
              </p:nvSpPr>
              <p:spPr bwMode="auto">
                <a:xfrm>
                  <a:off x="1137" y="0"/>
                  <a:ext cx="461" cy="49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200">
                      <a:cs typeface="Times New Roman" pitchFamily="18" charset="0"/>
                    </a:rPr>
                    <a:t> </a:t>
                  </a:r>
                  <a:endParaRPr lang="ru-RU" altLang="ja-JP" sz="1000">
                    <a:cs typeface="Times New Roman" pitchFamily="18" charset="0"/>
                  </a:endParaRPr>
                </a:p>
                <a:p>
                  <a:pPr algn="ctr" eaLnBrk="0" hangingPunct="0"/>
                  <a:endParaRPr lang="ru-RU" altLang="ja-JP" sz="3600" b="1"/>
                </a:p>
              </p:txBody>
            </p:sp>
            <p:sp>
              <p:nvSpPr>
                <p:cNvPr id="7252" name="Rectangle 14"/>
                <p:cNvSpPr>
                  <a:spLocks noChangeArrowheads="1"/>
                </p:cNvSpPr>
                <p:nvPr/>
              </p:nvSpPr>
              <p:spPr bwMode="auto">
                <a:xfrm>
                  <a:off x="1094" y="0"/>
                  <a:ext cx="547" cy="499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7185" name="Group 15"/>
              <p:cNvGrpSpPr>
                <a:grpSpLocks/>
              </p:cNvGrpSpPr>
              <p:nvPr/>
            </p:nvGrpSpPr>
            <p:grpSpPr bwMode="auto">
              <a:xfrm>
                <a:off x="1641" y="0"/>
                <a:ext cx="547" cy="499"/>
                <a:chOff x="1641" y="0"/>
                <a:chExt cx="547" cy="499"/>
              </a:xfrm>
            </p:grpSpPr>
            <p:sp>
              <p:nvSpPr>
                <p:cNvPr id="7249" name="Rectangle 16"/>
                <p:cNvSpPr>
                  <a:spLocks noChangeArrowheads="1"/>
                </p:cNvSpPr>
                <p:nvPr/>
              </p:nvSpPr>
              <p:spPr bwMode="auto">
                <a:xfrm>
                  <a:off x="1684" y="0"/>
                  <a:ext cx="461" cy="49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200">
                      <a:cs typeface="Times New Roman" pitchFamily="18" charset="0"/>
                    </a:rPr>
                    <a:t> </a:t>
                  </a:r>
                  <a:endParaRPr lang="ru-RU" altLang="ja-JP" sz="1000">
                    <a:cs typeface="Times New Roman" pitchFamily="18" charset="0"/>
                  </a:endParaRPr>
                </a:p>
                <a:p>
                  <a:pPr algn="ctr" eaLnBrk="0" hangingPunct="0"/>
                  <a:endParaRPr lang="ru-RU" altLang="ja-JP" sz="3600" b="1"/>
                </a:p>
              </p:txBody>
            </p:sp>
            <p:sp>
              <p:nvSpPr>
                <p:cNvPr id="7250" name="Rectangle 17"/>
                <p:cNvSpPr>
                  <a:spLocks noChangeArrowheads="1"/>
                </p:cNvSpPr>
                <p:nvPr/>
              </p:nvSpPr>
              <p:spPr bwMode="auto">
                <a:xfrm>
                  <a:off x="1641" y="0"/>
                  <a:ext cx="547" cy="499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7186" name="Group 18"/>
              <p:cNvGrpSpPr>
                <a:grpSpLocks/>
              </p:cNvGrpSpPr>
              <p:nvPr/>
            </p:nvGrpSpPr>
            <p:grpSpPr bwMode="auto">
              <a:xfrm>
                <a:off x="2188" y="0"/>
                <a:ext cx="547" cy="499"/>
                <a:chOff x="2188" y="0"/>
                <a:chExt cx="547" cy="499"/>
              </a:xfrm>
            </p:grpSpPr>
            <p:sp>
              <p:nvSpPr>
                <p:cNvPr id="7247" name="Rectangle 19"/>
                <p:cNvSpPr>
                  <a:spLocks noChangeArrowheads="1"/>
                </p:cNvSpPr>
                <p:nvPr/>
              </p:nvSpPr>
              <p:spPr bwMode="auto">
                <a:xfrm>
                  <a:off x="2231" y="0"/>
                  <a:ext cx="461" cy="49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200">
                      <a:cs typeface="Times New Roman" pitchFamily="18" charset="0"/>
                    </a:rPr>
                    <a:t> </a:t>
                  </a:r>
                  <a:endParaRPr lang="ru-RU" altLang="ja-JP" sz="1000">
                    <a:cs typeface="Times New Roman" pitchFamily="18" charset="0"/>
                  </a:endParaRPr>
                </a:p>
                <a:p>
                  <a:pPr algn="ctr" eaLnBrk="0" hangingPunct="0"/>
                  <a:endParaRPr lang="ru-RU" altLang="ja-JP"/>
                </a:p>
              </p:txBody>
            </p:sp>
            <p:sp>
              <p:nvSpPr>
                <p:cNvPr id="7248" name="Rectangle 20"/>
                <p:cNvSpPr>
                  <a:spLocks noChangeArrowheads="1"/>
                </p:cNvSpPr>
                <p:nvPr/>
              </p:nvSpPr>
              <p:spPr bwMode="auto">
                <a:xfrm>
                  <a:off x="2188" y="0"/>
                  <a:ext cx="547" cy="499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7187" name="Group 21"/>
              <p:cNvGrpSpPr>
                <a:grpSpLocks/>
              </p:cNvGrpSpPr>
              <p:nvPr/>
            </p:nvGrpSpPr>
            <p:grpSpPr bwMode="auto">
              <a:xfrm>
                <a:off x="0" y="499"/>
                <a:ext cx="547" cy="518"/>
                <a:chOff x="0" y="499"/>
                <a:chExt cx="547" cy="518"/>
              </a:xfrm>
            </p:grpSpPr>
            <p:sp>
              <p:nvSpPr>
                <p:cNvPr id="7245" name="Rectangle 22"/>
                <p:cNvSpPr>
                  <a:spLocks noChangeArrowheads="1"/>
                </p:cNvSpPr>
                <p:nvPr/>
              </p:nvSpPr>
              <p:spPr bwMode="auto">
                <a:xfrm>
                  <a:off x="43" y="499"/>
                  <a:ext cx="461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200">
                      <a:cs typeface="Times New Roman" pitchFamily="18" charset="0"/>
                    </a:rPr>
                    <a:t> </a:t>
                  </a:r>
                  <a:endParaRPr lang="ru-RU" altLang="ja-JP" sz="1000">
                    <a:cs typeface="Times New Roman" pitchFamily="18" charset="0"/>
                  </a:endParaRPr>
                </a:p>
                <a:p>
                  <a:pPr algn="ctr" eaLnBrk="0" hangingPunct="0"/>
                  <a:r>
                    <a:rPr lang="ru-RU" altLang="ja-JP" sz="1000">
                      <a:cs typeface="Times New Roman" pitchFamily="18" charset="0"/>
                    </a:rPr>
                    <a:t> </a:t>
                  </a:r>
                </a:p>
                <a:p>
                  <a:pPr algn="ctr" eaLnBrk="0" hangingPunct="0"/>
                  <a:endParaRPr lang="ru-RU" altLang="ja-JP"/>
                </a:p>
              </p:txBody>
            </p:sp>
            <p:sp>
              <p:nvSpPr>
                <p:cNvPr id="7246" name="Rectangle 23"/>
                <p:cNvSpPr>
                  <a:spLocks noChangeArrowheads="1"/>
                </p:cNvSpPr>
                <p:nvPr/>
              </p:nvSpPr>
              <p:spPr bwMode="auto">
                <a:xfrm>
                  <a:off x="0" y="499"/>
                  <a:ext cx="54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7188" name="Group 24"/>
              <p:cNvGrpSpPr>
                <a:grpSpLocks/>
              </p:cNvGrpSpPr>
              <p:nvPr/>
            </p:nvGrpSpPr>
            <p:grpSpPr bwMode="auto">
              <a:xfrm>
                <a:off x="547" y="499"/>
                <a:ext cx="547" cy="518"/>
                <a:chOff x="547" y="499"/>
                <a:chExt cx="547" cy="518"/>
              </a:xfrm>
            </p:grpSpPr>
            <p:sp>
              <p:nvSpPr>
                <p:cNvPr id="7243" name="Rectangle 25"/>
                <p:cNvSpPr>
                  <a:spLocks noChangeArrowheads="1"/>
                </p:cNvSpPr>
                <p:nvPr/>
              </p:nvSpPr>
              <p:spPr bwMode="auto">
                <a:xfrm>
                  <a:off x="590" y="499"/>
                  <a:ext cx="461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200">
                      <a:cs typeface="Times New Roman" pitchFamily="18" charset="0"/>
                    </a:rPr>
                    <a:t> </a:t>
                  </a:r>
                  <a:endParaRPr lang="ru-RU" altLang="ja-JP" sz="1000">
                    <a:cs typeface="Times New Roman" pitchFamily="18" charset="0"/>
                  </a:endParaRPr>
                </a:p>
                <a:p>
                  <a:pPr algn="ctr" eaLnBrk="0" hangingPunct="0"/>
                  <a:endParaRPr lang="ru-RU" altLang="ja-JP" sz="1800">
                    <a:cs typeface="Times New Roman" pitchFamily="18" charset="0"/>
                  </a:endParaRPr>
                </a:p>
                <a:p>
                  <a:pPr algn="ctr" eaLnBrk="0" hangingPunct="0"/>
                  <a:r>
                    <a:rPr lang="ru-RU" altLang="ja-JP" b="1">
                      <a:cs typeface="Times New Roman" pitchFamily="18" charset="0"/>
                    </a:rPr>
                    <a:t>1</a:t>
                  </a:r>
                </a:p>
              </p:txBody>
            </p:sp>
            <p:sp>
              <p:nvSpPr>
                <p:cNvPr id="7244" name="Rectangle 26"/>
                <p:cNvSpPr>
                  <a:spLocks noChangeArrowheads="1"/>
                </p:cNvSpPr>
                <p:nvPr/>
              </p:nvSpPr>
              <p:spPr bwMode="auto">
                <a:xfrm>
                  <a:off x="547" y="499"/>
                  <a:ext cx="54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7189" name="Group 27"/>
              <p:cNvGrpSpPr>
                <a:grpSpLocks/>
              </p:cNvGrpSpPr>
              <p:nvPr/>
            </p:nvGrpSpPr>
            <p:grpSpPr bwMode="auto">
              <a:xfrm>
                <a:off x="1094" y="499"/>
                <a:ext cx="547" cy="518"/>
                <a:chOff x="1094" y="499"/>
                <a:chExt cx="547" cy="518"/>
              </a:xfrm>
            </p:grpSpPr>
            <p:sp>
              <p:nvSpPr>
                <p:cNvPr id="7241" name="Rectangle 28"/>
                <p:cNvSpPr>
                  <a:spLocks noChangeArrowheads="1"/>
                </p:cNvSpPr>
                <p:nvPr/>
              </p:nvSpPr>
              <p:spPr bwMode="auto">
                <a:xfrm>
                  <a:off x="1137" y="499"/>
                  <a:ext cx="461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000">
                      <a:cs typeface="Times New Roman" pitchFamily="18" charset="0"/>
                    </a:rPr>
                    <a:t> </a:t>
                  </a:r>
                </a:p>
                <a:p>
                  <a:pPr algn="ctr" eaLnBrk="0" hangingPunct="0"/>
                  <a:endParaRPr lang="ru-RU" altLang="ja-JP"/>
                </a:p>
              </p:txBody>
            </p:sp>
            <p:sp>
              <p:nvSpPr>
                <p:cNvPr id="7242" name="Rectangle 29"/>
                <p:cNvSpPr>
                  <a:spLocks noChangeArrowheads="1"/>
                </p:cNvSpPr>
                <p:nvPr/>
              </p:nvSpPr>
              <p:spPr bwMode="auto">
                <a:xfrm>
                  <a:off x="1094" y="499"/>
                  <a:ext cx="54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7190" name="Group 30"/>
              <p:cNvGrpSpPr>
                <a:grpSpLocks/>
              </p:cNvGrpSpPr>
              <p:nvPr/>
            </p:nvGrpSpPr>
            <p:grpSpPr bwMode="auto">
              <a:xfrm>
                <a:off x="1641" y="499"/>
                <a:ext cx="547" cy="518"/>
                <a:chOff x="1641" y="499"/>
                <a:chExt cx="547" cy="518"/>
              </a:xfrm>
            </p:grpSpPr>
            <p:sp>
              <p:nvSpPr>
                <p:cNvPr id="7239" name="Rectangle 31"/>
                <p:cNvSpPr>
                  <a:spLocks noChangeArrowheads="1"/>
                </p:cNvSpPr>
                <p:nvPr/>
              </p:nvSpPr>
              <p:spPr bwMode="auto">
                <a:xfrm>
                  <a:off x="1684" y="499"/>
                  <a:ext cx="461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000">
                      <a:cs typeface="Times New Roman" pitchFamily="18" charset="0"/>
                    </a:rPr>
                    <a:t> </a:t>
                  </a:r>
                </a:p>
                <a:p>
                  <a:pPr algn="ctr" eaLnBrk="0" hangingPunct="0"/>
                  <a:endParaRPr lang="ru-RU" altLang="ja-JP"/>
                </a:p>
              </p:txBody>
            </p:sp>
            <p:sp>
              <p:nvSpPr>
                <p:cNvPr id="7240" name="Rectangle 32"/>
                <p:cNvSpPr>
                  <a:spLocks noChangeArrowheads="1"/>
                </p:cNvSpPr>
                <p:nvPr/>
              </p:nvSpPr>
              <p:spPr bwMode="auto">
                <a:xfrm>
                  <a:off x="1641" y="499"/>
                  <a:ext cx="54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7191" name="Group 33"/>
              <p:cNvGrpSpPr>
                <a:grpSpLocks/>
              </p:cNvGrpSpPr>
              <p:nvPr/>
            </p:nvGrpSpPr>
            <p:grpSpPr bwMode="auto">
              <a:xfrm>
                <a:off x="2188" y="499"/>
                <a:ext cx="547" cy="518"/>
                <a:chOff x="2188" y="499"/>
                <a:chExt cx="547" cy="518"/>
              </a:xfrm>
            </p:grpSpPr>
            <p:sp>
              <p:nvSpPr>
                <p:cNvPr id="7237" name="Rectangle 34"/>
                <p:cNvSpPr>
                  <a:spLocks noChangeArrowheads="1"/>
                </p:cNvSpPr>
                <p:nvPr/>
              </p:nvSpPr>
              <p:spPr bwMode="auto">
                <a:xfrm>
                  <a:off x="2231" y="499"/>
                  <a:ext cx="461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000">
                      <a:cs typeface="Times New Roman" pitchFamily="18" charset="0"/>
                    </a:rPr>
                    <a:t> </a:t>
                  </a:r>
                </a:p>
                <a:p>
                  <a:pPr algn="ctr" eaLnBrk="0" hangingPunct="0"/>
                  <a:endParaRPr lang="ru-RU" altLang="ja-JP"/>
                </a:p>
              </p:txBody>
            </p:sp>
            <p:sp>
              <p:nvSpPr>
                <p:cNvPr id="7238" name="Rectangle 35"/>
                <p:cNvSpPr>
                  <a:spLocks noChangeArrowheads="1"/>
                </p:cNvSpPr>
                <p:nvPr/>
              </p:nvSpPr>
              <p:spPr bwMode="auto">
                <a:xfrm>
                  <a:off x="2188" y="499"/>
                  <a:ext cx="54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7192" name="Group 36"/>
              <p:cNvGrpSpPr>
                <a:grpSpLocks/>
              </p:cNvGrpSpPr>
              <p:nvPr/>
            </p:nvGrpSpPr>
            <p:grpSpPr bwMode="auto">
              <a:xfrm>
                <a:off x="0" y="1017"/>
                <a:ext cx="547" cy="518"/>
                <a:chOff x="0" y="1017"/>
                <a:chExt cx="547" cy="518"/>
              </a:xfrm>
            </p:grpSpPr>
            <p:sp>
              <p:nvSpPr>
                <p:cNvPr id="7235" name="Rectangle 37"/>
                <p:cNvSpPr>
                  <a:spLocks noChangeArrowheads="1"/>
                </p:cNvSpPr>
                <p:nvPr/>
              </p:nvSpPr>
              <p:spPr bwMode="auto">
                <a:xfrm>
                  <a:off x="43" y="1017"/>
                  <a:ext cx="461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200">
                      <a:cs typeface="Times New Roman" pitchFamily="18" charset="0"/>
                    </a:rPr>
                    <a:t> </a:t>
                  </a:r>
                  <a:endParaRPr lang="ru-RU" altLang="ja-JP" sz="1000">
                    <a:cs typeface="Times New Roman" pitchFamily="18" charset="0"/>
                  </a:endParaRPr>
                </a:p>
                <a:p>
                  <a:pPr algn="ctr" eaLnBrk="0" hangingPunct="0"/>
                  <a:endParaRPr lang="ru-RU" altLang="ja-JP"/>
                </a:p>
              </p:txBody>
            </p:sp>
            <p:sp>
              <p:nvSpPr>
                <p:cNvPr id="7236" name="Rectangle 38"/>
                <p:cNvSpPr>
                  <a:spLocks noChangeArrowheads="1"/>
                </p:cNvSpPr>
                <p:nvPr/>
              </p:nvSpPr>
              <p:spPr bwMode="auto">
                <a:xfrm>
                  <a:off x="0" y="1017"/>
                  <a:ext cx="54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7193" name="Group 39"/>
              <p:cNvGrpSpPr>
                <a:grpSpLocks/>
              </p:cNvGrpSpPr>
              <p:nvPr/>
            </p:nvGrpSpPr>
            <p:grpSpPr bwMode="auto">
              <a:xfrm>
                <a:off x="547" y="1017"/>
                <a:ext cx="547" cy="518"/>
                <a:chOff x="547" y="1017"/>
                <a:chExt cx="547" cy="518"/>
              </a:xfrm>
            </p:grpSpPr>
            <p:sp>
              <p:nvSpPr>
                <p:cNvPr id="7233" name="Rectangle 40"/>
                <p:cNvSpPr>
                  <a:spLocks noChangeArrowheads="1"/>
                </p:cNvSpPr>
                <p:nvPr/>
              </p:nvSpPr>
              <p:spPr bwMode="auto">
                <a:xfrm>
                  <a:off x="590" y="1017"/>
                  <a:ext cx="461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200">
                      <a:cs typeface="Times New Roman" pitchFamily="18" charset="0"/>
                    </a:rPr>
                    <a:t> </a:t>
                  </a:r>
                  <a:endParaRPr lang="ru-RU" altLang="ja-JP" sz="1000">
                    <a:cs typeface="Times New Roman" pitchFamily="18" charset="0"/>
                  </a:endParaRPr>
                </a:p>
                <a:p>
                  <a:pPr algn="ctr" eaLnBrk="0" hangingPunct="0"/>
                  <a:r>
                    <a:rPr lang="ru-RU" altLang="ja-JP" b="1">
                      <a:cs typeface="Times New Roman" pitchFamily="18" charset="0"/>
                    </a:rPr>
                    <a:t>0,</a:t>
                  </a:r>
                  <a:r>
                    <a:rPr lang="en-US" altLang="ja-JP" b="1">
                      <a:ea typeface="ＭＳ Ｐゴシック" pitchFamily="34" charset="-128"/>
                      <a:cs typeface="Times New Roman" pitchFamily="18" charset="0"/>
                    </a:rPr>
                    <a:t>3</a:t>
                  </a:r>
                  <a:endParaRPr lang="ru-RU" altLang="ja-JP" b="1">
                    <a:cs typeface="Times New Roman" pitchFamily="18" charset="0"/>
                  </a:endParaRPr>
                </a:p>
                <a:p>
                  <a:pPr algn="ctr" eaLnBrk="0" hangingPunct="0"/>
                  <a:endParaRPr lang="ru-RU" altLang="ja-JP"/>
                </a:p>
              </p:txBody>
            </p:sp>
            <p:sp>
              <p:nvSpPr>
                <p:cNvPr id="7234" name="Rectangle 41"/>
                <p:cNvSpPr>
                  <a:spLocks noChangeArrowheads="1"/>
                </p:cNvSpPr>
                <p:nvPr/>
              </p:nvSpPr>
              <p:spPr bwMode="auto">
                <a:xfrm>
                  <a:off x="547" y="1017"/>
                  <a:ext cx="54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7194" name="Group 42"/>
              <p:cNvGrpSpPr>
                <a:grpSpLocks/>
              </p:cNvGrpSpPr>
              <p:nvPr/>
            </p:nvGrpSpPr>
            <p:grpSpPr bwMode="auto">
              <a:xfrm>
                <a:off x="1094" y="1017"/>
                <a:ext cx="547" cy="518"/>
                <a:chOff x="1094" y="1017"/>
                <a:chExt cx="547" cy="518"/>
              </a:xfrm>
            </p:grpSpPr>
            <p:sp>
              <p:nvSpPr>
                <p:cNvPr id="7231" name="Rectangle 43"/>
                <p:cNvSpPr>
                  <a:spLocks noChangeArrowheads="1"/>
                </p:cNvSpPr>
                <p:nvPr/>
              </p:nvSpPr>
              <p:spPr bwMode="auto">
                <a:xfrm>
                  <a:off x="1137" y="1017"/>
                  <a:ext cx="461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endParaRPr lang="ru-RU" altLang="ja-JP" sz="1000">
                    <a:cs typeface="Times New Roman" pitchFamily="18" charset="0"/>
                  </a:endParaRPr>
                </a:p>
                <a:p>
                  <a:pPr algn="ctr" eaLnBrk="0" hangingPunct="0"/>
                  <a:r>
                    <a:rPr lang="ru-RU" altLang="ja-JP" b="1">
                      <a:cs typeface="Times New Roman" pitchFamily="18" charset="0"/>
                    </a:rPr>
                    <a:t>1</a:t>
                  </a:r>
                </a:p>
              </p:txBody>
            </p:sp>
            <p:sp>
              <p:nvSpPr>
                <p:cNvPr id="7232" name="Rectangle 44"/>
                <p:cNvSpPr>
                  <a:spLocks noChangeArrowheads="1"/>
                </p:cNvSpPr>
                <p:nvPr/>
              </p:nvSpPr>
              <p:spPr bwMode="auto">
                <a:xfrm>
                  <a:off x="1094" y="1017"/>
                  <a:ext cx="54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7195" name="Group 45"/>
              <p:cNvGrpSpPr>
                <a:grpSpLocks/>
              </p:cNvGrpSpPr>
              <p:nvPr/>
            </p:nvGrpSpPr>
            <p:grpSpPr bwMode="auto">
              <a:xfrm>
                <a:off x="1641" y="1017"/>
                <a:ext cx="547" cy="518"/>
                <a:chOff x="1641" y="1017"/>
                <a:chExt cx="547" cy="518"/>
              </a:xfrm>
            </p:grpSpPr>
            <p:sp>
              <p:nvSpPr>
                <p:cNvPr id="7229" name="Rectangle 46"/>
                <p:cNvSpPr>
                  <a:spLocks noChangeArrowheads="1"/>
                </p:cNvSpPr>
                <p:nvPr/>
              </p:nvSpPr>
              <p:spPr bwMode="auto">
                <a:xfrm>
                  <a:off x="1684" y="1017"/>
                  <a:ext cx="461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000">
                      <a:cs typeface="Times New Roman" pitchFamily="18" charset="0"/>
                    </a:rPr>
                    <a:t> </a:t>
                  </a:r>
                </a:p>
                <a:p>
                  <a:pPr algn="ctr" eaLnBrk="0" hangingPunct="0"/>
                  <a:endParaRPr lang="ru-RU" altLang="ja-JP"/>
                </a:p>
              </p:txBody>
            </p:sp>
            <p:sp>
              <p:nvSpPr>
                <p:cNvPr id="7230" name="Rectangle 47"/>
                <p:cNvSpPr>
                  <a:spLocks noChangeArrowheads="1"/>
                </p:cNvSpPr>
                <p:nvPr/>
              </p:nvSpPr>
              <p:spPr bwMode="auto">
                <a:xfrm>
                  <a:off x="1641" y="1017"/>
                  <a:ext cx="54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7196" name="Group 48"/>
              <p:cNvGrpSpPr>
                <a:grpSpLocks/>
              </p:cNvGrpSpPr>
              <p:nvPr/>
            </p:nvGrpSpPr>
            <p:grpSpPr bwMode="auto">
              <a:xfrm>
                <a:off x="2188" y="1017"/>
                <a:ext cx="547" cy="518"/>
                <a:chOff x="2188" y="1017"/>
                <a:chExt cx="547" cy="518"/>
              </a:xfrm>
            </p:grpSpPr>
            <p:sp>
              <p:nvSpPr>
                <p:cNvPr id="7227" name="Rectangle 49"/>
                <p:cNvSpPr>
                  <a:spLocks noChangeArrowheads="1"/>
                </p:cNvSpPr>
                <p:nvPr/>
              </p:nvSpPr>
              <p:spPr bwMode="auto">
                <a:xfrm>
                  <a:off x="2231" y="1017"/>
                  <a:ext cx="461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000">
                      <a:cs typeface="Times New Roman" pitchFamily="18" charset="0"/>
                    </a:rPr>
                    <a:t> </a:t>
                  </a:r>
                </a:p>
                <a:p>
                  <a:pPr algn="ctr" eaLnBrk="0" hangingPunct="0"/>
                  <a:endParaRPr lang="ru-RU" altLang="ja-JP"/>
                </a:p>
              </p:txBody>
            </p:sp>
            <p:sp>
              <p:nvSpPr>
                <p:cNvPr id="7228" name="Rectangle 50"/>
                <p:cNvSpPr>
                  <a:spLocks noChangeArrowheads="1"/>
                </p:cNvSpPr>
                <p:nvPr/>
              </p:nvSpPr>
              <p:spPr bwMode="auto">
                <a:xfrm>
                  <a:off x="2188" y="1017"/>
                  <a:ext cx="54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7197" name="Group 51"/>
              <p:cNvGrpSpPr>
                <a:grpSpLocks/>
              </p:cNvGrpSpPr>
              <p:nvPr/>
            </p:nvGrpSpPr>
            <p:grpSpPr bwMode="auto">
              <a:xfrm>
                <a:off x="0" y="1535"/>
                <a:ext cx="547" cy="518"/>
                <a:chOff x="0" y="1535"/>
                <a:chExt cx="547" cy="518"/>
              </a:xfrm>
            </p:grpSpPr>
            <p:sp>
              <p:nvSpPr>
                <p:cNvPr id="7225" name="Rectangle 52"/>
                <p:cNvSpPr>
                  <a:spLocks noChangeArrowheads="1"/>
                </p:cNvSpPr>
                <p:nvPr/>
              </p:nvSpPr>
              <p:spPr bwMode="auto">
                <a:xfrm>
                  <a:off x="43" y="1535"/>
                  <a:ext cx="461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200">
                      <a:cs typeface="Times New Roman" pitchFamily="18" charset="0"/>
                    </a:rPr>
                    <a:t> </a:t>
                  </a:r>
                  <a:endParaRPr lang="ru-RU" altLang="ja-JP" sz="1000">
                    <a:cs typeface="Times New Roman" pitchFamily="18" charset="0"/>
                  </a:endParaRPr>
                </a:p>
                <a:p>
                  <a:pPr algn="ctr" eaLnBrk="0" hangingPunct="0"/>
                  <a:endParaRPr lang="ru-RU" altLang="ja-JP"/>
                </a:p>
              </p:txBody>
            </p:sp>
            <p:sp>
              <p:nvSpPr>
                <p:cNvPr id="7226" name="Rectangle 53"/>
                <p:cNvSpPr>
                  <a:spLocks noChangeArrowheads="1"/>
                </p:cNvSpPr>
                <p:nvPr/>
              </p:nvSpPr>
              <p:spPr bwMode="auto">
                <a:xfrm>
                  <a:off x="0" y="1535"/>
                  <a:ext cx="54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7198" name="Group 54"/>
              <p:cNvGrpSpPr>
                <a:grpSpLocks/>
              </p:cNvGrpSpPr>
              <p:nvPr/>
            </p:nvGrpSpPr>
            <p:grpSpPr bwMode="auto">
              <a:xfrm>
                <a:off x="547" y="1535"/>
                <a:ext cx="547" cy="518"/>
                <a:chOff x="547" y="1535"/>
                <a:chExt cx="547" cy="518"/>
              </a:xfrm>
            </p:grpSpPr>
            <p:sp>
              <p:nvSpPr>
                <p:cNvPr id="7223" name="Rectangle 55"/>
                <p:cNvSpPr>
                  <a:spLocks noChangeArrowheads="1"/>
                </p:cNvSpPr>
                <p:nvPr/>
              </p:nvSpPr>
              <p:spPr bwMode="auto">
                <a:xfrm>
                  <a:off x="590" y="1535"/>
                  <a:ext cx="461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200">
                      <a:cs typeface="Times New Roman" pitchFamily="18" charset="0"/>
                    </a:rPr>
                    <a:t> </a:t>
                  </a:r>
                  <a:endParaRPr lang="ru-RU" altLang="ja-JP" sz="1000">
                    <a:cs typeface="Times New Roman" pitchFamily="18" charset="0"/>
                  </a:endParaRPr>
                </a:p>
                <a:p>
                  <a:pPr algn="ctr" eaLnBrk="0" hangingPunct="0"/>
                  <a:r>
                    <a:rPr lang="ru-RU" altLang="ja-JP" b="1">
                      <a:cs typeface="Times New Roman" pitchFamily="18" charset="0"/>
                    </a:rPr>
                    <a:t>0,7</a:t>
                  </a:r>
                </a:p>
                <a:p>
                  <a:pPr algn="ctr" eaLnBrk="0" hangingPunct="0"/>
                  <a:endParaRPr lang="ru-RU" altLang="ja-JP"/>
                </a:p>
              </p:txBody>
            </p:sp>
            <p:sp>
              <p:nvSpPr>
                <p:cNvPr id="7224" name="Rectangle 56"/>
                <p:cNvSpPr>
                  <a:spLocks noChangeArrowheads="1"/>
                </p:cNvSpPr>
                <p:nvPr/>
              </p:nvSpPr>
              <p:spPr bwMode="auto">
                <a:xfrm>
                  <a:off x="547" y="1535"/>
                  <a:ext cx="54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7199" name="Group 57"/>
              <p:cNvGrpSpPr>
                <a:grpSpLocks/>
              </p:cNvGrpSpPr>
              <p:nvPr/>
            </p:nvGrpSpPr>
            <p:grpSpPr bwMode="auto">
              <a:xfrm>
                <a:off x="1094" y="1535"/>
                <a:ext cx="547" cy="518"/>
                <a:chOff x="1094" y="1535"/>
                <a:chExt cx="547" cy="518"/>
              </a:xfrm>
            </p:grpSpPr>
            <p:sp>
              <p:nvSpPr>
                <p:cNvPr id="7221" name="Rectangle 58"/>
                <p:cNvSpPr>
                  <a:spLocks noChangeArrowheads="1"/>
                </p:cNvSpPr>
                <p:nvPr/>
              </p:nvSpPr>
              <p:spPr bwMode="auto">
                <a:xfrm>
                  <a:off x="1137" y="1535"/>
                  <a:ext cx="461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200">
                      <a:cs typeface="Times New Roman" pitchFamily="18" charset="0"/>
                    </a:rPr>
                    <a:t> </a:t>
                  </a:r>
                  <a:endParaRPr lang="ru-RU" altLang="ja-JP" sz="1000">
                    <a:cs typeface="Times New Roman" pitchFamily="18" charset="0"/>
                  </a:endParaRPr>
                </a:p>
                <a:p>
                  <a:pPr eaLnBrk="0" hangingPunct="0"/>
                  <a:r>
                    <a:rPr lang="ru-RU" altLang="ja-JP" sz="1800" b="1"/>
                    <a:t>    </a:t>
                  </a:r>
                  <a:r>
                    <a:rPr lang="ru-RU" altLang="ja-JP" b="1">
                      <a:cs typeface="Times New Roman" pitchFamily="18" charset="0"/>
                    </a:rPr>
                    <a:t>0,</a:t>
                  </a:r>
                  <a:r>
                    <a:rPr lang="en-US" altLang="ja-JP" b="1">
                      <a:ea typeface="ＭＳ Ｐゴシック" pitchFamily="34" charset="-128"/>
                      <a:cs typeface="Times New Roman" pitchFamily="18" charset="0"/>
                    </a:rPr>
                    <a:t>75</a:t>
                  </a:r>
                  <a:endParaRPr lang="ru-RU" altLang="ja-JP" b="1">
                    <a:cs typeface="Times New Roman" pitchFamily="18" charset="0"/>
                  </a:endParaRPr>
                </a:p>
              </p:txBody>
            </p:sp>
            <p:sp>
              <p:nvSpPr>
                <p:cNvPr id="7222" name="Rectangle 59"/>
                <p:cNvSpPr>
                  <a:spLocks noChangeArrowheads="1"/>
                </p:cNvSpPr>
                <p:nvPr/>
              </p:nvSpPr>
              <p:spPr bwMode="auto">
                <a:xfrm>
                  <a:off x="1094" y="1535"/>
                  <a:ext cx="54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7200" name="Group 60"/>
              <p:cNvGrpSpPr>
                <a:grpSpLocks/>
              </p:cNvGrpSpPr>
              <p:nvPr/>
            </p:nvGrpSpPr>
            <p:grpSpPr bwMode="auto">
              <a:xfrm>
                <a:off x="1641" y="1535"/>
                <a:ext cx="547" cy="518"/>
                <a:chOff x="1641" y="1535"/>
                <a:chExt cx="547" cy="518"/>
              </a:xfrm>
            </p:grpSpPr>
            <p:sp>
              <p:nvSpPr>
                <p:cNvPr id="7219" name="Rectangle 61"/>
                <p:cNvSpPr>
                  <a:spLocks noChangeArrowheads="1"/>
                </p:cNvSpPr>
                <p:nvPr/>
              </p:nvSpPr>
              <p:spPr bwMode="auto">
                <a:xfrm>
                  <a:off x="1684" y="1535"/>
                  <a:ext cx="461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200">
                      <a:cs typeface="Times New Roman" pitchFamily="18" charset="0"/>
                    </a:rPr>
                    <a:t> </a:t>
                  </a:r>
                  <a:endParaRPr lang="ru-RU" altLang="ja-JP" sz="1000">
                    <a:cs typeface="Times New Roman" pitchFamily="18" charset="0"/>
                  </a:endParaRPr>
                </a:p>
                <a:p>
                  <a:pPr algn="ctr" eaLnBrk="0" hangingPunct="0"/>
                  <a:r>
                    <a:rPr lang="ru-RU" altLang="ja-JP" b="1">
                      <a:cs typeface="Times New Roman" pitchFamily="18" charset="0"/>
                    </a:rPr>
                    <a:t>1</a:t>
                  </a:r>
                  <a:endParaRPr lang="ru-RU" altLang="ja-JP">
                    <a:cs typeface="Times New Roman" pitchFamily="18" charset="0"/>
                  </a:endParaRPr>
                </a:p>
                <a:p>
                  <a:pPr algn="ctr" eaLnBrk="0" hangingPunct="0"/>
                  <a:endParaRPr lang="ru-RU" altLang="ja-JP"/>
                </a:p>
              </p:txBody>
            </p:sp>
            <p:sp>
              <p:nvSpPr>
                <p:cNvPr id="7220" name="Rectangle 62"/>
                <p:cNvSpPr>
                  <a:spLocks noChangeArrowheads="1"/>
                </p:cNvSpPr>
                <p:nvPr/>
              </p:nvSpPr>
              <p:spPr bwMode="auto">
                <a:xfrm>
                  <a:off x="1641" y="1535"/>
                  <a:ext cx="54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7201" name="Group 63"/>
              <p:cNvGrpSpPr>
                <a:grpSpLocks/>
              </p:cNvGrpSpPr>
              <p:nvPr/>
            </p:nvGrpSpPr>
            <p:grpSpPr bwMode="auto">
              <a:xfrm>
                <a:off x="2188" y="1535"/>
                <a:ext cx="547" cy="518"/>
                <a:chOff x="2188" y="1535"/>
                <a:chExt cx="547" cy="518"/>
              </a:xfrm>
            </p:grpSpPr>
            <p:sp>
              <p:nvSpPr>
                <p:cNvPr id="7217" name="Rectangle 64"/>
                <p:cNvSpPr>
                  <a:spLocks noChangeArrowheads="1"/>
                </p:cNvSpPr>
                <p:nvPr/>
              </p:nvSpPr>
              <p:spPr bwMode="auto">
                <a:xfrm>
                  <a:off x="2231" y="1535"/>
                  <a:ext cx="461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000">
                      <a:cs typeface="Times New Roman" pitchFamily="18" charset="0"/>
                    </a:rPr>
                    <a:t> </a:t>
                  </a:r>
                </a:p>
                <a:p>
                  <a:pPr algn="ctr" eaLnBrk="0" hangingPunct="0"/>
                  <a:endParaRPr lang="ru-RU" altLang="ja-JP"/>
                </a:p>
              </p:txBody>
            </p:sp>
            <p:sp>
              <p:nvSpPr>
                <p:cNvPr id="7218" name="Rectangle 65"/>
                <p:cNvSpPr>
                  <a:spLocks noChangeArrowheads="1"/>
                </p:cNvSpPr>
                <p:nvPr/>
              </p:nvSpPr>
              <p:spPr bwMode="auto">
                <a:xfrm>
                  <a:off x="2188" y="1535"/>
                  <a:ext cx="54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7202" name="Group 66"/>
              <p:cNvGrpSpPr>
                <a:grpSpLocks/>
              </p:cNvGrpSpPr>
              <p:nvPr/>
            </p:nvGrpSpPr>
            <p:grpSpPr bwMode="auto">
              <a:xfrm>
                <a:off x="0" y="2053"/>
                <a:ext cx="547" cy="518"/>
                <a:chOff x="0" y="2053"/>
                <a:chExt cx="547" cy="518"/>
              </a:xfrm>
            </p:grpSpPr>
            <p:sp>
              <p:nvSpPr>
                <p:cNvPr id="7215" name="Rectangle 67"/>
                <p:cNvSpPr>
                  <a:spLocks noChangeArrowheads="1"/>
                </p:cNvSpPr>
                <p:nvPr/>
              </p:nvSpPr>
              <p:spPr bwMode="auto">
                <a:xfrm>
                  <a:off x="43" y="2053"/>
                  <a:ext cx="461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200">
                      <a:cs typeface="Times New Roman" pitchFamily="18" charset="0"/>
                    </a:rPr>
                    <a:t> </a:t>
                  </a:r>
                  <a:endParaRPr lang="ru-RU" altLang="ja-JP" sz="1000">
                    <a:cs typeface="Times New Roman" pitchFamily="18" charset="0"/>
                  </a:endParaRPr>
                </a:p>
                <a:p>
                  <a:pPr algn="ctr" eaLnBrk="0" hangingPunct="0"/>
                  <a:r>
                    <a:rPr lang="ru-RU" altLang="ja-JP" sz="1000">
                      <a:cs typeface="Times New Roman" pitchFamily="18" charset="0"/>
                    </a:rPr>
                    <a:t> </a:t>
                  </a:r>
                </a:p>
                <a:p>
                  <a:pPr algn="ctr" eaLnBrk="0" hangingPunct="0"/>
                  <a:endParaRPr lang="ru-RU" altLang="ja-JP"/>
                </a:p>
              </p:txBody>
            </p:sp>
            <p:sp>
              <p:nvSpPr>
                <p:cNvPr id="7216" name="Rectangle 68"/>
                <p:cNvSpPr>
                  <a:spLocks noChangeArrowheads="1"/>
                </p:cNvSpPr>
                <p:nvPr/>
              </p:nvSpPr>
              <p:spPr bwMode="auto">
                <a:xfrm>
                  <a:off x="0" y="2053"/>
                  <a:ext cx="54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7203" name="Group 69"/>
              <p:cNvGrpSpPr>
                <a:grpSpLocks/>
              </p:cNvGrpSpPr>
              <p:nvPr/>
            </p:nvGrpSpPr>
            <p:grpSpPr bwMode="auto">
              <a:xfrm>
                <a:off x="547" y="2053"/>
                <a:ext cx="547" cy="518"/>
                <a:chOff x="547" y="2053"/>
                <a:chExt cx="547" cy="518"/>
              </a:xfrm>
            </p:grpSpPr>
            <p:sp>
              <p:nvSpPr>
                <p:cNvPr id="7213" name="Rectangle 70"/>
                <p:cNvSpPr>
                  <a:spLocks noChangeArrowheads="1"/>
                </p:cNvSpPr>
                <p:nvPr/>
              </p:nvSpPr>
              <p:spPr bwMode="auto">
                <a:xfrm>
                  <a:off x="590" y="2053"/>
                  <a:ext cx="461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200">
                      <a:cs typeface="Times New Roman" pitchFamily="18" charset="0"/>
                    </a:rPr>
                    <a:t> </a:t>
                  </a:r>
                  <a:endParaRPr lang="ru-RU" altLang="ja-JP" sz="1000">
                    <a:cs typeface="Times New Roman" pitchFamily="18" charset="0"/>
                  </a:endParaRPr>
                </a:p>
                <a:p>
                  <a:pPr algn="ctr" eaLnBrk="0" hangingPunct="0"/>
                  <a:r>
                    <a:rPr lang="ru-RU" altLang="ja-JP" b="1">
                      <a:cs typeface="Times New Roman" pitchFamily="18" charset="0"/>
                    </a:rPr>
                    <a:t>0,6</a:t>
                  </a:r>
                </a:p>
                <a:p>
                  <a:pPr algn="ctr" eaLnBrk="0" hangingPunct="0"/>
                  <a:endParaRPr lang="ru-RU" altLang="ja-JP" sz="1800" b="1"/>
                </a:p>
              </p:txBody>
            </p:sp>
            <p:sp>
              <p:nvSpPr>
                <p:cNvPr id="7214" name="Rectangle 71"/>
                <p:cNvSpPr>
                  <a:spLocks noChangeArrowheads="1"/>
                </p:cNvSpPr>
                <p:nvPr/>
              </p:nvSpPr>
              <p:spPr bwMode="auto">
                <a:xfrm>
                  <a:off x="547" y="2053"/>
                  <a:ext cx="54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7204" name="Group 72"/>
              <p:cNvGrpSpPr>
                <a:grpSpLocks/>
              </p:cNvGrpSpPr>
              <p:nvPr/>
            </p:nvGrpSpPr>
            <p:grpSpPr bwMode="auto">
              <a:xfrm>
                <a:off x="1094" y="2053"/>
                <a:ext cx="547" cy="518"/>
                <a:chOff x="1094" y="2053"/>
                <a:chExt cx="547" cy="518"/>
              </a:xfrm>
            </p:grpSpPr>
            <p:sp>
              <p:nvSpPr>
                <p:cNvPr id="7211" name="Rectangle 73"/>
                <p:cNvSpPr>
                  <a:spLocks noChangeArrowheads="1"/>
                </p:cNvSpPr>
                <p:nvPr/>
              </p:nvSpPr>
              <p:spPr bwMode="auto">
                <a:xfrm>
                  <a:off x="1137" y="2053"/>
                  <a:ext cx="461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200">
                      <a:cs typeface="Times New Roman" pitchFamily="18" charset="0"/>
                    </a:rPr>
                    <a:t> </a:t>
                  </a:r>
                  <a:endParaRPr lang="ru-RU" altLang="ja-JP" sz="1000">
                    <a:cs typeface="Times New Roman" pitchFamily="18" charset="0"/>
                  </a:endParaRPr>
                </a:p>
                <a:p>
                  <a:pPr algn="ctr" eaLnBrk="0" hangingPunct="0"/>
                  <a:r>
                    <a:rPr lang="ru-RU" altLang="ja-JP" b="1">
                      <a:cs typeface="Times New Roman" pitchFamily="18" charset="0"/>
                    </a:rPr>
                    <a:t>0,5</a:t>
                  </a:r>
                </a:p>
                <a:p>
                  <a:pPr algn="ctr" eaLnBrk="0" hangingPunct="0"/>
                  <a:endParaRPr lang="ru-RU" altLang="ja-JP"/>
                </a:p>
              </p:txBody>
            </p:sp>
            <p:sp>
              <p:nvSpPr>
                <p:cNvPr id="7212" name="Rectangle 74"/>
                <p:cNvSpPr>
                  <a:spLocks noChangeArrowheads="1"/>
                </p:cNvSpPr>
                <p:nvPr/>
              </p:nvSpPr>
              <p:spPr bwMode="auto">
                <a:xfrm>
                  <a:off x="1094" y="2053"/>
                  <a:ext cx="54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7205" name="Group 75"/>
              <p:cNvGrpSpPr>
                <a:grpSpLocks/>
              </p:cNvGrpSpPr>
              <p:nvPr/>
            </p:nvGrpSpPr>
            <p:grpSpPr bwMode="auto">
              <a:xfrm>
                <a:off x="1641" y="2053"/>
                <a:ext cx="547" cy="518"/>
                <a:chOff x="1641" y="2053"/>
                <a:chExt cx="547" cy="518"/>
              </a:xfrm>
            </p:grpSpPr>
            <p:sp>
              <p:nvSpPr>
                <p:cNvPr id="7209" name="Rectangle 76"/>
                <p:cNvSpPr>
                  <a:spLocks noChangeArrowheads="1"/>
                </p:cNvSpPr>
                <p:nvPr/>
              </p:nvSpPr>
              <p:spPr bwMode="auto">
                <a:xfrm>
                  <a:off x="1684" y="2053"/>
                  <a:ext cx="461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200">
                      <a:cs typeface="Times New Roman" pitchFamily="18" charset="0"/>
                    </a:rPr>
                    <a:t> </a:t>
                  </a:r>
                  <a:endParaRPr lang="ru-RU" altLang="ja-JP" sz="1000">
                    <a:cs typeface="Times New Roman" pitchFamily="18" charset="0"/>
                  </a:endParaRPr>
                </a:p>
                <a:p>
                  <a:pPr algn="ctr" eaLnBrk="0" hangingPunct="0"/>
                  <a:r>
                    <a:rPr lang="ru-RU" altLang="ja-JP" b="1">
                      <a:cs typeface="Times New Roman" pitchFamily="18" charset="0"/>
                    </a:rPr>
                    <a:t>0,</a:t>
                  </a:r>
                  <a:r>
                    <a:rPr lang="en-US" altLang="ja-JP" b="1">
                      <a:ea typeface="ＭＳ Ｐゴシック" pitchFamily="34" charset="-128"/>
                      <a:cs typeface="Times New Roman" pitchFamily="18" charset="0"/>
                    </a:rPr>
                    <a:t>8</a:t>
                  </a:r>
                  <a:endParaRPr lang="ru-RU" altLang="ja-JP" b="1">
                    <a:cs typeface="Times New Roman" pitchFamily="18" charset="0"/>
                  </a:endParaRPr>
                </a:p>
                <a:p>
                  <a:pPr algn="ctr" eaLnBrk="0" hangingPunct="0"/>
                  <a:endParaRPr lang="ru-RU" altLang="ja-JP"/>
                </a:p>
              </p:txBody>
            </p:sp>
            <p:sp>
              <p:nvSpPr>
                <p:cNvPr id="7210" name="Rectangle 77"/>
                <p:cNvSpPr>
                  <a:spLocks noChangeArrowheads="1"/>
                </p:cNvSpPr>
                <p:nvPr/>
              </p:nvSpPr>
              <p:spPr bwMode="auto">
                <a:xfrm>
                  <a:off x="1641" y="2053"/>
                  <a:ext cx="54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7206" name="Group 78"/>
              <p:cNvGrpSpPr>
                <a:grpSpLocks/>
              </p:cNvGrpSpPr>
              <p:nvPr/>
            </p:nvGrpSpPr>
            <p:grpSpPr bwMode="auto">
              <a:xfrm>
                <a:off x="2188" y="2053"/>
                <a:ext cx="547" cy="518"/>
                <a:chOff x="2188" y="2053"/>
                <a:chExt cx="547" cy="518"/>
              </a:xfrm>
            </p:grpSpPr>
            <p:sp>
              <p:nvSpPr>
                <p:cNvPr id="7207" name="Rectangle 79"/>
                <p:cNvSpPr>
                  <a:spLocks noChangeArrowheads="1"/>
                </p:cNvSpPr>
                <p:nvPr/>
              </p:nvSpPr>
              <p:spPr bwMode="auto">
                <a:xfrm>
                  <a:off x="2231" y="2053"/>
                  <a:ext cx="461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ru-RU" altLang="ja-JP" sz="1200">
                      <a:cs typeface="Times New Roman" pitchFamily="18" charset="0"/>
                    </a:rPr>
                    <a:t> </a:t>
                  </a:r>
                  <a:endParaRPr lang="ru-RU" altLang="ja-JP" sz="1000">
                    <a:cs typeface="Times New Roman" pitchFamily="18" charset="0"/>
                  </a:endParaRPr>
                </a:p>
                <a:p>
                  <a:pPr algn="ctr" eaLnBrk="0" hangingPunct="0"/>
                  <a:r>
                    <a:rPr lang="ru-RU" altLang="ja-JP" b="1">
                      <a:cs typeface="Times New Roman" pitchFamily="18" charset="0"/>
                    </a:rPr>
                    <a:t>1</a:t>
                  </a:r>
                  <a:endParaRPr lang="ru-RU" altLang="ja-JP"/>
                </a:p>
              </p:txBody>
            </p:sp>
            <p:sp>
              <p:nvSpPr>
                <p:cNvPr id="7208" name="Rectangle 80"/>
                <p:cNvSpPr>
                  <a:spLocks noChangeArrowheads="1"/>
                </p:cNvSpPr>
                <p:nvPr/>
              </p:nvSpPr>
              <p:spPr bwMode="auto">
                <a:xfrm>
                  <a:off x="2188" y="2053"/>
                  <a:ext cx="54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7181" name="Rectangle 81"/>
            <p:cNvSpPr>
              <a:spLocks noChangeArrowheads="1"/>
            </p:cNvSpPr>
            <p:nvPr/>
          </p:nvSpPr>
          <p:spPr bwMode="auto">
            <a:xfrm>
              <a:off x="-3" y="-3"/>
              <a:ext cx="2741" cy="2577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7170" name="Object 84"/>
          <p:cNvGraphicFramePr>
            <a:graphicFrameLocks noChangeAspect="1"/>
          </p:cNvGraphicFramePr>
          <p:nvPr/>
        </p:nvGraphicFramePr>
        <p:xfrm>
          <a:off x="1928813" y="2362200"/>
          <a:ext cx="669925" cy="762000"/>
        </p:xfrm>
        <a:graphic>
          <a:graphicData uri="http://schemas.openxmlformats.org/presentationml/2006/ole">
            <p:oleObj spid="_x0000_s7170" r:id="rId3" imgW="139579" imgH="164957" progId="Equation.3">
              <p:embed/>
            </p:oleObj>
          </a:graphicData>
        </a:graphic>
      </p:graphicFrame>
      <p:graphicFrame>
        <p:nvGraphicFramePr>
          <p:cNvPr id="7171" name="Object 85"/>
          <p:cNvGraphicFramePr>
            <a:graphicFrameLocks noChangeAspect="1"/>
          </p:cNvGraphicFramePr>
          <p:nvPr/>
        </p:nvGraphicFramePr>
        <p:xfrm>
          <a:off x="2030413" y="3352800"/>
          <a:ext cx="549275" cy="685800"/>
        </p:xfrm>
        <a:graphic>
          <a:graphicData uri="http://schemas.openxmlformats.org/presentationml/2006/ole">
            <p:oleObj spid="_x0000_s7171" r:id="rId4" imgW="126835" imgH="139518" progId="Equation.3">
              <p:embed/>
            </p:oleObj>
          </a:graphicData>
        </a:graphic>
      </p:graphicFrame>
      <p:graphicFrame>
        <p:nvGraphicFramePr>
          <p:cNvPr id="7172" name="Object 86"/>
          <p:cNvGraphicFramePr>
            <a:graphicFrameLocks noChangeAspect="1"/>
          </p:cNvGraphicFramePr>
          <p:nvPr/>
        </p:nvGraphicFramePr>
        <p:xfrm>
          <a:off x="1981200" y="4419600"/>
          <a:ext cx="609600" cy="609600"/>
        </p:xfrm>
        <a:graphic>
          <a:graphicData uri="http://schemas.openxmlformats.org/presentationml/2006/ole">
            <p:oleObj spid="_x0000_s7172" r:id="rId5" imgW="126725" imgH="126725" progId="Equation.3">
              <p:embed/>
            </p:oleObj>
          </a:graphicData>
        </a:graphic>
      </p:graphicFrame>
      <p:graphicFrame>
        <p:nvGraphicFramePr>
          <p:cNvPr id="7173" name="Object 87"/>
          <p:cNvGraphicFramePr>
            <a:graphicFrameLocks noChangeAspect="1"/>
          </p:cNvGraphicFramePr>
          <p:nvPr/>
        </p:nvGraphicFramePr>
        <p:xfrm>
          <a:off x="2027238" y="5334000"/>
          <a:ext cx="487362" cy="609600"/>
        </p:xfrm>
        <a:graphic>
          <a:graphicData uri="http://schemas.openxmlformats.org/presentationml/2006/ole">
            <p:oleObj spid="_x0000_s7173" r:id="rId6" imgW="114201" imgH="139579" progId="Equation.3">
              <p:embed/>
            </p:oleObj>
          </a:graphicData>
        </a:graphic>
      </p:graphicFrame>
      <p:graphicFrame>
        <p:nvGraphicFramePr>
          <p:cNvPr id="7174" name="Object 88"/>
          <p:cNvGraphicFramePr>
            <a:graphicFrameLocks noChangeAspect="1"/>
          </p:cNvGraphicFramePr>
          <p:nvPr/>
        </p:nvGraphicFramePr>
        <p:xfrm>
          <a:off x="3429000" y="1447800"/>
          <a:ext cx="538163" cy="609600"/>
        </p:xfrm>
        <a:graphic>
          <a:graphicData uri="http://schemas.openxmlformats.org/presentationml/2006/ole">
            <p:oleObj spid="_x0000_s7174" r:id="rId7" imgW="139579" imgH="164957" progId="Equation.3">
              <p:embed/>
            </p:oleObj>
          </a:graphicData>
        </a:graphic>
      </p:graphicFrame>
      <p:graphicFrame>
        <p:nvGraphicFramePr>
          <p:cNvPr id="7175" name="Object 89"/>
          <p:cNvGraphicFramePr>
            <a:graphicFrameLocks noChangeAspect="1"/>
          </p:cNvGraphicFramePr>
          <p:nvPr/>
        </p:nvGraphicFramePr>
        <p:xfrm>
          <a:off x="4572000" y="1447800"/>
          <a:ext cx="461963" cy="533400"/>
        </p:xfrm>
        <a:graphic>
          <a:graphicData uri="http://schemas.openxmlformats.org/presentationml/2006/ole">
            <p:oleObj spid="_x0000_s7175" r:id="rId8" imgW="126835" imgH="139518" progId="Equation.3">
              <p:embed/>
            </p:oleObj>
          </a:graphicData>
        </a:graphic>
      </p:graphicFrame>
      <p:graphicFrame>
        <p:nvGraphicFramePr>
          <p:cNvPr id="7176" name="Object 90"/>
          <p:cNvGraphicFramePr>
            <a:graphicFrameLocks noChangeAspect="1"/>
          </p:cNvGraphicFramePr>
          <p:nvPr/>
        </p:nvGraphicFramePr>
        <p:xfrm>
          <a:off x="5791200" y="1447800"/>
          <a:ext cx="457200" cy="457200"/>
        </p:xfrm>
        <a:graphic>
          <a:graphicData uri="http://schemas.openxmlformats.org/presentationml/2006/ole">
            <p:oleObj spid="_x0000_s7176" r:id="rId9" imgW="126725" imgH="126725" progId="Equation.3">
              <p:embed/>
            </p:oleObj>
          </a:graphicData>
        </a:graphic>
      </p:graphicFrame>
      <p:graphicFrame>
        <p:nvGraphicFramePr>
          <p:cNvPr id="7177" name="Object 91"/>
          <p:cNvGraphicFramePr>
            <a:graphicFrameLocks noChangeAspect="1"/>
          </p:cNvGraphicFramePr>
          <p:nvPr/>
        </p:nvGraphicFramePr>
        <p:xfrm>
          <a:off x="6934200" y="1447800"/>
          <a:ext cx="427038" cy="533400"/>
        </p:xfrm>
        <a:graphic>
          <a:graphicData uri="http://schemas.openxmlformats.org/presentationml/2006/ole">
            <p:oleObj spid="_x0000_s7177" r:id="rId10" imgW="114201" imgH="139579" progId="Equation.3">
              <p:embed/>
            </p:oleObj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3400" y="1916113"/>
            <a:ext cx="7924800" cy="4332287"/>
          </a:xfrm>
        </p:spPr>
        <p:txBody>
          <a:bodyPr/>
          <a:lstStyle/>
          <a:p>
            <a:pPr algn="just" eaLnBrk="1" hangingPunct="1"/>
            <a:r>
              <a:rPr lang="ru-RU" altLang="ja-JP" b="1" smtClean="0">
                <a:cs typeface="Times New Roman" pitchFamily="18" charset="0"/>
              </a:rPr>
              <a:t>Для оценки мультиколлинеарности факторов может использоваться </a:t>
            </a:r>
            <a:r>
              <a:rPr lang="ru-RU" altLang="ja-JP" b="1" i="1" smtClean="0">
                <a:cs typeface="Times New Roman" pitchFamily="18" charset="0"/>
              </a:rPr>
              <a:t>определитель матрицы парных коэффициентов  корреляции между факторами. </a:t>
            </a:r>
            <a:endParaRPr lang="ru-RU" altLang="ja-JP" b="1" i="1" smtClean="0"/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3219450" y="30241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484313"/>
            <a:ext cx="8147050" cy="4641850"/>
          </a:xfrm>
        </p:spPr>
        <p:txBody>
          <a:bodyPr/>
          <a:lstStyle/>
          <a:p>
            <a:pPr eaLnBrk="1" hangingPunct="1"/>
            <a:r>
              <a:rPr lang="ru-RU" smtClean="0"/>
              <a:t>Уравнение множественной регрессии</a:t>
            </a:r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  <a:p>
            <a:pPr eaLnBrk="1" hangingPunct="1">
              <a:buFontTx/>
              <a:buNone/>
            </a:pPr>
            <a:endParaRPr lang="ru-RU" smtClean="0"/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1035050" y="2595563"/>
          <a:ext cx="7208838" cy="844550"/>
        </p:xfrm>
        <a:graphic>
          <a:graphicData uri="http://schemas.openxmlformats.org/presentationml/2006/ole">
            <p:oleObj spid="_x0000_s1026" name="Формула" r:id="rId3" imgW="198108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981200"/>
            <a:ext cx="8135937" cy="4114800"/>
          </a:xfrm>
        </p:spPr>
        <p:txBody>
          <a:bodyPr/>
          <a:lstStyle/>
          <a:p>
            <a:pPr algn="just" eaLnBrk="1" hangingPunct="1"/>
            <a:r>
              <a:rPr lang="ru-RU" altLang="ja-JP" sz="2800" b="1" i="1" smtClean="0">
                <a:cs typeface="Times New Roman" pitchFamily="18" charset="0"/>
              </a:rPr>
              <a:t>Если бы факторы не коррелировали между собой, то матрица парных коэффициентов корреляции была бы единичной матрицей</a:t>
            </a:r>
            <a:r>
              <a:rPr lang="ru-RU" altLang="ja-JP" sz="2800" b="1" i="1" smtClean="0"/>
              <a:t> т.е.</a:t>
            </a:r>
            <a:endParaRPr lang="ru-RU" sz="2800" b="1" smtClean="0"/>
          </a:p>
          <a:p>
            <a:pPr eaLnBrk="1" hangingPunct="1"/>
            <a:endParaRPr lang="ru-RU" sz="2800" smtClean="0"/>
          </a:p>
        </p:txBody>
      </p:sp>
      <p:graphicFrame>
        <p:nvGraphicFramePr>
          <p:cNvPr id="8194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1187450" y="3860800"/>
          <a:ext cx="6896100" cy="1922463"/>
        </p:xfrm>
        <a:graphic>
          <a:graphicData uri="http://schemas.openxmlformats.org/presentationml/2006/ole">
            <p:oleObj spid="_x0000_s8194" name="Формула" r:id="rId3" imgW="2323800" imgH="647640" progId="Equation.3">
              <p:embed/>
            </p:oleObj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eaLnBrk="1" hangingPunct="1"/>
            <a:r>
              <a:rPr lang="ru-RU" altLang="ja-JP" smtClean="0">
                <a:cs typeface="Times New Roman" pitchFamily="18" charset="0"/>
              </a:rPr>
              <a:t>Если же, наоборот, между факторами существует полная линейная зависимость и все коэффициенты корреляции равны единице, то определитель такой матрицы равен нулю:</a:t>
            </a:r>
          </a:p>
          <a:p>
            <a:pPr eaLnBrk="1" hangingPunct="1"/>
            <a:endParaRPr lang="ru-RU" smtClean="0"/>
          </a:p>
        </p:txBody>
      </p:sp>
      <p:sp>
        <p:nvSpPr>
          <p:cNvPr id="9220" name="Rectangle 3"/>
          <p:cNvSpPr>
            <a:spLocks noChangeArrowheads="1"/>
          </p:cNvSpPr>
          <p:nvPr/>
        </p:nvSpPr>
        <p:spPr bwMode="auto">
          <a:xfrm>
            <a:off x="3919538" y="30718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9218" name="Object 4"/>
          <p:cNvGraphicFramePr>
            <a:graphicFrameLocks noChangeAspect="1"/>
          </p:cNvGraphicFramePr>
          <p:nvPr/>
        </p:nvGraphicFramePr>
        <p:xfrm>
          <a:off x="2209800" y="3505200"/>
          <a:ext cx="4191000" cy="1585913"/>
        </p:xfrm>
        <a:graphic>
          <a:graphicData uri="http://schemas.openxmlformats.org/presentationml/2006/ole">
            <p:oleObj spid="_x0000_s9218" r:id="rId4" imgW="1308100" imgH="711200" progId="Equation.3">
              <p:embed/>
            </p:oleObj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533400"/>
            <a:ext cx="7772400" cy="5562600"/>
          </a:xfrm>
        </p:spPr>
        <p:txBody>
          <a:bodyPr/>
          <a:lstStyle/>
          <a:p>
            <a:pPr eaLnBrk="1" hangingPunct="1"/>
            <a:r>
              <a:rPr lang="ru-RU" altLang="ja-JP" b="1" smtClean="0"/>
              <a:t>Таким образом,</a:t>
            </a:r>
          </a:p>
          <a:p>
            <a:pPr eaLnBrk="1" hangingPunct="1"/>
            <a:endParaRPr lang="ru-RU" altLang="ja-JP" b="1" smtClean="0"/>
          </a:p>
          <a:p>
            <a:pPr eaLnBrk="1" hangingPunct="1"/>
            <a:r>
              <a:rPr lang="ru-RU" altLang="ja-JP" b="1" smtClean="0"/>
              <a:t>чем ближе к нулю определитель матрицы межфакторной корреляции, тем сильнее мультиколлинеарность факторов и ненадежнее результаты множественной регрессии. 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ja-JP" b="1" smtClean="0"/>
              <a:t>Через коэффициенты множественной детерминации можно найти переменные, ответственные за мультиколлинеарность факторов. </a:t>
            </a:r>
            <a:endParaRPr lang="ru-RU" b="1" smtClean="0"/>
          </a:p>
          <a:p>
            <a:pPr eaLnBrk="1" hangingPunct="1"/>
            <a:endParaRPr lang="ru-RU" b="1" smtClean="0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81000"/>
            <a:ext cx="7772400" cy="5715000"/>
          </a:xfrm>
        </p:spPr>
        <p:txBody>
          <a:bodyPr/>
          <a:lstStyle/>
          <a:p>
            <a:pPr eaLnBrk="1" hangingPunct="1"/>
            <a:r>
              <a:rPr lang="ru-RU" altLang="ja-JP" b="1" smtClean="0"/>
              <a:t>Сравнивая между собой коэффициенты множественной детерминации факторов</a:t>
            </a:r>
          </a:p>
          <a:p>
            <a:pPr algn="just" eaLnBrk="1" hangingPunct="1"/>
            <a:endParaRPr lang="ru-RU" altLang="ja-JP" b="1" smtClean="0"/>
          </a:p>
          <a:p>
            <a:pPr algn="just" eaLnBrk="1" hangingPunct="1"/>
            <a:endParaRPr lang="ru-RU" altLang="ja-JP" b="1" smtClean="0"/>
          </a:p>
          <a:p>
            <a:pPr algn="ctr" eaLnBrk="1" hangingPunct="1">
              <a:buFontTx/>
              <a:buNone/>
            </a:pPr>
            <a:r>
              <a:rPr lang="ru-RU" altLang="ja-JP" b="1" smtClean="0"/>
              <a:t>                                               </a:t>
            </a:r>
          </a:p>
          <a:p>
            <a:pPr eaLnBrk="1" hangingPunct="1"/>
            <a:r>
              <a:rPr lang="ru-RU" altLang="ja-JP" b="1" smtClean="0"/>
              <a:t>оставляем в уравнении факторы с минимальной величиной коэффициента множественной детерминации.</a:t>
            </a:r>
          </a:p>
        </p:txBody>
      </p:sp>
      <p:sp>
        <p:nvSpPr>
          <p:cNvPr id="10244" name="Rectangle 5"/>
          <p:cNvSpPr>
            <a:spLocks noChangeArrowheads="1"/>
          </p:cNvSpPr>
          <p:nvPr/>
        </p:nvSpPr>
        <p:spPr bwMode="auto">
          <a:xfrm>
            <a:off x="3605213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10242" name="Object 4"/>
          <p:cNvGraphicFramePr>
            <a:graphicFrameLocks noChangeAspect="1"/>
          </p:cNvGraphicFramePr>
          <p:nvPr/>
        </p:nvGraphicFramePr>
        <p:xfrm>
          <a:off x="900113" y="2276475"/>
          <a:ext cx="7286625" cy="1233488"/>
        </p:xfrm>
        <a:graphic>
          <a:graphicData uri="http://schemas.openxmlformats.org/presentationml/2006/ole">
            <p:oleObj spid="_x0000_s10242" name="Формула" r:id="rId4" imgW="1447560" imgH="291960" progId="Equation.3">
              <p:embed/>
            </p:oleObj>
          </a:graphicData>
        </a:graphic>
      </p:graphicFrame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549275"/>
            <a:ext cx="7772400" cy="6003925"/>
          </a:xfrm>
        </p:spPr>
        <p:txBody>
          <a:bodyPr/>
          <a:lstStyle/>
          <a:p>
            <a:pPr algn="just" eaLnBrk="1" hangingPunct="1"/>
            <a:endParaRPr lang="ru-RU" altLang="ja-JP" b="1" smtClean="0">
              <a:cs typeface="Times New Roman" pitchFamily="18" charset="0"/>
            </a:endParaRPr>
          </a:p>
          <a:p>
            <a:pPr algn="just" eaLnBrk="1" hangingPunct="1"/>
            <a:r>
              <a:rPr lang="ru-RU" altLang="ja-JP" b="1" smtClean="0">
                <a:cs typeface="Times New Roman" pitchFamily="18" charset="0"/>
              </a:rPr>
              <a:t>При дополнительном включении в регрессию </a:t>
            </a:r>
            <a:r>
              <a:rPr lang="ru-RU" altLang="ja-JP" b="1" i="1" smtClean="0">
                <a:cs typeface="Times New Roman" pitchFamily="18" charset="0"/>
              </a:rPr>
              <a:t>р</a:t>
            </a:r>
            <a:r>
              <a:rPr lang="ru-RU" altLang="ja-JP" b="1" smtClean="0">
                <a:cs typeface="Times New Roman" pitchFamily="18" charset="0"/>
              </a:rPr>
              <a:t>+1 фактора коэффициент детерминации должен возрастать, а остаточная дисперсия уменьшаться;</a:t>
            </a:r>
          </a:p>
          <a:p>
            <a:pPr algn="just" eaLnBrk="1" hangingPunct="1"/>
            <a:endParaRPr lang="ru-RU" altLang="ja-JP" b="1" smtClean="0"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ru-RU" altLang="ja-JP" b="1" smtClean="0">
                <a:cs typeface="Times New Roman" pitchFamily="18" charset="0"/>
              </a:rPr>
              <a:t>и </a:t>
            </a:r>
          </a:p>
          <a:p>
            <a:pPr eaLnBrk="1" hangingPunct="1"/>
            <a:endParaRPr lang="ru-RU" b="1" smtClean="0"/>
          </a:p>
        </p:txBody>
      </p:sp>
      <p:graphicFrame>
        <p:nvGraphicFramePr>
          <p:cNvPr id="28675" name="Object 3"/>
          <p:cNvGraphicFramePr>
            <a:graphicFrameLocks noChangeAspect="1"/>
          </p:cNvGraphicFramePr>
          <p:nvPr/>
        </p:nvGraphicFramePr>
        <p:xfrm>
          <a:off x="2308225" y="3706813"/>
          <a:ext cx="1809750" cy="777875"/>
        </p:xfrm>
        <a:graphic>
          <a:graphicData uri="http://schemas.openxmlformats.org/presentationml/2006/ole">
            <p:oleObj spid="_x0000_s11266" name="Формула" r:id="rId4" imgW="685800" imgH="291960" progId="Equation.3">
              <p:embed/>
            </p:oleObj>
          </a:graphicData>
        </a:graphic>
      </p:graphicFrame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5003800" y="3716338"/>
          <a:ext cx="1981200" cy="777875"/>
        </p:xfrm>
        <a:graphic>
          <a:graphicData uri="http://schemas.openxmlformats.org/presentationml/2006/ole">
            <p:oleObj spid="_x0000_s11267" r:id="rId5" imgW="660113" imgH="253890" progId="Equation.3">
              <p:embed/>
            </p:oleObj>
          </a:graphicData>
        </a:graphic>
      </p:graphicFrame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8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304800"/>
            <a:ext cx="8534400" cy="6172200"/>
          </a:xfrm>
        </p:spPr>
        <p:txBody>
          <a:bodyPr/>
          <a:lstStyle/>
          <a:p>
            <a:pPr eaLnBrk="1" hangingPunct="1"/>
            <a:r>
              <a:rPr lang="ru-RU" altLang="ja-JP" b="1" smtClean="0">
                <a:cs typeface="Times New Roman" pitchFamily="18" charset="0"/>
              </a:rPr>
              <a:t>Пусть для регрессии, включающих пять факторов,  коэффициент детерминации составил 0,857</a:t>
            </a:r>
          </a:p>
          <a:p>
            <a:pPr eaLnBrk="1" hangingPunct="1">
              <a:buFontTx/>
              <a:buNone/>
            </a:pPr>
            <a:endParaRPr lang="ru-RU" altLang="ja-JP" b="1" smtClean="0"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ru-RU" altLang="ja-JP" b="1" smtClean="0">
                <a:cs typeface="Times New Roman" pitchFamily="18" charset="0"/>
              </a:rPr>
              <a:t>   включение шестого фактора дало коэффициент детерминации </a:t>
            </a:r>
          </a:p>
          <a:p>
            <a:pPr eaLnBrk="1" hangingPunct="1">
              <a:buFontTx/>
              <a:buNone/>
            </a:pPr>
            <a:r>
              <a:rPr lang="ru-RU" altLang="ja-JP" b="1" smtClean="0">
                <a:cs typeface="Times New Roman" pitchFamily="18" charset="0"/>
              </a:rPr>
              <a:t>   0,855, </a:t>
            </a:r>
          </a:p>
          <a:p>
            <a:pPr eaLnBrk="1" hangingPunct="1">
              <a:buFontTx/>
              <a:buNone/>
            </a:pPr>
            <a:r>
              <a:rPr lang="ru-RU" altLang="ja-JP" b="1" smtClean="0">
                <a:cs typeface="Times New Roman" pitchFamily="18" charset="0"/>
              </a:rPr>
              <a:t>  </a:t>
            </a:r>
            <a:endParaRPr lang="ru-RU" altLang="ja-JP" b="1" smtClean="0"/>
          </a:p>
          <a:p>
            <a:pPr eaLnBrk="1" hangingPunct="1">
              <a:buFontTx/>
              <a:buNone/>
            </a:pPr>
            <a:r>
              <a:rPr lang="ru-RU" altLang="ja-JP" b="1" smtClean="0">
                <a:cs typeface="Times New Roman" pitchFamily="18" charset="0"/>
              </a:rPr>
              <a:t>   вряд ли целесообразно дополнительно включать в модель этот фактор.</a:t>
            </a:r>
            <a:r>
              <a:rPr lang="ru-RU" altLang="ja-JP" b="1" smtClean="0"/>
              <a:t> </a:t>
            </a:r>
            <a:endParaRPr lang="ru-RU" b="1" smtClean="0"/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4252913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96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Оценка параметров уравнения множественной регрессии</a:t>
            </a:r>
            <a:endParaRPr lang="ru-RU" smtClean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z="2800" smtClean="0"/>
          </a:p>
          <a:p>
            <a:pPr eaLnBrk="1" hangingPunct="1"/>
            <a:r>
              <a:rPr lang="ru-RU" sz="2800" smtClean="0"/>
              <a:t>Метод: </a:t>
            </a:r>
          </a:p>
          <a:p>
            <a:pPr lvl="1" eaLnBrk="1" hangingPunct="1"/>
            <a:r>
              <a:rPr lang="ru-RU" sz="2400" smtClean="0"/>
              <a:t>а) метод наименьших квадратов (МНК) </a:t>
            </a:r>
          </a:p>
          <a:p>
            <a:pPr lvl="1" eaLnBrk="1" hangingPunct="1"/>
            <a:r>
              <a:rPr lang="ru-RU" sz="2400" smtClean="0"/>
              <a:t>б) метод наименьших квадратов (МНК) для стандартизованного уравнения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382000" cy="5867400"/>
          </a:xfrm>
        </p:spPr>
        <p:txBody>
          <a:bodyPr/>
          <a:lstStyle/>
          <a:p>
            <a:pPr algn="just" eaLnBrk="1" hangingPunct="1"/>
            <a:r>
              <a:rPr lang="ru-RU" altLang="ja-JP" smtClean="0"/>
              <a:t>В линейной множественной регрессии</a:t>
            </a:r>
          </a:p>
          <a:p>
            <a:pPr algn="just" eaLnBrk="1" hangingPunct="1"/>
            <a:endParaRPr lang="ru-RU" altLang="ja-JP" smtClean="0"/>
          </a:p>
          <a:p>
            <a:pPr algn="just" eaLnBrk="1" hangingPunct="1"/>
            <a:endParaRPr lang="ru-RU" altLang="ja-JP" smtClean="0"/>
          </a:p>
          <a:p>
            <a:pPr algn="just" eaLnBrk="1" hangingPunct="1">
              <a:buFontTx/>
              <a:buNone/>
            </a:pPr>
            <a:r>
              <a:rPr lang="ru-RU" altLang="ja-JP" smtClean="0"/>
              <a:t>параметры при переменной </a:t>
            </a:r>
            <a:r>
              <a:rPr lang="ru-RU" altLang="ja-JP" i="1" smtClean="0"/>
              <a:t>x</a:t>
            </a:r>
            <a:r>
              <a:rPr lang="ru-RU" altLang="ja-JP" smtClean="0"/>
              <a:t> называются </a:t>
            </a:r>
            <a:r>
              <a:rPr lang="ru-RU" altLang="ja-JP" b="1" smtClean="0"/>
              <a:t>коэффициентами «чистой» регрессии.</a:t>
            </a:r>
            <a:r>
              <a:rPr lang="ru-RU" altLang="ja-JP" smtClean="0"/>
              <a:t> Они характеризуют среднее изменение результата с изменением соответствующего фактора на единицу при неизменном значении других факторов, закрепленном на среднем уровне.</a:t>
            </a:r>
          </a:p>
        </p:txBody>
      </p:sp>
      <p:sp>
        <p:nvSpPr>
          <p:cNvPr id="12292" name="Rectangle 3"/>
          <p:cNvSpPr>
            <a:spLocks noChangeArrowheads="1"/>
          </p:cNvSpPr>
          <p:nvPr/>
        </p:nvSpPr>
        <p:spPr bwMode="auto">
          <a:xfrm>
            <a:off x="3338513" y="3262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12290" name="Object 4"/>
          <p:cNvGraphicFramePr>
            <a:graphicFrameLocks noChangeAspect="1"/>
          </p:cNvGraphicFramePr>
          <p:nvPr/>
        </p:nvGraphicFramePr>
        <p:xfrm>
          <a:off x="685800" y="990600"/>
          <a:ext cx="7924800" cy="1069975"/>
        </p:xfrm>
        <a:graphic>
          <a:graphicData uri="http://schemas.openxmlformats.org/presentationml/2006/ole">
            <p:oleObj spid="_x0000_s12290" r:id="rId3" imgW="2247900" imgH="330200" progId="Equation.3">
              <p:embed/>
            </p:oleObj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381000"/>
            <a:ext cx="8458200" cy="6019800"/>
          </a:xfrm>
        </p:spPr>
        <p:txBody>
          <a:bodyPr/>
          <a:lstStyle/>
          <a:p>
            <a:pPr eaLnBrk="1" hangingPunct="1"/>
            <a:r>
              <a:rPr lang="ru-RU" altLang="ja-JP" smtClean="0">
                <a:cs typeface="Times New Roman" pitchFamily="18" charset="0"/>
              </a:rPr>
              <a:t>уравнение регрессии в стандартизованном </a:t>
            </a:r>
            <a:r>
              <a:rPr lang="ru-RU" altLang="ja-JP" smtClean="0"/>
              <a:t>виде</a:t>
            </a:r>
            <a:r>
              <a:rPr lang="ru-RU" altLang="ja-JP" smtClean="0">
                <a:cs typeface="Times New Roman" pitchFamily="18" charset="0"/>
              </a:rPr>
              <a:t>:</a:t>
            </a:r>
            <a:endParaRPr lang="ru-RU" altLang="ja-JP" smtClean="0"/>
          </a:p>
          <a:p>
            <a:pPr eaLnBrk="1" hangingPunct="1"/>
            <a:endParaRPr lang="ru-RU" altLang="ja-JP" smtClean="0"/>
          </a:p>
          <a:p>
            <a:pPr eaLnBrk="1" hangingPunct="1"/>
            <a:endParaRPr lang="ru-RU" altLang="ja-JP" smtClean="0"/>
          </a:p>
        </p:txBody>
      </p:sp>
      <p:sp>
        <p:nvSpPr>
          <p:cNvPr id="13316" name="Rectangle 3"/>
          <p:cNvSpPr>
            <a:spLocks noChangeArrowheads="1"/>
          </p:cNvSpPr>
          <p:nvPr/>
        </p:nvSpPr>
        <p:spPr bwMode="auto">
          <a:xfrm>
            <a:off x="348615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13314" name="Object 4"/>
          <p:cNvGraphicFramePr>
            <a:graphicFrameLocks noChangeAspect="1"/>
          </p:cNvGraphicFramePr>
          <p:nvPr/>
        </p:nvGraphicFramePr>
        <p:xfrm>
          <a:off x="276225" y="2924175"/>
          <a:ext cx="8867775" cy="1120775"/>
        </p:xfrm>
        <a:graphic>
          <a:graphicData uri="http://schemas.openxmlformats.org/presentationml/2006/ole">
            <p:oleObj spid="_x0000_s13314" name="Формула" r:id="rId3" imgW="1828800" imgH="228600" progId="Equation.3">
              <p:embed/>
            </p:oleObj>
          </a:graphicData>
        </a:graphic>
      </p:graphicFrame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417195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4243388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4176713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4491038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4214813" y="3295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7772400" cy="41148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endParaRPr lang="ru-RU" altLang="ja-JP" sz="2800" smtClean="0"/>
          </a:p>
          <a:p>
            <a:pPr algn="just" eaLnBrk="1" hangingPunct="1">
              <a:lnSpc>
                <a:spcPct val="90000"/>
              </a:lnSpc>
            </a:pPr>
            <a:r>
              <a:rPr lang="ru-RU" altLang="ja-JP" sz="2800" b="1" smtClean="0">
                <a:cs typeface="Times New Roman" pitchFamily="18" charset="0"/>
              </a:rPr>
              <a:t>Основная </a:t>
            </a:r>
            <a:r>
              <a:rPr lang="ru-RU" altLang="ja-JP" sz="3600" b="1" smtClean="0">
                <a:cs typeface="Times New Roman" pitchFamily="18" charset="0"/>
              </a:rPr>
              <a:t>цель</a:t>
            </a:r>
            <a:r>
              <a:rPr lang="ru-RU" altLang="ja-JP" sz="2800" b="1" smtClean="0">
                <a:cs typeface="Times New Roman" pitchFamily="18" charset="0"/>
              </a:rPr>
              <a:t> множественной регрессии </a:t>
            </a:r>
          </a:p>
          <a:p>
            <a:pPr algn="just" eaLnBrk="1" hangingPunct="1">
              <a:lnSpc>
                <a:spcPct val="90000"/>
              </a:lnSpc>
            </a:pPr>
            <a:endParaRPr lang="ru-RU" altLang="ja-JP" sz="2800" b="1" smtClean="0"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altLang="ja-JP" sz="2800" b="1" smtClean="0">
                <a:cs typeface="Times New Roman" pitchFamily="18" charset="0"/>
              </a:rPr>
              <a:t>    – построить модель с большим числом  факторов, определив при этом влияние каждого из них в отдельности, а также совокупное их воздействие на моделируемый показатель.</a:t>
            </a:r>
            <a:endParaRPr lang="en-US" altLang="ja-JP" sz="2800" b="1" smtClean="0">
              <a:ea typeface="ＭＳ Ｐゴシック" pitchFamily="34" charset="-128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altLang="ja-JP" sz="2800" b="1" smtClean="0"/>
              <a:t>    </a:t>
            </a:r>
            <a:endParaRPr lang="ru-RU" altLang="ja-JP" sz="2800" b="1" smtClean="0">
              <a:cs typeface="Times New Roman" pitchFamily="18" charset="0"/>
            </a:endParaRPr>
          </a:p>
        </p:txBody>
      </p:sp>
      <p:sp>
        <p:nvSpPr>
          <p:cNvPr id="25603" name="Rectangle 5"/>
          <p:cNvSpPr>
            <a:spLocks noChangeArrowheads="1"/>
          </p:cNvSpPr>
          <p:nvPr/>
        </p:nvSpPr>
        <p:spPr bwMode="auto">
          <a:xfrm>
            <a:off x="363855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4213" y="404813"/>
            <a:ext cx="7772400" cy="5715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ja-JP" smtClean="0"/>
              <a:t>    Где                             -</a:t>
            </a:r>
            <a:r>
              <a:rPr lang="ru-RU" altLang="ja-JP" smtClean="0">
                <a:cs typeface="Times New Roman" pitchFamily="18" charset="0"/>
              </a:rPr>
              <a:t>стандартизованные переменные</a:t>
            </a:r>
            <a:r>
              <a:rPr lang="ru-RU" altLang="ja-JP" smtClean="0"/>
              <a:t> </a:t>
            </a:r>
          </a:p>
          <a:p>
            <a:pPr eaLnBrk="1" hangingPunct="1"/>
            <a:endParaRPr lang="ru-RU" altLang="ja-JP" smtClean="0"/>
          </a:p>
          <a:p>
            <a:pPr eaLnBrk="1" hangingPunct="1"/>
            <a:endParaRPr lang="ru-RU" altLang="ja-JP" smtClean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ru-RU" altLang="ja-JP" smtClean="0">
                <a:latin typeface="Arial" charset="0"/>
              </a:rPr>
              <a:t>Свойства:</a:t>
            </a:r>
          </a:p>
          <a:p>
            <a:pPr eaLnBrk="1" hangingPunct="1">
              <a:buFontTx/>
              <a:buNone/>
            </a:pPr>
            <a:endParaRPr lang="ru-RU" altLang="ja-JP" smtClean="0"/>
          </a:p>
          <a:p>
            <a:pPr eaLnBrk="1" hangingPunct="1"/>
            <a:endParaRPr lang="ru-RU" smtClean="0"/>
          </a:p>
          <a:p>
            <a:pPr eaLnBrk="1" hangingPunct="1">
              <a:buFontTx/>
              <a:buNone/>
            </a:pPr>
            <a:endParaRPr lang="ru-RU" altLang="ja-JP" smtClean="0"/>
          </a:p>
          <a:p>
            <a:pPr eaLnBrk="1" hangingPunct="1">
              <a:buFontTx/>
              <a:buNone/>
            </a:pPr>
            <a:r>
              <a:rPr lang="ru-RU" altLang="ja-JP" smtClean="0"/>
              <a:t>      -</a:t>
            </a:r>
            <a:r>
              <a:rPr lang="ru-RU" altLang="ja-JP" smtClean="0">
                <a:cs typeface="Times New Roman" pitchFamily="18" charset="0"/>
              </a:rPr>
              <a:t>стандартизованные коэффициенты регрессии</a:t>
            </a:r>
            <a:r>
              <a:rPr lang="ru-RU" altLang="ja-JP" smtClean="0"/>
              <a:t>. </a:t>
            </a:r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</p:txBody>
      </p:sp>
      <p:graphicFrame>
        <p:nvGraphicFramePr>
          <p:cNvPr id="14338" name="Object 3"/>
          <p:cNvGraphicFramePr>
            <a:graphicFrameLocks noChangeAspect="1"/>
          </p:cNvGraphicFramePr>
          <p:nvPr/>
        </p:nvGraphicFramePr>
        <p:xfrm>
          <a:off x="684213" y="4941888"/>
          <a:ext cx="650875" cy="654050"/>
        </p:xfrm>
        <a:graphic>
          <a:graphicData uri="http://schemas.openxmlformats.org/presentationml/2006/ole">
            <p:oleObj spid="_x0000_s14338" name="Формула" r:id="rId3" imgW="228600" imgH="228600" progId="Equation.3">
              <p:embed/>
            </p:oleObj>
          </a:graphicData>
        </a:graphic>
      </p:graphicFrame>
      <p:sp>
        <p:nvSpPr>
          <p:cNvPr id="14345" name="Rectangle 4"/>
          <p:cNvSpPr>
            <a:spLocks noChangeArrowheads="1"/>
          </p:cNvSpPr>
          <p:nvPr/>
        </p:nvSpPr>
        <p:spPr bwMode="auto">
          <a:xfrm>
            <a:off x="4157663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14339" name="Object 5"/>
          <p:cNvGraphicFramePr>
            <a:graphicFrameLocks noChangeAspect="1"/>
          </p:cNvGraphicFramePr>
          <p:nvPr/>
        </p:nvGraphicFramePr>
        <p:xfrm>
          <a:off x="2771775" y="3933825"/>
          <a:ext cx="2520950" cy="782638"/>
        </p:xfrm>
        <a:graphic>
          <a:graphicData uri="http://schemas.openxmlformats.org/presentationml/2006/ole">
            <p:oleObj spid="_x0000_s14339" r:id="rId4" imgW="825500" imgH="254000" progId="Equation.3">
              <p:embed/>
            </p:oleObj>
          </a:graphicData>
        </a:graphic>
      </p:graphicFrame>
      <p:graphicFrame>
        <p:nvGraphicFramePr>
          <p:cNvPr id="14340" name="Object 6"/>
          <p:cNvGraphicFramePr>
            <a:graphicFrameLocks noChangeAspect="1"/>
          </p:cNvGraphicFramePr>
          <p:nvPr/>
        </p:nvGraphicFramePr>
        <p:xfrm>
          <a:off x="1908175" y="404813"/>
          <a:ext cx="1905000" cy="612775"/>
        </p:xfrm>
        <a:graphic>
          <a:graphicData uri="http://schemas.openxmlformats.org/presentationml/2006/ole">
            <p:oleObj spid="_x0000_s14340" r:id="rId5" imgW="799753" imgH="253890" progId="Equation.3">
              <p:embed/>
            </p:oleObj>
          </a:graphicData>
        </a:graphic>
      </p:graphicFrame>
      <p:graphicFrame>
        <p:nvGraphicFramePr>
          <p:cNvPr id="14341" name="Object 7"/>
          <p:cNvGraphicFramePr>
            <a:graphicFrameLocks noChangeAspect="1"/>
          </p:cNvGraphicFramePr>
          <p:nvPr/>
        </p:nvGraphicFramePr>
        <p:xfrm>
          <a:off x="1692275" y="1412875"/>
          <a:ext cx="1817688" cy="1163638"/>
        </p:xfrm>
        <a:graphic>
          <a:graphicData uri="http://schemas.openxmlformats.org/presentationml/2006/ole">
            <p:oleObj spid="_x0000_s14341" name="Формула" r:id="rId6" imgW="774360" imgH="495000" progId="Equation.3">
              <p:embed/>
            </p:oleObj>
          </a:graphicData>
        </a:graphic>
      </p:graphicFrame>
      <p:graphicFrame>
        <p:nvGraphicFramePr>
          <p:cNvPr id="14342" name="Object 8"/>
          <p:cNvGraphicFramePr>
            <a:graphicFrameLocks noChangeAspect="1"/>
          </p:cNvGraphicFramePr>
          <p:nvPr/>
        </p:nvGraphicFramePr>
        <p:xfrm>
          <a:off x="4500563" y="1412875"/>
          <a:ext cx="1752600" cy="1243013"/>
        </p:xfrm>
        <a:graphic>
          <a:graphicData uri="http://schemas.openxmlformats.org/presentationml/2006/ole">
            <p:oleObj spid="_x0000_s14342" r:id="rId7" imgW="660113" imgH="469696" progId="Equation.3">
              <p:embed/>
            </p:oleObj>
          </a:graphicData>
        </a:graphic>
      </p:graphicFrame>
      <p:graphicFrame>
        <p:nvGraphicFramePr>
          <p:cNvPr id="14343" name="Object 9"/>
          <p:cNvGraphicFramePr>
            <a:graphicFrameLocks noChangeAspect="1"/>
          </p:cNvGraphicFramePr>
          <p:nvPr/>
        </p:nvGraphicFramePr>
        <p:xfrm>
          <a:off x="2916238" y="3068638"/>
          <a:ext cx="2305050" cy="860425"/>
        </p:xfrm>
        <a:graphic>
          <a:graphicData uri="http://schemas.openxmlformats.org/presentationml/2006/ole">
            <p:oleObj spid="_x0000_s14343" r:id="rId8" imgW="710891" imgH="266584" progId="Equation.3">
              <p:embed/>
            </p:oleObj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457200"/>
            <a:ext cx="8991600" cy="5943600"/>
          </a:xfrm>
        </p:spPr>
        <p:txBody>
          <a:bodyPr/>
          <a:lstStyle/>
          <a:p>
            <a:pPr eaLnBrk="1" hangingPunct="1"/>
            <a:r>
              <a:rPr lang="ru-RU" altLang="ja-JP" smtClean="0"/>
              <a:t>Стандартизованные коэффициенты регрессии показывают, на сколько % изменится в среднем результат, если соответствующий фактор </a:t>
            </a:r>
            <a:r>
              <a:rPr lang="ru-RU" altLang="ja-JP" i="1" smtClean="0"/>
              <a:t>x</a:t>
            </a:r>
            <a:r>
              <a:rPr lang="ru-RU" altLang="ja-JP" i="1" baseline="-25000" smtClean="0"/>
              <a:t>i</a:t>
            </a:r>
            <a:r>
              <a:rPr lang="ru-RU" altLang="ja-JP" smtClean="0"/>
              <a:t> изменится на 1 % при </a:t>
            </a:r>
            <a:r>
              <a:rPr lang="ru-RU" altLang="ja-JP" b="1" u="sng" smtClean="0"/>
              <a:t>неизменном </a:t>
            </a:r>
            <a:r>
              <a:rPr lang="ru-RU" altLang="ja-JP" smtClean="0"/>
              <a:t>среднем </a:t>
            </a:r>
            <a:r>
              <a:rPr lang="ru-RU" altLang="ja-JP" b="1" u="sng" smtClean="0"/>
              <a:t>уровне других факторов</a:t>
            </a:r>
            <a:r>
              <a:rPr lang="ru-RU" altLang="ja-JP" smtClean="0"/>
              <a:t>. </a:t>
            </a:r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3805238" y="3262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4491038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908050"/>
            <a:ext cx="7989888" cy="5187950"/>
          </a:xfrm>
        </p:spPr>
        <p:txBody>
          <a:bodyPr/>
          <a:lstStyle/>
          <a:p>
            <a:pPr eaLnBrk="1" hangingPunct="1"/>
            <a:endParaRPr lang="ru-RU" altLang="ja-JP" sz="2800" smtClean="0"/>
          </a:p>
          <a:p>
            <a:pPr eaLnBrk="1" hangingPunct="1"/>
            <a:r>
              <a:rPr lang="ru-RU" altLang="ja-JP" sz="2800" smtClean="0"/>
              <a:t>Стандартизованные коэффициенты регрессии </a:t>
            </a:r>
            <a:r>
              <a:rPr lang="ru-RU" altLang="ja-JP" sz="2800" i="1" smtClean="0">
                <a:sym typeface="Symbol" pitchFamily="18" charset="2"/>
              </a:rPr>
              <a:t></a:t>
            </a:r>
            <a:r>
              <a:rPr lang="ru-RU" altLang="ja-JP" sz="2800" i="1" baseline="-25000" smtClean="0">
                <a:sym typeface="Symbol" pitchFamily="18" charset="2"/>
              </a:rPr>
              <a:t>i</a:t>
            </a:r>
            <a:r>
              <a:rPr lang="ru-RU" altLang="ja-JP" sz="2800" smtClean="0"/>
              <a:t>  </a:t>
            </a:r>
            <a:r>
              <a:rPr lang="ru-RU" altLang="ja-JP" sz="2800" b="1" u="sng" smtClean="0"/>
              <a:t>сравнимы</a:t>
            </a:r>
            <a:r>
              <a:rPr lang="ru-RU" altLang="ja-JP" sz="2800" smtClean="0"/>
              <a:t> между собой. </a:t>
            </a:r>
          </a:p>
          <a:p>
            <a:pPr eaLnBrk="1" hangingPunct="1"/>
            <a:endParaRPr lang="ru-RU" altLang="ja-JP" sz="2800" smtClean="0"/>
          </a:p>
          <a:p>
            <a:pPr eaLnBrk="1" hangingPunct="1"/>
            <a:r>
              <a:rPr lang="ru-RU" sz="2800" smtClean="0"/>
              <a:t>Связь между «чистыми» и</a:t>
            </a:r>
            <a:r>
              <a:rPr lang="ru-RU" sz="2400" smtClean="0"/>
              <a:t> </a:t>
            </a:r>
            <a:r>
              <a:rPr lang="ru-RU" sz="2800" smtClean="0"/>
              <a:t>«стандартизованными</a:t>
            </a:r>
            <a:r>
              <a:rPr lang="ru-RU" sz="2400" smtClean="0"/>
              <a:t>»</a:t>
            </a:r>
            <a:r>
              <a:rPr lang="ru-RU" sz="2000" smtClean="0"/>
              <a:t> </a:t>
            </a:r>
            <a:r>
              <a:rPr lang="ru-RU" sz="2800" smtClean="0"/>
              <a:t>коэффициентами регрессии</a:t>
            </a:r>
          </a:p>
          <a:p>
            <a:pPr eaLnBrk="1" hangingPunct="1"/>
            <a:endParaRPr lang="ru-RU" sz="2400" smtClean="0"/>
          </a:p>
          <a:p>
            <a:pPr eaLnBrk="1" hangingPunct="1"/>
            <a:endParaRPr lang="ru-RU" altLang="ja-JP" sz="2800" smtClean="0"/>
          </a:p>
          <a:p>
            <a:pPr eaLnBrk="1" hangingPunct="1"/>
            <a:endParaRPr lang="ru-RU" sz="2800" smtClean="0"/>
          </a:p>
          <a:p>
            <a:pPr eaLnBrk="1" hangingPunct="1"/>
            <a:endParaRPr lang="ru-RU" altLang="ja-JP" sz="2800" smtClean="0"/>
          </a:p>
        </p:txBody>
      </p:sp>
      <p:graphicFrame>
        <p:nvGraphicFramePr>
          <p:cNvPr id="15362" name="Object 3"/>
          <p:cNvGraphicFramePr>
            <a:graphicFrameLocks noChangeAspect="1"/>
          </p:cNvGraphicFramePr>
          <p:nvPr>
            <p:ph sz="half" idx="2"/>
          </p:nvPr>
        </p:nvGraphicFramePr>
        <p:xfrm>
          <a:off x="3132138" y="4365625"/>
          <a:ext cx="2303462" cy="1579563"/>
        </p:xfrm>
        <a:graphic>
          <a:graphicData uri="http://schemas.openxmlformats.org/presentationml/2006/ole">
            <p:oleObj spid="_x0000_s15362" r:id="rId3" imgW="685800" imgH="469900" progId="Equation.3">
              <p:embed/>
            </p:oleObj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381000"/>
            <a:ext cx="7772400" cy="5715000"/>
          </a:xfrm>
        </p:spPr>
        <p:txBody>
          <a:bodyPr/>
          <a:lstStyle/>
          <a:p>
            <a:pPr eaLnBrk="1" hangingPunct="1"/>
            <a:r>
              <a:rPr lang="ru-RU" altLang="ja-JP" smtClean="0">
                <a:cs typeface="Times New Roman" pitchFamily="18" charset="0"/>
              </a:rPr>
              <a:t>Пример. Пусть функция издержек производства </a:t>
            </a:r>
            <a:r>
              <a:rPr lang="en-US" altLang="ja-JP" smtClean="0">
                <a:ea typeface="ＭＳ Ｐゴシック" pitchFamily="34" charset="-128"/>
              </a:rPr>
              <a:t>y</a:t>
            </a:r>
            <a:r>
              <a:rPr lang="ru-RU" altLang="ja-JP" smtClean="0">
                <a:cs typeface="Times New Roman" pitchFamily="18" charset="0"/>
              </a:rPr>
              <a:t>(тыс. руб.) характеризуется уравнением вида</a:t>
            </a:r>
            <a:endParaRPr lang="en-US" altLang="ja-JP" smtClean="0">
              <a:ea typeface="ＭＳ Ｐゴシック" pitchFamily="34" charset="-128"/>
            </a:endParaRPr>
          </a:p>
          <a:p>
            <a:pPr eaLnBrk="1" hangingPunct="1"/>
            <a:endParaRPr lang="en-US" altLang="ja-JP" smtClean="0">
              <a:ea typeface="ＭＳ Ｐゴシック" pitchFamily="34" charset="-128"/>
            </a:endParaRPr>
          </a:p>
          <a:p>
            <a:pPr eaLnBrk="1" hangingPunct="1"/>
            <a:endParaRPr lang="ru-RU" altLang="ja-JP" smtClean="0"/>
          </a:p>
          <a:p>
            <a:pPr eaLnBrk="1" hangingPunct="1"/>
            <a:r>
              <a:rPr lang="en-US" altLang="ja-JP" smtClean="0">
                <a:ea typeface="ＭＳ Ｐゴシック" pitchFamily="34" charset="-128"/>
              </a:rPr>
              <a:t>x</a:t>
            </a:r>
            <a:r>
              <a:rPr lang="en-US" altLang="ja-JP" baseline="-25000" smtClean="0">
                <a:ea typeface="ＭＳ Ｐゴシック" pitchFamily="34" charset="-128"/>
              </a:rPr>
              <a:t>1 </a:t>
            </a:r>
            <a:r>
              <a:rPr lang="en-US" altLang="ja-JP" smtClean="0">
                <a:ea typeface="ＭＳ Ｐゴシック" pitchFamily="34" charset="-128"/>
              </a:rPr>
              <a:t>- </a:t>
            </a:r>
            <a:r>
              <a:rPr lang="ru-RU" altLang="ja-JP" smtClean="0">
                <a:cs typeface="Times New Roman" pitchFamily="18" charset="0"/>
              </a:rPr>
              <a:t>основные производственные фонды(тыс.руб.)</a:t>
            </a:r>
          </a:p>
          <a:p>
            <a:pPr eaLnBrk="1" hangingPunct="1"/>
            <a:r>
              <a:rPr lang="ru-RU" altLang="ja-JP" smtClean="0"/>
              <a:t>х</a:t>
            </a:r>
            <a:r>
              <a:rPr lang="en-US" altLang="ja-JP" baseline="-25000" smtClean="0">
                <a:ea typeface="ＭＳ Ｐゴシック" pitchFamily="34" charset="-128"/>
              </a:rPr>
              <a:t>2 </a:t>
            </a:r>
            <a:r>
              <a:rPr lang="ru-RU" altLang="ja-JP" smtClean="0">
                <a:cs typeface="Times New Roman" pitchFamily="18" charset="0"/>
              </a:rPr>
              <a:t>-</a:t>
            </a:r>
            <a:r>
              <a:rPr lang="en-US" altLang="ja-JP" smtClean="0">
                <a:ea typeface="ＭＳ Ｐゴシック" pitchFamily="34" charset="-128"/>
              </a:rPr>
              <a:t> </a:t>
            </a:r>
            <a:r>
              <a:rPr lang="ru-RU" altLang="ja-JP" smtClean="0">
                <a:cs typeface="Times New Roman" pitchFamily="18" charset="0"/>
              </a:rPr>
              <a:t>численность занятых в производстве(чел.)</a:t>
            </a:r>
          </a:p>
          <a:p>
            <a:pPr eaLnBrk="1" hangingPunct="1"/>
            <a:endParaRPr lang="ru-RU" altLang="ja-JP" smtClean="0">
              <a:cs typeface="Times New Roman" pitchFamily="18" charset="0"/>
            </a:endParaRPr>
          </a:p>
        </p:txBody>
      </p:sp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369570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16386" name="Object 4"/>
          <p:cNvGraphicFramePr>
            <a:graphicFrameLocks noChangeAspect="1"/>
          </p:cNvGraphicFramePr>
          <p:nvPr/>
        </p:nvGraphicFramePr>
        <p:xfrm>
          <a:off x="1981200" y="2057400"/>
          <a:ext cx="5067300" cy="633413"/>
        </p:xfrm>
        <a:graphic>
          <a:graphicData uri="http://schemas.openxmlformats.org/presentationml/2006/ole">
            <p:oleObj spid="_x0000_s16386" r:id="rId3" imgW="1752600" imgH="215900" progId="Equation.3">
              <p:embed/>
            </p:oleObj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610600" cy="6248400"/>
          </a:xfrm>
        </p:spPr>
        <p:txBody>
          <a:bodyPr/>
          <a:lstStyle/>
          <a:p>
            <a:pPr eaLnBrk="1" hangingPunct="1"/>
            <a:r>
              <a:rPr lang="ru-RU" altLang="ja-JP" smtClean="0">
                <a:cs typeface="Times New Roman" pitchFamily="18" charset="0"/>
              </a:rPr>
              <a:t>уравнени</a:t>
            </a:r>
            <a:r>
              <a:rPr lang="ru-RU" altLang="ja-JP" smtClean="0"/>
              <a:t>е</a:t>
            </a:r>
            <a:r>
              <a:rPr lang="ru-RU" altLang="ja-JP" smtClean="0">
                <a:cs typeface="Times New Roman" pitchFamily="18" charset="0"/>
              </a:rPr>
              <a:t> регрессии в стандартизованном </a:t>
            </a:r>
            <a:r>
              <a:rPr lang="ru-RU" altLang="ja-JP" smtClean="0"/>
              <a:t>виде</a:t>
            </a:r>
            <a:r>
              <a:rPr lang="ru-RU" altLang="ja-JP" smtClean="0">
                <a:cs typeface="Times New Roman" pitchFamily="18" charset="0"/>
              </a:rPr>
              <a:t> выглядит так</a:t>
            </a:r>
            <a:r>
              <a:rPr lang="ru-RU" altLang="ja-JP" smtClean="0"/>
              <a:t> </a:t>
            </a:r>
            <a:endParaRPr lang="en-US" altLang="ja-JP" smtClean="0">
              <a:ea typeface="ＭＳ Ｐゴシック" pitchFamily="34" charset="-128"/>
            </a:endParaRPr>
          </a:p>
          <a:p>
            <a:pPr eaLnBrk="1" hangingPunct="1"/>
            <a:endParaRPr lang="en-US" altLang="ja-JP" smtClean="0">
              <a:ea typeface="ＭＳ Ｐゴシック" pitchFamily="34" charset="-128"/>
            </a:endParaRPr>
          </a:p>
          <a:p>
            <a:pPr eaLnBrk="1" hangingPunct="1"/>
            <a:endParaRPr lang="en-US" altLang="ja-JP" smtClean="0">
              <a:ea typeface="ＭＳ Ｐゴシック" pitchFamily="34" charset="-128"/>
            </a:endParaRPr>
          </a:p>
          <a:p>
            <a:pPr eaLnBrk="1" hangingPunct="1"/>
            <a:endParaRPr lang="ru-RU" altLang="ja-JP" smtClean="0"/>
          </a:p>
          <a:p>
            <a:pPr eaLnBrk="1" hangingPunct="1"/>
            <a:endParaRPr lang="ru-RU" altLang="ja-JP" smtClean="0"/>
          </a:p>
          <a:p>
            <a:pPr eaLnBrk="1" hangingPunct="1"/>
            <a:endParaRPr lang="ru-RU" altLang="ja-JP" smtClean="0"/>
          </a:p>
          <a:p>
            <a:pPr eaLnBrk="1" hangingPunct="1"/>
            <a:r>
              <a:rPr lang="ru-RU" altLang="ja-JP" smtClean="0"/>
              <a:t>Вывод:</a:t>
            </a:r>
            <a:endParaRPr lang="en-US" altLang="ja-JP" smtClean="0">
              <a:ea typeface="ＭＳ Ｐゴシック" pitchFamily="34" charset="-128"/>
            </a:endParaRPr>
          </a:p>
        </p:txBody>
      </p:sp>
      <p:sp>
        <p:nvSpPr>
          <p:cNvPr id="17412" name="Rectangle 3"/>
          <p:cNvSpPr>
            <a:spLocks noChangeArrowheads="1"/>
          </p:cNvSpPr>
          <p:nvPr/>
        </p:nvSpPr>
        <p:spPr bwMode="auto">
          <a:xfrm>
            <a:off x="392430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17410" name="Object 4"/>
          <p:cNvGraphicFramePr>
            <a:graphicFrameLocks noChangeAspect="1"/>
          </p:cNvGraphicFramePr>
          <p:nvPr/>
        </p:nvGraphicFramePr>
        <p:xfrm>
          <a:off x="2209800" y="2133600"/>
          <a:ext cx="4076700" cy="749300"/>
        </p:xfrm>
        <a:graphic>
          <a:graphicData uri="http://schemas.openxmlformats.org/presentationml/2006/ole">
            <p:oleObj spid="_x0000_s17410" r:id="rId3" imgW="1295400" imgH="241300" progId="Equation.3">
              <p:embed/>
            </p:oleObj>
          </a:graphicData>
        </a:graphic>
      </p:graphicFrame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4481513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447675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3886200" y="3048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7416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1188" y="1052513"/>
            <a:ext cx="7772400" cy="5029200"/>
          </a:xfrm>
        </p:spPr>
        <p:txBody>
          <a:bodyPr/>
          <a:lstStyle/>
          <a:p>
            <a:pPr eaLnBrk="1" hangingPunct="1"/>
            <a:r>
              <a:rPr lang="ru-RU" smtClean="0"/>
              <a:t> Достоинство стандартизованных коэффициентов регрессии:</a:t>
            </a:r>
          </a:p>
          <a:p>
            <a:pPr eaLnBrk="1" hangingPunct="1"/>
            <a:endParaRPr lang="ru-RU" smtClean="0"/>
          </a:p>
          <a:p>
            <a:pPr lvl="1" eaLnBrk="1" hangingPunct="1">
              <a:buFontTx/>
              <a:buNone/>
            </a:pPr>
            <a:r>
              <a:rPr lang="ru-RU" smtClean="0"/>
              <a:t>   использовать при отсеве факторов – из модели исключаются факторы с наименьшим значением  </a:t>
            </a:r>
          </a:p>
        </p:txBody>
      </p:sp>
      <p:graphicFrame>
        <p:nvGraphicFramePr>
          <p:cNvPr id="18434" name="Object 3"/>
          <p:cNvGraphicFramePr>
            <a:graphicFrameLocks noChangeAspect="1"/>
          </p:cNvGraphicFramePr>
          <p:nvPr/>
        </p:nvGraphicFramePr>
        <p:xfrm>
          <a:off x="5219700" y="3573463"/>
          <a:ext cx="461963" cy="576262"/>
        </p:xfrm>
        <a:graphic>
          <a:graphicData uri="http://schemas.openxmlformats.org/presentationml/2006/ole">
            <p:oleObj spid="_x0000_s18434" r:id="rId3" imgW="190417" imgH="241195" progId="Equation.3">
              <p:embed/>
            </p:oleObj>
          </a:graphicData>
        </a:graphic>
      </p:graphicFrame>
      <p:sp>
        <p:nvSpPr>
          <p:cNvPr id="184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7772400" cy="1143000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например</a:t>
            </a:r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96975"/>
            <a:ext cx="7772400" cy="48990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mtClean="0">
                <a:solidFill>
                  <a:schemeClr val="bg1"/>
                </a:solidFill>
              </a:rPr>
              <a:t>Современная потребительская функция чаще всего рассматривается как модель вида</a:t>
            </a:r>
          </a:p>
          <a:p>
            <a:pPr eaLnBrk="1" hangingPunct="1">
              <a:lnSpc>
                <a:spcPct val="90000"/>
              </a:lnSpc>
            </a:pPr>
            <a:endParaRPr lang="ru-RU" smtClean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ru-RU" i="1" smtClean="0">
                <a:solidFill>
                  <a:schemeClr val="bg1"/>
                </a:solidFill>
              </a:rPr>
              <a:t>С</a:t>
            </a:r>
            <a:r>
              <a:rPr lang="ru-RU" smtClean="0">
                <a:solidFill>
                  <a:schemeClr val="bg1"/>
                </a:solidFill>
              </a:rPr>
              <a:t> – потребление;</a:t>
            </a:r>
            <a:endParaRPr lang="ru-RU" i="1" smtClean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ru-RU" i="1" smtClean="0">
                <a:solidFill>
                  <a:schemeClr val="bg1"/>
                </a:solidFill>
              </a:rPr>
              <a:t>у – </a:t>
            </a:r>
            <a:r>
              <a:rPr lang="ru-RU" smtClean="0">
                <a:solidFill>
                  <a:schemeClr val="bg1"/>
                </a:solidFill>
              </a:rPr>
              <a:t>доход;</a:t>
            </a:r>
            <a:endParaRPr lang="ru-RU" i="1" smtClean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i="1" smtClean="0">
                <a:solidFill>
                  <a:schemeClr val="bg1"/>
                </a:solidFill>
              </a:rPr>
              <a:t>P</a:t>
            </a:r>
            <a:r>
              <a:rPr lang="ru-RU" i="1" smtClean="0">
                <a:solidFill>
                  <a:schemeClr val="bg1"/>
                </a:solidFill>
              </a:rPr>
              <a:t> – </a:t>
            </a:r>
            <a:r>
              <a:rPr lang="ru-RU" smtClean="0">
                <a:solidFill>
                  <a:schemeClr val="bg1"/>
                </a:solidFill>
              </a:rPr>
              <a:t>цена,</a:t>
            </a:r>
          </a:p>
          <a:p>
            <a:pPr eaLnBrk="1" hangingPunct="1">
              <a:lnSpc>
                <a:spcPct val="90000"/>
              </a:lnSpc>
            </a:pPr>
            <a:r>
              <a:rPr lang="en-US" i="1" smtClean="0">
                <a:solidFill>
                  <a:schemeClr val="bg1"/>
                </a:solidFill>
              </a:rPr>
              <a:t>M</a:t>
            </a:r>
            <a:r>
              <a:rPr lang="ru-RU" i="1" smtClean="0">
                <a:solidFill>
                  <a:schemeClr val="bg1"/>
                </a:solidFill>
              </a:rPr>
              <a:t> – </a:t>
            </a:r>
            <a:r>
              <a:rPr lang="ru-RU" smtClean="0">
                <a:solidFill>
                  <a:schemeClr val="bg1"/>
                </a:solidFill>
              </a:rPr>
              <a:t>наличные деньги;</a:t>
            </a:r>
            <a:endParaRPr lang="ru-RU" i="1" smtClean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i="1" smtClean="0">
                <a:solidFill>
                  <a:schemeClr val="bg1"/>
                </a:solidFill>
              </a:rPr>
              <a:t>Z</a:t>
            </a:r>
            <a:r>
              <a:rPr lang="ru-RU" i="1" smtClean="0">
                <a:solidFill>
                  <a:schemeClr val="bg1"/>
                </a:solidFill>
              </a:rPr>
              <a:t> – </a:t>
            </a:r>
            <a:r>
              <a:rPr lang="ru-RU" smtClean="0">
                <a:solidFill>
                  <a:schemeClr val="bg1"/>
                </a:solidFill>
              </a:rPr>
              <a:t>ликвидные активы;</a:t>
            </a: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2555875" y="2349500"/>
          <a:ext cx="4092575" cy="685800"/>
        </p:xfrm>
        <a:graphic>
          <a:graphicData uri="http://schemas.openxmlformats.org/presentationml/2006/ole">
            <p:oleObj spid="_x0000_s2050" name="Equation" r:id="rId3" imgW="1206360" imgH="20304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ru-RU" altLang="ja-JP" b="1" smtClean="0">
                <a:solidFill>
                  <a:schemeClr val="tx2"/>
                </a:solidFill>
                <a:cs typeface="Times New Roman" pitchFamily="18" charset="0"/>
              </a:rPr>
              <a:t>Построение уравнения множественной регрессии начинается с решения вопроса о спецификации модели.</a:t>
            </a:r>
          </a:p>
          <a:p>
            <a:pPr eaLnBrk="1" hangingPunct="1"/>
            <a:endParaRPr lang="ru-RU" b="1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b="1" smtClean="0">
                <a:solidFill>
                  <a:schemeClr val="bg1"/>
                </a:solidFill>
                <a:cs typeface="Times New Roman" pitchFamily="18" charset="0"/>
              </a:rPr>
              <a:t>Условия включения факторов при построении множественной регрессии.</a:t>
            </a:r>
            <a:endParaRPr lang="ru-RU" sz="4800" b="1" smtClean="0">
              <a:cs typeface="Times New Roman" pitchFamily="18" charset="0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altLang="ja-JP" b="1" smtClean="0">
              <a:solidFill>
                <a:schemeClr val="bg1"/>
              </a:solidFill>
              <a:cs typeface="Times New Roman" pitchFamily="18" charset="0"/>
            </a:endParaRPr>
          </a:p>
          <a:p>
            <a:pPr eaLnBrk="1" hangingPunct="1"/>
            <a:r>
              <a:rPr lang="ru-RU" altLang="ja-JP" b="1" smtClean="0">
                <a:solidFill>
                  <a:schemeClr val="bg1"/>
                </a:solidFill>
                <a:cs typeface="Times New Roman" pitchFamily="18" charset="0"/>
              </a:rPr>
              <a:t>1. факторы  должны быть количественно измеримы. </a:t>
            </a:r>
          </a:p>
          <a:p>
            <a:pPr eaLnBrk="1" hangingPunct="1"/>
            <a:endParaRPr lang="ru-RU" altLang="ja-JP" b="1" smtClean="0">
              <a:solidFill>
                <a:schemeClr val="bg1"/>
              </a:solidFill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z="4800" b="1" smtClean="0">
              <a:cs typeface="Times New Roman" pitchFamily="18" charset="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ja-JP" b="1" smtClean="0">
                <a:solidFill>
                  <a:schemeClr val="bg1"/>
                </a:solidFill>
                <a:cs typeface="Times New Roman" pitchFamily="18" charset="0"/>
              </a:rPr>
              <a:t>2. Факторы не должны быть </a:t>
            </a:r>
            <a:r>
              <a:rPr lang="ru-RU" altLang="ja-JP" b="1" smtClean="0">
                <a:solidFill>
                  <a:schemeClr val="bg1"/>
                </a:solidFill>
              </a:rPr>
              <a:t>и</a:t>
            </a:r>
            <a:r>
              <a:rPr lang="ru-RU" altLang="ja-JP" b="1" smtClean="0">
                <a:solidFill>
                  <a:schemeClr val="bg1"/>
                </a:solidFill>
                <a:cs typeface="Times New Roman" pitchFamily="18" charset="0"/>
              </a:rPr>
              <a:t>нтеркоррелированы.</a:t>
            </a:r>
          </a:p>
          <a:p>
            <a:pPr eaLnBrk="1" hangingPunct="1"/>
            <a:endParaRPr lang="ru-RU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981200"/>
            <a:ext cx="8642350" cy="4114800"/>
          </a:xfrm>
        </p:spPr>
        <p:txBody>
          <a:bodyPr/>
          <a:lstStyle/>
          <a:p>
            <a:pPr eaLnBrk="1" hangingPunct="1"/>
            <a:r>
              <a:rPr lang="ru-RU" altLang="ja-JP" smtClean="0">
                <a:solidFill>
                  <a:schemeClr val="bg1"/>
                </a:solidFill>
                <a:cs typeface="Times New Roman" pitchFamily="18" charset="0"/>
              </a:rPr>
              <a:t>Если между факторами существует высокая корреляция, то параметры уравнения регрессии оказывают</a:t>
            </a:r>
            <a:r>
              <a:rPr lang="ru-RU" altLang="ja-JP" smtClean="0">
                <a:solidFill>
                  <a:schemeClr val="bg1"/>
                </a:solidFill>
              </a:rPr>
              <a:t>ся</a:t>
            </a:r>
            <a:r>
              <a:rPr lang="ru-RU" altLang="ja-JP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ru-RU" altLang="ja-JP" b="1" i="1" smtClean="0">
                <a:solidFill>
                  <a:schemeClr val="bg1"/>
                </a:solidFill>
                <a:cs typeface="Times New Roman" pitchFamily="18" charset="0"/>
              </a:rPr>
              <a:t>неинтерпретируемыми.</a:t>
            </a:r>
            <a:endParaRPr lang="ru-RU" b="1" i="1" smtClean="0">
              <a:solidFill>
                <a:schemeClr val="bg1"/>
              </a:solidFill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04800"/>
            <a:ext cx="8382000" cy="6248400"/>
          </a:xfrm>
        </p:spPr>
        <p:txBody>
          <a:bodyPr/>
          <a:lstStyle/>
          <a:p>
            <a:pPr algn="just" eaLnBrk="1" hangingPunct="1"/>
            <a:r>
              <a:rPr lang="ru-RU" altLang="ja-JP" smtClean="0">
                <a:cs typeface="Times New Roman" pitchFamily="18" charset="0"/>
              </a:rPr>
              <a:t>Пусть  в уравнени</a:t>
            </a:r>
            <a:r>
              <a:rPr lang="ru-RU" altLang="ja-JP" smtClean="0"/>
              <a:t>и </a:t>
            </a:r>
          </a:p>
          <a:p>
            <a:pPr algn="just" eaLnBrk="1" hangingPunct="1"/>
            <a:endParaRPr lang="ru-RU" altLang="ja-JP" smtClean="0"/>
          </a:p>
          <a:p>
            <a:pPr eaLnBrk="1" hangingPunct="1">
              <a:buFontTx/>
              <a:buNone/>
            </a:pPr>
            <a:endParaRPr lang="ru-RU" altLang="ja-JP" smtClean="0"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ja-JP" smtClean="0"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ru-RU" altLang="ja-JP" smtClean="0">
                <a:cs typeface="Times New Roman" pitchFamily="18" charset="0"/>
              </a:rPr>
              <a:t> </a:t>
            </a:r>
            <a:r>
              <a:rPr lang="ru-RU" altLang="ja-JP" smtClean="0"/>
              <a:t>  </a:t>
            </a:r>
          </a:p>
        </p:txBody>
      </p:sp>
      <p:sp>
        <p:nvSpPr>
          <p:cNvPr id="3077" name="Rectangle 8"/>
          <p:cNvSpPr>
            <a:spLocks noChangeArrowheads="1"/>
          </p:cNvSpPr>
          <p:nvPr/>
        </p:nvSpPr>
        <p:spPr bwMode="auto">
          <a:xfrm>
            <a:off x="415290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3074" name="Object 5"/>
          <p:cNvGraphicFramePr>
            <a:graphicFrameLocks noChangeAspect="1"/>
          </p:cNvGraphicFramePr>
          <p:nvPr/>
        </p:nvGraphicFramePr>
        <p:xfrm>
          <a:off x="2268538" y="1916113"/>
          <a:ext cx="3263900" cy="582612"/>
        </p:xfrm>
        <a:graphic>
          <a:graphicData uri="http://schemas.openxmlformats.org/presentationml/2006/ole">
            <p:oleObj spid="_x0000_s3074" name="Формула" r:id="rId4" imgW="1079280" imgH="190440" progId="Equation.3">
              <p:embed/>
            </p:oleObj>
          </a:graphicData>
        </a:graphic>
      </p:graphicFrame>
      <p:sp>
        <p:nvSpPr>
          <p:cNvPr id="3078" name="Rectangle 10"/>
          <p:cNvSpPr>
            <a:spLocks noChangeArrowheads="1"/>
          </p:cNvSpPr>
          <p:nvPr/>
        </p:nvSpPr>
        <p:spPr bwMode="auto">
          <a:xfrm>
            <a:off x="4491038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3079" name="Rectangle 12"/>
          <p:cNvSpPr>
            <a:spLocks noChangeArrowheads="1"/>
          </p:cNvSpPr>
          <p:nvPr/>
        </p:nvSpPr>
        <p:spPr bwMode="auto">
          <a:xfrm>
            <a:off x="4481513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3080" name="Rectangle 14"/>
          <p:cNvSpPr>
            <a:spLocks noChangeArrowheads="1"/>
          </p:cNvSpPr>
          <p:nvPr/>
        </p:nvSpPr>
        <p:spPr bwMode="auto">
          <a:xfrm>
            <a:off x="4291013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3075" name="Object 13"/>
          <p:cNvGraphicFramePr>
            <a:graphicFrameLocks noChangeAspect="1"/>
          </p:cNvGraphicFramePr>
          <p:nvPr/>
        </p:nvGraphicFramePr>
        <p:xfrm>
          <a:off x="2916238" y="2997200"/>
          <a:ext cx="1584325" cy="644525"/>
        </p:xfrm>
        <a:graphic>
          <a:graphicData uri="http://schemas.openxmlformats.org/presentationml/2006/ole">
            <p:oleObj spid="_x0000_s3075" r:id="rId5" imgW="558800" imgH="228600" progId="Equation.3">
              <p:embed/>
            </p:oleObj>
          </a:graphicData>
        </a:graphic>
      </p:graphicFrame>
      <p:sp>
        <p:nvSpPr>
          <p:cNvPr id="3081" name="Rectangle 16"/>
          <p:cNvSpPr>
            <a:spLocks noChangeArrowheads="1"/>
          </p:cNvSpPr>
          <p:nvPr/>
        </p:nvSpPr>
        <p:spPr bwMode="auto">
          <a:xfrm>
            <a:off x="4300538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3082" name="Rectangle 18"/>
          <p:cNvSpPr>
            <a:spLocks noChangeArrowheads="1"/>
          </p:cNvSpPr>
          <p:nvPr/>
        </p:nvSpPr>
        <p:spPr bwMode="auto">
          <a:xfrm>
            <a:off x="4491038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Пиксел">
  <a:themeElements>
    <a:clrScheme name="Пиксел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Пиксел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Скругленный">
  <a:themeElements>
    <a:clrScheme name="Скругленный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Скругленный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кругленный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кругленный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кругленный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Оформление по умолчанию 4">
    <a:dk1>
      <a:srgbClr val="000000"/>
    </a:dk1>
    <a:lt1>
      <a:srgbClr val="FFFFCC"/>
    </a:lt1>
    <a:dk2>
      <a:srgbClr val="808000"/>
    </a:dk2>
    <a:lt2>
      <a:srgbClr val="666633"/>
    </a:lt2>
    <a:accent1>
      <a:srgbClr val="339933"/>
    </a:accent1>
    <a:accent2>
      <a:srgbClr val="800000"/>
    </a:accent2>
    <a:accent3>
      <a:srgbClr val="FFFFE2"/>
    </a:accent3>
    <a:accent4>
      <a:srgbClr val="000000"/>
    </a:accent4>
    <a:accent5>
      <a:srgbClr val="ADCAAD"/>
    </a:accent5>
    <a:accent6>
      <a:srgbClr val="730000"/>
    </a:accent6>
    <a:hlink>
      <a:srgbClr val="0033CC"/>
    </a:hlink>
    <a:folHlink>
      <a:srgbClr val="FFCC66"/>
    </a:folHlink>
  </a:clrScheme>
</a:themeOverride>
</file>

<file path=ppt/theme/themeOverride10.xml><?xml version="1.0" encoding="utf-8"?>
<a:themeOverride xmlns:a="http://schemas.openxmlformats.org/drawingml/2006/main">
  <a:clrScheme name="Оформление по умолчанию 1">
    <a:dk1>
      <a:srgbClr val="000000"/>
    </a:dk1>
    <a:lt1>
      <a:srgbClr val="FFFFFF"/>
    </a:lt1>
    <a:dk2>
      <a:srgbClr val="0000FF"/>
    </a:dk2>
    <a:lt2>
      <a:srgbClr val="FFFF00"/>
    </a:lt2>
    <a:accent1>
      <a:srgbClr val="FF9900"/>
    </a:accent1>
    <a:accent2>
      <a:srgbClr val="00FFFF"/>
    </a:accent2>
    <a:accent3>
      <a:srgbClr val="AAAAFF"/>
    </a:accent3>
    <a:accent4>
      <a:srgbClr val="DADADA"/>
    </a:accent4>
    <a:accent5>
      <a:srgbClr val="FFCAAA"/>
    </a:accent5>
    <a:accent6>
      <a:srgbClr val="00E7E7"/>
    </a:accent6>
    <a:hlink>
      <a:srgbClr val="FF0000"/>
    </a:hlink>
    <a:folHlink>
      <a:srgbClr val="969696"/>
    </a:folHlink>
  </a:clrScheme>
</a:themeOverride>
</file>

<file path=ppt/theme/themeOverride11.xml><?xml version="1.0" encoding="utf-8"?>
<a:themeOverride xmlns:a="http://schemas.openxmlformats.org/drawingml/2006/main">
  <a:clrScheme name="Оформление по умолчанию 1">
    <a:dk1>
      <a:srgbClr val="000000"/>
    </a:dk1>
    <a:lt1>
      <a:srgbClr val="FFFFFF"/>
    </a:lt1>
    <a:dk2>
      <a:srgbClr val="0000FF"/>
    </a:dk2>
    <a:lt2>
      <a:srgbClr val="FFFF00"/>
    </a:lt2>
    <a:accent1>
      <a:srgbClr val="FF9900"/>
    </a:accent1>
    <a:accent2>
      <a:srgbClr val="00FFFF"/>
    </a:accent2>
    <a:accent3>
      <a:srgbClr val="AAAAFF"/>
    </a:accent3>
    <a:accent4>
      <a:srgbClr val="DADADA"/>
    </a:accent4>
    <a:accent5>
      <a:srgbClr val="FFCAAA"/>
    </a:accent5>
    <a:accent6>
      <a:srgbClr val="00E7E7"/>
    </a:accent6>
    <a:hlink>
      <a:srgbClr val="FF0000"/>
    </a:hlink>
    <a:folHlink>
      <a:srgbClr val="969696"/>
    </a:folHlink>
  </a:clrScheme>
</a:themeOverride>
</file>

<file path=ppt/theme/themeOverride2.xml><?xml version="1.0" encoding="utf-8"?>
<a:themeOverride xmlns:a="http://schemas.openxmlformats.org/drawingml/2006/main">
  <a:clrScheme name="Оформление по умолчанию 4">
    <a:dk1>
      <a:srgbClr val="000000"/>
    </a:dk1>
    <a:lt1>
      <a:srgbClr val="FFFFCC"/>
    </a:lt1>
    <a:dk2>
      <a:srgbClr val="808000"/>
    </a:dk2>
    <a:lt2>
      <a:srgbClr val="666633"/>
    </a:lt2>
    <a:accent1>
      <a:srgbClr val="339933"/>
    </a:accent1>
    <a:accent2>
      <a:srgbClr val="800000"/>
    </a:accent2>
    <a:accent3>
      <a:srgbClr val="FFFFE2"/>
    </a:accent3>
    <a:accent4>
      <a:srgbClr val="000000"/>
    </a:accent4>
    <a:accent5>
      <a:srgbClr val="ADCAAD"/>
    </a:accent5>
    <a:accent6>
      <a:srgbClr val="730000"/>
    </a:accent6>
    <a:hlink>
      <a:srgbClr val="0033CC"/>
    </a:hlink>
    <a:folHlink>
      <a:srgbClr val="FFCC66"/>
    </a:folHlink>
  </a:clrScheme>
</a:themeOverride>
</file>

<file path=ppt/theme/themeOverride3.xml><?xml version="1.0" encoding="utf-8"?>
<a:themeOverride xmlns:a="http://schemas.openxmlformats.org/drawingml/2006/main">
  <a:clrScheme name="Оформление по умолчанию 1">
    <a:dk1>
      <a:srgbClr val="000000"/>
    </a:dk1>
    <a:lt1>
      <a:srgbClr val="FFFFFF"/>
    </a:lt1>
    <a:dk2>
      <a:srgbClr val="0000FF"/>
    </a:dk2>
    <a:lt2>
      <a:srgbClr val="FFFF00"/>
    </a:lt2>
    <a:accent1>
      <a:srgbClr val="FF9900"/>
    </a:accent1>
    <a:accent2>
      <a:srgbClr val="00FFFF"/>
    </a:accent2>
    <a:accent3>
      <a:srgbClr val="AAAAFF"/>
    </a:accent3>
    <a:accent4>
      <a:srgbClr val="DADADA"/>
    </a:accent4>
    <a:accent5>
      <a:srgbClr val="FFCAAA"/>
    </a:accent5>
    <a:accent6>
      <a:srgbClr val="00E7E7"/>
    </a:accent6>
    <a:hlink>
      <a:srgbClr val="FF0000"/>
    </a:hlink>
    <a:folHlink>
      <a:srgbClr val="969696"/>
    </a:folHlink>
  </a:clrScheme>
</a:themeOverride>
</file>

<file path=ppt/theme/themeOverride4.xml><?xml version="1.0" encoding="utf-8"?>
<a:themeOverride xmlns:a="http://schemas.openxmlformats.org/drawingml/2006/main">
  <a:clrScheme name="Оформление по умолчанию 4">
    <a:dk1>
      <a:srgbClr val="000000"/>
    </a:dk1>
    <a:lt1>
      <a:srgbClr val="FFFFCC"/>
    </a:lt1>
    <a:dk2>
      <a:srgbClr val="808000"/>
    </a:dk2>
    <a:lt2>
      <a:srgbClr val="666633"/>
    </a:lt2>
    <a:accent1>
      <a:srgbClr val="339933"/>
    </a:accent1>
    <a:accent2>
      <a:srgbClr val="800000"/>
    </a:accent2>
    <a:accent3>
      <a:srgbClr val="FFFFE2"/>
    </a:accent3>
    <a:accent4>
      <a:srgbClr val="000000"/>
    </a:accent4>
    <a:accent5>
      <a:srgbClr val="ADCAAD"/>
    </a:accent5>
    <a:accent6>
      <a:srgbClr val="730000"/>
    </a:accent6>
    <a:hlink>
      <a:srgbClr val="0033CC"/>
    </a:hlink>
    <a:folHlink>
      <a:srgbClr val="FFCC66"/>
    </a:folHlink>
  </a:clrScheme>
</a:themeOverride>
</file>

<file path=ppt/theme/themeOverride5.xml><?xml version="1.0" encoding="utf-8"?>
<a:themeOverride xmlns:a="http://schemas.openxmlformats.org/drawingml/2006/main">
  <a:clrScheme name="Оформление по умолчанию 4">
    <a:dk1>
      <a:srgbClr val="000000"/>
    </a:dk1>
    <a:lt1>
      <a:srgbClr val="FFFFCC"/>
    </a:lt1>
    <a:dk2>
      <a:srgbClr val="808000"/>
    </a:dk2>
    <a:lt2>
      <a:srgbClr val="666633"/>
    </a:lt2>
    <a:accent1>
      <a:srgbClr val="339933"/>
    </a:accent1>
    <a:accent2>
      <a:srgbClr val="800000"/>
    </a:accent2>
    <a:accent3>
      <a:srgbClr val="FFFFE2"/>
    </a:accent3>
    <a:accent4>
      <a:srgbClr val="000000"/>
    </a:accent4>
    <a:accent5>
      <a:srgbClr val="ADCAAD"/>
    </a:accent5>
    <a:accent6>
      <a:srgbClr val="730000"/>
    </a:accent6>
    <a:hlink>
      <a:srgbClr val="0033CC"/>
    </a:hlink>
    <a:folHlink>
      <a:srgbClr val="FFCC66"/>
    </a:folHlink>
  </a:clrScheme>
</a:themeOverride>
</file>

<file path=ppt/theme/themeOverride6.xml><?xml version="1.0" encoding="utf-8"?>
<a:themeOverride xmlns:a="http://schemas.openxmlformats.org/drawingml/2006/main">
  <a:clrScheme name="Оформление по умолчанию 4">
    <a:dk1>
      <a:srgbClr val="000000"/>
    </a:dk1>
    <a:lt1>
      <a:srgbClr val="FFFFCC"/>
    </a:lt1>
    <a:dk2>
      <a:srgbClr val="808000"/>
    </a:dk2>
    <a:lt2>
      <a:srgbClr val="666633"/>
    </a:lt2>
    <a:accent1>
      <a:srgbClr val="339933"/>
    </a:accent1>
    <a:accent2>
      <a:srgbClr val="800000"/>
    </a:accent2>
    <a:accent3>
      <a:srgbClr val="FFFFE2"/>
    </a:accent3>
    <a:accent4>
      <a:srgbClr val="000000"/>
    </a:accent4>
    <a:accent5>
      <a:srgbClr val="ADCAAD"/>
    </a:accent5>
    <a:accent6>
      <a:srgbClr val="730000"/>
    </a:accent6>
    <a:hlink>
      <a:srgbClr val="0033CC"/>
    </a:hlink>
    <a:folHlink>
      <a:srgbClr val="FFCC66"/>
    </a:folHlink>
  </a:clrScheme>
</a:themeOverride>
</file>

<file path=ppt/theme/themeOverride7.xml><?xml version="1.0" encoding="utf-8"?>
<a:themeOverride xmlns:a="http://schemas.openxmlformats.org/drawingml/2006/main">
  <a:clrScheme name="Оформление по умолчанию 1">
    <a:dk1>
      <a:srgbClr val="000000"/>
    </a:dk1>
    <a:lt1>
      <a:srgbClr val="FFFFFF"/>
    </a:lt1>
    <a:dk2>
      <a:srgbClr val="0000FF"/>
    </a:dk2>
    <a:lt2>
      <a:srgbClr val="FFFF00"/>
    </a:lt2>
    <a:accent1>
      <a:srgbClr val="FF9900"/>
    </a:accent1>
    <a:accent2>
      <a:srgbClr val="00FFFF"/>
    </a:accent2>
    <a:accent3>
      <a:srgbClr val="AAAAFF"/>
    </a:accent3>
    <a:accent4>
      <a:srgbClr val="DADADA"/>
    </a:accent4>
    <a:accent5>
      <a:srgbClr val="FFCAAA"/>
    </a:accent5>
    <a:accent6>
      <a:srgbClr val="00E7E7"/>
    </a:accent6>
    <a:hlink>
      <a:srgbClr val="FF0000"/>
    </a:hlink>
    <a:folHlink>
      <a:srgbClr val="969696"/>
    </a:folHlink>
  </a:clrScheme>
</a:themeOverride>
</file>

<file path=ppt/theme/themeOverride8.xml><?xml version="1.0" encoding="utf-8"?>
<a:themeOverride xmlns:a="http://schemas.openxmlformats.org/drawingml/2006/main">
  <a:clrScheme name="Оформление по умолчанию 1">
    <a:dk1>
      <a:srgbClr val="000000"/>
    </a:dk1>
    <a:lt1>
      <a:srgbClr val="FFFFFF"/>
    </a:lt1>
    <a:dk2>
      <a:srgbClr val="0000FF"/>
    </a:dk2>
    <a:lt2>
      <a:srgbClr val="FFFF00"/>
    </a:lt2>
    <a:accent1>
      <a:srgbClr val="FF9900"/>
    </a:accent1>
    <a:accent2>
      <a:srgbClr val="00FFFF"/>
    </a:accent2>
    <a:accent3>
      <a:srgbClr val="AAAAFF"/>
    </a:accent3>
    <a:accent4>
      <a:srgbClr val="DADADA"/>
    </a:accent4>
    <a:accent5>
      <a:srgbClr val="FFCAAA"/>
    </a:accent5>
    <a:accent6>
      <a:srgbClr val="00E7E7"/>
    </a:accent6>
    <a:hlink>
      <a:srgbClr val="FF0000"/>
    </a:hlink>
    <a:folHlink>
      <a:srgbClr val="969696"/>
    </a:folHlink>
  </a:clrScheme>
</a:themeOverride>
</file>

<file path=ppt/theme/themeOverride9.xml><?xml version="1.0" encoding="utf-8"?>
<a:themeOverride xmlns:a="http://schemas.openxmlformats.org/drawingml/2006/main">
  <a:clrScheme name="Оформление по умолчанию 1">
    <a:dk1>
      <a:srgbClr val="000000"/>
    </a:dk1>
    <a:lt1>
      <a:srgbClr val="FFFFFF"/>
    </a:lt1>
    <a:dk2>
      <a:srgbClr val="0000FF"/>
    </a:dk2>
    <a:lt2>
      <a:srgbClr val="FFFF00"/>
    </a:lt2>
    <a:accent1>
      <a:srgbClr val="FF9900"/>
    </a:accent1>
    <a:accent2>
      <a:srgbClr val="00FFFF"/>
    </a:accent2>
    <a:accent3>
      <a:srgbClr val="AAAAFF"/>
    </a:accent3>
    <a:accent4>
      <a:srgbClr val="DADADA"/>
    </a:accent4>
    <a:accent5>
      <a:srgbClr val="FFCAAA"/>
    </a:accent5>
    <a:accent6>
      <a:srgbClr val="00E7E7"/>
    </a:accent6>
    <a:hlink>
      <a:srgbClr val="FF0000"/>
    </a:hlink>
    <a:folHlink>
      <a:srgbClr val="96969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661</Words>
  <Application>Microsoft PowerPoint</Application>
  <PresentationFormat>Экран (4:3)</PresentationFormat>
  <Paragraphs>195</Paragraphs>
  <Slides>35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3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35</vt:i4>
      </vt:variant>
    </vt:vector>
  </HeadingPairs>
  <TitlesOfParts>
    <vt:vector size="47" baseType="lpstr">
      <vt:lpstr>Times New Roman</vt:lpstr>
      <vt:lpstr>Arial</vt:lpstr>
      <vt:lpstr>Calibri</vt:lpstr>
      <vt:lpstr>Wingdings</vt:lpstr>
      <vt:lpstr>Arial Black</vt:lpstr>
      <vt:lpstr>ＭＳ Ｐゴシック</vt:lpstr>
      <vt:lpstr>Symbol</vt:lpstr>
      <vt:lpstr>Оформление по умолчанию</vt:lpstr>
      <vt:lpstr>Пиксел</vt:lpstr>
      <vt:lpstr>Скругленный</vt:lpstr>
      <vt:lpstr>Microsoft Equation 3.0</vt:lpstr>
      <vt:lpstr>MathType 4.0 Equation</vt:lpstr>
      <vt:lpstr>Лекция № 3   </vt:lpstr>
      <vt:lpstr>Слайд 2</vt:lpstr>
      <vt:lpstr>Слайд 3</vt:lpstr>
      <vt:lpstr>например</vt:lpstr>
      <vt:lpstr>Слайд 5</vt:lpstr>
      <vt:lpstr>Условия включения факторов при построении множественной регрессии.</vt:lpstr>
      <vt:lpstr>Слайд 7</vt:lpstr>
      <vt:lpstr>Слайд 8</vt:lpstr>
      <vt:lpstr>Слайд 9</vt:lpstr>
      <vt:lpstr>Слайд 10</vt:lpstr>
      <vt:lpstr>Пример.</vt:lpstr>
      <vt:lpstr>Отбор факторов при построении множественной регрессии. </vt:lpstr>
      <vt:lpstr>Слайд 13</vt:lpstr>
      <vt:lpstr>Пути преодоления сильной межфакторной корреляции</vt:lpstr>
      <vt:lpstr>Слайд 15</vt:lpstr>
      <vt:lpstr>Слайд 16</vt:lpstr>
      <vt:lpstr>Слайд 17</vt:lpstr>
      <vt:lpstr>пример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Оценка параметров уравнения множественной регрессии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Множественная регрессия и корреляция.</dc:title>
  <dc:creator>Олег</dc:creator>
  <cp:lastModifiedBy>DIS</cp:lastModifiedBy>
  <cp:revision>25</cp:revision>
  <dcterms:created xsi:type="dcterms:W3CDTF">2003-10-28T10:27:44Z</dcterms:created>
  <dcterms:modified xsi:type="dcterms:W3CDTF">2013-04-23T09:48:34Z</dcterms:modified>
</cp:coreProperties>
</file>