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8" r:id="rId10"/>
    <p:sldId id="269" r:id="rId11"/>
    <p:sldId id="264" r:id="rId12"/>
    <p:sldId id="265" r:id="rId13"/>
    <p:sldId id="266" r:id="rId14"/>
    <p:sldId id="273" r:id="rId15"/>
    <p:sldId id="267" r:id="rId16"/>
    <p:sldId id="270" r:id="rId17"/>
    <p:sldId id="271" r:id="rId18"/>
    <p:sldId id="272"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dirty="0"/>
          </a:p>
        </p:txBody>
      </p:sp>
      <p:sp>
        <p:nvSpPr>
          <p:cNvPr id="9" name="Footer Placeholder 8"/>
          <p:cNvSpPr>
            <a:spLocks noGrp="1"/>
          </p:cNvSpPr>
          <p:nvPr>
            <p:ph type="ftr" sz="quarter" idx="12"/>
          </p:nvPr>
        </p:nvSpPr>
        <p:spPr/>
        <p:txBody>
          <a:bodyPr/>
          <a:lstStyle/>
          <a:p>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ru-RU" smtClean="0"/>
              <a:t>Образец заголовка</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
        <p:nvSpPr>
          <p:cNvPr id="9" name="Title 8"/>
          <p:cNvSpPr>
            <a:spLocks noGrp="1"/>
          </p:cNvSpPr>
          <p:nvPr>
            <p:ph type="title"/>
          </p:nvPr>
        </p:nvSpPr>
        <p:spPr>
          <a:xfrm>
            <a:off x="914400" y="1544715"/>
            <a:ext cx="7315200" cy="1154097"/>
          </a:xfrm>
        </p:spPr>
        <p:txBody>
          <a:bodyPr/>
          <a:lstStyle/>
          <a:p>
            <a:r>
              <a:rPr lang="ru-RU" smtClean="0"/>
              <a:t>Образец заголовка</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dirty="0"/>
          </a:p>
        </p:txBody>
      </p:sp>
      <p:sp>
        <p:nvSpPr>
          <p:cNvPr id="10" name="Title 9"/>
          <p:cNvSpPr>
            <a:spLocks noGrp="1"/>
          </p:cNvSpPr>
          <p:nvPr>
            <p:ph type="title"/>
          </p:nvPr>
        </p:nvSpPr>
        <p:spPr>
          <a:xfrm>
            <a:off x="914400" y="1544715"/>
            <a:ext cx="7315200" cy="1154097"/>
          </a:xfrm>
        </p:spPr>
        <p:txBody>
          <a:bodyPr/>
          <a:lstStyle/>
          <a:p>
            <a:r>
              <a:rPr lang="ru-RU" smtClean="0"/>
              <a:t>Образец заголовка</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ru-RU" smtClean="0"/>
              <a:t>Образец заголовка</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B4C71EC6-210F-42DE-9C53-41977AD35B3D}" type="datetimeFigureOut">
              <a:rPr lang="ru-RU" smtClean="0"/>
              <a:t>10.05.2018</a:t>
            </a:fld>
            <a:endParaRPr lang="ru-RU" dirty="0"/>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B19B0651-EE4F-4900-A07F-96A6BFA9D0F0}" type="slidenum">
              <a:rPr lang="ru-RU" smtClean="0"/>
              <a:t>‹#›</a:t>
            </a:fld>
            <a:endParaRPr lang="ru-RU" dirty="0"/>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ru-RU"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260648"/>
            <a:ext cx="7772400" cy="2592288"/>
          </a:xfrm>
        </p:spPr>
        <p:txBody>
          <a:bodyPr>
            <a:noAutofit/>
          </a:bodyPr>
          <a:lstStyle/>
          <a:p>
            <a:pPr algn="ctr"/>
            <a:r>
              <a:rPr lang="ru-RU" sz="3600" dirty="0"/>
              <a:t>Лекция 6</a:t>
            </a:r>
            <a:br>
              <a:rPr lang="ru-RU" sz="3600" dirty="0"/>
            </a:br>
            <a:r>
              <a:rPr lang="ru-RU" sz="3600" dirty="0"/>
              <a:t>Терроризм. Психология террористов и заложников. Поведение людей во время </a:t>
            </a:r>
            <a:r>
              <a:rPr lang="ru-RU" sz="3600" dirty="0" smtClean="0"/>
              <a:t>терактов</a:t>
            </a:r>
            <a:endParaRPr lang="ru-RU" sz="3600" dirty="0"/>
          </a:p>
        </p:txBody>
      </p:sp>
      <p:sp>
        <p:nvSpPr>
          <p:cNvPr id="3" name="Подзаголовок 2"/>
          <p:cNvSpPr>
            <a:spLocks noGrp="1"/>
          </p:cNvSpPr>
          <p:nvPr>
            <p:ph type="subTitle" idx="1"/>
          </p:nvPr>
        </p:nvSpPr>
        <p:spPr>
          <a:xfrm>
            <a:off x="827584" y="3429000"/>
            <a:ext cx="6400800" cy="3289920"/>
          </a:xfrm>
        </p:spPr>
        <p:txBody>
          <a:bodyPr>
            <a:normAutofit/>
          </a:bodyPr>
          <a:lstStyle/>
          <a:p>
            <a:r>
              <a:rPr lang="ru-RU" dirty="0"/>
              <a:t>Кандидат политических наук</a:t>
            </a:r>
          </a:p>
          <a:p>
            <a:r>
              <a:rPr lang="ru-RU" dirty="0"/>
              <a:t>Кошевая Елена Сергеевна</a:t>
            </a:r>
          </a:p>
          <a:p>
            <a:r>
              <a:rPr lang="ru-RU" dirty="0"/>
              <a:t>Кафедра Управления</a:t>
            </a:r>
          </a:p>
          <a:p>
            <a:endParaRPr lang="ru-RU" dirty="0"/>
          </a:p>
          <a:p>
            <a:endParaRPr lang="ru-RU" dirty="0"/>
          </a:p>
          <a:p>
            <a:r>
              <a:rPr lang="ru-RU" dirty="0"/>
              <a:t>Презентация по курсу «Социально-политический и религиозный экстремизм в молодежных организациях»</a:t>
            </a:r>
          </a:p>
          <a:p>
            <a:endParaRPr lang="ru-RU" dirty="0"/>
          </a:p>
        </p:txBody>
      </p:sp>
      <p:grpSp>
        <p:nvGrpSpPr>
          <p:cNvPr id="4" name="Group 6"/>
          <p:cNvGrpSpPr>
            <a:grpSpLocks/>
          </p:cNvGrpSpPr>
          <p:nvPr/>
        </p:nvGrpSpPr>
        <p:grpSpPr bwMode="auto">
          <a:xfrm>
            <a:off x="7956376"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87714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3"/>
            <a:ext cx="7315200" cy="1224136"/>
          </a:xfrm>
        </p:spPr>
        <p:txBody>
          <a:bodyPr>
            <a:normAutofit fontScale="90000"/>
          </a:bodyPr>
          <a:lstStyle/>
          <a:p>
            <a:pPr algn="ctr"/>
            <a:r>
              <a:rPr lang="ru-RU" sz="2400" b="1" dirty="0"/>
              <a:t>Лекция 6</a:t>
            </a:r>
            <a:r>
              <a:rPr lang="ru-RU" sz="2400" dirty="0"/>
              <a:t/>
            </a:r>
            <a:br>
              <a:rPr lang="ru-RU" sz="2400" dirty="0"/>
            </a:br>
            <a:r>
              <a:rPr lang="ru-RU" sz="2400" b="1" dirty="0"/>
              <a:t>Терроризм. Психология террористов и заложников. Поведение людей во время </a:t>
            </a:r>
            <a:r>
              <a:rPr lang="ru-RU" sz="2400" b="1" dirty="0" smtClean="0"/>
              <a:t>терактов</a:t>
            </a:r>
            <a:endParaRPr lang="ru-RU" sz="2400" dirty="0"/>
          </a:p>
        </p:txBody>
      </p:sp>
      <p:sp>
        <p:nvSpPr>
          <p:cNvPr id="3" name="Подзаголовок 2"/>
          <p:cNvSpPr>
            <a:spLocks noGrp="1"/>
          </p:cNvSpPr>
          <p:nvPr>
            <p:ph type="subTitle" idx="1"/>
          </p:nvPr>
        </p:nvSpPr>
        <p:spPr>
          <a:xfrm>
            <a:off x="914400" y="1556792"/>
            <a:ext cx="7315200" cy="4754370"/>
          </a:xfrm>
        </p:spPr>
        <p:txBody>
          <a:bodyPr/>
          <a:lstStyle/>
          <a:p>
            <a:r>
              <a:rPr lang="ru-RU" dirty="0"/>
              <a:t>План лекции:</a:t>
            </a:r>
          </a:p>
          <a:p>
            <a:pPr lvl="0" indent="360000">
              <a:spcBef>
                <a:spcPts val="0"/>
              </a:spcBef>
              <a:buFont typeface="+mj-lt"/>
              <a:buAutoNum type="arabicPeriod"/>
            </a:pPr>
            <a:r>
              <a:rPr lang="ru-RU" dirty="0"/>
              <a:t>История и причины появления терроризма в России</a:t>
            </a:r>
          </a:p>
          <a:p>
            <a:pPr lvl="0" indent="360000">
              <a:spcBef>
                <a:spcPts val="0"/>
              </a:spcBef>
              <a:buFont typeface="+mj-lt"/>
              <a:buAutoNum type="arabicPeriod"/>
            </a:pPr>
            <a:r>
              <a:rPr lang="ru-RU" dirty="0"/>
              <a:t>Цели и формы проведения терактов</a:t>
            </a:r>
          </a:p>
          <a:p>
            <a:pPr lvl="0" indent="360000">
              <a:spcBef>
                <a:spcPts val="0"/>
              </a:spcBef>
              <a:buFont typeface="+mj-lt"/>
              <a:buAutoNum type="arabicPeriod"/>
            </a:pPr>
            <a:r>
              <a:rPr lang="ru-RU" dirty="0"/>
              <a:t>Закон Российской Федерации о терроризме. Ответственность, предусмотренная законодательством за терроризм</a:t>
            </a:r>
          </a:p>
          <a:p>
            <a:pPr lvl="0" indent="360000">
              <a:spcBef>
                <a:spcPts val="0"/>
              </a:spcBef>
              <a:buFont typeface="+mj-lt"/>
              <a:buAutoNum type="arabicPeriod"/>
            </a:pPr>
            <a:r>
              <a:rPr lang="ru-RU" dirty="0"/>
              <a:t>Психологические цели террористов. Проблемы стокгольмского синдрома</a:t>
            </a:r>
          </a:p>
          <a:p>
            <a:pPr lvl="0" indent="360000">
              <a:spcBef>
                <a:spcPts val="0"/>
              </a:spcBef>
              <a:buFont typeface="+mj-lt"/>
              <a:buAutoNum type="arabicPeriod"/>
            </a:pPr>
            <a:r>
              <a:rPr lang="ru-RU" dirty="0"/>
              <a:t>Рекомендации населению по поведению на случай террористических актов</a:t>
            </a:r>
          </a:p>
          <a:p>
            <a:endParaRPr lang="ru-RU" dirty="0"/>
          </a:p>
        </p:txBody>
      </p:sp>
      <p:grpSp>
        <p:nvGrpSpPr>
          <p:cNvPr id="4" name="Group 6"/>
          <p:cNvGrpSpPr>
            <a:grpSpLocks/>
          </p:cNvGrpSpPr>
          <p:nvPr/>
        </p:nvGrpSpPr>
        <p:grpSpPr bwMode="auto">
          <a:xfrm>
            <a:off x="7956376"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32616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88640"/>
            <a:ext cx="8388424" cy="792088"/>
          </a:xfrm>
        </p:spPr>
        <p:txBody>
          <a:bodyPr>
            <a:normAutofit fontScale="90000"/>
          </a:bodyPr>
          <a:lstStyle/>
          <a:p>
            <a:pPr lvl="0" algn="ctr"/>
            <a:r>
              <a:rPr lang="ru-RU" sz="2400" b="1" i="1" dirty="0"/>
              <a:t>История и причины </a:t>
            </a:r>
            <a:r>
              <a:rPr lang="ru-RU" sz="2400" b="1" i="1" dirty="0" smtClean="0"/>
              <a:t/>
            </a:r>
            <a:br>
              <a:rPr lang="ru-RU" sz="2400" b="1" i="1" dirty="0" smtClean="0"/>
            </a:br>
            <a:r>
              <a:rPr lang="ru-RU" sz="2400" b="1" i="1" dirty="0" smtClean="0"/>
              <a:t>появления </a:t>
            </a:r>
            <a:r>
              <a:rPr lang="ru-RU" sz="2400" b="1" i="1" dirty="0"/>
              <a:t>терроризма в </a:t>
            </a:r>
            <a:r>
              <a:rPr lang="ru-RU" sz="2400" b="1" i="1" dirty="0" smtClean="0"/>
              <a:t>России</a:t>
            </a:r>
            <a:endParaRPr lang="ru-RU" sz="2400" dirty="0"/>
          </a:p>
        </p:txBody>
      </p:sp>
      <p:sp>
        <p:nvSpPr>
          <p:cNvPr id="3" name="Подзаголовок 2"/>
          <p:cNvSpPr>
            <a:spLocks noGrp="1"/>
          </p:cNvSpPr>
          <p:nvPr>
            <p:ph type="subTitle" idx="1"/>
          </p:nvPr>
        </p:nvSpPr>
        <p:spPr>
          <a:xfrm>
            <a:off x="467544" y="1052736"/>
            <a:ext cx="7920880" cy="5258426"/>
          </a:xfrm>
        </p:spPr>
        <p:txBody>
          <a:bodyPr>
            <a:normAutofit fontScale="70000" lnSpcReduction="20000"/>
          </a:bodyPr>
          <a:lstStyle/>
          <a:p>
            <a:pPr indent="360000">
              <a:lnSpc>
                <a:spcPct val="120000"/>
              </a:lnSpc>
              <a:spcBef>
                <a:spcPts val="0"/>
              </a:spcBef>
            </a:pPr>
            <a:r>
              <a:rPr lang="ru-RU" sz="2300" dirty="0"/>
              <a:t>История террора в России, </a:t>
            </a:r>
            <a:r>
              <a:rPr lang="ru-RU" sz="2300" dirty="0">
                <a:solidFill>
                  <a:srgbClr val="FFFF00"/>
                </a:solidFill>
              </a:rPr>
              <a:t>начиная с 19 века, </a:t>
            </a:r>
            <a:r>
              <a:rPr lang="ru-RU" sz="2300" dirty="0"/>
              <a:t>омрачена самыми яркими событиями в основе которых, лежат решение политических вопросов посредством террористических актов.</a:t>
            </a:r>
          </a:p>
          <a:p>
            <a:pPr indent="360000">
              <a:lnSpc>
                <a:spcPct val="120000"/>
              </a:lnSpc>
              <a:spcBef>
                <a:spcPts val="0"/>
              </a:spcBef>
            </a:pPr>
            <a:r>
              <a:rPr lang="ru-RU" sz="2300" dirty="0"/>
              <a:t>В Российской империи </a:t>
            </a:r>
            <a:r>
              <a:rPr lang="ru-RU" sz="2300" dirty="0">
                <a:solidFill>
                  <a:srgbClr val="FFFF00"/>
                </a:solidFill>
              </a:rPr>
              <a:t>основным видом террора </a:t>
            </a:r>
            <a:r>
              <a:rPr lang="ru-RU" sz="2300" dirty="0"/>
              <a:t>были индивидуальные убийства революционерами высокопоставленных чиновников</a:t>
            </a:r>
            <a:r>
              <a:rPr lang="ru-RU" sz="2300" dirty="0" smtClean="0"/>
              <a:t>.</a:t>
            </a:r>
          </a:p>
          <a:p>
            <a:pPr indent="360000">
              <a:lnSpc>
                <a:spcPct val="120000"/>
              </a:lnSpc>
              <a:spcBef>
                <a:spcPts val="0"/>
              </a:spcBef>
            </a:pPr>
            <a:r>
              <a:rPr lang="ru-RU" sz="2300" dirty="0"/>
              <a:t>Именно в </a:t>
            </a:r>
            <a:r>
              <a:rPr lang="ru-RU" sz="2300" dirty="0" smtClean="0"/>
              <a:t>это </a:t>
            </a:r>
            <a:r>
              <a:rPr lang="ru-RU" sz="2300" dirty="0"/>
              <a:t>время зарождался, так называемый революционный терроризм в России</a:t>
            </a:r>
            <a:r>
              <a:rPr lang="ru-RU" sz="2300" dirty="0" smtClean="0"/>
              <a:t>.</a:t>
            </a:r>
          </a:p>
          <a:p>
            <a:pPr indent="360000">
              <a:lnSpc>
                <a:spcPct val="120000"/>
              </a:lnSpc>
              <a:spcBef>
                <a:spcPts val="0"/>
              </a:spcBef>
            </a:pPr>
            <a:r>
              <a:rPr lang="ru-RU" sz="2300" b="1" i="1" dirty="0">
                <a:solidFill>
                  <a:srgbClr val="FFFF00"/>
                </a:solidFill>
              </a:rPr>
              <a:t>Революционный терроризм в Российской империи </a:t>
            </a:r>
            <a:r>
              <a:rPr lang="ru-RU" sz="2300" dirty="0"/>
              <a:t>— совокупность методов и </a:t>
            </a:r>
            <a:r>
              <a:rPr lang="ru-RU" sz="2300" dirty="0" smtClean="0"/>
              <a:t>теорий, </a:t>
            </a:r>
            <a:r>
              <a:rPr lang="ru-RU" sz="2300" dirty="0"/>
              <a:t>с помощью которых различные российские политические партии и движения во второй половине XIX века — начале XX века стремились осуществить социальную революцию в Российской империи посредством систематического применения насилия против представителей власти.</a:t>
            </a:r>
            <a:endParaRPr lang="ru-RU" sz="2300" b="1" dirty="0"/>
          </a:p>
          <a:p>
            <a:pPr indent="360000">
              <a:lnSpc>
                <a:spcPct val="120000"/>
              </a:lnSpc>
              <a:spcBef>
                <a:spcPts val="0"/>
              </a:spcBef>
            </a:pPr>
            <a:r>
              <a:rPr lang="ru-RU" sz="2300" dirty="0"/>
              <a:t>В своём развитии революционный терроризм в России имел два выраженных пика: </a:t>
            </a:r>
            <a:endParaRPr lang="ru-RU" sz="2300" dirty="0" smtClean="0"/>
          </a:p>
          <a:p>
            <a:pPr indent="360000">
              <a:lnSpc>
                <a:spcPct val="120000"/>
              </a:lnSpc>
              <a:spcBef>
                <a:spcPts val="0"/>
              </a:spcBef>
            </a:pPr>
            <a:r>
              <a:rPr lang="ru-RU" sz="2300" dirty="0" smtClean="0"/>
              <a:t>на </a:t>
            </a:r>
            <a:r>
              <a:rPr lang="ru-RU" sz="2300" dirty="0"/>
              <a:t>рубеже 1870—1880-х гг. </a:t>
            </a:r>
          </a:p>
          <a:p>
            <a:pPr indent="360000">
              <a:lnSpc>
                <a:spcPct val="120000"/>
              </a:lnSpc>
              <a:spcBef>
                <a:spcPts val="0"/>
              </a:spcBef>
            </a:pPr>
            <a:r>
              <a:rPr lang="ru-RU" sz="2300" dirty="0" smtClean="0"/>
              <a:t> в начале </a:t>
            </a:r>
            <a:r>
              <a:rPr lang="ru-RU" sz="2300" dirty="0"/>
              <a:t>XX века с особым кризисным периодом 1905—1907 годов. </a:t>
            </a:r>
            <a:endParaRPr lang="ru-RU" sz="2300" dirty="0" smtClean="0"/>
          </a:p>
          <a:p>
            <a:pPr indent="360000">
              <a:lnSpc>
                <a:spcPct val="120000"/>
              </a:lnSpc>
              <a:spcBef>
                <a:spcPts val="0"/>
              </a:spcBef>
            </a:pPr>
            <a:r>
              <a:rPr lang="ru-RU" sz="2300" dirty="0" smtClean="0">
                <a:solidFill>
                  <a:srgbClr val="FFFF00"/>
                </a:solidFill>
              </a:rPr>
              <a:t>Окончание </a:t>
            </a:r>
            <a:r>
              <a:rPr lang="ru-RU" sz="2300" dirty="0">
                <a:solidFill>
                  <a:srgbClr val="FFFF00"/>
                </a:solidFill>
              </a:rPr>
              <a:t>эпохи революционного терроризма </a:t>
            </a:r>
            <a:r>
              <a:rPr lang="ru-RU" sz="2300" dirty="0"/>
              <a:t>российские историки О. В. </a:t>
            </a:r>
            <a:r>
              <a:rPr lang="ru-RU" sz="2300" dirty="0" err="1"/>
              <a:t>Будницкий</a:t>
            </a:r>
            <a:r>
              <a:rPr lang="ru-RU" sz="2300" dirty="0"/>
              <a:t> и М. И. Леонов относят к </a:t>
            </a:r>
            <a:r>
              <a:rPr lang="ru-RU" sz="2300" dirty="0">
                <a:solidFill>
                  <a:srgbClr val="FFFF00"/>
                </a:solidFill>
              </a:rPr>
              <a:t>сентябрю 1911 года</a:t>
            </a:r>
            <a:r>
              <a:rPr lang="ru-RU" sz="2300" dirty="0"/>
              <a:t>, когда в Киевском оперном театре был смертельно ранен П. А. Столыпин</a:t>
            </a:r>
            <a:r>
              <a:rPr lang="ru-RU" sz="2300" dirty="0" smtClean="0"/>
              <a:t>.</a:t>
            </a:r>
          </a:p>
          <a:p>
            <a:pPr indent="360000">
              <a:lnSpc>
                <a:spcPct val="120000"/>
              </a:lnSpc>
              <a:spcBef>
                <a:spcPts val="0"/>
              </a:spcBef>
            </a:pPr>
            <a:r>
              <a:rPr lang="ru-RU" sz="2300" dirty="0"/>
              <a:t>А американский историк российского происхождения А. </a:t>
            </a:r>
            <a:r>
              <a:rPr lang="ru-RU" sz="2300" dirty="0" err="1"/>
              <a:t>Гейфман</a:t>
            </a:r>
            <a:r>
              <a:rPr lang="ru-RU" sz="2300" dirty="0"/>
              <a:t> считает его окончание с расстрелом царской семьи в Екатеринбурге (</a:t>
            </a:r>
            <a:r>
              <a:rPr lang="ru-RU" sz="2300" dirty="0">
                <a:solidFill>
                  <a:srgbClr val="FFFF00"/>
                </a:solidFill>
              </a:rPr>
              <a:t>июль 1918 года</a:t>
            </a:r>
            <a:r>
              <a:rPr lang="ru-RU" sz="2300" dirty="0"/>
              <a:t>).</a:t>
            </a:r>
            <a:endParaRPr lang="ru-RU" sz="2300" dirty="0" smtClean="0"/>
          </a:p>
          <a:p>
            <a:pPr indent="360000">
              <a:lnSpc>
                <a:spcPct val="120000"/>
              </a:lnSpc>
              <a:spcBef>
                <a:spcPts val="0"/>
              </a:spcBef>
            </a:pPr>
            <a:endParaRPr lang="ru-RU" sz="2300" dirty="0"/>
          </a:p>
          <a:p>
            <a:pPr indent="360000">
              <a:lnSpc>
                <a:spcPct val="120000"/>
              </a:lnSpc>
              <a:spcBef>
                <a:spcPts val="0"/>
              </a:spcBef>
            </a:pPr>
            <a:endParaRPr lang="ru-RU" sz="2300" dirty="0"/>
          </a:p>
          <a:p>
            <a:endParaRPr lang="ru-RU" dirty="0" smtClean="0"/>
          </a:p>
          <a:p>
            <a:endParaRPr lang="ru-RU" dirty="0"/>
          </a:p>
        </p:txBody>
      </p:sp>
      <p:grpSp>
        <p:nvGrpSpPr>
          <p:cNvPr id="4" name="Group 6"/>
          <p:cNvGrpSpPr>
            <a:grpSpLocks/>
          </p:cNvGrpSpPr>
          <p:nvPr/>
        </p:nvGrpSpPr>
        <p:grpSpPr bwMode="auto">
          <a:xfrm>
            <a:off x="7956376" y="627251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4001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764704"/>
            <a:ext cx="7315200" cy="5400600"/>
          </a:xfrm>
        </p:spPr>
        <p:txBody>
          <a:bodyPr>
            <a:normAutofit/>
          </a:bodyPr>
          <a:lstStyle/>
          <a:p>
            <a:r>
              <a:rPr lang="ru-RU" dirty="0" smtClean="0"/>
              <a:t>Например</a:t>
            </a:r>
            <a:br>
              <a:rPr lang="ru-RU" dirty="0" smtClean="0"/>
            </a:br>
            <a:r>
              <a:rPr lang="ru-RU" dirty="0" smtClean="0"/>
              <a:t> В </a:t>
            </a:r>
            <a:r>
              <a:rPr lang="ru-RU" sz="2700" dirty="0" smtClean="0">
                <a:solidFill>
                  <a:schemeClr val="tx1"/>
                </a:solidFill>
              </a:rPr>
              <a:t>апреле </a:t>
            </a:r>
            <a:r>
              <a:rPr lang="ru-RU" sz="2700" dirty="0">
                <a:solidFill>
                  <a:schemeClr val="tx1"/>
                </a:solidFill>
              </a:rPr>
              <a:t>1866 года — Дмитрий Каракозов стрелял в императора Александра II у решётки Летнего сада, </a:t>
            </a:r>
            <a:r>
              <a:rPr lang="ru-RU" sz="2700" dirty="0" smtClean="0">
                <a:solidFill>
                  <a:schemeClr val="tx1"/>
                </a:solidFill>
              </a:rPr>
              <a:t>приговорён </a:t>
            </a:r>
            <a:r>
              <a:rPr lang="ru-RU" sz="2700" dirty="0">
                <a:solidFill>
                  <a:schemeClr val="tx1"/>
                </a:solidFill>
              </a:rPr>
              <a:t>к смертной казни через </a:t>
            </a:r>
            <a:r>
              <a:rPr lang="ru-RU" sz="2700" dirty="0" smtClean="0">
                <a:solidFill>
                  <a:schemeClr val="tx1"/>
                </a:solidFill>
              </a:rPr>
              <a:t>повешение.</a:t>
            </a:r>
            <a:r>
              <a:rPr lang="ru-RU" sz="2700" dirty="0">
                <a:solidFill>
                  <a:schemeClr val="tx1"/>
                </a:solidFill>
              </a:rPr>
              <a:t/>
            </a:r>
            <a:br>
              <a:rPr lang="ru-RU" sz="2700" dirty="0">
                <a:solidFill>
                  <a:schemeClr val="tx1"/>
                </a:solidFill>
              </a:rPr>
            </a:br>
            <a:r>
              <a:rPr lang="ru-RU" sz="2700" dirty="0">
                <a:solidFill>
                  <a:schemeClr val="tx1"/>
                </a:solidFill>
              </a:rPr>
              <a:t>В то время активно росло подпольное влияние революционной организации «</a:t>
            </a:r>
            <a:r>
              <a:rPr lang="ru-RU" sz="2700" dirty="0">
                <a:solidFill>
                  <a:srgbClr val="FFFF00"/>
                </a:solidFill>
              </a:rPr>
              <a:t>Народная воля</a:t>
            </a:r>
            <a:r>
              <a:rPr lang="ru-RU" sz="2700" dirty="0">
                <a:solidFill>
                  <a:schemeClr val="tx1"/>
                </a:solidFill>
              </a:rPr>
              <a:t>», которая вошла в историю как террористическая организация благодаря серии (8) покушений на </a:t>
            </a:r>
            <a:r>
              <a:rPr lang="ru-RU" sz="2700" dirty="0" smtClean="0">
                <a:solidFill>
                  <a:schemeClr val="tx1"/>
                </a:solidFill>
              </a:rPr>
              <a:t>царя.</a:t>
            </a:r>
            <a:r>
              <a:rPr lang="ru-RU" dirty="0" smtClean="0"/>
              <a:t/>
            </a:r>
            <a:br>
              <a:rPr lang="ru-RU" dirty="0" smtClean="0"/>
            </a:br>
            <a:endParaRPr lang="ru-RU" dirty="0"/>
          </a:p>
        </p:txBody>
      </p:sp>
      <p:grpSp>
        <p:nvGrpSpPr>
          <p:cNvPr id="3" name="Group 6"/>
          <p:cNvGrpSpPr>
            <a:grpSpLocks/>
          </p:cNvGrpSpPr>
          <p:nvPr/>
        </p:nvGrpSpPr>
        <p:grpSpPr bwMode="auto">
          <a:xfrm>
            <a:off x="7956376" y="6281669"/>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4850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3"/>
            <a:ext cx="7315200" cy="864095"/>
          </a:xfrm>
        </p:spPr>
        <p:txBody>
          <a:bodyPr>
            <a:normAutofit/>
          </a:bodyPr>
          <a:lstStyle/>
          <a:p>
            <a:pPr algn="ctr"/>
            <a:r>
              <a:rPr lang="ru-RU" sz="2400" b="1" i="1" dirty="0"/>
              <a:t>История и причины </a:t>
            </a:r>
            <a:br>
              <a:rPr lang="ru-RU" sz="2400" b="1" i="1" dirty="0"/>
            </a:br>
            <a:r>
              <a:rPr lang="ru-RU" sz="2400" b="1" i="1" dirty="0"/>
              <a:t>появления терроризма в России</a:t>
            </a:r>
            <a:endParaRPr lang="ru-RU" sz="2400" dirty="0"/>
          </a:p>
        </p:txBody>
      </p:sp>
      <p:sp>
        <p:nvSpPr>
          <p:cNvPr id="3" name="Подзаголовок 2"/>
          <p:cNvSpPr>
            <a:spLocks noGrp="1"/>
          </p:cNvSpPr>
          <p:nvPr>
            <p:ph type="subTitle" idx="1"/>
          </p:nvPr>
        </p:nvSpPr>
        <p:spPr>
          <a:xfrm>
            <a:off x="914400" y="1268760"/>
            <a:ext cx="7315200" cy="5042402"/>
          </a:xfrm>
        </p:spPr>
        <p:txBody>
          <a:bodyPr/>
          <a:lstStyle/>
          <a:p>
            <a:pPr indent="360000">
              <a:spcBef>
                <a:spcPts val="0"/>
              </a:spcBef>
            </a:pPr>
            <a:r>
              <a:rPr lang="ru-RU" dirty="0" smtClean="0"/>
              <a:t>Для России характерны два вида террора:</a:t>
            </a:r>
          </a:p>
          <a:p>
            <a:pPr indent="360000">
              <a:spcBef>
                <a:spcPts val="0"/>
              </a:spcBef>
            </a:pPr>
            <a:r>
              <a:rPr lang="ru-RU" b="1" dirty="0">
                <a:solidFill>
                  <a:srgbClr val="FFFF00"/>
                </a:solidFill>
              </a:rPr>
              <a:t>Индивидуальный террор</a:t>
            </a:r>
            <a:r>
              <a:rPr lang="ru-RU" dirty="0"/>
              <a:t> прошлого был направлен против конкретных людей, которые, как они (террористы) считали, совершили конкретные преступления, но тогда не существовало законных и доступных способов наказать их по справедливости.</a:t>
            </a:r>
          </a:p>
          <a:p>
            <a:pPr indent="360000">
              <a:spcBef>
                <a:spcPts val="0"/>
              </a:spcBef>
            </a:pPr>
            <a:r>
              <a:rPr lang="ru-RU" b="1" dirty="0">
                <a:solidFill>
                  <a:srgbClr val="FFFF00"/>
                </a:solidFill>
              </a:rPr>
              <a:t>массовый государственный террор </a:t>
            </a:r>
            <a:r>
              <a:rPr lang="ru-RU" b="1" dirty="0"/>
              <a:t>- </a:t>
            </a:r>
            <a:r>
              <a:rPr lang="ru-RU" dirty="0"/>
              <a:t>устроили большевики. </a:t>
            </a:r>
          </a:p>
          <a:p>
            <a:pPr indent="360000">
              <a:spcBef>
                <a:spcPts val="0"/>
              </a:spcBef>
            </a:pPr>
            <a:r>
              <a:rPr lang="ru-RU" dirty="0"/>
              <a:t>Современный </a:t>
            </a:r>
            <a:r>
              <a:rPr lang="ru-RU" dirty="0" smtClean="0"/>
              <a:t>террор - </a:t>
            </a:r>
            <a:r>
              <a:rPr lang="ru-RU" dirty="0"/>
              <a:t>массовый, погибают ни в чем не повинные дети в школах, или посетители рынков, или жильцы домов. Его цель – запугать правительство и общество, </a:t>
            </a:r>
            <a:r>
              <a:rPr lang="ru-RU" dirty="0" smtClean="0"/>
              <a:t>и </a:t>
            </a:r>
            <a:r>
              <a:rPr lang="ru-RU" dirty="0"/>
              <a:t>весь мир. И, конечно, он приводит к огромным </a:t>
            </a:r>
            <a:r>
              <a:rPr lang="ru-RU" dirty="0" smtClean="0"/>
              <a:t>жертвам.</a:t>
            </a:r>
            <a:endParaRPr lang="ru-RU" dirty="0"/>
          </a:p>
          <a:p>
            <a:pPr indent="360000">
              <a:spcBef>
                <a:spcPts val="0"/>
              </a:spcBef>
            </a:pPr>
            <a:endParaRPr lang="ru-RU" dirty="0"/>
          </a:p>
        </p:txBody>
      </p:sp>
      <p:grpSp>
        <p:nvGrpSpPr>
          <p:cNvPr id="4" name="Group 6"/>
          <p:cNvGrpSpPr>
            <a:grpSpLocks/>
          </p:cNvGrpSpPr>
          <p:nvPr/>
        </p:nvGrpSpPr>
        <p:grpSpPr bwMode="auto">
          <a:xfrm>
            <a:off x="7956376"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8696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6632"/>
            <a:ext cx="7315200" cy="864096"/>
          </a:xfrm>
        </p:spPr>
        <p:txBody>
          <a:bodyPr>
            <a:normAutofit/>
          </a:bodyPr>
          <a:lstStyle/>
          <a:p>
            <a:pPr algn="ctr"/>
            <a:r>
              <a:rPr lang="ru-RU" sz="2400" dirty="0" smtClean="0"/>
              <a:t>Опыт </a:t>
            </a:r>
            <a:r>
              <a:rPr lang="ru-RU" sz="2400" dirty="0"/>
              <a:t>возникновения терроризма </a:t>
            </a:r>
            <a:r>
              <a:rPr lang="ru-RU" sz="2400" dirty="0" smtClean="0"/>
              <a:t/>
            </a:r>
            <a:br>
              <a:rPr lang="ru-RU" sz="2400" dirty="0" smtClean="0"/>
            </a:br>
            <a:r>
              <a:rPr lang="ru-RU" sz="2400" dirty="0" smtClean="0"/>
              <a:t>и </a:t>
            </a:r>
            <a:r>
              <a:rPr lang="ru-RU" sz="2400" dirty="0"/>
              <a:t>борьбы с ним в России</a:t>
            </a:r>
            <a:endParaRPr lang="ru-RU" sz="2400" b="1" dirty="0"/>
          </a:p>
        </p:txBody>
      </p:sp>
      <p:sp>
        <p:nvSpPr>
          <p:cNvPr id="3" name="Подзаголовок 2"/>
          <p:cNvSpPr>
            <a:spLocks noGrp="1"/>
          </p:cNvSpPr>
          <p:nvPr>
            <p:ph type="subTitle" idx="1"/>
          </p:nvPr>
        </p:nvSpPr>
        <p:spPr>
          <a:xfrm>
            <a:off x="683568" y="1196752"/>
            <a:ext cx="7488832" cy="5400600"/>
          </a:xfrm>
        </p:spPr>
        <p:txBody>
          <a:bodyPr>
            <a:noAutofit/>
          </a:bodyPr>
          <a:lstStyle/>
          <a:p>
            <a:pPr indent="360000">
              <a:spcBef>
                <a:spcPts val="0"/>
              </a:spcBef>
              <a:buFont typeface="+mj-lt"/>
              <a:buAutoNum type="arabicPeriod"/>
            </a:pPr>
            <a:r>
              <a:rPr lang="ru-RU" sz="1600" dirty="0"/>
              <a:t>Возникновение терроризма очень часто связано с произволом властей, отсутствием мирных способов проведения реформ. Именно это привело в России после отмены крепостного права к перерождению мирной, ненасильственной организации «Земля и воля» в террористическую организацию «Народная воля»</a:t>
            </a:r>
          </a:p>
          <a:p>
            <a:pPr indent="360000">
              <a:spcBef>
                <a:spcPts val="0"/>
              </a:spcBef>
              <a:buFont typeface="+mj-lt"/>
              <a:buAutoNum type="arabicPeriod"/>
            </a:pPr>
            <a:r>
              <a:rPr lang="ru-RU" sz="1600" dirty="0" smtClean="0"/>
              <a:t>По </a:t>
            </a:r>
            <a:r>
              <a:rPr lang="ru-RU" sz="1600" dirty="0"/>
              <a:t>видимому, должны быть созданы мирные средства борьбы мнений, чтобы противодействовать зарождению террора, направить реформаторские устремления в мирное русло. Также необходимо, чтобы власти вели пропаганду намечаемых реформ, объясняли людям, к чему они должны привести.</a:t>
            </a:r>
          </a:p>
          <a:p>
            <a:pPr indent="360000">
              <a:spcBef>
                <a:spcPts val="0"/>
              </a:spcBef>
              <a:buFont typeface="+mj-lt"/>
              <a:buAutoNum type="arabicPeriod"/>
            </a:pPr>
            <a:r>
              <a:rPr lang="ru-RU" sz="1600" dirty="0" smtClean="0"/>
              <a:t>Репрессии</a:t>
            </a:r>
            <a:r>
              <a:rPr lang="ru-RU" sz="1600" dirty="0"/>
              <a:t>, даже очень сильные, недостаточны для победы над террористами, поскольку ряды террористов все время пополнялись, в том числе, в ответ на репрессии.</a:t>
            </a:r>
          </a:p>
          <a:p>
            <a:pPr indent="360000">
              <a:spcBef>
                <a:spcPts val="0"/>
              </a:spcBef>
              <a:buFont typeface="+mj-lt"/>
              <a:buAutoNum type="arabicPeriod"/>
            </a:pPr>
            <a:r>
              <a:rPr lang="ru-RU" sz="1600" dirty="0" smtClean="0"/>
              <a:t>Русская </a:t>
            </a:r>
            <a:r>
              <a:rPr lang="ru-RU" sz="1600" dirty="0"/>
              <a:t>интеллигенция не смогла создать идеологии, которая смогла бы стать действенным противовесом революционным идеологиям, не смогла найти альтернативного террору пути к «светлому будущему», более того, большая и лучшая часть интеллигенции увлеклась революционными идеями, а многие и терроризмом, как единственно возможным в российских условиях методом борьбы.</a:t>
            </a:r>
          </a:p>
          <a:p>
            <a:pPr indent="360000">
              <a:spcBef>
                <a:spcPts val="0"/>
              </a:spcBef>
              <a:buFont typeface="+mj-lt"/>
              <a:buAutoNum type="arabicPeriod"/>
            </a:pPr>
            <a:r>
              <a:rPr lang="ru-RU" sz="1600" dirty="0" smtClean="0"/>
              <a:t>Погибало </a:t>
            </a:r>
            <a:r>
              <a:rPr lang="ru-RU" sz="1600" dirty="0"/>
              <a:t>слишком большое количество мирных людей, не являющихся основной целью терроризма. В этом плане, терроризм в России был </a:t>
            </a:r>
            <a:r>
              <a:rPr lang="ru-RU" sz="1600" dirty="0" smtClean="0"/>
              <a:t>малоэффективен</a:t>
            </a:r>
            <a:endParaRPr lang="ru-RU" sz="1600" dirty="0"/>
          </a:p>
        </p:txBody>
      </p:sp>
      <p:grpSp>
        <p:nvGrpSpPr>
          <p:cNvPr id="4" name="Group 6"/>
          <p:cNvGrpSpPr>
            <a:grpSpLocks/>
          </p:cNvGrpSpPr>
          <p:nvPr/>
        </p:nvGrpSpPr>
        <p:grpSpPr bwMode="auto">
          <a:xfrm>
            <a:off x="7956376" y="631408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07404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2"/>
            <a:ext cx="7315200" cy="648072"/>
          </a:xfrm>
        </p:spPr>
        <p:txBody>
          <a:bodyPr>
            <a:normAutofit fontScale="90000"/>
          </a:bodyPr>
          <a:lstStyle/>
          <a:p>
            <a:pPr algn="ctr"/>
            <a:r>
              <a:rPr lang="ru-RU" sz="4400" dirty="0" smtClean="0"/>
              <a:t>Статистика</a:t>
            </a:r>
            <a:endParaRPr lang="ru-RU" sz="4400" dirty="0"/>
          </a:p>
        </p:txBody>
      </p:sp>
      <p:sp>
        <p:nvSpPr>
          <p:cNvPr id="3" name="Подзаголовок 2"/>
          <p:cNvSpPr>
            <a:spLocks noGrp="1"/>
          </p:cNvSpPr>
          <p:nvPr>
            <p:ph type="subTitle" idx="1"/>
          </p:nvPr>
        </p:nvSpPr>
        <p:spPr>
          <a:xfrm>
            <a:off x="914400" y="908720"/>
            <a:ext cx="7315200" cy="5616624"/>
          </a:xfrm>
        </p:spPr>
        <p:txBody>
          <a:bodyPr>
            <a:normAutofit fontScale="85000" lnSpcReduction="20000"/>
          </a:bodyPr>
          <a:lstStyle/>
          <a:p>
            <a:pPr indent="360000">
              <a:lnSpc>
                <a:spcPct val="120000"/>
              </a:lnSpc>
              <a:spcBef>
                <a:spcPts val="0"/>
              </a:spcBef>
            </a:pPr>
            <a:r>
              <a:rPr lang="ru-RU" dirty="0"/>
              <a:t>Размах терроризма получил в начале 20 века. </a:t>
            </a:r>
            <a:r>
              <a:rPr lang="ru-RU" dirty="0" smtClean="0"/>
              <a:t> </a:t>
            </a:r>
            <a:r>
              <a:rPr lang="ru-RU" dirty="0">
                <a:solidFill>
                  <a:srgbClr val="FFFF00"/>
                </a:solidFill>
              </a:rPr>
              <a:t>Историк Анна </a:t>
            </a:r>
            <a:r>
              <a:rPr lang="ru-RU" dirty="0" err="1" smtClean="0">
                <a:solidFill>
                  <a:srgbClr val="FFFF00"/>
                </a:solidFill>
              </a:rPr>
              <a:t>Гейфман</a:t>
            </a:r>
            <a:r>
              <a:rPr lang="ru-RU" dirty="0" smtClean="0"/>
              <a:t> приводит </a:t>
            </a:r>
            <a:r>
              <a:rPr lang="ru-RU" dirty="0"/>
              <a:t>данные о статистике терроризма в начале XX века</a:t>
            </a:r>
            <a:r>
              <a:rPr lang="ru-RU" dirty="0" smtClean="0"/>
              <a:t>.</a:t>
            </a:r>
          </a:p>
          <a:p>
            <a:pPr indent="360000">
              <a:lnSpc>
                <a:spcPct val="120000"/>
              </a:lnSpc>
              <a:spcBef>
                <a:spcPts val="0"/>
              </a:spcBef>
            </a:pPr>
            <a:r>
              <a:rPr lang="ru-RU" dirty="0"/>
              <a:t>начиная с </a:t>
            </a:r>
            <a:r>
              <a:rPr lang="ru-RU" dirty="0">
                <a:solidFill>
                  <a:srgbClr val="FFFF00"/>
                </a:solidFill>
              </a:rPr>
              <a:t>октября 1905 года</a:t>
            </a:r>
            <a:r>
              <a:rPr lang="ru-RU" dirty="0"/>
              <a:t>, в Российской империи было убито и ранено </a:t>
            </a:r>
            <a:r>
              <a:rPr lang="ru-RU" dirty="0">
                <a:solidFill>
                  <a:srgbClr val="FFFF00"/>
                </a:solidFill>
              </a:rPr>
              <a:t>3611</a:t>
            </a:r>
            <a:r>
              <a:rPr lang="ru-RU" dirty="0"/>
              <a:t> государственных чиновников</a:t>
            </a:r>
            <a:r>
              <a:rPr lang="ru-RU" dirty="0" smtClean="0"/>
              <a:t>.</a:t>
            </a:r>
          </a:p>
          <a:p>
            <a:pPr indent="360000">
              <a:lnSpc>
                <a:spcPct val="120000"/>
              </a:lnSpc>
              <a:spcBef>
                <a:spcPts val="0"/>
              </a:spcBef>
            </a:pPr>
            <a:r>
              <a:rPr lang="ru-RU" dirty="0" smtClean="0"/>
              <a:t> </a:t>
            </a:r>
            <a:r>
              <a:rPr lang="ru-RU" dirty="0">
                <a:solidFill>
                  <a:srgbClr val="FFFF00"/>
                </a:solidFill>
              </a:rPr>
              <a:t>К концу 1907 </a:t>
            </a:r>
            <a:r>
              <a:rPr lang="ru-RU" dirty="0"/>
              <a:t>года это число увеличилось почти до </a:t>
            </a:r>
            <a:r>
              <a:rPr lang="ru-RU" dirty="0">
                <a:solidFill>
                  <a:srgbClr val="FFFF00"/>
                </a:solidFill>
              </a:rPr>
              <a:t>4500</a:t>
            </a:r>
            <a:r>
              <a:rPr lang="ru-RU" dirty="0"/>
              <a:t> </a:t>
            </a:r>
            <a:r>
              <a:rPr lang="ru-RU" dirty="0" smtClean="0"/>
              <a:t>человек.</a:t>
            </a:r>
          </a:p>
          <a:p>
            <a:pPr indent="360000">
              <a:lnSpc>
                <a:spcPct val="120000"/>
              </a:lnSpc>
              <a:spcBef>
                <a:spcPts val="0"/>
              </a:spcBef>
            </a:pPr>
            <a:r>
              <a:rPr lang="ru-RU" dirty="0" smtClean="0"/>
              <a:t>Вместе </a:t>
            </a:r>
            <a:r>
              <a:rPr lang="ru-RU" i="1" dirty="0">
                <a:solidFill>
                  <a:srgbClr val="FFFF00"/>
                </a:solidFill>
              </a:rPr>
              <a:t>с 2180 убитыми и 2530 ранеными частными лицами общее число жертв в 1905—1907 годах </a:t>
            </a:r>
            <a:r>
              <a:rPr lang="ru-RU" i="1" dirty="0" smtClean="0">
                <a:solidFill>
                  <a:srgbClr val="FFFF00"/>
                </a:solidFill>
              </a:rPr>
              <a:t> - более </a:t>
            </a:r>
            <a:r>
              <a:rPr lang="ru-RU" i="1" dirty="0">
                <a:solidFill>
                  <a:srgbClr val="FFFF00"/>
                </a:solidFill>
              </a:rPr>
              <a:t>9000 человек</a:t>
            </a:r>
            <a:r>
              <a:rPr lang="ru-RU" dirty="0"/>
              <a:t>. </a:t>
            </a:r>
            <a:endParaRPr lang="ru-RU" dirty="0" smtClean="0"/>
          </a:p>
          <a:p>
            <a:pPr indent="360000">
              <a:lnSpc>
                <a:spcPct val="120000"/>
              </a:lnSpc>
              <a:spcBef>
                <a:spcPts val="0"/>
              </a:spcBef>
            </a:pPr>
            <a:r>
              <a:rPr lang="ru-RU" dirty="0" smtClean="0"/>
              <a:t>По </a:t>
            </a:r>
            <a:r>
              <a:rPr lang="ru-RU" dirty="0"/>
              <a:t>официальной статистике, с </a:t>
            </a:r>
            <a:r>
              <a:rPr lang="ru-RU" dirty="0">
                <a:solidFill>
                  <a:srgbClr val="FFFF00"/>
                </a:solidFill>
              </a:rPr>
              <a:t>января 1908 года по середину мая 1910 года произошло 19957 террористических </a:t>
            </a:r>
            <a:r>
              <a:rPr lang="ru-RU" dirty="0" smtClean="0">
                <a:solidFill>
                  <a:srgbClr val="FFFF00"/>
                </a:solidFill>
              </a:rPr>
              <a:t>актов</a:t>
            </a:r>
            <a:r>
              <a:rPr lang="ru-RU" dirty="0" smtClean="0"/>
              <a:t>, </a:t>
            </a:r>
            <a:r>
              <a:rPr lang="ru-RU" dirty="0"/>
              <a:t>в результате которых было убито </a:t>
            </a:r>
            <a:r>
              <a:rPr lang="ru-RU" dirty="0">
                <a:solidFill>
                  <a:srgbClr val="FFFF00"/>
                </a:solidFill>
              </a:rPr>
              <a:t>732 </a:t>
            </a:r>
            <a:r>
              <a:rPr lang="ru-RU" dirty="0"/>
              <a:t>госчиновника и </a:t>
            </a:r>
            <a:r>
              <a:rPr lang="ru-RU" dirty="0">
                <a:solidFill>
                  <a:srgbClr val="FFFF00"/>
                </a:solidFill>
              </a:rPr>
              <a:t>3051</a:t>
            </a:r>
            <a:r>
              <a:rPr lang="ru-RU" dirty="0"/>
              <a:t> частное лица, при этом </a:t>
            </a:r>
            <a:r>
              <a:rPr lang="ru-RU" dirty="0">
                <a:solidFill>
                  <a:srgbClr val="FFFF00"/>
                </a:solidFill>
              </a:rPr>
              <a:t>1022 </a:t>
            </a:r>
            <a:r>
              <a:rPr lang="ru-RU" dirty="0"/>
              <a:t>госчиновника и </a:t>
            </a:r>
            <a:r>
              <a:rPr lang="ru-RU" dirty="0">
                <a:solidFill>
                  <a:srgbClr val="FFFF00"/>
                </a:solidFill>
              </a:rPr>
              <a:t>2829 </a:t>
            </a:r>
            <a:r>
              <a:rPr lang="ru-RU" dirty="0"/>
              <a:t>частных лиц были ранены.</a:t>
            </a:r>
          </a:p>
          <a:p>
            <a:pPr indent="360000">
              <a:lnSpc>
                <a:spcPct val="120000"/>
              </a:lnSpc>
              <a:spcBef>
                <a:spcPts val="0"/>
              </a:spcBef>
            </a:pPr>
            <a:r>
              <a:rPr lang="ru-RU" dirty="0" smtClean="0"/>
              <a:t>Многие </a:t>
            </a:r>
            <a:r>
              <a:rPr lang="ru-RU" dirty="0"/>
              <a:t>выступления большевиков, которые вначале ещё могли быть расценены как акты «революционной борьбы пролетариата», в реальности часто превращались в обычные </a:t>
            </a:r>
            <a:r>
              <a:rPr lang="ru-RU" i="1" dirty="0">
                <a:solidFill>
                  <a:srgbClr val="FFFF00"/>
                </a:solidFill>
              </a:rPr>
              <a:t>уголовные акты индивидуального насилия</a:t>
            </a:r>
            <a:r>
              <a:rPr lang="ru-RU" dirty="0" smtClean="0"/>
              <a:t>.</a:t>
            </a:r>
            <a:endParaRPr lang="ru-RU" dirty="0"/>
          </a:p>
          <a:p>
            <a:endParaRPr lang="ru-RU" dirty="0"/>
          </a:p>
        </p:txBody>
      </p:sp>
      <p:grpSp>
        <p:nvGrpSpPr>
          <p:cNvPr id="4" name="Group 6"/>
          <p:cNvGrpSpPr>
            <a:grpSpLocks/>
          </p:cNvGrpSpPr>
          <p:nvPr/>
        </p:nvGrpSpPr>
        <p:grpSpPr bwMode="auto">
          <a:xfrm>
            <a:off x="7956376" y="630840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14576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116632"/>
            <a:ext cx="7315200" cy="504056"/>
          </a:xfrm>
        </p:spPr>
        <p:txBody>
          <a:bodyPr>
            <a:normAutofit/>
          </a:bodyPr>
          <a:lstStyle/>
          <a:p>
            <a:pPr lvl="0" algn="ctr"/>
            <a:r>
              <a:rPr lang="ru-RU" sz="2400" b="1" i="1" dirty="0"/>
              <a:t>Цели и формы проведения </a:t>
            </a:r>
            <a:r>
              <a:rPr lang="ru-RU" sz="2400" b="1" i="1" dirty="0" smtClean="0"/>
              <a:t>терактов</a:t>
            </a:r>
            <a:endParaRPr lang="ru-RU" sz="2400" dirty="0"/>
          </a:p>
        </p:txBody>
      </p:sp>
      <p:sp>
        <p:nvSpPr>
          <p:cNvPr id="3" name="Подзаголовок 2"/>
          <p:cNvSpPr>
            <a:spLocks noGrp="1"/>
          </p:cNvSpPr>
          <p:nvPr>
            <p:ph type="subTitle" idx="1"/>
          </p:nvPr>
        </p:nvSpPr>
        <p:spPr>
          <a:xfrm>
            <a:off x="755576" y="692696"/>
            <a:ext cx="7474024" cy="5904656"/>
          </a:xfrm>
        </p:spPr>
        <p:txBody>
          <a:bodyPr>
            <a:normAutofit fontScale="92500" lnSpcReduction="10000"/>
          </a:bodyPr>
          <a:lstStyle/>
          <a:p>
            <a:r>
              <a:rPr lang="ru-RU" dirty="0" smtClean="0">
                <a:solidFill>
                  <a:srgbClr val="FFC000"/>
                </a:solidFill>
              </a:rPr>
              <a:t>Формы </a:t>
            </a:r>
            <a:r>
              <a:rPr lang="ru-RU" dirty="0">
                <a:solidFill>
                  <a:srgbClr val="FFC000"/>
                </a:solidFill>
              </a:rPr>
              <a:t>терроризма</a:t>
            </a:r>
            <a:r>
              <a:rPr lang="ru-RU" dirty="0"/>
              <a:t>, которые представляют наибольшую </a:t>
            </a:r>
            <a:r>
              <a:rPr lang="ru-RU" dirty="0" smtClean="0"/>
              <a:t>опасность:</a:t>
            </a:r>
          </a:p>
          <a:p>
            <a:pPr indent="360000">
              <a:spcBef>
                <a:spcPts val="0"/>
              </a:spcBef>
              <a:buFont typeface="+mj-lt"/>
              <a:buAutoNum type="arabicPeriod"/>
            </a:pPr>
            <a:r>
              <a:rPr lang="ru-RU" i="1" dirty="0"/>
              <a:t>Использование в террористических целях взрывных </a:t>
            </a:r>
            <a:r>
              <a:rPr lang="ru-RU" i="1" dirty="0" smtClean="0"/>
              <a:t>устройств;</a:t>
            </a:r>
          </a:p>
          <a:p>
            <a:pPr indent="360000">
              <a:spcBef>
                <a:spcPts val="0"/>
              </a:spcBef>
              <a:buFont typeface="+mj-lt"/>
              <a:buAutoNum type="arabicPeriod"/>
            </a:pPr>
            <a:r>
              <a:rPr lang="ru-RU" i="1" dirty="0"/>
              <a:t>Угон воздушного судна и иное преступное вмешательство в деятельность гражданской </a:t>
            </a:r>
            <a:r>
              <a:rPr lang="ru-RU" i="1" dirty="0" smtClean="0"/>
              <a:t>авиации;</a:t>
            </a:r>
          </a:p>
          <a:p>
            <a:pPr indent="360000">
              <a:spcBef>
                <a:spcPts val="0"/>
              </a:spcBef>
              <a:buFont typeface="+mj-lt"/>
              <a:buAutoNum type="arabicPeriod"/>
            </a:pPr>
            <a:r>
              <a:rPr lang="ru-RU" dirty="0"/>
              <a:t>Особо выделяется захват </a:t>
            </a:r>
            <a:r>
              <a:rPr lang="ru-RU" dirty="0" smtClean="0"/>
              <a:t>заложников</a:t>
            </a:r>
            <a:r>
              <a:rPr lang="ru-RU" b="1" dirty="0" smtClean="0"/>
              <a:t>;</a:t>
            </a:r>
          </a:p>
          <a:p>
            <a:pPr indent="360000">
              <a:spcBef>
                <a:spcPts val="0"/>
              </a:spcBef>
              <a:buFont typeface="+mj-lt"/>
              <a:buAutoNum type="arabicPeriod"/>
            </a:pPr>
            <a:r>
              <a:rPr lang="ru-RU" dirty="0"/>
              <a:t>Иные формы </a:t>
            </a:r>
            <a:r>
              <a:rPr lang="ru-RU" dirty="0" smtClean="0"/>
              <a:t>терроризма. Можно </a:t>
            </a:r>
            <a:r>
              <a:rPr lang="ru-RU" dirty="0"/>
              <a:t>также отметить другие формы терроризма: “ядерный терроризм”, “химический терроризм”, “экологический терроризм”, “биологический </a:t>
            </a:r>
            <a:r>
              <a:rPr lang="ru-RU" dirty="0" smtClean="0"/>
              <a:t>терроризм”, “</a:t>
            </a:r>
            <a:r>
              <a:rPr lang="ru-RU" dirty="0"/>
              <a:t>психологический терроризм”. </a:t>
            </a:r>
            <a:endParaRPr lang="ru-RU" dirty="0" smtClean="0"/>
          </a:p>
          <a:p>
            <a:pPr indent="360000">
              <a:lnSpc>
                <a:spcPct val="120000"/>
              </a:lnSpc>
              <a:spcBef>
                <a:spcPts val="0"/>
              </a:spcBef>
            </a:pPr>
            <a:r>
              <a:rPr lang="ru-RU" dirty="0">
                <a:cs typeface="Times New Roman" pitchFamily="18" charset="0"/>
              </a:rPr>
              <a:t>С целью достижения максимального поражающего действия на людей и различные объекты террористы </a:t>
            </a:r>
            <a:r>
              <a:rPr lang="ru-RU" b="1" dirty="0">
                <a:solidFill>
                  <a:srgbClr val="FFC000"/>
                </a:solidFill>
                <a:cs typeface="Times New Roman" pitchFamily="18" charset="0"/>
              </a:rPr>
              <a:t>в качестве орудия преступления могут использовать</a:t>
            </a:r>
            <a:r>
              <a:rPr lang="ru-RU" dirty="0">
                <a:cs typeface="Times New Roman" pitchFamily="18" charset="0"/>
              </a:rPr>
              <a:t>: </a:t>
            </a:r>
          </a:p>
          <a:p>
            <a:pPr indent="360000">
              <a:lnSpc>
                <a:spcPct val="120000"/>
              </a:lnSpc>
              <a:spcBef>
                <a:spcPts val="0"/>
              </a:spcBef>
              <a:buFont typeface="+mj-lt"/>
              <a:buAutoNum type="arabicPeriod"/>
            </a:pPr>
            <a:r>
              <a:rPr lang="ru-RU" dirty="0" smtClean="0">
                <a:cs typeface="Times New Roman" pitchFamily="18" charset="0"/>
              </a:rPr>
              <a:t>взрывчатые </a:t>
            </a:r>
            <a:r>
              <a:rPr lang="ru-RU" dirty="0">
                <a:cs typeface="Times New Roman" pitchFamily="18" charset="0"/>
              </a:rPr>
              <a:t>вещества и различные взрывные устройства; </a:t>
            </a:r>
          </a:p>
          <a:p>
            <a:pPr indent="360000">
              <a:lnSpc>
                <a:spcPct val="120000"/>
              </a:lnSpc>
              <a:spcBef>
                <a:spcPts val="0"/>
              </a:spcBef>
              <a:buFont typeface="+mj-lt"/>
              <a:buAutoNum type="arabicPeriod"/>
            </a:pPr>
            <a:r>
              <a:rPr lang="ru-RU" dirty="0" smtClean="0">
                <a:cs typeface="Times New Roman" pitchFamily="18" charset="0"/>
              </a:rPr>
              <a:t>ядовитые </a:t>
            </a:r>
            <a:r>
              <a:rPr lang="ru-RU" dirty="0" err="1">
                <a:cs typeface="Times New Roman" pitchFamily="18" charset="0"/>
              </a:rPr>
              <a:t>аварийно</a:t>
            </a:r>
            <a:r>
              <a:rPr lang="ru-RU" dirty="0">
                <a:cs typeface="Times New Roman" pitchFamily="18" charset="0"/>
              </a:rPr>
              <a:t> химически опасные вещества и отравляющие химические вещества;</a:t>
            </a:r>
          </a:p>
          <a:p>
            <a:pPr indent="360000">
              <a:lnSpc>
                <a:spcPct val="120000"/>
              </a:lnSpc>
              <a:spcBef>
                <a:spcPts val="0"/>
              </a:spcBef>
              <a:buFont typeface="+mj-lt"/>
              <a:buAutoNum type="arabicPeriod"/>
            </a:pPr>
            <a:r>
              <a:rPr lang="ru-RU" dirty="0" smtClean="0">
                <a:cs typeface="Times New Roman" pitchFamily="18" charset="0"/>
              </a:rPr>
              <a:t>отходы </a:t>
            </a:r>
            <a:r>
              <a:rPr lang="ru-RU" dirty="0">
                <a:cs typeface="Times New Roman" pitchFamily="18" charset="0"/>
              </a:rPr>
              <a:t>и материалы ядерной промышленности; </a:t>
            </a:r>
          </a:p>
          <a:p>
            <a:pPr indent="360000">
              <a:lnSpc>
                <a:spcPct val="120000"/>
              </a:lnSpc>
              <a:spcBef>
                <a:spcPts val="0"/>
              </a:spcBef>
              <a:buFont typeface="+mj-lt"/>
              <a:buAutoNum type="arabicPeriod"/>
            </a:pPr>
            <a:r>
              <a:rPr lang="ru-RU" dirty="0" smtClean="0">
                <a:cs typeface="Times New Roman" pitchFamily="18" charset="0"/>
              </a:rPr>
              <a:t>боеприпасы </a:t>
            </a:r>
            <a:r>
              <a:rPr lang="ru-RU" dirty="0">
                <a:cs typeface="Times New Roman" pitchFamily="18" charset="0"/>
              </a:rPr>
              <a:t>и мины различных типов. </a:t>
            </a:r>
          </a:p>
        </p:txBody>
      </p:sp>
      <p:grpSp>
        <p:nvGrpSpPr>
          <p:cNvPr id="4" name="Group 6"/>
          <p:cNvGrpSpPr>
            <a:grpSpLocks/>
          </p:cNvGrpSpPr>
          <p:nvPr/>
        </p:nvGrpSpPr>
        <p:grpSpPr bwMode="auto">
          <a:xfrm>
            <a:off x="7956376" y="630840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60715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88640"/>
            <a:ext cx="7315200" cy="504056"/>
          </a:xfrm>
        </p:spPr>
        <p:txBody>
          <a:bodyPr>
            <a:normAutofit/>
          </a:bodyPr>
          <a:lstStyle/>
          <a:p>
            <a:pPr algn="ctr"/>
            <a:r>
              <a:rPr lang="ru-RU" sz="2400" b="1" dirty="0"/>
              <a:t>Цели проведения терактов</a:t>
            </a:r>
            <a:endParaRPr lang="ru-RU" sz="2400" dirty="0"/>
          </a:p>
        </p:txBody>
      </p:sp>
      <p:sp>
        <p:nvSpPr>
          <p:cNvPr id="3" name="Подзаголовок 2"/>
          <p:cNvSpPr>
            <a:spLocks noGrp="1"/>
          </p:cNvSpPr>
          <p:nvPr>
            <p:ph type="subTitle" idx="1"/>
          </p:nvPr>
        </p:nvSpPr>
        <p:spPr>
          <a:xfrm>
            <a:off x="914400" y="980728"/>
            <a:ext cx="7315200" cy="5330434"/>
          </a:xfrm>
        </p:spPr>
        <p:txBody>
          <a:bodyPr/>
          <a:lstStyle/>
          <a:p>
            <a:pPr marL="82296"/>
            <a:r>
              <a:rPr lang="ru-RU" b="1" dirty="0">
                <a:solidFill>
                  <a:srgbClr val="FFC000"/>
                </a:solidFill>
                <a:cs typeface="Times New Roman" pitchFamily="18" charset="0"/>
              </a:rPr>
              <a:t>Любые террористические акты</a:t>
            </a:r>
            <a:r>
              <a:rPr lang="ru-RU" dirty="0">
                <a:cs typeface="Times New Roman" pitchFamily="18" charset="0"/>
              </a:rPr>
              <a:t>, помимо причинения непосредственного ущерба жертве, рассчитаны на определенный психологический эффект — посеять страх, спровоцировать угрозу широкому кругу лиц, т. е. терроризировать их, вызвать общественный резонанс, создать в обществе ощущение всемогущества террористов, беззащитности каждого человека и бессилия властей. </a:t>
            </a:r>
          </a:p>
          <a:p>
            <a:pPr marL="82296"/>
            <a:r>
              <a:rPr lang="ru-RU" b="1" dirty="0">
                <a:solidFill>
                  <a:srgbClr val="FFC000"/>
                </a:solidFill>
                <a:cs typeface="Times New Roman" pitchFamily="18" charset="0"/>
              </a:rPr>
              <a:t>Цель террористов </a:t>
            </a:r>
            <a:r>
              <a:rPr lang="ru-RU" dirty="0">
                <a:cs typeface="Times New Roman" pitchFamily="18" charset="0"/>
              </a:rPr>
              <a:t>- всеми доступными способами вынудить государственные структуры принять выгодное для руководителей террористических организаций политическое решение. </a:t>
            </a:r>
          </a:p>
          <a:p>
            <a:endParaRPr lang="ru-RU" dirty="0"/>
          </a:p>
        </p:txBody>
      </p:sp>
      <p:grpSp>
        <p:nvGrpSpPr>
          <p:cNvPr id="4" name="Group 6"/>
          <p:cNvGrpSpPr>
            <a:grpSpLocks/>
          </p:cNvGrpSpPr>
          <p:nvPr/>
        </p:nvGrpSpPr>
        <p:grpSpPr bwMode="auto">
          <a:xfrm>
            <a:off x="7956376" y="630840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80743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0"/>
            <a:ext cx="8352928" cy="360040"/>
          </a:xfrm>
        </p:spPr>
        <p:txBody>
          <a:bodyPr>
            <a:normAutofit fontScale="90000"/>
          </a:bodyPr>
          <a:lstStyle/>
          <a:p>
            <a:pPr algn="ctr"/>
            <a:r>
              <a:rPr lang="ru-RU" sz="2000" b="1" dirty="0">
                <a:cs typeface="Times New Roman" pitchFamily="18" charset="0"/>
              </a:rPr>
              <a:t>Основные особенности, характеризующие современный терроризм</a:t>
            </a:r>
            <a:endParaRPr lang="ru-RU" sz="2000" dirty="0"/>
          </a:p>
        </p:txBody>
      </p:sp>
      <p:sp>
        <p:nvSpPr>
          <p:cNvPr id="3" name="Подзаголовок 2"/>
          <p:cNvSpPr>
            <a:spLocks noGrp="1"/>
          </p:cNvSpPr>
          <p:nvPr>
            <p:ph type="subTitle" idx="1"/>
          </p:nvPr>
        </p:nvSpPr>
        <p:spPr>
          <a:xfrm>
            <a:off x="683568" y="404664"/>
            <a:ext cx="7632848" cy="6336704"/>
          </a:xfrm>
        </p:spPr>
        <p:txBody>
          <a:bodyPr>
            <a:noAutofit/>
          </a:bodyPr>
          <a:lstStyle/>
          <a:p>
            <a:pPr indent="360000">
              <a:lnSpc>
                <a:spcPct val="120000"/>
              </a:lnSpc>
              <a:spcBef>
                <a:spcPts val="0"/>
              </a:spcBef>
            </a:pPr>
            <a:r>
              <a:rPr lang="ru-RU" sz="1300" b="1" dirty="0">
                <a:solidFill>
                  <a:srgbClr val="FFC000"/>
                </a:solidFill>
                <a:cs typeface="Times New Roman" pitchFamily="18" charset="0"/>
              </a:rPr>
              <a:t>Первая особенность </a:t>
            </a:r>
            <a:r>
              <a:rPr lang="ru-RU" sz="1300" dirty="0">
                <a:cs typeface="Times New Roman" pitchFamily="18" charset="0"/>
              </a:rPr>
              <a:t>связана с изменением мотивации, а следовательно, и значения тех или иных видов терроризма. Если ранее террористические акты совершались против политических и классовых врагов, то в настоящее время террор стал средством разрешения национальных и религиозных противоречий. </a:t>
            </a:r>
          </a:p>
          <a:p>
            <a:pPr indent="360000">
              <a:lnSpc>
                <a:spcPct val="120000"/>
              </a:lnSpc>
              <a:spcBef>
                <a:spcPts val="0"/>
              </a:spcBef>
            </a:pPr>
            <a:r>
              <a:rPr lang="ru-RU" sz="1300" b="1" dirty="0">
                <a:solidFill>
                  <a:srgbClr val="FFC000"/>
                </a:solidFill>
                <a:cs typeface="Times New Roman" pitchFamily="18" charset="0"/>
              </a:rPr>
              <a:t>Вторая особенность </a:t>
            </a:r>
            <a:r>
              <a:rPr lang="ru-RU" sz="1300" dirty="0">
                <a:cs typeface="Times New Roman" pitchFamily="18" charset="0"/>
              </a:rPr>
              <a:t>характеризуется тем, что жертвами террора становятся мирные люди. Это еще раз подтверждает опасность терроризма и то, что объектом террора становится ни в чем не повинное население. </a:t>
            </a:r>
          </a:p>
          <a:p>
            <a:pPr indent="360000">
              <a:lnSpc>
                <a:spcPct val="120000"/>
              </a:lnSpc>
              <a:spcBef>
                <a:spcPts val="0"/>
              </a:spcBef>
            </a:pPr>
            <a:r>
              <a:rPr lang="ru-RU" sz="1300" b="1" dirty="0">
                <a:solidFill>
                  <a:srgbClr val="FFC000"/>
                </a:solidFill>
                <a:cs typeface="Times New Roman" pitchFamily="18" charset="0"/>
              </a:rPr>
              <a:t>Третья особенность </a:t>
            </a:r>
            <a:r>
              <a:rPr lang="ru-RU" sz="1300" dirty="0">
                <a:cs typeface="Times New Roman" pitchFamily="18" charset="0"/>
              </a:rPr>
              <a:t>заключается в возникновении новых видов террора. Создаются новые группы, которые с помощью террора борются за защиту окружающей среды. Такой терроризм можно назвать экологическим. </a:t>
            </a:r>
          </a:p>
          <a:p>
            <a:pPr indent="360000">
              <a:lnSpc>
                <a:spcPct val="120000"/>
              </a:lnSpc>
              <a:spcBef>
                <a:spcPts val="0"/>
              </a:spcBef>
            </a:pPr>
            <a:r>
              <a:rPr lang="ru-RU" sz="1300" b="1" dirty="0">
                <a:solidFill>
                  <a:srgbClr val="FFC000"/>
                </a:solidFill>
                <a:cs typeface="Times New Roman" pitchFamily="18" charset="0"/>
              </a:rPr>
              <a:t>Четвертая особенность </a:t>
            </a:r>
            <a:r>
              <a:rPr lang="ru-RU" sz="1300" dirty="0">
                <a:cs typeface="Times New Roman" pitchFamily="18" charset="0"/>
              </a:rPr>
              <a:t>касается динамики террористических актов и увеличения количества жертв террора. Современные террористы стремятся нанести как можно больший урон обществу, убить как можно больше людей, чтобы обществу было больнее и страшнее жить. </a:t>
            </a:r>
          </a:p>
          <a:p>
            <a:pPr indent="360000">
              <a:lnSpc>
                <a:spcPct val="120000"/>
              </a:lnSpc>
              <a:spcBef>
                <a:spcPts val="0"/>
              </a:spcBef>
            </a:pPr>
            <a:r>
              <a:rPr lang="ru-RU" sz="1300" b="1" dirty="0">
                <a:solidFill>
                  <a:srgbClr val="FFC000"/>
                </a:solidFill>
                <a:cs typeface="Times New Roman" pitchFamily="18" charset="0"/>
              </a:rPr>
              <a:t>Пятая особенность </a:t>
            </a:r>
            <a:r>
              <a:rPr lang="ru-RU" sz="1300" dirty="0">
                <a:cs typeface="Times New Roman" pitchFamily="18" charset="0"/>
              </a:rPr>
              <a:t>прослеживается в том, что терроризм становится анонимным. Очень часто никто не берет на себя ответственность за совершение самых жестоких и масштабных террористических актов. Это наблюдалось при взрыве жилых домов в России, так же поступили реальные организаторы террористических актов в США. Интересно то, что ответственность за террористические акты 11 сентября 2001 г. в США первой взяла на себя японская террористическая организация «Красная армия», которая не имела никакого отношения к этому теракту. </a:t>
            </a:r>
          </a:p>
          <a:p>
            <a:pPr indent="360000">
              <a:lnSpc>
                <a:spcPct val="120000"/>
              </a:lnSpc>
              <a:spcBef>
                <a:spcPts val="0"/>
              </a:spcBef>
            </a:pPr>
            <a:r>
              <a:rPr lang="ru-RU" sz="1300" b="1" dirty="0">
                <a:solidFill>
                  <a:srgbClr val="FFC000"/>
                </a:solidFill>
                <a:cs typeface="Times New Roman" pitchFamily="18" charset="0"/>
              </a:rPr>
              <a:t>Шестая особенность </a:t>
            </a:r>
            <a:r>
              <a:rPr lang="ru-RU" sz="1300" dirty="0">
                <a:cs typeface="Times New Roman" pitchFamily="18" charset="0"/>
              </a:rPr>
              <a:t>современного терроризма касается его масштабов. На смену индивидуальному, групповому и государственному терроризму приходит международный. Появляется новый термин: «межгосударственный терроризм». </a:t>
            </a:r>
          </a:p>
          <a:p>
            <a:pPr indent="360000">
              <a:lnSpc>
                <a:spcPct val="120000"/>
              </a:lnSpc>
              <a:spcBef>
                <a:spcPts val="0"/>
              </a:spcBef>
            </a:pPr>
            <a:r>
              <a:rPr lang="ru-RU" sz="1300" b="1" dirty="0">
                <a:solidFill>
                  <a:srgbClr val="FFC000"/>
                </a:solidFill>
                <a:cs typeface="Times New Roman" pitchFamily="18" charset="0"/>
              </a:rPr>
              <a:t>Седьмая особенность </a:t>
            </a:r>
            <a:r>
              <a:rPr lang="ru-RU" sz="1300" dirty="0">
                <a:cs typeface="Times New Roman" pitchFamily="18" charset="0"/>
              </a:rPr>
              <a:t>связана со стремлением террористов использовать новые средства для запугивания людей и целых государств. </a:t>
            </a:r>
          </a:p>
        </p:txBody>
      </p:sp>
      <p:grpSp>
        <p:nvGrpSpPr>
          <p:cNvPr id="4" name="Group 6"/>
          <p:cNvGrpSpPr>
            <a:grpSpLocks/>
          </p:cNvGrpSpPr>
          <p:nvPr/>
        </p:nvGrpSpPr>
        <p:grpSpPr bwMode="auto">
          <a:xfrm>
            <a:off x="7948945" y="630840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60012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0"/>
            <a:ext cx="7675240" cy="1080120"/>
          </a:xfrm>
        </p:spPr>
        <p:txBody>
          <a:bodyPr>
            <a:normAutofit fontScale="90000"/>
          </a:bodyPr>
          <a:lstStyle/>
          <a:p>
            <a:pPr lvl="0" algn="ctr"/>
            <a:r>
              <a:rPr lang="ru-RU" sz="2200" b="1" i="1" dirty="0"/>
              <a:t>Закон Российской Федерации о терроризме. Ответственность, предусмотренная законодательством за </a:t>
            </a:r>
            <a:r>
              <a:rPr lang="ru-RU" sz="2200" b="1" i="1" dirty="0" smtClean="0"/>
              <a:t>терроризм</a:t>
            </a:r>
            <a:endParaRPr lang="ru-RU" sz="2200" dirty="0"/>
          </a:p>
        </p:txBody>
      </p:sp>
      <p:sp>
        <p:nvSpPr>
          <p:cNvPr id="3" name="Подзаголовок 2"/>
          <p:cNvSpPr>
            <a:spLocks noGrp="1"/>
          </p:cNvSpPr>
          <p:nvPr>
            <p:ph type="subTitle" idx="1"/>
          </p:nvPr>
        </p:nvSpPr>
        <p:spPr>
          <a:xfrm>
            <a:off x="827584" y="1412776"/>
            <a:ext cx="7416824" cy="5112568"/>
          </a:xfrm>
        </p:spPr>
        <p:txBody>
          <a:bodyPr>
            <a:normAutofit fontScale="70000" lnSpcReduction="20000"/>
          </a:bodyPr>
          <a:lstStyle/>
          <a:p>
            <a:pPr indent="360000">
              <a:lnSpc>
                <a:spcPct val="120000"/>
              </a:lnSpc>
              <a:spcBef>
                <a:spcPts val="0"/>
              </a:spcBef>
            </a:pPr>
            <a:r>
              <a:rPr lang="ru-RU" dirty="0">
                <a:solidFill>
                  <a:srgbClr val="FFC000"/>
                </a:solidFill>
              </a:rPr>
              <a:t>Статья 3. </a:t>
            </a:r>
            <a:r>
              <a:rPr lang="ru-RU" b="1" dirty="0">
                <a:solidFill>
                  <a:srgbClr val="FFC000"/>
                </a:solidFill>
              </a:rPr>
              <a:t>Основные понятия</a:t>
            </a:r>
            <a:endParaRPr lang="ru-RU" dirty="0">
              <a:solidFill>
                <a:srgbClr val="FFC000"/>
              </a:solidFill>
            </a:endParaRPr>
          </a:p>
          <a:p>
            <a:pPr indent="360000">
              <a:lnSpc>
                <a:spcPct val="120000"/>
              </a:lnSpc>
              <a:spcBef>
                <a:spcPts val="0"/>
              </a:spcBef>
            </a:pPr>
            <a:r>
              <a:rPr lang="ru-RU" dirty="0"/>
              <a:t>В настоящем Федеральном законе используются следующие </a:t>
            </a:r>
            <a:r>
              <a:rPr lang="ru-RU" dirty="0">
                <a:solidFill>
                  <a:srgbClr val="FFC000"/>
                </a:solidFill>
              </a:rPr>
              <a:t>основные понятия</a:t>
            </a:r>
            <a:r>
              <a:rPr lang="ru-RU" dirty="0"/>
              <a:t>:</a:t>
            </a:r>
          </a:p>
          <a:p>
            <a:pPr indent="360000">
              <a:lnSpc>
                <a:spcPct val="120000"/>
              </a:lnSpc>
              <a:spcBef>
                <a:spcPts val="0"/>
              </a:spcBef>
              <a:buFont typeface="+mj-lt"/>
              <a:buAutoNum type="arabicPeriod"/>
            </a:pPr>
            <a:r>
              <a:rPr lang="ru-RU" dirty="0" smtClean="0">
                <a:solidFill>
                  <a:srgbClr val="FFC000"/>
                </a:solidFill>
              </a:rPr>
              <a:t>терроризм</a:t>
            </a:r>
            <a:r>
              <a:rPr lang="ru-RU" dirty="0" smtClean="0"/>
              <a:t> </a:t>
            </a:r>
            <a:r>
              <a:rPr lang="ru-RU" dirty="0"/>
              <a:t>- идеология насилия и практика воздействия на принятие решения органами государственной власти, органами местного самоуправления или международными организациями, связанные с устрашением населения и (или) иными формами противоправных насильственных действий</a:t>
            </a:r>
            <a:r>
              <a:rPr lang="ru-RU" dirty="0" smtClean="0"/>
              <a:t>;</a:t>
            </a:r>
          </a:p>
          <a:p>
            <a:pPr indent="360000">
              <a:lnSpc>
                <a:spcPct val="120000"/>
              </a:lnSpc>
              <a:spcBef>
                <a:spcPts val="0"/>
              </a:spcBef>
              <a:buFont typeface="+mj-lt"/>
              <a:buAutoNum type="arabicPeriod"/>
            </a:pPr>
            <a:r>
              <a:rPr lang="ru-RU" dirty="0" smtClean="0">
                <a:solidFill>
                  <a:srgbClr val="FFC000"/>
                </a:solidFill>
              </a:rPr>
              <a:t> </a:t>
            </a:r>
            <a:r>
              <a:rPr lang="ru-RU" dirty="0">
                <a:solidFill>
                  <a:srgbClr val="FFC000"/>
                </a:solidFill>
              </a:rPr>
              <a:t>террористическая деятельность </a:t>
            </a:r>
            <a:r>
              <a:rPr lang="ru-RU" dirty="0"/>
              <a:t>- деятельность, включающая в себя:</a:t>
            </a:r>
          </a:p>
          <a:p>
            <a:pPr indent="360000">
              <a:lnSpc>
                <a:spcPct val="120000"/>
              </a:lnSpc>
              <a:spcBef>
                <a:spcPts val="0"/>
              </a:spcBef>
              <a:buFont typeface="Wingdings" panose="05000000000000000000" pitchFamily="2" charset="2"/>
              <a:buChar char="Ø"/>
            </a:pPr>
            <a:r>
              <a:rPr lang="ru-RU" dirty="0" smtClean="0"/>
              <a:t>организацию</a:t>
            </a:r>
            <a:r>
              <a:rPr lang="ru-RU" dirty="0"/>
              <a:t>, планирование, подготовку, финансирование и реализацию террористического акта;</a:t>
            </a:r>
          </a:p>
          <a:p>
            <a:pPr indent="360000">
              <a:lnSpc>
                <a:spcPct val="120000"/>
              </a:lnSpc>
              <a:spcBef>
                <a:spcPts val="0"/>
              </a:spcBef>
              <a:buFont typeface="Wingdings" panose="05000000000000000000" pitchFamily="2" charset="2"/>
              <a:buChar char="Ø"/>
            </a:pPr>
            <a:r>
              <a:rPr lang="ru-RU" dirty="0" smtClean="0"/>
              <a:t>подстрекательство </a:t>
            </a:r>
            <a:r>
              <a:rPr lang="ru-RU" dirty="0"/>
              <a:t>к террористическому акту;</a:t>
            </a:r>
          </a:p>
          <a:p>
            <a:pPr indent="360000">
              <a:lnSpc>
                <a:spcPct val="120000"/>
              </a:lnSpc>
              <a:spcBef>
                <a:spcPts val="0"/>
              </a:spcBef>
              <a:buFont typeface="Wingdings" panose="05000000000000000000" pitchFamily="2" charset="2"/>
              <a:buChar char="Ø"/>
            </a:pPr>
            <a:r>
              <a:rPr lang="ru-RU" dirty="0" smtClean="0"/>
              <a:t>организацию </a:t>
            </a:r>
            <a:r>
              <a:rPr lang="ru-RU" dirty="0"/>
              <a:t>незаконного вооруженного формирования, преступного сообщества (преступной организации), организованной группы для реализации террористического акта, а равно участие в такой структуре;</a:t>
            </a:r>
          </a:p>
          <a:p>
            <a:pPr indent="360000">
              <a:lnSpc>
                <a:spcPct val="120000"/>
              </a:lnSpc>
              <a:spcBef>
                <a:spcPts val="0"/>
              </a:spcBef>
              <a:buFont typeface="Wingdings" panose="05000000000000000000" pitchFamily="2" charset="2"/>
              <a:buChar char="Ø"/>
            </a:pPr>
            <a:r>
              <a:rPr lang="ru-RU" dirty="0" smtClean="0"/>
              <a:t>вербовку</a:t>
            </a:r>
            <a:r>
              <a:rPr lang="ru-RU" dirty="0"/>
              <a:t>, вооружение, обучение и использование террористов;</a:t>
            </a:r>
          </a:p>
          <a:p>
            <a:pPr indent="360000">
              <a:lnSpc>
                <a:spcPct val="120000"/>
              </a:lnSpc>
              <a:spcBef>
                <a:spcPts val="0"/>
              </a:spcBef>
              <a:buFont typeface="Wingdings" panose="05000000000000000000" pitchFamily="2" charset="2"/>
              <a:buChar char="Ø"/>
            </a:pPr>
            <a:r>
              <a:rPr lang="ru-RU" dirty="0" smtClean="0"/>
              <a:t>информационное </a:t>
            </a:r>
            <a:r>
              <a:rPr lang="ru-RU" dirty="0"/>
              <a:t>или иное пособничество в планировании, подготовке или реализации террористического акта;</a:t>
            </a:r>
          </a:p>
          <a:p>
            <a:pPr indent="360000">
              <a:lnSpc>
                <a:spcPct val="120000"/>
              </a:lnSpc>
              <a:spcBef>
                <a:spcPts val="0"/>
              </a:spcBef>
              <a:buFont typeface="Wingdings" panose="05000000000000000000" pitchFamily="2" charset="2"/>
              <a:buChar char="Ø"/>
            </a:pPr>
            <a:r>
              <a:rPr lang="ru-RU" dirty="0" smtClean="0"/>
              <a:t>пропаганду </a:t>
            </a:r>
            <a:r>
              <a:rPr lang="ru-RU" dirty="0"/>
              <a:t>идей терроризма, распространение материалов или информации, призывающих к осуществлению террористической деятельности либо обосновывающих или оправдывающих необходимость осуществления такой деятельности</a:t>
            </a:r>
            <a:r>
              <a:rPr lang="ru-RU" dirty="0" smtClean="0"/>
              <a:t>;</a:t>
            </a:r>
            <a:endParaRPr lang="ru-RU" dirty="0"/>
          </a:p>
        </p:txBody>
      </p:sp>
      <p:grpSp>
        <p:nvGrpSpPr>
          <p:cNvPr id="4" name="Group 6"/>
          <p:cNvGrpSpPr>
            <a:grpSpLocks/>
          </p:cNvGrpSpPr>
          <p:nvPr/>
        </p:nvGrpSpPr>
        <p:grpSpPr bwMode="auto">
          <a:xfrm>
            <a:off x="7966016" y="629808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14781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88640"/>
            <a:ext cx="7315200" cy="432048"/>
          </a:xfrm>
        </p:spPr>
        <p:txBody>
          <a:bodyPr>
            <a:normAutofit fontScale="90000"/>
          </a:bodyPr>
          <a:lstStyle/>
          <a:p>
            <a:pPr algn="ctr"/>
            <a:r>
              <a:rPr lang="ru-RU" sz="2400" b="1" i="1" dirty="0"/>
              <a:t>Закон Российской Федерации о терроризме.</a:t>
            </a:r>
            <a:endParaRPr lang="ru-RU" sz="2400" dirty="0"/>
          </a:p>
        </p:txBody>
      </p:sp>
      <p:sp>
        <p:nvSpPr>
          <p:cNvPr id="3" name="Подзаголовок 2"/>
          <p:cNvSpPr>
            <a:spLocks noGrp="1"/>
          </p:cNvSpPr>
          <p:nvPr>
            <p:ph type="subTitle" idx="1"/>
          </p:nvPr>
        </p:nvSpPr>
        <p:spPr>
          <a:xfrm>
            <a:off x="914400" y="908720"/>
            <a:ext cx="7113984" cy="5402442"/>
          </a:xfrm>
        </p:spPr>
        <p:txBody>
          <a:bodyPr>
            <a:normAutofit fontScale="70000" lnSpcReduction="20000"/>
          </a:bodyPr>
          <a:lstStyle/>
          <a:p>
            <a:pPr indent="360000">
              <a:lnSpc>
                <a:spcPct val="120000"/>
              </a:lnSpc>
              <a:spcBef>
                <a:spcPts val="0"/>
              </a:spcBef>
              <a:buFont typeface="+mj-lt"/>
              <a:buAutoNum type="arabicPeriod" startAt="3"/>
            </a:pPr>
            <a:r>
              <a:rPr lang="ru-RU" dirty="0" smtClean="0">
                <a:solidFill>
                  <a:srgbClr val="FFC000"/>
                </a:solidFill>
              </a:rPr>
              <a:t>террористический </a:t>
            </a:r>
            <a:r>
              <a:rPr lang="ru-RU" dirty="0">
                <a:solidFill>
                  <a:srgbClr val="FFC000"/>
                </a:solidFill>
              </a:rPr>
              <a:t>акт </a:t>
            </a:r>
            <a:r>
              <a:rPr lang="ru-RU" dirty="0"/>
              <a:t>- совершение взрыва, поджога или иных действий, связанных с устрашением населения и создающих опасность гибели человека, причинения значительного имущественного ущерба либо наступления экологической катастрофы или иных особо тяжких последствий, в целях противоправного воздействия на принятие решения органами государственной власти, органами местного самоуправления или международными организациями, а также угроза совершения указанных действий в тех же целях;</a:t>
            </a:r>
          </a:p>
          <a:p>
            <a:pPr indent="360000">
              <a:lnSpc>
                <a:spcPct val="120000"/>
              </a:lnSpc>
              <a:spcBef>
                <a:spcPts val="0"/>
              </a:spcBef>
              <a:buFont typeface="+mj-lt"/>
              <a:buAutoNum type="arabicPeriod" startAt="3"/>
            </a:pPr>
            <a:r>
              <a:rPr lang="ru-RU" dirty="0" smtClean="0">
                <a:solidFill>
                  <a:srgbClr val="FFC000"/>
                </a:solidFill>
              </a:rPr>
              <a:t>противодействие </a:t>
            </a:r>
            <a:r>
              <a:rPr lang="ru-RU" dirty="0">
                <a:solidFill>
                  <a:srgbClr val="FFC000"/>
                </a:solidFill>
              </a:rPr>
              <a:t>терроризму </a:t>
            </a:r>
            <a:r>
              <a:rPr lang="ru-RU" dirty="0"/>
              <a:t>- деятельность органов государственной власти и органов местного самоуправления по:</a:t>
            </a:r>
          </a:p>
          <a:p>
            <a:pPr indent="360000">
              <a:lnSpc>
                <a:spcPct val="120000"/>
              </a:lnSpc>
              <a:buFont typeface="Wingdings" panose="05000000000000000000" pitchFamily="2" charset="2"/>
              <a:buChar char="Ø"/>
            </a:pPr>
            <a:r>
              <a:rPr lang="ru-RU" dirty="0" smtClean="0"/>
              <a:t>предупреждению </a:t>
            </a:r>
            <a:r>
              <a:rPr lang="ru-RU" dirty="0"/>
              <a:t>терроризма, в том числе по выявлению и последующему устранению причин и условий, способствующих совершению террористических актов (профилактика терроризма);</a:t>
            </a:r>
          </a:p>
          <a:p>
            <a:pPr indent="360000">
              <a:lnSpc>
                <a:spcPct val="120000"/>
              </a:lnSpc>
              <a:buFont typeface="Wingdings" panose="05000000000000000000" pitchFamily="2" charset="2"/>
              <a:buChar char="Ø"/>
            </a:pPr>
            <a:r>
              <a:rPr lang="ru-RU" dirty="0" smtClean="0"/>
              <a:t>выявлению</a:t>
            </a:r>
            <a:r>
              <a:rPr lang="ru-RU" dirty="0"/>
              <a:t>, предупреждению, пресечению, раскрытию и расследованию террористического акта (борьба с терроризмом);</a:t>
            </a:r>
          </a:p>
          <a:p>
            <a:pPr indent="360000">
              <a:lnSpc>
                <a:spcPct val="120000"/>
              </a:lnSpc>
              <a:buFont typeface="Wingdings" panose="05000000000000000000" pitchFamily="2" charset="2"/>
              <a:buChar char="Ø"/>
            </a:pPr>
            <a:r>
              <a:rPr lang="ru-RU" dirty="0" smtClean="0"/>
              <a:t>минимизации </a:t>
            </a:r>
            <a:r>
              <a:rPr lang="ru-RU" dirty="0"/>
              <a:t>и (или) ликвидации последствий проявлений терроризма;</a:t>
            </a:r>
          </a:p>
          <a:p>
            <a:pPr indent="360000">
              <a:lnSpc>
                <a:spcPct val="120000"/>
              </a:lnSpc>
              <a:spcBef>
                <a:spcPts val="0"/>
              </a:spcBef>
              <a:buFont typeface="+mj-lt"/>
              <a:buAutoNum type="arabicPeriod" startAt="5"/>
            </a:pPr>
            <a:r>
              <a:rPr lang="ru-RU" dirty="0" smtClean="0">
                <a:solidFill>
                  <a:srgbClr val="FFC000"/>
                </a:solidFill>
              </a:rPr>
              <a:t>контртеррористическая </a:t>
            </a:r>
            <a:r>
              <a:rPr lang="ru-RU" dirty="0">
                <a:solidFill>
                  <a:srgbClr val="FFC000"/>
                </a:solidFill>
              </a:rPr>
              <a:t>операция </a:t>
            </a:r>
            <a:r>
              <a:rPr lang="ru-RU" dirty="0"/>
              <a:t>- комплекс специальных, оперативно-боевых, войсковых и иных мероприятий с применением боевой техники, оружия и специальных средств по пресечению террористического акта, обезвреживанию террористов, обеспечению безопасности физических лиц, организаций и учреждений, а также по минимизации последствий террористического акта.</a:t>
            </a:r>
          </a:p>
          <a:p>
            <a:endParaRPr lang="ru-RU" dirty="0"/>
          </a:p>
        </p:txBody>
      </p:sp>
      <p:grpSp>
        <p:nvGrpSpPr>
          <p:cNvPr id="4" name="Group 6"/>
          <p:cNvGrpSpPr>
            <a:grpSpLocks/>
          </p:cNvGrpSpPr>
          <p:nvPr/>
        </p:nvGrpSpPr>
        <p:grpSpPr bwMode="auto">
          <a:xfrm>
            <a:off x="7938307" y="6210771"/>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13336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2"/>
            <a:ext cx="7315200" cy="720080"/>
          </a:xfrm>
        </p:spPr>
        <p:txBody>
          <a:bodyPr>
            <a:normAutofit fontScale="90000"/>
          </a:bodyPr>
          <a:lstStyle/>
          <a:p>
            <a:pPr algn="ctr"/>
            <a:r>
              <a:rPr lang="ru-RU" sz="2400" b="1" i="1" dirty="0"/>
              <a:t>Ответственность, предусмотренная законодательством за терроризм</a:t>
            </a:r>
            <a:endParaRPr lang="ru-RU" sz="2400" dirty="0"/>
          </a:p>
        </p:txBody>
      </p:sp>
      <p:sp>
        <p:nvSpPr>
          <p:cNvPr id="3" name="Подзаголовок 2"/>
          <p:cNvSpPr>
            <a:spLocks noGrp="1"/>
          </p:cNvSpPr>
          <p:nvPr>
            <p:ph type="subTitle" idx="1"/>
          </p:nvPr>
        </p:nvSpPr>
        <p:spPr>
          <a:xfrm>
            <a:off x="1043608" y="1052736"/>
            <a:ext cx="7128792" cy="5544616"/>
          </a:xfrm>
        </p:spPr>
        <p:txBody>
          <a:bodyPr>
            <a:normAutofit fontScale="70000" lnSpcReduction="20000"/>
          </a:bodyPr>
          <a:lstStyle/>
          <a:p>
            <a:pPr indent="360000">
              <a:lnSpc>
                <a:spcPct val="120000"/>
              </a:lnSpc>
              <a:spcBef>
                <a:spcPts val="0"/>
              </a:spcBef>
            </a:pPr>
            <a:r>
              <a:rPr lang="ru-RU" b="1" dirty="0">
                <a:solidFill>
                  <a:srgbClr val="FFC000"/>
                </a:solidFill>
              </a:rPr>
              <a:t>2013 году принят Федеральный закон № 302-ФЗ </a:t>
            </a:r>
            <a:r>
              <a:rPr lang="ru-RU" dirty="0">
                <a:solidFill>
                  <a:srgbClr val="FFC000"/>
                </a:solidFill>
              </a:rPr>
              <a:t>«О внесении изменений в отдельные законодательные акты РФ»</a:t>
            </a:r>
            <a:r>
              <a:rPr lang="ru-RU" dirty="0"/>
              <a:t>, которым введены дополнения в ряд статей Уголовного кодекса РФ, предусматривающих </a:t>
            </a:r>
            <a:r>
              <a:rPr lang="ru-RU" dirty="0">
                <a:solidFill>
                  <a:srgbClr val="FFC000"/>
                </a:solidFill>
              </a:rPr>
              <a:t>уголовную ответственность за совершение преступлений террористического характера</a:t>
            </a:r>
            <a:r>
              <a:rPr lang="ru-RU" dirty="0"/>
              <a:t>.</a:t>
            </a:r>
          </a:p>
          <a:p>
            <a:pPr indent="360000">
              <a:lnSpc>
                <a:spcPct val="120000"/>
              </a:lnSpc>
              <a:spcBef>
                <a:spcPts val="0"/>
              </a:spcBef>
            </a:pPr>
            <a:r>
              <a:rPr lang="ru-RU" dirty="0"/>
              <a:t>Если раньше уголовному преследованию подвергались лица за совершение террористических актов, склонение и вербовку для их совершения других граждан, публичные призывы к осуществлению террористической деятельности, то теперь этот перечень существенно расширен, а срок наказания увеличен.</a:t>
            </a:r>
          </a:p>
          <a:p>
            <a:pPr indent="360000">
              <a:lnSpc>
                <a:spcPct val="120000"/>
              </a:lnSpc>
              <a:spcBef>
                <a:spcPts val="0"/>
              </a:spcBef>
            </a:pPr>
            <a:r>
              <a:rPr lang="ru-RU" dirty="0"/>
              <a:t>Уголовный кодекс РФ </a:t>
            </a:r>
            <a:r>
              <a:rPr lang="ru-RU" dirty="0">
                <a:solidFill>
                  <a:srgbClr val="FFC000"/>
                </a:solidFill>
              </a:rPr>
              <a:t>дополнен ст. 205.3, предусматривающей </a:t>
            </a:r>
            <a:r>
              <a:rPr lang="ru-RU" b="1" dirty="0">
                <a:solidFill>
                  <a:srgbClr val="FFC000"/>
                </a:solidFill>
              </a:rPr>
              <a:t>наказание до 20 лет лишения свободы за прохождение обучения в целях последующего занятия террористической деятельностью</a:t>
            </a:r>
            <a:r>
              <a:rPr lang="ru-RU" dirty="0">
                <a:solidFill>
                  <a:srgbClr val="FFC000"/>
                </a:solidFill>
              </a:rPr>
              <a:t>.</a:t>
            </a:r>
            <a:r>
              <a:rPr lang="ru-RU" dirty="0"/>
              <a:t> </a:t>
            </a:r>
          </a:p>
          <a:p>
            <a:pPr indent="360000">
              <a:lnSpc>
                <a:spcPct val="120000"/>
              </a:lnSpc>
              <a:spcBef>
                <a:spcPts val="0"/>
              </a:spcBef>
            </a:pPr>
            <a:r>
              <a:rPr lang="ru-RU" dirty="0"/>
              <a:t>Фигурантами уголовного дела могут быть лица, приобретающие знания и практические навыки по изучению способов совершения терактов, правил обращения с оружием и взрывными устройствами, взрывчатыми, отравляющими и иными, опасными для жизни человека веществами. Фактически законодатель установил уголовную ответственность за приготовление к террористической деятельности, не ожидая трагических последствий от нее.</a:t>
            </a:r>
          </a:p>
          <a:p>
            <a:pPr indent="360000">
              <a:lnSpc>
                <a:spcPct val="120000"/>
              </a:lnSpc>
              <a:spcBef>
                <a:spcPts val="0"/>
              </a:spcBef>
            </a:pPr>
            <a:r>
              <a:rPr lang="ru-RU" dirty="0">
                <a:solidFill>
                  <a:srgbClr val="FFC000"/>
                </a:solidFill>
              </a:rPr>
              <a:t>Введена </a:t>
            </a:r>
            <a:r>
              <a:rPr lang="ru-RU" b="1" dirty="0">
                <a:solidFill>
                  <a:srgbClr val="FFC000"/>
                </a:solidFill>
              </a:rPr>
              <a:t>уголовная ответственность за создание террористического сообщества и участие в нем </a:t>
            </a:r>
            <a:r>
              <a:rPr lang="ru-RU" dirty="0"/>
              <a:t>в целях осуществления террористической деятельности. Предусмотренное наказание – до 20 лет лишения </a:t>
            </a:r>
            <a:r>
              <a:rPr lang="ru-RU" dirty="0" smtClean="0"/>
              <a:t>свободы.</a:t>
            </a:r>
            <a:endParaRPr lang="ru-RU" dirty="0"/>
          </a:p>
          <a:p>
            <a:pPr indent="360000">
              <a:lnSpc>
                <a:spcPct val="120000"/>
              </a:lnSpc>
              <a:spcBef>
                <a:spcPts val="0"/>
              </a:spcBef>
            </a:pPr>
            <a:endParaRPr lang="ru-RU" dirty="0"/>
          </a:p>
        </p:txBody>
      </p:sp>
      <p:grpSp>
        <p:nvGrpSpPr>
          <p:cNvPr id="4" name="Group 6"/>
          <p:cNvGrpSpPr>
            <a:grpSpLocks/>
          </p:cNvGrpSpPr>
          <p:nvPr/>
        </p:nvGrpSpPr>
        <p:grpSpPr bwMode="auto">
          <a:xfrm>
            <a:off x="7924452" y="627251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44386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3"/>
            <a:ext cx="7315200" cy="648072"/>
          </a:xfrm>
        </p:spPr>
        <p:txBody>
          <a:bodyPr>
            <a:normAutofit/>
          </a:bodyPr>
          <a:lstStyle/>
          <a:p>
            <a:pPr algn="ctr"/>
            <a:r>
              <a:rPr lang="ru-RU" sz="2400" b="1" dirty="0"/>
              <a:t>Психологический портрет террориста:</a:t>
            </a:r>
            <a:endParaRPr lang="ru-RU" sz="2400" dirty="0"/>
          </a:p>
        </p:txBody>
      </p:sp>
      <p:sp>
        <p:nvSpPr>
          <p:cNvPr id="3" name="Подзаголовок 2"/>
          <p:cNvSpPr>
            <a:spLocks noGrp="1"/>
          </p:cNvSpPr>
          <p:nvPr>
            <p:ph type="subTitle" idx="1"/>
          </p:nvPr>
        </p:nvSpPr>
        <p:spPr>
          <a:xfrm>
            <a:off x="914400" y="908720"/>
            <a:ext cx="7315200" cy="5402442"/>
          </a:xfrm>
        </p:spPr>
        <p:txBody>
          <a:bodyPr>
            <a:normAutofit fontScale="92500" lnSpcReduction="20000"/>
          </a:bodyPr>
          <a:lstStyle/>
          <a:p>
            <a:pPr indent="360000">
              <a:lnSpc>
                <a:spcPct val="110000"/>
              </a:lnSpc>
              <a:spcBef>
                <a:spcPts val="0"/>
              </a:spcBef>
              <a:buFont typeface="+mj-lt"/>
              <a:buAutoNum type="arabicPeriod"/>
            </a:pPr>
            <a:r>
              <a:rPr lang="ru-RU" dirty="0" smtClean="0">
                <a:solidFill>
                  <a:srgbClr val="FFC000"/>
                </a:solidFill>
                <a:latin typeface="Times New Roman" pitchFamily="18" charset="0"/>
                <a:cs typeface="Times New Roman" pitchFamily="18" charset="0"/>
              </a:rPr>
              <a:t>ТЕРРОРИСТЫ</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это «люди», трудно адаптирующиеся к общественным устоям и правилам, испытывающие чувство явного превосходства над окружающими, испытывающие желание получить признание, славу. </a:t>
            </a:r>
          </a:p>
          <a:p>
            <a:pPr indent="360000">
              <a:lnSpc>
                <a:spcPct val="110000"/>
              </a:lnSpc>
              <a:spcBef>
                <a:spcPts val="0"/>
              </a:spcBef>
              <a:buFont typeface="+mj-lt"/>
              <a:buAutoNum type="arabicPeriod"/>
            </a:pPr>
            <a:r>
              <a:rPr lang="ru-RU" dirty="0" smtClean="0">
                <a:solidFill>
                  <a:srgbClr val="FFC000"/>
                </a:solidFill>
                <a:latin typeface="Times New Roman" pitchFamily="18" charset="0"/>
                <a:cs typeface="Times New Roman" pitchFamily="18" charset="0"/>
              </a:rPr>
              <a:t>ТЕРРОРИСТ</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всегда одиночка, даже если ему удалось создать на какое-то время вокруг себя активно действующую группу. </a:t>
            </a:r>
          </a:p>
          <a:p>
            <a:pPr indent="360000">
              <a:lnSpc>
                <a:spcPct val="110000"/>
              </a:lnSpc>
              <a:spcBef>
                <a:spcPts val="0"/>
              </a:spcBef>
              <a:buFont typeface="+mj-lt"/>
              <a:buAutoNum type="arabicPeriod"/>
            </a:pPr>
            <a:r>
              <a:rPr lang="ru-RU" dirty="0" smtClean="0">
                <a:latin typeface="Times New Roman" pitchFamily="18" charset="0"/>
                <a:cs typeface="Times New Roman" pitchFamily="18" charset="0"/>
              </a:rPr>
              <a:t>Очень </a:t>
            </a:r>
            <a:r>
              <a:rPr lang="ru-RU" dirty="0">
                <a:latin typeface="Times New Roman" pitchFamily="18" charset="0"/>
                <a:cs typeface="Times New Roman" pitchFamily="18" charset="0"/>
              </a:rPr>
              <a:t>часто, </a:t>
            </a:r>
            <a:r>
              <a:rPr lang="ru-RU" dirty="0">
                <a:solidFill>
                  <a:srgbClr val="FFC000"/>
                </a:solidFill>
                <a:latin typeface="Times New Roman" pitchFamily="18" charset="0"/>
                <a:cs typeface="Times New Roman" pitchFamily="18" charset="0"/>
              </a:rPr>
              <a:t>главная цель террориста </a:t>
            </a:r>
            <a:r>
              <a:rPr lang="ru-RU" dirty="0">
                <a:latin typeface="Times New Roman" pitchFamily="18" charset="0"/>
                <a:cs typeface="Times New Roman" pitchFamily="18" charset="0"/>
              </a:rPr>
              <a:t>– демонстрация собственной силы, а не нанесение реального ущерба. Террорист не стремиться к безымянности, и часто берет на себя ответственность за свои действия. </a:t>
            </a:r>
          </a:p>
          <a:p>
            <a:pPr indent="360000">
              <a:lnSpc>
                <a:spcPct val="110000"/>
              </a:lnSpc>
              <a:spcBef>
                <a:spcPts val="0"/>
              </a:spcBef>
              <a:buFont typeface="+mj-lt"/>
              <a:buAutoNum type="arabicPeriod"/>
            </a:pPr>
            <a:r>
              <a:rPr lang="ru-RU" dirty="0" smtClean="0">
                <a:solidFill>
                  <a:srgbClr val="FFC000"/>
                </a:solidFill>
                <a:latin typeface="Times New Roman" pitchFamily="18" charset="0"/>
                <a:cs typeface="Times New Roman" pitchFamily="18" charset="0"/>
              </a:rPr>
              <a:t>Личность </a:t>
            </a:r>
            <a:r>
              <a:rPr lang="ru-RU" dirty="0">
                <a:solidFill>
                  <a:srgbClr val="FFC000"/>
                </a:solidFill>
                <a:latin typeface="Times New Roman" pitchFamily="18" charset="0"/>
                <a:cs typeface="Times New Roman" pitchFamily="18" charset="0"/>
              </a:rPr>
              <a:t>террориста </a:t>
            </a:r>
            <a:r>
              <a:rPr lang="ru-RU" dirty="0">
                <a:latin typeface="Times New Roman" pitchFamily="18" charset="0"/>
                <a:cs typeface="Times New Roman" pitchFamily="18" charset="0"/>
              </a:rPr>
              <a:t>характеризуется сочетанием истерических и эксплозивных черт, высоким уровнем </a:t>
            </a:r>
            <a:r>
              <a:rPr lang="ru-RU" dirty="0" err="1">
                <a:latin typeface="Times New Roman" pitchFamily="18" charset="0"/>
                <a:cs typeface="Times New Roman" pitchFamily="18" charset="0"/>
              </a:rPr>
              <a:t>невротизма</a:t>
            </a:r>
            <a:r>
              <a:rPr lang="ru-RU" dirty="0">
                <a:latin typeface="Times New Roman" pitchFamily="18" charset="0"/>
                <a:cs typeface="Times New Roman" pitchFamily="18" charset="0"/>
              </a:rPr>
              <a:t>. </a:t>
            </a:r>
          </a:p>
          <a:p>
            <a:pPr indent="360000">
              <a:lnSpc>
                <a:spcPct val="110000"/>
              </a:lnSpc>
              <a:spcBef>
                <a:spcPts val="0"/>
              </a:spcBef>
              <a:buFont typeface="+mj-lt"/>
              <a:buAutoNum type="arabicPeriod"/>
            </a:pPr>
            <a:r>
              <a:rPr lang="ru-RU" dirty="0" smtClean="0">
                <a:latin typeface="Times New Roman" pitchFamily="18" charset="0"/>
                <a:cs typeface="Times New Roman" pitchFamily="18" charset="0"/>
              </a:rPr>
              <a:t>У </a:t>
            </a:r>
            <a:r>
              <a:rPr lang="ru-RU" dirty="0">
                <a:latin typeface="Times New Roman" pitchFamily="18" charset="0"/>
                <a:cs typeface="Times New Roman" pitchFamily="18" charset="0"/>
              </a:rPr>
              <a:t>большинства террористов обнаруживается расстройство личности с высоким уровнем косвенной агрессии; механизм террористического акта, как правило, включает в себя </a:t>
            </a:r>
            <a:r>
              <a:rPr lang="ru-RU" dirty="0" err="1">
                <a:latin typeface="Times New Roman" pitchFamily="18" charset="0"/>
                <a:cs typeface="Times New Roman" pitchFamily="18" charset="0"/>
              </a:rPr>
              <a:t>аффектогенную</a:t>
            </a:r>
            <a:r>
              <a:rPr lang="ru-RU" dirty="0">
                <a:latin typeface="Times New Roman" pitchFamily="18" charset="0"/>
                <a:cs typeface="Times New Roman" pitchFamily="18" charset="0"/>
              </a:rPr>
              <a:t> мотивацию, психопатическую </a:t>
            </a:r>
            <a:r>
              <a:rPr lang="ru-RU" dirty="0" err="1">
                <a:latin typeface="Times New Roman" pitchFamily="18" charset="0"/>
                <a:cs typeface="Times New Roman" pitchFamily="18" charset="0"/>
              </a:rPr>
              <a:t>самоактуализацию</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pPr marL="82296"/>
            <a:endParaRPr lang="ru-RU" dirty="0">
              <a:latin typeface="Times New Roman" pitchFamily="18" charset="0"/>
              <a:cs typeface="Times New Roman" pitchFamily="18" charset="0"/>
            </a:endParaRPr>
          </a:p>
          <a:p>
            <a:endParaRPr lang="ru-RU" dirty="0"/>
          </a:p>
        </p:txBody>
      </p:sp>
      <p:grpSp>
        <p:nvGrpSpPr>
          <p:cNvPr id="4" name="Group 6"/>
          <p:cNvGrpSpPr>
            <a:grpSpLocks/>
          </p:cNvGrpSpPr>
          <p:nvPr/>
        </p:nvGrpSpPr>
        <p:grpSpPr bwMode="auto">
          <a:xfrm>
            <a:off x="7956376" y="641555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44097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88640"/>
            <a:ext cx="7315200" cy="912376"/>
          </a:xfrm>
        </p:spPr>
        <p:txBody>
          <a:bodyPr>
            <a:normAutofit/>
          </a:bodyPr>
          <a:lstStyle/>
          <a:p>
            <a:pPr lvl="0" algn="ctr"/>
            <a:r>
              <a:rPr lang="ru-RU" sz="2400" b="1" i="1" dirty="0"/>
              <a:t>Психологические цели террористов. Проблемы стокгольмского </a:t>
            </a:r>
            <a:r>
              <a:rPr lang="ru-RU" sz="2400" b="1" i="1" dirty="0" smtClean="0"/>
              <a:t>синдрома</a:t>
            </a:r>
            <a:endParaRPr lang="ru-RU" sz="2400" dirty="0"/>
          </a:p>
        </p:txBody>
      </p:sp>
      <p:sp>
        <p:nvSpPr>
          <p:cNvPr id="3" name="Подзаголовок 2"/>
          <p:cNvSpPr>
            <a:spLocks noGrp="1"/>
          </p:cNvSpPr>
          <p:nvPr>
            <p:ph type="subTitle" idx="1"/>
          </p:nvPr>
        </p:nvSpPr>
        <p:spPr>
          <a:xfrm>
            <a:off x="914400" y="1340768"/>
            <a:ext cx="7315200" cy="4970394"/>
          </a:xfrm>
        </p:spPr>
        <p:txBody>
          <a:bodyPr/>
          <a:lstStyle/>
          <a:p>
            <a:pPr indent="360000">
              <a:spcBef>
                <a:spcPts val="0"/>
              </a:spcBef>
            </a:pPr>
            <a:r>
              <a:rPr lang="ru-RU" dirty="0"/>
              <a:t>Стокгольмский синдром — </a:t>
            </a:r>
            <a:r>
              <a:rPr lang="ru-RU" dirty="0" smtClean="0">
                <a:solidFill>
                  <a:srgbClr val="FFC000"/>
                </a:solidFill>
              </a:rPr>
              <a:t>психологическое состояние</a:t>
            </a:r>
            <a:r>
              <a:rPr lang="ru-RU" dirty="0" smtClean="0"/>
              <a:t>, </a:t>
            </a:r>
            <a:r>
              <a:rPr lang="ru-RU" dirty="0"/>
              <a:t>возникающее при захвате заложников, когда заложники начинают симпатизировать и даже сочувствовать своим захватчикам или отождествлять себя с ними. Если террористов удаётся схватить, то бывшие заложники, подверженные стокгольмскому синдрому, могут активно интересоваться их дальнейшей судьбой, просить о смягчении приговора, посещать в местах заключения и т. д.</a:t>
            </a:r>
          </a:p>
          <a:p>
            <a:pPr indent="360000">
              <a:spcBef>
                <a:spcPts val="0"/>
              </a:spcBef>
            </a:pPr>
            <a:endParaRPr lang="ru-RU" dirty="0" smtClean="0"/>
          </a:p>
          <a:p>
            <a:pPr indent="360000">
              <a:spcBef>
                <a:spcPts val="0"/>
              </a:spcBef>
            </a:pPr>
            <a:r>
              <a:rPr lang="ru-RU" dirty="0" smtClean="0"/>
              <a:t>Авторство </a:t>
            </a:r>
            <a:r>
              <a:rPr lang="ru-RU" dirty="0"/>
              <a:t>термина приписывают криминалисту </a:t>
            </a:r>
            <a:r>
              <a:rPr lang="ru-RU" dirty="0">
                <a:solidFill>
                  <a:srgbClr val="FFC000"/>
                </a:solidFill>
              </a:rPr>
              <a:t>Нильсу </a:t>
            </a:r>
            <a:r>
              <a:rPr lang="ru-RU" dirty="0" err="1">
                <a:solidFill>
                  <a:srgbClr val="FFC000"/>
                </a:solidFill>
              </a:rPr>
              <a:t>Биджероту</a:t>
            </a:r>
            <a:r>
              <a:rPr lang="ru-RU" dirty="0">
                <a:solidFill>
                  <a:srgbClr val="FFC000"/>
                </a:solidFill>
              </a:rPr>
              <a:t> (</a:t>
            </a:r>
            <a:r>
              <a:rPr lang="ru-RU" dirty="0" err="1">
                <a:solidFill>
                  <a:srgbClr val="FFC000"/>
                </a:solidFill>
              </a:rPr>
              <a:t>Nils</a:t>
            </a:r>
            <a:r>
              <a:rPr lang="ru-RU" dirty="0">
                <a:solidFill>
                  <a:srgbClr val="FFC000"/>
                </a:solidFill>
              </a:rPr>
              <a:t> </a:t>
            </a:r>
            <a:r>
              <a:rPr lang="ru-RU" dirty="0" err="1">
                <a:solidFill>
                  <a:srgbClr val="FFC000"/>
                </a:solidFill>
              </a:rPr>
              <a:t>Bejerot</a:t>
            </a:r>
            <a:r>
              <a:rPr lang="ru-RU" dirty="0"/>
              <a:t>), который ввёл его во время анализа ситуации, возникшей в Стокгольме во время захвата заложников в августе 1973 года.</a:t>
            </a:r>
          </a:p>
        </p:txBody>
      </p:sp>
      <p:grpSp>
        <p:nvGrpSpPr>
          <p:cNvPr id="4" name="Group 6"/>
          <p:cNvGrpSpPr>
            <a:grpSpLocks/>
          </p:cNvGrpSpPr>
          <p:nvPr/>
        </p:nvGrpSpPr>
        <p:grpSpPr bwMode="auto">
          <a:xfrm>
            <a:off x="7969768" y="62760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42317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7315200" cy="624344"/>
          </a:xfrm>
        </p:spPr>
        <p:txBody>
          <a:bodyPr>
            <a:noAutofit/>
          </a:bodyPr>
          <a:lstStyle/>
          <a:p>
            <a:pPr algn="ctr"/>
            <a:r>
              <a:rPr lang="ru-RU" sz="2000" b="1" i="1" dirty="0"/>
              <a:t>Психологические цели террористов. Проблемы стокгольмского синдрома</a:t>
            </a:r>
            <a:endParaRPr lang="ru-RU" sz="2000" dirty="0"/>
          </a:p>
        </p:txBody>
      </p:sp>
      <p:sp>
        <p:nvSpPr>
          <p:cNvPr id="3" name="Подзаголовок 2"/>
          <p:cNvSpPr>
            <a:spLocks noGrp="1"/>
          </p:cNvSpPr>
          <p:nvPr>
            <p:ph type="subTitle" idx="1"/>
          </p:nvPr>
        </p:nvSpPr>
        <p:spPr>
          <a:xfrm>
            <a:off x="683568" y="692696"/>
            <a:ext cx="7704856" cy="5904656"/>
          </a:xfrm>
        </p:spPr>
        <p:txBody>
          <a:bodyPr>
            <a:noAutofit/>
          </a:bodyPr>
          <a:lstStyle/>
          <a:p>
            <a:pPr indent="360000">
              <a:lnSpc>
                <a:spcPct val="120000"/>
              </a:lnSpc>
              <a:spcBef>
                <a:spcPts val="0"/>
              </a:spcBef>
            </a:pPr>
            <a:r>
              <a:rPr lang="ru-RU" sz="1300" dirty="0">
                <a:solidFill>
                  <a:srgbClr val="FFC000"/>
                </a:solidFill>
              </a:rPr>
              <a:t>Характерный набор признаков Стокгольмского синдрома </a:t>
            </a:r>
            <a:r>
              <a:rPr lang="ru-RU" sz="1300" dirty="0"/>
              <a:t>следующий:</a:t>
            </a:r>
          </a:p>
          <a:p>
            <a:pPr lvl="0" indent="360000">
              <a:lnSpc>
                <a:spcPct val="120000"/>
              </a:lnSpc>
              <a:spcBef>
                <a:spcPts val="0"/>
              </a:spcBef>
              <a:buFont typeface="Wingdings" panose="05000000000000000000" pitchFamily="2" charset="2"/>
              <a:buChar char="Ø"/>
            </a:pPr>
            <a:r>
              <a:rPr lang="ru-RU" sz="1300" dirty="0"/>
              <a:t>Пленники начинают отождествлять себя с захватчиками. По крайней мере, сначала это защитный механизм, зачастую основанный на неосознанной идее, что преступник не будет вредить жертве, если действия будут совместными и положительно восприниматься. Пленник практически искренне старается заполучить покровительство захватчика.</a:t>
            </a:r>
          </a:p>
          <a:p>
            <a:pPr lvl="0" indent="360000">
              <a:lnSpc>
                <a:spcPct val="120000"/>
              </a:lnSpc>
              <a:spcBef>
                <a:spcPts val="0"/>
              </a:spcBef>
              <a:buFont typeface="Wingdings" panose="05000000000000000000" pitchFamily="2" charset="2"/>
              <a:buChar char="Ø"/>
            </a:pPr>
            <a:r>
              <a:rPr lang="ru-RU" sz="1300" dirty="0"/>
              <a:t>Жертва часто понимает, что меры, принятые её потенциальными спасателями, вероятно, нанесут ей вред. Попытки спасения могут перевернуть ситуацию, вместо терпимой она станет смертельно опасной. Если заложник не получит пулю от освободителей, возможно, то же самое ему достанется от захватчика.</a:t>
            </a:r>
          </a:p>
          <a:p>
            <a:pPr lvl="0" indent="360000">
              <a:lnSpc>
                <a:spcPct val="120000"/>
              </a:lnSpc>
              <a:spcBef>
                <a:spcPts val="0"/>
              </a:spcBef>
              <a:buFont typeface="Wingdings" panose="05000000000000000000" pitchFamily="2" charset="2"/>
              <a:buChar char="Ø"/>
            </a:pPr>
            <a:r>
              <a:rPr lang="ru-RU" sz="1300" dirty="0"/>
              <a:t>Долгое пребывание в плену приводит к тому, что жертва узнаёт преступника, как человека. Становятся известны его проблемы и устремления. Это особенно хорошо срабатывает в политических или идеологических ситуациях, когда пленник узнаёт точку зрения захватчика, его обиды на власть. Тогда жертва может подумать, что позиция преступника - единственно верная.</a:t>
            </a:r>
          </a:p>
          <a:p>
            <a:pPr lvl="0" indent="360000">
              <a:lnSpc>
                <a:spcPct val="120000"/>
              </a:lnSpc>
              <a:spcBef>
                <a:spcPts val="0"/>
              </a:spcBef>
              <a:buFont typeface="Wingdings" panose="05000000000000000000" pitchFamily="2" charset="2"/>
              <a:buChar char="Ø"/>
            </a:pPr>
            <a:r>
              <a:rPr lang="ru-RU" sz="1300" dirty="0"/>
              <a:t>Пленник эмоционально дистанцируется от ситуации, думает, что с ним этого не могло произойти, что всё это сон. Он может попытаться забыть ситуацию, принимая участие в бесполезной, но занимающей время "тяжёлой работе". В зависимости от степени отождествления себя с захватчиком жертва может посчитать, что потенциальные спасатели и их настойчивость действительно виноваты в том, что происходит.</a:t>
            </a:r>
          </a:p>
          <a:p>
            <a:pPr indent="360000">
              <a:lnSpc>
                <a:spcPct val="120000"/>
              </a:lnSpc>
              <a:spcBef>
                <a:spcPts val="0"/>
              </a:spcBef>
            </a:pPr>
            <a:r>
              <a:rPr lang="ru-RU" sz="1300" dirty="0">
                <a:solidFill>
                  <a:srgbClr val="FFC000"/>
                </a:solidFill>
              </a:rPr>
              <a:t>«Стокгольмский синдром» </a:t>
            </a:r>
            <a:r>
              <a:rPr lang="ru-RU" sz="1300" dirty="0"/>
              <a:t>усиливается в том случае, если группу заложников разделили на отдельные подгруппы, не имеющие возможности общаться друг с другом.</a:t>
            </a:r>
          </a:p>
          <a:p>
            <a:pPr indent="360000">
              <a:lnSpc>
                <a:spcPct val="120000"/>
              </a:lnSpc>
              <a:spcBef>
                <a:spcPts val="0"/>
              </a:spcBef>
            </a:pPr>
            <a:r>
              <a:rPr lang="ru-RU" sz="1300" dirty="0"/>
              <a:t>"Стокгольмский синдром" </a:t>
            </a:r>
            <a:r>
              <a:rPr lang="ru-RU" sz="1300" dirty="0" smtClean="0"/>
              <a:t> - "</a:t>
            </a:r>
            <a:r>
              <a:rPr lang="ru-RU" sz="1300" dirty="0"/>
              <a:t>синдром заложника", проявляется и в быту. В быту не так уж редко возникают ситуации, когда женщины, перенёсшие насилие и остававшиеся некоторое время под прессингом своего насильника, потом влюбляются в него.</a:t>
            </a:r>
          </a:p>
        </p:txBody>
      </p:sp>
      <p:grpSp>
        <p:nvGrpSpPr>
          <p:cNvPr id="4" name="Group 6"/>
          <p:cNvGrpSpPr>
            <a:grpSpLocks/>
          </p:cNvGrpSpPr>
          <p:nvPr/>
        </p:nvGrpSpPr>
        <p:grpSpPr bwMode="auto">
          <a:xfrm>
            <a:off x="7956376" y="630840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11567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7665"/>
            <a:ext cx="7315200" cy="696352"/>
          </a:xfrm>
        </p:spPr>
        <p:txBody>
          <a:bodyPr>
            <a:normAutofit fontScale="90000"/>
          </a:bodyPr>
          <a:lstStyle/>
          <a:p>
            <a:pPr lvl="0" algn="ctr"/>
            <a:r>
              <a:rPr lang="ru-RU" sz="2400" b="1" i="1" dirty="0"/>
              <a:t>Рекомендации населению по поведению на случай террористических </a:t>
            </a:r>
            <a:r>
              <a:rPr lang="ru-RU" sz="2400" b="1" i="1" dirty="0" smtClean="0"/>
              <a:t>актов</a:t>
            </a:r>
            <a:endParaRPr lang="ru-RU" sz="2400" dirty="0"/>
          </a:p>
        </p:txBody>
      </p:sp>
      <p:sp>
        <p:nvSpPr>
          <p:cNvPr id="3" name="Подзаголовок 2"/>
          <p:cNvSpPr>
            <a:spLocks noGrp="1"/>
          </p:cNvSpPr>
          <p:nvPr>
            <p:ph type="subTitle" idx="1"/>
          </p:nvPr>
        </p:nvSpPr>
        <p:spPr>
          <a:xfrm>
            <a:off x="539552" y="764704"/>
            <a:ext cx="7848872" cy="5976664"/>
          </a:xfrm>
        </p:spPr>
        <p:txBody>
          <a:bodyPr>
            <a:normAutofit fontScale="55000" lnSpcReduction="20000"/>
          </a:bodyPr>
          <a:lstStyle/>
          <a:p>
            <a:pPr indent="360000">
              <a:lnSpc>
                <a:spcPct val="120000"/>
              </a:lnSpc>
              <a:spcBef>
                <a:spcPts val="0"/>
              </a:spcBef>
            </a:pPr>
            <a:r>
              <a:rPr lang="ru-RU" b="1" dirty="0">
                <a:solidFill>
                  <a:srgbClr val="FFC000"/>
                </a:solidFill>
                <a:latin typeface="Times New Roman" panose="02020603050405020304" pitchFamily="18" charset="0"/>
                <a:cs typeface="Times New Roman" panose="02020603050405020304" pitchFamily="18" charset="0"/>
              </a:rPr>
              <a:t>Меры безопасности при угрозе проведения террористических актов</a:t>
            </a:r>
            <a:endParaRPr lang="ru-RU" dirty="0">
              <a:solidFill>
                <a:srgbClr val="FFC000"/>
              </a:solidFill>
              <a:latin typeface="Times New Roman" panose="02020603050405020304" pitchFamily="18" charset="0"/>
              <a:cs typeface="Times New Roman" panose="02020603050405020304" pitchFamily="18" charset="0"/>
            </a:endParaRPr>
          </a:p>
          <a:p>
            <a:pPr indent="360000">
              <a:lnSpc>
                <a:spcPct val="120000"/>
              </a:lnSpc>
              <a:spcBef>
                <a:spcPts val="0"/>
              </a:spcBef>
              <a:buFont typeface="+mj-lt"/>
              <a:buAutoNum type="arabicPeriod"/>
            </a:pPr>
            <a:r>
              <a:rPr lang="ru-RU" dirty="0" smtClean="0">
                <a:latin typeface="Times New Roman" panose="02020603050405020304" pitchFamily="18" charset="0"/>
                <a:cs typeface="Times New Roman" panose="02020603050405020304" pitchFamily="18" charset="0"/>
              </a:rPr>
              <a:t>Будьте </a:t>
            </a:r>
            <a:r>
              <a:rPr lang="ru-RU" dirty="0">
                <a:latin typeface="Times New Roman" panose="02020603050405020304" pitchFamily="18" charset="0"/>
                <a:cs typeface="Times New Roman" panose="02020603050405020304" pitchFamily="18" charset="0"/>
              </a:rPr>
              <a:t>предельно внимательны к окружающим вас подозрительным предметам. Не трогайте и не прикасайтесь к ним. О данных предметах сообщите компетентным органам: (телефоны дежурных служб)</a:t>
            </a:r>
          </a:p>
          <a:p>
            <a:pPr indent="360000">
              <a:lnSpc>
                <a:spcPct val="120000"/>
              </a:lnSpc>
              <a:spcBef>
                <a:spcPts val="0"/>
              </a:spcBef>
              <a:buFont typeface="+mj-lt"/>
              <a:buAutoNum type="arabicPeriod"/>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 любой обстановке не паникуйте, не теряйте присутствия духа. О полученной информации сообщите своим соседям, родственникам, при необходимости окажите помощь пострадавшим.</a:t>
            </a:r>
          </a:p>
          <a:p>
            <a:pPr indent="360000">
              <a:lnSpc>
                <a:spcPct val="120000"/>
              </a:lnSpc>
              <a:spcBef>
                <a:spcPts val="0"/>
              </a:spcBef>
              <a:buFont typeface="+mj-lt"/>
              <a:buAutoNum type="arabicPeriod"/>
            </a:pPr>
            <a:r>
              <a:rPr lang="ru-RU" dirty="0" smtClean="0">
                <a:latin typeface="Times New Roman" panose="02020603050405020304" pitchFamily="18" charset="0"/>
                <a:cs typeface="Times New Roman" panose="02020603050405020304" pitchFamily="18" charset="0"/>
              </a:rPr>
              <a:t>Если </a:t>
            </a:r>
            <a:r>
              <a:rPr lang="ru-RU" dirty="0">
                <a:latin typeface="Times New Roman" panose="02020603050405020304" pitchFamily="18" charset="0"/>
                <a:cs typeface="Times New Roman" panose="02020603050405020304" pitchFamily="18" charset="0"/>
              </a:rPr>
              <a:t>есть возможность, отправьтесь с детьми и престарелыми родственниками на несколько дней на дачу, в деревню, к родственникам за город.</a:t>
            </a:r>
          </a:p>
          <a:p>
            <a:pPr indent="360000">
              <a:lnSpc>
                <a:spcPct val="120000"/>
              </a:lnSpc>
              <a:spcBef>
                <a:spcPts val="0"/>
              </a:spcBef>
              <a:buFont typeface="+mj-lt"/>
              <a:buAutoNum type="arabicPeriod"/>
            </a:pPr>
            <a:r>
              <a:rPr lang="ru-RU" dirty="0" smtClean="0">
                <a:latin typeface="Times New Roman" panose="02020603050405020304" pitchFamily="18" charset="0"/>
                <a:cs typeface="Times New Roman" panose="02020603050405020304" pitchFamily="18" charset="0"/>
              </a:rPr>
              <a:t>Обезопасьте </a:t>
            </a:r>
            <a:r>
              <a:rPr lang="ru-RU" dirty="0">
                <a:latin typeface="Times New Roman" panose="02020603050405020304" pitchFamily="18" charset="0"/>
                <a:cs typeface="Times New Roman" panose="02020603050405020304" pitchFamily="18" charset="0"/>
              </a:rPr>
              <a:t>свое жилище:</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уберите </a:t>
            </a:r>
            <a:r>
              <a:rPr lang="ru-RU" dirty="0">
                <a:latin typeface="Times New Roman" panose="02020603050405020304" pitchFamily="18" charset="0"/>
                <a:cs typeface="Times New Roman" panose="02020603050405020304" pitchFamily="18" charset="0"/>
              </a:rPr>
              <a:t>пожароопасные предметы – старые запасы красок, лаков, бензина и т.п.;</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уберите </a:t>
            </a:r>
            <a:r>
              <a:rPr lang="ru-RU" dirty="0">
                <a:latin typeface="Times New Roman" panose="02020603050405020304" pitchFamily="18" charset="0"/>
                <a:cs typeface="Times New Roman" panose="02020603050405020304" pitchFamily="18" charset="0"/>
              </a:rPr>
              <a:t>с окон горшки с цветами (поставьте на пол);</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заклейте </a:t>
            </a:r>
            <a:r>
              <a:rPr lang="ru-RU" dirty="0">
                <a:latin typeface="Times New Roman" panose="02020603050405020304" pitchFamily="18" charset="0"/>
                <a:cs typeface="Times New Roman" panose="02020603050405020304" pitchFamily="18" charset="0"/>
              </a:rPr>
              <a:t>стекла окон полосками бумаги, если есть возможность – закройте окна щитами;</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выключите </a:t>
            </a:r>
            <a:r>
              <a:rPr lang="ru-RU" dirty="0">
                <a:latin typeface="Times New Roman" panose="02020603050405020304" pitchFamily="18" charset="0"/>
                <a:cs typeface="Times New Roman" panose="02020603050405020304" pitchFamily="18" charset="0"/>
              </a:rPr>
              <a:t>газ, потушите огонь в печках, каминах;</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подготовьте </a:t>
            </a:r>
            <a:r>
              <a:rPr lang="ru-RU" dirty="0">
                <a:latin typeface="Times New Roman" panose="02020603050405020304" pitchFamily="18" charset="0"/>
                <a:cs typeface="Times New Roman" panose="02020603050405020304" pitchFamily="18" charset="0"/>
              </a:rPr>
              <a:t>аварийные источники освещения (фонари и т.п.);</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создайте </a:t>
            </a:r>
            <a:r>
              <a:rPr lang="ru-RU" dirty="0">
                <a:latin typeface="Times New Roman" panose="02020603050405020304" pitchFamily="18" charset="0"/>
                <a:cs typeface="Times New Roman" panose="02020603050405020304" pitchFamily="18" charset="0"/>
              </a:rPr>
              <a:t>запас медикаментов и 2-3 суточный запас питьевой воды и питания;</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задерните </a:t>
            </a:r>
            <a:r>
              <a:rPr lang="ru-RU" dirty="0">
                <a:latin typeface="Times New Roman" panose="02020603050405020304" pitchFamily="18" charset="0"/>
                <a:cs typeface="Times New Roman" panose="02020603050405020304" pitchFamily="18" charset="0"/>
              </a:rPr>
              <a:t>шторы на окна – это защитит вас от повреждения осколками стекла.</a:t>
            </a:r>
          </a:p>
          <a:p>
            <a:pPr indent="360000">
              <a:lnSpc>
                <a:spcPct val="120000"/>
              </a:lnSpc>
              <a:spcBef>
                <a:spcPts val="0"/>
              </a:spcBef>
              <a:buFont typeface="+mj-lt"/>
              <a:buAutoNum type="arabicPeriod" startAt="5"/>
            </a:pPr>
            <a:r>
              <a:rPr lang="ru-RU" dirty="0" smtClean="0">
                <a:latin typeface="Times New Roman" panose="02020603050405020304" pitchFamily="18" charset="0"/>
                <a:cs typeface="Times New Roman" panose="02020603050405020304" pitchFamily="18" charset="0"/>
              </a:rPr>
              <a:t>Сложите </a:t>
            </a:r>
            <a:r>
              <a:rPr lang="ru-RU" dirty="0">
                <a:latin typeface="Times New Roman" panose="02020603050405020304" pitchFamily="18" charset="0"/>
                <a:cs typeface="Times New Roman" panose="02020603050405020304" pitchFamily="18" charset="0"/>
              </a:rPr>
              <a:t>в сумку необходимые документы, вещи, деньги для случая экстренной эвакуации.</a:t>
            </a:r>
          </a:p>
          <a:p>
            <a:pPr indent="360000">
              <a:lnSpc>
                <a:spcPct val="120000"/>
              </a:lnSpc>
              <a:spcBef>
                <a:spcPts val="0"/>
              </a:spcBef>
              <a:buFont typeface="+mj-lt"/>
              <a:buAutoNum type="arabicPeriod" startAt="5"/>
            </a:pP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возможности реже пользуйтесь общественном транспортом.</a:t>
            </a:r>
          </a:p>
          <a:p>
            <a:pPr indent="360000">
              <a:lnSpc>
                <a:spcPct val="120000"/>
              </a:lnSpc>
              <a:spcBef>
                <a:spcPts val="0"/>
              </a:spcBef>
              <a:buFont typeface="+mj-lt"/>
              <a:buAutoNum type="arabicPeriod" startAt="5"/>
            </a:pPr>
            <a:r>
              <a:rPr lang="ru-RU" dirty="0" smtClean="0">
                <a:latin typeface="Times New Roman" panose="02020603050405020304" pitchFamily="18" charset="0"/>
                <a:cs typeface="Times New Roman" panose="02020603050405020304" pitchFamily="18" charset="0"/>
              </a:rPr>
              <a:t>Отложите </a:t>
            </a:r>
            <a:r>
              <a:rPr lang="ru-RU" dirty="0">
                <a:latin typeface="Times New Roman" panose="02020603050405020304" pitchFamily="18" charset="0"/>
                <a:cs typeface="Times New Roman" panose="02020603050405020304" pitchFamily="18" charset="0"/>
              </a:rPr>
              <a:t>посещение общественных мест.</a:t>
            </a:r>
          </a:p>
          <a:p>
            <a:pPr indent="360000">
              <a:lnSpc>
                <a:spcPct val="120000"/>
              </a:lnSpc>
              <a:spcBef>
                <a:spcPts val="0"/>
              </a:spcBef>
              <a:buFont typeface="+mj-lt"/>
              <a:buAutoNum type="arabicPeriod" startAt="5"/>
            </a:pPr>
            <a:r>
              <a:rPr lang="ru-RU" dirty="0" smtClean="0">
                <a:latin typeface="Times New Roman" panose="02020603050405020304" pitchFamily="18" charset="0"/>
                <a:cs typeface="Times New Roman" panose="02020603050405020304" pitchFamily="18" charset="0"/>
              </a:rPr>
              <a:t>Окажите </a:t>
            </a:r>
            <a:r>
              <a:rPr lang="ru-RU" dirty="0">
                <a:latin typeface="Times New Roman" panose="02020603050405020304" pitchFamily="18" charset="0"/>
                <a:cs typeface="Times New Roman" panose="02020603050405020304" pitchFamily="18" charset="0"/>
              </a:rPr>
              <a:t>психологическую поддержку старым людям, больным, детям.</a:t>
            </a:r>
          </a:p>
          <a:p>
            <a:pPr indent="360000">
              <a:lnSpc>
                <a:spcPct val="120000"/>
              </a:lnSpc>
              <a:spcBef>
                <a:spcPts val="0"/>
              </a:spcBef>
            </a:pPr>
            <a:r>
              <a:rPr lang="ru-RU" b="1" dirty="0">
                <a:solidFill>
                  <a:srgbClr val="FFC000"/>
                </a:solidFill>
                <a:latin typeface="Times New Roman" panose="02020603050405020304" pitchFamily="18" charset="0"/>
                <a:cs typeface="Times New Roman" panose="02020603050405020304" pitchFamily="18" charset="0"/>
              </a:rPr>
              <a:t>При обнаружении взрывоопасного предмета</a:t>
            </a:r>
            <a:endParaRPr lang="ru-RU" dirty="0">
              <a:solidFill>
                <a:srgbClr val="FFC000"/>
              </a:solidFill>
              <a:latin typeface="Times New Roman" panose="02020603050405020304" pitchFamily="18" charset="0"/>
              <a:cs typeface="Times New Roman" panose="02020603050405020304" pitchFamily="18" charset="0"/>
            </a:endParaRPr>
          </a:p>
          <a:p>
            <a:pPr indent="360000">
              <a:lnSpc>
                <a:spcPct val="120000"/>
              </a:lnSpc>
              <a:spcBef>
                <a:spcPts val="0"/>
              </a:spcBef>
            </a:pPr>
            <a:r>
              <a:rPr lang="ru-RU" dirty="0">
                <a:latin typeface="Times New Roman" panose="02020603050405020304" pitchFamily="18" charset="0"/>
                <a:cs typeface="Times New Roman" panose="02020603050405020304" pitchFamily="18" charset="0"/>
              </a:rPr>
              <a:t>Об опасности взрыва можно судить по следующим признакам:</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наличие </a:t>
            </a:r>
            <a:r>
              <a:rPr lang="ru-RU" dirty="0">
                <a:latin typeface="Times New Roman" panose="02020603050405020304" pitchFamily="18" charset="0"/>
                <a:cs typeface="Times New Roman" panose="02020603050405020304" pitchFamily="18" charset="0"/>
              </a:rPr>
              <a:t>неизвестного свертка или какой-либо детали в машине, на лестнице, в квартире и т.д</a:t>
            </a:r>
            <a:r>
              <a:rPr lang="ru-RU" dirty="0" smtClean="0">
                <a:latin typeface="Times New Roman" panose="02020603050405020304" pitchFamily="18" charset="0"/>
                <a:cs typeface="Times New Roman" panose="02020603050405020304" pitchFamily="18" charset="0"/>
              </a:rPr>
              <a:t>.;</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натянутая </a:t>
            </a:r>
            <a:r>
              <a:rPr lang="ru-RU" dirty="0">
                <a:latin typeface="Times New Roman" panose="02020603050405020304" pitchFamily="18" charset="0"/>
                <a:cs typeface="Times New Roman" panose="02020603050405020304" pitchFamily="18" charset="0"/>
              </a:rPr>
              <a:t>проволока, шнур;</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провода </a:t>
            </a:r>
            <a:r>
              <a:rPr lang="ru-RU" dirty="0">
                <a:latin typeface="Times New Roman" panose="02020603050405020304" pitchFamily="18" charset="0"/>
                <a:cs typeface="Times New Roman" panose="02020603050405020304" pitchFamily="18" charset="0"/>
              </a:rPr>
              <a:t>или изолирующая лента, свисающая из-под машины;</a:t>
            </a:r>
          </a:p>
          <a:p>
            <a:pPr marL="180000" indent="216000">
              <a:lnSpc>
                <a:spcPct val="120000"/>
              </a:lnSpc>
              <a:spcBef>
                <a:spcPts val="0"/>
              </a:spcBef>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чужая </a:t>
            </a:r>
            <a:r>
              <a:rPr lang="ru-RU" dirty="0">
                <a:latin typeface="Times New Roman" panose="02020603050405020304" pitchFamily="18" charset="0"/>
                <a:cs typeface="Times New Roman" panose="02020603050405020304" pitchFamily="18" charset="0"/>
              </a:rPr>
              <a:t>сумка, портфель, коробка, какой-либо предмет, обнаруженный в машине, у дверей квартиры, в метро.</a:t>
            </a:r>
          </a:p>
          <a:p>
            <a:pPr indent="360000">
              <a:lnSpc>
                <a:spcPct val="120000"/>
              </a:lnSpc>
              <a:spcBef>
                <a:spcPts val="0"/>
              </a:spcBef>
            </a:pPr>
            <a:r>
              <a:rPr lang="ru-RU" dirty="0">
                <a:latin typeface="Times New Roman" panose="02020603050405020304" pitchFamily="18" charset="0"/>
                <a:cs typeface="Times New Roman" panose="02020603050405020304" pitchFamily="18" charset="0"/>
              </a:rPr>
              <a:t>Заметив взрывоопасный предмет (самодельное взрывное устройство, гранату, снаряд, бомбу и т.п.) не подходите к нему близко, позовите находящихся поблизости людей и попросите немедленно сообщить о находке в милицию. Не позволяйте случайным людям прикасаться к опасному предмету или попытаться обезвредить (проверить) его.</a:t>
            </a:r>
          </a:p>
          <a:p>
            <a:pPr indent="360000">
              <a:lnSpc>
                <a:spcPct val="120000"/>
              </a:lnSpc>
              <a:spcBef>
                <a:spcPts val="0"/>
              </a:spcBef>
            </a:pPr>
            <a:r>
              <a:rPr lang="ru-RU" dirty="0">
                <a:latin typeface="Times New Roman" panose="02020603050405020304" pitchFamily="18" charset="0"/>
                <a:cs typeface="Times New Roman" panose="02020603050405020304" pitchFamily="18" charset="0"/>
              </a:rPr>
              <a:t>Заходя в подъезд, обращайте внимание на посторонних людей и незнакомые предметы. Как правило, взрывные устройства в здание закладываются в подвалах, на первых этажах у несущих стен, под лестницами у лифтовых и мусоропроводных колодцев. Будьте </a:t>
            </a:r>
            <a:r>
              <a:rPr lang="ru-RU" dirty="0" smtClean="0">
                <a:latin typeface="Times New Roman" panose="02020603050405020304" pitchFamily="18" charset="0"/>
                <a:cs typeface="Times New Roman" panose="02020603050405020304" pitchFamily="18" charset="0"/>
              </a:rPr>
              <a:t>бдительными</a:t>
            </a: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41555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0555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6632"/>
            <a:ext cx="7315200" cy="840368"/>
          </a:xfrm>
        </p:spPr>
        <p:txBody>
          <a:bodyPr>
            <a:normAutofit/>
          </a:bodyPr>
          <a:lstStyle/>
          <a:p>
            <a:pPr algn="ctr"/>
            <a:r>
              <a:rPr lang="ru-RU" sz="2400" b="1" i="1" dirty="0"/>
              <a:t>Рекомендации населению по поведению на случай террористических актов</a:t>
            </a:r>
            <a:endParaRPr lang="ru-RU" sz="2400" dirty="0"/>
          </a:p>
        </p:txBody>
      </p:sp>
      <p:sp>
        <p:nvSpPr>
          <p:cNvPr id="3" name="Подзаголовок 2"/>
          <p:cNvSpPr>
            <a:spLocks noGrp="1"/>
          </p:cNvSpPr>
          <p:nvPr>
            <p:ph type="subTitle" idx="1"/>
          </p:nvPr>
        </p:nvSpPr>
        <p:spPr>
          <a:xfrm>
            <a:off x="1043608" y="1124744"/>
            <a:ext cx="7315200" cy="5249088"/>
          </a:xfrm>
        </p:spPr>
        <p:txBody>
          <a:bodyPr>
            <a:normAutofit fontScale="77500" lnSpcReduction="20000"/>
          </a:bodyPr>
          <a:lstStyle/>
          <a:p>
            <a:pPr indent="360000">
              <a:lnSpc>
                <a:spcPct val="120000"/>
              </a:lnSpc>
              <a:spcBef>
                <a:spcPts val="0"/>
              </a:spcBef>
            </a:pPr>
            <a:r>
              <a:rPr lang="ru-RU" b="1" dirty="0">
                <a:solidFill>
                  <a:srgbClr val="FFC000"/>
                </a:solidFill>
                <a:cs typeface="Times New Roman" pitchFamily="18" charset="0"/>
              </a:rPr>
              <a:t>Главное правило </a:t>
            </a:r>
            <a:r>
              <a:rPr lang="ru-RU" dirty="0">
                <a:cs typeface="Times New Roman" pitchFamily="18" charset="0"/>
              </a:rPr>
              <a:t>— ни в коем случае нельзя «геройствовать» и сопротивляться террористам. Скажем, если они потребуют покинуть то помещение, где вы находитесь, или отдать личные вещи, нужно беспрекословно выполнить их требования.</a:t>
            </a:r>
          </a:p>
          <a:p>
            <a:pPr indent="360000">
              <a:lnSpc>
                <a:spcPct val="120000"/>
              </a:lnSpc>
              <a:spcBef>
                <a:spcPts val="0"/>
              </a:spcBef>
            </a:pPr>
            <a:r>
              <a:rPr lang="ru-RU" dirty="0">
                <a:cs typeface="Times New Roman" pitchFamily="18" charset="0"/>
              </a:rPr>
              <a:t>Находясь в группе заложников</a:t>
            </a:r>
            <a:r>
              <a:rPr lang="ru-RU" b="1" dirty="0">
                <a:cs typeface="Times New Roman" pitchFamily="18" charset="0"/>
              </a:rPr>
              <a:t>, </a:t>
            </a:r>
            <a:r>
              <a:rPr lang="ru-RU" b="1" dirty="0">
                <a:solidFill>
                  <a:srgbClr val="FFC000"/>
                </a:solidFill>
                <a:cs typeface="Times New Roman" pitchFamily="18" charset="0"/>
              </a:rPr>
              <a:t>нельзя</a:t>
            </a:r>
            <a:r>
              <a:rPr lang="ru-RU" b="1" dirty="0">
                <a:cs typeface="Times New Roman" pitchFamily="18" charset="0"/>
              </a:rPr>
              <a:t> </a:t>
            </a:r>
            <a:r>
              <a:rPr lang="ru-RU" dirty="0">
                <a:cs typeface="Times New Roman" pitchFamily="18" charset="0"/>
              </a:rPr>
              <a:t>раздражать захватчиков, громко говорить, возмущаться, плакать. В обязательном порядке нужно спрашивать разрешения на переход в другое место. Особенно внимательными необходимо быть во время операции по освобождению. В частности, услышав хлопки шашек со слезоточивым газом, нужно пригнуться к полу, закрыть глаза, задержать дыхание и обхватить шею сцепленными в замок кистями, прикрыв локтями живот и бока.</a:t>
            </a:r>
          </a:p>
          <a:p>
            <a:pPr indent="360000">
              <a:lnSpc>
                <a:spcPct val="120000"/>
              </a:lnSpc>
              <a:spcBef>
                <a:spcPts val="0"/>
              </a:spcBef>
            </a:pPr>
            <a:r>
              <a:rPr lang="ru-RU" dirty="0">
                <a:cs typeface="Times New Roman" pitchFamily="18" charset="0"/>
              </a:rPr>
              <a:t>Кроме того, стоит </a:t>
            </a:r>
            <a:r>
              <a:rPr lang="ru-RU" dirty="0">
                <a:solidFill>
                  <a:srgbClr val="FFC000"/>
                </a:solidFill>
                <a:cs typeface="Times New Roman" pitchFamily="18" charset="0"/>
              </a:rPr>
              <a:t>усвоить </a:t>
            </a:r>
            <a:r>
              <a:rPr lang="ru-RU" b="1" dirty="0">
                <a:solidFill>
                  <a:srgbClr val="FFC000"/>
                </a:solidFill>
                <a:cs typeface="Times New Roman" pitchFamily="18" charset="0"/>
              </a:rPr>
              <a:t>знаки, которыми можно общаться с освободителями</a:t>
            </a:r>
            <a:r>
              <a:rPr lang="ru-RU" dirty="0">
                <a:cs typeface="Times New Roman" pitchFamily="18" charset="0"/>
              </a:rPr>
              <a:t>. Скрещенные крест-накрест руки означают «произошло происшествие, имеются пострадавшие», а расставленные в стороны руки — «покажите, в каком направлении двигаться».</a:t>
            </a:r>
          </a:p>
          <a:p>
            <a:pPr indent="360000">
              <a:lnSpc>
                <a:spcPct val="120000"/>
              </a:lnSpc>
              <a:spcBef>
                <a:spcPts val="0"/>
              </a:spcBef>
            </a:pPr>
            <a:r>
              <a:rPr lang="ru-RU" dirty="0">
                <a:cs typeface="Times New Roman" pitchFamily="18" charset="0"/>
              </a:rPr>
              <a:t>Но главное — ни в коем случае нельзя бежать навстречу группе захвата. </a:t>
            </a:r>
          </a:p>
          <a:p>
            <a:endParaRPr lang="ru-RU" dirty="0"/>
          </a:p>
        </p:txBody>
      </p:sp>
      <p:grpSp>
        <p:nvGrpSpPr>
          <p:cNvPr id="4" name="Group 6"/>
          <p:cNvGrpSpPr>
            <a:grpSpLocks/>
          </p:cNvGrpSpPr>
          <p:nvPr/>
        </p:nvGrpSpPr>
        <p:grpSpPr bwMode="auto">
          <a:xfrm>
            <a:off x="7956376" y="629808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22719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132856"/>
            <a:ext cx="7315200" cy="1154097"/>
          </a:xfrm>
        </p:spPr>
        <p:txBody>
          <a:bodyPr/>
          <a:lstStyle/>
          <a:p>
            <a:r>
              <a:rPr lang="ru-RU" dirty="0" smtClean="0"/>
              <a:t>Спасибо </a:t>
            </a:r>
            <a:r>
              <a:rPr lang="ru-RU" smtClean="0"/>
              <a:t>за внимание!</a:t>
            </a:r>
            <a:endParaRPr lang="ru-RU"/>
          </a:p>
        </p:txBody>
      </p:sp>
      <p:grpSp>
        <p:nvGrpSpPr>
          <p:cNvPr id="3" name="Group 6"/>
          <p:cNvGrpSpPr>
            <a:grpSpLocks/>
          </p:cNvGrpSpPr>
          <p:nvPr/>
        </p:nvGrpSpPr>
        <p:grpSpPr bwMode="auto">
          <a:xfrm>
            <a:off x="7956376" y="6298083"/>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013585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ерспектива">
  <a:themeElements>
    <a:clrScheme name="Перспектива">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ерспектива">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98</TotalTime>
  <Words>2371</Words>
  <Application>Microsoft Office PowerPoint</Application>
  <PresentationFormat>Экран (4:3)</PresentationFormat>
  <Paragraphs>140</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Перспектива</vt:lpstr>
      <vt:lpstr>Лекция 6 Терроризм. Психология террористов и заложников. Поведение людей во время терактов</vt:lpstr>
      <vt:lpstr>Лекция 6 Терроризм. Психология террористов и заложников. Поведение людей во время терактов</vt:lpstr>
      <vt:lpstr>История и причины  появления терроризма в России</vt:lpstr>
      <vt:lpstr>Например  В апреле 1866 года — Дмитрий Каракозов стрелял в императора Александра II у решётки Летнего сада, приговорён к смертной казни через повешение. В то время активно росло подпольное влияние революционной организации «Народная воля», которая вошла в историю как террористическая организация благодаря серии (8) покушений на царя. </vt:lpstr>
      <vt:lpstr>История и причины  появления терроризма в России</vt:lpstr>
      <vt:lpstr>Опыт возникновения терроризма  и борьбы с ним в России</vt:lpstr>
      <vt:lpstr>Статистика</vt:lpstr>
      <vt:lpstr>Цели и формы проведения терактов</vt:lpstr>
      <vt:lpstr>Цели проведения терактов</vt:lpstr>
      <vt:lpstr>Основные особенности, характеризующие современный терроризм</vt:lpstr>
      <vt:lpstr>Закон Российской Федерации о терроризме. Ответственность, предусмотренная законодательством за терроризм</vt:lpstr>
      <vt:lpstr>Закон Российской Федерации о терроризме.</vt:lpstr>
      <vt:lpstr>Ответственность, предусмотренная законодательством за терроризм</vt:lpstr>
      <vt:lpstr>Психологический портрет террориста:</vt:lpstr>
      <vt:lpstr>Психологические цели террористов. Проблемы стокгольмского синдрома</vt:lpstr>
      <vt:lpstr>Психологические цели террористов. Проблемы стокгольмского синдрома</vt:lpstr>
      <vt:lpstr>Рекомендации населению по поведению на случай террористических актов</vt:lpstr>
      <vt:lpstr>Рекомендации населению по поведению на случай террористических актов</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Елена</dc:creator>
  <cp:lastModifiedBy>Харчевникова Елена</cp:lastModifiedBy>
  <cp:revision>22</cp:revision>
  <dcterms:created xsi:type="dcterms:W3CDTF">2017-12-04T11:37:07Z</dcterms:created>
  <dcterms:modified xsi:type="dcterms:W3CDTF">2018-05-10T06:14:01Z</dcterms:modified>
</cp:coreProperties>
</file>