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5" r:id="rId2"/>
    <p:sldId id="256" r:id="rId3"/>
    <p:sldId id="259" r:id="rId4"/>
    <p:sldId id="260" r:id="rId5"/>
    <p:sldId id="261" r:id="rId6"/>
    <p:sldId id="262" r:id="rId7"/>
    <p:sldId id="263" r:id="rId8"/>
    <p:sldId id="264" r:id="rId9"/>
    <p:sldId id="258" r:id="rId10"/>
    <p:sldId id="25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981" autoAdjust="0"/>
  </p:normalViewPr>
  <p:slideViewPr>
    <p:cSldViewPr>
      <p:cViewPr varScale="1">
        <p:scale>
          <a:sx n="101" d="100"/>
          <a:sy n="101" d="100"/>
        </p:scale>
        <p:origin x="-2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404D5-DDBA-49B2-8301-039F0FBC2BA2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38AFD-EE3B-4866-94F3-EFAB336DC37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0%D1%80%D0%B0%D0%BC%D0%B7%D0%B8%D0%BD,_%D0%9D%D0%B8%D0%BA%D0%BE%D0%BB%D0%B0%D0%B9_%D0%9C%D0%B8%D1%85%D0%B0%D0%B9%D0%BB%D0%BE%D0%B2%D0%B8%D1%87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ru.wikipedia.org/wiki/%D0%A0%D1%8B%D0%B1%D0%B0%D0%BA%D0%BE%D0%B2,_%D0%91%D0%BE%D1%80%D0%B8%D1%81_%D0%90%D0%BB%D0%B5%D0%BA%D1%81%D0%B0%D0%BD%D0%B4%D1%80%D0%BE%D0%B2%D0%B8%D1%87" TargetMode="External"/><Relationship Id="rId4" Type="http://schemas.openxmlformats.org/officeDocument/2006/relationships/hyperlink" Target="http://ru.wikipedia.org/wiki/%D0%90%D0%BB%D0%B5%D0%BA%D1%81%D0%B0%D0%BD%D0%B4%D1%80_%D0%9C%D0%B0%D0%BA%D0%B5%D0%B4%D0%BE%D0%BD%D1%81%D0%BA%D0%B8%D0%B9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Прозвище Вещий (то есть знающий будущее), получил по возвращении из похода на Византию 907 года. Он «отказывается принять у побежденных греков отравленную снедь (в этом — дар провидца, «Вещего») и прибивает щит к вратам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Царь-града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показуя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победу». 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 имя «Олег» скандинавского происхождения («Ангел»).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Согласно «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Повести временных лет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в походе принимало участие две тысячи ладей, в каждой по сорок воинов. Византийский царь преградил дорогу в город – закрыл ворота и загородил цепями гавань, но Олег пошел на штурм иным путем: «И повелел Олег своим воинам сделать колёса и поставить на колёса корабли. И когда подул попутный ветер, подняли они в поле паруса и пошли к городу». Испугавшись, греки предложили Олегу мир и дань, и в знак победы Олег прибил к воротам Царьграда свой щит. Основным результатом  похода стало заключение договора, который обеспечивал беспошлинную торговлю  русским купцам. По договору Олег за каждую уключину получил по 12 гривен и кроме этого Царьград обязался выплачивать дань на русские города. В 911-912 году Олег послал своих послов в Царьград утвердить договор между греками и Русью, но с договора  исчезло уже упоминание о беспошлинной торговле. В данном договоре Олега именуют «великим князем русским».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38AFD-EE3B-4866-94F3-EFAB336DC37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Святослав был еще мал, и поэтому вся тяжесть управления государством ложится на плечи княгини. Первым делом Ольга отомстила древлянам за смерть мужа. Месть – эта почти мифическая, но рассказ о ней по истине впечатляет.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Древляне хотели, что бы Ольга вышла замуж, за их князя Мала. Древляне прислали свое посольство в ладье. Они говорили: «Ни едем на конях, ни пешие не идем, но понесите нас в ладье». Ольга согласилась. Она приказала выкопать большую яму и послать людей за древлянами. Понесли Киевляне их в ладье, и скину в большую  яму, и заживо закопали. Потом княгиня Ольга отправила древлянам гонца с послание – «Если и вправду меня просите, то пришлите лучших мужей, чтобы с великой честью пойти за вашего князя, иначе не пустят меня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киевсеи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люди». Древляне, услышав это, отправили к Ольге лучших мужей. Княгиня приказала растопить им баню, и пока те мылись, им заперли двери и подожгли баню. После этого Ольга опять отправляет гонца к древлянам – «Вот уже иду к Вам, приготовьте меды многие у того города, где убили мужа моего, да поплачусь на могиле его и устрою ему тризну». Ольга взяла с собой небольшую дружину и двинулась на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легке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древлянские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земли. Оплакав мужа на его могиле, Ольга приказала насыпать великую могилу и начать тризну. Затем начался пир. Древляне подвыпили. Ольга отошла в сторону и велела рубить древлян, и полегло их пять тысяч. Ольга вернулась в Киев и стала готовиться к взятию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древлянской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столицы –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Искоростень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Долго длилась осада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Искоростени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Тут Ольга опять проявила хитрость. Поняв, что город еще долго может обороняться, Ольга отправила послов в город, и те заключили мир, обязали древлян заплатить дань в размере… трех голубей и воробье со двора.  Древляне обрадовались, собрали дань и выдали Ольге. Княгиня обещала уйти уже на следующий день. Когда стемнело, княгиня Ольга приказала своим дружинникам  привязать к каждому голубю и воробью  трут (тлеющий материал) и отпустить птиц. Птицы полетели в свои гнезда, которые находились в сараях, и на сеновалах. Город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Искоростень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запылал. Люди побежали из города. Дружина хватала защитников и простых мирных. Людей обращали в рабство, убивали, а кого-то оставили в живых, и заставили платить большую дань. Вот так изящно и коварно отомстила Ольга за смерть своего мужа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Игоря Старого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38AFD-EE3B-4866-94F3-EFAB336DC37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Русский историк </a:t>
            </a:r>
            <a:r>
              <a:rPr lang="ru-RU" dirty="0" smtClean="0">
                <a:hlinkClick r:id="rId3" action="ppaction://hlinkfile" tooltip="Карамзин, Николай Михайлович"/>
              </a:rPr>
              <a:t>Н. М. Карамзин</a:t>
            </a:r>
            <a:r>
              <a:rPr lang="ru-RU" dirty="0" smtClean="0"/>
              <a:t> назвал его «</a:t>
            </a:r>
            <a:r>
              <a:rPr lang="ru-RU" dirty="0" smtClean="0">
                <a:hlinkClick r:id="rId4" action="ppaction://hlinkfile" tooltip="Александр Македонский"/>
              </a:rPr>
              <a:t>Александром (Македонским)</a:t>
            </a:r>
            <a:r>
              <a:rPr lang="ru-RU" dirty="0" smtClean="0"/>
              <a:t> нашей древней истории»</a:t>
            </a:r>
            <a:r>
              <a:rPr lang="ru-RU" baseline="30000" dirty="0" smtClean="0">
                <a:hlinkClick r:id="" action="ppaction://hlinkfile"/>
              </a:rPr>
              <a:t>[2]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По словам академика </a:t>
            </a:r>
            <a:r>
              <a:rPr lang="ru-RU" dirty="0" smtClean="0">
                <a:hlinkClick r:id="rId5" action="ppaction://hlinkfile" tooltip="Рыбаков, Борис Александрович"/>
              </a:rPr>
              <a:t>Б. А. Рыбакова</a:t>
            </a:r>
            <a:r>
              <a:rPr lang="ru-RU" dirty="0" smtClean="0"/>
              <a:t>: «</a:t>
            </a:r>
            <a:r>
              <a:rPr lang="ru-RU" i="1" dirty="0" smtClean="0"/>
              <a:t>Походы Святослава 965—968 годов представляют собой как бы единый сабельный удар, прочертивший на карте Европы широкий полукруг от Среднего Поволжья до Каспия и далее по Северному Кавказу и Причерноморью до балканских земель Византии.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По словам византийского хрониста Льва Дьякона, </a:t>
            </a:r>
            <a:r>
              <a:rPr lang="ru-RU" b="1" dirty="0" smtClean="0"/>
              <a:t>Святослав</a:t>
            </a:r>
            <a:r>
              <a:rPr lang="ru-RU" dirty="0" smtClean="0"/>
              <a:t> был "среднего роста и весьма строен, имел широкую грудь, плоский нос, голубые глаза и длинные косматые усы. Волосы на его голове были выстрижены, за исключением одного локона - знак благородного происхождения; в одном ухе висела золотая серьга, украшенная рубином и двумя жемчужинами. Вся наружность князя представляла что-то мрачное и суровое. Белая одежда его только чистотой отличалась от других русских".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38AFD-EE3B-4866-94F3-EFAB336DC37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Главной задачей, стоявшей перед Ярополком, стало объединение державы. Советником князя стал на первых порах престарелый воевода Свенельд. ПВЛ рассказывает, что сын Свенельда, Лют, поехал охотиться в древлянских лесах и был там убит Олегом. По напущению Свенельда Ярополк якобы пошел на Олега, который в этой смуте и погиб. Владимир же, находясь в Новгороде, испугался за свою судьбу и, как это в ту пору часто бывало, сбежал к своим родичам за море, то есть к варягам, откуда вернулся с большим отрядом. Началась его война с Ярополком. Владимира, судя по всему, поддерживал не только языческий север, но и соответствующие круги юга. Перед походом на Киев Владимир покорил Полоцк, убив тамошнего князя Рогволода, дочь которого Рогнеда была предназначена в жены Ярополку (но теперь попала в гарем к Владимиру).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38AFD-EE3B-4866-94F3-EFAB336DC37F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54.radikal.ru/i143/1006/32/cddde7aaa729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lazunov.pereplet.ru/bio/21.jpg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content.foto.mail.ru/mail/marichev58/30/i-69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reamworlds.ru/uploads/posts/2009-06/1246349375_0109-052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" Target="slide3.xml"/><Relationship Id="rId7" Type="http://schemas.openxmlformats.org/officeDocument/2006/relationships/hyperlink" Target="http://smi2.ru/data/fckuploads/carta1(1)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hyperlink" Target="http://www.radikal.r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y-article.net/data/files/tiny-mce/68/img/aj/russia06.jpg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://video.sibnet.ru/upload/cover/video_161448_0.j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veinternet.ru/community/1369539/post129719523/" TargetMode="External"/><Relationship Id="rId3" Type="http://schemas.openxmlformats.org/officeDocument/2006/relationships/hyperlink" Target="http://otvet.mail.ru/question/9193489/" TargetMode="External"/><Relationship Id="rId7" Type="http://schemas.openxmlformats.org/officeDocument/2006/relationships/hyperlink" Target="http://www.ashkimsin.ru/chayxana/lofiversion/index.php/t7182.html" TargetMode="External"/><Relationship Id="rId12" Type="http://schemas.openxmlformats.org/officeDocument/2006/relationships/hyperlink" Target="http://www.my-article.net/get/" TargetMode="External"/><Relationship Id="rId2" Type="http://schemas.openxmlformats.org/officeDocument/2006/relationships/hyperlink" Target="http://love-roman.forum2x2.ru/t804p80-topic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8%D0%B3%D0%BE%D1%80%D1%8C_%D0%A0%D1%8E%D1%80%D0%B8%D0%BA%D0%BE%D0%B2%D0%B8%D1%87" TargetMode="External"/><Relationship Id="rId11" Type="http://schemas.openxmlformats.org/officeDocument/2006/relationships/hyperlink" Target="http://video.sibnet.ru/video161448/" TargetMode="External"/><Relationship Id="rId5" Type="http://schemas.openxmlformats.org/officeDocument/2006/relationships/hyperlink" Target="http://weblog.rc-mir.com/weblog.1986546_1830.html" TargetMode="External"/><Relationship Id="rId10" Type="http://schemas.openxmlformats.org/officeDocument/2006/relationships/hyperlink" Target="http://blogs.privet.ru/user/keti_649/108899898" TargetMode="External"/><Relationship Id="rId4" Type="http://schemas.openxmlformats.org/officeDocument/2006/relationships/hyperlink" Target="http://wap.konan.varvar.ru/arhiv/gallery/russian/vasnetsov_v_m/index.html" TargetMode="External"/><Relationship Id="rId9" Type="http://schemas.openxmlformats.org/officeDocument/2006/relationships/hyperlink" Target="http://www.nenovosty.ru/den-krezheniya-rus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/>
              <a:t>Первые русские князья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5286388"/>
            <a:ext cx="6400800" cy="61437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t2.gstatic.com/images?q=tbn:ANd9GcTp7rfKmLCB0M7PJ87JKZ3yo5x8rNZJjzUtDhX0-JFhIIv0i7Fc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138804"/>
            <a:ext cx="5796136" cy="571919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6" name="Picture 2" descr="Картинка 42 из 377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772816"/>
            <a:ext cx="3024336" cy="438309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179512" y="623731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Князь</a:t>
            </a:r>
            <a:r>
              <a:rPr lang="ru-RU" dirty="0" smtClean="0"/>
              <a:t> </a:t>
            </a:r>
            <a:r>
              <a:rPr lang="ru-RU" b="1" dirty="0" smtClean="0"/>
              <a:t>и княгиня времен Киевской Руси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32656"/>
            <a:ext cx="7992888" cy="9507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Первые русские князья. 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0"/>
            <a:ext cx="8136904" cy="92333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prstTxWarp prst="textChevron">
              <a:avLst/>
            </a:prstTxWarp>
            <a:spAutoFit/>
          </a:bodyPr>
          <a:lstStyle/>
          <a:p>
            <a:r>
              <a:rPr lang="ru-RU" sz="5400" b="1" dirty="0" smtClean="0">
                <a:ln/>
                <a:solidFill>
                  <a:schemeClr val="accent3"/>
                </a:solidFill>
              </a:rPr>
              <a:t>  Первые русские князья. </a:t>
            </a:r>
            <a:endParaRPr lang="ru-RU" sz="5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24744"/>
            <a:ext cx="792088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hlinkClick r:id="rId2" action="ppaction://hlinksldjump"/>
              </a:rPr>
              <a:t>Олег Вещий 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(882 – 912)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hlinkClick r:id="rId3" action="ppaction://hlinksldjump"/>
              </a:rPr>
              <a:t>Игорь Старый 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(912 – 945)</a:t>
            </a:r>
          </a:p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hlinkClick r:id="rId4" action="ppaction://hlinksldjump"/>
              </a:rPr>
              <a:t>Ольга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(945 – 957)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hlinkClick r:id="rId5" action="ppaction://hlinksldjump"/>
              </a:rPr>
              <a:t>Святослав 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(945/957 – 972)</a:t>
            </a:r>
          </a:p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972 – 980 – первая 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hlinkClick r:id="rId6" action="ppaction://hlinksldjump"/>
              </a:rPr>
              <a:t>усобица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7" y="260648"/>
            <a:ext cx="7632848" cy="92333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prst="relaxedInset"/>
          </a:sp3d>
        </p:spPr>
        <p:txBody>
          <a:bodyPr wrap="square">
            <a:spAutoFit/>
            <a:sp3d extrusionH="31750" contourW="6350" prstMaterial="powder">
              <a:bevelT w="19050" h="19050" prst="convex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Олег </a:t>
            </a:r>
            <a:r>
              <a:rPr lang="ru-RU" sz="5400" b="1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accent3"/>
                </a:solidFill>
              </a:rPr>
              <a:t>Вещий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 (882 – 912)</a:t>
            </a:r>
          </a:p>
        </p:txBody>
      </p:sp>
      <p:sp>
        <p:nvSpPr>
          <p:cNvPr id="3" name="Стрелка углом вверх 2">
            <a:hlinkClick r:id="rId3" action="ppaction://hlinksldjump"/>
          </p:cNvPr>
          <p:cNvSpPr/>
          <p:nvPr/>
        </p:nvSpPr>
        <p:spPr>
          <a:xfrm>
            <a:off x="8279904" y="6065912"/>
            <a:ext cx="684584" cy="603448"/>
          </a:xfrm>
          <a:prstGeom prst="bentUpArrow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979712" y="1268760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15616" y="4941168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ru-RU" sz="24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2987824" y="1628800"/>
            <a:ext cx="5904656" cy="4248472"/>
            <a:chOff x="2267744" y="1700808"/>
            <a:chExt cx="6393298" cy="4546080"/>
          </a:xfrm>
        </p:grpSpPr>
        <p:pic>
          <p:nvPicPr>
            <p:cNvPr id="19460" name="Picture 4" descr="Картинка 3 из 297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67744" y="1700808"/>
              <a:ext cx="6393298" cy="4546080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2339752" y="5877272"/>
              <a:ext cx="626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/>
                <a:t>Иллюстрация к поэме А.С. Пушкина</a:t>
              </a:r>
              <a:r>
                <a:rPr lang="ru-RU" sz="1600" dirty="0" smtClean="0"/>
                <a:t> "</a:t>
              </a:r>
              <a:r>
                <a:rPr lang="ru-RU" sz="1600" b="1" dirty="0" smtClean="0"/>
                <a:t>Песнь о вещем</a:t>
              </a:r>
              <a:r>
                <a:rPr lang="ru-RU" sz="1600" dirty="0" smtClean="0"/>
                <a:t> </a:t>
              </a:r>
              <a:r>
                <a:rPr lang="ru-RU" sz="1600" b="1" dirty="0" smtClean="0"/>
                <a:t>Олеге</a:t>
              </a:r>
              <a:r>
                <a:rPr lang="ru-RU" sz="1600" dirty="0" smtClean="0"/>
                <a:t>".</a:t>
              </a:r>
              <a:endParaRPr lang="ru-RU" sz="1600" dirty="0"/>
            </a:p>
          </p:txBody>
        </p:sp>
      </p:grpSp>
      <p:pic>
        <p:nvPicPr>
          <p:cNvPr id="19458" name="Picture 2" descr="Картинка 12 из 801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1628800"/>
            <a:ext cx="2304256" cy="4286988"/>
          </a:xfrm>
          <a:prstGeom prst="rect">
            <a:avLst/>
          </a:prstGeom>
          <a:noFill/>
        </p:spPr>
      </p:pic>
      <p:sp>
        <p:nvSpPr>
          <p:cNvPr id="11" name="6-конечная звезда 10"/>
          <p:cNvSpPr/>
          <p:nvPr/>
        </p:nvSpPr>
        <p:spPr>
          <a:xfrm>
            <a:off x="7668344" y="6309320"/>
            <a:ext cx="482352" cy="548680"/>
          </a:xfrm>
          <a:prstGeom prst="star6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630932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Да будет Киев матерью городов русских</a:t>
            </a:r>
            <a:r>
              <a:rPr lang="ru-RU" sz="2800" dirty="0" smtClean="0"/>
              <a:t>». </a:t>
            </a:r>
            <a:endParaRPr lang="ru-RU" sz="2800" dirty="0"/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539552" y="1268760"/>
            <a:ext cx="8424936" cy="5112568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Став киевским князем, Олег расширяет свою державу:</a:t>
            </a:r>
          </a:p>
          <a:p>
            <a:pPr algn="ctr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</a:rPr>
              <a:t> Подчинил Киеву радимичей, древлян и северян, уничтожил зависимость от хазар.</a:t>
            </a:r>
          </a:p>
          <a:p>
            <a:pPr algn="ctr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</a:rPr>
              <a:t>В 907 году Олег отправляется в Византию, в военный поход к Константинополю, закончившийся договором о беспошлинной торговле для русских купцов.</a:t>
            </a:r>
          </a:p>
          <a:p>
            <a:pPr algn="ctr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</a:rPr>
              <a:t> В 911 г. Олег послал к Царьграду послов утвердить новый договор . Первый письменный договор в истории Руси.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3" name="6-конечная звезда 12"/>
          <p:cNvSpPr/>
          <p:nvPr/>
        </p:nvSpPr>
        <p:spPr>
          <a:xfrm>
            <a:off x="7668344" y="6276256"/>
            <a:ext cx="482352" cy="581744"/>
          </a:xfrm>
          <a:prstGeom prst="star6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5" y="332656"/>
            <a:ext cx="8136904" cy="92333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prst="relaxedInset"/>
          </a:sp3d>
        </p:spPr>
        <p:txBody>
          <a:bodyPr wrap="square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Игорь Старый (912 – 945)</a:t>
            </a:r>
          </a:p>
        </p:txBody>
      </p:sp>
      <p:sp>
        <p:nvSpPr>
          <p:cNvPr id="3" name="Стрелка углом вверх 2">
            <a:hlinkClick r:id="rId2" action="ppaction://hlinksldjump"/>
          </p:cNvPr>
          <p:cNvSpPr/>
          <p:nvPr/>
        </p:nvSpPr>
        <p:spPr>
          <a:xfrm>
            <a:off x="8279904" y="6065912"/>
            <a:ext cx="684584" cy="603448"/>
          </a:xfrm>
          <a:prstGeom prst="bentUpArrow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4" name="Picture 2" descr="http://www.emc.komi.com/03/09/img/006.jpg"/>
          <p:cNvPicPr>
            <a:picLocks noChangeAspect="1" noChangeArrowheads="1"/>
          </p:cNvPicPr>
          <p:nvPr/>
        </p:nvPicPr>
        <p:blipFill>
          <a:blip r:embed="rId3" cstate="print"/>
          <a:srcRect l="14980"/>
          <a:stretch>
            <a:fillRect/>
          </a:stretch>
        </p:blipFill>
        <p:spPr bwMode="auto">
          <a:xfrm>
            <a:off x="179512" y="2132856"/>
            <a:ext cx="2434526" cy="3954786"/>
          </a:xfrm>
          <a:prstGeom prst="rect">
            <a:avLst/>
          </a:prstGeom>
          <a:noFill/>
        </p:spPr>
      </p:pic>
      <p:sp>
        <p:nvSpPr>
          <p:cNvPr id="6" name="6-конечная звезда 5"/>
          <p:cNvSpPr/>
          <p:nvPr/>
        </p:nvSpPr>
        <p:spPr>
          <a:xfrm>
            <a:off x="7668344" y="6276256"/>
            <a:ext cx="482352" cy="581744"/>
          </a:xfrm>
          <a:prstGeom prst="star6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195736" y="1052736"/>
            <a:ext cx="6696744" cy="5805264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Князь Игорь активно занимается внешней и внутренней политикой своего государства: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 В 914 году князь Игорь воевал с древлянами, и после победы возложил на них большую дань.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 В 915 году князь Игорь заключает мир с печенегами, которые впервые появились на русской земле.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 В 920 печенеги опять стали досаждать Русь   своими набегами.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 В 941 году князь Игорь идет с войной на Византию. Поход был неудачным. 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 В 945 года князь Игорь погибает от рук древлян.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8438" name="Picture 6" descr="http://dic.academic.ru/pictures/wiki/files/82/Russian_prince_takes_tribute_by_Roeri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844824"/>
            <a:ext cx="5447928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а 28 из 23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988840"/>
            <a:ext cx="4418411" cy="4248472"/>
          </a:xfrm>
          <a:prstGeom prst="rect">
            <a:avLst/>
          </a:prstGeom>
          <a:noFill/>
        </p:spPr>
      </p:pic>
      <p:pic>
        <p:nvPicPr>
          <p:cNvPr id="17412" name="Picture 4" descr="http://s004.radikal.ru/i206/1006/e6/51cd58e5082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556792"/>
            <a:ext cx="3240360" cy="4629086"/>
          </a:xfrm>
          <a:prstGeom prst="rect">
            <a:avLst/>
          </a:prstGeom>
          <a:noFill/>
        </p:spPr>
      </p:pic>
      <p:sp>
        <p:nvSpPr>
          <p:cNvPr id="8" name="Прямоугольная выноска 7"/>
          <p:cNvSpPr/>
          <p:nvPr/>
        </p:nvSpPr>
        <p:spPr>
          <a:xfrm>
            <a:off x="4139952" y="1052736"/>
            <a:ext cx="4824536" cy="2124816"/>
          </a:xfrm>
          <a:prstGeom prst="wedgeRectCallout">
            <a:avLst>
              <a:gd name="adj1" fmla="val -44863"/>
              <a:gd name="adj2" fmla="val 103229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Княгиня приняла православие и стала первой правительницей – христианкой на Руси. (957 г.)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91680" y="188640"/>
            <a:ext cx="5616624" cy="92333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prst="relaxedInset"/>
          </a:sp3d>
        </p:spPr>
        <p:txBody>
          <a:bodyPr wrap="square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Ольга (945 – 957)</a:t>
            </a:r>
          </a:p>
        </p:txBody>
      </p:sp>
      <p:sp>
        <p:nvSpPr>
          <p:cNvPr id="3" name="Стрелка углом вверх 2">
            <a:hlinkClick r:id="rId6" action="ppaction://hlinksldjump"/>
          </p:cNvPr>
          <p:cNvSpPr/>
          <p:nvPr/>
        </p:nvSpPr>
        <p:spPr>
          <a:xfrm>
            <a:off x="8459416" y="6254552"/>
            <a:ext cx="684584" cy="603448"/>
          </a:xfrm>
          <a:prstGeom prst="bentUpArrow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6165304"/>
            <a:ext cx="850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Княгиня Ольга</a:t>
            </a:r>
            <a:r>
              <a:rPr lang="ru-RU" dirty="0" smtClean="0"/>
              <a:t> – одна из немногочисленных правителей женщин в истории России. </a:t>
            </a:r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539552" y="476672"/>
            <a:ext cx="8208912" cy="6192688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После расправы с древлянами Ольга начинает активно заниматься внутренней политикой: </a:t>
            </a:r>
          </a:p>
          <a:p>
            <a:pPr algn="ctr"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tx1"/>
                </a:solidFill>
              </a:rPr>
              <a:t>Вместо полюдья Ольга установила четкие размеры дани для земель - </a:t>
            </a:r>
            <a:r>
              <a:rPr lang="ru-RU" sz="2800" b="1" dirty="0" err="1" smtClean="0">
                <a:solidFill>
                  <a:schemeClr val="tx1"/>
                </a:solidFill>
              </a:rPr>
              <a:t>повоз</a:t>
            </a:r>
            <a:r>
              <a:rPr lang="ru-RU" sz="2800" b="1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tx1"/>
                </a:solidFill>
              </a:rPr>
              <a:t> Ольга установила «уставы и уроки»,  «становища и </a:t>
            </a:r>
            <a:r>
              <a:rPr lang="ru-RU" sz="2800" b="1" dirty="0" err="1" smtClean="0">
                <a:solidFill>
                  <a:schemeClr val="tx1"/>
                </a:solidFill>
              </a:rPr>
              <a:t>ловища</a:t>
            </a:r>
            <a:r>
              <a:rPr lang="ru-RU" sz="2800" b="1" dirty="0" smtClean="0">
                <a:solidFill>
                  <a:schemeClr val="tx1"/>
                </a:solidFill>
              </a:rPr>
              <a:t>», «погосты». Погосты – места сбора дани, как бы становились небольшими центрами княжеской власти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6-конечная звезда 8"/>
          <p:cNvSpPr/>
          <p:nvPr/>
        </p:nvSpPr>
        <p:spPr>
          <a:xfrm>
            <a:off x="8316416" y="6093296"/>
            <a:ext cx="482352" cy="581744"/>
          </a:xfrm>
          <a:prstGeom prst="star6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8"/>
            <a:ext cx="7056784" cy="830997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prst="relaxedInset"/>
          </a:sp3d>
        </p:spPr>
        <p:txBody>
          <a:bodyPr wrap="square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3"/>
                </a:solidFill>
              </a:rPr>
              <a:t>Святослав (945/957 – 972)</a:t>
            </a:r>
          </a:p>
        </p:txBody>
      </p:sp>
      <p:sp>
        <p:nvSpPr>
          <p:cNvPr id="3" name="Стрелка углом вверх 2">
            <a:hlinkClick r:id="rId3" action="ppaction://hlinksldjump"/>
          </p:cNvPr>
          <p:cNvSpPr/>
          <p:nvPr/>
        </p:nvSpPr>
        <p:spPr>
          <a:xfrm>
            <a:off x="8459416" y="6254552"/>
            <a:ext cx="684584" cy="603448"/>
          </a:xfrm>
          <a:prstGeom prst="bentUpArrow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6" name="Picture 2" descr="http://s50.radikal.ru/i130/1007/4f/cd7be715f67c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37795" r="22677" b="3467"/>
          <a:stretch>
            <a:fillRect/>
          </a:stretch>
        </p:blipFill>
        <p:spPr bwMode="auto">
          <a:xfrm>
            <a:off x="179512" y="1484784"/>
            <a:ext cx="3011846" cy="5011083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3275856" y="1556792"/>
            <a:ext cx="5544000" cy="4545796"/>
            <a:chOff x="1979712" y="1393154"/>
            <a:chExt cx="6251848" cy="4545796"/>
          </a:xfrm>
        </p:grpSpPr>
        <p:pic>
          <p:nvPicPr>
            <p:cNvPr id="16388" name="Picture 4" descr="http://s44.radikal.ru/i104/1007/90/916683dd0ff0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79712" y="1393154"/>
              <a:ext cx="6251848" cy="4516961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2385721" y="5569618"/>
              <a:ext cx="5521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Б. Ольшанский. Предание о Святославе</a:t>
              </a:r>
              <a:endParaRPr lang="ru-RU" dirty="0"/>
            </a:p>
          </p:txBody>
        </p:sp>
      </p:grpSp>
      <p:sp>
        <p:nvSpPr>
          <p:cNvPr id="8" name="6-конечная звезда 7"/>
          <p:cNvSpPr/>
          <p:nvPr/>
        </p:nvSpPr>
        <p:spPr>
          <a:xfrm>
            <a:off x="8316416" y="6093296"/>
            <a:ext cx="482352" cy="581744"/>
          </a:xfrm>
          <a:prstGeom prst="star6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79512" y="332656"/>
            <a:ext cx="8712968" cy="6525344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«</a:t>
            </a:r>
            <a:r>
              <a:rPr lang="ru-RU" sz="2800" b="1" i="1" dirty="0" smtClean="0">
                <a:solidFill>
                  <a:schemeClr val="tx1"/>
                </a:solidFill>
              </a:rPr>
              <a:t>Когда Святослав вырос и возмужал, стал он собирать много воинов храбрых, и быстрым был, словно </a:t>
            </a:r>
            <a:r>
              <a:rPr lang="ru-RU" sz="2800" b="1" i="1" dirty="0" err="1" smtClean="0">
                <a:solidFill>
                  <a:schemeClr val="tx1"/>
                </a:solidFill>
              </a:rPr>
              <a:t>пардус</a:t>
            </a:r>
            <a:r>
              <a:rPr lang="ru-RU" sz="2800" b="1" i="1" dirty="0" smtClean="0">
                <a:solidFill>
                  <a:schemeClr val="tx1"/>
                </a:solidFill>
              </a:rPr>
              <a:t>, и много воевал. В походах же не возил за собою ни возов, ни котлов, не варил мяса, но, тонко нарезав конину, или зверину, или говядину и зажарив на углях, так ел; не имел он шатра, но спал, постилая потник с седлом в головах, — такими же были и все остальные его воины. И посылал в иные земли со словами: „Иду на Вы!“.»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2051720" y="1124744"/>
            <a:ext cx="6840760" cy="5535488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964 г. – поход на вятичей, которые не платили дань Киеву.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965 г. - двинулся далее на юго-восток к Хазарскому каганату и Волжской </a:t>
            </a:r>
            <a:r>
              <a:rPr lang="ru-RU" sz="2000" b="1" dirty="0" err="1" smtClean="0">
                <a:solidFill>
                  <a:schemeClr val="tx1"/>
                </a:solidFill>
              </a:rPr>
              <a:t>Булгарии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Завоевал главную хазарскую цитадель – крепость </a:t>
            </a:r>
            <a:r>
              <a:rPr lang="ru-RU" sz="2000" b="1" dirty="0" err="1" smtClean="0">
                <a:solidFill>
                  <a:schemeClr val="tx1"/>
                </a:solidFill>
              </a:rPr>
              <a:t>Саркел</a:t>
            </a:r>
            <a:r>
              <a:rPr lang="ru-RU" sz="2000" b="1" dirty="0" smtClean="0">
                <a:solidFill>
                  <a:schemeClr val="tx1"/>
                </a:solidFill>
              </a:rPr>
              <a:t> (Белую Вежу) на Дону и столицу каганата город Итиль, разбил племена ясов и </a:t>
            </a:r>
            <a:r>
              <a:rPr lang="ru-RU" sz="2000" b="1" dirty="0" err="1" smtClean="0">
                <a:solidFill>
                  <a:schemeClr val="tx1"/>
                </a:solidFill>
              </a:rPr>
              <a:t>касогов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967 г. - вторгся в Болгарию и разбил войско болгарского царя Петра. В устье Дуная  «поставил» город </a:t>
            </a:r>
            <a:r>
              <a:rPr lang="ru-RU" sz="2000" b="1" dirty="0" err="1" smtClean="0">
                <a:solidFill>
                  <a:schemeClr val="tx1"/>
                </a:solidFill>
              </a:rPr>
              <a:t>Переяславец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970 г. - Святослав начал новый военный поход  против Византии.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899592" y="116632"/>
            <a:ext cx="7344816" cy="936104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«Не посрамим земли Русской, но ляжем здесь костьми, ибо мертвым не стыдно. Если же побежим – позор нам будет».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7172" name="Picture 4" descr="Картинка 25 из 4247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t="31127"/>
          <a:stretch>
            <a:fillRect/>
          </a:stretch>
        </p:blipFill>
        <p:spPr bwMode="auto">
          <a:xfrm>
            <a:off x="2411760" y="1124744"/>
            <a:ext cx="5904656" cy="55705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4"/>
            <a:ext cx="7200800" cy="76944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prst="relaxedInset"/>
          </a:sp3d>
        </p:spPr>
        <p:txBody>
          <a:bodyPr wrap="square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3"/>
                </a:solidFill>
              </a:rPr>
              <a:t>972 – 980 – первая усобица.</a:t>
            </a:r>
          </a:p>
        </p:txBody>
      </p:sp>
      <p:sp>
        <p:nvSpPr>
          <p:cNvPr id="3" name="Стрелка углом вверх 2">
            <a:hlinkClick r:id="rId3" action="ppaction://hlinksldjump"/>
          </p:cNvPr>
          <p:cNvSpPr/>
          <p:nvPr/>
        </p:nvSpPr>
        <p:spPr>
          <a:xfrm>
            <a:off x="8279904" y="6065912"/>
            <a:ext cx="684584" cy="603448"/>
          </a:xfrm>
          <a:prstGeom prst="bentUpArrow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92080" y="1628800"/>
            <a:ext cx="3524626" cy="224676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Святослав, уходя на Балканы,</a:t>
            </a:r>
          </a:p>
          <a:p>
            <a:r>
              <a:rPr lang="ru-RU" sz="2000" b="1" dirty="0" smtClean="0"/>
              <a:t> оставил в Киеве в качестве</a:t>
            </a:r>
          </a:p>
          <a:p>
            <a:r>
              <a:rPr lang="ru-RU" sz="2000" b="1" dirty="0" smtClean="0"/>
              <a:t> правителя своего старшего</a:t>
            </a:r>
          </a:p>
          <a:p>
            <a:r>
              <a:rPr lang="ru-RU" sz="2000" b="1" dirty="0" smtClean="0"/>
              <a:t> сына Ярополка. Другой сын, </a:t>
            </a:r>
          </a:p>
          <a:p>
            <a:r>
              <a:rPr lang="ru-RU" sz="2000" b="1" dirty="0" smtClean="0"/>
              <a:t>Олег, правил в Древлянской земле, третий,</a:t>
            </a:r>
          </a:p>
          <a:p>
            <a:r>
              <a:rPr lang="ru-RU" sz="2000" b="1" dirty="0" smtClean="0"/>
              <a:t> Владимир - в Новгороде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Картинка 1 из 17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3360" t="12300" r="13438" b="5591"/>
          <a:stretch>
            <a:fillRect/>
          </a:stretch>
        </p:blipFill>
        <p:spPr bwMode="auto">
          <a:xfrm>
            <a:off x="5508104" y="4109283"/>
            <a:ext cx="3134232" cy="232316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1520" y="6093296"/>
            <a:ext cx="5035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Поводом послужило убийство (смерть?) на охоте</a:t>
            </a:r>
          </a:p>
          <a:p>
            <a:r>
              <a:rPr lang="ru-RU" dirty="0" smtClean="0"/>
              <a:t>сына Свенельда, воеводы Ярополка.</a:t>
            </a:r>
            <a:endParaRPr lang="ru-RU" dirty="0"/>
          </a:p>
        </p:txBody>
      </p:sp>
      <p:pic>
        <p:nvPicPr>
          <p:cNvPr id="4098" name="Picture 2" descr="Картинка 7 из 734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437328"/>
            <a:ext cx="4392488" cy="4505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Администратор\Pictures\схемы\cfd44246d97d25a88159f2502b6_pr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23215"/>
            <a:ext cx="8064896" cy="601156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35292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http://love-roman.forum2x2.ru/t804p80-topic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http://otvet.mail.ru/question/9193489/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http://wap.konan.varvar.ru/arhiv/gallery/russian/vasnetsov_v_m/index.html</a:t>
            </a:r>
            <a:r>
              <a:rPr lang="ru-RU" dirty="0" smtClean="0"/>
              <a:t> (галерея)</a:t>
            </a:r>
          </a:p>
          <a:p>
            <a:r>
              <a:rPr lang="en-US" dirty="0" smtClean="0">
                <a:hlinkClick r:id="rId5"/>
              </a:rPr>
              <a:t>http://weblog.rc-mir.com/weblog.1986546_1830.html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http://ru.wikipedia.org/wiki/%D0%98%D0%B3%D0%BE%D1%80%D1%8C_%D0%A0%D1%8E%D1%80%D0%B8%D0%BA%D0%BE%D0%B2%D0%B8%D1%87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http://www.ashkimsin.ru/chayxana/lofiversion/index.php/t7182.html</a:t>
            </a:r>
            <a:endParaRPr lang="ru-RU" dirty="0" smtClean="0"/>
          </a:p>
          <a:p>
            <a:r>
              <a:rPr lang="en-US" dirty="0" smtClean="0">
                <a:hlinkClick r:id="rId8"/>
              </a:rPr>
              <a:t>http://www.liveinternet.ru/community/1369539/post129719523/</a:t>
            </a:r>
            <a:endParaRPr lang="ru-RU" dirty="0" smtClean="0"/>
          </a:p>
          <a:p>
            <a:r>
              <a:rPr lang="en-US" dirty="0" smtClean="0">
                <a:hlinkClick r:id="rId9"/>
              </a:rPr>
              <a:t>http://www.nenovosty.ru/den-krezheniya-rusi.html</a:t>
            </a:r>
            <a:endParaRPr lang="ru-RU" dirty="0" smtClean="0"/>
          </a:p>
          <a:p>
            <a:r>
              <a:rPr lang="en-US" dirty="0" smtClean="0">
                <a:hlinkClick r:id="rId10"/>
              </a:rPr>
              <a:t>http://blogs.privet.ru/user/keti_649/108899898</a:t>
            </a:r>
            <a:r>
              <a:rPr lang="ru-RU" dirty="0" smtClean="0"/>
              <a:t>  иллюстрации</a:t>
            </a:r>
          </a:p>
          <a:p>
            <a:r>
              <a:rPr lang="en-US" dirty="0" smtClean="0">
                <a:hlinkClick r:id="rId11"/>
              </a:rPr>
              <a:t>http://video.sibnet.ru/video161448/</a:t>
            </a:r>
            <a:endParaRPr lang="en-US" dirty="0" smtClean="0"/>
          </a:p>
          <a:p>
            <a:r>
              <a:rPr lang="en-US" dirty="0" smtClean="0">
                <a:hlinkClick r:id="rId12"/>
              </a:rPr>
              <a:t>http://www.my-article.net/get/</a:t>
            </a:r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860</Words>
  <Application>Microsoft Office PowerPoint</Application>
  <PresentationFormat>Экран (4:3)</PresentationFormat>
  <Paragraphs>96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Первые русские князья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Admin</cp:lastModifiedBy>
  <cp:revision>34</cp:revision>
  <dcterms:created xsi:type="dcterms:W3CDTF">2011-07-04T10:32:47Z</dcterms:created>
  <dcterms:modified xsi:type="dcterms:W3CDTF">2013-02-01T03:54:11Z</dcterms:modified>
</cp:coreProperties>
</file>