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B094E-9055-4550-897B-2CB00EEA14DB}" type="datetimeFigureOut">
              <a:rPr lang="ru-RU" smtClean="0"/>
              <a:pPr/>
              <a:t>28.06.2010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0D423-3634-48A1-BFD3-0CB8FEBC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0D423-3634-48A1-BFD3-0CB8FEBCED1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51D25-EDB2-42EF-813A-B7D2EDE23A40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1FDA1-7EF4-4FA0-9042-AEE6834BEFE8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F740-B862-4C5B-98EF-52C510953BA9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4C2A-01FA-459B-BCD8-A0BFAB49CBCE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CA5B-BF88-4EAB-8A18-68B3A6C855C9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0025F-106F-419F-BFA6-72EC8537262C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4EEE0-2BEB-41C1-AB86-7D23008B2DAB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06F79-0284-4AF7-AF62-4DB625EA27E5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30E-B4DC-4F4B-ABA1-A2B014F6303B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53E2-542D-41D4-A2D8-A81A0A3C5C58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A03C-CDA4-44F3-9F4D-8B68A843AA18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8577F-2C1A-469C-9E7F-45A4FA520843}" type="datetime1">
              <a:rPr lang="en-US" smtClean="0"/>
              <a:pPr/>
              <a:t>6/28/2010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pn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34.png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Тема 8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Типовые  соединения деталей машин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План лекции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1816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Резьбовые соединения. Общие сведения. Определения и параметры резьбы. Крепежные и ходовые резьбы. Стандартные резьбы общего назначения. Расчет болтов при переменных напряжениях. Расчет витков резьбы. Определение момента на гаечном ключе.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Заклепочные соединения. Виды заклепок и заклепочных швов. Методика расчета заклепочных швов на прочность и плотность.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Сварные соединения. Основные виды сварных соединений и типы сварных швов. Расчет сварных швов на прочность.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Шпоночные и шлицевые соединения. Расчет сегментной и круглой шпонки. Выбор допускаемых напряжений. Расчет зубчатых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прямобочных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соединений.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Паяные и клеевые соединения. 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Расчет на прочность.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9075" y="60642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3400" y="617220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Резьбовые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105400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pPr algn="just"/>
            <a:r>
              <a:rPr lang="ru-RU" sz="4500" dirty="0" smtClean="0">
                <a:latin typeface="Arial" pitchFamily="34" charset="0"/>
                <a:cs typeface="Arial" pitchFamily="34" charset="0"/>
              </a:rPr>
              <a:t>Основные детали соединения имеют  наружную либо внутреннюю винтовую нарезку (резьбу) и  снабжены огранёнными поверхностями для захвата гаечным ключом. </a:t>
            </a:r>
          </a:p>
          <a:p>
            <a:pPr algn="just"/>
            <a:r>
              <a:rPr lang="ru-RU" sz="4500" dirty="0" smtClean="0">
                <a:latin typeface="Arial" pitchFamily="34" charset="0"/>
                <a:cs typeface="Arial" pitchFamily="34" charset="0"/>
              </a:rPr>
              <a:t>Болт – длинный цилиндр с головкой и наружной резьбой. Проходит сквозь соединяемые детали и затягивается гайкой (а) – деталью с резьбовым отверстием. </a:t>
            </a:r>
          </a:p>
          <a:p>
            <a:pPr algn="just"/>
            <a:r>
              <a:rPr lang="ru-RU" sz="4500" dirty="0" smtClean="0">
                <a:latin typeface="Arial" pitchFamily="34" charset="0"/>
                <a:cs typeface="Arial" pitchFamily="34" charset="0"/>
              </a:rPr>
              <a:t>Винт –  внешне не отличается от болта, но  завинчивается в резьбу одной из соединяемых деталей (б). </a:t>
            </a:r>
          </a:p>
          <a:p>
            <a:pPr algn="just"/>
            <a:r>
              <a:rPr lang="ru-RU" sz="4500" dirty="0" smtClean="0">
                <a:latin typeface="Arial" pitchFamily="34" charset="0"/>
                <a:cs typeface="Arial" pitchFamily="34" charset="0"/>
              </a:rPr>
              <a:t>Шпилька – винт без головки с резьбой на обоих концах (в).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800600" y="2209800"/>
            <a:ext cx="3886200" cy="2547937"/>
            <a:chOff x="1800" y="3600"/>
            <a:chExt cx="4536" cy="3293"/>
          </a:xfrm>
        </p:grpSpPr>
        <p:pic>
          <p:nvPicPr>
            <p:cNvPr id="1027" name="Picture 3" descr="РЕЗЬБОВЫ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00" y="3913"/>
              <a:ext cx="4536" cy="2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1872" y="3600"/>
              <a:ext cx="4176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     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РЕЗЬБОВЫЕ СОЕДИНЕНИЯ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Основные параметры резьбы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Номинальные размеры рассматриваемых параметров резьбы являются одинаковыми для болта (шпильки, винта и т. д.) и гайки.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Наружный диаметр резьбы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) (рис. 1 а—в) — диаметр воображаемого цилиндра, касательного к вершинам наружной резьбы или впадинам внутренней резьбы. Наружный диаметр для большинства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резьб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принимается за номинальный диаметр резьбы.</a:t>
            </a:r>
          </a:p>
          <a:p>
            <a:endParaRPr lang="ru-RU" dirty="0"/>
          </a:p>
        </p:txBody>
      </p:sp>
      <p:pic>
        <p:nvPicPr>
          <p:cNvPr id="2050" name="Picture 2" descr="C:\Documents and Settings\Потехин\Рабочий стол\r1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352800"/>
            <a:ext cx="4648200" cy="3152313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960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900" dirty="0" smtClean="0">
                <a:latin typeface="Arial" pitchFamily="34" charset="0"/>
                <a:cs typeface="Arial" pitchFamily="34" charset="0"/>
              </a:rPr>
              <a:t>Внутренний диаметр резьбы </a:t>
            </a:r>
            <a:r>
              <a:rPr lang="ru-RU" sz="29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9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9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9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) (рис. 1) — диаметр воображаемого цилиндра, вписанного касательно к вершинам внутренней резьбы или впадинам наружной резьбы. </a:t>
            </a:r>
          </a:p>
          <a:p>
            <a:pPr algn="just">
              <a:buNone/>
            </a:pPr>
            <a:r>
              <a:rPr lang="ru-RU" sz="29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ru-RU" sz="2900" dirty="0" smtClean="0">
                <a:latin typeface="Arial" pitchFamily="34" charset="0"/>
                <a:cs typeface="Arial" pitchFamily="34" charset="0"/>
              </a:rPr>
              <a:t>Средний диаметр резьбы </a:t>
            </a:r>
            <a:r>
              <a:rPr lang="ru-RU" sz="29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9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9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9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) (рис. 1) — диаметр воображаемого </a:t>
            </a:r>
            <a:r>
              <a:rPr lang="ru-RU" sz="2900" dirty="0" err="1" smtClean="0">
                <a:latin typeface="Arial" pitchFamily="34" charset="0"/>
                <a:cs typeface="Arial" pitchFamily="34" charset="0"/>
              </a:rPr>
              <a:t>соосного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 с резьбой цилиндра, образующая которого пересекает профиль витков в точках, где ширина канавки равна половине номинального шага </a:t>
            </a:r>
            <a:r>
              <a:rPr lang="ru-RU" sz="2900" i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 для однозаходной резьбы и для многозаходной резьбы — половине номинального хода </a:t>
            </a:r>
            <a:r>
              <a:rPr lang="ru-RU" sz="2900" i="1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, разделенной на число заходов. </a:t>
            </a:r>
          </a:p>
          <a:p>
            <a:pPr algn="just">
              <a:buNone/>
            </a:pPr>
            <a:r>
              <a:rPr lang="ru-RU" sz="29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ru-RU" sz="2900" dirty="0" smtClean="0">
                <a:latin typeface="Arial" pitchFamily="34" charset="0"/>
                <a:cs typeface="Arial" pitchFamily="34" charset="0"/>
              </a:rPr>
              <a:t>Шагом резьбы </a:t>
            </a:r>
            <a:r>
              <a:rPr lang="ru-RU" sz="2900" i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 (рис. 1, а) называется расстояние между соседними одноименными боковыми сторонами профиля, измеренное в направлении, параллельном оси резьбы. </a:t>
            </a:r>
          </a:p>
          <a:p>
            <a:pPr algn="just">
              <a:buNone/>
            </a:pP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900" dirty="0" smtClean="0">
                <a:latin typeface="Arial" pitchFamily="34" charset="0"/>
                <a:cs typeface="Arial" pitchFamily="34" charset="0"/>
              </a:rPr>
              <a:t>Углом профиля </a:t>
            </a:r>
            <a:r>
              <a:rPr lang="el-GR" sz="2900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ru-RU" sz="2900" dirty="0" smtClean="0">
                <a:latin typeface="Arial" pitchFamily="34" charset="0"/>
                <a:cs typeface="Arial" pitchFamily="34" charset="0"/>
              </a:rPr>
              <a:t> (рис. 1, а) называется угол между боковыми сторонами профиля в осевой плоскости. </a:t>
            </a:r>
          </a:p>
          <a:p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Углом подъема </a:t>
            </a:r>
            <a:r>
              <a:rPr lang="el-GR" sz="2800" i="1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800" i="1" dirty="0" smtClean="0">
                <a:latin typeface="Arial" pitchFamily="34" charset="0"/>
                <a:cs typeface="Arial" pitchFamily="34" charset="0"/>
              </a:rPr>
              <a:t>⁄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 2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(рис. 1, а) называется угол между касательной к винтовой поверхности в точке, лежащей на среднем диаметре резьбы, и плоскостью, перпендикулярной оси резьбы. </a:t>
            </a: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Длиной свинчивания (высотой гайки) </a:t>
            </a:r>
            <a:r>
              <a:rPr lang="ru-RU" sz="2800" i="1" dirty="0" err="1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называется длина соприкосновения винтовых поверхностей наружной и внутренней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резьб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в осевом сечении.</a:t>
            </a: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Кроме перечисленных параметров резьбы различают также следующие: высота исходного профиля H, рабочая высота профиля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sz="28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и высота профиля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sz="28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измеряемые в направлении, перпендикулярном оси резьбы. Параметры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H, H</a:t>
            </a:r>
            <a:r>
              <a:rPr lang="ru-RU" sz="28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, H</a:t>
            </a:r>
            <a:r>
              <a:rPr lang="ru-RU" sz="28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(рис. 1) выражаются при известных углах наклона профиля (или ) в долях шага резьбы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 algn="just"/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91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Стандартные резьбы общего назначения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47800" y="1066796"/>
          <a:ext cx="6400800" cy="4572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891"/>
                <a:gridCol w="2376970"/>
                <a:gridCol w="3441939"/>
              </a:tblGrid>
              <a:tr h="71991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Типы</a:t>
                      </a:r>
                      <a:r>
                        <a:rPr lang="ru-RU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Arial" pitchFamily="34" charset="0"/>
                          <a:cs typeface="Arial" pitchFamily="34" charset="0"/>
                        </a:rPr>
                        <a:t>резьб</a:t>
                      </a:r>
                      <a:r>
                        <a:rPr lang="ru-RU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Профиль резьбы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3023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Метрическая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963023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2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Метрическая коническая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963023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3</a:t>
                      </a:r>
                    </a:p>
                    <a:p>
                      <a:pPr algn="ctr"/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Трубная цилиндрическая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63023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4</a:t>
                      </a:r>
                    </a:p>
                    <a:p>
                      <a:pPr algn="ctr"/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Трубная </a:t>
                      </a: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коническая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Рисунок 5" descr="http://www.homedistiller.ru/images/thread/thread_00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90500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homedistiller.ru/images/thread/thread_01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819400"/>
            <a:ext cx="10382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homedistiller.ru/images/thread/thread_02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3810000"/>
            <a:ext cx="10763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homedistiller.ru/images/thread/thread_03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4724400"/>
            <a:ext cx="10287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295399" y="990601"/>
          <a:ext cx="6705599" cy="4703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11"/>
                <a:gridCol w="2483555"/>
                <a:gridCol w="3725333"/>
              </a:tblGrid>
              <a:tr h="44392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Типы</a:t>
                      </a:r>
                      <a:r>
                        <a:rPr lang="ru-RU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Arial" pitchFamily="34" charset="0"/>
                          <a:cs typeface="Arial" pitchFamily="34" charset="0"/>
                        </a:rPr>
                        <a:t>резьб</a:t>
                      </a:r>
                      <a:r>
                        <a:rPr lang="ru-RU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Профиль резьбы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098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Коническая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дюймовая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98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Трапецеидальная</a:t>
                      </a:r>
                      <a:endParaRPr lang="ru-RU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98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Упорная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298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Круглая</a:t>
                      </a:r>
                      <a:endParaRPr lang="ru-RU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Рисунок 5" descr="http://www.homedistiller.ru/images/thread/thread_04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676400"/>
            <a:ext cx="106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homedistiller.ru/images/thread/thread_05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819400"/>
            <a:ext cx="10953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homedistiller.ru/images/thread/thread_06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810000"/>
            <a:ext cx="1104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homedistiller.ru/images/thread/thread_070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4800600"/>
            <a:ext cx="12477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Крепёжные резьбы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Применяются для соединения деталей машин друг с другом посредством деталей, имеющих резьбу.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200" dirty="0" smtClean="0">
                <a:latin typeface="Arial" pitchFamily="34" charset="0"/>
                <a:cs typeface="Arial" pitchFamily="34" charset="0"/>
              </a:rPr>
              <a:t>Для малонагруженных и декоративных конструкций применяются винты и болты с коническими и сферическими головками (как у заклёпок), снабжёнными линейными или крестообразными углублениями для затяжки отвёрткой. Для соединения деревянных и пластмассовых деталей применяют шурупы 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саморезы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– винты со специальным  заострённым хвостовиком.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4337" name="Group 1"/>
          <p:cNvGrpSpPr>
            <a:grpSpLocks/>
          </p:cNvGrpSpPr>
          <p:nvPr/>
        </p:nvGrpSpPr>
        <p:grpSpPr bwMode="auto">
          <a:xfrm>
            <a:off x="1447800" y="4419600"/>
            <a:ext cx="6172200" cy="2057400"/>
            <a:chOff x="2160" y="4752"/>
            <a:chExt cx="8352" cy="2121"/>
          </a:xfrm>
        </p:grpSpPr>
        <p:pic>
          <p:nvPicPr>
            <p:cNvPr id="14338" name="Picture 2" descr="РЕЗЬ КРЕПЁЖ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60" y="4896"/>
              <a:ext cx="8286" cy="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39" name="Text Box 3"/>
            <p:cNvSpPr txBox="1">
              <a:spLocks noChangeArrowheads="1"/>
            </p:cNvSpPr>
            <p:nvPr/>
          </p:nvSpPr>
          <p:spPr bwMode="auto">
            <a:xfrm>
              <a:off x="2160" y="6624"/>
              <a:ext cx="8352" cy="2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        </a:t>
              </a:r>
              <a:r>
                <a:rPr kumimoji="0" lang="ru-RU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ОСНОВНАЯ                                                   ТРУБНАЯ                         КРУГЛАЯ                           ДЛЯ ДЕРЕВА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340" name="Text Box 4"/>
            <p:cNvSpPr txBox="1">
              <a:spLocks noChangeArrowheads="1"/>
            </p:cNvSpPr>
            <p:nvPr/>
          </p:nvSpPr>
          <p:spPr bwMode="auto">
            <a:xfrm>
              <a:off x="2448" y="4752"/>
              <a:ext cx="54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      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РЕЗЬБЫ КРЕПЁЖНЫЕ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Ходовые резьбы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Применяются для преобразования вращательного движения в поступательное, например, в токарных станках, в домкратах и т.д. </a:t>
            </a:r>
            <a:endParaRPr lang="ru-RU" sz="2400" dirty="0" smtClean="0"/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Резьбы ходовые для винтовых механизмов  (прямоугольная, трапецеидальна симметричная, трапецеидальная несимметричная упорная) должны обладать малым трением для снижения потерь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 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3313" name="Group 1"/>
          <p:cNvGrpSpPr>
            <a:grpSpLocks/>
          </p:cNvGrpSpPr>
          <p:nvPr/>
        </p:nvGrpSpPr>
        <p:grpSpPr bwMode="auto">
          <a:xfrm>
            <a:off x="1600200" y="3886200"/>
            <a:ext cx="6248400" cy="1752600"/>
            <a:chOff x="1728" y="3888"/>
            <a:chExt cx="9180" cy="1983"/>
          </a:xfrm>
        </p:grpSpPr>
        <p:pic>
          <p:nvPicPr>
            <p:cNvPr id="13314" name="Picture 2" descr="РЕЗЬ ХОДОВЫ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28" y="4032"/>
              <a:ext cx="9072" cy="1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5" name="Text Box 3"/>
            <p:cNvSpPr txBox="1">
              <a:spLocks noChangeArrowheads="1"/>
            </p:cNvSpPr>
            <p:nvPr/>
          </p:nvSpPr>
          <p:spPr bwMode="auto">
            <a:xfrm>
              <a:off x="1728" y="5616"/>
              <a:ext cx="9180" cy="25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   </a:t>
              </a:r>
              <a:r>
                <a:rPr kumimoji="0" lang="ru-RU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ПРЯМОУГОЛЬНАЯ                         ТРАПЕЦЕИДАЛЬНАЯ СИММЕТРИЧНАЯ        НЕСИММЕТРИЧНАЯ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316" name="Text Box 4"/>
            <p:cNvSpPr txBox="1">
              <a:spLocks noChangeArrowheads="1"/>
            </p:cNvSpPr>
            <p:nvPr/>
          </p:nvSpPr>
          <p:spPr bwMode="auto">
            <a:xfrm>
              <a:off x="1872" y="3888"/>
              <a:ext cx="40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      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РЕЗЬБЫ ХОДОВЫЕ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Расчёт болтов при переменных напряжениях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648200" cy="52578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Соединение нагружено продольной силой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Q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Болт растянут.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Условие прочности  на растяжение запишется в виде: </a:t>
            </a: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Напряжения растяжения в резьбе:</a:t>
            </a: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Из условия прочности на растяжение находим внутренний диаметр резьбы болта:</a:t>
            </a:r>
          </a:p>
          <a:p>
            <a:pP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2289" name="Group 1"/>
          <p:cNvGrpSpPr>
            <a:grpSpLocks/>
          </p:cNvGrpSpPr>
          <p:nvPr/>
        </p:nvGrpSpPr>
        <p:grpSpPr bwMode="auto">
          <a:xfrm>
            <a:off x="5257800" y="1524000"/>
            <a:ext cx="2971800" cy="4114800"/>
            <a:chOff x="4608" y="1728"/>
            <a:chExt cx="1716" cy="2598"/>
          </a:xfrm>
        </p:grpSpPr>
        <p:sp>
          <p:nvSpPr>
            <p:cNvPr id="12290" name="Text Box 2"/>
            <p:cNvSpPr txBox="1">
              <a:spLocks noChangeArrowheads="1"/>
            </p:cNvSpPr>
            <p:nvPr/>
          </p:nvSpPr>
          <p:spPr bwMode="auto">
            <a:xfrm>
              <a:off x="4608" y="1728"/>
              <a:ext cx="288" cy="2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БОЛТ </a:t>
              </a: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С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ЗАЗОРОМ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2291" name="Picture 3" descr="БОЛТ С ЗАЗОРОМ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96" y="1728"/>
              <a:ext cx="1428" cy="2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447800" y="2895600"/>
          <a:ext cx="2057400" cy="533400"/>
        </p:xfrm>
        <a:graphic>
          <a:graphicData uri="http://schemas.openxmlformats.org/presentationml/2006/ole">
            <p:oleObj spid="_x0000_s12292" name="Формула" r:id="rId6" imgW="1015559" imgH="266584" progId="Equation.3">
              <p:embed/>
            </p:oleObj>
          </a:graphicData>
        </a:graphic>
      </p:graphicFrame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1524000" y="3962400"/>
          <a:ext cx="2286000" cy="533400"/>
        </p:xfrm>
        <a:graphic>
          <a:graphicData uri="http://schemas.openxmlformats.org/presentationml/2006/ole">
            <p:oleObj spid="_x0000_s12294" name="Формула" r:id="rId7" imgW="1282700" imgH="254000" progId="Equation.3">
              <p:embed/>
            </p:oleObj>
          </a:graphicData>
        </a:graphic>
      </p:graphicFrame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1066800" y="5791200"/>
          <a:ext cx="3429000" cy="609600"/>
        </p:xfrm>
        <a:graphic>
          <a:graphicData uri="http://schemas.openxmlformats.org/presentationml/2006/ole">
            <p:oleObj spid="_x0000_s12296" name="Формула" r:id="rId8" imgW="1637589" imgH="317362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495800" cy="556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Соединение нагружено поперечной силой 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При этом болт работает на срез. Внутренний диаметр резьбы рассчитывается аналогично случаю с растяжением: </a:t>
            </a:r>
          </a:p>
          <a:p>
            <a:pPr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11265" name="Group 1"/>
          <p:cNvGrpSpPr>
            <a:grpSpLocks/>
          </p:cNvGrpSpPr>
          <p:nvPr/>
        </p:nvGrpSpPr>
        <p:grpSpPr bwMode="auto">
          <a:xfrm>
            <a:off x="5486400" y="1371600"/>
            <a:ext cx="2590800" cy="3429000"/>
            <a:chOff x="1872" y="1872"/>
            <a:chExt cx="2016" cy="1999"/>
          </a:xfrm>
        </p:grpSpPr>
        <p:pic>
          <p:nvPicPr>
            <p:cNvPr id="11266" name="Picture 2" descr="БОЛТ БЕЗ ЗАЗОРА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44" y="2154"/>
              <a:ext cx="1944" cy="1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67" name="Text Box 3"/>
            <p:cNvSpPr txBox="1">
              <a:spLocks noChangeArrowheads="1"/>
            </p:cNvSpPr>
            <p:nvPr/>
          </p:nvSpPr>
          <p:spPr bwMode="auto">
            <a:xfrm>
              <a:off x="1872" y="1872"/>
              <a:ext cx="2016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БОЛТ БЕЗ ЗАЗОРА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914400" y="4114800"/>
          <a:ext cx="3733800" cy="762000"/>
        </p:xfrm>
        <a:graphic>
          <a:graphicData uri="http://schemas.openxmlformats.org/presentationml/2006/ole">
            <p:oleObj spid="_x0000_s11268" name="Формула" r:id="rId4" imgW="1586811" imgH="317362" progId="Equation.3">
              <p:embed/>
            </p:oleObj>
          </a:graphicData>
        </a:graphic>
      </p:graphicFrame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572000" cy="54864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Соединение нагружено поперечной силой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Сила затяжки болта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должна дать такую силу трения между деталями, которая была бы больше поперечной сдвигающей силы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Болт работает на растяжение, а от момента затяжки испытывает ещё и кручение.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Тогда:</a:t>
            </a:r>
          </a:p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где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V = 1,2 F/ 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838200" y="4648200"/>
          <a:ext cx="3657600" cy="609600"/>
        </p:xfrm>
        <a:graphic>
          <a:graphicData uri="http://schemas.openxmlformats.org/presentationml/2006/ole">
            <p:oleObj spid="_x0000_s10241" name="Формула" r:id="rId3" imgW="2005729" imgH="317362" progId="Equation.3">
              <p:embed/>
            </p:oleObj>
          </a:graphicData>
        </a:graphic>
      </p:graphicFrame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5562600" y="1066800"/>
            <a:ext cx="2743200" cy="3886200"/>
            <a:chOff x="4176" y="5184"/>
            <a:chExt cx="2030" cy="2958"/>
          </a:xfrm>
        </p:grpSpPr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4176" y="5184"/>
              <a:ext cx="2016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БОЛТ С ЗАЗОРОМ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И ПОПЕРЕЧНОЙ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СИЛОЙ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0245" name="Picture 5" descr="БОЛТ С ПОПЕРЕЧ СИЛОЙ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20" y="6048"/>
              <a:ext cx="1886" cy="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Определение момента на гаечном ключе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Резьбовые соединения затягиваю при сборке путём завинчивания гаек (винтов) с помощью гаечных ключей. 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Сила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 на рукоятке ключа создаёт момент затяжки: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•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7" name="Picture 1" descr="C:\Documents and Settings\Потехин\Рабочий стол\detm_01_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209800"/>
            <a:ext cx="3655950" cy="2663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Заклёпочные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81000" y="1066800"/>
            <a:ext cx="4495800" cy="5562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dirty="0" smtClean="0">
                <a:latin typeface="Arial" pitchFamily="34" charset="0"/>
                <a:cs typeface="Arial" pitchFamily="34" charset="0"/>
              </a:rPr>
              <a:t>Образуются с помощью специальных деталей – заклёпок .  </a:t>
            </a:r>
          </a:p>
          <a:p>
            <a:pPr algn="just"/>
            <a:r>
              <a:rPr lang="ru-RU" sz="2600" dirty="0" smtClean="0">
                <a:latin typeface="Arial" pitchFamily="34" charset="0"/>
                <a:cs typeface="Arial" pitchFamily="34" charset="0"/>
              </a:rPr>
              <a:t>Заклёпка имеет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грибообразную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форму и выпускается с одной головкой (закладной) вставляется в совместно просверленные детали,  а затем хвостовик ударами молотка или пресса расклёпывается, образуя вторую головку (замыкающую). </a:t>
            </a:r>
          </a:p>
          <a:p>
            <a:pPr algn="just"/>
            <a:r>
              <a:rPr lang="ru-RU" sz="2600" dirty="0" smtClean="0">
                <a:latin typeface="Arial" pitchFamily="34" charset="0"/>
                <a:cs typeface="Arial" pitchFamily="34" charset="0"/>
              </a:rPr>
              <a:t>При этом детали сильно сжимаются, образуя прочное, неподвижное неразъёмное соединение.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193" name="Group 1"/>
          <p:cNvGrpSpPr>
            <a:grpSpLocks/>
          </p:cNvGrpSpPr>
          <p:nvPr/>
        </p:nvGrpSpPr>
        <p:grpSpPr bwMode="auto">
          <a:xfrm>
            <a:off x="4876800" y="2286000"/>
            <a:ext cx="3886200" cy="2514600"/>
            <a:chOff x="1872" y="2016"/>
            <a:chExt cx="3879" cy="2018"/>
          </a:xfrm>
        </p:grpSpPr>
        <p:pic>
          <p:nvPicPr>
            <p:cNvPr id="8194" name="Picture 2" descr="заклёпки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72" y="2016"/>
              <a:ext cx="3879" cy="2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3600" y="2016"/>
              <a:ext cx="2013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ЗАКЛЁПКА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30480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Заклёпки изготавливают из сравнительно мягких материалов: Ст2, Ст3, Ст10, Ст15, латунь, медь, алюминий.</a:t>
            </a:r>
          </a:p>
          <a:p>
            <a:pPr lvl="0"/>
            <a:r>
              <a:rPr lang="ru-RU" sz="2000" dirty="0" smtClean="0">
                <a:latin typeface="Arial" pitchFamily="34" charset="0"/>
                <a:cs typeface="Arial" pitchFamily="34" charset="0"/>
              </a:rPr>
              <a:t>Заклёпки стандартизованы и выпускаются в разных модификаций:</a:t>
            </a:r>
          </a:p>
          <a:p>
            <a:pPr lvl="0" algn="just"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Сплошные с полукруглой головкой (а);</a:t>
            </a:r>
          </a:p>
          <a:p>
            <a:pPr lvl="0" algn="just"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Сплошные с плоской головкой (б);</a:t>
            </a:r>
          </a:p>
          <a:p>
            <a:pPr lvl="0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-    Сплошные с потайной головкой (в);</a:t>
            </a: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-   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Полупустотелые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(г,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,е) и  пустотелые (ж,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и).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169" name="Group 1"/>
          <p:cNvGrpSpPr>
            <a:grpSpLocks/>
          </p:cNvGrpSpPr>
          <p:nvPr/>
        </p:nvGrpSpPr>
        <p:grpSpPr bwMode="auto">
          <a:xfrm>
            <a:off x="1371600" y="3276600"/>
            <a:ext cx="6096000" cy="2819400"/>
            <a:chOff x="1728" y="1950"/>
            <a:chExt cx="5616" cy="3167"/>
          </a:xfrm>
        </p:grpSpPr>
        <p:pic>
          <p:nvPicPr>
            <p:cNvPr id="7170" name="Picture 2" descr="конструкции стандартных заклёпок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28" y="2160"/>
              <a:ext cx="5580" cy="2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1" name="Text Box 3"/>
            <p:cNvSpPr txBox="1">
              <a:spLocks noChangeArrowheads="1"/>
            </p:cNvSpPr>
            <p:nvPr/>
          </p:nvSpPr>
          <p:spPr bwMode="auto">
            <a:xfrm>
              <a:off x="1872" y="1950"/>
              <a:ext cx="54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          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ВИДЫ ЗАКЛЁПОК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Расчёт заклёпок на прочность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Заклёпки испытывают сдвиг (срез) и смятие боковых поверхностей. По этим двум критериям рассчитывается диаметр назначаемой заклёпки. При этом расчёт на срез – проектировочный, а расчёт на смятие – проверочный. Здесь и далее имеем в виду силу, приходящуюся на одну заклёпку. 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одной плоскости среза диаметр заклёпки: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двух плоскостях среза (накладки с двух сторон):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Напряжения смятия на боковых поверхностях заклёпки </a:t>
            </a:r>
          </a:p>
          <a:p>
            <a:pPr>
              <a:buNone/>
            </a:pPr>
            <a:r>
              <a:rPr lang="ru-RU" sz="2000" b="1" dirty="0" smtClean="0">
                <a:latin typeface="Arial" pitchFamily="34" charset="0"/>
                <a:cs typeface="Arial" pitchFamily="34" charset="0"/>
                <a:sym typeface="Symbol"/>
              </a:rPr>
              <a:t>                                           </a:t>
            </a:r>
            <a:r>
              <a:rPr lang="ru-RU" sz="2000" b="1" i="1" baseline="-25000" dirty="0" smtClean="0">
                <a:latin typeface="Arial" pitchFamily="34" charset="0"/>
                <a:cs typeface="Arial" pitchFamily="34" charset="0"/>
              </a:rPr>
              <a:t>см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Sd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≤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[</a:t>
            </a:r>
            <a:r>
              <a:rPr lang="ru-RU" sz="2000" b="1" dirty="0" smtClean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]</a:t>
            </a:r>
            <a:r>
              <a:rPr lang="ru-RU" sz="2000" b="1" i="1" baseline="-25000" dirty="0" smtClean="0">
                <a:latin typeface="Arial" pitchFamily="34" charset="0"/>
                <a:cs typeface="Arial" pitchFamily="34" charset="0"/>
              </a:rPr>
              <a:t>см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,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где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толщина наименьшей из соединяемых деталей.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2819400" y="3048000"/>
          <a:ext cx="3140364" cy="609600"/>
        </p:xfrm>
        <a:graphic>
          <a:graphicData uri="http://schemas.openxmlformats.org/presentationml/2006/ole">
            <p:oleObj spid="_x0000_s6145" name="Формула" r:id="rId5" imgW="1409700" imgH="279400" progId="Equation.3">
              <p:embed/>
            </p:oleObj>
          </a:graphicData>
        </a:graphic>
      </p:graphicFrame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743200" y="4191000"/>
          <a:ext cx="3429000" cy="673178"/>
        </p:xfrm>
        <a:graphic>
          <a:graphicData uri="http://schemas.openxmlformats.org/presentationml/2006/ole">
            <p:oleObj spid="_x0000_s6147" name="Формула" r:id="rId6" imgW="1409700" imgH="279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Сварные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28956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Не имеют соединяющих деталей. 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Выполняются за счёт местного нагрева и диффузии (перемешивания частиц) соединяемых деталей. Создают, практически, одну целую, монолитную деталь. 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Весьма прочны, т.к. используют одну из самых могучих сил природы - силы межмолекулярного сцепления.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Сварные соединения (швы) по взаимному расположению соединяемых элементов делятся на следующие группы: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121" name="Group 1"/>
          <p:cNvGrpSpPr>
            <a:grpSpLocks/>
          </p:cNvGrpSpPr>
          <p:nvPr/>
        </p:nvGrpSpPr>
        <p:grpSpPr bwMode="auto">
          <a:xfrm>
            <a:off x="1371600" y="4038600"/>
            <a:ext cx="6629400" cy="2590800"/>
            <a:chOff x="2016" y="1584"/>
            <a:chExt cx="8496" cy="3209"/>
          </a:xfrm>
        </p:grpSpPr>
        <p:grpSp>
          <p:nvGrpSpPr>
            <p:cNvPr id="5122" name="Group 2"/>
            <p:cNvGrpSpPr>
              <a:grpSpLocks/>
            </p:cNvGrpSpPr>
            <p:nvPr/>
          </p:nvGrpSpPr>
          <p:grpSpPr bwMode="auto">
            <a:xfrm>
              <a:off x="2016" y="2016"/>
              <a:ext cx="8496" cy="2777"/>
              <a:chOff x="2016" y="1440"/>
              <a:chExt cx="8496" cy="2777"/>
            </a:xfrm>
          </p:grpSpPr>
          <p:grpSp>
            <p:nvGrpSpPr>
              <p:cNvPr id="5123" name="Group 3"/>
              <p:cNvGrpSpPr>
                <a:grpSpLocks/>
              </p:cNvGrpSpPr>
              <p:nvPr/>
            </p:nvGrpSpPr>
            <p:grpSpPr bwMode="auto">
              <a:xfrm>
                <a:off x="2016" y="1440"/>
                <a:ext cx="8496" cy="1440"/>
                <a:chOff x="2016" y="1440"/>
                <a:chExt cx="8496" cy="1440"/>
              </a:xfrm>
            </p:grpSpPr>
            <p:pic>
              <p:nvPicPr>
                <p:cNvPr id="5124" name="Picture 4" descr="Швы стыковые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016" y="1440"/>
                  <a:ext cx="3921" cy="1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25" name="Picture 5" descr="Швы внахлёстку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6336" y="1440"/>
                  <a:ext cx="4148" cy="11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12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016" y="2563"/>
                  <a:ext cx="8496" cy="31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           </a:t>
                  </a:r>
                  <a:r>
                    <a:rPr kumimoji="0" lang="ru-RU" sz="1100" b="0" i="1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1. СТЫКОВЫЕ СОЕДИНЕНИЯ                                                     2. НАХЛЁСТОЧНЫЕ СОЕДИНЕНИЯ </a:t>
                  </a:r>
                  <a:endParaRPr kumimoji="0" lang="ru-RU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grpSp>
            <p:nvGrpSpPr>
              <p:cNvPr id="5127" name="Group 7"/>
              <p:cNvGrpSpPr>
                <a:grpSpLocks/>
              </p:cNvGrpSpPr>
              <p:nvPr/>
            </p:nvGrpSpPr>
            <p:grpSpPr bwMode="auto">
              <a:xfrm>
                <a:off x="2016" y="3024"/>
                <a:ext cx="8049" cy="1193"/>
                <a:chOff x="2016" y="3312"/>
                <a:chExt cx="8049" cy="1193"/>
              </a:xfrm>
            </p:grpSpPr>
            <p:pic>
              <p:nvPicPr>
                <p:cNvPr id="5128" name="Picture 8" descr="Швы тавровые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2160" y="3312"/>
                  <a:ext cx="3744" cy="11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29" name="Picture 9" descr="Швы угловые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6480" y="3312"/>
                  <a:ext cx="3585" cy="1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13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016" y="4320"/>
                  <a:ext cx="7715" cy="18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1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       3. ТАВРОВЫЕ СОЕДИНЕНИЯ   ("Т")                                             4. УГЛОВЫЕ СОЕДИНЕНИЯ</a:t>
                  </a:r>
                  <a:endParaRPr kumimoji="0" lang="ru-RU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2880" y="1584"/>
              <a:ext cx="6624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ГРУППЫ СВАРНЫХ СОЕДИНЕНИЙ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Расчёт на прочность сварных соединений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расчете сварных соединений на прочность в первую очередь необходимо знать площадь сечения сварного шва.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Перемножая толщину сварного шва на его длину, получим площадь сечения сварного шва. При растяжении допускаемое усилие в сварном соединении определяется по формуле:</a:t>
            </a:r>
          </a:p>
          <a:p>
            <a:pPr algn="just"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                                                 Р =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σ</a:t>
            </a:r>
            <a:r>
              <a:rPr lang="ru-RU" sz="2000" i="1" baseline="-25000" dirty="0" err="1" smtClean="0">
                <a:latin typeface="Arial" pitchFamily="34" charset="0"/>
                <a:cs typeface="Arial" pitchFamily="34" charset="0"/>
              </a:rPr>
              <a:t>р </a:t>
            </a:r>
            <a:r>
              <a:rPr lang="ru-RU" sz="2000" i="1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ru-RU" sz="2000" i="1" dirty="0" smtClean="0">
                <a:latin typeface="Arial" pitchFamily="34" charset="0"/>
                <a:cs typeface="Arial" pitchFamily="34" charset="0"/>
                <a:sym typeface="Symbol"/>
              </a:rPr>
              <a:t>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сжатии:</a:t>
            </a: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Р =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σ</a:t>
            </a:r>
            <a:r>
              <a:rPr lang="ru-RU" sz="2000" i="1" baseline="-25000" dirty="0" err="1" smtClean="0">
                <a:latin typeface="Arial" pitchFamily="34" charset="0"/>
                <a:cs typeface="Arial" pitchFamily="34" charset="0"/>
              </a:rPr>
              <a:t>сж </a:t>
            </a:r>
            <a:r>
              <a:rPr lang="ru-RU" sz="2000" i="1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ru-RU" sz="2000" i="1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l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где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—длина шва;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— толщина соединяемых элементов;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σ</a:t>
            </a:r>
            <a:r>
              <a:rPr lang="ru-RU" sz="2000" i="1" baseline="-25000" dirty="0" err="1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— допускаемое напряжение в сварном шве при растяжении;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σ</a:t>
            </a:r>
            <a:r>
              <a:rPr lang="ru-RU" sz="2000" i="1" baseline="-25000" dirty="0" err="1" smtClean="0">
                <a:latin typeface="Arial" pitchFamily="34" charset="0"/>
                <a:cs typeface="Arial" pitchFamily="34" charset="0"/>
              </a:rPr>
              <a:t>сж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— допускаемое напряжение в сварном шве при сжатии. 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Для каждого из швов существуют свои эмпирические зависимости, по которым производится расчёт. Например, при расчете на прочность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нахлестного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соединения применяют расчетную формулу:</a:t>
            </a:r>
          </a:p>
          <a:p>
            <a:pPr algn="just"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                                                Р=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ср </a:t>
            </a:r>
            <a:r>
              <a:rPr lang="ru-RU" sz="2000" i="1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0,7К</a:t>
            </a:r>
            <a:r>
              <a:rPr lang="ru-RU" sz="2000" i="1" dirty="0" smtClean="0">
                <a:latin typeface="Arial" pitchFamily="34" charset="0"/>
                <a:cs typeface="Arial" pitchFamily="34" charset="0"/>
                <a:sym typeface="Symbol"/>
              </a:rPr>
              <a:t>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где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Р —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допуска­емое усилие;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ср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— допускаемое напряжение наплавленного ме­талла при срезе;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К—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длина катета;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—длина сварного шва.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Шпоночные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388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Передают вращающий момент между валом и колесом. Образуются посредством шпонки, установленной в сопряжённые пазы вала и колеса. Шпонка имеет вид призмы, клина или сегмента, реже применяются шпонки других форм.</a:t>
            </a:r>
          </a:p>
          <a:p>
            <a:pPr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            Расчёт шпоночных соединений на прочность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Призматические и сегментные шпонки всех форм  испытывают смятие боковых поверхностей и срез по средней продольной плоскости:  </a:t>
            </a: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;</a:t>
            </a:r>
          </a:p>
          <a:p>
            <a:pPr algn="just">
              <a:buNone/>
            </a:pPr>
            <a:r>
              <a:rPr lang="ru-RU" sz="2000" b="1" i="1" dirty="0" smtClean="0"/>
              <a:t>     </a:t>
            </a:r>
          </a:p>
          <a:p>
            <a:pPr algn="just">
              <a:buNone/>
            </a:pP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высота сечения шпонки,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диаметр вала,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ширина сечения шпонки,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рабочая длина шпонки (участок,  передающий момент).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1447800" y="1981200"/>
            <a:ext cx="6553200" cy="1524000"/>
            <a:chOff x="1440" y="1610"/>
            <a:chExt cx="9000" cy="1816"/>
          </a:xfrm>
        </p:grpSpPr>
        <p:pic>
          <p:nvPicPr>
            <p:cNvPr id="3077" name="Picture 5" descr="ШПОНКИ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40" y="1872"/>
              <a:ext cx="9000" cy="1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1443" y="1610"/>
              <a:ext cx="8928" cy="2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         </a:t>
              </a: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ШПОНКИ ПРИЗМАТИЧЕСКИЕ                    ШПОНКИ СЕГМЕНТНЫЕ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914400" y="4800600"/>
          <a:ext cx="4038600" cy="533400"/>
        </p:xfrm>
        <a:graphic>
          <a:graphicData uri="http://schemas.openxmlformats.org/presentationml/2006/ole">
            <p:oleObj spid="_x0000_s3079" name="Формула" r:id="rId6" imgW="2032000" imgH="241300" progId="Equation.3">
              <p:embed/>
            </p:oleObj>
          </a:graphicData>
        </a:graphic>
      </p:graphicFrame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5105400" y="4724400"/>
          <a:ext cx="3581400" cy="533400"/>
        </p:xfrm>
        <a:graphic>
          <a:graphicData uri="http://schemas.openxmlformats.org/presentationml/2006/ole">
            <p:oleObj spid="_x0000_s3081" name="Формула" r:id="rId7" imgW="1765300" imgH="2413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Шлицевые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Образуются выступами на валу, входящими в сопряжённые пазы ступицы колеса. Как по внешнему виду, так и по динамическим условиям работы  шлицы можно  считать многошпоночными соединениями. Некоторые авторы называют их зубчатыми соединениями. 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В основном используются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прямобочные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шлицы (а), реже встречаются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эвольвентные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(б) ГОСТ 6033-57 и треугольные (в) профили шлицов. </a:t>
            </a:r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9937" name="Group 1"/>
          <p:cNvGrpSpPr>
            <a:grpSpLocks/>
          </p:cNvGrpSpPr>
          <p:nvPr/>
        </p:nvGrpSpPr>
        <p:grpSpPr bwMode="auto">
          <a:xfrm>
            <a:off x="2133600" y="3962400"/>
            <a:ext cx="4724400" cy="1981200"/>
            <a:chOff x="1701" y="1440"/>
            <a:chExt cx="4920" cy="1824"/>
          </a:xfrm>
        </p:grpSpPr>
        <p:pic>
          <p:nvPicPr>
            <p:cNvPr id="3993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01" y="1634"/>
              <a:ext cx="4920" cy="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39" name="Text Box 3"/>
            <p:cNvSpPr txBox="1">
              <a:spLocks noChangeArrowheads="1"/>
            </p:cNvSpPr>
            <p:nvPr/>
          </p:nvSpPr>
          <p:spPr bwMode="auto">
            <a:xfrm>
              <a:off x="1872" y="1440"/>
              <a:ext cx="40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                                        ВИДЫ ШЛИЦОВ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Расчёт на прочность шлицевых соединений 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1816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Смятие и износ связаны с одним параметром – контактным напряжением (давлением)  </a:t>
            </a:r>
            <a:r>
              <a:rPr lang="ru-RU" sz="2000" b="1" dirty="0" smtClean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ru-RU" sz="2000" b="1" i="1" baseline="-25000" dirty="0" smtClean="0">
                <a:latin typeface="Arial" pitchFamily="34" charset="0"/>
                <a:cs typeface="Arial" pitchFamily="34" charset="0"/>
              </a:rPr>
              <a:t>см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Это позволяет рассчитывать шлицы по обобщённому критерию одновременно на смятие и контактный износ. Допускаемые напряжения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ru-RU" sz="2000" b="1" dirty="0" smtClean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]</a:t>
            </a:r>
            <a:r>
              <a:rPr lang="ru-RU" sz="2000" b="1" i="1" baseline="-25000" dirty="0" smtClean="0">
                <a:latin typeface="Arial" pitchFamily="34" charset="0"/>
                <a:cs typeface="Arial" pitchFamily="34" charset="0"/>
              </a:rPr>
              <a:t>см</a:t>
            </a:r>
            <a:r>
              <a:rPr lang="ru-RU" sz="2000" b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назначают на основе опыта эксплуатации подобных конструкций.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Для расчёта учитывается неравномерность распределения нагрузки по зубьям: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где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число шлицов,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рабочая высота шлицов,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 рабочая длина шлицов,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ср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средний диаметр шлицевого соединения. Для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эвольвентных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шлицов рабочая высота принимается равной модулю профиля,  за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ср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принимают делительный диаметр.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2362200" y="3505200"/>
          <a:ext cx="4724400" cy="533400"/>
        </p:xfrm>
        <a:graphic>
          <a:graphicData uri="http://schemas.openxmlformats.org/presentationml/2006/ole">
            <p:oleObj spid="_x0000_s38913" name="Формула" r:id="rId5" imgW="1866900" imgH="241300" progId="Equation.3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Паяные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Пайкой называют процесс соединения металлических или металлизированных деталей с помощью дополнительного связующего материала - припоя, температура плавления которого ниже температуры плавления материала соединяемых деталей.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В расплавленном состоянии припой смачивает поверхности соединяемых деталей. Соединение происходит путем межатомного сцепления, растворения и диффузии материала деталей и припоя.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 descr="C:\Documents and Settings\Потехин\Рабочий стол\пайк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3657600"/>
            <a:ext cx="30480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Расчёт на прочность паяных соединений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В отличие от сварки пайка сохраняет неизменными структуру, механические свойства и состав материала деталей, вызывает значительно меньшие остаточные напряжения. Прочность паяного соединения определяется прочностью припоя и сцепления припоя с поверхностями соединяемых деталей.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Например, прочность при срезе соединений, паянных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оловянно-свицовистыми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припоями, а также припоями на основе меди и серебра, составляет   (0,8 ÷ 0,9)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вп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где 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вп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- предел прочности прип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оя.</a:t>
            </a:r>
          </a:p>
          <a:p>
            <a:pPr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Клеевые соединения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Склеиванием называют соединение деталей тонким слоем быстротвердеющего раствора - клея. Процесс склеивания состоит из подготовки соединяемых поверхностей деталей, нанесения клея, соединения деталей и выдержки при определенных давлении и температуре.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Клеевые соединения применяют для скрепления деталей из различных металлических и неметаллических (стекло, керамика, пластмасса) материалов в любом их сочетании.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1" name="Picture 1" descr="C:\Documents and Settings\Потехин\Рабочий стол\клей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4648200"/>
            <a:ext cx="4688114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Расчёт на прочность клеевых соединений</a:t>
            </a:r>
            <a:endParaRPr lang="ru-RU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Прочность клеевого соединения зависит от способа подготовки поверхностей. Желательно, чтобы они были шероховатые. Для этого применяют механическую (абразивную) и химическую (травление в растворах) обработку.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Например, при расчёте на прочность клеевого соединения внахлёстку имеет вид: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                                         ,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                                          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где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– ширина и длина нахлёстки,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τ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 –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допускаемое касательное напряжение.</a:t>
            </a:r>
          </a:p>
          <a:p>
            <a:pPr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3886200"/>
            <a:ext cx="1286933" cy="609600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Вопросы для самопроверки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800600"/>
          </a:xfrm>
        </p:spPr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. В чём различие между разъёмными и неразъёмными соединениями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2. Где и когда применяются сварные соединения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3. Каковы основные группы сварных соединений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4. Где и когда применяются заклёпочные соединения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5. В чём состоит принцип конструкции резьбовых соединений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6. Какой диаметр резьбы находят из прочностного расчёта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7. Какова конструкция и основное назначение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шпоночых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соединений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8. Какова конструкция и основное назначение шлицевых соединений 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9. За счёт чего происходит соединение пайкой?</a:t>
            </a:r>
          </a:p>
          <a:p>
            <a:pPr lvl="0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10. Какой вид напряжения возникает при расчётах на прочность клеевых соединений?  </a:t>
            </a:r>
          </a:p>
          <a:p>
            <a:pPr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Вывод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результате  изучения дисциплины Прикладная механика студент должен освоить следующие вопросы: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основные понятия курса Прикладная механика;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задачи дисциплины Прикладная механика;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классификацию механических передач;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классификацию видов приводов машин и механизмов;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принципы и подходы к проектированию редукторов, вариаторов и мультипликаторов;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основные типы подшипников качения и скольжения;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показатели и критерии оценки прочности по контактным напряжениям, на изгиб и смятие;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методы количественной оценки величин допускаемых напряжений;</a:t>
            </a:r>
          </a:p>
          <a:p>
            <a:pPr lvl="0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основы теории и </a:t>
            </a:r>
            <a:r>
              <a:rPr lang="ru-RU" sz="2000" b="1" smtClean="0">
                <a:latin typeface="Arial" pitchFamily="34" charset="0"/>
                <a:cs typeface="Arial" pitchFamily="34" charset="0"/>
              </a:rPr>
              <a:t>расчета </a:t>
            </a:r>
            <a:r>
              <a:rPr lang="ru-RU" sz="2000" b="1" smtClean="0">
                <a:latin typeface="Arial" pitchFamily="34" charset="0"/>
                <a:cs typeface="Arial" pitchFamily="34" charset="0"/>
              </a:rPr>
              <a:t>механических</a:t>
            </a:r>
            <a:r>
              <a:rPr lang="ru-RU" sz="2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передач;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расчеты допускаемых напряжений по основным теориям прочности.</a:t>
            </a:r>
          </a:p>
          <a:p>
            <a:pPr lvl="0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Источники</a:t>
            </a:r>
            <a:endParaRPr lang="ru-RU" sz="40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2578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Основная литература</a:t>
            </a:r>
          </a:p>
          <a:p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Иосилевич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Г.Б. Прикладная механика. – М.: Машиностроение, 2000.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Ковалев Н.А. Прикладная механика. – М.: Высшая школа, 2000.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Артоболевский И.И. Теория механизмов и машин. – М., 2004.</a:t>
            </a:r>
          </a:p>
          <a:p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Гузенков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П.Г. Детали машин. – М.: Высшая школа, 2006.</a:t>
            </a:r>
          </a:p>
          <a:p>
            <a:pPr algn="ctr">
              <a:buNone/>
            </a:pPr>
            <a:endParaRPr lang="ru-RU" sz="26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Дополнительная литература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Анурьев В.И. Справочник конструктора-машиностроителя. – М.: Ма­шиностроение, 2002.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Кожевников С.Н. Теория механизмов и машин. – М., 2003.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Решетов Д.Н. Детали машин. – М.: Машиностроение, 2003.</a:t>
            </a:r>
          </a:p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Чубенко Е.Ф. Лабораторный практикум по деталям машин: учебное пособие. – Владивосток: Изд-во ВГУЭС, 2005.</a:t>
            </a:r>
          </a:p>
          <a:p>
            <a:pPr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609600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2925" y="6203950"/>
            <a:ext cx="7191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1935</Words>
  <PresentationFormat>Экран (4:3)</PresentationFormat>
  <Paragraphs>262</Paragraphs>
  <Slides>29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Office Theme</vt:lpstr>
      <vt:lpstr>Формула</vt:lpstr>
      <vt:lpstr>Тема 8</vt:lpstr>
      <vt:lpstr>План лекции</vt:lpstr>
      <vt:lpstr>Резьбовые соединения</vt:lpstr>
      <vt:lpstr>Основные параметры резьбы</vt:lpstr>
      <vt:lpstr> </vt:lpstr>
      <vt:lpstr>Слайд 6</vt:lpstr>
      <vt:lpstr>Стандартные резьбы общего назначения</vt:lpstr>
      <vt:lpstr> </vt:lpstr>
      <vt:lpstr>Крепёжные резьбы</vt:lpstr>
      <vt:lpstr>Ходовые резьбы</vt:lpstr>
      <vt:lpstr>Расчёт болтов при переменных напряжениях</vt:lpstr>
      <vt:lpstr> </vt:lpstr>
      <vt:lpstr> </vt:lpstr>
      <vt:lpstr>Определение момента на гаечном ключе</vt:lpstr>
      <vt:lpstr>Заклёпочные соединения</vt:lpstr>
      <vt:lpstr> </vt:lpstr>
      <vt:lpstr>Расчёт заклёпок на прочность</vt:lpstr>
      <vt:lpstr>Сварные соединения</vt:lpstr>
      <vt:lpstr>Расчёт на прочность сварных соединений</vt:lpstr>
      <vt:lpstr>Шпоночные соединения</vt:lpstr>
      <vt:lpstr>Шлицевые соединения</vt:lpstr>
      <vt:lpstr>Расчёт на прочность шлицевых соединений </vt:lpstr>
      <vt:lpstr>Паяные соединения</vt:lpstr>
      <vt:lpstr>Расчёт на прочность паяных соединений</vt:lpstr>
      <vt:lpstr>Клеевые соединения</vt:lpstr>
      <vt:lpstr>Расчёт на прочность клеевых соединений</vt:lpstr>
      <vt:lpstr>Вопросы для самопроверки</vt:lpstr>
      <vt:lpstr>Вывод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8</dc:title>
  <cp:lastModifiedBy>BLACKEDITION</cp:lastModifiedBy>
  <cp:revision>76</cp:revision>
  <dcterms:modified xsi:type="dcterms:W3CDTF">2010-06-28T02:26:33Z</dcterms:modified>
</cp:coreProperties>
</file>