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FDC900B-714A-4C6F-B116-3798F367108A}" type="datetimeFigureOut">
              <a:rPr lang="ru-RU" smtClean="0"/>
              <a:pPr/>
              <a:t>19.12.2013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57E349D-A2CC-4EF7-B041-D5C58292C7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Ревизор ОАО</a:t>
            </a:r>
            <a:endParaRPr lang="ru-RU" sz="6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 smtClean="0"/>
              <a:t>Ревизор</a:t>
            </a:r>
            <a:endParaRPr lang="ru-RU" sz="3600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058152" cy="514353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Ревизор Общества избирается ежегодным Общим собранием акционеров на срок до следующего годового Общего собрания акционеров.</a:t>
            </a:r>
          </a:p>
          <a:p>
            <a:endParaRPr lang="ru-RU" dirty="0" smtClean="0"/>
          </a:p>
          <a:p>
            <a:r>
              <a:rPr lang="ru-RU" dirty="0" smtClean="0"/>
              <a:t>Ревизором Общества может быть, как акционер Общества, так и любое лицо, предложенное лицами, имеющими право выдвигать кандидатов в ревизоры, согласно статье 53 ФЗ «Об акционерных обществах». Ревизор Общества не может одновременно являться членом Совета директоров Общества, а также занимать иные должности в органах управления Общества. Ревизор считается избранными, если за него проголосовало большинство акционеров-владельцев обыкновенных акций, присутствующих на собрании. Акции, принадлежащие членам Совета директоров Общества или лицам, занимающим должности в органах управления Общества, не могут участвовать в голосовании при избрании ревизора.</a:t>
            </a:r>
          </a:p>
          <a:p>
            <a:endParaRPr lang="ru-RU" dirty="0" smtClean="0"/>
          </a:p>
          <a:p>
            <a:r>
              <a:rPr lang="ru-RU" dirty="0" smtClean="0"/>
              <a:t>Личностные качества ревизора не должны вызывать сомнений в том, что он будет действовать в интересах Общества, поэтому на данные должности рекомендуется избирать лиц, имеющих безупречную репутацию. При этом совершение лицом преступления в сфере экономической деятельности или против государственной власти, интересов государственной службы и службы в органах местного самоуправления, а также административного правонарушения, прежде всего в области предпринимательской деятельности, в области финансов, налогов и сборов, рынка ценных бумаг, является одним из факторов, отрицательно влияющих на его репутацию.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/>
              <a:t> </a:t>
            </a:r>
            <a:r>
              <a:rPr lang="ru-RU" b="1" i="1" u="sng" dirty="0" smtClean="0"/>
              <a:t>Обязанности ревизора</a:t>
            </a:r>
            <a:endParaRPr lang="ru-RU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47800"/>
            <a:ext cx="7786742" cy="51244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Ревизор обязан:</a:t>
            </a:r>
          </a:p>
          <a:p>
            <a:r>
              <a:rPr lang="ru-RU" dirty="0" smtClean="0"/>
              <a:t>своевременно доводить до сведения Общего собрания акционеров, Совета директоров Общества и единоличного исполнительного органа Общества результаты осуществленных проверок (ревизий) в форме заключения или акта;</a:t>
            </a:r>
          </a:p>
          <a:p>
            <a:r>
              <a:rPr lang="ru-RU" dirty="0" smtClean="0"/>
              <a:t>давать оценку достоверности данных, включаемых в годовой отчет Общества и содержащихся в годовой бухгалтерской отчетности Общества;</a:t>
            </a:r>
          </a:p>
          <a:p>
            <a:r>
              <a:rPr lang="ru-RU" dirty="0" smtClean="0"/>
              <a:t>соблюдать коммерческую тайну, не разглашать сведения, являющиеся конфиденциальными, к которым ревизор имеет доступ при выполнении своих функций;</a:t>
            </a:r>
          </a:p>
          <a:p>
            <a:r>
              <a:rPr lang="ru-RU" dirty="0" smtClean="0"/>
              <a:t>в ходе проверки (ревизии) требовать от органов Общества, руководителей подразделений и служб, филиалов и представительств и должностных лиц предоставления информации (документов и материалов), изучение которой соответствует компетенции ревизора;</a:t>
            </a:r>
          </a:p>
          <a:p>
            <a:r>
              <a:rPr lang="ru-RU" dirty="0" smtClean="0"/>
              <a:t>требовать созыва заседаний Совета директоров Общества, созыва внеочередного Общего собрания акционеров в случаях, когда выявленные нарушения в финансово-хозяйственной деятельности или реальная угроза интересам Общества требуют решения по вопросам, находящимся в компетенции данных органов управления обществом;</a:t>
            </a:r>
          </a:p>
          <a:p>
            <a:endParaRPr lang="ru-RU" dirty="0"/>
          </a:p>
        </p:txBody>
      </p:sp>
      <p:pic>
        <p:nvPicPr>
          <p:cNvPr id="11266" name="Picture 2" descr="http://im6-tub-ru.yandex.net/i?id=380490614-4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5357826"/>
            <a:ext cx="1928826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072494" cy="57150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требовать письменных объяснений от единоличного исполнительного органа, членов Совета директоров Общества, работников Общества, любых должностных лиц по вопросам, находящимся в компетенции ревизора;</a:t>
            </a:r>
          </a:p>
          <a:p>
            <a:r>
              <a:rPr lang="ru-RU" dirty="0" smtClean="0"/>
              <a:t>фиксировать нарушения нормативно-правовых актов, Устава, положений, правил и инструкций Общества работниками Общества и должностными лицами;</a:t>
            </a:r>
          </a:p>
          <a:p>
            <a:r>
              <a:rPr lang="ru-RU" dirty="0" smtClean="0"/>
              <a:t>осуществлять ревизию финансово-хозяйственной деятельности Общества по итогам деятельности Общества за год, а также во всякое время по инициативе лиц, названных в ФЗ "Об акционерных обществах", Уставе Общества и настоящем положении.</a:t>
            </a:r>
          </a:p>
          <a:p>
            <a:r>
              <a:rPr lang="ru-RU" dirty="0" smtClean="0"/>
              <a:t>в случае необходимости привлекать к своей работе специалистов по отдельным вопросам финансово-хозяйственной деятельности, не занимающими должностей в Обществе.</a:t>
            </a:r>
          </a:p>
          <a:p>
            <a:r>
              <a:rPr lang="ru-RU" dirty="0" smtClean="0"/>
              <a:t>со специалистами по отдельным вопросам финансово-хозяйственной деятельности, не занимающих должностей в Обществе, Общество в лице единоличного исполнительного органа заключает договор.</a:t>
            </a:r>
          </a:p>
          <a:p>
            <a:r>
              <a:rPr lang="ru-RU" dirty="0" smtClean="0"/>
              <a:t>Ревизор может присутствовать на Общем собрании акционеров Общества и отвечать на вопросы участников собрания.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Вознаграждение и компенсации ревизору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7286676" cy="505303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 решению Общего собрания акционеров ревизору в период исполнения им своих обязанностей могут выплачиваться вознаграждение и (или) компенсироваться расходы, связанные с исполнением ими функций ревизора. Общая сумма таких вознаграждений и компенсаций устанавливается решением Общего собрания акционеров.</a:t>
            </a:r>
          </a:p>
          <a:p>
            <a:r>
              <a:rPr lang="ru-RU" dirty="0" smtClean="0"/>
              <a:t>Общее собрание акционеров может рассмотреть вопрос о выплате вознагражде­ний и компенсаций расходов ревизору за выполнение им своих обязанностей в качестве самостоятельного вопроса повестки дня Общего собрания акционеров или в качестве составной части вопроса о порядке распределения прибыли по итогам финансового года.</a:t>
            </a:r>
          </a:p>
          <a:p>
            <a:r>
              <a:rPr lang="ru-RU" dirty="0" smtClean="0"/>
              <a:t>Вознаграждение выплачивается на основании решения Общего собрания акционеров по итогам работы Общества за год.</a:t>
            </a:r>
          </a:p>
          <a:p>
            <a:endParaRPr lang="ru-RU" dirty="0"/>
          </a:p>
        </p:txBody>
      </p:sp>
      <p:pic>
        <p:nvPicPr>
          <p:cNvPr id="9218" name="Picture 2" descr="http://im1-tub-ru.yandex.net/i?id=430640683-1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5000636"/>
            <a:ext cx="1152525" cy="1428750"/>
          </a:xfrm>
          <a:prstGeom prst="rect">
            <a:avLst/>
          </a:prstGeom>
          <a:noFill/>
        </p:spPr>
      </p:pic>
      <p:pic>
        <p:nvPicPr>
          <p:cNvPr id="9220" name="Picture 4" descr="http://im3-tub-ru.yandex.net/i?id=190885237-4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2928934"/>
            <a:ext cx="1619250" cy="1428750"/>
          </a:xfrm>
          <a:prstGeom prst="rect">
            <a:avLst/>
          </a:prstGeom>
          <a:noFill/>
        </p:spPr>
      </p:pic>
      <p:pic>
        <p:nvPicPr>
          <p:cNvPr id="9222" name="Picture 6" descr="http://im3-tub-ru.yandex.net/i?id=122540764-45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5500702"/>
            <a:ext cx="1323975" cy="114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7772400" cy="78583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Документы ревизора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928670"/>
            <a:ext cx="8429652" cy="592933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К документам ревизора относятся: акты ревизора по результатам проверок (ревизий); заключения ревизора.</a:t>
            </a:r>
          </a:p>
          <a:p>
            <a:r>
              <a:rPr lang="ru-RU" dirty="0" smtClean="0"/>
              <a:t>В актах ревизора по результатам проверок (ревизий) указываются:</a:t>
            </a:r>
          </a:p>
          <a:p>
            <a:r>
              <a:rPr lang="ru-RU" dirty="0" smtClean="0"/>
              <a:t>место и время проведения проверки (ревизии);</a:t>
            </a:r>
          </a:p>
          <a:p>
            <a:r>
              <a:rPr lang="ru-RU" dirty="0" smtClean="0"/>
              <a:t>основание проведения проверки (ревизии);</a:t>
            </a:r>
          </a:p>
          <a:p>
            <a:r>
              <a:rPr lang="ru-RU" dirty="0" smtClean="0"/>
              <a:t>период, за который проведена проверка;</a:t>
            </a:r>
          </a:p>
          <a:p>
            <a:r>
              <a:rPr lang="ru-RU" dirty="0" smtClean="0"/>
              <a:t>описание обнаруженных нарушений законодательства, нормативных правовых актов, требований Устава и внутренних документов Общества;</a:t>
            </a:r>
          </a:p>
          <a:p>
            <a:r>
              <a:rPr lang="ru-RU" dirty="0" smtClean="0"/>
              <a:t>указание на лиц, допустивших нарушений законодательства, нормативных правовых актов, требований Устава и внутренних документов Общества;</a:t>
            </a:r>
          </a:p>
          <a:p>
            <a:r>
              <a:rPr lang="ru-RU" dirty="0" smtClean="0"/>
              <a:t>ссылки на нормы законодательства, нормативных правовых актов, Устава и внутренних документов Общества, нарушение которых выявлено в ходе проверки (ревизии).</a:t>
            </a:r>
          </a:p>
          <a:p>
            <a:r>
              <a:rPr lang="ru-RU" dirty="0" smtClean="0"/>
              <a:t>В заключениях ревизора указываются:</a:t>
            </a:r>
          </a:p>
          <a:p>
            <a:r>
              <a:rPr lang="ru-RU" dirty="0" smtClean="0"/>
              <a:t>выводы о соблюдении или нарушении законодательства, нормативных правовых актов, Устава и внутренних документов Общества;</a:t>
            </a:r>
          </a:p>
          <a:p>
            <a:r>
              <a:rPr lang="ru-RU" dirty="0" smtClean="0"/>
              <a:t>оценка достоверности данных, включаемых в годовой отчет Общества и содержащихся в годовой бухгалтерской отчетности Общества;</a:t>
            </a:r>
          </a:p>
          <a:p>
            <a:r>
              <a:rPr lang="ru-RU" dirty="0" smtClean="0"/>
              <a:t>требования о предоставлении информации (документов и материалов), заявленные в ходе проверки (ревизии) органам Общества, руководителям подразделений и служб, филиалов и представительств и должностным лицам;</a:t>
            </a:r>
          </a:p>
          <a:p>
            <a:r>
              <a:rPr lang="ru-RU" dirty="0" smtClean="0"/>
              <a:t>полученные отказы в предоставлении информации (документов и материалов);</a:t>
            </a:r>
          </a:p>
          <a:p>
            <a:r>
              <a:rPr lang="ru-RU" dirty="0" smtClean="0"/>
              <a:t>сведения о требованиях ревизора о созыве заседания Совета директоров Общества и внеочередного Общего собрания акционеров;</a:t>
            </a:r>
          </a:p>
          <a:p>
            <a:endParaRPr lang="ru-RU" dirty="0"/>
          </a:p>
        </p:txBody>
      </p:sp>
      <p:pic>
        <p:nvPicPr>
          <p:cNvPr id="8194" name="Picture 2" descr="http://im7-tub-ru.yandex.net/i?id=368377969-2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1214422"/>
            <a:ext cx="1785918" cy="1285874"/>
          </a:xfrm>
          <a:prstGeom prst="rect">
            <a:avLst/>
          </a:prstGeom>
          <a:noFill/>
        </p:spPr>
      </p:pic>
      <p:pic>
        <p:nvPicPr>
          <p:cNvPr id="8196" name="Picture 4" descr="http://im4-tub-ru.yandex.net/i?id=222663818-55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3857628"/>
            <a:ext cx="1000124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14290"/>
            <a:ext cx="8572528" cy="664371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сведения о письменных объяснениях от единоличного исполнительного органа, членов Совета директоров Общества, должностных лиц и работников Общества;</a:t>
            </a:r>
          </a:p>
          <a:p>
            <a:r>
              <a:rPr lang="ru-RU" dirty="0" smtClean="0"/>
              <a:t>описание нарушений законодательства, нормативно-правовых актов, устава, положений, правил и инструкций Общества работниками Общества и должностными лицами;</a:t>
            </a:r>
          </a:p>
          <a:p>
            <a:r>
              <a:rPr lang="ru-RU" dirty="0" smtClean="0"/>
              <a:t>сведения о привлечении к работе ревизора специалистов по отдельным вопросам финансово-хозяйственной деятельности, не занимающих должностей в Обществе, о заключении и исполнении с ними договоров.</a:t>
            </a:r>
          </a:p>
          <a:p>
            <a:r>
              <a:rPr lang="ru-RU" dirty="0" smtClean="0"/>
              <a:t>Документы ревизора подписываются ревизором и не нуждаются в скреплении печатью Общества.</a:t>
            </a:r>
          </a:p>
          <a:p>
            <a:r>
              <a:rPr lang="ru-RU" dirty="0" smtClean="0"/>
              <a:t>Оригиналы документов ревизора передаются единоличному исполнительному органу Общества на хранение, о чем составляется соответствующий акт.</a:t>
            </a:r>
          </a:p>
          <a:p>
            <a:r>
              <a:rPr lang="ru-RU" dirty="0" smtClean="0"/>
              <a:t>Ревизор хранит следующие документы:</a:t>
            </a:r>
          </a:p>
          <a:p>
            <a:r>
              <a:rPr lang="ru-RU" dirty="0" smtClean="0"/>
              <a:t>требования о проведении проверки (ревизии);</a:t>
            </a:r>
          </a:p>
          <a:p>
            <a:r>
              <a:rPr lang="ru-RU" dirty="0" smtClean="0"/>
              <a:t>отказы ревизионной комиссии в проведении проверки (ревизии); письменные отказы должностных лиц Общества предоставить информацию.</a:t>
            </a:r>
          </a:p>
          <a:p>
            <a:r>
              <a:rPr lang="ru-RU" dirty="0" smtClean="0"/>
              <a:t>Общество в лице единоличного исполнительного органа обеспечивает акционерам доступ к документам ревизора.</a:t>
            </a:r>
          </a:p>
          <a:p>
            <a:r>
              <a:rPr lang="ru-RU" dirty="0" smtClean="0"/>
              <a:t>По требованию акционера Общество обязано предоставить ему за плату копии документов ревизора. Размер платы устанавливается Обществом и не может превышать расходов на изготовление копий документов и расходов, связанных с направлением документов по почте.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http://im2-tub-ru.yandex.net/i?id=126750402-69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1285860"/>
            <a:ext cx="933450" cy="1428750"/>
          </a:xfrm>
          <a:prstGeom prst="rect">
            <a:avLst/>
          </a:prstGeom>
          <a:noFill/>
        </p:spPr>
      </p:pic>
      <p:pic>
        <p:nvPicPr>
          <p:cNvPr id="7172" name="Picture 4" descr="http://im5-tub-ru.yandex.net/i?id=91431829-6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3071810"/>
            <a:ext cx="1500166" cy="1285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Порядок проведения проверок (ревизий)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071546"/>
            <a:ext cx="8929718" cy="57864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Проверка (ревизия) финансово-хозяйственной деятельности Общества осуществляется по итогам деятельности Общества за год.</a:t>
            </a:r>
          </a:p>
          <a:p>
            <a:r>
              <a:rPr lang="ru-RU" dirty="0" smtClean="0"/>
              <a:t>Проверка (ревизия) финансово-хозяйственной деятельности Общества может осуществляться в ходе внеочередной проверки. В процессе внеочередной проверки могут проверяться, как отдельная хозяйственная операция Общества, так и хозяйственные операции за отдельный период времени.</a:t>
            </a:r>
          </a:p>
          <a:p>
            <a:r>
              <a:rPr lang="ru-RU" dirty="0" smtClean="0"/>
              <a:t>Ревизор работает по самостоятельно утвержденному плану, в котором предусматриваются порядок и сроки проведения ревизий деятельности Общества и обособленных подразделений. В случае необходимости планируются проверки отдельных участков финансовой работы Общества и выполнения обособленными подразделениями предложений по предыдущим ревизиям.</a:t>
            </a:r>
          </a:p>
          <a:p>
            <a:r>
              <a:rPr lang="ru-RU" dirty="0" smtClean="0"/>
              <a:t>Ревизор представляет в Совет директоров Общества заключение по результатам проверки (ревизии) финансово-хозяйственной деятельности Общества за год и заключение, подтверждающее или опровергающее достоверность данных, включаемых в годовой отчет Общества и содержащихся в годовой бухгалтерской отчетности Общества, не позднее чем за 30 дней до даты проведения годового Общего собрания акционеров.</a:t>
            </a:r>
          </a:p>
          <a:p>
            <a:r>
              <a:rPr lang="ru-RU" dirty="0" smtClean="0"/>
              <a:t>Внеочередная проверка финансово-хозяйственной деятельности Общества должна быть начата не позднее 30 дней с даты поступления требования акционеров о ее проведении или протокола Общего собрания акционеров или Совета директоров Общества. Срок ее проведения не должен превышать 90 дней.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2852"/>
            <a:ext cx="8786842" cy="65722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Проверка (ревизия) финансово-хозяйственной деятельности Общества осуществляется также во всякое время по:</a:t>
            </a:r>
          </a:p>
          <a:p>
            <a:r>
              <a:rPr lang="ru-RU" dirty="0" smtClean="0"/>
              <a:t>инициативе ревизора;</a:t>
            </a:r>
          </a:p>
          <a:p>
            <a:r>
              <a:rPr lang="ru-RU" dirty="0" smtClean="0"/>
              <a:t>решению Общего собрания акционеров;</a:t>
            </a:r>
          </a:p>
          <a:p>
            <a:r>
              <a:rPr lang="ru-RU" dirty="0" smtClean="0"/>
              <a:t>решению Совета директоров Общества;</a:t>
            </a:r>
          </a:p>
          <a:p>
            <a:r>
              <a:rPr lang="ru-RU" dirty="0" smtClean="0"/>
              <a:t>требованию акционера (акционеров) Общества, владеющего (владеющих в совокупности) не менее чем 10 процентами голосующих акций Общества.</a:t>
            </a:r>
          </a:p>
          <a:p>
            <a:r>
              <a:rPr lang="ru-RU" dirty="0" smtClean="0"/>
              <a:t>При принятии ревизором решения о проведении проверки (ревизии) ревизор обязан организовать проверку (ревизию) и приступить к ее проведению.</a:t>
            </a:r>
          </a:p>
          <a:p>
            <a:r>
              <a:rPr lang="ru-RU" dirty="0" smtClean="0"/>
              <a:t>При проведении проверок ревизору должны быть представлены до­кументы и материалы, необходимые и достаточные для обоснованного и однозначного вы­вода о соответствии проведенной операции финансово-хозяйственному плану Общества и установленному в Обществе порядку совершения такой операции. Ревизор обязан изучить все имеющиеся и полученные документы и материалы, относящие­ся к предмету проверки.</a:t>
            </a:r>
          </a:p>
          <a:p>
            <a:r>
              <a:rPr lang="ru-RU" dirty="0" smtClean="0"/>
              <a:t>По итогам проверки финансово-хозяйственной деятельности Общества ревизор Общества составляет заключение.</a:t>
            </a:r>
          </a:p>
          <a:p>
            <a:r>
              <a:rPr lang="ru-RU" dirty="0" smtClean="0"/>
              <a:t>Инициаторы проверки (ревизии) финансово-хозяйственной деятельности Общества вправе в любой момент до принятия ревизором решения о проведении проверки (ревизии) отозвать свое требование, письменно уведомив ревизора.</a:t>
            </a:r>
          </a:p>
          <a:p>
            <a:endParaRPr lang="ru-RU" dirty="0"/>
          </a:p>
        </p:txBody>
      </p:sp>
      <p:pic>
        <p:nvPicPr>
          <p:cNvPr id="5122" name="Picture 2" descr="http://im3-tub-ru.yandex.net/i?id=52728908-2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571480"/>
            <a:ext cx="2543175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642918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Порядок выдвижения требования о проведении проверки (ревизии) акционерами общества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714488"/>
            <a:ext cx="9001156" cy="500066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Проверка (ревизия) финансово-хозяйственной деятельности Общества осуществляется во всякое время по требованию акционера (акционеров) Общества, владеющего (владеющих в совокупности) не менее чем 10 процентами голосующих акций Общества.</a:t>
            </a:r>
          </a:p>
          <a:p>
            <a:r>
              <a:rPr lang="ru-RU" dirty="0" smtClean="0"/>
              <a:t>Акционеры — инициаторы проверки (ревизии) направляют ревизору письменное требование, которое должно содержать:</a:t>
            </a:r>
          </a:p>
          <a:p>
            <a:r>
              <a:rPr lang="ru-RU" dirty="0" smtClean="0"/>
              <a:t>Ф.И.О. (наименование) акционеров;</a:t>
            </a:r>
          </a:p>
          <a:p>
            <a:r>
              <a:rPr lang="ru-RU" dirty="0" smtClean="0"/>
              <a:t>сведения о принадлежащих им акциях (количество, категория, тип);</a:t>
            </a:r>
          </a:p>
          <a:p>
            <a:r>
              <a:rPr lang="ru-RU" dirty="0" smtClean="0"/>
              <a:t>мотивированное обоснование данного требования;</a:t>
            </a:r>
          </a:p>
          <a:p>
            <a:r>
              <a:rPr lang="ru-RU" dirty="0" smtClean="0"/>
              <a:t>адрес, по которому следует отправить ответ на предъявленное требование.</a:t>
            </a:r>
          </a:p>
          <a:p>
            <a:r>
              <a:rPr lang="ru-RU" dirty="0" smtClean="0"/>
              <a:t>Требование подписывается акционером или его доверенным лицом. Если требование подписывается доверенным лицом, то прилагается доверенность, оформленная в соответствии с положениями статьи 185 Гражданского кодекса РФ.</a:t>
            </a:r>
          </a:p>
          <a:p>
            <a:r>
              <a:rPr lang="ru-RU" dirty="0" smtClean="0"/>
              <a:t>В случае если инициатива исходит от акционеров — юридических лиц, подпись представителя юридического лица, действующего в соответствии с его уставом без доверенности, заверяется печатью данного юридического лица. Если требование подписано представителем юридического лица, действующим от его имени по доверенности, к требованию прилагается доверенность.</a:t>
            </a:r>
          </a:p>
          <a:p>
            <a:r>
              <a:rPr lang="ru-RU" dirty="0" smtClean="0"/>
              <a:t>Требование инициаторов проведения ревизии направляется в адрес Общества на имя ревизора или сдается в канцелярию Общества. Дата предъявления требования определяется по дате его поступления в Общество или дате сдаче в канцелярию Общества.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14290"/>
            <a:ext cx="8643998" cy="635798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течение 5 рабочих дней с даты предъявления требования ревизор должен принять решение о проведении проверки (ревизии) финансово-хозяйственной деятельности Общества или дать мотивированный отказ от проведения ревизии.</a:t>
            </a:r>
          </a:p>
          <a:p>
            <a:r>
              <a:rPr lang="ru-RU" dirty="0" smtClean="0"/>
              <a:t>Отказ от проверки (ревизии) может быть дан ревизором в следующих случаях:</a:t>
            </a:r>
          </a:p>
          <a:p>
            <a:r>
              <a:rPr lang="ru-RU" dirty="0" smtClean="0"/>
              <a:t>акционеры, предъявившие требование, не являются владельцами необходимого для этого количества голосующих акций Общества;</a:t>
            </a:r>
          </a:p>
          <a:p>
            <a:r>
              <a:rPr lang="ru-RU" dirty="0" smtClean="0"/>
              <a:t>в требовании не указан мотив проведения проверки (ревизии);</a:t>
            </a:r>
          </a:p>
          <a:p>
            <a:r>
              <a:rPr lang="ru-RU" dirty="0" smtClean="0"/>
              <a:t>по фактам, являющимся мотивами проведения проверки (ревизии), проверка (ревизия) проведена и ревизором утверждено заключение;</a:t>
            </a:r>
          </a:p>
          <a:p>
            <a:r>
              <a:rPr lang="ru-RU" dirty="0" smtClean="0"/>
              <a:t>требование не соответствует законодательству и нормативно-правовым актам РФ или положениям Устава Общества.</a:t>
            </a:r>
          </a:p>
          <a:p>
            <a:r>
              <a:rPr lang="ru-RU" dirty="0" smtClean="0"/>
              <a:t>Акционер (акционеры), предъявивший требование о проведении проверки (ревизии) финансово-хозяйственной деятельности Общества, вправе предъявить следующее требование о проведении проверки не ранее чем через один месяц после предъявления ревизору первого из названных требований.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Порядок выдвижения РЕВИЗОРОМ требования о созыве внеочередного общего собрания АКЦИОНЕРОВ, созыве заседания совета директоров ОБЩЕСТВА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447800"/>
            <a:ext cx="8786874" cy="5410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Ревизор вправе потребовать созыва внеочередного Общего собрания акционеров.</a:t>
            </a:r>
          </a:p>
          <a:p>
            <a:r>
              <a:rPr lang="ru-RU" dirty="0" smtClean="0"/>
              <a:t>Требование ревизора о созыве внеочередного Общего собрания направляется Обществу в письменной форме путем направления заказного письма в адрес Общества с уведомлением о его вручении или сдается в канцелярию Общества.</a:t>
            </a:r>
          </a:p>
          <a:p>
            <a:r>
              <a:rPr lang="ru-RU" dirty="0" smtClean="0"/>
              <a:t>Дата предъявления требования о созыве внеочередного Общего собрания определяется по дате получения требования Обществом или дате сдачи в канцелярию Общества.</a:t>
            </a:r>
            <a:br>
              <a:rPr lang="ru-RU" dirty="0" smtClean="0"/>
            </a:br>
            <a:r>
              <a:rPr lang="ru-RU" dirty="0" smtClean="0"/>
              <a:t>Требование ревизора должно содержать:</a:t>
            </a:r>
          </a:p>
          <a:p>
            <a:r>
              <a:rPr lang="ru-RU" dirty="0" smtClean="0"/>
              <a:t>формулировки вопросов повестки дня и решений по ним;</a:t>
            </a:r>
          </a:p>
          <a:p>
            <a:r>
              <a:rPr lang="ru-RU" dirty="0" smtClean="0"/>
              <a:t>четко сформулированные мотивы постановки данных вопросов повестки дня;</a:t>
            </a:r>
          </a:p>
          <a:p>
            <a:r>
              <a:rPr lang="ru-RU" dirty="0" smtClean="0"/>
              <a:t>форму проведения собрания.</a:t>
            </a:r>
          </a:p>
          <a:p>
            <a:r>
              <a:rPr lang="ru-RU" dirty="0" smtClean="0"/>
              <a:t>Ревизор вправе требовать созыва заседания Совета директоров Общества. Председатель Совета директоров Общества не вправе отказать ревизору в созыве заседания Совета директоров по его требованию за исключением случаев, указанных в ФЗ «Об акционерных обществах».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/>
              <a:t>Решения ревизора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8043890" cy="49815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Заключение ревизора должно подписываться им лично.</a:t>
            </a:r>
          </a:p>
          <a:p>
            <a:r>
              <a:rPr lang="ru-RU" dirty="0" smtClean="0"/>
              <a:t>Заключение ревизора по итогам внеочередной проверки финансово-хозяйственной деятельности Общества рекомендуется предоставлять аудиторскому комитету Совета директоров Общества и инициатору проведения внеочередной проверки в течение 3 дней после окончания проведения проверки.</a:t>
            </a:r>
          </a:p>
          <a:p>
            <a:r>
              <a:rPr lang="ru-RU" dirty="0" smtClean="0"/>
              <a:t>Заключение ревизора, утвержденное по итогам проверки финансово-хозяйственной деятельности Общества по требованию акционера (акционеров), имеющих соответствующие права, направляется данному акционеру (акционерам) в течение 3 дней с даты утверждения заключения.</a:t>
            </a:r>
          </a:p>
          <a:p>
            <a:endParaRPr lang="ru-RU" dirty="0"/>
          </a:p>
        </p:txBody>
      </p:sp>
      <p:pic>
        <p:nvPicPr>
          <p:cNvPr id="1026" name="Picture 2" descr="http://im2-tub-ru.yandex.net/i?id=205748960-3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5357826"/>
            <a:ext cx="2143125" cy="1285874"/>
          </a:xfrm>
          <a:prstGeom prst="rect">
            <a:avLst/>
          </a:prstGeom>
          <a:noFill/>
        </p:spPr>
      </p:pic>
      <p:pic>
        <p:nvPicPr>
          <p:cNvPr id="1028" name="Picture 4" descr="http://im6-tub-ru.yandex.net/i?id=347814015-07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28604"/>
            <a:ext cx="1714512" cy="1428750"/>
          </a:xfrm>
          <a:prstGeom prst="rect">
            <a:avLst/>
          </a:prstGeom>
          <a:noFill/>
        </p:spPr>
      </p:pic>
      <p:pic>
        <p:nvPicPr>
          <p:cNvPr id="1030" name="Picture 6" descr="http://im4-tub-ru.yandex.net/i?id=268330693-42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5572140"/>
            <a:ext cx="2190750" cy="1071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</TotalTime>
  <Words>1823</Words>
  <Application>Microsoft Office PowerPoint</Application>
  <PresentationFormat>Экран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Справедливость</vt:lpstr>
      <vt:lpstr>Ревизор ОАО</vt:lpstr>
      <vt:lpstr>Ревизор</vt:lpstr>
      <vt:lpstr> Обязанности ревизора</vt:lpstr>
      <vt:lpstr>Слайд 4</vt:lpstr>
      <vt:lpstr>Вознаграждение и компенсации ревизору</vt:lpstr>
      <vt:lpstr>Документы ревизора</vt:lpstr>
      <vt:lpstr>Слайд 7</vt:lpstr>
      <vt:lpstr>Порядок проведения проверок (ревизий)</vt:lpstr>
      <vt:lpstr>Слайд 9</vt:lpstr>
      <vt:lpstr>Порядок выдвижения требования о проведении проверки (ревизии) акционерами общества</vt:lpstr>
      <vt:lpstr>Слайд 11</vt:lpstr>
      <vt:lpstr>Порядок выдвижения РЕВИЗОРОМ требования о созыве внеочередного общего собрания АКЦИОНЕРОВ, созыве заседания совета директоров ОБЩЕСТВА</vt:lpstr>
      <vt:lpstr>Решения ревизора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Ревизор ОАО</dc:title>
  <dc:creator>Acer</dc:creator>
  <cp:lastModifiedBy>Алекс</cp:lastModifiedBy>
  <cp:revision>5</cp:revision>
  <dcterms:created xsi:type="dcterms:W3CDTF">2013-11-28T06:38:05Z</dcterms:created>
  <dcterms:modified xsi:type="dcterms:W3CDTF">2013-12-18T15:37:36Z</dcterms:modified>
</cp:coreProperties>
</file>