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diagrams/layout4.xml" ContentType="application/vnd.openxmlformats-officedocument.drawingml.diagram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4"/>
  </p:notesMasterIdLst>
  <p:handoutMasterIdLst>
    <p:handoutMasterId r:id="rId25"/>
  </p:handoutMasterIdLst>
  <p:sldIdLst>
    <p:sldId id="265" r:id="rId2"/>
    <p:sldId id="271" r:id="rId3"/>
    <p:sldId id="274" r:id="rId4"/>
    <p:sldId id="288" r:id="rId5"/>
    <p:sldId id="289" r:id="rId6"/>
    <p:sldId id="290" r:id="rId7"/>
    <p:sldId id="291" r:id="rId8"/>
    <p:sldId id="292" r:id="rId9"/>
    <p:sldId id="293" r:id="rId10"/>
    <p:sldId id="294" r:id="rId11"/>
    <p:sldId id="295" r:id="rId12"/>
    <p:sldId id="296" r:id="rId13"/>
    <p:sldId id="297" r:id="rId14"/>
    <p:sldId id="298" r:id="rId15"/>
    <p:sldId id="299" r:id="rId16"/>
    <p:sldId id="300" r:id="rId17"/>
    <p:sldId id="301" r:id="rId18"/>
    <p:sldId id="302" r:id="rId19"/>
    <p:sldId id="303" r:id="rId20"/>
    <p:sldId id="304" r:id="rId21"/>
    <p:sldId id="305" r:id="rId22"/>
    <p:sldId id="264" r:id="rId23"/>
  </p:sldIdLst>
  <p:sldSz cx="9144000" cy="6858000" type="screen4x3"/>
  <p:notesSz cx="6858000" cy="9144000"/>
  <p:custDataLst>
    <p:tags r:id="rId26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CC"/>
    <a:srgbClr val="005EB2"/>
    <a:srgbClr val="5990D6"/>
    <a:srgbClr val="202079"/>
    <a:srgbClr val="323655"/>
    <a:srgbClr val="F6F8B8"/>
    <a:srgbClr val="B7AFFF"/>
    <a:srgbClr val="543AF2"/>
    <a:srgbClr val="333366"/>
    <a:srgbClr val="EFF4F9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605" autoAdjust="0"/>
    <p:restoredTop sz="94660" autoAdjust="0"/>
  </p:normalViewPr>
  <p:slideViewPr>
    <p:cSldViewPr snapToGrid="0">
      <p:cViewPr>
        <p:scale>
          <a:sx n="82" d="100"/>
          <a:sy n="82" d="100"/>
        </p:scale>
        <p:origin x="-1122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 snapToGrid="0">
      <p:cViewPr varScale="1">
        <p:scale>
          <a:sx n="83" d="100"/>
          <a:sy n="83" d="100"/>
        </p:scale>
        <p:origin x="-2040" y="-90"/>
      </p:cViewPr>
      <p:guideLst>
        <p:guide orient="horz" pos="2880"/>
        <p:guide pos="2160"/>
      </p:guideLst>
    </p:cSldViewPr>
  </p:notesViewPr>
  <p:gridSpacing cx="36868100" cy="368681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4">
  <dgm:title val=""/>
  <dgm:desc val=""/>
  <dgm:catLst>
    <dgm:cat type="accent1" pri="11400"/>
  </dgm:catLst>
  <dgm:styleLbl name="node0">
    <dgm:fillClrLst meth="cycle">
      <a:schemeClr val="accent1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1">
        <a:shade val="50000"/>
      </a:schemeClr>
      <a:schemeClr val="accent1">
        <a:tint val="55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1">
        <a:shade val="80000"/>
        <a:alpha val="50000"/>
      </a:schemeClr>
      <a:schemeClr val="accent1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55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07E9EAF-91AA-4960-996D-45DD28F2C3C1}" type="doc">
      <dgm:prSet loTypeId="urn:microsoft.com/office/officeart/2005/8/layout/vList2" loCatId="list" qsTypeId="urn:microsoft.com/office/officeart/2005/8/quickstyle/simple3" qsCatId="simple" csTypeId="urn:microsoft.com/office/officeart/2005/8/colors/accent0_2" csCatId="mainScheme" phldr="1"/>
      <dgm:spPr/>
      <dgm:t>
        <a:bodyPr/>
        <a:lstStyle/>
        <a:p>
          <a:endParaRPr lang="ru-RU"/>
        </a:p>
      </dgm:t>
    </dgm:pt>
    <dgm:pt modelId="{15A40DC4-EE5D-430D-B3C3-67CD1891738A}">
      <dgm:prSet phldrT="[Текст]"/>
      <dgm:spPr/>
      <dgm:t>
        <a:bodyPr/>
        <a:lstStyle/>
        <a:p>
          <a:pPr rtl="0"/>
          <a:r>
            <a:rPr kumimoji="0" lang="ru-RU" b="1" i="0" u="none" strike="noStrike" cap="none" spc="0" normalizeH="0" baseline="0" noProof="0" dirty="0" smtClean="0">
              <a:ln/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rPr>
            <a:t>Декодирование – </a:t>
          </a:r>
          <a:r>
            <a:rPr kumimoji="0" lang="ru-RU" b="0" i="0" u="none" strike="noStrike" cap="none" spc="0" normalizeH="0" baseline="0" noProof="0" dirty="0" smtClean="0">
              <a:ln/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rPr>
            <a:t>это перевод рекламного кода на язык получателя. Оно определяется личным восприятием получателя, его способностью распознавать и интерпретировать коды, использованные для передачи идеи. Поэтому декодирование носит в определенной степени субъективный характер</a:t>
          </a:r>
          <a:endParaRPr lang="ru-RU" dirty="0">
            <a:solidFill>
              <a:schemeClr val="tx2"/>
            </a:solidFill>
          </a:endParaRPr>
        </a:p>
      </dgm:t>
    </dgm:pt>
    <dgm:pt modelId="{0BDCF113-FDB5-4DB3-9845-2F3188A69917}" type="parTrans" cxnId="{85EA766E-0F53-46EC-8DFA-91D1CDDBB121}">
      <dgm:prSet/>
      <dgm:spPr/>
      <dgm:t>
        <a:bodyPr/>
        <a:lstStyle/>
        <a:p>
          <a:endParaRPr lang="ru-RU"/>
        </a:p>
      </dgm:t>
    </dgm:pt>
    <dgm:pt modelId="{B8428537-08D7-4D6F-ACA2-02807EA1ED98}" type="sibTrans" cxnId="{85EA766E-0F53-46EC-8DFA-91D1CDDBB121}">
      <dgm:prSet/>
      <dgm:spPr/>
      <dgm:t>
        <a:bodyPr/>
        <a:lstStyle/>
        <a:p>
          <a:endParaRPr lang="ru-RU"/>
        </a:p>
      </dgm:t>
    </dgm:pt>
    <dgm:pt modelId="{D4B913D7-28AA-4FC4-A3B9-E487B8D219D1}">
      <dgm:prSet phldrT="[Текст]"/>
      <dgm:spPr/>
      <dgm:t>
        <a:bodyPr/>
        <a:lstStyle/>
        <a:p>
          <a:pPr rtl="0"/>
          <a:r>
            <a:rPr kumimoji="0" lang="ru-RU" b="1" i="0" u="none" strike="noStrike" cap="none" spc="0" normalizeH="0" baseline="0" noProof="0" dirty="0" smtClean="0">
              <a:ln/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rPr>
            <a:t>Получателем (адресатом) </a:t>
          </a:r>
          <a:r>
            <a:rPr kumimoji="0" lang="ru-RU" b="0" i="0" u="none" strike="noStrike" cap="none" spc="0" normalizeH="0" baseline="0" noProof="0" dirty="0" smtClean="0">
              <a:ln/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rPr>
            <a:t>в рекламной коммуникации являются те целевые аудитории, которым предназначена реклама. Дети, например, могут оказывать определяющее влияние на выбор семьей предприятия питания. Поэтому некоторые фирмы (в их числе — «Макдоналдс») рассматривают детей как важную целевую аудиторию своей рекламы</a:t>
          </a:r>
          <a:endParaRPr lang="ru-RU" dirty="0">
            <a:solidFill>
              <a:schemeClr val="tx2"/>
            </a:solidFill>
          </a:endParaRPr>
        </a:p>
      </dgm:t>
    </dgm:pt>
    <dgm:pt modelId="{3768AAFF-CD4E-4038-9746-D38BAD5A9C07}" type="parTrans" cxnId="{FB46A255-3DCD-464A-B154-6DC5AE6D3B60}">
      <dgm:prSet/>
      <dgm:spPr/>
      <dgm:t>
        <a:bodyPr/>
        <a:lstStyle/>
        <a:p>
          <a:endParaRPr lang="ru-RU"/>
        </a:p>
      </dgm:t>
    </dgm:pt>
    <dgm:pt modelId="{05B28DD6-6786-4BB8-88F9-CD3E6BAA15B0}" type="sibTrans" cxnId="{FB46A255-3DCD-464A-B154-6DC5AE6D3B60}">
      <dgm:prSet/>
      <dgm:spPr/>
      <dgm:t>
        <a:bodyPr/>
        <a:lstStyle/>
        <a:p>
          <a:endParaRPr lang="ru-RU"/>
        </a:p>
      </dgm:t>
    </dgm:pt>
    <dgm:pt modelId="{41792D34-123D-413E-B50A-A5D91F90DBF8}" type="pres">
      <dgm:prSet presAssocID="{007E9EAF-91AA-4960-996D-45DD28F2C3C1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05D01E6C-1B4C-4546-A7D2-7A4224E2BE75}" type="pres">
      <dgm:prSet presAssocID="{15A40DC4-EE5D-430D-B3C3-67CD1891738A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FDD7041-6A8F-4552-BB7F-6B733FE6EBA7}" type="pres">
      <dgm:prSet presAssocID="{B8428537-08D7-4D6F-ACA2-02807EA1ED98}" presName="spacer" presStyleCnt="0"/>
      <dgm:spPr/>
      <dgm:t>
        <a:bodyPr/>
        <a:lstStyle/>
        <a:p>
          <a:endParaRPr lang="ru-RU"/>
        </a:p>
      </dgm:t>
    </dgm:pt>
    <dgm:pt modelId="{55D597E9-6DA0-4F1D-A8FB-62BB55CE0290}" type="pres">
      <dgm:prSet presAssocID="{D4B913D7-28AA-4FC4-A3B9-E487B8D219D1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5EA766E-0F53-46EC-8DFA-91D1CDDBB121}" srcId="{007E9EAF-91AA-4960-996D-45DD28F2C3C1}" destId="{15A40DC4-EE5D-430D-B3C3-67CD1891738A}" srcOrd="0" destOrd="0" parTransId="{0BDCF113-FDB5-4DB3-9845-2F3188A69917}" sibTransId="{B8428537-08D7-4D6F-ACA2-02807EA1ED98}"/>
    <dgm:cxn modelId="{AE2EE77F-8563-41FE-A72F-7CE73FD00CE1}" type="presOf" srcId="{007E9EAF-91AA-4960-996D-45DD28F2C3C1}" destId="{41792D34-123D-413E-B50A-A5D91F90DBF8}" srcOrd="0" destOrd="0" presId="urn:microsoft.com/office/officeart/2005/8/layout/vList2"/>
    <dgm:cxn modelId="{5F1CC985-FFD3-4628-A807-6B9322955240}" type="presOf" srcId="{D4B913D7-28AA-4FC4-A3B9-E487B8D219D1}" destId="{55D597E9-6DA0-4F1D-A8FB-62BB55CE0290}" srcOrd="0" destOrd="0" presId="urn:microsoft.com/office/officeart/2005/8/layout/vList2"/>
    <dgm:cxn modelId="{FB46A255-3DCD-464A-B154-6DC5AE6D3B60}" srcId="{007E9EAF-91AA-4960-996D-45DD28F2C3C1}" destId="{D4B913D7-28AA-4FC4-A3B9-E487B8D219D1}" srcOrd="1" destOrd="0" parTransId="{3768AAFF-CD4E-4038-9746-D38BAD5A9C07}" sibTransId="{05B28DD6-6786-4BB8-88F9-CD3E6BAA15B0}"/>
    <dgm:cxn modelId="{6AB18CB5-2CFB-4978-8CBA-643C388371B7}" type="presOf" srcId="{15A40DC4-EE5D-430D-B3C3-67CD1891738A}" destId="{05D01E6C-1B4C-4546-A7D2-7A4224E2BE75}" srcOrd="0" destOrd="0" presId="urn:microsoft.com/office/officeart/2005/8/layout/vList2"/>
    <dgm:cxn modelId="{BA3DE442-F970-46AF-B114-8A3882C5F7B5}" type="presParOf" srcId="{41792D34-123D-413E-B50A-A5D91F90DBF8}" destId="{05D01E6C-1B4C-4546-A7D2-7A4224E2BE75}" srcOrd="0" destOrd="0" presId="urn:microsoft.com/office/officeart/2005/8/layout/vList2"/>
    <dgm:cxn modelId="{135861E2-3E8B-4F87-9C6E-A0D3E5EFD7E9}" type="presParOf" srcId="{41792D34-123D-413E-B50A-A5D91F90DBF8}" destId="{DFDD7041-6A8F-4552-BB7F-6B733FE6EBA7}" srcOrd="1" destOrd="0" presId="urn:microsoft.com/office/officeart/2005/8/layout/vList2"/>
    <dgm:cxn modelId="{827F6ACD-CDAF-4130-854A-559CE1A0C0F0}" type="presParOf" srcId="{41792D34-123D-413E-B50A-A5D91F90DBF8}" destId="{55D597E9-6DA0-4F1D-A8FB-62BB55CE0290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4841A28-A3BC-42D1-A41B-F9A37DD6047C}" type="doc">
      <dgm:prSet loTypeId="urn:microsoft.com/office/officeart/2005/8/layout/orgChart1" loCatId="hierarchy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9A1AD57-6387-4FF7-B709-ECA75F84B322}">
      <dgm:prSet phldrT="[Текст]"/>
      <dgm:spPr>
        <a:xfrm>
          <a:off x="2238733" y="105269"/>
          <a:ext cx="2075260" cy="597342"/>
        </a:xfrm>
      </dgm:spPr>
      <dgm:t>
        <a:bodyPr/>
        <a:lstStyle/>
        <a:p>
          <a:r>
            <a:rPr lang="ru-RU" dirty="0" smtClean="0">
              <a:latin typeface="+mn-lt"/>
              <a:ea typeface="+mn-ea"/>
              <a:cs typeface="+mn-cs"/>
            </a:rPr>
            <a:t>Эффективная реклама</a:t>
          </a:r>
          <a:endParaRPr lang="ru-RU" dirty="0">
            <a:latin typeface="+mn-lt"/>
            <a:ea typeface="+mn-ea"/>
            <a:cs typeface="+mn-cs"/>
          </a:endParaRPr>
        </a:p>
      </dgm:t>
    </dgm:pt>
    <dgm:pt modelId="{C99EFCC9-4EBC-46FA-ACC8-0BC92634CB88}" type="parTrans" cxnId="{4E34ACD2-059E-49BE-9CC3-89054F1E4E4F}">
      <dgm:prSet/>
      <dgm:spPr/>
      <dgm:t>
        <a:bodyPr/>
        <a:lstStyle/>
        <a:p>
          <a:endParaRPr lang="ru-RU"/>
        </a:p>
      </dgm:t>
    </dgm:pt>
    <dgm:pt modelId="{C0DCB20B-34CF-41BD-B310-8D1EF0A04BE3}" type="sibTrans" cxnId="{4E34ACD2-059E-49BE-9CC3-89054F1E4E4F}">
      <dgm:prSet/>
      <dgm:spPr/>
      <dgm:t>
        <a:bodyPr/>
        <a:lstStyle/>
        <a:p>
          <a:endParaRPr lang="ru-RU"/>
        </a:p>
      </dgm:t>
    </dgm:pt>
    <dgm:pt modelId="{F03E2665-CAD0-48C1-92F5-A1FA32FB222D}" type="asst">
      <dgm:prSet phldrT="[Текст]"/>
      <dgm:spPr>
        <a:xfrm>
          <a:off x="344746" y="1162031"/>
          <a:ext cx="2701907" cy="1267088"/>
        </a:xfrm>
      </dgm:spPr>
      <dgm:t>
        <a:bodyPr/>
        <a:lstStyle/>
        <a:p>
          <a:r>
            <a:rPr lang="ru-RU" dirty="0" smtClean="0">
              <a:latin typeface="+mn-lt"/>
              <a:ea typeface="+mn-ea"/>
              <a:cs typeface="+mn-cs"/>
            </a:rPr>
            <a:t>Товар с потребительскими свойствами, необходимыми для удовлетворения запросов</a:t>
          </a:r>
          <a:endParaRPr lang="ru-RU" dirty="0">
            <a:latin typeface="+mn-lt"/>
            <a:ea typeface="+mn-ea"/>
            <a:cs typeface="+mn-cs"/>
          </a:endParaRPr>
        </a:p>
      </dgm:t>
    </dgm:pt>
    <dgm:pt modelId="{C57006BD-0BF9-4660-BA73-9E1D18A634E6}" type="parTrans" cxnId="{A0D850EF-F797-4E1F-924B-9CCECB8E587F}">
      <dgm:prSet/>
      <dgm:spPr>
        <a:xfrm>
          <a:off x="3046654" y="702612"/>
          <a:ext cx="229709" cy="1092962"/>
        </a:xfrm>
      </dgm:spPr>
      <dgm:t>
        <a:bodyPr/>
        <a:lstStyle/>
        <a:p>
          <a:endParaRPr lang="ru-RU"/>
        </a:p>
      </dgm:t>
    </dgm:pt>
    <dgm:pt modelId="{1F0DB216-7166-4ED4-BC45-1E5B46D98B35}" type="sibTrans" cxnId="{A0D850EF-F797-4E1F-924B-9CCECB8E587F}">
      <dgm:prSet/>
      <dgm:spPr/>
      <dgm:t>
        <a:bodyPr/>
        <a:lstStyle/>
        <a:p>
          <a:endParaRPr lang="ru-RU"/>
        </a:p>
      </dgm:t>
    </dgm:pt>
    <dgm:pt modelId="{519FA83E-20A9-4470-B0AD-DB19BB2E9BCD}">
      <dgm:prSet phldrT="[Текст]"/>
      <dgm:spPr>
        <a:xfrm>
          <a:off x="2796" y="2888538"/>
          <a:ext cx="1988408" cy="651215"/>
        </a:xfrm>
      </dgm:spPr>
      <dgm:t>
        <a:bodyPr/>
        <a:lstStyle/>
        <a:p>
          <a:r>
            <a:rPr lang="ru-RU" smtClean="0">
              <a:latin typeface="+mn-lt"/>
              <a:ea typeface="+mn-ea"/>
              <a:cs typeface="+mn-cs"/>
            </a:rPr>
            <a:t>Изучение потребителей</a:t>
          </a:r>
          <a:endParaRPr lang="ru-RU" dirty="0">
            <a:latin typeface="+mn-lt"/>
            <a:ea typeface="+mn-ea"/>
            <a:cs typeface="+mn-cs"/>
          </a:endParaRPr>
        </a:p>
      </dgm:t>
    </dgm:pt>
    <dgm:pt modelId="{7098D78B-7B35-4098-A5B3-D022044A4267}" type="parTrans" cxnId="{DACC955F-166C-43B0-B10F-AC8D30519CC2}">
      <dgm:prSet/>
      <dgm:spPr>
        <a:xfrm>
          <a:off x="997001" y="702612"/>
          <a:ext cx="2279362" cy="2185925"/>
        </a:xfrm>
      </dgm:spPr>
      <dgm:t>
        <a:bodyPr/>
        <a:lstStyle/>
        <a:p>
          <a:endParaRPr lang="ru-RU"/>
        </a:p>
      </dgm:t>
    </dgm:pt>
    <dgm:pt modelId="{A4E73589-2A8F-42A5-A60A-27F56A7131D4}" type="sibTrans" cxnId="{DACC955F-166C-43B0-B10F-AC8D30519CC2}">
      <dgm:prSet/>
      <dgm:spPr/>
      <dgm:t>
        <a:bodyPr/>
        <a:lstStyle/>
        <a:p>
          <a:endParaRPr lang="ru-RU"/>
        </a:p>
      </dgm:t>
    </dgm:pt>
    <dgm:pt modelId="{53935865-A847-4F4C-849A-AF303D9A81E5}">
      <dgm:prSet phldrT="[Текст]"/>
      <dgm:spPr>
        <a:xfrm>
          <a:off x="2450624" y="2888538"/>
          <a:ext cx="1891296" cy="559331"/>
        </a:xfrm>
      </dgm:spPr>
      <dgm:t>
        <a:bodyPr/>
        <a:lstStyle/>
        <a:p>
          <a:r>
            <a:rPr lang="ru-RU" smtClean="0">
              <a:latin typeface="+mn-lt"/>
              <a:ea typeface="+mn-ea"/>
              <a:cs typeface="+mn-cs"/>
            </a:rPr>
            <a:t>Исследование товара</a:t>
          </a:r>
          <a:endParaRPr lang="ru-RU" dirty="0">
            <a:latin typeface="+mn-lt"/>
            <a:ea typeface="+mn-ea"/>
            <a:cs typeface="+mn-cs"/>
          </a:endParaRPr>
        </a:p>
      </dgm:t>
    </dgm:pt>
    <dgm:pt modelId="{BE31788E-E385-4DF4-8291-33CAD2092C49}" type="parTrans" cxnId="{E4785910-89BA-46FE-86D2-51F1F8FE12B0}">
      <dgm:prSet/>
      <dgm:spPr>
        <a:xfrm>
          <a:off x="3276364" y="702612"/>
          <a:ext cx="119908" cy="2185925"/>
        </a:xfrm>
      </dgm:spPr>
      <dgm:t>
        <a:bodyPr/>
        <a:lstStyle/>
        <a:p>
          <a:endParaRPr lang="ru-RU"/>
        </a:p>
      </dgm:t>
    </dgm:pt>
    <dgm:pt modelId="{DEF4B2B6-049D-41B2-BABA-C3D904410A67}" type="sibTrans" cxnId="{E4785910-89BA-46FE-86D2-51F1F8FE12B0}">
      <dgm:prSet/>
      <dgm:spPr/>
      <dgm:t>
        <a:bodyPr/>
        <a:lstStyle/>
        <a:p>
          <a:endParaRPr lang="ru-RU"/>
        </a:p>
      </dgm:t>
    </dgm:pt>
    <dgm:pt modelId="{B8585C78-5967-4D54-A67A-7DEC6AF2E366}">
      <dgm:prSet phldrT="[Текст]"/>
      <dgm:spPr>
        <a:xfrm>
          <a:off x="4801339" y="2888538"/>
          <a:ext cx="1748591" cy="531339"/>
        </a:xfrm>
      </dgm:spPr>
      <dgm:t>
        <a:bodyPr/>
        <a:lstStyle/>
        <a:p>
          <a:r>
            <a:rPr lang="ru-RU" smtClean="0">
              <a:latin typeface="+mn-lt"/>
              <a:ea typeface="+mn-ea"/>
              <a:cs typeface="+mn-cs"/>
            </a:rPr>
            <a:t>Анализ рынка</a:t>
          </a:r>
          <a:endParaRPr lang="ru-RU" dirty="0">
            <a:latin typeface="+mn-lt"/>
            <a:ea typeface="+mn-ea"/>
            <a:cs typeface="+mn-cs"/>
          </a:endParaRPr>
        </a:p>
      </dgm:t>
    </dgm:pt>
    <dgm:pt modelId="{C576332E-3895-4DDB-BCA5-8A82DDBEE529}" type="parTrans" cxnId="{20283E53-5BBF-48B5-B556-1DD5C57D2BE8}">
      <dgm:prSet/>
      <dgm:spPr>
        <a:xfrm>
          <a:off x="3276364" y="702612"/>
          <a:ext cx="2399271" cy="2185925"/>
        </a:xfrm>
      </dgm:spPr>
      <dgm:t>
        <a:bodyPr/>
        <a:lstStyle/>
        <a:p>
          <a:endParaRPr lang="ru-RU"/>
        </a:p>
      </dgm:t>
    </dgm:pt>
    <dgm:pt modelId="{1C81F8EC-8363-45BF-B00D-E49EAD43C7DD}" type="sibTrans" cxnId="{20283E53-5BBF-48B5-B556-1DD5C57D2BE8}">
      <dgm:prSet/>
      <dgm:spPr/>
      <dgm:t>
        <a:bodyPr/>
        <a:lstStyle/>
        <a:p>
          <a:endParaRPr lang="ru-RU"/>
        </a:p>
      </dgm:t>
    </dgm:pt>
    <dgm:pt modelId="{C71E5FF7-274D-4C12-969A-C0EA2BB62B09}" type="pres">
      <dgm:prSet presAssocID="{94841A28-A3BC-42D1-A41B-F9A37DD6047C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2D98BD3B-B5B2-4FFD-ACDC-27E914345BFF}" type="pres">
      <dgm:prSet presAssocID="{D9A1AD57-6387-4FF7-B709-ECA75F84B322}" presName="hierRoot1" presStyleCnt="0">
        <dgm:presLayoutVars>
          <dgm:hierBranch val="init"/>
        </dgm:presLayoutVars>
      </dgm:prSet>
      <dgm:spPr/>
      <dgm:t>
        <a:bodyPr/>
        <a:lstStyle/>
        <a:p>
          <a:endParaRPr lang="ru-RU"/>
        </a:p>
      </dgm:t>
    </dgm:pt>
    <dgm:pt modelId="{B2FC524B-75ED-40B0-88BC-2D2A98A11CBA}" type="pres">
      <dgm:prSet presAssocID="{D9A1AD57-6387-4FF7-B709-ECA75F84B322}" presName="rootComposite1" presStyleCnt="0"/>
      <dgm:spPr/>
      <dgm:t>
        <a:bodyPr/>
        <a:lstStyle/>
        <a:p>
          <a:endParaRPr lang="ru-RU"/>
        </a:p>
      </dgm:t>
    </dgm:pt>
    <dgm:pt modelId="{05E84A18-D06E-4727-B0A6-7532CCA3627F}" type="pres">
      <dgm:prSet presAssocID="{D9A1AD57-6387-4FF7-B709-ECA75F84B322}" presName="rootText1" presStyleLbl="node0" presStyleIdx="0" presStyleCnt="1" custScaleX="94860" custScaleY="54609">
        <dgm:presLayoutVars>
          <dgm:chPref val="3"/>
        </dgm:presLayoutVars>
      </dgm:prSet>
      <dgm:spPr>
        <a:prstGeom prst="rect">
          <a:avLst/>
        </a:prstGeom>
      </dgm:spPr>
      <dgm:t>
        <a:bodyPr/>
        <a:lstStyle/>
        <a:p>
          <a:endParaRPr lang="ru-RU"/>
        </a:p>
      </dgm:t>
    </dgm:pt>
    <dgm:pt modelId="{44232A9B-1786-4B17-B479-8CD98119508D}" type="pres">
      <dgm:prSet presAssocID="{D9A1AD57-6387-4FF7-B709-ECA75F84B322}" presName="rootConnector1" presStyleLbl="node1" presStyleIdx="0" presStyleCnt="0"/>
      <dgm:spPr/>
      <dgm:t>
        <a:bodyPr/>
        <a:lstStyle/>
        <a:p>
          <a:endParaRPr lang="ru-RU"/>
        </a:p>
      </dgm:t>
    </dgm:pt>
    <dgm:pt modelId="{BB384CD9-6290-4A45-B1CF-77580E65829F}" type="pres">
      <dgm:prSet presAssocID="{D9A1AD57-6387-4FF7-B709-ECA75F84B322}" presName="hierChild2" presStyleCnt="0"/>
      <dgm:spPr/>
      <dgm:t>
        <a:bodyPr/>
        <a:lstStyle/>
        <a:p>
          <a:endParaRPr lang="ru-RU"/>
        </a:p>
      </dgm:t>
    </dgm:pt>
    <dgm:pt modelId="{5313803B-C5AB-403B-9028-6866CA665250}" type="pres">
      <dgm:prSet presAssocID="{7098D78B-7B35-4098-A5B3-D022044A4267}" presName="Name37" presStyleLbl="parChTrans1D2" presStyleIdx="0" presStyleCnt="4"/>
      <dgm:spPr>
        <a:custGeom>
          <a:avLst/>
          <a:gdLst/>
          <a:ahLst/>
          <a:cxnLst/>
          <a:rect l="0" t="0" r="0" b="0"/>
          <a:pathLst>
            <a:path>
              <a:moveTo>
                <a:pt x="2279362" y="0"/>
              </a:moveTo>
              <a:lnTo>
                <a:pt x="2279362" y="1956216"/>
              </a:lnTo>
              <a:lnTo>
                <a:pt x="0" y="1956216"/>
              </a:lnTo>
              <a:lnTo>
                <a:pt x="0" y="2185925"/>
              </a:lnTo>
            </a:path>
          </a:pathLst>
        </a:custGeom>
      </dgm:spPr>
      <dgm:t>
        <a:bodyPr/>
        <a:lstStyle/>
        <a:p>
          <a:endParaRPr lang="ru-RU"/>
        </a:p>
      </dgm:t>
    </dgm:pt>
    <dgm:pt modelId="{8C846523-03EE-4FE5-BEBA-20A8A48EECE9}" type="pres">
      <dgm:prSet presAssocID="{519FA83E-20A9-4470-B0AD-DB19BB2E9BCD}" presName="hierRoot2" presStyleCnt="0">
        <dgm:presLayoutVars>
          <dgm:hierBranch val="init"/>
        </dgm:presLayoutVars>
      </dgm:prSet>
      <dgm:spPr/>
      <dgm:t>
        <a:bodyPr/>
        <a:lstStyle/>
        <a:p>
          <a:endParaRPr lang="ru-RU"/>
        </a:p>
      </dgm:t>
    </dgm:pt>
    <dgm:pt modelId="{11B867EC-E431-4AAB-AB0C-3738B954F11A}" type="pres">
      <dgm:prSet presAssocID="{519FA83E-20A9-4470-B0AD-DB19BB2E9BCD}" presName="rootComposite" presStyleCnt="0"/>
      <dgm:spPr/>
      <dgm:t>
        <a:bodyPr/>
        <a:lstStyle/>
        <a:p>
          <a:endParaRPr lang="ru-RU"/>
        </a:p>
      </dgm:t>
    </dgm:pt>
    <dgm:pt modelId="{99DCB364-0F85-4D32-A74D-569DC896DBF7}" type="pres">
      <dgm:prSet presAssocID="{519FA83E-20A9-4470-B0AD-DB19BB2E9BCD}" presName="rootText" presStyleLbl="node2" presStyleIdx="0" presStyleCnt="3" custScaleX="90890" custScaleY="59534">
        <dgm:presLayoutVars>
          <dgm:chPref val="3"/>
        </dgm:presLayoutVars>
      </dgm:prSet>
      <dgm:spPr>
        <a:prstGeom prst="rect">
          <a:avLst/>
        </a:prstGeom>
      </dgm:spPr>
      <dgm:t>
        <a:bodyPr/>
        <a:lstStyle/>
        <a:p>
          <a:endParaRPr lang="ru-RU"/>
        </a:p>
      </dgm:t>
    </dgm:pt>
    <dgm:pt modelId="{3256BB89-5395-4AF0-AF52-6C72CC4B4A80}" type="pres">
      <dgm:prSet presAssocID="{519FA83E-20A9-4470-B0AD-DB19BB2E9BCD}" presName="rootConnector" presStyleLbl="node2" presStyleIdx="0" presStyleCnt="3"/>
      <dgm:spPr/>
      <dgm:t>
        <a:bodyPr/>
        <a:lstStyle/>
        <a:p>
          <a:endParaRPr lang="ru-RU"/>
        </a:p>
      </dgm:t>
    </dgm:pt>
    <dgm:pt modelId="{937A58E8-2067-4875-94AE-7D1EE17C6FF1}" type="pres">
      <dgm:prSet presAssocID="{519FA83E-20A9-4470-B0AD-DB19BB2E9BCD}" presName="hierChild4" presStyleCnt="0"/>
      <dgm:spPr/>
      <dgm:t>
        <a:bodyPr/>
        <a:lstStyle/>
        <a:p>
          <a:endParaRPr lang="ru-RU"/>
        </a:p>
      </dgm:t>
    </dgm:pt>
    <dgm:pt modelId="{BC40FF92-D28A-44D5-9BC8-1E27480BE37E}" type="pres">
      <dgm:prSet presAssocID="{519FA83E-20A9-4470-B0AD-DB19BB2E9BCD}" presName="hierChild5" presStyleCnt="0"/>
      <dgm:spPr/>
      <dgm:t>
        <a:bodyPr/>
        <a:lstStyle/>
        <a:p>
          <a:endParaRPr lang="ru-RU"/>
        </a:p>
      </dgm:t>
    </dgm:pt>
    <dgm:pt modelId="{6A2927C9-65AA-473C-A306-4DEEF5CDD0C8}" type="pres">
      <dgm:prSet presAssocID="{BE31788E-E385-4DF4-8291-33CAD2092C49}" presName="Name37" presStyleLbl="parChTrans1D2" presStyleIdx="1" presStyleCnt="4"/>
      <dgm:spPr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56216"/>
              </a:lnTo>
              <a:lnTo>
                <a:pt x="119908" y="1956216"/>
              </a:lnTo>
              <a:lnTo>
                <a:pt x="119908" y="2185925"/>
              </a:lnTo>
            </a:path>
          </a:pathLst>
        </a:custGeom>
      </dgm:spPr>
      <dgm:t>
        <a:bodyPr/>
        <a:lstStyle/>
        <a:p>
          <a:endParaRPr lang="ru-RU"/>
        </a:p>
      </dgm:t>
    </dgm:pt>
    <dgm:pt modelId="{57ABD23C-AE25-4C89-82C9-A191205F946A}" type="pres">
      <dgm:prSet presAssocID="{53935865-A847-4F4C-849A-AF303D9A81E5}" presName="hierRoot2" presStyleCnt="0">
        <dgm:presLayoutVars>
          <dgm:hierBranch val="init"/>
        </dgm:presLayoutVars>
      </dgm:prSet>
      <dgm:spPr/>
      <dgm:t>
        <a:bodyPr/>
        <a:lstStyle/>
        <a:p>
          <a:endParaRPr lang="ru-RU"/>
        </a:p>
      </dgm:t>
    </dgm:pt>
    <dgm:pt modelId="{48C9BAF4-F104-4603-8844-8BE20B5C746F}" type="pres">
      <dgm:prSet presAssocID="{53935865-A847-4F4C-849A-AF303D9A81E5}" presName="rootComposite" presStyleCnt="0"/>
      <dgm:spPr/>
      <dgm:t>
        <a:bodyPr/>
        <a:lstStyle/>
        <a:p>
          <a:endParaRPr lang="ru-RU"/>
        </a:p>
      </dgm:t>
    </dgm:pt>
    <dgm:pt modelId="{B067E483-379D-4A8E-A82A-52FF58D8EA21}" type="pres">
      <dgm:prSet presAssocID="{53935865-A847-4F4C-849A-AF303D9A81E5}" presName="rootText" presStyleLbl="node2" presStyleIdx="1" presStyleCnt="3" custScaleX="86451" custScaleY="51134">
        <dgm:presLayoutVars>
          <dgm:chPref val="3"/>
        </dgm:presLayoutVars>
      </dgm:prSet>
      <dgm:spPr>
        <a:prstGeom prst="rect">
          <a:avLst/>
        </a:prstGeom>
      </dgm:spPr>
      <dgm:t>
        <a:bodyPr/>
        <a:lstStyle/>
        <a:p>
          <a:endParaRPr lang="ru-RU"/>
        </a:p>
      </dgm:t>
    </dgm:pt>
    <dgm:pt modelId="{2586EFA6-76C4-4E38-88E9-8AF6289921B6}" type="pres">
      <dgm:prSet presAssocID="{53935865-A847-4F4C-849A-AF303D9A81E5}" presName="rootConnector" presStyleLbl="node2" presStyleIdx="1" presStyleCnt="3"/>
      <dgm:spPr/>
      <dgm:t>
        <a:bodyPr/>
        <a:lstStyle/>
        <a:p>
          <a:endParaRPr lang="ru-RU"/>
        </a:p>
      </dgm:t>
    </dgm:pt>
    <dgm:pt modelId="{2A39B2C6-F911-4CE8-96AE-417B3ABC63C7}" type="pres">
      <dgm:prSet presAssocID="{53935865-A847-4F4C-849A-AF303D9A81E5}" presName="hierChild4" presStyleCnt="0"/>
      <dgm:spPr/>
      <dgm:t>
        <a:bodyPr/>
        <a:lstStyle/>
        <a:p>
          <a:endParaRPr lang="ru-RU"/>
        </a:p>
      </dgm:t>
    </dgm:pt>
    <dgm:pt modelId="{DA80FEA0-B56C-41F2-87C8-C25276C9ECF4}" type="pres">
      <dgm:prSet presAssocID="{53935865-A847-4F4C-849A-AF303D9A81E5}" presName="hierChild5" presStyleCnt="0"/>
      <dgm:spPr/>
      <dgm:t>
        <a:bodyPr/>
        <a:lstStyle/>
        <a:p>
          <a:endParaRPr lang="ru-RU"/>
        </a:p>
      </dgm:t>
    </dgm:pt>
    <dgm:pt modelId="{A361140E-3BDB-41B2-AF2D-4E362BB76F99}" type="pres">
      <dgm:prSet presAssocID="{C576332E-3895-4DDB-BCA5-8A82DDBEE529}" presName="Name37" presStyleLbl="parChTrans1D2" presStyleIdx="2" presStyleCnt="4"/>
      <dgm:spPr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56216"/>
              </a:lnTo>
              <a:lnTo>
                <a:pt x="2399271" y="1956216"/>
              </a:lnTo>
              <a:lnTo>
                <a:pt x="2399271" y="2185925"/>
              </a:lnTo>
            </a:path>
          </a:pathLst>
        </a:custGeom>
      </dgm:spPr>
      <dgm:t>
        <a:bodyPr/>
        <a:lstStyle/>
        <a:p>
          <a:endParaRPr lang="ru-RU"/>
        </a:p>
      </dgm:t>
    </dgm:pt>
    <dgm:pt modelId="{1C1706CC-2CBF-4EAB-AA56-643C861BAF7B}" type="pres">
      <dgm:prSet presAssocID="{B8585C78-5967-4D54-A67A-7DEC6AF2E366}" presName="hierRoot2" presStyleCnt="0">
        <dgm:presLayoutVars>
          <dgm:hierBranch val="init"/>
        </dgm:presLayoutVars>
      </dgm:prSet>
      <dgm:spPr/>
      <dgm:t>
        <a:bodyPr/>
        <a:lstStyle/>
        <a:p>
          <a:endParaRPr lang="ru-RU"/>
        </a:p>
      </dgm:t>
    </dgm:pt>
    <dgm:pt modelId="{8D9122EC-5D67-44D2-AD98-3CADBF8249A9}" type="pres">
      <dgm:prSet presAssocID="{B8585C78-5967-4D54-A67A-7DEC6AF2E366}" presName="rootComposite" presStyleCnt="0"/>
      <dgm:spPr/>
      <dgm:t>
        <a:bodyPr/>
        <a:lstStyle/>
        <a:p>
          <a:endParaRPr lang="ru-RU"/>
        </a:p>
      </dgm:t>
    </dgm:pt>
    <dgm:pt modelId="{8F7223B4-30ED-47DF-A78A-FBC96AD68F3A}" type="pres">
      <dgm:prSet presAssocID="{B8585C78-5967-4D54-A67A-7DEC6AF2E366}" presName="rootText" presStyleLbl="node2" presStyleIdx="2" presStyleCnt="3" custScaleX="79928" custScaleY="48575">
        <dgm:presLayoutVars>
          <dgm:chPref val="3"/>
        </dgm:presLayoutVars>
      </dgm:prSet>
      <dgm:spPr>
        <a:prstGeom prst="rect">
          <a:avLst/>
        </a:prstGeom>
      </dgm:spPr>
      <dgm:t>
        <a:bodyPr/>
        <a:lstStyle/>
        <a:p>
          <a:endParaRPr lang="ru-RU"/>
        </a:p>
      </dgm:t>
    </dgm:pt>
    <dgm:pt modelId="{57FD7B69-7589-4379-9591-51D51DDACB62}" type="pres">
      <dgm:prSet presAssocID="{B8585C78-5967-4D54-A67A-7DEC6AF2E366}" presName="rootConnector" presStyleLbl="node2" presStyleIdx="2" presStyleCnt="3"/>
      <dgm:spPr/>
      <dgm:t>
        <a:bodyPr/>
        <a:lstStyle/>
        <a:p>
          <a:endParaRPr lang="ru-RU"/>
        </a:p>
      </dgm:t>
    </dgm:pt>
    <dgm:pt modelId="{45BDA897-8AC6-4C67-90C1-7BFC0FEFA0CB}" type="pres">
      <dgm:prSet presAssocID="{B8585C78-5967-4D54-A67A-7DEC6AF2E366}" presName="hierChild4" presStyleCnt="0"/>
      <dgm:spPr/>
      <dgm:t>
        <a:bodyPr/>
        <a:lstStyle/>
        <a:p>
          <a:endParaRPr lang="ru-RU"/>
        </a:p>
      </dgm:t>
    </dgm:pt>
    <dgm:pt modelId="{45CD5710-172D-490F-ACE3-383DBB15168D}" type="pres">
      <dgm:prSet presAssocID="{B8585C78-5967-4D54-A67A-7DEC6AF2E366}" presName="hierChild5" presStyleCnt="0"/>
      <dgm:spPr/>
      <dgm:t>
        <a:bodyPr/>
        <a:lstStyle/>
        <a:p>
          <a:endParaRPr lang="ru-RU"/>
        </a:p>
      </dgm:t>
    </dgm:pt>
    <dgm:pt modelId="{3708969F-1146-445D-B4BB-6DCD75F79E34}" type="pres">
      <dgm:prSet presAssocID="{D9A1AD57-6387-4FF7-B709-ECA75F84B322}" presName="hierChild3" presStyleCnt="0"/>
      <dgm:spPr/>
      <dgm:t>
        <a:bodyPr/>
        <a:lstStyle/>
        <a:p>
          <a:endParaRPr lang="ru-RU"/>
        </a:p>
      </dgm:t>
    </dgm:pt>
    <dgm:pt modelId="{272E915C-E50D-4352-8036-37994BC04A2E}" type="pres">
      <dgm:prSet presAssocID="{C57006BD-0BF9-4660-BA73-9E1D18A634E6}" presName="Name111" presStyleLbl="parChTrans1D2" presStyleIdx="3" presStyleCnt="4"/>
      <dgm:spPr>
        <a:custGeom>
          <a:avLst/>
          <a:gdLst/>
          <a:ahLst/>
          <a:cxnLst/>
          <a:rect l="0" t="0" r="0" b="0"/>
          <a:pathLst>
            <a:path>
              <a:moveTo>
                <a:pt x="229709" y="0"/>
              </a:moveTo>
              <a:lnTo>
                <a:pt x="229709" y="1092962"/>
              </a:lnTo>
              <a:lnTo>
                <a:pt x="0" y="1092962"/>
              </a:lnTo>
            </a:path>
          </a:pathLst>
        </a:custGeom>
      </dgm:spPr>
      <dgm:t>
        <a:bodyPr/>
        <a:lstStyle/>
        <a:p>
          <a:endParaRPr lang="ru-RU"/>
        </a:p>
      </dgm:t>
    </dgm:pt>
    <dgm:pt modelId="{BB5E0A5D-E5B5-4C50-BA6F-DB02EFCADC49}" type="pres">
      <dgm:prSet presAssocID="{F03E2665-CAD0-48C1-92F5-A1FA32FB222D}" presName="hierRoot3" presStyleCnt="0">
        <dgm:presLayoutVars>
          <dgm:hierBranch val="init"/>
        </dgm:presLayoutVars>
      </dgm:prSet>
      <dgm:spPr/>
      <dgm:t>
        <a:bodyPr/>
        <a:lstStyle/>
        <a:p>
          <a:endParaRPr lang="ru-RU"/>
        </a:p>
      </dgm:t>
    </dgm:pt>
    <dgm:pt modelId="{4E7138AD-BDB6-474E-935D-5AC476068AA8}" type="pres">
      <dgm:prSet presAssocID="{F03E2665-CAD0-48C1-92F5-A1FA32FB222D}" presName="rootComposite3" presStyleCnt="0"/>
      <dgm:spPr/>
      <dgm:t>
        <a:bodyPr/>
        <a:lstStyle/>
        <a:p>
          <a:endParaRPr lang="ru-RU"/>
        </a:p>
      </dgm:t>
    </dgm:pt>
    <dgm:pt modelId="{D694268E-0176-4F90-9001-2EA6887C6202}" type="pres">
      <dgm:prSet presAssocID="{F03E2665-CAD0-48C1-92F5-A1FA32FB222D}" presName="rootText3" presStyleLbl="asst1" presStyleIdx="0" presStyleCnt="1" custScaleX="123504" custScaleY="115837">
        <dgm:presLayoutVars>
          <dgm:chPref val="3"/>
        </dgm:presLayoutVars>
      </dgm:prSet>
      <dgm:spPr>
        <a:prstGeom prst="rect">
          <a:avLst/>
        </a:prstGeom>
      </dgm:spPr>
      <dgm:t>
        <a:bodyPr/>
        <a:lstStyle/>
        <a:p>
          <a:endParaRPr lang="ru-RU"/>
        </a:p>
      </dgm:t>
    </dgm:pt>
    <dgm:pt modelId="{3B1CF215-F4BD-4750-8CFF-0F046421B2F4}" type="pres">
      <dgm:prSet presAssocID="{F03E2665-CAD0-48C1-92F5-A1FA32FB222D}" presName="rootConnector3" presStyleLbl="asst1" presStyleIdx="0" presStyleCnt="1"/>
      <dgm:spPr/>
      <dgm:t>
        <a:bodyPr/>
        <a:lstStyle/>
        <a:p>
          <a:endParaRPr lang="ru-RU"/>
        </a:p>
      </dgm:t>
    </dgm:pt>
    <dgm:pt modelId="{29F511CA-0DC3-405D-972B-34D2EC40A3B6}" type="pres">
      <dgm:prSet presAssocID="{F03E2665-CAD0-48C1-92F5-A1FA32FB222D}" presName="hierChild6" presStyleCnt="0"/>
      <dgm:spPr/>
      <dgm:t>
        <a:bodyPr/>
        <a:lstStyle/>
        <a:p>
          <a:endParaRPr lang="ru-RU"/>
        </a:p>
      </dgm:t>
    </dgm:pt>
    <dgm:pt modelId="{3739FF41-7639-452B-9CC7-360A787EA46E}" type="pres">
      <dgm:prSet presAssocID="{F03E2665-CAD0-48C1-92F5-A1FA32FB222D}" presName="hierChild7" presStyleCnt="0"/>
      <dgm:spPr/>
      <dgm:t>
        <a:bodyPr/>
        <a:lstStyle/>
        <a:p>
          <a:endParaRPr lang="ru-RU"/>
        </a:p>
      </dgm:t>
    </dgm:pt>
  </dgm:ptLst>
  <dgm:cxnLst>
    <dgm:cxn modelId="{9E8BE6B1-5EE1-4155-A593-22E64B8C8950}" type="presOf" srcId="{519FA83E-20A9-4470-B0AD-DB19BB2E9BCD}" destId="{99DCB364-0F85-4D32-A74D-569DC896DBF7}" srcOrd="0" destOrd="0" presId="urn:microsoft.com/office/officeart/2005/8/layout/orgChart1"/>
    <dgm:cxn modelId="{E755E80C-7C7C-493E-86D9-92A796A0804C}" type="presOf" srcId="{BE31788E-E385-4DF4-8291-33CAD2092C49}" destId="{6A2927C9-65AA-473C-A306-4DEEF5CDD0C8}" srcOrd="0" destOrd="0" presId="urn:microsoft.com/office/officeart/2005/8/layout/orgChart1"/>
    <dgm:cxn modelId="{E4785910-89BA-46FE-86D2-51F1F8FE12B0}" srcId="{D9A1AD57-6387-4FF7-B709-ECA75F84B322}" destId="{53935865-A847-4F4C-849A-AF303D9A81E5}" srcOrd="2" destOrd="0" parTransId="{BE31788E-E385-4DF4-8291-33CAD2092C49}" sibTransId="{DEF4B2B6-049D-41B2-BABA-C3D904410A67}"/>
    <dgm:cxn modelId="{03D11FB2-5F89-4BE5-B01D-A5EBDE18468C}" type="presOf" srcId="{519FA83E-20A9-4470-B0AD-DB19BB2E9BCD}" destId="{3256BB89-5395-4AF0-AF52-6C72CC4B4A80}" srcOrd="1" destOrd="0" presId="urn:microsoft.com/office/officeart/2005/8/layout/orgChart1"/>
    <dgm:cxn modelId="{4AE92726-A7FD-4FD6-9444-AD330BE247CD}" type="presOf" srcId="{F03E2665-CAD0-48C1-92F5-A1FA32FB222D}" destId="{D694268E-0176-4F90-9001-2EA6887C6202}" srcOrd="0" destOrd="0" presId="urn:microsoft.com/office/officeart/2005/8/layout/orgChart1"/>
    <dgm:cxn modelId="{89252442-98BD-468C-918E-0EF7151A304E}" type="presOf" srcId="{B8585C78-5967-4D54-A67A-7DEC6AF2E366}" destId="{8F7223B4-30ED-47DF-A78A-FBC96AD68F3A}" srcOrd="0" destOrd="0" presId="urn:microsoft.com/office/officeart/2005/8/layout/orgChart1"/>
    <dgm:cxn modelId="{51D43194-8B6A-445D-8EB7-C0943EF281A7}" type="presOf" srcId="{7098D78B-7B35-4098-A5B3-D022044A4267}" destId="{5313803B-C5AB-403B-9028-6866CA665250}" srcOrd="0" destOrd="0" presId="urn:microsoft.com/office/officeart/2005/8/layout/orgChart1"/>
    <dgm:cxn modelId="{DACC955F-166C-43B0-B10F-AC8D30519CC2}" srcId="{D9A1AD57-6387-4FF7-B709-ECA75F84B322}" destId="{519FA83E-20A9-4470-B0AD-DB19BB2E9BCD}" srcOrd="1" destOrd="0" parTransId="{7098D78B-7B35-4098-A5B3-D022044A4267}" sibTransId="{A4E73589-2A8F-42A5-A60A-27F56A7131D4}"/>
    <dgm:cxn modelId="{A0D850EF-F797-4E1F-924B-9CCECB8E587F}" srcId="{D9A1AD57-6387-4FF7-B709-ECA75F84B322}" destId="{F03E2665-CAD0-48C1-92F5-A1FA32FB222D}" srcOrd="0" destOrd="0" parTransId="{C57006BD-0BF9-4660-BA73-9E1D18A634E6}" sibTransId="{1F0DB216-7166-4ED4-BC45-1E5B46D98B35}"/>
    <dgm:cxn modelId="{20283E53-5BBF-48B5-B556-1DD5C57D2BE8}" srcId="{D9A1AD57-6387-4FF7-B709-ECA75F84B322}" destId="{B8585C78-5967-4D54-A67A-7DEC6AF2E366}" srcOrd="3" destOrd="0" parTransId="{C576332E-3895-4DDB-BCA5-8A82DDBEE529}" sibTransId="{1C81F8EC-8363-45BF-B00D-E49EAD43C7DD}"/>
    <dgm:cxn modelId="{EE13A38B-2813-40D5-8452-27B9798C3DF3}" type="presOf" srcId="{C57006BD-0BF9-4660-BA73-9E1D18A634E6}" destId="{272E915C-E50D-4352-8036-37994BC04A2E}" srcOrd="0" destOrd="0" presId="urn:microsoft.com/office/officeart/2005/8/layout/orgChart1"/>
    <dgm:cxn modelId="{DFAB6E67-9A53-404B-ADCD-35BF5C10E490}" type="presOf" srcId="{D9A1AD57-6387-4FF7-B709-ECA75F84B322}" destId="{05E84A18-D06E-4727-B0A6-7532CCA3627F}" srcOrd="0" destOrd="0" presId="urn:microsoft.com/office/officeart/2005/8/layout/orgChart1"/>
    <dgm:cxn modelId="{4E34ACD2-059E-49BE-9CC3-89054F1E4E4F}" srcId="{94841A28-A3BC-42D1-A41B-F9A37DD6047C}" destId="{D9A1AD57-6387-4FF7-B709-ECA75F84B322}" srcOrd="0" destOrd="0" parTransId="{C99EFCC9-4EBC-46FA-ACC8-0BC92634CB88}" sibTransId="{C0DCB20B-34CF-41BD-B310-8D1EF0A04BE3}"/>
    <dgm:cxn modelId="{662B3EDB-BA59-4AE5-8EF5-6ADAF7D483F8}" type="presOf" srcId="{94841A28-A3BC-42D1-A41B-F9A37DD6047C}" destId="{C71E5FF7-274D-4C12-969A-C0EA2BB62B09}" srcOrd="0" destOrd="0" presId="urn:microsoft.com/office/officeart/2005/8/layout/orgChart1"/>
    <dgm:cxn modelId="{4E31D967-C73C-4D51-95D2-9EABE2746D33}" type="presOf" srcId="{53935865-A847-4F4C-849A-AF303D9A81E5}" destId="{2586EFA6-76C4-4E38-88E9-8AF6289921B6}" srcOrd="1" destOrd="0" presId="urn:microsoft.com/office/officeart/2005/8/layout/orgChart1"/>
    <dgm:cxn modelId="{70E34C9A-F61E-45C9-9D29-69E86CC7962E}" type="presOf" srcId="{53935865-A847-4F4C-849A-AF303D9A81E5}" destId="{B067E483-379D-4A8E-A82A-52FF58D8EA21}" srcOrd="0" destOrd="0" presId="urn:microsoft.com/office/officeart/2005/8/layout/orgChart1"/>
    <dgm:cxn modelId="{42B8CC79-5F74-47F6-813F-518AEBD53D3E}" type="presOf" srcId="{B8585C78-5967-4D54-A67A-7DEC6AF2E366}" destId="{57FD7B69-7589-4379-9591-51D51DDACB62}" srcOrd="1" destOrd="0" presId="urn:microsoft.com/office/officeart/2005/8/layout/orgChart1"/>
    <dgm:cxn modelId="{623384BB-ABFD-4A10-8536-B91F89AE7AB5}" type="presOf" srcId="{F03E2665-CAD0-48C1-92F5-A1FA32FB222D}" destId="{3B1CF215-F4BD-4750-8CFF-0F046421B2F4}" srcOrd="1" destOrd="0" presId="urn:microsoft.com/office/officeart/2005/8/layout/orgChart1"/>
    <dgm:cxn modelId="{15E1F698-808F-4128-9F66-542321CFA7D1}" type="presOf" srcId="{D9A1AD57-6387-4FF7-B709-ECA75F84B322}" destId="{44232A9B-1786-4B17-B479-8CD98119508D}" srcOrd="1" destOrd="0" presId="urn:microsoft.com/office/officeart/2005/8/layout/orgChart1"/>
    <dgm:cxn modelId="{0A736B3D-FF42-4815-B866-00E9864F0AE2}" type="presOf" srcId="{C576332E-3895-4DDB-BCA5-8A82DDBEE529}" destId="{A361140E-3BDB-41B2-AF2D-4E362BB76F99}" srcOrd="0" destOrd="0" presId="urn:microsoft.com/office/officeart/2005/8/layout/orgChart1"/>
    <dgm:cxn modelId="{F1F1DF74-455B-496C-A6CD-0F92410FA2F9}" type="presParOf" srcId="{C71E5FF7-274D-4C12-969A-C0EA2BB62B09}" destId="{2D98BD3B-B5B2-4FFD-ACDC-27E914345BFF}" srcOrd="0" destOrd="0" presId="urn:microsoft.com/office/officeart/2005/8/layout/orgChart1"/>
    <dgm:cxn modelId="{83EEFAA6-43BB-49F1-BDED-943BF560163D}" type="presParOf" srcId="{2D98BD3B-B5B2-4FFD-ACDC-27E914345BFF}" destId="{B2FC524B-75ED-40B0-88BC-2D2A98A11CBA}" srcOrd="0" destOrd="0" presId="urn:microsoft.com/office/officeart/2005/8/layout/orgChart1"/>
    <dgm:cxn modelId="{62C039CD-4CA0-4112-A65C-82C7F31779D3}" type="presParOf" srcId="{B2FC524B-75ED-40B0-88BC-2D2A98A11CBA}" destId="{05E84A18-D06E-4727-B0A6-7532CCA3627F}" srcOrd="0" destOrd="0" presId="urn:microsoft.com/office/officeart/2005/8/layout/orgChart1"/>
    <dgm:cxn modelId="{00714B99-3A5C-4CB1-A1B6-CA51C342340E}" type="presParOf" srcId="{B2FC524B-75ED-40B0-88BC-2D2A98A11CBA}" destId="{44232A9B-1786-4B17-B479-8CD98119508D}" srcOrd="1" destOrd="0" presId="urn:microsoft.com/office/officeart/2005/8/layout/orgChart1"/>
    <dgm:cxn modelId="{EDC5D501-BAD2-47CD-AC8C-8416ADECC49E}" type="presParOf" srcId="{2D98BD3B-B5B2-4FFD-ACDC-27E914345BFF}" destId="{BB384CD9-6290-4A45-B1CF-77580E65829F}" srcOrd="1" destOrd="0" presId="urn:microsoft.com/office/officeart/2005/8/layout/orgChart1"/>
    <dgm:cxn modelId="{A67F4462-A3DF-4F77-8BF7-B2098CFB6217}" type="presParOf" srcId="{BB384CD9-6290-4A45-B1CF-77580E65829F}" destId="{5313803B-C5AB-403B-9028-6866CA665250}" srcOrd="0" destOrd="0" presId="urn:microsoft.com/office/officeart/2005/8/layout/orgChart1"/>
    <dgm:cxn modelId="{51B0372D-A1F8-4C04-9BDD-314237FC53B8}" type="presParOf" srcId="{BB384CD9-6290-4A45-B1CF-77580E65829F}" destId="{8C846523-03EE-4FE5-BEBA-20A8A48EECE9}" srcOrd="1" destOrd="0" presId="urn:microsoft.com/office/officeart/2005/8/layout/orgChart1"/>
    <dgm:cxn modelId="{0A0D96AE-2F64-4341-8E9F-7B28066B85B8}" type="presParOf" srcId="{8C846523-03EE-4FE5-BEBA-20A8A48EECE9}" destId="{11B867EC-E431-4AAB-AB0C-3738B954F11A}" srcOrd="0" destOrd="0" presId="urn:microsoft.com/office/officeart/2005/8/layout/orgChart1"/>
    <dgm:cxn modelId="{0DA70D3D-6731-431B-83BB-A510D5CB4534}" type="presParOf" srcId="{11B867EC-E431-4AAB-AB0C-3738B954F11A}" destId="{99DCB364-0F85-4D32-A74D-569DC896DBF7}" srcOrd="0" destOrd="0" presId="urn:microsoft.com/office/officeart/2005/8/layout/orgChart1"/>
    <dgm:cxn modelId="{D29BD817-300C-4926-948F-20874A568973}" type="presParOf" srcId="{11B867EC-E431-4AAB-AB0C-3738B954F11A}" destId="{3256BB89-5395-4AF0-AF52-6C72CC4B4A80}" srcOrd="1" destOrd="0" presId="urn:microsoft.com/office/officeart/2005/8/layout/orgChart1"/>
    <dgm:cxn modelId="{0A982D6F-998B-44E1-87A6-9C79133A278C}" type="presParOf" srcId="{8C846523-03EE-4FE5-BEBA-20A8A48EECE9}" destId="{937A58E8-2067-4875-94AE-7D1EE17C6FF1}" srcOrd="1" destOrd="0" presId="urn:microsoft.com/office/officeart/2005/8/layout/orgChart1"/>
    <dgm:cxn modelId="{47AA4E32-1823-4C58-8781-196C223EC0F1}" type="presParOf" srcId="{8C846523-03EE-4FE5-BEBA-20A8A48EECE9}" destId="{BC40FF92-D28A-44D5-9BC8-1E27480BE37E}" srcOrd="2" destOrd="0" presId="urn:microsoft.com/office/officeart/2005/8/layout/orgChart1"/>
    <dgm:cxn modelId="{54C62D04-CFCE-4133-A23F-7B08C481CFDA}" type="presParOf" srcId="{BB384CD9-6290-4A45-B1CF-77580E65829F}" destId="{6A2927C9-65AA-473C-A306-4DEEF5CDD0C8}" srcOrd="2" destOrd="0" presId="urn:microsoft.com/office/officeart/2005/8/layout/orgChart1"/>
    <dgm:cxn modelId="{24A48966-8866-4224-AEBC-36610F0038BB}" type="presParOf" srcId="{BB384CD9-6290-4A45-B1CF-77580E65829F}" destId="{57ABD23C-AE25-4C89-82C9-A191205F946A}" srcOrd="3" destOrd="0" presId="urn:microsoft.com/office/officeart/2005/8/layout/orgChart1"/>
    <dgm:cxn modelId="{6256F03F-33A1-464D-A1AD-03A71C22B685}" type="presParOf" srcId="{57ABD23C-AE25-4C89-82C9-A191205F946A}" destId="{48C9BAF4-F104-4603-8844-8BE20B5C746F}" srcOrd="0" destOrd="0" presId="urn:microsoft.com/office/officeart/2005/8/layout/orgChart1"/>
    <dgm:cxn modelId="{5B4B220E-96FA-4610-AA30-BFD2A44968AF}" type="presParOf" srcId="{48C9BAF4-F104-4603-8844-8BE20B5C746F}" destId="{B067E483-379D-4A8E-A82A-52FF58D8EA21}" srcOrd="0" destOrd="0" presId="urn:microsoft.com/office/officeart/2005/8/layout/orgChart1"/>
    <dgm:cxn modelId="{CAB3B2E5-96E8-4C6B-A937-8C81A49D6881}" type="presParOf" srcId="{48C9BAF4-F104-4603-8844-8BE20B5C746F}" destId="{2586EFA6-76C4-4E38-88E9-8AF6289921B6}" srcOrd="1" destOrd="0" presId="urn:microsoft.com/office/officeart/2005/8/layout/orgChart1"/>
    <dgm:cxn modelId="{251FF851-19F1-46E7-8F48-8251268D1261}" type="presParOf" srcId="{57ABD23C-AE25-4C89-82C9-A191205F946A}" destId="{2A39B2C6-F911-4CE8-96AE-417B3ABC63C7}" srcOrd="1" destOrd="0" presId="urn:microsoft.com/office/officeart/2005/8/layout/orgChart1"/>
    <dgm:cxn modelId="{6E7D7674-B724-4E7E-BE05-AD5447A09558}" type="presParOf" srcId="{57ABD23C-AE25-4C89-82C9-A191205F946A}" destId="{DA80FEA0-B56C-41F2-87C8-C25276C9ECF4}" srcOrd="2" destOrd="0" presId="urn:microsoft.com/office/officeart/2005/8/layout/orgChart1"/>
    <dgm:cxn modelId="{9AAD8CC8-967F-42AE-ACC0-E183935E5F8E}" type="presParOf" srcId="{BB384CD9-6290-4A45-B1CF-77580E65829F}" destId="{A361140E-3BDB-41B2-AF2D-4E362BB76F99}" srcOrd="4" destOrd="0" presId="urn:microsoft.com/office/officeart/2005/8/layout/orgChart1"/>
    <dgm:cxn modelId="{E18A4177-4842-4DDC-AD98-8081718A01A3}" type="presParOf" srcId="{BB384CD9-6290-4A45-B1CF-77580E65829F}" destId="{1C1706CC-2CBF-4EAB-AA56-643C861BAF7B}" srcOrd="5" destOrd="0" presId="urn:microsoft.com/office/officeart/2005/8/layout/orgChart1"/>
    <dgm:cxn modelId="{C4845C29-98D2-440E-A93A-D007C3FE35D8}" type="presParOf" srcId="{1C1706CC-2CBF-4EAB-AA56-643C861BAF7B}" destId="{8D9122EC-5D67-44D2-AD98-3CADBF8249A9}" srcOrd="0" destOrd="0" presId="urn:microsoft.com/office/officeart/2005/8/layout/orgChart1"/>
    <dgm:cxn modelId="{1E954738-9518-413F-B77A-E935B233B123}" type="presParOf" srcId="{8D9122EC-5D67-44D2-AD98-3CADBF8249A9}" destId="{8F7223B4-30ED-47DF-A78A-FBC96AD68F3A}" srcOrd="0" destOrd="0" presId="urn:microsoft.com/office/officeart/2005/8/layout/orgChart1"/>
    <dgm:cxn modelId="{69C1A4CB-6292-4545-A21B-4256CE12C5B3}" type="presParOf" srcId="{8D9122EC-5D67-44D2-AD98-3CADBF8249A9}" destId="{57FD7B69-7589-4379-9591-51D51DDACB62}" srcOrd="1" destOrd="0" presId="urn:microsoft.com/office/officeart/2005/8/layout/orgChart1"/>
    <dgm:cxn modelId="{9348EA0F-E632-4B1D-A86F-8ADE9B080263}" type="presParOf" srcId="{1C1706CC-2CBF-4EAB-AA56-643C861BAF7B}" destId="{45BDA897-8AC6-4C67-90C1-7BFC0FEFA0CB}" srcOrd="1" destOrd="0" presId="urn:microsoft.com/office/officeart/2005/8/layout/orgChart1"/>
    <dgm:cxn modelId="{538B72C8-2823-44E6-8FCD-9E4DCBDD15B6}" type="presParOf" srcId="{1C1706CC-2CBF-4EAB-AA56-643C861BAF7B}" destId="{45CD5710-172D-490F-ACE3-383DBB15168D}" srcOrd="2" destOrd="0" presId="urn:microsoft.com/office/officeart/2005/8/layout/orgChart1"/>
    <dgm:cxn modelId="{02B1442C-59AA-44D1-98F7-F2F96F4451DB}" type="presParOf" srcId="{2D98BD3B-B5B2-4FFD-ACDC-27E914345BFF}" destId="{3708969F-1146-445D-B4BB-6DCD75F79E34}" srcOrd="2" destOrd="0" presId="urn:microsoft.com/office/officeart/2005/8/layout/orgChart1"/>
    <dgm:cxn modelId="{045D51E8-B231-4CC6-8EE3-516629953E2E}" type="presParOf" srcId="{3708969F-1146-445D-B4BB-6DCD75F79E34}" destId="{272E915C-E50D-4352-8036-37994BC04A2E}" srcOrd="0" destOrd="0" presId="urn:microsoft.com/office/officeart/2005/8/layout/orgChart1"/>
    <dgm:cxn modelId="{57D51E0E-1EDA-448D-B228-F0B8D11F4C79}" type="presParOf" srcId="{3708969F-1146-445D-B4BB-6DCD75F79E34}" destId="{BB5E0A5D-E5B5-4C50-BA6F-DB02EFCADC49}" srcOrd="1" destOrd="0" presId="urn:microsoft.com/office/officeart/2005/8/layout/orgChart1"/>
    <dgm:cxn modelId="{FF682440-0FBF-43B8-BB2D-AF6218A0B018}" type="presParOf" srcId="{BB5E0A5D-E5B5-4C50-BA6F-DB02EFCADC49}" destId="{4E7138AD-BDB6-474E-935D-5AC476068AA8}" srcOrd="0" destOrd="0" presId="urn:microsoft.com/office/officeart/2005/8/layout/orgChart1"/>
    <dgm:cxn modelId="{2BCCAD72-1AD7-4B07-B303-35D003E67431}" type="presParOf" srcId="{4E7138AD-BDB6-474E-935D-5AC476068AA8}" destId="{D694268E-0176-4F90-9001-2EA6887C6202}" srcOrd="0" destOrd="0" presId="urn:microsoft.com/office/officeart/2005/8/layout/orgChart1"/>
    <dgm:cxn modelId="{66EE9487-33CF-47C5-A73C-8B89E2DE279A}" type="presParOf" srcId="{4E7138AD-BDB6-474E-935D-5AC476068AA8}" destId="{3B1CF215-F4BD-4750-8CFF-0F046421B2F4}" srcOrd="1" destOrd="0" presId="urn:microsoft.com/office/officeart/2005/8/layout/orgChart1"/>
    <dgm:cxn modelId="{02EEB5A4-55B7-424C-8597-DF30604ED9CC}" type="presParOf" srcId="{BB5E0A5D-E5B5-4C50-BA6F-DB02EFCADC49}" destId="{29F511CA-0DC3-405D-972B-34D2EC40A3B6}" srcOrd="1" destOrd="0" presId="urn:microsoft.com/office/officeart/2005/8/layout/orgChart1"/>
    <dgm:cxn modelId="{CA4F3FE1-CEEC-49B1-9080-8A26BDFD611B}" type="presParOf" srcId="{BB5E0A5D-E5B5-4C50-BA6F-DB02EFCADC49}" destId="{3739FF41-7639-452B-9CC7-360A787EA46E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C4E434C-B584-4AFC-A6AD-FDD18E2475B7}" type="doc">
      <dgm:prSet loTypeId="urn:microsoft.com/office/officeart/2005/8/layout/vList2" loCatId="list" qsTypeId="urn:microsoft.com/office/officeart/2005/8/quickstyle/simple3" qsCatId="simple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8E2AD8F1-E695-48E4-A5C0-1048950C6FE4}">
      <dgm:prSet custT="1"/>
      <dgm:spPr>
        <a:xfrm>
          <a:off x="0" y="1380036"/>
          <a:ext cx="8136904" cy="2489175"/>
        </a:xfrm>
        <a:noFill/>
        <a:ln>
          <a:noFill/>
        </a:ln>
        <a:effectLst/>
      </dgm:spPr>
      <dgm:t>
        <a:bodyPr/>
        <a:lstStyle/>
        <a:p>
          <a:pPr rtl="0"/>
          <a:r>
            <a:rPr lang="ru-RU" sz="20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+mn-lt"/>
              <a:ea typeface="+mn-ea"/>
              <a:cs typeface="+mn-cs"/>
            </a:rPr>
            <a:t>Наличие идентифицированного спонсора</a:t>
          </a:r>
          <a:endParaRPr lang="ru-RU" sz="20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+mn-lt"/>
            <a:ea typeface="+mn-ea"/>
            <a:cs typeface="+mn-cs"/>
          </a:endParaRPr>
        </a:p>
      </dgm:t>
    </dgm:pt>
    <dgm:pt modelId="{C8CF0261-9707-44AA-8DF8-BDBD4BCC8BB7}" type="parTrans" cxnId="{49D9DE31-9DA4-4135-9F43-BC945CFCEDDB}">
      <dgm:prSet/>
      <dgm:spPr/>
      <dgm:t>
        <a:bodyPr/>
        <a:lstStyle/>
        <a:p>
          <a:endParaRPr lang="ru-RU"/>
        </a:p>
      </dgm:t>
    </dgm:pt>
    <dgm:pt modelId="{96AFAE7C-C00E-4A80-94D8-6050E32FEB79}" type="sibTrans" cxnId="{49D9DE31-9DA4-4135-9F43-BC945CFCEDDB}">
      <dgm:prSet/>
      <dgm:spPr/>
      <dgm:t>
        <a:bodyPr/>
        <a:lstStyle/>
        <a:p>
          <a:endParaRPr lang="ru-RU"/>
        </a:p>
      </dgm:t>
    </dgm:pt>
    <dgm:pt modelId="{9FA64C3E-93EC-416A-A08F-54904D17149D}">
      <dgm:prSet custT="1"/>
      <dgm:spPr>
        <a:xfrm>
          <a:off x="0" y="1380036"/>
          <a:ext cx="8136904" cy="2489175"/>
        </a:xfrm>
        <a:noFill/>
        <a:ln>
          <a:noFill/>
        </a:ln>
        <a:effectLst/>
      </dgm:spPr>
      <dgm:t>
        <a:bodyPr/>
        <a:lstStyle/>
        <a:p>
          <a:pPr rtl="0"/>
          <a:r>
            <a:rPr lang="ru-RU" sz="20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+mn-lt"/>
              <a:ea typeface="+mn-ea"/>
              <a:cs typeface="+mn-cs"/>
            </a:rPr>
            <a:t>Распространение через средства массовой информации </a:t>
          </a:r>
          <a:endParaRPr lang="ru-RU" sz="20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+mn-lt"/>
            <a:ea typeface="+mn-ea"/>
            <a:cs typeface="+mn-cs"/>
          </a:endParaRPr>
        </a:p>
      </dgm:t>
    </dgm:pt>
    <dgm:pt modelId="{344962DF-DB6B-4471-80C4-5F4AECA1B8CA}" type="parTrans" cxnId="{34C5727F-885E-443F-9FDB-BB2B8710143C}">
      <dgm:prSet/>
      <dgm:spPr/>
      <dgm:t>
        <a:bodyPr/>
        <a:lstStyle/>
        <a:p>
          <a:endParaRPr lang="ru-RU"/>
        </a:p>
      </dgm:t>
    </dgm:pt>
    <dgm:pt modelId="{1E5FA344-42F3-427C-BEB4-1FBC2D57DD9C}" type="sibTrans" cxnId="{34C5727F-885E-443F-9FDB-BB2B8710143C}">
      <dgm:prSet/>
      <dgm:spPr/>
      <dgm:t>
        <a:bodyPr/>
        <a:lstStyle/>
        <a:p>
          <a:endParaRPr lang="ru-RU"/>
        </a:p>
      </dgm:t>
    </dgm:pt>
    <dgm:pt modelId="{448263B4-44C5-4711-B240-0A403049BCAF}">
      <dgm:prSet custT="1"/>
      <dgm:spPr>
        <a:xfrm>
          <a:off x="0" y="1380036"/>
          <a:ext cx="8136904" cy="2489175"/>
        </a:xfrm>
        <a:noFill/>
        <a:ln>
          <a:noFill/>
        </a:ln>
        <a:effectLst/>
      </dgm:spPr>
      <dgm:t>
        <a:bodyPr/>
        <a:lstStyle/>
        <a:p>
          <a:pPr rtl="0"/>
          <a:r>
            <a:rPr lang="ru-RU" sz="20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+mn-lt"/>
              <a:ea typeface="+mn-ea"/>
              <a:cs typeface="+mn-cs"/>
            </a:rPr>
            <a:t>Наличие определенной аудитории для обращения</a:t>
          </a:r>
          <a:endParaRPr lang="ru-RU" sz="20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+mn-lt"/>
            <a:ea typeface="+mn-ea"/>
            <a:cs typeface="+mn-cs"/>
          </a:endParaRPr>
        </a:p>
      </dgm:t>
    </dgm:pt>
    <dgm:pt modelId="{A4981C58-A4F7-4683-877A-58659CC32DEF}" type="parTrans" cxnId="{D1E5EF7C-7BDD-43C6-A01F-44D0CDE6B5B6}">
      <dgm:prSet/>
      <dgm:spPr/>
      <dgm:t>
        <a:bodyPr/>
        <a:lstStyle/>
        <a:p>
          <a:endParaRPr lang="ru-RU"/>
        </a:p>
      </dgm:t>
    </dgm:pt>
    <dgm:pt modelId="{4B5BAD1D-35DF-4F16-A9F7-8B23DF865B73}" type="sibTrans" cxnId="{D1E5EF7C-7BDD-43C6-A01F-44D0CDE6B5B6}">
      <dgm:prSet/>
      <dgm:spPr/>
      <dgm:t>
        <a:bodyPr/>
        <a:lstStyle/>
        <a:p>
          <a:endParaRPr lang="ru-RU"/>
        </a:p>
      </dgm:t>
    </dgm:pt>
    <dgm:pt modelId="{64EDE164-6857-4EB7-A54F-D158FC683FB3}">
      <dgm:prSet custT="1"/>
      <dgm:spPr>
        <a:xfrm>
          <a:off x="0" y="1380036"/>
          <a:ext cx="8136904" cy="2489175"/>
        </a:xfrm>
        <a:noFill/>
        <a:ln>
          <a:noFill/>
        </a:ln>
        <a:effectLst/>
      </dgm:spPr>
      <dgm:t>
        <a:bodyPr/>
        <a:lstStyle/>
        <a:p>
          <a:pPr rtl="0"/>
          <a:r>
            <a:rPr lang="ru-RU" sz="20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+mn-lt"/>
              <a:ea typeface="+mn-ea"/>
              <a:cs typeface="+mn-cs"/>
            </a:rPr>
            <a:t>Отсутствие </a:t>
          </a:r>
          <a:r>
            <a:rPr lang="ru-RU" sz="2000" dirty="0" err="1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+mn-lt"/>
              <a:ea typeface="+mn-ea"/>
              <a:cs typeface="+mn-cs"/>
            </a:rPr>
            <a:t>персонализации</a:t>
          </a:r>
          <a:r>
            <a:rPr lang="ru-RU" sz="20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+mn-lt"/>
              <a:ea typeface="+mn-ea"/>
              <a:cs typeface="+mn-cs"/>
            </a:rPr>
            <a:t> распространяемой информации</a:t>
          </a:r>
          <a:endParaRPr lang="ru-RU" sz="20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+mn-lt"/>
            <a:ea typeface="+mn-ea"/>
            <a:cs typeface="+mn-cs"/>
          </a:endParaRPr>
        </a:p>
      </dgm:t>
    </dgm:pt>
    <dgm:pt modelId="{05775030-5052-4984-9245-0BFCF33B3A5F}" type="parTrans" cxnId="{9A04C31B-6A93-4E9B-B27E-3826FF456302}">
      <dgm:prSet/>
      <dgm:spPr/>
      <dgm:t>
        <a:bodyPr/>
        <a:lstStyle/>
        <a:p>
          <a:endParaRPr lang="ru-RU"/>
        </a:p>
      </dgm:t>
    </dgm:pt>
    <dgm:pt modelId="{F1E0B0AB-921C-4343-B24F-4ABB4588B3BB}" type="sibTrans" cxnId="{9A04C31B-6A93-4E9B-B27E-3826FF456302}">
      <dgm:prSet/>
      <dgm:spPr/>
      <dgm:t>
        <a:bodyPr/>
        <a:lstStyle/>
        <a:p>
          <a:endParaRPr lang="ru-RU"/>
        </a:p>
      </dgm:t>
    </dgm:pt>
    <dgm:pt modelId="{96906CE0-8E08-4315-ACF3-9D2B57FCF645}">
      <dgm:prSet custT="1"/>
      <dgm:spPr>
        <a:xfrm>
          <a:off x="0" y="1380036"/>
          <a:ext cx="8136904" cy="2489175"/>
        </a:xfrm>
        <a:noFill/>
        <a:ln>
          <a:noFill/>
        </a:ln>
        <a:effectLst/>
      </dgm:spPr>
      <dgm:t>
        <a:bodyPr/>
        <a:lstStyle/>
        <a:p>
          <a:pPr rtl="0"/>
          <a:r>
            <a:rPr lang="ru-RU" sz="20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+mn-lt"/>
              <a:ea typeface="+mn-ea"/>
              <a:cs typeface="+mn-cs"/>
            </a:rPr>
            <a:t>Направленность действия</a:t>
          </a:r>
          <a:endParaRPr lang="ru-RU" sz="20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+mn-lt"/>
            <a:ea typeface="+mn-ea"/>
            <a:cs typeface="+mn-cs"/>
          </a:endParaRPr>
        </a:p>
      </dgm:t>
    </dgm:pt>
    <dgm:pt modelId="{9E7D14DE-F1D8-45FE-96D6-8909AA32D5CD}" type="parTrans" cxnId="{76786605-48D0-40E8-9EB2-5F7A0827777B}">
      <dgm:prSet/>
      <dgm:spPr/>
      <dgm:t>
        <a:bodyPr/>
        <a:lstStyle/>
        <a:p>
          <a:endParaRPr lang="ru-RU"/>
        </a:p>
      </dgm:t>
    </dgm:pt>
    <dgm:pt modelId="{67D89B15-7C89-4C56-8352-E70370B82A9D}" type="sibTrans" cxnId="{76786605-48D0-40E8-9EB2-5F7A0827777B}">
      <dgm:prSet/>
      <dgm:spPr/>
      <dgm:t>
        <a:bodyPr/>
        <a:lstStyle/>
        <a:p>
          <a:endParaRPr lang="ru-RU"/>
        </a:p>
      </dgm:t>
    </dgm:pt>
    <dgm:pt modelId="{E25FE1D8-3740-4710-847B-2290A00BE9D7}">
      <dgm:prSet custT="1"/>
      <dgm:spPr>
        <a:xfrm>
          <a:off x="0" y="1380036"/>
          <a:ext cx="8136904" cy="2489175"/>
        </a:xfrm>
        <a:noFill/>
        <a:ln>
          <a:noFill/>
        </a:ln>
        <a:effectLst/>
      </dgm:spPr>
      <dgm:t>
        <a:bodyPr/>
        <a:lstStyle/>
        <a:p>
          <a:pPr rtl="0"/>
          <a:endParaRPr lang="ru-RU" sz="18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Lucida Sans Unicode"/>
            <a:ea typeface="+mn-ea"/>
            <a:cs typeface="+mn-cs"/>
          </a:endParaRPr>
        </a:p>
      </dgm:t>
    </dgm:pt>
    <dgm:pt modelId="{45B1F606-E0E7-43F2-97EE-3CDFE7EDC5AA}" type="parTrans" cxnId="{0D40FD13-97E2-4B82-BA8E-B2CB603B180E}">
      <dgm:prSet/>
      <dgm:spPr/>
      <dgm:t>
        <a:bodyPr/>
        <a:lstStyle/>
        <a:p>
          <a:endParaRPr lang="ru-RU"/>
        </a:p>
      </dgm:t>
    </dgm:pt>
    <dgm:pt modelId="{9BE532E5-390A-45F2-9E0F-4715F42A6B49}" type="sibTrans" cxnId="{0D40FD13-97E2-4B82-BA8E-B2CB603B180E}">
      <dgm:prSet/>
      <dgm:spPr/>
      <dgm:t>
        <a:bodyPr/>
        <a:lstStyle/>
        <a:p>
          <a:endParaRPr lang="ru-RU"/>
        </a:p>
      </dgm:t>
    </dgm:pt>
    <dgm:pt modelId="{4A1D368E-8BC2-4498-9AD0-CA3983844F4C}">
      <dgm:prSet custT="1"/>
      <dgm:spPr>
        <a:xfrm>
          <a:off x="0" y="1380036"/>
          <a:ext cx="8136904" cy="2489175"/>
        </a:xfrm>
        <a:noFill/>
        <a:ln>
          <a:noFill/>
        </a:ln>
        <a:effectLst/>
      </dgm:spPr>
      <dgm:t>
        <a:bodyPr/>
        <a:lstStyle/>
        <a:p>
          <a:pPr rtl="0"/>
          <a:endParaRPr lang="ru-RU" sz="20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+mn-lt"/>
            <a:ea typeface="+mn-ea"/>
            <a:cs typeface="+mn-cs"/>
          </a:endParaRPr>
        </a:p>
      </dgm:t>
    </dgm:pt>
    <dgm:pt modelId="{CB97FEE3-DA77-4E8B-A897-F081334E72C5}" type="parTrans" cxnId="{EB66EEE9-F530-4512-92BD-7B6FD6EF5001}">
      <dgm:prSet/>
      <dgm:spPr/>
      <dgm:t>
        <a:bodyPr/>
        <a:lstStyle/>
        <a:p>
          <a:endParaRPr lang="ru-RU"/>
        </a:p>
      </dgm:t>
    </dgm:pt>
    <dgm:pt modelId="{FBD2FB4B-1EA0-49A5-8585-0B175D55BD69}" type="sibTrans" cxnId="{EB66EEE9-F530-4512-92BD-7B6FD6EF5001}">
      <dgm:prSet/>
      <dgm:spPr/>
      <dgm:t>
        <a:bodyPr/>
        <a:lstStyle/>
        <a:p>
          <a:endParaRPr lang="ru-RU"/>
        </a:p>
      </dgm:t>
    </dgm:pt>
    <dgm:pt modelId="{DD109EF6-D95E-4908-9ABA-1B5C9F6273CD}">
      <dgm:prSet custT="1"/>
      <dgm:spPr>
        <a:xfrm>
          <a:off x="0" y="1380036"/>
          <a:ext cx="8136904" cy="2489175"/>
        </a:xfrm>
        <a:noFill/>
        <a:ln>
          <a:noFill/>
        </a:ln>
        <a:effectLst/>
      </dgm:spPr>
      <dgm:t>
        <a:bodyPr/>
        <a:lstStyle/>
        <a:p>
          <a:pPr rtl="0"/>
          <a:endParaRPr lang="ru-RU" sz="20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+mn-lt"/>
            <a:ea typeface="+mn-ea"/>
            <a:cs typeface="+mn-cs"/>
          </a:endParaRPr>
        </a:p>
      </dgm:t>
    </dgm:pt>
    <dgm:pt modelId="{9C752B5E-8500-4206-9658-004F73607432}" type="sibTrans" cxnId="{DD6A7EBF-B975-465F-845A-AEC31AE0D19F}">
      <dgm:prSet/>
      <dgm:spPr/>
      <dgm:t>
        <a:bodyPr/>
        <a:lstStyle/>
        <a:p>
          <a:endParaRPr lang="ru-RU"/>
        </a:p>
      </dgm:t>
    </dgm:pt>
    <dgm:pt modelId="{0C2C2A75-D4F9-490C-A5DC-A7179B638230}" type="parTrans" cxnId="{DD6A7EBF-B975-465F-845A-AEC31AE0D19F}">
      <dgm:prSet/>
      <dgm:spPr/>
      <dgm:t>
        <a:bodyPr/>
        <a:lstStyle/>
        <a:p>
          <a:endParaRPr lang="ru-RU"/>
        </a:p>
      </dgm:t>
    </dgm:pt>
    <dgm:pt modelId="{A7BEF3AD-BCF5-4A23-947E-A13C27D076A1}">
      <dgm:prSet custT="1"/>
      <dgm:spPr>
        <a:xfrm>
          <a:off x="0" y="1380036"/>
          <a:ext cx="8136904" cy="2489175"/>
        </a:xfrm>
        <a:noFill/>
        <a:ln>
          <a:noFill/>
        </a:ln>
        <a:effectLst/>
      </dgm:spPr>
      <dgm:t>
        <a:bodyPr/>
        <a:lstStyle/>
        <a:p>
          <a:pPr rtl="0"/>
          <a:r>
            <a:rPr lang="ru-RU" sz="20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+mn-lt"/>
              <a:ea typeface="+mn-ea"/>
              <a:cs typeface="+mn-cs"/>
            </a:rPr>
            <a:t>Оплаченная форма коммуникации </a:t>
          </a:r>
          <a:endParaRPr lang="ru-RU" sz="20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+mn-lt"/>
            <a:ea typeface="+mn-ea"/>
            <a:cs typeface="+mn-cs"/>
          </a:endParaRPr>
        </a:p>
      </dgm:t>
    </dgm:pt>
    <dgm:pt modelId="{5F0DD77F-F8E6-490E-80EE-7BB2F265B2CD}" type="parTrans" cxnId="{AB7DF337-53D7-4C01-81C1-53EDAB51726E}">
      <dgm:prSet/>
      <dgm:spPr/>
      <dgm:t>
        <a:bodyPr/>
        <a:lstStyle/>
        <a:p>
          <a:endParaRPr lang="ru-RU"/>
        </a:p>
      </dgm:t>
    </dgm:pt>
    <dgm:pt modelId="{81E2CB66-8CB7-43AA-A419-2D656A7A0C31}" type="sibTrans" cxnId="{AB7DF337-53D7-4C01-81C1-53EDAB51726E}">
      <dgm:prSet/>
      <dgm:spPr/>
      <dgm:t>
        <a:bodyPr/>
        <a:lstStyle/>
        <a:p>
          <a:endParaRPr lang="ru-RU"/>
        </a:p>
      </dgm:t>
    </dgm:pt>
    <dgm:pt modelId="{E11C205B-A9F5-485F-9D04-C7D4E1580D08}" type="pres">
      <dgm:prSet presAssocID="{4C4E434C-B584-4AFC-A6AD-FDD18E2475B7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7CA89B5-F03B-464D-AE6D-CEFF9852F65E}" type="pres">
      <dgm:prSet presAssocID="{DD109EF6-D95E-4908-9ABA-1B5C9F6273CD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253C0B1-3FAE-4996-8E0B-4CE22F1774FC}" type="pres">
      <dgm:prSet presAssocID="{DD109EF6-D95E-4908-9ABA-1B5C9F6273CD}" presName="childText" presStyleLbl="revTx" presStyleIdx="0" presStyleCnt="1" custLinFactNeighborX="2276" custLinFactNeighborY="-3198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6786605-48D0-40E8-9EB2-5F7A0827777B}" srcId="{DD109EF6-D95E-4908-9ABA-1B5C9F6273CD}" destId="{96906CE0-8E08-4315-ACF3-9D2B57FCF645}" srcOrd="5" destOrd="0" parTransId="{9E7D14DE-F1D8-45FE-96D6-8909AA32D5CD}" sibTransId="{67D89B15-7C89-4C56-8352-E70370B82A9D}"/>
    <dgm:cxn modelId="{8DF9E368-6C67-4FF1-8CF5-0887EAFC6CBF}" type="presOf" srcId="{4A1D368E-8BC2-4498-9AD0-CA3983844F4C}" destId="{D253C0B1-3FAE-4996-8E0B-4CE22F1774FC}" srcOrd="0" destOrd="6" presId="urn:microsoft.com/office/officeart/2005/8/layout/vList2"/>
    <dgm:cxn modelId="{0D40FD13-97E2-4B82-BA8E-B2CB603B180E}" srcId="{DD109EF6-D95E-4908-9ABA-1B5C9F6273CD}" destId="{E25FE1D8-3740-4710-847B-2290A00BE9D7}" srcOrd="7" destOrd="0" parTransId="{45B1F606-E0E7-43F2-97EE-3CDFE7EDC5AA}" sibTransId="{9BE532E5-390A-45F2-9E0F-4715F42A6B49}"/>
    <dgm:cxn modelId="{7B5E65E2-7D0B-4CDD-9394-AC645CEE24A0}" type="presOf" srcId="{9FA64C3E-93EC-416A-A08F-54904D17149D}" destId="{D253C0B1-3FAE-4996-8E0B-4CE22F1774FC}" srcOrd="0" destOrd="2" presId="urn:microsoft.com/office/officeart/2005/8/layout/vList2"/>
    <dgm:cxn modelId="{2F14623B-65A1-4C67-8CF8-28BF185A0634}" type="presOf" srcId="{64EDE164-6857-4EB7-A54F-D158FC683FB3}" destId="{D253C0B1-3FAE-4996-8E0B-4CE22F1774FC}" srcOrd="0" destOrd="4" presId="urn:microsoft.com/office/officeart/2005/8/layout/vList2"/>
    <dgm:cxn modelId="{09278408-3DD0-48C6-BF9D-DBCE13AFF6D1}" type="presOf" srcId="{E25FE1D8-3740-4710-847B-2290A00BE9D7}" destId="{D253C0B1-3FAE-4996-8E0B-4CE22F1774FC}" srcOrd="0" destOrd="7" presId="urn:microsoft.com/office/officeart/2005/8/layout/vList2"/>
    <dgm:cxn modelId="{67D46326-5946-4163-A254-5415FB190F80}" type="presOf" srcId="{4C4E434C-B584-4AFC-A6AD-FDD18E2475B7}" destId="{E11C205B-A9F5-485F-9D04-C7D4E1580D08}" srcOrd="0" destOrd="0" presId="urn:microsoft.com/office/officeart/2005/8/layout/vList2"/>
    <dgm:cxn modelId="{C18F01CC-5A57-4C0B-B7BD-7D9687714068}" type="presOf" srcId="{A7BEF3AD-BCF5-4A23-947E-A13C27D076A1}" destId="{D253C0B1-3FAE-4996-8E0B-4CE22F1774FC}" srcOrd="0" destOrd="0" presId="urn:microsoft.com/office/officeart/2005/8/layout/vList2"/>
    <dgm:cxn modelId="{34C5727F-885E-443F-9FDB-BB2B8710143C}" srcId="{DD109EF6-D95E-4908-9ABA-1B5C9F6273CD}" destId="{9FA64C3E-93EC-416A-A08F-54904D17149D}" srcOrd="2" destOrd="0" parTransId="{344962DF-DB6B-4471-80C4-5F4AECA1B8CA}" sibTransId="{1E5FA344-42F3-427C-BEB4-1FBC2D57DD9C}"/>
    <dgm:cxn modelId="{D1E5EF7C-7BDD-43C6-A01F-44D0CDE6B5B6}" srcId="{DD109EF6-D95E-4908-9ABA-1B5C9F6273CD}" destId="{448263B4-44C5-4711-B240-0A403049BCAF}" srcOrd="3" destOrd="0" parTransId="{A4981C58-A4F7-4683-877A-58659CC32DEF}" sibTransId="{4B5BAD1D-35DF-4F16-A9F7-8B23DF865B73}"/>
    <dgm:cxn modelId="{4E8F2DEA-62F0-4FF0-8F51-AB4305FB29AA}" type="presOf" srcId="{8E2AD8F1-E695-48E4-A5C0-1048950C6FE4}" destId="{D253C0B1-3FAE-4996-8E0B-4CE22F1774FC}" srcOrd="0" destOrd="1" presId="urn:microsoft.com/office/officeart/2005/8/layout/vList2"/>
    <dgm:cxn modelId="{BC74B8DC-3C11-45B4-B5CD-4E44FA396FE7}" type="presOf" srcId="{448263B4-44C5-4711-B240-0A403049BCAF}" destId="{D253C0B1-3FAE-4996-8E0B-4CE22F1774FC}" srcOrd="0" destOrd="3" presId="urn:microsoft.com/office/officeart/2005/8/layout/vList2"/>
    <dgm:cxn modelId="{DD6A7EBF-B975-465F-845A-AEC31AE0D19F}" srcId="{4C4E434C-B584-4AFC-A6AD-FDD18E2475B7}" destId="{DD109EF6-D95E-4908-9ABA-1B5C9F6273CD}" srcOrd="0" destOrd="0" parTransId="{0C2C2A75-D4F9-490C-A5DC-A7179B638230}" sibTransId="{9C752B5E-8500-4206-9658-004F73607432}"/>
    <dgm:cxn modelId="{49D9DE31-9DA4-4135-9F43-BC945CFCEDDB}" srcId="{DD109EF6-D95E-4908-9ABA-1B5C9F6273CD}" destId="{8E2AD8F1-E695-48E4-A5C0-1048950C6FE4}" srcOrd="1" destOrd="0" parTransId="{C8CF0261-9707-44AA-8DF8-BDBD4BCC8BB7}" sibTransId="{96AFAE7C-C00E-4A80-94D8-6050E32FEB79}"/>
    <dgm:cxn modelId="{AB7DF337-53D7-4C01-81C1-53EDAB51726E}" srcId="{DD109EF6-D95E-4908-9ABA-1B5C9F6273CD}" destId="{A7BEF3AD-BCF5-4A23-947E-A13C27D076A1}" srcOrd="0" destOrd="0" parTransId="{5F0DD77F-F8E6-490E-80EE-7BB2F265B2CD}" sibTransId="{81E2CB66-8CB7-43AA-A419-2D656A7A0C31}"/>
    <dgm:cxn modelId="{A0F70932-2384-4B29-80AB-0EDE7195BA7A}" type="presOf" srcId="{DD109EF6-D95E-4908-9ABA-1B5C9F6273CD}" destId="{77CA89B5-F03B-464D-AE6D-CEFF9852F65E}" srcOrd="0" destOrd="0" presId="urn:microsoft.com/office/officeart/2005/8/layout/vList2"/>
    <dgm:cxn modelId="{29B7092E-3433-4B9F-B7B3-D28C2DD44A49}" type="presOf" srcId="{96906CE0-8E08-4315-ACF3-9D2B57FCF645}" destId="{D253C0B1-3FAE-4996-8E0B-4CE22F1774FC}" srcOrd="0" destOrd="5" presId="urn:microsoft.com/office/officeart/2005/8/layout/vList2"/>
    <dgm:cxn modelId="{EB66EEE9-F530-4512-92BD-7B6FD6EF5001}" srcId="{DD109EF6-D95E-4908-9ABA-1B5C9F6273CD}" destId="{4A1D368E-8BC2-4498-9AD0-CA3983844F4C}" srcOrd="6" destOrd="0" parTransId="{CB97FEE3-DA77-4E8B-A897-F081334E72C5}" sibTransId="{FBD2FB4B-1EA0-49A5-8585-0B175D55BD69}"/>
    <dgm:cxn modelId="{9A04C31B-6A93-4E9B-B27E-3826FF456302}" srcId="{DD109EF6-D95E-4908-9ABA-1B5C9F6273CD}" destId="{64EDE164-6857-4EB7-A54F-D158FC683FB3}" srcOrd="4" destOrd="0" parTransId="{05775030-5052-4984-9245-0BFCF33B3A5F}" sibTransId="{F1E0B0AB-921C-4343-B24F-4ABB4588B3BB}"/>
    <dgm:cxn modelId="{E02D73E8-EF85-4621-AA86-CF45639331F6}" type="presParOf" srcId="{E11C205B-A9F5-485F-9D04-C7D4E1580D08}" destId="{77CA89B5-F03B-464D-AE6D-CEFF9852F65E}" srcOrd="0" destOrd="0" presId="urn:microsoft.com/office/officeart/2005/8/layout/vList2"/>
    <dgm:cxn modelId="{E0EF6549-130E-4A64-9BCA-9AD8CF140528}" type="presParOf" srcId="{E11C205B-A9F5-485F-9D04-C7D4E1580D08}" destId="{D253C0B1-3FAE-4996-8E0B-4CE22F1774FC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90767446-0522-4A3D-A8E6-3E99D415A836}" type="doc">
      <dgm:prSet loTypeId="urn:microsoft.com/office/officeart/2005/8/layout/vList2" loCatId="list" qsTypeId="urn:microsoft.com/office/officeart/2005/8/quickstyle/simple4" qsCatId="simple" csTypeId="urn:microsoft.com/office/officeart/2005/8/colors/accent1_4" csCatId="accent1" phldr="1"/>
      <dgm:spPr/>
      <dgm:t>
        <a:bodyPr/>
        <a:lstStyle/>
        <a:p>
          <a:endParaRPr lang="ru-RU"/>
        </a:p>
      </dgm:t>
    </dgm:pt>
    <dgm:pt modelId="{028B9EF7-C9CF-4EC1-A30C-DCF750EA6249}">
      <dgm:prSet custT="1"/>
      <dgm:spPr>
        <a:xfrm>
          <a:off x="0" y="18967"/>
          <a:ext cx="7848872" cy="992160"/>
        </a:xfrm>
      </dgm:spPr>
      <dgm:t>
        <a:bodyPr/>
        <a:lstStyle/>
        <a:p>
          <a:pPr rtl="0"/>
          <a:r>
            <a:rPr lang="ru-RU" sz="1800" b="1" smtClean="0">
              <a:latin typeface="+mn-lt"/>
              <a:ea typeface="+mn-ea"/>
              <a:cs typeface="+mn-cs"/>
            </a:rPr>
            <a:t>Функции рекламы: </a:t>
          </a:r>
          <a:endParaRPr lang="ru-RU" sz="1800" dirty="0">
            <a:latin typeface="+mn-lt"/>
            <a:ea typeface="+mn-ea"/>
            <a:cs typeface="+mn-cs"/>
          </a:endParaRPr>
        </a:p>
      </dgm:t>
    </dgm:pt>
    <dgm:pt modelId="{4304BCB5-6E9A-4A09-A406-A0CC0810ECB4}" type="parTrans" cxnId="{A611D961-1A41-4FC1-B1EE-CFB366532B49}">
      <dgm:prSet/>
      <dgm:spPr/>
      <dgm:t>
        <a:bodyPr/>
        <a:lstStyle/>
        <a:p>
          <a:endParaRPr lang="ru-RU"/>
        </a:p>
      </dgm:t>
    </dgm:pt>
    <dgm:pt modelId="{8DC9FC47-B3C3-4658-9903-96FB4707208C}" type="sibTrans" cxnId="{A611D961-1A41-4FC1-B1EE-CFB366532B49}">
      <dgm:prSet/>
      <dgm:spPr/>
      <dgm:t>
        <a:bodyPr/>
        <a:lstStyle/>
        <a:p>
          <a:endParaRPr lang="ru-RU"/>
        </a:p>
      </dgm:t>
    </dgm:pt>
    <dgm:pt modelId="{0F5A8780-346F-49DE-920A-2880BCFF9EA9}">
      <dgm:prSet custT="1"/>
      <dgm:spPr>
        <a:xfrm>
          <a:off x="0" y="1163768"/>
          <a:ext cx="7848872" cy="992160"/>
        </a:xfrm>
        <a:solidFill>
          <a:schemeClr val="accent1">
            <a:lumMod val="75000"/>
          </a:schemeClr>
        </a:solidFill>
      </dgm:spPr>
      <dgm:t>
        <a:bodyPr/>
        <a:lstStyle/>
        <a:p>
          <a:pPr rtl="0"/>
          <a:r>
            <a:rPr lang="ru-RU" sz="1800" smtClean="0">
              <a:latin typeface="+mn-lt"/>
              <a:ea typeface="+mn-ea"/>
              <a:cs typeface="+mn-cs"/>
            </a:rPr>
            <a:t>Информирование. </a:t>
          </a:r>
          <a:r>
            <a:rPr lang="en-US" sz="1800" smtClean="0">
              <a:latin typeface="+mn-lt"/>
              <a:ea typeface="+mn-ea"/>
              <a:cs typeface="+mn-cs"/>
            </a:rPr>
            <a:t> </a:t>
          </a:r>
          <a:r>
            <a:rPr lang="ru-RU" sz="1800" smtClean="0">
              <a:latin typeface="+mn-lt"/>
              <a:ea typeface="+mn-ea"/>
              <a:cs typeface="+mn-cs"/>
            </a:rPr>
            <a:t>Демонстрация потенциала</a:t>
          </a:r>
          <a:r>
            <a:rPr lang="en-US" sz="1800" smtClean="0">
              <a:latin typeface="+mn-lt"/>
              <a:ea typeface="+mn-ea"/>
              <a:cs typeface="+mn-cs"/>
            </a:rPr>
            <a:t> </a:t>
          </a:r>
          <a:r>
            <a:rPr lang="ru-RU" sz="1800" smtClean="0">
              <a:latin typeface="+mn-lt"/>
              <a:ea typeface="+mn-ea"/>
              <a:cs typeface="+mn-cs"/>
            </a:rPr>
            <a:t>предприятия и свойств продукции </a:t>
          </a:r>
          <a:endParaRPr lang="ru-RU" sz="1800" dirty="0">
            <a:latin typeface="+mn-lt"/>
            <a:ea typeface="+mn-ea"/>
            <a:cs typeface="+mn-cs"/>
          </a:endParaRPr>
        </a:p>
      </dgm:t>
    </dgm:pt>
    <dgm:pt modelId="{131CB13B-EC56-477A-85E4-722F7ED3E18D}" type="parTrans" cxnId="{BD16BD4F-98CC-4794-8197-9B8D6DED36CE}">
      <dgm:prSet/>
      <dgm:spPr/>
      <dgm:t>
        <a:bodyPr/>
        <a:lstStyle/>
        <a:p>
          <a:endParaRPr lang="ru-RU"/>
        </a:p>
      </dgm:t>
    </dgm:pt>
    <dgm:pt modelId="{12CDCA29-6D1D-4502-B2C2-363B26BB3390}" type="sibTrans" cxnId="{BD16BD4F-98CC-4794-8197-9B8D6DED36CE}">
      <dgm:prSet/>
      <dgm:spPr/>
      <dgm:t>
        <a:bodyPr/>
        <a:lstStyle/>
        <a:p>
          <a:endParaRPr lang="ru-RU"/>
        </a:p>
      </dgm:t>
    </dgm:pt>
    <dgm:pt modelId="{C9B8EB3E-8AE9-4DD7-9F60-35DF9BE5643E}">
      <dgm:prSet custT="1"/>
      <dgm:spPr>
        <a:xfrm>
          <a:off x="0" y="2578967"/>
          <a:ext cx="7848872" cy="992160"/>
        </a:xfrm>
        <a:solidFill>
          <a:schemeClr val="accent1">
            <a:lumMod val="75000"/>
          </a:schemeClr>
        </a:solidFill>
      </dgm:spPr>
      <dgm:t>
        <a:bodyPr/>
        <a:lstStyle/>
        <a:p>
          <a:pPr rtl="0"/>
          <a:r>
            <a:rPr lang="ru-RU" sz="1800" dirty="0" smtClean="0">
              <a:latin typeface="+mn-lt"/>
              <a:ea typeface="+mn-ea"/>
              <a:cs typeface="+mn-cs"/>
            </a:rPr>
            <a:t>Коммуникативная . При любых формах рекламы группе людей передаётся какое-либо сообщение, то есть совершается коммуникация </a:t>
          </a:r>
          <a:endParaRPr lang="ru-RU" sz="1800" dirty="0">
            <a:latin typeface="+mn-lt"/>
            <a:ea typeface="+mn-ea"/>
            <a:cs typeface="+mn-cs"/>
          </a:endParaRPr>
        </a:p>
      </dgm:t>
    </dgm:pt>
    <dgm:pt modelId="{0974E889-D34D-4BDB-BF0B-291FE9289474}" type="sibTrans" cxnId="{658FAA42-C7B4-4755-948B-906A99A0D1F6}">
      <dgm:prSet/>
      <dgm:spPr/>
      <dgm:t>
        <a:bodyPr/>
        <a:lstStyle/>
        <a:p>
          <a:endParaRPr lang="ru-RU"/>
        </a:p>
      </dgm:t>
    </dgm:pt>
    <dgm:pt modelId="{BC4DF92E-A9A9-44E6-A27C-ECD2D352EBB3}" type="parTrans" cxnId="{658FAA42-C7B4-4755-948B-906A99A0D1F6}">
      <dgm:prSet/>
      <dgm:spPr/>
      <dgm:t>
        <a:bodyPr/>
        <a:lstStyle/>
        <a:p>
          <a:endParaRPr lang="ru-RU"/>
        </a:p>
      </dgm:t>
    </dgm:pt>
    <dgm:pt modelId="{4E9DA39B-DD5A-4694-A6BD-950BD418368C}">
      <dgm:prSet custT="1"/>
      <dgm:spPr>
        <a:xfrm>
          <a:off x="0" y="3453368"/>
          <a:ext cx="7848872" cy="992160"/>
        </a:xfrm>
      </dgm:spPr>
      <dgm:t>
        <a:bodyPr/>
        <a:lstStyle/>
        <a:p>
          <a:pPr rtl="0"/>
          <a:r>
            <a:rPr lang="ru-RU" sz="1800" dirty="0" smtClean="0">
              <a:latin typeface="+mn-lt"/>
              <a:ea typeface="+mn-ea"/>
              <a:cs typeface="+mn-cs"/>
            </a:rPr>
            <a:t>Образовательная.  Люди учатся на рекламе. Они узнают о предполагаемых им товарах,  и открывают новые возможности и способы  для удовлетворения своих потребностей </a:t>
          </a:r>
          <a:endParaRPr lang="ru-RU" sz="1800" dirty="0">
            <a:latin typeface="+mn-lt"/>
            <a:ea typeface="+mn-ea"/>
            <a:cs typeface="+mn-cs"/>
          </a:endParaRPr>
        </a:p>
      </dgm:t>
    </dgm:pt>
    <dgm:pt modelId="{244712AD-C267-4E14-B83B-6E432308A732}" type="sibTrans" cxnId="{C8C60CBD-3751-494A-9BAC-2CA5B6139CAA}">
      <dgm:prSet/>
      <dgm:spPr/>
      <dgm:t>
        <a:bodyPr/>
        <a:lstStyle/>
        <a:p>
          <a:endParaRPr lang="ru-RU"/>
        </a:p>
      </dgm:t>
    </dgm:pt>
    <dgm:pt modelId="{67BCB8FF-E80C-4C82-87B7-940FACC1B6C0}" type="parTrans" cxnId="{C8C60CBD-3751-494A-9BAC-2CA5B6139CAA}">
      <dgm:prSet/>
      <dgm:spPr/>
      <dgm:t>
        <a:bodyPr/>
        <a:lstStyle/>
        <a:p>
          <a:endParaRPr lang="ru-RU"/>
        </a:p>
      </dgm:t>
    </dgm:pt>
    <dgm:pt modelId="{D7D024B2-E573-4E8D-9320-76CDABBAEEFB}" type="pres">
      <dgm:prSet presAssocID="{90767446-0522-4A3D-A8E6-3E99D415A836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5F01353-BFFF-404B-B025-3E55DB28CB23}" type="pres">
      <dgm:prSet presAssocID="{028B9EF7-C9CF-4EC1-A30C-DCF750EA6249}" presName="parentText" presStyleLbl="node1" presStyleIdx="0" presStyleCnt="4">
        <dgm:presLayoutVars>
          <dgm:chMax val="0"/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ru-RU"/>
        </a:p>
      </dgm:t>
    </dgm:pt>
    <dgm:pt modelId="{832BF551-2A33-4ABC-8E4F-D6C50D1678BE}" type="pres">
      <dgm:prSet presAssocID="{8DC9FC47-B3C3-4658-9903-96FB4707208C}" presName="spacer" presStyleCnt="0"/>
      <dgm:spPr/>
      <dgm:t>
        <a:bodyPr/>
        <a:lstStyle/>
        <a:p>
          <a:endParaRPr lang="ru-RU"/>
        </a:p>
      </dgm:t>
    </dgm:pt>
    <dgm:pt modelId="{52A294A0-02F6-4EC2-BDBB-07557AD123B6}" type="pres">
      <dgm:prSet presAssocID="{0F5A8780-346F-49DE-920A-2880BCFF9EA9}" presName="parentText" presStyleLbl="node1" presStyleIdx="1" presStyleCnt="4">
        <dgm:presLayoutVars>
          <dgm:chMax val="0"/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ru-RU"/>
        </a:p>
      </dgm:t>
    </dgm:pt>
    <dgm:pt modelId="{0AAEEE85-122E-4DE5-B1FE-1ECA5628FF45}" type="pres">
      <dgm:prSet presAssocID="{12CDCA29-6D1D-4502-B2C2-363B26BB3390}" presName="spacer" presStyleCnt="0"/>
      <dgm:spPr/>
      <dgm:t>
        <a:bodyPr/>
        <a:lstStyle/>
        <a:p>
          <a:endParaRPr lang="ru-RU"/>
        </a:p>
      </dgm:t>
    </dgm:pt>
    <dgm:pt modelId="{EBB38AA7-C2CA-445B-9529-C947793854AA}" type="pres">
      <dgm:prSet presAssocID="{C9B8EB3E-8AE9-4DD7-9F60-35DF9BE5643E}" presName="parentText" presStyleLbl="node1" presStyleIdx="2" presStyleCnt="4" custLinFactNeighborX="-162" custLinFactNeighborY="44025">
        <dgm:presLayoutVars>
          <dgm:chMax val="0"/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ru-RU"/>
        </a:p>
      </dgm:t>
    </dgm:pt>
    <dgm:pt modelId="{45B0CB36-62FC-4065-BAC5-548E401D9340}" type="pres">
      <dgm:prSet presAssocID="{0974E889-D34D-4BDB-BF0B-291FE9289474}" presName="spacer" presStyleCnt="0"/>
      <dgm:spPr/>
      <dgm:t>
        <a:bodyPr/>
        <a:lstStyle/>
        <a:p>
          <a:endParaRPr lang="ru-RU"/>
        </a:p>
      </dgm:t>
    </dgm:pt>
    <dgm:pt modelId="{8F43C8C9-94F2-4063-B2CB-63F41BD883B1}" type="pres">
      <dgm:prSet presAssocID="{4E9DA39B-DD5A-4694-A6BD-950BD418368C}" presName="parentText" presStyleLbl="node1" presStyleIdx="3" presStyleCnt="4">
        <dgm:presLayoutVars>
          <dgm:chMax val="0"/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ru-RU"/>
        </a:p>
      </dgm:t>
    </dgm:pt>
  </dgm:ptLst>
  <dgm:cxnLst>
    <dgm:cxn modelId="{C8C60CBD-3751-494A-9BAC-2CA5B6139CAA}" srcId="{90767446-0522-4A3D-A8E6-3E99D415A836}" destId="{4E9DA39B-DD5A-4694-A6BD-950BD418368C}" srcOrd="3" destOrd="0" parTransId="{67BCB8FF-E80C-4C82-87B7-940FACC1B6C0}" sibTransId="{244712AD-C267-4E14-B83B-6E432308A732}"/>
    <dgm:cxn modelId="{A611D961-1A41-4FC1-B1EE-CFB366532B49}" srcId="{90767446-0522-4A3D-A8E6-3E99D415A836}" destId="{028B9EF7-C9CF-4EC1-A30C-DCF750EA6249}" srcOrd="0" destOrd="0" parTransId="{4304BCB5-6E9A-4A09-A406-A0CC0810ECB4}" sibTransId="{8DC9FC47-B3C3-4658-9903-96FB4707208C}"/>
    <dgm:cxn modelId="{FD5F31B1-DE27-453E-A137-801CB59C62D9}" type="presOf" srcId="{0F5A8780-346F-49DE-920A-2880BCFF9EA9}" destId="{52A294A0-02F6-4EC2-BDBB-07557AD123B6}" srcOrd="0" destOrd="0" presId="urn:microsoft.com/office/officeart/2005/8/layout/vList2"/>
    <dgm:cxn modelId="{AF205AAF-8003-4610-93FF-1A5B028DF135}" type="presOf" srcId="{4E9DA39B-DD5A-4694-A6BD-950BD418368C}" destId="{8F43C8C9-94F2-4063-B2CB-63F41BD883B1}" srcOrd="0" destOrd="0" presId="urn:microsoft.com/office/officeart/2005/8/layout/vList2"/>
    <dgm:cxn modelId="{A3D45502-ED49-4833-995E-93D02D8D94EA}" type="presOf" srcId="{C9B8EB3E-8AE9-4DD7-9F60-35DF9BE5643E}" destId="{EBB38AA7-C2CA-445B-9529-C947793854AA}" srcOrd="0" destOrd="0" presId="urn:microsoft.com/office/officeart/2005/8/layout/vList2"/>
    <dgm:cxn modelId="{BD16BD4F-98CC-4794-8197-9B8D6DED36CE}" srcId="{90767446-0522-4A3D-A8E6-3E99D415A836}" destId="{0F5A8780-346F-49DE-920A-2880BCFF9EA9}" srcOrd="1" destOrd="0" parTransId="{131CB13B-EC56-477A-85E4-722F7ED3E18D}" sibTransId="{12CDCA29-6D1D-4502-B2C2-363B26BB3390}"/>
    <dgm:cxn modelId="{658FAA42-C7B4-4755-948B-906A99A0D1F6}" srcId="{90767446-0522-4A3D-A8E6-3E99D415A836}" destId="{C9B8EB3E-8AE9-4DD7-9F60-35DF9BE5643E}" srcOrd="2" destOrd="0" parTransId="{BC4DF92E-A9A9-44E6-A27C-ECD2D352EBB3}" sibTransId="{0974E889-D34D-4BDB-BF0B-291FE9289474}"/>
    <dgm:cxn modelId="{CED764C7-51CF-4F91-82A5-31CD7723AC1F}" type="presOf" srcId="{90767446-0522-4A3D-A8E6-3E99D415A836}" destId="{D7D024B2-E573-4E8D-9320-76CDABBAEEFB}" srcOrd="0" destOrd="0" presId="urn:microsoft.com/office/officeart/2005/8/layout/vList2"/>
    <dgm:cxn modelId="{058737FE-FDD6-48B0-ACFA-1C42C483D4E6}" type="presOf" srcId="{028B9EF7-C9CF-4EC1-A30C-DCF750EA6249}" destId="{A5F01353-BFFF-404B-B025-3E55DB28CB23}" srcOrd="0" destOrd="0" presId="urn:microsoft.com/office/officeart/2005/8/layout/vList2"/>
    <dgm:cxn modelId="{E8A15615-AED0-45AA-8D93-8E1228AD6D02}" type="presParOf" srcId="{D7D024B2-E573-4E8D-9320-76CDABBAEEFB}" destId="{A5F01353-BFFF-404B-B025-3E55DB28CB23}" srcOrd="0" destOrd="0" presId="urn:microsoft.com/office/officeart/2005/8/layout/vList2"/>
    <dgm:cxn modelId="{2ABE2A01-5C59-45C1-84F0-86EF6A93A375}" type="presParOf" srcId="{D7D024B2-E573-4E8D-9320-76CDABBAEEFB}" destId="{832BF551-2A33-4ABC-8E4F-D6C50D1678BE}" srcOrd="1" destOrd="0" presId="urn:microsoft.com/office/officeart/2005/8/layout/vList2"/>
    <dgm:cxn modelId="{C95941B6-AE97-48B7-AB0C-7142175F6B39}" type="presParOf" srcId="{D7D024B2-E573-4E8D-9320-76CDABBAEEFB}" destId="{52A294A0-02F6-4EC2-BDBB-07557AD123B6}" srcOrd="2" destOrd="0" presId="urn:microsoft.com/office/officeart/2005/8/layout/vList2"/>
    <dgm:cxn modelId="{9E66B3F8-FA04-4496-9C60-03A7733C72B3}" type="presParOf" srcId="{D7D024B2-E573-4E8D-9320-76CDABBAEEFB}" destId="{0AAEEE85-122E-4DE5-B1FE-1ECA5628FF45}" srcOrd="3" destOrd="0" presId="urn:microsoft.com/office/officeart/2005/8/layout/vList2"/>
    <dgm:cxn modelId="{5C8F10F2-0698-4028-BED0-C692A680C5AD}" type="presParOf" srcId="{D7D024B2-E573-4E8D-9320-76CDABBAEEFB}" destId="{EBB38AA7-C2CA-445B-9529-C947793854AA}" srcOrd="4" destOrd="0" presId="urn:microsoft.com/office/officeart/2005/8/layout/vList2"/>
    <dgm:cxn modelId="{A4924D5D-4911-4AE3-9DC2-2D8F395949BF}" type="presParOf" srcId="{D7D024B2-E573-4E8D-9320-76CDABBAEEFB}" destId="{45B0CB36-62FC-4065-BAC5-548E401D9340}" srcOrd="5" destOrd="0" presId="urn:microsoft.com/office/officeart/2005/8/layout/vList2"/>
    <dgm:cxn modelId="{812FB2CC-68A1-4F9A-B95D-9DCBF83CA3EF}" type="presParOf" srcId="{D7D024B2-E573-4E8D-9320-76CDABBAEEFB}" destId="{8F43C8C9-94F2-4063-B2CB-63F41BD883B1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05D01E6C-1B4C-4546-A7D2-7A4224E2BE75}">
      <dsp:nvSpPr>
        <dsp:cNvPr id="0" name=""/>
        <dsp:cNvSpPr/>
      </dsp:nvSpPr>
      <dsp:spPr>
        <a:xfrm>
          <a:off x="0" y="343091"/>
          <a:ext cx="8137002" cy="1847868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83000"/>
                <a:shade val="100000"/>
                <a:satMod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61000"/>
                <a:alpha val="100000"/>
                <a:satMod val="18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l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0" lang="ru-RU" sz="1900" b="1" i="0" u="none" strike="noStrike" kern="1200" cap="none" spc="0" normalizeH="0" baseline="0" noProof="0" dirty="0" smtClean="0">
              <a:ln/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rPr>
            <a:t>Декодирование – </a:t>
          </a:r>
          <a:r>
            <a:rPr kumimoji="0" lang="ru-RU" sz="1900" b="0" i="0" u="none" strike="noStrike" kern="1200" cap="none" spc="0" normalizeH="0" baseline="0" noProof="0" dirty="0" smtClean="0">
              <a:ln/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rPr>
            <a:t>это перевод рекламного кода на язык получателя. Оно определяется личным восприятием получателя, его способностью распознавать и интерпретировать коды, использованные для передачи идеи. Поэтому декодирование носит в определенной степени субъективный характер</a:t>
          </a:r>
          <a:endParaRPr lang="ru-RU" sz="1900" kern="1200" dirty="0">
            <a:solidFill>
              <a:schemeClr val="tx2"/>
            </a:solidFill>
          </a:endParaRPr>
        </a:p>
      </dsp:txBody>
      <dsp:txXfrm>
        <a:off x="0" y="343091"/>
        <a:ext cx="8137002" cy="1847868"/>
      </dsp:txXfrm>
    </dsp:sp>
    <dsp:sp modelId="{55D597E9-6DA0-4F1D-A8FB-62BB55CE0290}">
      <dsp:nvSpPr>
        <dsp:cNvPr id="0" name=""/>
        <dsp:cNvSpPr/>
      </dsp:nvSpPr>
      <dsp:spPr>
        <a:xfrm>
          <a:off x="0" y="2245680"/>
          <a:ext cx="8137002" cy="1847868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83000"/>
                <a:shade val="100000"/>
                <a:satMod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61000"/>
                <a:alpha val="100000"/>
                <a:satMod val="18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l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0" lang="ru-RU" sz="1900" b="1" i="0" u="none" strike="noStrike" kern="1200" cap="none" spc="0" normalizeH="0" baseline="0" noProof="0" dirty="0" smtClean="0">
              <a:ln/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rPr>
            <a:t>Получателем (адресатом) </a:t>
          </a:r>
          <a:r>
            <a:rPr kumimoji="0" lang="ru-RU" sz="1900" b="0" i="0" u="none" strike="noStrike" kern="1200" cap="none" spc="0" normalizeH="0" baseline="0" noProof="0" dirty="0" smtClean="0">
              <a:ln/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rPr>
            <a:t>в рекламной коммуникации являются те целевые аудитории, которым предназначена реклама. Дети, например, могут оказывать определяющее влияние на выбор семьей предприятия питания. Поэтому некоторые фирмы (в их числе — «Макдоналдс») рассматривают детей как важную целевую аудиторию своей рекламы</a:t>
          </a:r>
          <a:endParaRPr lang="ru-RU" sz="1900" kern="1200" dirty="0">
            <a:solidFill>
              <a:schemeClr val="tx2"/>
            </a:solidFill>
          </a:endParaRPr>
        </a:p>
      </dsp:txBody>
      <dsp:txXfrm>
        <a:off x="0" y="2245680"/>
        <a:ext cx="8137002" cy="1847868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272E915C-E50D-4352-8036-37994BC04A2E}">
      <dsp:nvSpPr>
        <dsp:cNvPr id="0" name=""/>
        <dsp:cNvSpPr/>
      </dsp:nvSpPr>
      <dsp:spPr>
        <a:xfrm>
          <a:off x="3024915" y="632974"/>
          <a:ext cx="228070" cy="1085164"/>
        </a:xfrm>
        <a:custGeom>
          <a:avLst/>
          <a:gdLst/>
          <a:ahLst/>
          <a:cxnLst/>
          <a:rect l="0" t="0" r="0" b="0"/>
          <a:pathLst>
            <a:path>
              <a:moveTo>
                <a:pt x="229709" y="0"/>
              </a:moveTo>
              <a:lnTo>
                <a:pt x="229709" y="1092962"/>
              </a:lnTo>
              <a:lnTo>
                <a:pt x="0" y="1092962"/>
              </a:lnTo>
            </a:path>
          </a:pathLst>
        </a:custGeom>
        <a:noFill/>
        <a:ln w="1079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361140E-3BDB-41B2-AF2D-4E362BB76F99}">
      <dsp:nvSpPr>
        <dsp:cNvPr id="0" name=""/>
        <dsp:cNvSpPr/>
      </dsp:nvSpPr>
      <dsp:spPr>
        <a:xfrm>
          <a:off x="3252986" y="632974"/>
          <a:ext cx="2382151" cy="217032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56216"/>
              </a:lnTo>
              <a:lnTo>
                <a:pt x="2399271" y="1956216"/>
              </a:lnTo>
              <a:lnTo>
                <a:pt x="2399271" y="2185925"/>
              </a:lnTo>
            </a:path>
          </a:pathLst>
        </a:custGeom>
        <a:noFill/>
        <a:ln w="1079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A2927C9-65AA-473C-A306-4DEEF5CDD0C8}">
      <dsp:nvSpPr>
        <dsp:cNvPr id="0" name=""/>
        <dsp:cNvSpPr/>
      </dsp:nvSpPr>
      <dsp:spPr>
        <a:xfrm>
          <a:off x="3252986" y="632974"/>
          <a:ext cx="119052" cy="217032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56216"/>
              </a:lnTo>
              <a:lnTo>
                <a:pt x="119908" y="1956216"/>
              </a:lnTo>
              <a:lnTo>
                <a:pt x="119908" y="2185925"/>
              </a:lnTo>
            </a:path>
          </a:pathLst>
        </a:custGeom>
        <a:noFill/>
        <a:ln w="1079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313803B-C5AB-403B-9028-6866CA665250}">
      <dsp:nvSpPr>
        <dsp:cNvPr id="0" name=""/>
        <dsp:cNvSpPr/>
      </dsp:nvSpPr>
      <dsp:spPr>
        <a:xfrm>
          <a:off x="989887" y="632974"/>
          <a:ext cx="2263098" cy="2170328"/>
        </a:xfrm>
        <a:custGeom>
          <a:avLst/>
          <a:gdLst/>
          <a:ahLst/>
          <a:cxnLst/>
          <a:rect l="0" t="0" r="0" b="0"/>
          <a:pathLst>
            <a:path>
              <a:moveTo>
                <a:pt x="2279362" y="0"/>
              </a:moveTo>
              <a:lnTo>
                <a:pt x="2279362" y="1956216"/>
              </a:lnTo>
              <a:lnTo>
                <a:pt x="0" y="1956216"/>
              </a:lnTo>
              <a:lnTo>
                <a:pt x="0" y="2185925"/>
              </a:lnTo>
            </a:path>
          </a:pathLst>
        </a:custGeom>
        <a:noFill/>
        <a:ln w="1079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5E84A18-D06E-4727-B0A6-7532CCA3627F}">
      <dsp:nvSpPr>
        <dsp:cNvPr id="0" name=""/>
        <dsp:cNvSpPr/>
      </dsp:nvSpPr>
      <dsp:spPr>
        <a:xfrm>
          <a:off x="2222759" y="39894"/>
          <a:ext cx="2060452" cy="593080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8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90000"/>
                <a:alpha val="100000"/>
                <a:satMod val="18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44450" dist="21590" dir="5400000" rotWithShape="0">
            <a:srgbClr val="000000">
              <a:alpha val="40000"/>
            </a:srgbClr>
          </a:outerShdw>
        </a:effectLst>
        <a:scene3d>
          <a:camera prst="orthographicFront">
            <a:rot lat="0" lon="0" rev="0"/>
          </a:camera>
          <a:lightRig rig="flat" dir="t">
            <a:rot lat="0" lon="0" rev="3600000"/>
          </a:lightRig>
        </a:scene3d>
        <a:sp3d prstMaterial="flat">
          <a:bevelT w="28575" h="41275" prst="coolSlant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latin typeface="+mn-lt"/>
              <a:ea typeface="+mn-ea"/>
              <a:cs typeface="+mn-cs"/>
            </a:rPr>
            <a:t>Эффективная реклама</a:t>
          </a:r>
          <a:endParaRPr lang="ru-RU" sz="1600" kern="1200" dirty="0">
            <a:latin typeface="+mn-lt"/>
            <a:ea typeface="+mn-ea"/>
            <a:cs typeface="+mn-cs"/>
          </a:endParaRPr>
        </a:p>
      </dsp:txBody>
      <dsp:txXfrm>
        <a:off x="2222759" y="39894"/>
        <a:ext cx="2060452" cy="593080"/>
      </dsp:txXfrm>
    </dsp:sp>
    <dsp:sp modelId="{99DCB364-0F85-4D32-A74D-569DC896DBF7}">
      <dsp:nvSpPr>
        <dsp:cNvPr id="0" name=""/>
        <dsp:cNvSpPr/>
      </dsp:nvSpPr>
      <dsp:spPr>
        <a:xfrm>
          <a:off x="2776" y="2803303"/>
          <a:ext cx="1974220" cy="646568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8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90000"/>
                <a:alpha val="100000"/>
                <a:satMod val="18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44450" dist="21590" dir="5400000" rotWithShape="0">
            <a:srgbClr val="000000">
              <a:alpha val="40000"/>
            </a:srgbClr>
          </a:outerShdw>
        </a:effectLst>
        <a:scene3d>
          <a:camera prst="orthographicFront">
            <a:rot lat="0" lon="0" rev="0"/>
          </a:camera>
          <a:lightRig rig="flat" dir="t">
            <a:rot lat="0" lon="0" rev="3600000"/>
          </a:lightRig>
        </a:scene3d>
        <a:sp3d prstMaterial="flat">
          <a:bevelT w="28575" h="41275" prst="coolSlant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smtClean="0">
              <a:latin typeface="+mn-lt"/>
              <a:ea typeface="+mn-ea"/>
              <a:cs typeface="+mn-cs"/>
            </a:rPr>
            <a:t>Изучение потребителей</a:t>
          </a:r>
          <a:endParaRPr lang="ru-RU" sz="1600" kern="1200" dirty="0">
            <a:latin typeface="+mn-lt"/>
            <a:ea typeface="+mn-ea"/>
            <a:cs typeface="+mn-cs"/>
          </a:endParaRPr>
        </a:p>
      </dsp:txBody>
      <dsp:txXfrm>
        <a:off x="2776" y="2803303"/>
        <a:ext cx="1974220" cy="646568"/>
      </dsp:txXfrm>
    </dsp:sp>
    <dsp:sp modelId="{B067E483-379D-4A8E-A82A-52FF58D8EA21}">
      <dsp:nvSpPr>
        <dsp:cNvPr id="0" name=""/>
        <dsp:cNvSpPr/>
      </dsp:nvSpPr>
      <dsp:spPr>
        <a:xfrm>
          <a:off x="2433138" y="2803303"/>
          <a:ext cx="1877801" cy="555340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8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90000"/>
                <a:alpha val="100000"/>
                <a:satMod val="18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44450" dist="21590" dir="5400000" rotWithShape="0">
            <a:srgbClr val="000000">
              <a:alpha val="40000"/>
            </a:srgbClr>
          </a:outerShdw>
        </a:effectLst>
        <a:scene3d>
          <a:camera prst="orthographicFront">
            <a:rot lat="0" lon="0" rev="0"/>
          </a:camera>
          <a:lightRig rig="flat" dir="t">
            <a:rot lat="0" lon="0" rev="3600000"/>
          </a:lightRig>
        </a:scene3d>
        <a:sp3d prstMaterial="flat">
          <a:bevelT w="28575" h="41275" prst="coolSlant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smtClean="0">
              <a:latin typeface="+mn-lt"/>
              <a:ea typeface="+mn-ea"/>
              <a:cs typeface="+mn-cs"/>
            </a:rPr>
            <a:t>Исследование товара</a:t>
          </a:r>
          <a:endParaRPr lang="ru-RU" sz="1600" kern="1200" dirty="0">
            <a:latin typeface="+mn-lt"/>
            <a:ea typeface="+mn-ea"/>
            <a:cs typeface="+mn-cs"/>
          </a:endParaRPr>
        </a:p>
      </dsp:txBody>
      <dsp:txXfrm>
        <a:off x="2433138" y="2803303"/>
        <a:ext cx="1877801" cy="555340"/>
      </dsp:txXfrm>
    </dsp:sp>
    <dsp:sp modelId="{8F7223B4-30ED-47DF-A78A-FBC96AD68F3A}">
      <dsp:nvSpPr>
        <dsp:cNvPr id="0" name=""/>
        <dsp:cNvSpPr/>
      </dsp:nvSpPr>
      <dsp:spPr>
        <a:xfrm>
          <a:off x="4767080" y="2803303"/>
          <a:ext cx="1736115" cy="527548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8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90000"/>
                <a:alpha val="100000"/>
                <a:satMod val="18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44450" dist="21590" dir="5400000" rotWithShape="0">
            <a:srgbClr val="000000">
              <a:alpha val="40000"/>
            </a:srgbClr>
          </a:outerShdw>
        </a:effectLst>
        <a:scene3d>
          <a:camera prst="orthographicFront">
            <a:rot lat="0" lon="0" rev="0"/>
          </a:camera>
          <a:lightRig rig="flat" dir="t">
            <a:rot lat="0" lon="0" rev="3600000"/>
          </a:lightRig>
        </a:scene3d>
        <a:sp3d prstMaterial="flat">
          <a:bevelT w="28575" h="41275" prst="coolSlant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smtClean="0">
              <a:latin typeface="+mn-lt"/>
              <a:ea typeface="+mn-ea"/>
              <a:cs typeface="+mn-cs"/>
            </a:rPr>
            <a:t>Анализ рынка</a:t>
          </a:r>
          <a:endParaRPr lang="ru-RU" sz="1600" kern="1200" dirty="0">
            <a:latin typeface="+mn-lt"/>
            <a:ea typeface="+mn-ea"/>
            <a:cs typeface="+mn-cs"/>
          </a:endParaRPr>
        </a:p>
      </dsp:txBody>
      <dsp:txXfrm>
        <a:off x="4767080" y="2803303"/>
        <a:ext cx="1736115" cy="527548"/>
      </dsp:txXfrm>
    </dsp:sp>
    <dsp:sp modelId="{D694268E-0176-4F90-9001-2EA6887C6202}">
      <dsp:nvSpPr>
        <dsp:cNvPr id="0" name=""/>
        <dsp:cNvSpPr/>
      </dsp:nvSpPr>
      <dsp:spPr>
        <a:xfrm>
          <a:off x="342286" y="1089115"/>
          <a:ext cx="2682628" cy="1258047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8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90000"/>
                <a:alpha val="100000"/>
                <a:satMod val="18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44450" dist="21590" dir="5400000" rotWithShape="0">
            <a:srgbClr val="000000">
              <a:alpha val="40000"/>
            </a:srgbClr>
          </a:outerShdw>
        </a:effectLst>
        <a:scene3d>
          <a:camera prst="orthographicFront">
            <a:rot lat="0" lon="0" rev="0"/>
          </a:camera>
          <a:lightRig rig="flat" dir="t">
            <a:rot lat="0" lon="0" rev="3600000"/>
          </a:lightRig>
        </a:scene3d>
        <a:sp3d prstMaterial="flat">
          <a:bevelT w="28575" h="41275" prst="coolSlant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latin typeface="+mn-lt"/>
              <a:ea typeface="+mn-ea"/>
              <a:cs typeface="+mn-cs"/>
            </a:rPr>
            <a:t>Товар с потребительскими свойствами, необходимыми для удовлетворения запросов</a:t>
          </a:r>
          <a:endParaRPr lang="ru-RU" sz="1600" kern="1200" dirty="0">
            <a:latin typeface="+mn-lt"/>
            <a:ea typeface="+mn-ea"/>
            <a:cs typeface="+mn-cs"/>
          </a:endParaRPr>
        </a:p>
      </dsp:txBody>
      <dsp:txXfrm>
        <a:off x="342286" y="1089115"/>
        <a:ext cx="2682628" cy="1258047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77CA89B5-F03B-464D-AE6D-CEFF9852F65E}">
      <dsp:nvSpPr>
        <dsp:cNvPr id="0" name=""/>
        <dsp:cNvSpPr/>
      </dsp:nvSpPr>
      <dsp:spPr>
        <a:xfrm>
          <a:off x="0" y="32624"/>
          <a:ext cx="8136904" cy="1085760"/>
        </a:xfrm>
        <a:prstGeom prst="roundRect">
          <a:avLst/>
        </a:prstGeom>
        <a:noFill/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00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+mn-lt"/>
            <a:ea typeface="+mn-ea"/>
            <a:cs typeface="+mn-cs"/>
          </a:endParaRPr>
        </a:p>
      </dsp:txBody>
      <dsp:txXfrm>
        <a:off x="0" y="32624"/>
        <a:ext cx="8136904" cy="1085760"/>
      </dsp:txXfrm>
    </dsp:sp>
    <dsp:sp modelId="{D253C0B1-3FAE-4996-8E0B-4CE22F1774FC}">
      <dsp:nvSpPr>
        <dsp:cNvPr id="0" name=""/>
        <dsp:cNvSpPr/>
      </dsp:nvSpPr>
      <dsp:spPr>
        <a:xfrm>
          <a:off x="0" y="771147"/>
          <a:ext cx="8136904" cy="288143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8347" tIns="25400" rIns="142240" bIns="25400" numCol="1" spcCol="1270" anchor="t" anchorCtr="0">
          <a:noAutofit/>
        </a:bodyPr>
        <a:lstStyle/>
        <a:p>
          <a:pPr marL="228600" lvl="1" indent="-228600" algn="l" defTabSz="8890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000" kern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+mn-lt"/>
              <a:ea typeface="+mn-ea"/>
              <a:cs typeface="+mn-cs"/>
            </a:rPr>
            <a:t>Оплаченная форма коммуникации </a:t>
          </a:r>
          <a:endParaRPr lang="ru-RU" sz="200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+mn-lt"/>
            <a:ea typeface="+mn-ea"/>
            <a:cs typeface="+mn-cs"/>
          </a:endParaRPr>
        </a:p>
        <a:p>
          <a:pPr marL="228600" lvl="1" indent="-228600" algn="l" defTabSz="8890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000" kern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+mn-lt"/>
              <a:ea typeface="+mn-ea"/>
              <a:cs typeface="+mn-cs"/>
            </a:rPr>
            <a:t>Наличие идентифицированного спонсора</a:t>
          </a:r>
          <a:endParaRPr lang="ru-RU" sz="200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+mn-lt"/>
            <a:ea typeface="+mn-ea"/>
            <a:cs typeface="+mn-cs"/>
          </a:endParaRPr>
        </a:p>
        <a:p>
          <a:pPr marL="228600" lvl="1" indent="-228600" algn="l" defTabSz="8890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000" kern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+mn-lt"/>
              <a:ea typeface="+mn-ea"/>
              <a:cs typeface="+mn-cs"/>
            </a:rPr>
            <a:t>Распространение через средства массовой информации </a:t>
          </a:r>
          <a:endParaRPr lang="ru-RU" sz="200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+mn-lt"/>
            <a:ea typeface="+mn-ea"/>
            <a:cs typeface="+mn-cs"/>
          </a:endParaRPr>
        </a:p>
        <a:p>
          <a:pPr marL="228600" lvl="1" indent="-228600" algn="l" defTabSz="8890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000" kern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+mn-lt"/>
              <a:ea typeface="+mn-ea"/>
              <a:cs typeface="+mn-cs"/>
            </a:rPr>
            <a:t>Наличие определенной аудитории для обращения</a:t>
          </a:r>
          <a:endParaRPr lang="ru-RU" sz="200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+mn-lt"/>
            <a:ea typeface="+mn-ea"/>
            <a:cs typeface="+mn-cs"/>
          </a:endParaRPr>
        </a:p>
        <a:p>
          <a:pPr marL="228600" lvl="1" indent="-228600" algn="l" defTabSz="8890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000" kern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+mn-lt"/>
              <a:ea typeface="+mn-ea"/>
              <a:cs typeface="+mn-cs"/>
            </a:rPr>
            <a:t>Отсутствие </a:t>
          </a:r>
          <a:r>
            <a:rPr lang="ru-RU" sz="2000" kern="1200" dirty="0" err="1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+mn-lt"/>
              <a:ea typeface="+mn-ea"/>
              <a:cs typeface="+mn-cs"/>
            </a:rPr>
            <a:t>персонализации</a:t>
          </a:r>
          <a:r>
            <a:rPr lang="ru-RU" sz="2000" kern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+mn-lt"/>
              <a:ea typeface="+mn-ea"/>
              <a:cs typeface="+mn-cs"/>
            </a:rPr>
            <a:t> распространяемой информации</a:t>
          </a:r>
          <a:endParaRPr lang="ru-RU" sz="200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+mn-lt"/>
            <a:ea typeface="+mn-ea"/>
            <a:cs typeface="+mn-cs"/>
          </a:endParaRPr>
        </a:p>
        <a:p>
          <a:pPr marL="228600" lvl="1" indent="-228600" algn="l" defTabSz="8890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000" kern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+mn-lt"/>
              <a:ea typeface="+mn-ea"/>
              <a:cs typeface="+mn-cs"/>
            </a:rPr>
            <a:t>Направленность действия</a:t>
          </a:r>
          <a:endParaRPr lang="ru-RU" sz="200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+mn-lt"/>
            <a:ea typeface="+mn-ea"/>
            <a:cs typeface="+mn-cs"/>
          </a:endParaRPr>
        </a:p>
        <a:p>
          <a:pPr marL="228600" lvl="1" indent="-228600" algn="l" defTabSz="8890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endParaRPr lang="ru-RU" sz="200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+mn-lt"/>
            <a:ea typeface="+mn-ea"/>
            <a:cs typeface="+mn-cs"/>
          </a:endParaRPr>
        </a:p>
        <a:p>
          <a:pPr marL="171450" lvl="1" indent="-171450" algn="l" defTabSz="8001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endParaRPr lang="ru-RU" sz="180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Lucida Sans Unicode"/>
            <a:ea typeface="+mn-ea"/>
            <a:cs typeface="+mn-cs"/>
          </a:endParaRPr>
        </a:p>
      </dsp:txBody>
      <dsp:txXfrm>
        <a:off x="0" y="771147"/>
        <a:ext cx="8136904" cy="2881439"/>
      </dsp:txXfrm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A5F01353-BFFF-404B-B025-3E55DB28CB23}">
      <dsp:nvSpPr>
        <dsp:cNvPr id="0" name=""/>
        <dsp:cNvSpPr/>
      </dsp:nvSpPr>
      <dsp:spPr>
        <a:xfrm>
          <a:off x="0" y="18967"/>
          <a:ext cx="7848872" cy="992160"/>
        </a:xfrm>
        <a:prstGeom prst="roundRect">
          <a:avLst/>
        </a:prstGeom>
        <a:gradFill rotWithShape="0">
          <a:gsLst>
            <a:gs pos="0">
              <a:schemeClr val="accent1">
                <a:shade val="50000"/>
                <a:hueOff val="0"/>
                <a:satOff val="0"/>
                <a:lumOff val="0"/>
                <a:alphaOff val="0"/>
                <a:shade val="85000"/>
              </a:schemeClr>
            </a:gs>
            <a:gs pos="100000">
              <a:schemeClr val="accent1">
                <a:shade val="50000"/>
                <a:hueOff val="0"/>
                <a:satOff val="0"/>
                <a:lumOff val="0"/>
                <a:alphaOff val="0"/>
                <a:tint val="90000"/>
                <a:alpha val="100000"/>
                <a:satMod val="18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smtClean="0">
              <a:latin typeface="+mn-lt"/>
              <a:ea typeface="+mn-ea"/>
              <a:cs typeface="+mn-cs"/>
            </a:rPr>
            <a:t>Функции рекламы: </a:t>
          </a:r>
          <a:endParaRPr lang="ru-RU" sz="1800" kern="1200" dirty="0">
            <a:latin typeface="+mn-lt"/>
            <a:ea typeface="+mn-ea"/>
            <a:cs typeface="+mn-cs"/>
          </a:endParaRPr>
        </a:p>
      </dsp:txBody>
      <dsp:txXfrm>
        <a:off x="0" y="18967"/>
        <a:ext cx="7848872" cy="992160"/>
      </dsp:txXfrm>
    </dsp:sp>
    <dsp:sp modelId="{52A294A0-02F6-4EC2-BDBB-07557AD123B6}">
      <dsp:nvSpPr>
        <dsp:cNvPr id="0" name=""/>
        <dsp:cNvSpPr/>
      </dsp:nvSpPr>
      <dsp:spPr>
        <a:xfrm>
          <a:off x="0" y="1163768"/>
          <a:ext cx="7848872" cy="992160"/>
        </a:xfrm>
        <a:prstGeom prst="roundRect">
          <a:avLst/>
        </a:prstGeom>
        <a:solidFill>
          <a:schemeClr val="accent1">
            <a:lumMod val="75000"/>
          </a:schemeClr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smtClean="0">
              <a:latin typeface="+mn-lt"/>
              <a:ea typeface="+mn-ea"/>
              <a:cs typeface="+mn-cs"/>
            </a:rPr>
            <a:t>Информирование. </a:t>
          </a:r>
          <a:r>
            <a:rPr lang="en-US" sz="1800" kern="1200" smtClean="0">
              <a:latin typeface="+mn-lt"/>
              <a:ea typeface="+mn-ea"/>
              <a:cs typeface="+mn-cs"/>
            </a:rPr>
            <a:t> </a:t>
          </a:r>
          <a:r>
            <a:rPr lang="ru-RU" sz="1800" kern="1200" smtClean="0">
              <a:latin typeface="+mn-lt"/>
              <a:ea typeface="+mn-ea"/>
              <a:cs typeface="+mn-cs"/>
            </a:rPr>
            <a:t>Демонстрация потенциала</a:t>
          </a:r>
          <a:r>
            <a:rPr lang="en-US" sz="1800" kern="1200" smtClean="0">
              <a:latin typeface="+mn-lt"/>
              <a:ea typeface="+mn-ea"/>
              <a:cs typeface="+mn-cs"/>
            </a:rPr>
            <a:t> </a:t>
          </a:r>
          <a:r>
            <a:rPr lang="ru-RU" sz="1800" kern="1200" smtClean="0">
              <a:latin typeface="+mn-lt"/>
              <a:ea typeface="+mn-ea"/>
              <a:cs typeface="+mn-cs"/>
            </a:rPr>
            <a:t>предприятия и свойств продукции </a:t>
          </a:r>
          <a:endParaRPr lang="ru-RU" sz="1800" kern="1200" dirty="0">
            <a:latin typeface="+mn-lt"/>
            <a:ea typeface="+mn-ea"/>
            <a:cs typeface="+mn-cs"/>
          </a:endParaRPr>
        </a:p>
      </dsp:txBody>
      <dsp:txXfrm>
        <a:off x="0" y="1163768"/>
        <a:ext cx="7848872" cy="992160"/>
      </dsp:txXfrm>
    </dsp:sp>
    <dsp:sp modelId="{EBB38AA7-C2CA-445B-9529-C947793854AA}">
      <dsp:nvSpPr>
        <dsp:cNvPr id="0" name=""/>
        <dsp:cNvSpPr/>
      </dsp:nvSpPr>
      <dsp:spPr>
        <a:xfrm>
          <a:off x="0" y="2375767"/>
          <a:ext cx="7848872" cy="992160"/>
        </a:xfrm>
        <a:prstGeom prst="roundRect">
          <a:avLst/>
        </a:prstGeom>
        <a:solidFill>
          <a:schemeClr val="accent1">
            <a:lumMod val="75000"/>
          </a:schemeClr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latin typeface="+mn-lt"/>
              <a:ea typeface="+mn-ea"/>
              <a:cs typeface="+mn-cs"/>
            </a:rPr>
            <a:t>Коммуникативная . При любых формах рекламы группе людей передаётся какое-либо сообщение, то есть совершается коммуникация </a:t>
          </a:r>
          <a:endParaRPr lang="ru-RU" sz="1800" kern="1200" dirty="0">
            <a:latin typeface="+mn-lt"/>
            <a:ea typeface="+mn-ea"/>
            <a:cs typeface="+mn-cs"/>
          </a:endParaRPr>
        </a:p>
      </dsp:txBody>
      <dsp:txXfrm>
        <a:off x="0" y="2375767"/>
        <a:ext cx="7848872" cy="992160"/>
      </dsp:txXfrm>
    </dsp:sp>
    <dsp:sp modelId="{8F43C8C9-94F2-4063-B2CB-63F41BD883B1}">
      <dsp:nvSpPr>
        <dsp:cNvPr id="0" name=""/>
        <dsp:cNvSpPr/>
      </dsp:nvSpPr>
      <dsp:spPr>
        <a:xfrm>
          <a:off x="0" y="3453368"/>
          <a:ext cx="7848872" cy="992160"/>
        </a:xfrm>
        <a:prstGeom prst="roundRect">
          <a:avLst/>
        </a:prstGeom>
        <a:gradFill rotWithShape="0">
          <a:gsLst>
            <a:gs pos="0">
              <a:schemeClr val="accent1">
                <a:shade val="50000"/>
                <a:hueOff val="390263"/>
                <a:satOff val="-22543"/>
                <a:lumOff val="24770"/>
                <a:alphaOff val="0"/>
                <a:shade val="85000"/>
              </a:schemeClr>
            </a:gs>
            <a:gs pos="100000">
              <a:schemeClr val="accent1">
                <a:shade val="50000"/>
                <a:hueOff val="390263"/>
                <a:satOff val="-22543"/>
                <a:lumOff val="24770"/>
                <a:alphaOff val="0"/>
                <a:tint val="90000"/>
                <a:alpha val="100000"/>
                <a:satMod val="18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latin typeface="+mn-lt"/>
              <a:ea typeface="+mn-ea"/>
              <a:cs typeface="+mn-cs"/>
            </a:rPr>
            <a:t>Образовательная.  Люди учатся на рекламе. Они узнают о предполагаемых им товарах,  и открывают новые возможности и способы  для удовлетворения своих потребностей </a:t>
          </a:r>
          <a:endParaRPr lang="ru-RU" sz="1800" kern="1200" dirty="0">
            <a:latin typeface="+mn-lt"/>
            <a:ea typeface="+mn-ea"/>
            <a:cs typeface="+mn-cs"/>
          </a:endParaRPr>
        </a:p>
      </dsp:txBody>
      <dsp:txXfrm>
        <a:off x="0" y="3453368"/>
        <a:ext cx="7848872" cy="99216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3FE31D6-EB43-44B2-BAD0-26E319F21315}" type="datetimeFigureOut">
              <a:rPr lang="ru-RU" smtClean="0"/>
              <a:pPr/>
              <a:t>19.03.2018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A8E2C56-0D91-47A8-8A71-009028EAA66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65706557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DDA132-4A20-4920-99B2-1A2FC474017B}" type="datetimeFigureOut">
              <a:rPr lang="ru-RU" smtClean="0"/>
              <a:pPr/>
              <a:t>19.03.2018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FC0CA4-D6BC-4557-A6BE-8B365C049B0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036230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Прямоугольник 41"/>
          <p:cNvSpPr/>
          <p:nvPr userDrawn="1"/>
        </p:nvSpPr>
        <p:spPr>
          <a:xfrm>
            <a:off x="0" y="-59267"/>
            <a:ext cx="9144000" cy="2575441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Прямоугольник 23"/>
          <p:cNvSpPr/>
          <p:nvPr userDrawn="1"/>
        </p:nvSpPr>
        <p:spPr>
          <a:xfrm>
            <a:off x="0" y="1944822"/>
            <a:ext cx="9144000" cy="409030"/>
          </a:xfrm>
          <a:prstGeom prst="rect">
            <a:avLst/>
          </a:prstGeom>
          <a:noFill/>
          <a:ln w="12700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8" name="Прямоугольник 47"/>
          <p:cNvSpPr/>
          <p:nvPr userDrawn="1"/>
        </p:nvSpPr>
        <p:spPr>
          <a:xfrm>
            <a:off x="0" y="5802345"/>
            <a:ext cx="9144000" cy="1055655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Текст 17"/>
          <p:cNvSpPr>
            <a:spLocks noGrp="1"/>
          </p:cNvSpPr>
          <p:nvPr>
            <p:ph type="body" sz="quarter" idx="13" hasCustomPrompt="1"/>
          </p:nvPr>
        </p:nvSpPr>
        <p:spPr>
          <a:xfrm>
            <a:off x="-3" y="3005667"/>
            <a:ext cx="9144001" cy="1227068"/>
          </a:xfrm>
        </p:spPr>
        <p:txBody>
          <a:bodyPr>
            <a:noAutofit/>
          </a:bodyPr>
          <a:lstStyle>
            <a:lvl1pPr algn="l">
              <a:buNone/>
              <a:defRPr sz="3000" baseline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 lvl="0"/>
            <a:r>
              <a:rPr lang="ru-RU" dirty="0" smtClean="0"/>
              <a:t>Тема «»</a:t>
            </a:r>
          </a:p>
        </p:txBody>
      </p:sp>
      <p:sp>
        <p:nvSpPr>
          <p:cNvPr id="7" name="TextBox 6"/>
          <p:cNvSpPr txBox="1"/>
          <p:nvPr userDrawn="1"/>
        </p:nvSpPr>
        <p:spPr>
          <a:xfrm>
            <a:off x="0" y="142830"/>
            <a:ext cx="9144001" cy="738664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ru-RU" sz="900" baseline="0" dirty="0" smtClean="0">
                <a:solidFill>
                  <a:srgbClr val="202079"/>
                </a:solidFill>
                <a:latin typeface="Arial" pitchFamily="34" charset="0"/>
                <a:cs typeface="Tahoma" pitchFamily="34" charset="0"/>
              </a:rPr>
              <a:t>Федеральное государственное бюджетное образовательное учреждение</a:t>
            </a:r>
          </a:p>
          <a:p>
            <a:pPr algn="ctr"/>
            <a:r>
              <a:rPr lang="ru-RU" sz="900" baseline="0" dirty="0" smtClean="0">
                <a:solidFill>
                  <a:srgbClr val="202079"/>
                </a:solidFill>
                <a:latin typeface="Arial" pitchFamily="34" charset="0"/>
                <a:cs typeface="Tahoma" pitchFamily="34" charset="0"/>
              </a:rPr>
              <a:t>высшего профессионального образования</a:t>
            </a:r>
          </a:p>
          <a:p>
            <a:pPr algn="ctr"/>
            <a:r>
              <a:rPr lang="ru-RU" sz="1200" baseline="0" dirty="0" smtClean="0">
                <a:solidFill>
                  <a:srgbClr val="202079"/>
                </a:solidFill>
                <a:latin typeface="Arial" pitchFamily="34" charset="0"/>
                <a:cs typeface="Tahoma" pitchFamily="34" charset="0"/>
              </a:rPr>
              <a:t>«Владивостокский государственный университет</a:t>
            </a:r>
          </a:p>
          <a:p>
            <a:pPr algn="ctr"/>
            <a:r>
              <a:rPr lang="ru-RU" sz="1200" baseline="0" dirty="0" smtClean="0">
                <a:solidFill>
                  <a:srgbClr val="202079"/>
                </a:solidFill>
                <a:latin typeface="Arial" pitchFamily="34" charset="0"/>
                <a:cs typeface="Tahoma" pitchFamily="34" charset="0"/>
              </a:rPr>
              <a:t>экономики и сервиса»</a:t>
            </a:r>
            <a:endParaRPr lang="ru-RU" sz="1200" baseline="0" dirty="0">
              <a:solidFill>
                <a:srgbClr val="202079"/>
              </a:solidFill>
              <a:latin typeface="Arial" pitchFamily="34" charset="0"/>
              <a:cs typeface="Tahoma" pitchFamily="34" charset="0"/>
            </a:endParaRPr>
          </a:p>
        </p:txBody>
      </p:sp>
      <p:sp>
        <p:nvSpPr>
          <p:cNvPr id="23" name="Текст 17"/>
          <p:cNvSpPr>
            <a:spLocks noGrp="1"/>
          </p:cNvSpPr>
          <p:nvPr>
            <p:ph type="body" sz="quarter" idx="15" hasCustomPrompt="1"/>
          </p:nvPr>
        </p:nvSpPr>
        <p:spPr>
          <a:xfrm>
            <a:off x="0" y="6167476"/>
            <a:ext cx="9144000" cy="690524"/>
          </a:xfrm>
          <a:noFill/>
          <a:ln w="12700">
            <a:noFill/>
            <a:miter lim="800000"/>
          </a:ln>
        </p:spPr>
        <p:txBody>
          <a:bodyPr anchor="ctr" anchorCtr="0">
            <a:noAutofit/>
          </a:bodyPr>
          <a:lstStyle>
            <a:lvl1pPr algn="ctr">
              <a:buNone/>
              <a:defRPr sz="1400" baseline="0">
                <a:solidFill>
                  <a:srgbClr val="202079"/>
                </a:solidFill>
                <a:latin typeface="Arial" pitchFamily="34" charset="0"/>
              </a:defRPr>
            </a:lvl1pPr>
          </a:lstStyle>
          <a:p>
            <a:pPr lvl="0"/>
            <a:r>
              <a:rPr lang="ru-RU" dirty="0" smtClean="0"/>
              <a:t>Город </a:t>
            </a:r>
            <a:endParaRPr lang="en-US" dirty="0" smtClean="0"/>
          </a:p>
          <a:p>
            <a:pPr lvl="0"/>
            <a:r>
              <a:rPr lang="ru-RU" dirty="0" smtClean="0"/>
              <a:t>Год </a:t>
            </a:r>
          </a:p>
        </p:txBody>
      </p:sp>
      <p:sp>
        <p:nvSpPr>
          <p:cNvPr id="19" name="Текст 17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764095"/>
            <a:ext cx="9144000" cy="309600"/>
          </a:xfrm>
        </p:spPr>
        <p:txBody>
          <a:bodyPr>
            <a:noAutofit/>
          </a:bodyPr>
          <a:lstStyle>
            <a:lvl1pPr algn="l">
              <a:buNone/>
              <a:defRPr sz="1800" baseline="0">
                <a:solidFill>
                  <a:srgbClr val="333366"/>
                </a:solidFill>
                <a:latin typeface="Arial" pitchFamily="34" charset="0"/>
              </a:defRPr>
            </a:lvl1pPr>
          </a:lstStyle>
          <a:p>
            <a:pPr lvl="0"/>
            <a:r>
              <a:rPr lang="ru-RU" dirty="0" smtClean="0"/>
              <a:t>Кафедра «»</a:t>
            </a:r>
          </a:p>
        </p:txBody>
      </p:sp>
      <p:sp>
        <p:nvSpPr>
          <p:cNvPr id="20" name="Текст 17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174992"/>
            <a:ext cx="9144000" cy="399600"/>
          </a:xfrm>
          <a:solidFill>
            <a:schemeClr val="bg1">
              <a:alpha val="0"/>
            </a:schemeClr>
          </a:solidFill>
        </p:spPr>
        <p:txBody>
          <a:bodyPr>
            <a:noAutofit/>
          </a:bodyPr>
          <a:lstStyle>
            <a:lvl1pPr algn="l">
              <a:buNone/>
              <a:defRPr sz="2200" baseline="0">
                <a:solidFill>
                  <a:srgbClr val="333366"/>
                </a:solidFill>
                <a:latin typeface="Arial" pitchFamily="34" charset="0"/>
              </a:defRPr>
            </a:lvl1pPr>
          </a:lstStyle>
          <a:p>
            <a:pPr lvl="0"/>
            <a:r>
              <a:rPr lang="ru-RU" dirty="0" smtClean="0"/>
              <a:t>Дисциплина «»</a:t>
            </a:r>
          </a:p>
        </p:txBody>
      </p:sp>
      <p:sp>
        <p:nvSpPr>
          <p:cNvPr id="22" name="Текст 17"/>
          <p:cNvSpPr>
            <a:spLocks noGrp="1"/>
          </p:cNvSpPr>
          <p:nvPr>
            <p:ph type="body" sz="quarter" idx="14" hasCustomPrompt="1"/>
          </p:nvPr>
        </p:nvSpPr>
        <p:spPr>
          <a:xfrm>
            <a:off x="3725333" y="5183093"/>
            <a:ext cx="5418667" cy="573733"/>
          </a:xfrm>
        </p:spPr>
        <p:txBody>
          <a:bodyPr>
            <a:noAutofit/>
          </a:bodyPr>
          <a:lstStyle>
            <a:lvl1pPr algn="r">
              <a:buNone/>
              <a:defRPr sz="1800" baseline="0">
                <a:solidFill>
                  <a:srgbClr val="202079"/>
                </a:solidFill>
                <a:latin typeface="Arial" pitchFamily="34" charset="0"/>
              </a:defRPr>
            </a:lvl1pPr>
          </a:lstStyle>
          <a:p>
            <a:pPr lvl="0"/>
            <a:r>
              <a:rPr lang="ru-RU" dirty="0" smtClean="0"/>
              <a:t>Автор</a:t>
            </a:r>
          </a:p>
        </p:txBody>
      </p:sp>
      <p:cxnSp>
        <p:nvCxnSpPr>
          <p:cNvPr id="46" name="Прямая соединительная линия 45"/>
          <p:cNvCxnSpPr/>
          <p:nvPr userDrawn="1"/>
        </p:nvCxnSpPr>
        <p:spPr>
          <a:xfrm>
            <a:off x="0" y="2516175"/>
            <a:ext cx="9144000" cy="1588"/>
          </a:xfrm>
          <a:prstGeom prst="line">
            <a:avLst/>
          </a:prstGeom>
          <a:ln w="12700">
            <a:solidFill>
              <a:schemeClr val="tx2">
                <a:lumMod val="60000"/>
                <a:lumOff val="40000"/>
              </a:schemeClr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Прямая соединительная линия 46"/>
          <p:cNvCxnSpPr/>
          <p:nvPr userDrawn="1"/>
        </p:nvCxnSpPr>
        <p:spPr>
          <a:xfrm>
            <a:off x="0" y="4789878"/>
            <a:ext cx="9144000" cy="1588"/>
          </a:xfrm>
          <a:prstGeom prst="line">
            <a:avLst/>
          </a:prstGeom>
          <a:ln w="12700">
            <a:solidFill>
              <a:schemeClr val="tx2">
                <a:lumMod val="60000"/>
                <a:lumOff val="40000"/>
              </a:schemeClr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Picture 20" descr="bluelogo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632688" y="24248"/>
            <a:ext cx="427139" cy="9096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устой слайд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48733" y="6274800"/>
            <a:ext cx="8066671" cy="583200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r>
              <a:rPr lang="ru-RU" sz="1000" dirty="0" smtClean="0"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 dirty="0" smtClean="0">
                <a:cs typeface="Arial" pitchFamily="34" charset="0"/>
              </a:rPr>
              <a:t>Тема «Название темы»</a:t>
            </a:r>
            <a:endParaRPr lang="ru-RU" dirty="0">
              <a:cs typeface="Arial" pitchFamily="34" charset="0"/>
            </a:endParaRPr>
          </a:p>
        </p:txBody>
      </p:sp>
      <p:sp>
        <p:nvSpPr>
          <p:cNvPr id="26" name="Текст 25"/>
          <p:cNvSpPr>
            <a:spLocks noGrp="1"/>
          </p:cNvSpPr>
          <p:nvPr>
            <p:ph type="body" sz="quarter" idx="14" hasCustomPrompt="1"/>
          </p:nvPr>
        </p:nvSpPr>
        <p:spPr>
          <a:xfrm>
            <a:off x="0" y="0"/>
            <a:ext cx="8515405" cy="655200"/>
          </a:xfrm>
          <a:solidFill>
            <a:schemeClr val="tx2">
              <a:lumMod val="20000"/>
              <a:lumOff val="80000"/>
              <a:alpha val="75000"/>
            </a:schemeClr>
          </a:solidFill>
          <a:ln w="12700">
            <a:noFill/>
            <a:miter lim="800000"/>
          </a:ln>
        </p:spPr>
        <p:txBody>
          <a:bodyPr anchor="ctr" anchorCtr="0">
            <a:normAutofit/>
          </a:bodyPr>
          <a:lstStyle>
            <a:lvl1pPr algn="ctr">
              <a:buNone/>
              <a:defRPr sz="2400" b="1" i="0" baseline="0">
                <a:solidFill>
                  <a:srgbClr val="333366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ru-RU" dirty="0" smtClean="0"/>
              <a:t>Название слайда</a:t>
            </a:r>
            <a:endParaRPr lang="ru-RU" dirty="0"/>
          </a:p>
        </p:txBody>
      </p:sp>
      <p:sp>
        <p:nvSpPr>
          <p:cNvPr id="16" name="Текст 15"/>
          <p:cNvSpPr>
            <a:spLocks noGrp="1"/>
          </p:cNvSpPr>
          <p:nvPr>
            <p:ph type="body" sz="quarter" idx="15" hasCustomPrompt="1"/>
          </p:nvPr>
        </p:nvSpPr>
        <p:spPr>
          <a:xfrm>
            <a:off x="628597" y="914400"/>
            <a:ext cx="7886808" cy="5105399"/>
          </a:xfrm>
        </p:spPr>
        <p:txBody>
          <a:bodyPr>
            <a:normAutofit/>
          </a:bodyPr>
          <a:lstStyle>
            <a:lvl1pPr marL="0" indent="0" algn="just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sz="2000" dirty="0" smtClean="0">
                <a:solidFill>
                  <a:schemeClr val="tx1"/>
                </a:solidFill>
              </a:rPr>
              <a:t>Текст слайда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и рисунок (со сжатием рисунка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56532" y="6274800"/>
            <a:ext cx="8060399" cy="583200"/>
          </a:xfrm>
        </p:spPr>
        <p:txBody>
          <a:bodyPr/>
          <a:lstStyle/>
          <a:p>
            <a:r>
              <a:rPr lang="ru-RU" sz="1000" smtClean="0">
                <a:solidFill>
                  <a:schemeClr val="bg1"/>
                </a:solidFill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 smtClean="0">
                <a:solidFill>
                  <a:schemeClr val="bg1"/>
                </a:solidFill>
                <a:cs typeface="Arial" pitchFamily="34" charset="0"/>
              </a:rPr>
              <a:t>Тема «Название темы»</a:t>
            </a:r>
            <a:endParaRPr lang="ru-RU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3" hasCustomPrompt="1"/>
          </p:nvPr>
        </p:nvSpPr>
        <p:spPr>
          <a:xfrm>
            <a:off x="630000" y="914400"/>
            <a:ext cx="4639732" cy="5104800"/>
          </a:xfrm>
        </p:spPr>
        <p:txBody>
          <a:bodyPr/>
          <a:lstStyle>
            <a:lvl1pPr marL="0" indent="0">
              <a:buNone/>
              <a:defRPr lang="ru-RU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0100" indent="-342900">
              <a:buFont typeface="Arial" panose="020B0604020202020204" pitchFamily="34" charset="0"/>
              <a:buChar char="•"/>
              <a:defRPr sz="2000"/>
            </a:lvl2pPr>
            <a:lvl3pPr>
              <a:defRPr/>
            </a:lvl3pPr>
          </a:lstStyle>
          <a:p>
            <a:pPr lvl="0"/>
            <a:r>
              <a:rPr lang="ru-RU" dirty="0" smtClean="0"/>
              <a:t>Текст слайда</a:t>
            </a:r>
          </a:p>
        </p:txBody>
      </p:sp>
      <p:sp>
        <p:nvSpPr>
          <p:cNvPr id="9" name="Рисунок 8"/>
          <p:cNvSpPr>
            <a:spLocks noGrp="1"/>
          </p:cNvSpPr>
          <p:nvPr>
            <p:ph type="pic" sz="quarter" idx="14"/>
          </p:nvPr>
        </p:nvSpPr>
        <p:spPr>
          <a:xfrm>
            <a:off x="5269732" y="914400"/>
            <a:ext cx="3247200" cy="5104800"/>
          </a:xfrm>
        </p:spPr>
        <p:txBody>
          <a:bodyPr>
            <a:normAutofit/>
          </a:bodyPr>
          <a:lstStyle>
            <a:lvl1pPr marL="0" indent="0">
              <a:buNone/>
              <a:defRPr lang="ru-RU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915669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и рисунок (без сжатия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z="1000" dirty="0" smtClean="0">
                <a:solidFill>
                  <a:schemeClr val="bg1"/>
                </a:solidFill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 dirty="0" smtClean="0">
                <a:solidFill>
                  <a:schemeClr val="bg1"/>
                </a:solidFill>
                <a:cs typeface="Arial" pitchFamily="34" charset="0"/>
              </a:rPr>
              <a:t>Тема «Название темы»</a:t>
            </a:r>
            <a:endParaRPr lang="ru-RU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3" hasCustomPrompt="1"/>
          </p:nvPr>
        </p:nvSpPr>
        <p:spPr>
          <a:xfrm>
            <a:off x="630000" y="914400"/>
            <a:ext cx="4640400" cy="510480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ru-RU" dirty="0" smtClean="0"/>
              <a:t>Текст слайда</a:t>
            </a:r>
          </a:p>
        </p:txBody>
      </p:sp>
      <p:sp>
        <p:nvSpPr>
          <p:cNvPr id="9" name="Рисунок 8"/>
          <p:cNvSpPr>
            <a:spLocks noGrp="1"/>
          </p:cNvSpPr>
          <p:nvPr>
            <p:ph type="pic" sz="quarter" idx="14"/>
          </p:nvPr>
        </p:nvSpPr>
        <p:spPr>
          <a:xfrm>
            <a:off x="5270400" y="914400"/>
            <a:ext cx="3247200" cy="5104799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6344357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исунок (без сжатия)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z="1000" dirty="0" smtClean="0">
                <a:solidFill>
                  <a:schemeClr val="bg1"/>
                </a:solidFill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 dirty="0" smtClean="0">
                <a:solidFill>
                  <a:schemeClr val="bg1"/>
                </a:solidFill>
                <a:cs typeface="Arial" pitchFamily="34" charset="0"/>
              </a:rPr>
              <a:t>Тема «Название темы»</a:t>
            </a:r>
            <a:endParaRPr lang="ru-RU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3" hasCustomPrompt="1"/>
          </p:nvPr>
        </p:nvSpPr>
        <p:spPr>
          <a:xfrm>
            <a:off x="3877200" y="914399"/>
            <a:ext cx="4640400" cy="510480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ru-RU" dirty="0" smtClean="0"/>
              <a:t>Текст слайда</a:t>
            </a:r>
          </a:p>
        </p:txBody>
      </p:sp>
      <p:sp>
        <p:nvSpPr>
          <p:cNvPr id="9" name="Рисунок 8"/>
          <p:cNvSpPr>
            <a:spLocks noGrp="1"/>
          </p:cNvSpPr>
          <p:nvPr>
            <p:ph type="pic" sz="quarter" idx="14"/>
          </p:nvPr>
        </p:nvSpPr>
        <p:spPr>
          <a:xfrm>
            <a:off x="630000" y="910801"/>
            <a:ext cx="3247200" cy="5104799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8750557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ru-RU" sz="1000" smtClean="0">
                <a:solidFill>
                  <a:schemeClr val="bg1"/>
                </a:solidFill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 smtClean="0">
                <a:solidFill>
                  <a:schemeClr val="bg1"/>
                </a:solidFill>
                <a:cs typeface="Arial" pitchFamily="34" charset="0"/>
              </a:rPr>
              <a:t>Тема «Название темы»</a:t>
            </a:r>
            <a:endParaRPr lang="ru-RU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1" hasCustomPrompt="1"/>
          </p:nvPr>
        </p:nvSpPr>
        <p:spPr>
          <a:xfrm>
            <a:off x="630000" y="914400"/>
            <a:ext cx="7887600" cy="1643062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 smtClean="0"/>
              <a:t>Текст слайда</a:t>
            </a:r>
            <a:endParaRPr lang="ru-RU" dirty="0"/>
          </a:p>
        </p:txBody>
      </p:sp>
      <p:sp>
        <p:nvSpPr>
          <p:cNvPr id="6" name="Текст 4"/>
          <p:cNvSpPr>
            <a:spLocks noGrp="1"/>
          </p:cNvSpPr>
          <p:nvPr>
            <p:ph type="body" sz="quarter" idx="12" hasCustomPrompt="1"/>
          </p:nvPr>
        </p:nvSpPr>
        <p:spPr>
          <a:xfrm>
            <a:off x="628200" y="4487334"/>
            <a:ext cx="7887600" cy="1643062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 smtClean="0"/>
              <a:t>Текст слайда</a:t>
            </a:r>
            <a:endParaRPr lang="ru-RU" dirty="0"/>
          </a:p>
        </p:txBody>
      </p:sp>
      <p:sp>
        <p:nvSpPr>
          <p:cNvPr id="8" name="Объект 7"/>
          <p:cNvSpPr>
            <a:spLocks noGrp="1"/>
          </p:cNvSpPr>
          <p:nvPr>
            <p:ph sz="quarter" idx="13" hasCustomPrompt="1"/>
          </p:nvPr>
        </p:nvSpPr>
        <p:spPr>
          <a:xfrm>
            <a:off x="628650" y="2557462"/>
            <a:ext cx="7887150" cy="1929872"/>
          </a:xfrm>
        </p:spPr>
        <p:txBody>
          <a:bodyPr>
            <a:normAutofit/>
          </a:bodyPr>
          <a:lstStyle>
            <a:lvl1pPr marL="0" indent="0">
              <a:buNone/>
              <a:defRPr sz="2000" baseline="0"/>
            </a:lvl1pPr>
          </a:lstStyle>
          <a:p>
            <a:pPr lvl="0"/>
            <a:r>
              <a:rPr lang="ru-RU" dirty="0" smtClean="0"/>
              <a:t>Содержимое (рисунок, диаграмма, таблица и т.д.)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2156794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исун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ru-RU" sz="1000" smtClean="0">
                <a:solidFill>
                  <a:schemeClr val="bg1"/>
                </a:solidFill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 smtClean="0">
                <a:solidFill>
                  <a:schemeClr val="bg1"/>
                </a:solidFill>
                <a:cs typeface="Arial" pitchFamily="34" charset="0"/>
              </a:rPr>
              <a:t>Тема «Название темы»</a:t>
            </a:r>
            <a:endParaRPr lang="ru-RU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5" name="Рисунок 4"/>
          <p:cNvSpPr>
            <a:spLocks noGrp="1"/>
          </p:cNvSpPr>
          <p:nvPr>
            <p:ph type="pic" sz="quarter" idx="11"/>
          </p:nvPr>
        </p:nvSpPr>
        <p:spPr>
          <a:xfrm>
            <a:off x="630000" y="914400"/>
            <a:ext cx="7887600" cy="510480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9090223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ru-RU" sz="1000" smtClean="0">
                <a:solidFill>
                  <a:schemeClr val="bg1"/>
                </a:solidFill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 smtClean="0">
                <a:solidFill>
                  <a:schemeClr val="bg1"/>
                </a:solidFill>
                <a:cs typeface="Arial" pitchFamily="34" charset="0"/>
              </a:rPr>
              <a:t>Тема «Название темы»</a:t>
            </a:r>
            <a:endParaRPr lang="ru-RU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5" name="Таблица 4"/>
          <p:cNvSpPr>
            <a:spLocks noGrp="1"/>
          </p:cNvSpPr>
          <p:nvPr>
            <p:ph type="tbl" sz="quarter" idx="11"/>
          </p:nvPr>
        </p:nvSpPr>
        <p:spPr>
          <a:xfrm>
            <a:off x="630000" y="914400"/>
            <a:ext cx="7887600" cy="510480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057037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ru-RU" sz="1000" smtClean="0">
                <a:solidFill>
                  <a:schemeClr val="bg1"/>
                </a:solidFill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 smtClean="0">
                <a:solidFill>
                  <a:schemeClr val="bg1"/>
                </a:solidFill>
                <a:cs typeface="Arial" pitchFamily="34" charset="0"/>
              </a:rPr>
              <a:t>Тема «Название темы»</a:t>
            </a:r>
            <a:endParaRPr lang="ru-RU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sz="quarter" idx="11"/>
          </p:nvPr>
        </p:nvSpPr>
        <p:spPr>
          <a:xfrm>
            <a:off x="630000" y="914400"/>
            <a:ext cx="7887600" cy="5104800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</a:lstStyle>
          <a:p>
            <a:pPr lvl="0"/>
            <a:r>
              <a:rPr lang="ru-RU" dirty="0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xmlns="" val="13122636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пасибо за внимание!"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33000">
              <a:schemeClr val="accent1">
                <a:lumMod val="45000"/>
                <a:lumOff val="55000"/>
              </a:schemeClr>
            </a:gs>
            <a:gs pos="5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 userDrawn="1"/>
        </p:nvSpPr>
        <p:spPr>
          <a:xfrm>
            <a:off x="0" y="0"/>
            <a:ext cx="9143999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 userDrawn="1"/>
        </p:nvSpPr>
        <p:spPr>
          <a:xfrm>
            <a:off x="0" y="4560902"/>
            <a:ext cx="9144000" cy="1424007"/>
          </a:xfrm>
          <a:prstGeom prst="rect">
            <a:avLst/>
          </a:prstGeom>
          <a:solidFill>
            <a:schemeClr val="bg1">
              <a:alpha val="29000"/>
            </a:schemeClr>
          </a:solidFill>
          <a:ln w="12700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 userDrawn="1"/>
        </p:nvSpPr>
        <p:spPr>
          <a:xfrm>
            <a:off x="0" y="2552688"/>
            <a:ext cx="9144000" cy="617499"/>
          </a:xfrm>
          <a:prstGeom prst="rect">
            <a:avLst/>
          </a:prstGeom>
          <a:solidFill>
            <a:schemeClr val="bg1">
              <a:alpha val="29000"/>
            </a:schemeClr>
          </a:solidFill>
          <a:ln w="12700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 userDrawn="1"/>
        </p:nvSpPr>
        <p:spPr>
          <a:xfrm>
            <a:off x="0" y="2479662"/>
            <a:ext cx="9144000" cy="707886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4000" baseline="0" dirty="0" smtClean="0">
                <a:solidFill>
                  <a:schemeClr val="tx1"/>
                </a:solidFill>
                <a:latin typeface="Arial" pitchFamily="34" charset="0"/>
                <a:cs typeface="Tahoma" pitchFamily="34" charset="0"/>
              </a:rPr>
              <a:t>Спасибо за внимание!</a:t>
            </a:r>
            <a:endParaRPr lang="ru-RU" sz="4000" baseline="0" dirty="0">
              <a:solidFill>
                <a:schemeClr val="tx1"/>
              </a:solidFill>
              <a:latin typeface="Arial" pitchFamily="34" charset="0"/>
              <a:cs typeface="Tahoma" pitchFamily="34" charset="0"/>
            </a:endParaRPr>
          </a:p>
        </p:txBody>
      </p:sp>
      <p:sp>
        <p:nvSpPr>
          <p:cNvPr id="10" name="Номер слайда 5"/>
          <p:cNvSpPr txBox="1">
            <a:spLocks/>
          </p:cNvSpPr>
          <p:nvPr userDrawn="1"/>
        </p:nvSpPr>
        <p:spPr>
          <a:xfrm>
            <a:off x="-1" y="4560890"/>
            <a:ext cx="9144000" cy="229709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>
              <a:solidFill>
                <a:schemeClr val="accent1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4560903"/>
            <a:ext cx="9144000" cy="1424018"/>
          </a:xfrm>
        </p:spPr>
        <p:txBody>
          <a:bodyPr>
            <a:normAutofit/>
          </a:bodyPr>
          <a:lstStyle>
            <a:lvl1pPr marL="0" indent="0" algn="just">
              <a:spcBef>
                <a:spcPct val="10000"/>
              </a:spcBef>
              <a:buClr>
                <a:srgbClr val="FF0000"/>
              </a:buClr>
              <a:buSzPct val="120000"/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pPr algn="just">
              <a:spcBef>
                <a:spcPct val="10000"/>
              </a:spcBef>
              <a:buClr>
                <a:srgbClr val="FF0000"/>
              </a:buClr>
              <a:buSzPct val="120000"/>
              <a:buFont typeface="Symbol" panose="05050102010706020507" pitchFamily="18" charset="2"/>
              <a:buNone/>
            </a:pPr>
            <a:r>
              <a:rPr lang="ru-RU" altLang="ru-RU" sz="1200" b="1" dirty="0" smtClean="0"/>
              <a:t>Использование материалов презентации</a:t>
            </a:r>
          </a:p>
          <a:p>
            <a:pPr algn="just">
              <a:spcBef>
                <a:spcPct val="10000"/>
              </a:spcBef>
              <a:buClr>
                <a:srgbClr val="FF0000"/>
              </a:buClr>
              <a:buSzPct val="120000"/>
              <a:buFont typeface="Symbol" panose="05050102010706020507" pitchFamily="18" charset="2"/>
              <a:buChar char="·"/>
            </a:pPr>
            <a:endParaRPr lang="ru-RU" altLang="ru-RU" sz="1200" b="1" dirty="0" smtClean="0"/>
          </a:p>
          <a:p>
            <a:pPr algn="just">
              <a:spcBef>
                <a:spcPct val="10000"/>
              </a:spcBef>
              <a:buClr>
                <a:srgbClr val="FF0000"/>
              </a:buClr>
              <a:buSzPct val="120000"/>
              <a:buFont typeface="Symbol" panose="05050102010706020507" pitchFamily="18" charset="2"/>
              <a:buNone/>
            </a:pPr>
            <a:r>
              <a:rPr lang="ru-RU" altLang="ru-RU" sz="1200" dirty="0" smtClean="0"/>
              <a:t>Использование данной презентации, может осуществляться только при условии соблюдения требований законов  РФ об авторском праве и интеллектуальной собственности, а также с учетом требований настоящего Заявления.</a:t>
            </a:r>
          </a:p>
          <a:p>
            <a:pPr algn="just">
              <a:spcBef>
                <a:spcPct val="10000"/>
              </a:spcBef>
              <a:buClr>
                <a:srgbClr val="FF0000"/>
              </a:buClr>
              <a:buSzPct val="120000"/>
              <a:buFont typeface="Symbol" panose="05050102010706020507" pitchFamily="18" charset="2"/>
              <a:buChar char="·"/>
            </a:pPr>
            <a:endParaRPr lang="ru-RU" altLang="ru-RU" sz="1200" dirty="0" smtClean="0"/>
          </a:p>
          <a:p>
            <a:pPr algn="just">
              <a:spcBef>
                <a:spcPct val="10000"/>
              </a:spcBef>
              <a:buClr>
                <a:srgbClr val="FF0000"/>
              </a:buClr>
              <a:buSzPct val="120000"/>
              <a:buFont typeface="Symbol" panose="05050102010706020507" pitchFamily="18" charset="2"/>
              <a:buNone/>
            </a:pPr>
            <a:r>
              <a:rPr lang="ru-RU" altLang="ru-RU" sz="1200" dirty="0" smtClean="0"/>
              <a:t>Презентация является собственностью авторов. Разрешается распечатывать копию любой части презентации для личного некоммерческого использования, однако не допускается распечатывать какую-либо часть презентации с любой иной целью или по каким-либо причинам вносить изменения в любую часть презентации. Использование любой части презентации в другом произведении, как в печатной, электронной, так и иной форме, а также использование любой части презентации в другой презентации посредством ссылки или иным образом допускается только после получения письменного согласия авторов.</a:t>
            </a:r>
          </a:p>
          <a:p>
            <a:pPr lvl="0"/>
            <a:endParaRPr lang="ru-RU" dirty="0" smtClean="0"/>
          </a:p>
        </p:txBody>
      </p:sp>
      <p:sp>
        <p:nvSpPr>
          <p:cNvPr id="11" name="Блок-схема: ссылка на другую страницу 10"/>
          <p:cNvSpPr/>
          <p:nvPr userDrawn="1"/>
        </p:nvSpPr>
        <p:spPr>
          <a:xfrm>
            <a:off x="8517600" y="-5678"/>
            <a:ext cx="612648" cy="1047078"/>
          </a:xfrm>
          <a:prstGeom prst="flowChartOffpageConnector">
            <a:avLst/>
          </a:prstGeom>
          <a:gradFill>
            <a:gsLst>
              <a:gs pos="0">
                <a:schemeClr val="accent3">
                  <a:lumMod val="20000"/>
                  <a:lumOff val="80000"/>
                </a:schemeClr>
              </a:gs>
              <a:gs pos="33000">
                <a:schemeClr val="accent3">
                  <a:lumMod val="40000"/>
                  <a:lumOff val="60000"/>
                </a:schemeClr>
              </a:gs>
              <a:gs pos="53000">
                <a:schemeClr val="accent3">
                  <a:lumMod val="60000"/>
                  <a:lumOff val="40000"/>
                </a:schemeClr>
              </a:gs>
              <a:gs pos="100000">
                <a:schemeClr val="accent3">
                  <a:lumMod val="40000"/>
                  <a:lumOff val="60000"/>
                </a:schemeClr>
              </a:gs>
            </a:gsLst>
            <a:lin ang="5400000" scaled="1"/>
          </a:gradFill>
          <a:ln w="12700">
            <a:solidFill>
              <a:schemeClr val="accent3">
                <a:lumMod val="75000"/>
                <a:alpha val="53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5" name="Picture 20" descr="bluelogo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650357" y="68075"/>
            <a:ext cx="347133" cy="7393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Номер слайда 5"/>
          <p:cNvSpPr txBox="1">
            <a:spLocks/>
          </p:cNvSpPr>
          <p:nvPr userDrawn="1"/>
        </p:nvSpPr>
        <p:spPr>
          <a:xfrm>
            <a:off x="8517600" y="6274800"/>
            <a:ext cx="642505" cy="5832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4" name="Блок-схема: ссылка на другую страницу 3"/>
          <p:cNvSpPr/>
          <p:nvPr userDrawn="1"/>
        </p:nvSpPr>
        <p:spPr>
          <a:xfrm>
            <a:off x="8517600" y="-5678"/>
            <a:ext cx="612648" cy="1047078"/>
          </a:xfrm>
          <a:prstGeom prst="flowChartOffpageConnector">
            <a:avLst/>
          </a:prstGeom>
          <a:gradFill>
            <a:gsLst>
              <a:gs pos="0">
                <a:schemeClr val="accent3">
                  <a:lumMod val="20000"/>
                  <a:lumOff val="80000"/>
                </a:schemeClr>
              </a:gs>
              <a:gs pos="33000">
                <a:schemeClr val="accent3">
                  <a:lumMod val="40000"/>
                  <a:lumOff val="60000"/>
                </a:schemeClr>
              </a:gs>
              <a:gs pos="53000">
                <a:schemeClr val="accent3">
                  <a:lumMod val="60000"/>
                  <a:lumOff val="40000"/>
                </a:schemeClr>
              </a:gs>
              <a:gs pos="100000">
                <a:schemeClr val="accent3">
                  <a:lumMod val="40000"/>
                  <a:lumOff val="60000"/>
                </a:schemeClr>
              </a:gs>
            </a:gsLst>
            <a:lin ang="5400000" scaled="1"/>
          </a:gradFill>
          <a:ln w="12700">
            <a:solidFill>
              <a:schemeClr val="accent3">
                <a:lumMod val="75000"/>
                <a:alpha val="53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Номер слайда 5"/>
          <p:cNvSpPr txBox="1">
            <a:spLocks/>
          </p:cNvSpPr>
          <p:nvPr userDrawn="1"/>
        </p:nvSpPr>
        <p:spPr>
          <a:xfrm>
            <a:off x="0" y="6274800"/>
            <a:ext cx="8517600" cy="5832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8517600" cy="655200"/>
          </a:xfrm>
          <a:prstGeom prst="rect">
            <a:avLst/>
          </a:prstGeom>
          <a:solidFill>
            <a:schemeClr val="tx2">
              <a:lumMod val="20000"/>
              <a:lumOff val="80000"/>
              <a:alpha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 smtClean="0"/>
              <a:t>Название слайда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30000" y="914400"/>
            <a:ext cx="7887600" cy="510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57200" y="6274800"/>
            <a:ext cx="8060400" cy="583200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ru-RU" sz="1000" dirty="0" smtClean="0">
                <a:solidFill>
                  <a:schemeClr val="bg1"/>
                </a:solidFill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 dirty="0" smtClean="0">
                <a:solidFill>
                  <a:schemeClr val="bg1"/>
                </a:solidFill>
                <a:cs typeface="Arial" pitchFamily="34" charset="0"/>
              </a:rPr>
              <a:t>Тема «Название темы»</a:t>
            </a:r>
            <a:endParaRPr lang="ru-RU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9" name="Номер слайда 1"/>
          <p:cNvSpPr txBox="1">
            <a:spLocks/>
          </p:cNvSpPr>
          <p:nvPr userDrawn="1"/>
        </p:nvSpPr>
        <p:spPr>
          <a:xfrm>
            <a:off x="8517600" y="74212"/>
            <a:ext cx="612648" cy="580988"/>
          </a:xfrm>
          <a:prstGeom prst="rect">
            <a:avLst/>
          </a:prstGeom>
          <a:noFill/>
        </p:spPr>
        <p:txBody>
          <a:bodyPr vert="horz" lIns="91440" tIns="45720" rIns="91440" bIns="45720" rtlCol="0" anchor="ctr" anchorCtr="0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25CC8CE-4B5A-42E3-9A0D-77A4F70F0A95}" type="slidenum">
              <a:rPr kumimoji="0" lang="ru-RU" sz="20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20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13" name="TextBox 34"/>
          <p:cNvSpPr txBox="1">
            <a:spLocks noChangeArrowheads="1"/>
          </p:cNvSpPr>
          <p:nvPr userDrawn="1"/>
        </p:nvSpPr>
        <p:spPr bwMode="auto">
          <a:xfrm>
            <a:off x="8498556" y="6443289"/>
            <a:ext cx="654044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1000" b="1" dirty="0">
                <a:solidFill>
                  <a:srgbClr val="323655"/>
                </a:solidFill>
                <a:latin typeface="Segoe Print" panose="02000600000000000000" pitchFamily="2" charset="0"/>
              </a:rPr>
              <a:t>ВГУЭС</a:t>
            </a:r>
          </a:p>
        </p:txBody>
      </p:sp>
      <p:pic>
        <p:nvPicPr>
          <p:cNvPr id="15" name="Picture 18" descr="bluelogo4"/>
          <p:cNvPicPr>
            <a:picLocks noChangeAspect="1" noChangeArrowheads="1"/>
          </p:cNvPicPr>
          <p:nvPr userDrawn="1"/>
        </p:nvPicPr>
        <p:blipFill>
          <a:blip r:embed="rId12" cstate="print">
            <a:duotone>
              <a:prstClr val="black"/>
              <a:srgbClr val="0033CC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12770"/>
          <a:stretch>
            <a:fillRect/>
          </a:stretch>
        </p:blipFill>
        <p:spPr bwMode="auto">
          <a:xfrm>
            <a:off x="91018" y="6317412"/>
            <a:ext cx="275164" cy="4979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5" r:id="rId2"/>
    <p:sldLayoutId id="2147483657" r:id="rId3"/>
    <p:sldLayoutId id="2147483658" r:id="rId4"/>
    <p:sldLayoutId id="2147483660" r:id="rId5"/>
    <p:sldLayoutId id="2147483659" r:id="rId6"/>
    <p:sldLayoutId id="2147483661" r:id="rId7"/>
    <p:sldLayoutId id="2147483662" r:id="rId8"/>
    <p:sldLayoutId id="2147483663" r:id="rId9"/>
    <p:sldLayoutId id="2147483656" r:id="rId10"/>
  </p:sldLayoutIdLst>
  <p:timing>
    <p:tnLst>
      <p:par>
        <p:cTn id="1" dur="indefinite" restart="never" nodeType="tmRoot"/>
      </p:par>
    </p:tnLst>
  </p:timing>
  <p:hf sldNum="0" hdr="0"/>
  <p:txStyles>
    <p:titleStyle>
      <a:lvl1pPr algn="ctr" defTabSz="914400" rtl="0" eaLnBrk="1" latinLnBrk="0" hangingPunct="1">
        <a:spcBef>
          <a:spcPct val="0"/>
        </a:spcBef>
        <a:buNone/>
        <a:defRPr lang="ru-RU" sz="2400" b="1" i="0" kern="1200" baseline="0" dirty="0">
          <a:solidFill>
            <a:srgbClr val="333366"/>
          </a:solidFill>
          <a:latin typeface="Arial" pitchFamily="34" charset="0"/>
          <a:ea typeface="+mn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3"/>
          </p:nvPr>
        </p:nvSpPr>
        <p:spPr>
          <a:xfrm>
            <a:off x="243840" y="2920212"/>
            <a:ext cx="8900160" cy="522000"/>
          </a:xfrm>
        </p:spPr>
        <p:txBody>
          <a:bodyPr/>
          <a:lstStyle/>
          <a:p>
            <a:pPr algn="ctr"/>
            <a:r>
              <a:rPr lang="ru-RU" sz="2800" dirty="0" smtClean="0"/>
              <a:t>Тема 1. Современная реклама в системе маркетинговых коммуникаций и ее задачи в сервисе и туризме 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5"/>
          </p:nvPr>
        </p:nvSpPr>
        <p:spPr>
          <a:xfrm>
            <a:off x="0" y="6167476"/>
            <a:ext cx="9144000" cy="690524"/>
          </a:xfrm>
        </p:spPr>
        <p:txBody>
          <a:bodyPr/>
          <a:lstStyle/>
          <a:p>
            <a:r>
              <a:rPr lang="ru-RU" dirty="0" smtClean="0"/>
              <a:t>Владивосток</a:t>
            </a:r>
          </a:p>
          <a:p>
            <a:r>
              <a:rPr lang="ru-RU" dirty="0" smtClean="0"/>
              <a:t>2018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1"/>
          </p:nvPr>
        </p:nvSpPr>
        <p:spPr>
          <a:xfrm>
            <a:off x="0" y="2028761"/>
            <a:ext cx="9144000" cy="309600"/>
          </a:xfrm>
        </p:spPr>
        <p:txBody>
          <a:bodyPr/>
          <a:lstStyle/>
          <a:p>
            <a:r>
              <a:rPr lang="ru-RU" dirty="0" smtClean="0"/>
              <a:t>Кафедра «Туризма и экологии»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2"/>
          </p:nvPr>
        </p:nvSpPr>
        <p:spPr>
          <a:xfrm>
            <a:off x="0" y="1093970"/>
            <a:ext cx="9144000" cy="399600"/>
          </a:xfrm>
          <a:solidFill>
            <a:schemeClr val="bg1">
              <a:alpha val="0"/>
            </a:schemeClr>
          </a:solidFill>
        </p:spPr>
        <p:txBody>
          <a:bodyPr/>
          <a:lstStyle/>
          <a:p>
            <a:r>
              <a:rPr lang="ru-RU" dirty="0" smtClean="0"/>
              <a:t>Дисциплина </a:t>
            </a:r>
            <a:r>
              <a:rPr lang="ru-RU" dirty="0" smtClean="0"/>
              <a:t>«</a:t>
            </a:r>
            <a:r>
              <a:rPr lang="ru-RU" dirty="0" smtClean="0"/>
              <a:t>Взаимодействие с потребителями в туризме и индустрии гостеприимства</a:t>
            </a:r>
            <a:r>
              <a:rPr lang="ru-RU" dirty="0" smtClean="0"/>
              <a:t>»</a:t>
            </a:r>
            <a:endParaRPr lang="ru-RU" dirty="0"/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4"/>
          </p:nvPr>
        </p:nvSpPr>
        <p:spPr>
          <a:xfrm>
            <a:off x="43543" y="5458276"/>
            <a:ext cx="9144000" cy="309600"/>
          </a:xfrm>
        </p:spPr>
        <p:txBody>
          <a:bodyPr/>
          <a:lstStyle/>
          <a:p>
            <a:r>
              <a:rPr lang="ru-RU" dirty="0" smtClean="0"/>
              <a:t>Автор: Толстых </a:t>
            </a:r>
            <a:r>
              <a:rPr lang="ru-RU" dirty="0"/>
              <a:t>Ирина Николаевна</a:t>
            </a:r>
          </a:p>
          <a:p>
            <a:r>
              <a:rPr lang="ru-RU" dirty="0" smtClean="0"/>
              <a:t>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lvl="0"/>
            <a:r>
              <a:rPr lang="ru-RU" sz="1000" dirty="0" smtClean="0">
                <a:solidFill>
                  <a:prstClr val="white"/>
                </a:solidFill>
                <a:cs typeface="Arial" pitchFamily="34" charset="0"/>
              </a:rPr>
              <a:t>Дисциплина «Название дисциплины»</a:t>
            </a:r>
            <a:endParaRPr lang="ru-RU" sz="1000" dirty="0">
              <a:solidFill>
                <a:prstClr val="white"/>
              </a:solidFill>
              <a:cs typeface="Arial" pitchFamily="34" charset="0"/>
            </a:endParaRPr>
          </a:p>
          <a:p>
            <a:pPr lvl="0"/>
            <a:r>
              <a:rPr lang="ru-RU" dirty="0">
                <a:solidFill>
                  <a:prstClr val="white"/>
                </a:solidFill>
                <a:cs typeface="Arial" pitchFamily="34" charset="0"/>
              </a:rPr>
              <a:t>Тема </a:t>
            </a:r>
            <a:r>
              <a:rPr lang="ru-RU" dirty="0" smtClean="0">
                <a:solidFill>
                  <a:prstClr val="white"/>
                </a:solidFill>
                <a:cs typeface="Arial" pitchFamily="34" charset="0"/>
              </a:rPr>
              <a:t>«Название темы»</a:t>
            </a:r>
            <a:endParaRPr lang="ru-RU" dirty="0">
              <a:solidFill>
                <a:prstClr val="white"/>
              </a:solidFill>
              <a:cs typeface="Arial" pitchFamily="34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ru-RU" altLang="ru-RU" dirty="0" smtClean="0"/>
              <a:t>Содержание: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5"/>
          </p:nvPr>
        </p:nvSpPr>
        <p:spPr>
          <a:xfrm>
            <a:off x="313510" y="801190"/>
            <a:ext cx="8525690" cy="5050970"/>
          </a:xfrm>
        </p:spPr>
        <p:txBody>
          <a:bodyPr>
            <a:normAutofit/>
          </a:bodyPr>
          <a:lstStyle/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ru-RU" altLang="ru-RU" dirty="0" smtClean="0">
                <a:cs typeface="Arial" panose="020B0604020202020204" pitchFamily="34" charset="0"/>
              </a:rPr>
              <a:t>Характеристика маркетинговых коммуникаций и её цели</a:t>
            </a:r>
          </a:p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ru-RU" altLang="ru-RU" dirty="0" smtClean="0">
                <a:cs typeface="Arial" panose="020B0604020202020204" pitchFamily="34" charset="0"/>
              </a:rPr>
              <a:t>Понятие целевой аудитории</a:t>
            </a:r>
          </a:p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ru-RU" dirty="0" smtClean="0"/>
              <a:t>Схема процесса коммуникации</a:t>
            </a:r>
          </a:p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ru-RU" altLang="ru-RU" dirty="0" smtClean="0">
                <a:cs typeface="Arial" panose="020B0604020202020204" pitchFamily="34" charset="0"/>
              </a:rPr>
              <a:t>Характеристика личных продаж, стимулирование сбыта, рекламы их достоинства и недостатки</a:t>
            </a:r>
          </a:p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ru-RU" dirty="0" smtClean="0"/>
              <a:t>Реклама в комплексе маркетинговых коммуникаций</a:t>
            </a:r>
            <a:endParaRPr lang="ru-RU" altLang="ru-RU" dirty="0" smtClean="0">
              <a:cs typeface="Arial" panose="020B0604020202020204" pitchFamily="34" charset="0"/>
            </a:endParaRPr>
          </a:p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ru-RU" altLang="ru-RU" dirty="0" smtClean="0">
                <a:cs typeface="Arial" panose="020B0604020202020204" pitchFamily="34" charset="0"/>
              </a:rPr>
              <a:t>Вопросы </a:t>
            </a:r>
            <a:r>
              <a:rPr lang="ru-RU" altLang="ru-RU" dirty="0">
                <a:cs typeface="Arial" panose="020B0604020202020204" pitchFamily="34" charset="0"/>
              </a:rPr>
              <a:t>для самопроверки</a:t>
            </a:r>
          </a:p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ru-RU" altLang="ru-RU" dirty="0">
                <a:cs typeface="Arial" panose="020B0604020202020204" pitchFamily="34" charset="0"/>
              </a:rPr>
              <a:t>Рекомендуемая литература</a:t>
            </a:r>
          </a:p>
        </p:txBody>
      </p:sp>
    </p:spTree>
    <p:extLst>
      <p:ext uri="{BB962C8B-B14F-4D97-AF65-F5344CB8AC3E}">
        <p14:creationId xmlns:p14="http://schemas.microsoft.com/office/powerpoint/2010/main" xmlns="" val="3709343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 smtClean="0"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 smtClean="0">
                <a:cs typeface="Arial" pitchFamily="34" charset="0"/>
              </a:rPr>
              <a:t>Тема «Название темы»</a:t>
            </a:r>
            <a:endParaRPr lang="ru-RU" dirty="0">
              <a:cs typeface="Arial" pitchFamily="34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fontScale="92500"/>
          </a:bodyPr>
          <a:lstStyle/>
          <a:p>
            <a:r>
              <a:rPr lang="ru-RU" dirty="0" smtClean="0"/>
              <a:t>Характеристика маркетинговых коммуникаций и её цели</a:t>
            </a:r>
          </a:p>
        </p:txBody>
      </p:sp>
      <p:sp>
        <p:nvSpPr>
          <p:cNvPr id="10" name="Скругленный прямоугольник 4"/>
          <p:cNvSpPr/>
          <p:nvPr/>
        </p:nvSpPr>
        <p:spPr>
          <a:xfrm>
            <a:off x="389227" y="901908"/>
            <a:ext cx="7956119" cy="310205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scene3d>
            <a:camera prst="orthographicFront"/>
            <a:lightRig rig="flat" dir="t"/>
          </a:scene3d>
          <a:sp3d/>
        </p:spPr>
        <p:txBody>
          <a:bodyPr spcFirstLastPara="0" vert="horz" wrap="square" lIns="68580" tIns="68580" rIns="68580" bIns="68580" numCol="1" spcCol="1270" anchor="ctr" anchorCtr="0">
            <a:noAutofit/>
          </a:bodyPr>
          <a:lstStyle/>
          <a:p>
            <a:pPr marL="0" marR="0" lvl="0" indent="0" algn="l" defTabSz="8001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Маркетинговые коммуникации </a:t>
            </a: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– единый комплекс, объединяющий участников, каналы  и приемы коммуникаций, направленный на установление и поддержание определенных взаимоотношений  туристского предприятия с адресатами коммуникаций  посредством формирования у последних благоприятных для коммуникатора психологических установок в рамках и с целью достижения его маркетинговых целей</a:t>
            </a:r>
          </a:p>
          <a:p>
            <a:pPr lvl="0" defTabSz="800100" eaLnBrk="1" fontAlgn="auto" hangingPunct="1">
              <a:lnSpc>
                <a:spcPct val="90000"/>
              </a:lnSpc>
              <a:spcAft>
                <a:spcPct val="35000"/>
              </a:spcAft>
              <a:defRPr/>
            </a:pPr>
            <a:r>
              <a:rPr lang="ru-RU" sz="2000" dirty="0" smtClean="0"/>
              <a:t>Маркетинговые коммуникации представляют собой процесс передачи информации о продукте целевой аудитории, являясь элементом </a:t>
            </a:r>
            <a:r>
              <a:rPr lang="ru-RU" sz="2000" dirty="0" err="1" smtClean="0"/>
              <a:t>маркетинга-микс</a:t>
            </a:r>
            <a:r>
              <a:rPr lang="ru-RU" sz="2000" dirty="0" smtClean="0"/>
              <a:t>, наряду с товаром, ценой, торговой маркой, каналами распределения и </a:t>
            </a:r>
            <a:r>
              <a:rPr lang="ru-RU" sz="2000" dirty="0" err="1" smtClean="0"/>
              <a:t>т.п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pSp>
        <p:nvGrpSpPr>
          <p:cNvPr id="11" name="Группа 10"/>
          <p:cNvGrpSpPr/>
          <p:nvPr/>
        </p:nvGrpSpPr>
        <p:grpSpPr>
          <a:xfrm>
            <a:off x="336294" y="4435945"/>
            <a:ext cx="8503074" cy="1322374"/>
            <a:chOff x="0" y="532"/>
            <a:chExt cx="8208912" cy="1322374"/>
          </a:xfrm>
          <a:solidFill>
            <a:schemeClr val="tx2">
              <a:lumMod val="60000"/>
              <a:lumOff val="40000"/>
            </a:schemeClr>
          </a:solidFill>
          <a:scene3d>
            <a:camera prst="orthographicFront"/>
            <a:lightRig rig="flat" dir="t"/>
          </a:scene3d>
        </p:grpSpPr>
        <p:sp>
          <p:nvSpPr>
            <p:cNvPr id="12" name="Скругленный прямоугольник 11"/>
            <p:cNvSpPr/>
            <p:nvPr/>
          </p:nvSpPr>
          <p:spPr>
            <a:xfrm>
              <a:off x="0" y="532"/>
              <a:ext cx="8208912" cy="1322374"/>
            </a:xfrm>
            <a:prstGeom prst="roundRect">
              <a:avLst/>
            </a:prstGeom>
            <a:grpFill/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Скругленный прямоугольник 4"/>
            <p:cNvSpPr/>
            <p:nvPr/>
          </p:nvSpPr>
          <p:spPr>
            <a:xfrm>
              <a:off x="64553" y="122959"/>
              <a:ext cx="8079806" cy="1193268"/>
            </a:xfrm>
            <a:prstGeom prst="rect">
              <a:avLst/>
            </a:prstGeom>
            <a:grpFill/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marL="0" marR="0" lvl="0" indent="0" algn="l" defTabSz="8001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0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Комплекс маркетинговых коммуникаций </a:t>
              </a:r>
              <a:r>
                <a:rPr kumimoji="0" lang="ru-RU" sz="2000" b="0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— это система мероприятий, направленных на установление и поддержание определенных взаимоотношений туристского предприятия с адресатами коммуникаций</a:t>
              </a:r>
              <a:endPara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537743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 smtClean="0"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 smtClean="0">
                <a:cs typeface="Arial" pitchFamily="34" charset="0"/>
              </a:rPr>
              <a:t>Тема «Название темы»</a:t>
            </a:r>
            <a:endParaRPr lang="ru-RU" dirty="0">
              <a:cs typeface="Arial" pitchFamily="34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fontScale="92500"/>
          </a:bodyPr>
          <a:lstStyle/>
          <a:p>
            <a:r>
              <a:rPr lang="ru-RU" dirty="0" smtClean="0"/>
              <a:t>Характеристика маркетинговых коммуникаций и её цели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5"/>
          </p:nvPr>
        </p:nvSpPr>
        <p:spPr>
          <a:xfrm>
            <a:off x="767493" y="810228"/>
            <a:ext cx="7886808" cy="5685889"/>
          </a:xfrm>
          <a:prstGeom prst="rightArrow">
            <a:avLst/>
          </a:prstGeom>
          <a:solidFill>
            <a:sysClr val="window" lastClr="FFFFFF"/>
          </a:solidFill>
          <a:ln w="55000" cap="flat" cmpd="thickThin" algn="ctr">
            <a:solidFill>
              <a:schemeClr val="tx2"/>
            </a:solidFill>
            <a:prstDash val="solid"/>
          </a:ln>
          <a:effectLst/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Система маркетинговых коммуникаций - это целенаправленное и комплексное воздействие на внешнюю и внутреннюю среду предприятия для достижения основных стратегических целей и решения оперативных задач 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r>
              <a:rPr lang="ru-RU" sz="1800" dirty="0" smtClean="0"/>
              <a:t>Роль коммуникаций заключается в том, чтобы вносить согласованность и обеспечивать нормальное функционирование внутренней среды предприятия и его взаимодействие с внешней средой.</a:t>
            </a:r>
            <a:endParaRPr kumimoji="0" lang="ru-RU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 smtClean="0"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 smtClean="0">
                <a:cs typeface="Arial" pitchFamily="34" charset="0"/>
              </a:rPr>
              <a:t>Тема «Название темы»</a:t>
            </a:r>
            <a:endParaRPr lang="ru-RU" dirty="0">
              <a:cs typeface="Arial" pitchFamily="34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fontScale="92500"/>
          </a:bodyPr>
          <a:lstStyle/>
          <a:p>
            <a:r>
              <a:rPr lang="ru-RU" dirty="0" smtClean="0"/>
              <a:t>Характеристика маркетинговых коммуникаций и её цели</a:t>
            </a: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358815" y="822610"/>
          <a:ext cx="8229600" cy="532354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16601"/>
                <a:gridCol w="5112999"/>
              </a:tblGrid>
              <a:tr h="95268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 smtClean="0">
                          <a:cs typeface="Arial" pitchFamily="34" charset="0"/>
                        </a:rPr>
                        <a:t>Задачи</a:t>
                      </a:r>
                      <a:r>
                        <a:rPr lang="ru-RU" sz="1800" kern="1200" dirty="0" smtClean="0">
                          <a:cs typeface="Arial" pitchFamily="34" charset="0"/>
                        </a:rPr>
                        <a:t> рекламы в системе маркетинговых коммуникаций: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В состав комплекса маркетинговых коммуникаций включаются элементы:</a:t>
                      </a:r>
                    </a:p>
                  </a:txBody>
                  <a:tcPr/>
                </a:tc>
              </a:tr>
              <a:tr h="437086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kern="1200" dirty="0" smtClean="0">
                          <a:latin typeface="Arial" pitchFamily="34" charset="0"/>
                          <a:cs typeface="Arial" pitchFamily="34" charset="0"/>
                        </a:rPr>
                        <a:t>1. Реклама новых для клиента товаров и услуг</a:t>
                      </a:r>
                      <a:endParaRPr lang="ru-RU" sz="1400" kern="1200" dirty="0" smtClean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kern="1200" dirty="0" smtClean="0">
                          <a:latin typeface="Arial" pitchFamily="34" charset="0"/>
                          <a:cs typeface="Arial" pitchFamily="34" charset="0"/>
                        </a:rPr>
                        <a:t>2. Реклама уже известных клиенту товаров и услуг как «поддерживающая» реклама</a:t>
                      </a:r>
                      <a:endParaRPr lang="ru-RU" sz="1400" kern="1200" dirty="0" smtClean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kern="1200" dirty="0" smtClean="0">
                          <a:latin typeface="Arial" pitchFamily="34" charset="0"/>
                          <a:cs typeface="Arial" pitchFamily="34" charset="0"/>
                        </a:rPr>
                        <a:t>3. Демонстрация мастерства рекламиста</a:t>
                      </a:r>
                      <a:endParaRPr lang="ru-RU" sz="1400" kern="1200" dirty="0" smtClean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514350" indent="-514350">
                        <a:buFontTx/>
                        <a:buNone/>
                      </a:pPr>
                      <a:r>
                        <a:rPr lang="ru-RU" sz="1400" b="1" dirty="0" smtClean="0"/>
                        <a:t>Реклама </a:t>
                      </a:r>
                      <a:r>
                        <a:rPr lang="ru-RU" sz="1400" dirty="0" smtClean="0"/>
                        <a:t>– это процесс информирования населения о товаре, ознакомления с ним, убеждения в необходимости его покупки.</a:t>
                      </a:r>
                    </a:p>
                    <a:p>
                      <a:pPr marL="514350" indent="-514350">
                        <a:buNone/>
                      </a:pPr>
                      <a:r>
                        <a:rPr lang="ru-RU" sz="1400" b="1" dirty="0" smtClean="0"/>
                        <a:t>Личная продажа </a:t>
                      </a:r>
                      <a:r>
                        <a:rPr lang="ru-RU" sz="1400" dirty="0" smtClean="0"/>
                        <a:t>предполагают устное представление туристского продукта в процессе личной беседы менеджера турфирмы с потенциальным покупателем с целью их продажи.</a:t>
                      </a:r>
                    </a:p>
                    <a:p>
                      <a:pPr marL="514350" indent="-514350">
                        <a:buNone/>
                      </a:pPr>
                      <a:r>
                        <a:rPr lang="ru-RU" sz="1400" b="1" dirty="0" smtClean="0"/>
                        <a:t>Стимулирование сбыта </a:t>
                      </a:r>
                      <a:r>
                        <a:rPr lang="ru-RU" sz="1400" dirty="0" smtClean="0"/>
                        <a:t>представляет собой краткосрочные стимулирующие и побудительные воздействия, которые направлены на поощрение продаж туристских продуктов и услуг</a:t>
                      </a:r>
                    </a:p>
                    <a:p>
                      <a:pPr marL="514350" indent="-514350">
                        <a:buNone/>
                      </a:pPr>
                      <a:r>
                        <a:rPr lang="ru-RU" sz="1400" b="1" dirty="0" smtClean="0"/>
                        <a:t>Связи с общественностью </a:t>
                      </a:r>
                      <a:r>
                        <a:rPr lang="ru-RU" sz="1400" dirty="0" smtClean="0"/>
                        <a:t> предполагают формирование благожелательных отношений туристских </a:t>
                      </a:r>
                      <a:r>
                        <a:rPr lang="ru-RU" sz="1400" dirty="0" err="1" smtClean="0"/>
                        <a:t>дестинаций</a:t>
                      </a:r>
                      <a:r>
                        <a:rPr lang="ru-RU" sz="1400" dirty="0" smtClean="0"/>
                        <a:t> и отдельных предприятий туриндустрии с общественностью, получение благоприятной известности и создание положительного туристского имиджа</a:t>
                      </a: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 smtClean="0"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 smtClean="0">
                <a:cs typeface="Arial" pitchFamily="34" charset="0"/>
              </a:rPr>
              <a:t>Тема «Название темы»</a:t>
            </a:r>
            <a:endParaRPr lang="ru-RU" dirty="0">
              <a:cs typeface="Arial" pitchFamily="34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ru-RU" dirty="0" smtClean="0"/>
              <a:t>Понятие целевой аудитории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5"/>
          </p:nvPr>
        </p:nvSpPr>
        <p:spPr>
          <a:xfrm>
            <a:off x="628597" y="914400"/>
            <a:ext cx="7886808" cy="1875099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2"/>
            </a:solidFill>
            <a:prstDash val="solid"/>
          </a:ln>
          <a:effectLst>
            <a:outerShdw blurRad="50800" dist="38100" dir="5400000" rotWithShape="0">
              <a:srgbClr val="000000">
                <a:alpha val="35000"/>
              </a:srgbClr>
            </a:outerShdw>
          </a:effectLst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9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В рекламе целевой аудиторией, называют группу лиц, на которую направлено рекламное сообщение и рекламные мероприятия. Основная и наиболее важная для рекламодателя категория получателей рекламного обращения. Подавляющее большинство целевой группы или аудитории — потенциальные покупатели рекламируемого товара</a:t>
            </a:r>
            <a:endParaRPr kumimoji="0" lang="ru-RU" sz="19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6" name="Picture 2" descr="Похожее изображение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1315" y="2923121"/>
            <a:ext cx="4490978" cy="308084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 smtClean="0"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 smtClean="0">
                <a:cs typeface="Arial" pitchFamily="34" charset="0"/>
              </a:rPr>
              <a:t>Тема «Название темы»</a:t>
            </a:r>
            <a:endParaRPr lang="ru-RU" dirty="0">
              <a:cs typeface="Arial" pitchFamily="34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ru-RU" dirty="0" smtClean="0"/>
              <a:t>Понятие целевой аудитории</a:t>
            </a: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474562" y="697567"/>
          <a:ext cx="8472668" cy="564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472668"/>
              </a:tblGrid>
              <a:tr h="559378"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Важнейшими целевыми аудиториями (адресатами) маркетинговых коммуникаций туристского предприятия являются:</a:t>
                      </a:r>
                    </a:p>
                  </a:txBody>
                  <a:tcPr/>
                </a:tc>
              </a:tr>
              <a:tr h="10304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500" b="1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Сотрудники фирмы.</a:t>
                      </a:r>
                      <a:r>
                        <a:rPr kumimoji="0" lang="ru-RU" sz="1500" b="0" i="1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r>
                        <a:rPr kumimoji="0" lang="ru-RU" sz="15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Достижение поставленных перед фирмой целей в огромной степени зависит от того, насколько руководство достигло взаимопонимания с персоналом, как сильна мотивация сотрудников, какой психологический климат царит в коллективе</a:t>
                      </a:r>
                      <a:endParaRPr lang="ru-RU" sz="1500" dirty="0"/>
                    </a:p>
                  </a:txBody>
                  <a:tcPr/>
                </a:tc>
              </a:tr>
              <a:tr h="79490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500" b="1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Times New Roman" pitchFamily="18" charset="0"/>
                        </a:rPr>
                        <a:t>Действительные и потенциальные потребители</a:t>
                      </a:r>
                      <a:r>
                        <a:rPr kumimoji="0" lang="ru-RU" sz="1500" b="0" i="1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Times New Roman" pitchFamily="18" charset="0"/>
                        </a:rPr>
                        <a:t> </a:t>
                      </a:r>
                      <a:r>
                        <a:rPr kumimoji="0" lang="ru-RU" sz="15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Times New Roman" pitchFamily="18" charset="0"/>
                        </a:rPr>
                        <a:t>(целевой рынок). Система коммуникаций с целевым рынком отличается чрезвычайным разнообразием форм, средств и инструментов (реклама, скидки, конкурсы, игры и т.д.)</a:t>
                      </a:r>
                      <a:endParaRPr lang="ru-RU" sz="1500" dirty="0"/>
                    </a:p>
                  </a:txBody>
                  <a:tcPr/>
                </a:tc>
              </a:tr>
              <a:tr h="1030433">
                <a:tc>
                  <a:txBody>
                    <a:bodyPr/>
                    <a:lstStyle/>
                    <a:p>
                      <a:r>
                        <a:rPr kumimoji="0" lang="ru-RU" sz="1500" b="1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Маркетинговые посредники.</a:t>
                      </a:r>
                      <a:r>
                        <a:rPr kumimoji="0" lang="ru-RU" sz="1500" b="0" i="1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r>
                        <a:rPr kumimoji="0" lang="ru-RU" sz="15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В их число входят торговые посредники (турбюро, экскурсионные бюро, туристские агентства), а также лица и фирмы, способствующие выполнению отдельных маркетинговых функций (например, агентства маркетинговых исследований, рекламные агентства и т.д.)</a:t>
                      </a:r>
                      <a:endParaRPr lang="ru-RU" sz="1500" dirty="0"/>
                    </a:p>
                  </a:txBody>
                  <a:tcPr/>
                </a:tc>
              </a:tr>
              <a:tr h="1030433">
                <a:tc>
                  <a:txBody>
                    <a:bodyPr/>
                    <a:lstStyle/>
                    <a:p>
                      <a:r>
                        <a:rPr kumimoji="0" lang="ru-RU" sz="1500" b="1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Контактные аудитории</a:t>
                      </a:r>
                      <a:r>
                        <a:rPr kumimoji="0" lang="ru-RU" sz="1500" b="0" i="1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r>
                        <a:rPr kumimoji="0" lang="ru-RU" sz="15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объединяют организации и лиц, не принимающих непосредственного участия в рыночной деятельности предприятия. Основными контактными аудиториями являются: финансовые, страховые компании, средства массовой информации, местные жители и </a:t>
                      </a:r>
                      <a:r>
                        <a:rPr kumimoji="0" lang="ru-RU" sz="1500" b="0" i="0" u="none" strike="noStrike" kern="0" cap="none" spc="0" normalizeH="0" baseline="0" noProof="0" dirty="0" err="1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т.д</a:t>
                      </a:r>
                      <a:endParaRPr lang="ru-RU" sz="1500" dirty="0"/>
                    </a:p>
                  </a:txBody>
                  <a:tcPr/>
                </a:tc>
              </a:tr>
              <a:tr h="559378">
                <a:tc>
                  <a:txBody>
                    <a:bodyPr/>
                    <a:lstStyle/>
                    <a:p>
                      <a:r>
                        <a:rPr kumimoji="0" lang="ru-RU" sz="1500" b="1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Производители туристских услуг</a:t>
                      </a:r>
                      <a:r>
                        <a:rPr kumimoji="0" lang="ru-RU" sz="1500" b="0" i="1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r>
                        <a:rPr lang="ru-RU" sz="1500" dirty="0" smtClean="0"/>
                        <a:t>–</a:t>
                      </a:r>
                      <a:r>
                        <a:rPr kumimoji="0" lang="ru-RU" sz="15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предприятия, предоставляющие услуги по размещению, питанию, транспортному обслуживанию и </a:t>
                      </a:r>
                      <a:r>
                        <a:rPr kumimoji="0" lang="ru-RU" sz="1500" b="0" i="0" u="none" strike="noStrike" kern="0" cap="none" spc="0" normalizeH="0" baseline="0" noProof="0" dirty="0" err="1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т.д</a:t>
                      </a:r>
                      <a:r>
                        <a:rPr kumimoji="0" lang="ru-RU" sz="15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ru-RU" sz="1500" dirty="0"/>
                    </a:p>
                  </a:txBody>
                  <a:tcPr/>
                </a:tc>
              </a:tr>
              <a:tr h="559378">
                <a:tc>
                  <a:txBody>
                    <a:bodyPr/>
                    <a:lstStyle/>
                    <a:p>
                      <a:r>
                        <a:rPr kumimoji="0" lang="ru-RU" sz="1500" b="1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Органы государственной власти и управления </a:t>
                      </a:r>
                      <a:r>
                        <a:rPr kumimoji="0" lang="ru-RU" sz="15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(как законодательные, так и исполнительные). </a:t>
                      </a:r>
                      <a:endParaRPr lang="ru-RU" sz="15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 smtClean="0"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 smtClean="0">
                <a:cs typeface="Arial" pitchFamily="34" charset="0"/>
              </a:rPr>
              <a:t>Тема «Название темы»</a:t>
            </a:r>
            <a:endParaRPr lang="ru-RU" dirty="0">
              <a:cs typeface="Arial" pitchFamily="34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ru-RU" dirty="0" smtClean="0"/>
              <a:t>Схема процесса коммуникации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5"/>
          </p:nvPr>
        </p:nvSpPr>
        <p:spPr>
          <a:xfrm>
            <a:off x="532436" y="740781"/>
            <a:ext cx="7890372" cy="1423686"/>
          </a:xfrm>
        </p:spPr>
        <p:txBody>
          <a:bodyPr/>
          <a:lstStyle/>
          <a:p>
            <a:r>
              <a:rPr lang="ru-RU" dirty="0" smtClean="0"/>
              <a:t>Под рекламной коммуникацией понимается передача обращения источника информации к ее получателю посредством определенного канала. Модель рекламной коммуникации представлена на рис.2</a:t>
            </a:r>
          </a:p>
          <a:p>
            <a:endParaRPr lang="ru-RU" dirty="0"/>
          </a:p>
        </p:txBody>
      </p:sp>
      <p:pic>
        <p:nvPicPr>
          <p:cNvPr id="5" name="Picture 2" descr="Картинки по запросу Схема процесса коммуникации в рекламе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38592" y="2076166"/>
            <a:ext cx="6749877" cy="411050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 smtClean="0"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 smtClean="0">
                <a:cs typeface="Arial" pitchFamily="34" charset="0"/>
              </a:rPr>
              <a:t>Тема «Название темы»</a:t>
            </a:r>
            <a:endParaRPr lang="ru-RU" dirty="0">
              <a:cs typeface="Arial" pitchFamily="34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ru-RU" dirty="0" smtClean="0"/>
              <a:t>Схема процесса коммуникации</a:t>
            </a:r>
          </a:p>
        </p:txBody>
      </p:sp>
      <p:sp>
        <p:nvSpPr>
          <p:cNvPr id="9" name="Текст 8"/>
          <p:cNvSpPr>
            <a:spLocks noGrp="1"/>
          </p:cNvSpPr>
          <p:nvPr>
            <p:ph type="body" sz="quarter" idx="15"/>
          </p:nvPr>
        </p:nvSpPr>
        <p:spPr>
          <a:prstGeom prst="foldedCorner">
            <a:avLst/>
          </a:prstGeom>
          <a:solidFill>
            <a:sysClr val="window" lastClr="FFFFFF"/>
          </a:solidFill>
          <a:ln w="55000" cap="flat" cmpd="thickThin" algn="ctr">
            <a:solidFill>
              <a:schemeClr val="tx2"/>
            </a:solidFill>
            <a:prstDash val="solid"/>
          </a:ln>
          <a:effectLst/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9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Отправитель (коммуникатор) </a:t>
            </a:r>
            <a:r>
              <a:rPr kumimoji="0" lang="ru-RU" sz="19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— сторона, от имени которой посылается рекламное обращение адресату. Достижение сигналом, посылаемым коммуникатором, одного адресата (потенциального покупателя) определяется как, </a:t>
            </a:r>
            <a:r>
              <a:rPr kumimoji="0" lang="ru-RU" sz="1900" b="0" i="1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рекламный контакт</a:t>
            </a:r>
            <a:endParaRPr kumimoji="0" lang="ru-RU" sz="19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9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Кодирование </a:t>
            </a:r>
            <a:r>
              <a:rPr kumimoji="0" lang="ru-RU" sz="19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в рекламной коммуникации понимается как процесс представления идеи, которую отправитель стремится донести до получателя, в виде определенных кодов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9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Кодирование должно обеспечить интерпретацию сообщения получателям в соответствии с целью коммуникации, поставленной отправителем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9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В качестве кодов используются: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9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•устная и письменная речь (лексические, стилистические средства, выражения, темп речи)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9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•визуальные образы (людей, товаров, предметов интерьера)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9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•звуки (мелодии, интонация и тембр голоса, модуляция)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9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•цвета и их сочетания, жесты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 smtClean="0"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 smtClean="0">
                <a:cs typeface="Arial" pitchFamily="34" charset="0"/>
              </a:rPr>
              <a:t>Тема «Название темы»</a:t>
            </a:r>
            <a:endParaRPr lang="ru-RU" dirty="0">
              <a:cs typeface="Arial" pitchFamily="34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ru-RU" dirty="0" smtClean="0"/>
              <a:t>Схема процесса коммуникации</a:t>
            </a:r>
          </a:p>
        </p:txBody>
      </p:sp>
      <p:graphicFrame>
        <p:nvGraphicFramePr>
          <p:cNvPr id="5" name="Схема 4"/>
          <p:cNvGraphicFramePr/>
          <p:nvPr/>
        </p:nvGraphicFramePr>
        <p:xfrm>
          <a:off x="486137" y="980312"/>
          <a:ext cx="8137002" cy="44366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 smtClean="0"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 smtClean="0">
                <a:cs typeface="Arial" pitchFamily="34" charset="0"/>
              </a:rPr>
              <a:t>Тема «Название темы»</a:t>
            </a:r>
            <a:endParaRPr lang="ru-RU" dirty="0">
              <a:cs typeface="Arial" pitchFamily="34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ru-RU" dirty="0" smtClean="0"/>
              <a:t>Схема процесса коммуникации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5"/>
          </p:nvPr>
        </p:nvSpPr>
        <p:spPr>
          <a:xfrm>
            <a:off x="462988" y="914398"/>
            <a:ext cx="8484242" cy="4093428"/>
          </a:xfrm>
          <a:prstGeom prst="homePlate">
            <a:avLst/>
          </a:prstGeom>
          <a:solidFill>
            <a:sysClr val="window" lastClr="FFFFFF"/>
          </a:solidFill>
          <a:ln w="55000" cap="flat" cmpd="thickThin" algn="ctr">
            <a:solidFill>
              <a:schemeClr val="tx2"/>
            </a:solidFill>
            <a:prstDash val="solid"/>
          </a:ln>
          <a:effectLst/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Ответная реакция </a:t>
            </a:r>
            <a: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представляет собой набор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откликов получателей, которые возникают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в результате контакта с рекламой. Реакция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получателя определяет результативность коммуникации, т.е. степень достижения цели с учетом затраченных усилий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В процессе рекламной коммуникации возникают различного рода </a:t>
            </a:r>
            <a:r>
              <a:rPr kumimoji="0" lang="ru-RU" sz="20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помехи. </a:t>
            </a:r>
            <a: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Этим термином обозначаются незапланированные искажения (или барьеры) при вмешательстве в процесс коммуникации неожиданных факторов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Lucida Sans Unicode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 smtClean="0"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 smtClean="0">
                <a:cs typeface="Arial" pitchFamily="34" charset="0"/>
              </a:rPr>
              <a:t>Тема «Название темы»</a:t>
            </a:r>
            <a:endParaRPr lang="ru-RU" dirty="0">
              <a:cs typeface="Arial" pitchFamily="34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 smtClean="0"/>
              <a:t>Характеристика личных продаж, стимулирование сбыта, рекламы их достоинства и недостатки</a:t>
            </a:r>
          </a:p>
        </p:txBody>
      </p:sp>
      <p:sp>
        <p:nvSpPr>
          <p:cNvPr id="5" name="Объект 2"/>
          <p:cNvSpPr txBox="1">
            <a:spLocks noGrp="1"/>
          </p:cNvSpPr>
          <p:nvPr>
            <p:ph type="body" sz="quarter" idx="15"/>
          </p:nvPr>
        </p:nvSpPr>
        <p:spPr>
          <a:prstGeom prst="rect">
            <a:avLst/>
          </a:prstGeom>
          <a:solidFill>
            <a:schemeClr val="bg1"/>
          </a:solidFill>
        </p:spPr>
        <p:txBody>
          <a:bodyPr>
            <a:normAutofit/>
          </a:bodyPr>
          <a:lstStyle/>
          <a:p>
            <a:pPr marL="45720" lvl="0" eaLnBrk="1" fontAlgn="auto" hangingPunct="1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defRPr/>
            </a:pPr>
            <a:r>
              <a:rPr lang="ru-RU" sz="2000" dirty="0" smtClean="0">
                <a:solidFill>
                  <a:schemeClr val="tx2"/>
                </a:solidFill>
              </a:rPr>
              <a:t>Личные (персональные) продажи предполагают устное представление туристского продукта в процессе личной беседы менеджера турфирмы с потенциальным покупателем с целью их продажи. </a:t>
            </a:r>
          </a:p>
          <a:p>
            <a:pPr marL="45720" marR="0" lvl="0" indent="0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None/>
              <a:tabLst/>
              <a:defRPr/>
            </a:pPr>
            <a:r>
              <a:rPr kumimoji="0" lang="ru-RU" sz="200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Особенности личной продажи:</a:t>
            </a:r>
          </a:p>
          <a:p>
            <a:pPr marL="502920" marR="0" lvl="0" indent="-457200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AutoNum type="arabicPeriod"/>
              <a:tabLst/>
              <a:defRPr/>
            </a:pPr>
            <a:r>
              <a:rPr lang="ru-RU" sz="2000" dirty="0" smtClean="0">
                <a:solidFill>
                  <a:schemeClr val="tx2"/>
                </a:solidFill>
              </a:rPr>
              <a:t>непосредственно прямой контакт между продавцом и покупателем;</a:t>
            </a:r>
          </a:p>
          <a:p>
            <a:pPr marL="502920" marR="0" lvl="0" indent="-457200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AutoNum type="arabicPeriod"/>
              <a:tabLst/>
              <a:defRPr/>
            </a:pPr>
            <a:r>
              <a:rPr lang="ru-RU" sz="2000" dirty="0" smtClean="0">
                <a:solidFill>
                  <a:schemeClr val="tx2"/>
                </a:solidFill>
              </a:rPr>
              <a:t>н</a:t>
            </a:r>
            <a:r>
              <a:rPr kumimoji="0" lang="ru-RU" sz="200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аличие</a:t>
            </a:r>
            <a:r>
              <a:rPr kumimoji="0" lang="ru-RU" sz="200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двусторонней связи;</a:t>
            </a:r>
          </a:p>
          <a:p>
            <a:pPr marL="502920" marR="0" lvl="0" indent="-457200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AutoNum type="arabicPeriod"/>
              <a:tabLst/>
              <a:defRPr/>
            </a:pPr>
            <a:r>
              <a:rPr lang="ru-RU" sz="2000" dirty="0" smtClean="0">
                <a:solidFill>
                  <a:schemeClr val="tx2"/>
                </a:solidFill>
              </a:rPr>
              <a:t>личностный характер коммуникации позволяет установить долговременные личные отношения между продавцом  и покупателем;</a:t>
            </a:r>
          </a:p>
          <a:p>
            <a:pPr marL="502920" marR="0" lvl="0" indent="-457200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AutoNum type="arabicPeriod"/>
              <a:tabLst/>
              <a:defRPr/>
            </a:pPr>
            <a:r>
              <a:rPr lang="ru-RU" sz="2000" dirty="0" smtClean="0">
                <a:solidFill>
                  <a:schemeClr val="tx2"/>
                </a:solidFill>
              </a:rPr>
              <a:t>личная продажа самый дорогой инструмент комплекса продвижения в расчете на одного человека</a:t>
            </a:r>
          </a:p>
          <a:p>
            <a:pPr marL="502920" marR="0" lvl="0" indent="-457200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AutoNum type="arabicPeriod"/>
              <a:tabLst/>
              <a:defRPr/>
            </a:pPr>
            <a:endParaRPr kumimoji="0" lang="ru-RU" sz="200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Похожее изображение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7197" y="3475815"/>
            <a:ext cx="3436288" cy="2739790"/>
          </a:xfrm>
          <a:prstGeom prst="rect">
            <a:avLst/>
          </a:prstGeom>
          <a:noFill/>
        </p:spPr>
      </p:pic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 smtClean="0"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 smtClean="0">
                <a:cs typeface="Arial" pitchFamily="34" charset="0"/>
              </a:rPr>
              <a:t>Тема «Название темы»</a:t>
            </a:r>
            <a:endParaRPr lang="ru-RU" dirty="0">
              <a:cs typeface="Arial" pitchFamily="34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 smtClean="0"/>
              <a:t>Характеристика личных продаж, стимулирование сбыта, рекламы их достоинства и недостатки</a:t>
            </a: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1037863" y="763926"/>
          <a:ext cx="6566703" cy="315950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66703"/>
              </a:tblGrid>
              <a:tr h="45135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/>
                        <a:t>Последовательные стадии личной продажи:</a:t>
                      </a:r>
                    </a:p>
                  </a:txBody>
                  <a:tcPr/>
                </a:tc>
              </a:tr>
              <a:tr h="45135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ü"/>
                        <a:tabLst/>
                        <a:defRPr/>
                      </a:pPr>
                      <a:r>
                        <a:rPr lang="ru-RU" sz="1800" dirty="0" smtClean="0"/>
                        <a:t>установление контакта с потенциальным клиентом</a:t>
                      </a:r>
                    </a:p>
                  </a:txBody>
                  <a:tcPr/>
                </a:tc>
              </a:tr>
              <a:tr h="45135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ü"/>
                        <a:tabLst/>
                        <a:defRPr/>
                      </a:pPr>
                      <a:r>
                        <a:rPr lang="ru-RU" sz="1800" dirty="0" smtClean="0"/>
                        <a:t>выявление потребности клиента</a:t>
                      </a:r>
                    </a:p>
                  </a:txBody>
                  <a:tcPr/>
                </a:tc>
              </a:tr>
              <a:tr h="45135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ü"/>
                        <a:tabLst/>
                        <a:defRPr/>
                      </a:pPr>
                      <a:r>
                        <a:rPr lang="ru-RU" sz="1800" dirty="0" smtClean="0"/>
                        <a:t>представление туристского продукта</a:t>
                      </a:r>
                    </a:p>
                  </a:txBody>
                  <a:tcPr/>
                </a:tc>
              </a:tr>
              <a:tr h="45135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ü"/>
                        <a:tabLst/>
                        <a:defRPr/>
                      </a:pPr>
                      <a:r>
                        <a:rPr lang="ru-RU" sz="1800" dirty="0" smtClean="0"/>
                        <a:t>преодоление возможных возражений</a:t>
                      </a:r>
                    </a:p>
                  </a:txBody>
                  <a:tcPr/>
                </a:tc>
              </a:tr>
              <a:tr h="45135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ü"/>
                        <a:tabLst/>
                        <a:defRPr/>
                      </a:pPr>
                      <a:r>
                        <a:rPr lang="ru-RU" sz="1800" dirty="0" smtClean="0"/>
                        <a:t>заключение сделки</a:t>
                      </a:r>
                    </a:p>
                  </a:txBody>
                  <a:tcPr/>
                </a:tc>
              </a:tr>
              <a:tr h="45135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ü"/>
                        <a:tabLst/>
                        <a:defRPr/>
                      </a:pPr>
                      <a:r>
                        <a:rPr lang="ru-RU" sz="1800" dirty="0" smtClean="0"/>
                        <a:t>последующий контакт  с клиентом</a:t>
                      </a: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 smtClean="0"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 smtClean="0">
                <a:cs typeface="Arial" pitchFamily="34" charset="0"/>
              </a:rPr>
              <a:t>Тема «Название темы»</a:t>
            </a:r>
            <a:endParaRPr lang="ru-RU" dirty="0">
              <a:cs typeface="Arial" pitchFamily="34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 smtClean="0"/>
              <a:t>Характеристика личных продаж, стимулирование сбыта, рекламы их достоинства и недостатки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5"/>
          </p:nvPr>
        </p:nvSpPr>
        <p:spPr>
          <a:xfrm>
            <a:off x="628597" y="914400"/>
            <a:ext cx="8121864" cy="4699159"/>
          </a:xfrm>
          <a:prstGeom prst="flowChartAlternateProcess">
            <a:avLst/>
          </a:prstGeom>
          <a:solidFill>
            <a:schemeClr val="tx2"/>
          </a:solidFill>
          <a:ln w="9525" cap="flat" cmpd="sng" algn="ctr">
            <a:solidFill>
              <a:srgbClr val="2DA2BF"/>
            </a:solidFill>
            <a:prstDash val="solid"/>
          </a:ln>
          <a:effectLst>
            <a:outerShdw blurRad="50800" dist="38100" dir="5400000" rotWithShape="0">
              <a:srgbClr val="000000">
                <a:alpha val="35000"/>
              </a:srgbClr>
            </a:outerShdw>
          </a:effectLst>
        </p:spPr>
        <p:txBody>
          <a:bodyPr wrap="square">
            <a:spAutoFit/>
          </a:bodyPr>
          <a:lstStyle/>
          <a:p>
            <a:pPr marL="4572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Стимулирование сбыта – </a:t>
            </a: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представляет собой набор инструментов, направленных на ускорение или увеличение продаж, усиление ответной реакции целевой аудитории, изменение ее отношения к туристскому продукту</a:t>
            </a:r>
          </a:p>
          <a:p>
            <a:pPr marL="4572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Целью стимулирования сбыта является достижение сильной и оперативной реакции покупателей, для эффективного представления товара и «оживления» снижающихся продаж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800" dirty="0" smtClean="0">
                <a:solidFill>
                  <a:schemeClr val="bg1"/>
                </a:solidFill>
              </a:rPr>
              <a:t>Мероприятия по стимулированию сбыта в области туризма ориентированы на различные группы: 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ru-RU" sz="1800" dirty="0" smtClean="0">
                <a:solidFill>
                  <a:schemeClr val="bg1"/>
                </a:solidFill>
              </a:rPr>
              <a:t>конечных пользователей (туристов, гостей отелей),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ru-RU" sz="1800" dirty="0" smtClean="0">
                <a:solidFill>
                  <a:schemeClr val="bg1"/>
                </a:solidFill>
              </a:rPr>
              <a:t> персонал предприятий туриндустрии, 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ru-RU" sz="1800" dirty="0" smtClean="0">
                <a:solidFill>
                  <a:schemeClr val="bg1"/>
                </a:solidFill>
              </a:rPr>
              <a:t>партнеров по туристскому бизнесу (агентскую сеть, корпоративных клиентов)</a:t>
            </a:r>
            <a:endParaRPr kumimoji="0" lang="ru-RU" sz="1800" b="0" i="0" u="none" strike="noStrike" kern="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 smtClean="0"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 smtClean="0">
                <a:cs typeface="Arial" pitchFamily="34" charset="0"/>
              </a:rPr>
              <a:t>Тема «Название темы»</a:t>
            </a:r>
            <a:endParaRPr lang="ru-RU" dirty="0">
              <a:cs typeface="Arial" pitchFamily="34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 smtClean="0"/>
              <a:t>Характеристика личных продаж, стимулирование сбыта, рекламы их достоинства и недостатки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810228" y="1142357"/>
          <a:ext cx="7573700" cy="42912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85523"/>
                <a:gridCol w="3988177"/>
              </a:tblGrid>
              <a:tr h="56556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Стимулирование посредников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Стимулирование потребителей</a:t>
                      </a:r>
                      <a:endParaRPr lang="ru-RU" dirty="0"/>
                    </a:p>
                  </a:txBody>
                  <a:tcPr/>
                </a:tc>
              </a:tr>
              <a:tr h="365115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Инструментами стимулирования посредников являются: выплаты прогрессивной комиссии, организация бесплатных рекламных поездок, совместная реклама,  обучение персонала, торговые конкурсы, вручение ценных подарков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  </a:t>
                      </a: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Инструментами стимулирования потребителей являются : скидки с цены, бонусные скидки, предоставление образцов (предложение потребителям товара бесплатно или на пробу), премии (майки, кружки,  сим карты, дорожные сумки и т.д.), зачетные талоны (талон по которому можно получить премию), купоны (сертификаты)и </a:t>
                      </a:r>
                      <a:r>
                        <a:rPr kumimoji="0" lang="ru-RU" sz="18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др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 smtClean="0"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 smtClean="0">
                <a:cs typeface="Arial" pitchFamily="34" charset="0"/>
              </a:rPr>
              <a:t>Тема «Название темы»</a:t>
            </a:r>
            <a:endParaRPr lang="ru-RU" dirty="0">
              <a:cs typeface="Arial" pitchFamily="34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 smtClean="0"/>
              <a:t>Характеристика личных продаж, стимулирование сбыта, рекламы их достоинства и недостатки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474562" y="795117"/>
          <a:ext cx="8403219" cy="541298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09823"/>
                <a:gridCol w="3601840"/>
                <a:gridCol w="2891556"/>
              </a:tblGrid>
              <a:tr h="305774">
                <a:tc>
                  <a:txBody>
                    <a:bodyPr/>
                    <a:lstStyle/>
                    <a:p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Достоинства 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Недостатки</a:t>
                      </a:r>
                      <a:endParaRPr lang="ru-RU" sz="1600" dirty="0"/>
                    </a:p>
                  </a:txBody>
                  <a:tcPr/>
                </a:tc>
              </a:tr>
              <a:tr h="1751249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Реклама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Широкий охват аудитории, информирование целевых аудиторий о туристском продукте, возможность повтора для одной и той же аудитории, мобильность, возможность корректировки, невысокие расходы на одного потенциального покупателя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Слабая связь с целевыми аудиториями, наличие бесполезной аудитории, </a:t>
                      </a:r>
                      <a:r>
                        <a:rPr lang="ru-RU" sz="1400" dirty="0" err="1" smtClean="0"/>
                        <a:t>стандартизованность</a:t>
                      </a:r>
                      <a:r>
                        <a:rPr lang="ru-RU" sz="1400" dirty="0" smtClean="0"/>
                        <a:t> рекламных обращений, высокие расходы</a:t>
                      </a:r>
                      <a:endParaRPr lang="ru-RU" sz="1400" dirty="0"/>
                    </a:p>
                  </a:txBody>
                  <a:tcPr/>
                </a:tc>
              </a:tr>
              <a:tr h="2168214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Личные продажи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Возможности личностных коммуникаций, обратная связь с покупателем, возможность адаптации к требованиям отдельных сегментов, сокращение бесполезной аудитории, возможность непрерывной коммуникации с постоянными покупателями</a:t>
                      </a:r>
                    </a:p>
                    <a:p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Высокие затраты, приходящиеся на одного потенциального покупателя, невозможность охвата большого, географически разбросанного рынка, большие затраты на привлечение и обучение персонала</a:t>
                      </a:r>
                    </a:p>
                  </a:txBody>
                  <a:tcPr/>
                </a:tc>
              </a:tr>
              <a:tr h="112580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/>
                        <a:t>стимулирование сбыта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Обеспечение быстрого влияния на рост продаж, повышение привлекательности покупки, побуждение потребителей к быстрому совершению покупки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Краткосрочность, высокие расходы, сложность определения эффективности</a:t>
                      </a: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Схема 6"/>
          <p:cNvGraphicFramePr/>
          <p:nvPr/>
        </p:nvGraphicFramePr>
        <p:xfrm>
          <a:off x="1550008" y="2824222"/>
          <a:ext cx="6505972" cy="348976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 smtClean="0"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 smtClean="0">
                <a:cs typeface="Arial" pitchFamily="34" charset="0"/>
              </a:rPr>
              <a:t>Тема «Название темы»</a:t>
            </a:r>
            <a:endParaRPr lang="ru-RU" dirty="0">
              <a:cs typeface="Arial" pitchFamily="34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ru-RU" dirty="0" smtClean="0"/>
              <a:t>Реклама в комплексе маркетинговых коммуникаций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5"/>
          </p:nvPr>
        </p:nvSpPr>
        <p:spPr>
          <a:xfrm>
            <a:off x="381965" y="752354"/>
            <a:ext cx="8380071" cy="5105399"/>
          </a:xfrm>
        </p:spPr>
        <p:txBody>
          <a:bodyPr/>
          <a:lstStyle/>
          <a:p>
            <a:pPr lvl="0" indent="127000" fontAlgn="base">
              <a:spcBef>
                <a:spcPct val="0"/>
              </a:spcBef>
              <a:spcAft>
                <a:spcPct val="0"/>
              </a:spcAft>
            </a:pPr>
            <a:r>
              <a:rPr lang="ru-RU" sz="1800" dirty="0" smtClean="0">
                <a:solidFill>
                  <a:srgbClr val="000000"/>
                </a:solidFill>
                <a:cs typeface="Times New Roman" pitchFamily="18" charset="0"/>
              </a:rPr>
              <a:t>Слово «реклама» (лат. </a:t>
            </a:r>
            <a:r>
              <a:rPr lang="ru-RU" sz="1800" dirty="0" err="1" smtClean="0">
                <a:solidFill>
                  <a:srgbClr val="000000"/>
                </a:solidFill>
                <a:cs typeface="Times New Roman" pitchFamily="18" charset="0"/>
              </a:rPr>
              <a:t>reclamare</a:t>
            </a:r>
            <a:r>
              <a:rPr lang="ru-RU" sz="1800" dirty="0" smtClean="0">
                <a:solidFill>
                  <a:srgbClr val="000000"/>
                </a:solidFill>
                <a:cs typeface="Times New Roman" pitchFamily="18" charset="0"/>
              </a:rPr>
              <a:t> — выкрикивать) в буквальном смысле означает мероприятия, имеющие целью создать широкую известность </a:t>
            </a:r>
            <a:r>
              <a:rPr lang="ru-RU" sz="1800" dirty="0" smtClean="0">
                <a:cs typeface="Arial" pitchFamily="34" charset="0"/>
              </a:rPr>
              <a:t>чему-либо, </a:t>
            </a:r>
            <a:r>
              <a:rPr lang="ru-RU" sz="1800" dirty="0" smtClean="0">
                <a:solidFill>
                  <a:srgbClr val="000000"/>
                </a:solidFill>
                <a:cs typeface="Times New Roman" pitchFamily="18" charset="0"/>
              </a:rPr>
              <a:t>привлечь покупателей; распространение сведений о </a:t>
            </a:r>
            <a:r>
              <a:rPr lang="ru-RU" sz="1800" dirty="0" smtClean="0">
                <a:cs typeface="Arial" pitchFamily="34" charset="0"/>
              </a:rPr>
              <a:t>ком-либо, </a:t>
            </a:r>
            <a:r>
              <a:rPr lang="ru-RU" sz="1800" dirty="0" smtClean="0">
                <a:solidFill>
                  <a:srgbClr val="000000"/>
                </a:solidFill>
                <a:cs typeface="Times New Roman" pitchFamily="18" charset="0"/>
              </a:rPr>
              <a:t>о </a:t>
            </a:r>
            <a:r>
              <a:rPr lang="ru-RU" sz="1800" dirty="0" smtClean="0">
                <a:cs typeface="Arial" pitchFamily="34" charset="0"/>
              </a:rPr>
              <a:t>чем-либо </a:t>
            </a:r>
            <a:r>
              <a:rPr lang="ru-RU" sz="1800" dirty="0" smtClean="0">
                <a:solidFill>
                  <a:srgbClr val="000000"/>
                </a:solidFill>
                <a:cs typeface="Times New Roman" pitchFamily="18" charset="0"/>
              </a:rPr>
              <a:t>с целью создания популярности.</a:t>
            </a:r>
            <a:r>
              <a:rPr lang="ru-RU" sz="1800" dirty="0" smtClean="0">
                <a:cs typeface="Arial" pitchFamily="34" charset="0"/>
              </a:rPr>
              <a:t> </a:t>
            </a:r>
          </a:p>
          <a:p>
            <a:pPr lvl="0" indent="127000" fontAlgn="base">
              <a:spcBef>
                <a:spcPct val="0"/>
              </a:spcBef>
              <a:spcAft>
                <a:spcPct val="0"/>
              </a:spcAft>
            </a:pPr>
            <a:r>
              <a:rPr lang="ru-RU" sz="1800" dirty="0" smtClean="0"/>
              <a:t>По мнению многих специалистов, рекламу можно рассматривать как форму коммуникации, которая пытается перевести качество то­ варов и услуг, а также идеи на язык нужд и запросов потребителей (рис. 1)</a:t>
            </a:r>
            <a:endParaRPr lang="ru-RU" sz="1800" dirty="0" smtClean="0">
              <a:cs typeface="Arial" pitchFamily="34" charset="0"/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 smtClean="0"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 smtClean="0">
                <a:cs typeface="Arial" pitchFamily="34" charset="0"/>
              </a:rPr>
              <a:t>Тема «Название темы»</a:t>
            </a:r>
            <a:endParaRPr lang="ru-RU" dirty="0">
              <a:cs typeface="Arial" pitchFamily="34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ru-RU" dirty="0" smtClean="0"/>
              <a:t>Реклама в комплексе маркетинговых коммуникаций</a:t>
            </a:r>
          </a:p>
        </p:txBody>
      </p:sp>
      <p:grpSp>
        <p:nvGrpSpPr>
          <p:cNvPr id="8" name="Группа 7"/>
          <p:cNvGrpSpPr/>
          <p:nvPr/>
        </p:nvGrpSpPr>
        <p:grpSpPr>
          <a:xfrm>
            <a:off x="457249" y="929998"/>
            <a:ext cx="8136904" cy="1085760"/>
            <a:chOff x="0" y="32624"/>
            <a:chExt cx="8136904" cy="1085760"/>
          </a:xfrm>
          <a:solidFill>
            <a:schemeClr val="bg2"/>
          </a:solidFill>
          <a:scene3d>
            <a:camera prst="orthographicFront"/>
            <a:lightRig rig="flat" dir="t"/>
          </a:scene3d>
        </p:grpSpPr>
        <p:sp>
          <p:nvSpPr>
            <p:cNvPr id="9" name="Скругленный прямоугольник 8"/>
            <p:cNvSpPr/>
            <p:nvPr/>
          </p:nvSpPr>
          <p:spPr>
            <a:xfrm>
              <a:off x="0" y="32624"/>
              <a:ext cx="8136904" cy="1085760"/>
            </a:xfrm>
            <a:prstGeom prst="roundRect">
              <a:avLst/>
            </a:prstGeom>
            <a:grpFill/>
            <a:ln>
              <a:noFill/>
            </a:ln>
            <a:effectLst>
              <a:outerShdw blurRad="50800" dist="38100" dir="5400000" rotWithShape="0">
                <a:srgbClr val="000000">
                  <a:alpha val="35000"/>
                </a:srgbClr>
              </a:outerShdw>
            </a:effectLst>
            <a:sp3d prstMaterial="dkEdge">
              <a:bevelT w="8200" h="38100"/>
            </a:sp3d>
          </p:spPr>
          <p:style>
            <a:lnRef idx="0">
              <a:scrgbClr r="0" g="0" b="0"/>
            </a:lnRef>
            <a:fillRef idx="2">
              <a:scrgbClr r="0" g="0" b="0"/>
            </a:fillRef>
            <a:effectRef idx="1">
              <a:scrgbClr r="0" g="0" b="0"/>
            </a:effectRef>
            <a:fontRef idx="minor">
              <a:schemeClr val="dk1"/>
            </a:fontRef>
          </p:style>
        </p:sp>
        <p:sp>
          <p:nvSpPr>
            <p:cNvPr id="10" name="Скругленный прямоугольник 4"/>
            <p:cNvSpPr/>
            <p:nvPr/>
          </p:nvSpPr>
          <p:spPr>
            <a:xfrm>
              <a:off x="53002" y="85626"/>
              <a:ext cx="8030900" cy="979756"/>
            </a:xfrm>
            <a:prstGeom prst="rect">
              <a:avLst/>
            </a:prstGeom>
            <a:grpFill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76200" tIns="76200" rIns="76200" bIns="76200" numCol="1" spcCol="1270" anchor="ctr" anchorCtr="0">
              <a:noAutofit/>
            </a:bodyPr>
            <a:lstStyle/>
            <a:p>
              <a:pPr lvl="0" algn="l" defTabSz="8890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000" b="1" kern="1200" dirty="0" smtClean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rPr>
                <a:t>Сущность рекламы </a:t>
              </a:r>
              <a:r>
                <a:rPr lang="ru-RU" sz="2000" kern="1200" dirty="0" smtClean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rPr>
                <a:t>включает шесть основных элементов </a:t>
              </a:r>
              <a:endParaRPr lang="ru-RU" sz="2000" kern="1200" dirty="0">
                <a:solidFill>
                  <a:sysClr val="windowText" lastClr="000000"/>
                </a:solidFill>
                <a:latin typeface="+mn-lt"/>
                <a:ea typeface="+mn-ea"/>
                <a:cs typeface="+mn-cs"/>
              </a:endParaRPr>
            </a:p>
          </p:txBody>
        </p:sp>
      </p:grpSp>
      <p:graphicFrame>
        <p:nvGraphicFramePr>
          <p:cNvPr id="12" name="Схема 11"/>
          <p:cNvGraphicFramePr/>
          <p:nvPr/>
        </p:nvGraphicFramePr>
        <p:xfrm>
          <a:off x="337662" y="1266310"/>
          <a:ext cx="8136904" cy="40324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3" name="Прямоугольник 12"/>
          <p:cNvSpPr/>
          <p:nvPr/>
        </p:nvSpPr>
        <p:spPr>
          <a:xfrm>
            <a:off x="304802" y="4365768"/>
            <a:ext cx="8295861" cy="1323439"/>
          </a:xfrm>
          <a:prstGeom prst="rect">
            <a:avLst/>
          </a:prstGeom>
          <a:solidFill>
            <a:schemeClr val="tx2"/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schemeClr val="bg1"/>
                </a:solidFill>
              </a:rPr>
              <a:t>Основной рекламной целью является формирование осведомленности, когда целевая аудитория совершенно не знакома ни с самой туристской </a:t>
            </a:r>
            <a:r>
              <a:rPr lang="ru-RU" sz="2000" dirty="0" err="1" smtClean="0">
                <a:solidFill>
                  <a:schemeClr val="bg1"/>
                </a:solidFill>
              </a:rPr>
              <a:t>дестинацией</a:t>
            </a:r>
            <a:r>
              <a:rPr lang="ru-RU" sz="2000" dirty="0" smtClean="0">
                <a:solidFill>
                  <a:schemeClr val="bg1"/>
                </a:solidFill>
              </a:rPr>
              <a:t>, ни с предприятием туриндустрии, ни с туристским продуктом</a:t>
            </a:r>
            <a:endParaRPr lang="ru-RU" sz="2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 smtClean="0"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 smtClean="0">
                <a:cs typeface="Arial" pitchFamily="34" charset="0"/>
              </a:rPr>
              <a:t>Тема «Название темы»</a:t>
            </a:r>
            <a:endParaRPr lang="ru-RU" dirty="0">
              <a:cs typeface="Arial" pitchFamily="34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ru-RU" dirty="0" smtClean="0"/>
              <a:t>Реклама в комплексе маркетинговых коммуникаций</a:t>
            </a:r>
          </a:p>
        </p:txBody>
      </p:sp>
      <p:graphicFrame>
        <p:nvGraphicFramePr>
          <p:cNvPr id="5" name="Схема 4"/>
          <p:cNvGraphicFramePr/>
          <p:nvPr/>
        </p:nvGraphicFramePr>
        <p:xfrm>
          <a:off x="683568" y="1052736"/>
          <a:ext cx="7848872" cy="44644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 smtClean="0"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 smtClean="0">
                <a:cs typeface="Arial" pitchFamily="34" charset="0"/>
              </a:rPr>
              <a:t>Тема «Название темы»</a:t>
            </a:r>
            <a:endParaRPr lang="ru-RU" dirty="0">
              <a:cs typeface="Arial" pitchFamily="34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ru-RU" dirty="0" smtClean="0"/>
              <a:t>Вопросы для самопроверки: 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5"/>
          </p:nvPr>
        </p:nvSpPr>
        <p:spPr/>
        <p:txBody>
          <a:bodyPr>
            <a:normAutofit fontScale="92500" lnSpcReduction="10000"/>
          </a:bodyPr>
          <a:lstStyle/>
          <a:p>
            <a:pPr marL="342900" lvl="0" indent="-342900" algn="l" eaLnBrk="0" fontAlgn="base" hangingPunct="0">
              <a:spcBef>
                <a:spcPct val="0"/>
              </a:spcBef>
              <a:spcAft>
                <a:spcPct val="0"/>
              </a:spcAft>
              <a:buFontTx/>
              <a:buAutoNum type="arabicPeriod"/>
            </a:pPr>
            <a:r>
              <a:rPr lang="ru-RU" sz="1900" dirty="0" smtClean="0">
                <a:solidFill>
                  <a:srgbClr val="000000"/>
                </a:solidFill>
                <a:latin typeface="Arial" charset="0"/>
              </a:rPr>
              <a:t>Главная цель рекламы в маркетинговой коммуникации? (Напишите определение)</a:t>
            </a:r>
          </a:p>
          <a:p>
            <a:pPr marL="342900" lvl="0" indent="-342900" algn="l" eaLnBrk="0" fontAlgn="base" hangingPunct="0">
              <a:spcBef>
                <a:spcPct val="0"/>
              </a:spcBef>
              <a:spcAft>
                <a:spcPct val="0"/>
              </a:spcAft>
              <a:buFontTx/>
              <a:buAutoNum type="arabicPeriod"/>
            </a:pPr>
            <a:r>
              <a:rPr lang="ru-RU" sz="1900" dirty="0" smtClean="0">
                <a:solidFill>
                  <a:srgbClr val="000000"/>
                </a:solidFill>
                <a:latin typeface="Arial" charset="0"/>
              </a:rPr>
              <a:t>Что не в ходит в состав  комплекса маркетинговых коммуникаций? (Определите верный ответ): </a:t>
            </a:r>
          </a:p>
          <a:p>
            <a:pPr marL="800100" lvl="1" indent="-342900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lphaLcParenR"/>
            </a:pPr>
            <a:r>
              <a:rPr lang="ru-RU" sz="1900" dirty="0" smtClean="0">
                <a:solidFill>
                  <a:srgbClr val="000000"/>
                </a:solidFill>
                <a:latin typeface="Arial" charset="0"/>
              </a:rPr>
              <a:t>Реклама</a:t>
            </a:r>
          </a:p>
          <a:p>
            <a:pPr marL="800100" lvl="1" indent="-342900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lphaLcParenR"/>
            </a:pPr>
            <a:r>
              <a:rPr lang="ru-RU" sz="1900" dirty="0" smtClean="0">
                <a:solidFill>
                  <a:srgbClr val="000000"/>
                </a:solidFill>
                <a:latin typeface="Arial" charset="0"/>
              </a:rPr>
              <a:t>Связи с общественностью</a:t>
            </a:r>
          </a:p>
          <a:p>
            <a:pPr marL="800100" lvl="1" indent="-342900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lphaLcParenR"/>
            </a:pPr>
            <a:r>
              <a:rPr lang="ru-RU" sz="1900" dirty="0" smtClean="0">
                <a:solidFill>
                  <a:srgbClr val="000000"/>
                </a:solidFill>
                <a:latin typeface="Arial" charset="0"/>
              </a:rPr>
              <a:t>Целевая аудитория</a:t>
            </a:r>
          </a:p>
          <a:p>
            <a:pPr marL="800100" lvl="1" indent="-342900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lphaLcParenR"/>
            </a:pPr>
            <a:r>
              <a:rPr lang="ru-RU" sz="1900" dirty="0" smtClean="0">
                <a:solidFill>
                  <a:srgbClr val="000000"/>
                </a:solidFill>
                <a:latin typeface="Arial" charset="0"/>
              </a:rPr>
              <a:t> Стимулирование сбыта</a:t>
            </a:r>
          </a:p>
          <a:p>
            <a:pPr marL="800100" lvl="1" indent="-342900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lphaLcParenR"/>
            </a:pPr>
            <a:r>
              <a:rPr lang="ru-RU" sz="1900" dirty="0" smtClean="0">
                <a:solidFill>
                  <a:srgbClr val="000000"/>
                </a:solidFill>
                <a:latin typeface="Arial" charset="0"/>
              </a:rPr>
              <a:t>Личная продажа</a:t>
            </a:r>
          </a:p>
          <a:p>
            <a:pPr marL="342900" lvl="0" indent="-342900" algn="l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r>
              <a:rPr lang="ru-RU" sz="1900" dirty="0" smtClean="0">
                <a:solidFill>
                  <a:srgbClr val="000000"/>
                </a:solidFill>
                <a:latin typeface="Arial" charset="0"/>
              </a:rPr>
              <a:t>Что такое </a:t>
            </a:r>
            <a:r>
              <a:rPr lang="ru-RU" sz="1900" b="1" dirty="0" smtClean="0">
                <a:solidFill>
                  <a:srgbClr val="000000"/>
                </a:solidFill>
                <a:latin typeface="Arial" charset="0"/>
              </a:rPr>
              <a:t>Помехи</a:t>
            </a:r>
            <a:r>
              <a:rPr lang="ru-RU" sz="1900" dirty="0" smtClean="0">
                <a:solidFill>
                  <a:srgbClr val="000000"/>
                </a:solidFill>
                <a:latin typeface="Arial" charset="0"/>
              </a:rPr>
              <a:t>? (Напишите определение)</a:t>
            </a:r>
          </a:p>
          <a:p>
            <a:pPr marL="342900" lvl="0" indent="-342900" algn="l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r>
              <a:rPr lang="ru-RU" sz="1900" dirty="0" smtClean="0">
                <a:solidFill>
                  <a:srgbClr val="000000"/>
                </a:solidFill>
                <a:latin typeface="Arial" charset="0"/>
              </a:rPr>
              <a:t>Сколько стадий в личной продаже? (определите верный ответ):</a:t>
            </a:r>
          </a:p>
          <a:p>
            <a:pPr marL="800100" lvl="1" indent="-342900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lphaLcParenR"/>
            </a:pPr>
            <a:r>
              <a:rPr lang="ru-RU" sz="1900" dirty="0" smtClean="0">
                <a:solidFill>
                  <a:srgbClr val="000000"/>
                </a:solidFill>
                <a:latin typeface="Arial" charset="0"/>
              </a:rPr>
              <a:t>4</a:t>
            </a:r>
          </a:p>
          <a:p>
            <a:pPr marL="800100" lvl="1" indent="-342900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lphaLcParenR"/>
            </a:pPr>
            <a:r>
              <a:rPr lang="ru-RU" sz="1900" dirty="0" smtClean="0">
                <a:solidFill>
                  <a:srgbClr val="000000"/>
                </a:solidFill>
                <a:latin typeface="Arial" charset="0"/>
              </a:rPr>
              <a:t>7</a:t>
            </a:r>
          </a:p>
          <a:p>
            <a:pPr marL="800100" lvl="1" indent="-342900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lphaLcParenR"/>
            </a:pPr>
            <a:r>
              <a:rPr lang="ru-RU" sz="1900" dirty="0" smtClean="0">
                <a:solidFill>
                  <a:srgbClr val="000000"/>
                </a:solidFill>
                <a:latin typeface="Arial" charset="0"/>
              </a:rPr>
              <a:t>5</a:t>
            </a:r>
          </a:p>
          <a:p>
            <a:pPr marL="800100" lvl="1" indent="-342900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lphaLcParenR"/>
            </a:pPr>
            <a:r>
              <a:rPr lang="ru-RU" sz="1900" dirty="0" smtClean="0">
                <a:solidFill>
                  <a:srgbClr val="000000"/>
                </a:solidFill>
                <a:latin typeface="Arial" charset="0"/>
              </a:rPr>
              <a:t>6</a:t>
            </a:r>
          </a:p>
          <a:p>
            <a:pPr marL="342900" lvl="0" indent="-342900" algn="l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r>
              <a:rPr lang="ru-RU" sz="1900" dirty="0" smtClean="0">
                <a:solidFill>
                  <a:srgbClr val="000000"/>
                </a:solidFill>
                <a:latin typeface="Arial" charset="0"/>
              </a:rPr>
              <a:t>Верно ли выражение: Выплаты прогрессивной комиссии, организация бесплатных рекламных поездок, совместная реклама,  обучение персонала, торговые конкурсы, вручение ценных подарков – инструменты стимулирования потребителей?  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 smtClean="0"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 smtClean="0">
                <a:cs typeface="Arial" pitchFamily="34" charset="0"/>
              </a:rPr>
              <a:t>Тема «Название темы»</a:t>
            </a:r>
            <a:endParaRPr lang="ru-RU" dirty="0">
              <a:cs typeface="Arial" pitchFamily="34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ru-RU" altLang="ru-RU" dirty="0" smtClean="0"/>
              <a:t>Рекомендуемая литература</a:t>
            </a:r>
            <a:endParaRPr lang="ru-RU" alt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5"/>
          </p:nvPr>
        </p:nvSpPr>
        <p:spPr>
          <a:xfrm>
            <a:off x="628597" y="914400"/>
            <a:ext cx="7886808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/>
            <a:endParaRPr lang="ru-RU" sz="2000" dirty="0" smtClean="0"/>
          </a:p>
          <a:p>
            <a:pPr marL="342900" indent="-342900">
              <a:buAutoNum type="arabicPeriod"/>
            </a:pPr>
            <a:r>
              <a:rPr lang="ru-RU" sz="2000" dirty="0" err="1" smtClean="0"/>
              <a:t>Скульмовская</a:t>
            </a:r>
            <a:r>
              <a:rPr lang="ru-RU" sz="2000" dirty="0" smtClean="0"/>
              <a:t> Л.Г. Маркетинговые коммуникации туристского предприятия: основные модели и методы исследования// Фундаментальные исследования. – 2016. – № 2-3. – с. 628-631.</a:t>
            </a:r>
          </a:p>
          <a:p>
            <a:pPr marL="342900" indent="-342900">
              <a:buAutoNum type="arabicPeriod"/>
            </a:pPr>
            <a:r>
              <a:rPr lang="ru-RU" sz="2000" dirty="0" err="1" smtClean="0"/>
              <a:t>Ромат</a:t>
            </a:r>
            <a:r>
              <a:rPr lang="ru-RU" sz="2000" dirty="0" smtClean="0"/>
              <a:t>, Е. Реклама: практическая теория: [для бакалавров и магистров] / Е. </a:t>
            </a:r>
            <a:r>
              <a:rPr lang="ru-RU" sz="2000" dirty="0" err="1" smtClean="0"/>
              <a:t>Ромат</a:t>
            </a:r>
            <a:r>
              <a:rPr lang="ru-RU" sz="2000" dirty="0" smtClean="0"/>
              <a:t>, Д. </a:t>
            </a:r>
            <a:r>
              <a:rPr lang="ru-RU" sz="2000" dirty="0" err="1" smtClean="0"/>
              <a:t>Сендеров</a:t>
            </a:r>
            <a:r>
              <a:rPr lang="ru-RU" sz="2000" dirty="0" smtClean="0"/>
              <a:t>. - 9-е изд. - Санкт-Петербург.: Питер, 2016. - 542 с. </a:t>
            </a:r>
          </a:p>
          <a:p>
            <a:pPr marL="342900" indent="-342900">
              <a:buAutoNum type="arabicPeriod"/>
            </a:pPr>
            <a:r>
              <a:rPr lang="ru-RU" sz="2000" dirty="0" smtClean="0"/>
              <a:t>Козлова В.А Реклама в туризме: учебно-методическое пособие / В.А. Козлова. – М.: Академия безопасности и выживания, 2014. – 109 с. </a:t>
            </a:r>
          </a:p>
          <a:p>
            <a:pPr marL="342900" indent="-342900">
              <a:buAutoNum type="arabicPeriod"/>
            </a:pPr>
            <a:r>
              <a:rPr lang="ru-RU" sz="2000" dirty="0" err="1" smtClean="0"/>
              <a:t>Сасим</a:t>
            </a:r>
            <a:r>
              <a:rPr lang="ru-RU" sz="2000" dirty="0" smtClean="0"/>
              <a:t> А.В. Реклама в туристской деятельности: конспект лекций/ А.В. </a:t>
            </a:r>
            <a:r>
              <a:rPr lang="ru-RU" sz="2000" dirty="0" err="1" smtClean="0"/>
              <a:t>Сасим</a:t>
            </a:r>
            <a:r>
              <a:rPr lang="ru-RU" sz="2000" dirty="0" smtClean="0"/>
              <a:t>. – Омск.:2013. – 23 с.   </a:t>
            </a:r>
          </a:p>
          <a:p>
            <a:pPr marL="342900" indent="-342900">
              <a:buAutoNum type="arabicPeriod"/>
            </a:pPr>
            <a:endParaRPr lang="ru-RU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dirty="0" smtClean="0"/>
              <a:t>Автор: Толстых Ирина Николаевна</a:t>
            </a:r>
          </a:p>
          <a:p>
            <a:r>
              <a:rPr lang="ru-RU" dirty="0" smtClean="0"/>
              <a:t>Адрес: г. Владивосток, ул. Гоголя, д. 41</a:t>
            </a:r>
          </a:p>
          <a:p>
            <a:r>
              <a:rPr lang="ru-RU" dirty="0" smtClean="0"/>
              <a:t>Тел. : 8(423)2404360</a:t>
            </a:r>
          </a:p>
          <a:p>
            <a:r>
              <a:rPr lang="en-US" dirty="0" smtClean="0"/>
              <a:t>E</a:t>
            </a:r>
            <a:r>
              <a:rPr lang="ru-RU" dirty="0" smtClean="0"/>
              <a:t>-</a:t>
            </a:r>
            <a:r>
              <a:rPr lang="en-US" dirty="0" smtClean="0"/>
              <a:t>mail: Irina.Tolstykh23@vvsu.ru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53adb35581647a62597a5a577621511c6d8af44c"/>
</p:tagLst>
</file>

<file path=ppt/theme/theme1.xml><?xml version="1.0" encoding="utf-8"?>
<a:theme xmlns:a="http://schemas.openxmlformats.org/drawingml/2006/main" name="ДО">
  <a:themeElements>
    <a:clrScheme name="Синий">
      <a:dk1>
        <a:sysClr val="windowText" lastClr="000000"/>
      </a:dk1>
      <a:lt1>
        <a:sysClr val="window" lastClr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Дымчатое стекло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hade val="100000"/>
                <a:satMod val="100000"/>
              </a:schemeClr>
            </a:gs>
            <a:gs pos="100000">
              <a:schemeClr val="phClr">
                <a:tint val="61000"/>
                <a:alpha val="100000"/>
                <a:satMod val="18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</a:schemeClr>
            </a:gs>
            <a:gs pos="100000">
              <a:schemeClr val="phClr">
                <a:tint val="90000"/>
                <a:alpha val="100000"/>
                <a:satMod val="18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5240" cap="flat" cmpd="sng" algn="ctr">
          <a:solidFill>
            <a:schemeClr val="phClr">
              <a:tint val="25000"/>
              <a:alpha val="25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21590" dir="54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prstMaterial="flat">
            <a:bevelT w="28575" h="41275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1666</TotalTime>
  <Words>1476</Words>
  <Application>Microsoft Office PowerPoint</Application>
  <PresentationFormat>Экран (4:3)</PresentationFormat>
  <Paragraphs>192</Paragraphs>
  <Slides>22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3" baseType="lpstr">
      <vt:lpstr>ДО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</vt:vector>
  </TitlesOfParts>
  <Company>IzhSTU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Nemo</dc:creator>
  <cp:lastModifiedBy>123</cp:lastModifiedBy>
  <cp:revision>173</cp:revision>
  <dcterms:created xsi:type="dcterms:W3CDTF">2013-03-28T05:50:20Z</dcterms:created>
  <dcterms:modified xsi:type="dcterms:W3CDTF">2018-03-19T07:10:18Z</dcterms:modified>
</cp:coreProperties>
</file>