
<file path=[Content_Types].xml><?xml version="1.0" encoding="utf-8"?>
<Types xmlns="http://schemas.openxmlformats.org/package/2006/content-types">
  <Default Extension="bin" ContentType="application/vnd.openxmlformats-officedocument.oleObject"/>
  <Default Extension="vsd" ContentType="application/vnd.visio"/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456" r:id="rId3"/>
    <p:sldId id="404" r:id="rId4"/>
    <p:sldId id="405" r:id="rId5"/>
    <p:sldId id="406" r:id="rId6"/>
    <p:sldId id="408" r:id="rId7"/>
    <p:sldId id="407" r:id="rId8"/>
    <p:sldId id="435" r:id="rId9"/>
    <p:sldId id="436" r:id="rId10"/>
    <p:sldId id="437" r:id="rId11"/>
    <p:sldId id="438" r:id="rId12"/>
    <p:sldId id="455" r:id="rId13"/>
    <p:sldId id="439" r:id="rId14"/>
    <p:sldId id="440" r:id="rId15"/>
    <p:sldId id="441" r:id="rId16"/>
    <p:sldId id="442" r:id="rId17"/>
    <p:sldId id="443" r:id="rId18"/>
    <p:sldId id="444" r:id="rId19"/>
    <p:sldId id="445" r:id="rId20"/>
    <p:sldId id="446" r:id="rId21"/>
    <p:sldId id="447" r:id="rId22"/>
    <p:sldId id="448" r:id="rId23"/>
    <p:sldId id="453" r:id="rId24"/>
    <p:sldId id="454" r:id="rId25"/>
    <p:sldId id="449" r:id="rId26"/>
    <p:sldId id="450" r:id="rId27"/>
    <p:sldId id="451" r:id="rId28"/>
    <p:sldId id="452" r:id="rId29"/>
    <p:sldId id="434" r:id="rId30"/>
  </p:sldIdLst>
  <p:sldSz cx="9144000" cy="6858000" type="screen4x3"/>
  <p:notesSz cx="6858000" cy="9144000"/>
  <p:custDataLst>
    <p:tags r:id="rId33"/>
  </p:custDataLst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1pPr>
    <a:lvl2pPr marL="4572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2pPr>
    <a:lvl3pPr marL="9144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3pPr>
    <a:lvl4pPr marL="1371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4pPr>
    <a:lvl5pPr marL="18288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06" autoAdjust="0"/>
    <p:restoredTop sz="76814" autoAdjust="0"/>
  </p:normalViewPr>
  <p:slideViewPr>
    <p:cSldViewPr>
      <p:cViewPr varScale="1">
        <p:scale>
          <a:sx n="89" d="100"/>
          <a:sy n="89" d="100"/>
        </p:scale>
        <p:origin x="2244" y="7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buClr>
                <a:srgbClr val="000000"/>
              </a:buClr>
              <a:buSzPct val="100000"/>
              <a:buFont typeface="Arial" charset="0"/>
              <a:buNone/>
              <a:defRPr sz="12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Arial" charset="0"/>
              <a:buNone/>
              <a:defRPr sz="12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7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buClr>
                <a:srgbClr val="000000"/>
              </a:buClr>
              <a:buSzPct val="100000"/>
              <a:buFont typeface="Arial" charset="0"/>
              <a:buNone/>
              <a:defRPr sz="12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7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 sz="12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7C972283-3CAB-402D-B087-F3650FF21C7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750140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/>
            </a:pPr>
            <a:endParaRPr lang="ru-RU" altLang="ru-RU" smtClean="0"/>
          </a:p>
        </p:txBody>
      </p:sp>
      <p:sp>
        <p:nvSpPr>
          <p:cNvPr id="15363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/>
            </a:pPr>
            <a:endParaRPr lang="ru-RU" altLang="ru-RU" smtClean="0"/>
          </a:p>
        </p:txBody>
      </p:sp>
      <p:sp>
        <p:nvSpPr>
          <p:cNvPr id="15364" name="AutoShape 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/>
            </a:pPr>
            <a:endParaRPr lang="ru-RU" altLang="ru-RU" smtClean="0"/>
          </a:p>
        </p:txBody>
      </p:sp>
      <p:sp>
        <p:nvSpPr>
          <p:cNvPr id="15365" name="Text Box 4"/>
          <p:cNvSpPr txBox="1">
            <a:spLocks noChangeArrowheads="1"/>
          </p:cNvSpPr>
          <p:nvPr/>
        </p:nvSpPr>
        <p:spPr bwMode="auto">
          <a:xfrm>
            <a:off x="0" y="0"/>
            <a:ext cx="29718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Arial" charset="0"/>
              <a:buNone/>
              <a:defRPr/>
            </a:pPr>
            <a:endParaRPr lang="ru-RU" smtClean="0"/>
          </a:p>
        </p:txBody>
      </p:sp>
      <p:sp>
        <p:nvSpPr>
          <p:cNvPr id="15366" name="Text Box 5"/>
          <p:cNvSpPr txBox="1">
            <a:spLocks noChangeArrowheads="1"/>
          </p:cNvSpPr>
          <p:nvPr/>
        </p:nvSpPr>
        <p:spPr bwMode="auto">
          <a:xfrm>
            <a:off x="3884613" y="0"/>
            <a:ext cx="29718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Arial" charset="0"/>
              <a:buNone/>
              <a:defRPr/>
            </a:pPr>
            <a:endParaRPr lang="ru-RU" smtClean="0"/>
          </a:p>
        </p:txBody>
      </p:sp>
      <p:sp>
        <p:nvSpPr>
          <p:cNvPr id="2055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74688"/>
            <a:ext cx="4567238" cy="3443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7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1638" cy="411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15369" name="Text Box 8"/>
          <p:cNvSpPr txBox="1">
            <a:spLocks noChangeArrowheads="1"/>
          </p:cNvSpPr>
          <p:nvPr/>
        </p:nvSpPr>
        <p:spPr bwMode="auto">
          <a:xfrm>
            <a:off x="0" y="8683625"/>
            <a:ext cx="29718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Arial" charset="0"/>
              <a:buNone/>
              <a:defRPr/>
            </a:pPr>
            <a:endParaRPr lang="ru-RU" smtClean="0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C2461AA5-2DE2-451C-B0E4-2255F84D16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62216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D9F36A78-A19A-48F4-A5F4-A14034FF1FFA}" type="slidenum">
              <a:rPr lang="ru-RU" altLang="ru-RU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1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512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124" name="Text Box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altLang="ru-RU" smtClean="0"/>
              <a:t>Курс КИС предназначен для знакомства студентов с методами разработки, а также с особенностями процессов внедрения, сопровождения и эксплуатации корпоративных информационных систем. </a:t>
            </a:r>
          </a:p>
          <a:p>
            <a:r>
              <a:rPr lang="ru-RU" altLang="ru-RU" smtClean="0"/>
              <a:t>Курс рассчитан на 48 часов. 32 часа теоретический материал и 16 часов лабораторных работ </a:t>
            </a:r>
          </a:p>
        </p:txBody>
      </p:sp>
    </p:spTree>
    <p:extLst>
      <p:ext uri="{BB962C8B-B14F-4D97-AF65-F5344CB8AC3E}">
        <p14:creationId xmlns:p14="http://schemas.microsoft.com/office/powerpoint/2010/main" val="3191077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1ECC5B5B-92A0-4501-A7F0-65B0F8B3F41D}" type="slidenum">
              <a:rPr lang="ru-RU" altLang="ru-RU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2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A0931F57-8224-4206-9CB7-C95DD20B66A7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2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7172" name="Text Box 3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173" name="Rectangle 4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1859160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9FBCEBD8-7E47-47EB-895C-C09385E75C1C}" type="slidenum">
              <a:rPr lang="ru-RU" altLang="ru-RU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3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90930893-D26A-45B3-8934-254FFFFE79BE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3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9220" name="Text Box 3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9221" name="Text Box 4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altLang="ru-RU" smtClean="0"/>
              <a:t>Рассмотрим терминологию . </a:t>
            </a:r>
          </a:p>
          <a:p>
            <a:r>
              <a:rPr lang="ru-RU" altLang="ru-RU" smtClean="0"/>
              <a:t>Автоматическая система – система без участия человека. Автоматизированная система – система с участием человека. </a:t>
            </a:r>
          </a:p>
          <a:p>
            <a:r>
              <a:rPr lang="ru-RU" altLang="ru-RU" smtClean="0"/>
              <a:t>ИС =- это проекция. Определения дали американцы Уэнг и Уэнд и оно классическое. </a:t>
            </a:r>
          </a:p>
          <a:p>
            <a:r>
              <a:rPr lang="ru-RU" altLang="ru-RU" smtClean="0"/>
              <a:t>ГОСт34 дает определение для информационных систем</a:t>
            </a:r>
          </a:p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23500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03405883-D3A9-414A-8FF5-7ECF43406BC5}" type="slidenum">
              <a:rPr lang="ru-RU" altLang="ru-RU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4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D37C7AC2-4103-4EB6-9799-ACB59CDB3D0A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4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1268" name="Text Box 3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1269" name="Text Box 4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altLang="ru-RU" smtClean="0"/>
              <a:t>. ГОСт34 дает определение для Автоматизированных информационных систем</a:t>
            </a:r>
          </a:p>
          <a:p>
            <a:r>
              <a:rPr lang="ru-RU" altLang="ru-RU" smtClean="0"/>
              <a:t>Здесь же дадим определение КИС</a:t>
            </a:r>
          </a:p>
        </p:txBody>
      </p:sp>
    </p:spTree>
    <p:extLst>
      <p:ext uri="{BB962C8B-B14F-4D97-AF65-F5344CB8AC3E}">
        <p14:creationId xmlns:p14="http://schemas.microsoft.com/office/powerpoint/2010/main" val="5829090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05E61FC9-29E1-4454-A308-2A7D5CDD2F31}" type="slidenum">
              <a:rPr lang="ru-RU" altLang="ru-RU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5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22730565-4E1F-47D2-ADAD-080B21110AD9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5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3316" name="Text Box 3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3317" name="Text Box 4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altLang="ru-RU" smtClean="0"/>
              <a:t>. ГОСт34 дает определение для Автоматизированных информационных систем</a:t>
            </a:r>
          </a:p>
          <a:p>
            <a:r>
              <a:rPr lang="ru-RU" altLang="ru-RU" smtClean="0"/>
              <a:t>Здесь же дадим определение КИС</a:t>
            </a:r>
          </a:p>
        </p:txBody>
      </p:sp>
    </p:spTree>
    <p:extLst>
      <p:ext uri="{BB962C8B-B14F-4D97-AF65-F5344CB8AC3E}">
        <p14:creationId xmlns:p14="http://schemas.microsoft.com/office/powerpoint/2010/main" val="11900873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14E38A19-3561-4E3F-9898-B54C91A3E273}" type="slidenum">
              <a:rPr lang="ru-RU" altLang="ru-RU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6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F6509E0F-CF4C-4985-B185-BB3226412915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6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5365" name="Rectangle 4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876528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FAB7BCAF-C2C7-4297-A946-A544D10D7A29}" type="slidenum">
              <a:rPr lang="ru-RU" altLang="ru-RU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7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196CA064-2997-461E-A129-EE08190869B8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7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7412" name="Text Box 3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7413" name="Rectangle 4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9096592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D104E053-8D2C-41C2-A464-151719F44695}" type="slidenum">
              <a:rPr lang="ru-RU" altLang="ru-RU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8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8D4F6A4B-2895-4644-98BC-BCB302007A0A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8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9460" name="Text Box 3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9461" name="Text Box 4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altLang="ru-RU" smtClean="0"/>
              <a:t>В современных КИС используются современные системы хранения данных, которые представляют собой сеть – Сеть хранения данных. </a:t>
            </a:r>
            <a:r>
              <a:rPr lang="en-US" altLang="ru-RU" smtClean="0"/>
              <a:t>SAN </a:t>
            </a:r>
            <a:r>
              <a:rPr lang="ru-RU" altLang="ru-RU" smtClean="0"/>
              <a:t>– широко используемая в КИС технология построения надежных хранилищ данных, обеспечивающих масштабируемость, надежность хранения, быстрое восстановление при сбоях. </a:t>
            </a:r>
          </a:p>
        </p:txBody>
      </p:sp>
    </p:spTree>
    <p:extLst>
      <p:ext uri="{BB962C8B-B14F-4D97-AF65-F5344CB8AC3E}">
        <p14:creationId xmlns:p14="http://schemas.microsoft.com/office/powerpoint/2010/main" val="3657913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0B196E86-2574-4AA7-86E2-88218255154E}" type="slidenum">
              <a:rPr lang="ru-RU" altLang="ru-RU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9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62D1DDAE-F8C0-4BC3-A962-5B8E6FF6EACE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9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1508" name="Text Box 3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1509" name="Text Box 4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altLang="ru-RU" smtClean="0"/>
              <a:t>Обычно </a:t>
            </a:r>
            <a:r>
              <a:rPr lang="en-US" altLang="ru-RU" smtClean="0"/>
              <a:t>SAN </a:t>
            </a:r>
            <a:r>
              <a:rPr lang="ru-RU" altLang="ru-RU" smtClean="0"/>
              <a:t>использует </a:t>
            </a:r>
            <a:r>
              <a:rPr lang="en-US" altLang="ru-RU" smtClean="0"/>
              <a:t>Fibre Channel  </a:t>
            </a:r>
            <a:r>
              <a:rPr lang="ru-RU" altLang="ru-RU" smtClean="0"/>
              <a:t>, но в последний год стал активно применяться протокол </a:t>
            </a:r>
            <a:r>
              <a:rPr lang="en-US" altLang="ru-RU" smtClean="0"/>
              <a:t>SAS</a:t>
            </a:r>
            <a:r>
              <a:rPr lang="ru-RU" altLang="ru-RU" smtClean="0"/>
              <a:t>  на сетях, которые построены в близко расположенных точках в пределах нескольких метров.</a:t>
            </a:r>
            <a:r>
              <a:rPr lang="en-US" altLang="ru-RU" smtClean="0"/>
              <a:t> SAS </a:t>
            </a:r>
            <a:r>
              <a:rPr lang="ru-RU" altLang="ru-RU" smtClean="0"/>
              <a:t> намного дешевле и имеет сопоставимые с </a:t>
            </a:r>
            <a:r>
              <a:rPr lang="en-US" altLang="ru-RU" smtClean="0"/>
              <a:t>FC </a:t>
            </a:r>
            <a:r>
              <a:rPr lang="ru-RU" altLang="ru-RU" smtClean="0"/>
              <a:t>характеристики на малых расстояниях. </a:t>
            </a:r>
          </a:p>
          <a:p>
            <a:r>
              <a:rPr lang="ru-RU" altLang="ru-RU" smtClean="0"/>
              <a:t>Таким образом, если сеть хранения данных строится в рамках одного помещения, то для его построения  можно смело использовать протокол </a:t>
            </a:r>
            <a:r>
              <a:rPr lang="en-US" altLang="ru-RU" smtClean="0"/>
              <a:t>SAS</a:t>
            </a:r>
            <a:r>
              <a:rPr lang="ru-RU" altLang="ru-RU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66123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FBE18E29-86CD-4B9C-A340-CC71B2037715}" type="slidenum">
              <a:rPr lang="ru-RU" altLang="ru-RU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10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62130B5C-A3B2-48C8-920B-C59CAED0C1DD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10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3556" name="Text Box 3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3557" name="Text Box 4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altLang="ru-RU" smtClean="0"/>
              <a:t>На этом слайде приведены основные преимущества  использования </a:t>
            </a:r>
            <a:r>
              <a:rPr lang="en-US" altLang="ru-RU" smtClean="0"/>
              <a:t>SAN</a:t>
            </a:r>
            <a:r>
              <a:rPr lang="ru-RU" altLang="ru-RU" smtClean="0"/>
              <a:t>. </a:t>
            </a:r>
          </a:p>
          <a:p>
            <a:r>
              <a:rPr lang="ru-RU" altLang="ru-RU" smtClean="0"/>
              <a:t>Самое важное, что </a:t>
            </a:r>
            <a:r>
              <a:rPr lang="en-US" altLang="ru-RU" smtClean="0"/>
              <a:t>SAN </a:t>
            </a:r>
            <a:r>
              <a:rPr lang="ru-RU" altLang="ru-RU" smtClean="0"/>
              <a:t>позволяет строить сложную инфраструктуру, обеспечивая ее надежность, автоматизацию управления. </a:t>
            </a:r>
          </a:p>
          <a:p>
            <a:r>
              <a:rPr lang="ru-RU" altLang="ru-RU" smtClean="0"/>
              <a:t>Один </a:t>
            </a:r>
            <a:r>
              <a:rPr lang="en-US" altLang="ru-RU" smtClean="0"/>
              <a:t>SAN </a:t>
            </a:r>
            <a:r>
              <a:rPr lang="ru-RU" altLang="ru-RU" smtClean="0"/>
              <a:t> могут использовать множество серверов. Т.е. серверы могут использовать не свои диски, а общую сеть хранения </a:t>
            </a:r>
            <a:r>
              <a:rPr lang="en-US" altLang="ru-RU" smtClean="0"/>
              <a:t>SAN</a:t>
            </a:r>
            <a:r>
              <a:rPr lang="ru-RU" altLang="ru-RU" smtClean="0"/>
              <a:t>. Это даст возможность кроме надежности хранения обеспечить  загрузку  операционных систем не с дисков сервера, а с </a:t>
            </a:r>
            <a:r>
              <a:rPr lang="en-US" altLang="ru-RU" smtClean="0"/>
              <a:t>SAN</a:t>
            </a:r>
            <a:r>
              <a:rPr lang="ru-RU" altLang="ru-RU" smtClean="0"/>
              <a:t>, т.е. на физическом сервере могут работать разные операционные системы и разные образы в разные периоды времени. Если какой-то сервер выходит из строя, то его образ легко загрузится с </a:t>
            </a:r>
            <a:r>
              <a:rPr lang="en-US" altLang="ru-RU" smtClean="0"/>
              <a:t>SAN </a:t>
            </a:r>
            <a:r>
              <a:rPr lang="ru-RU" altLang="ru-RU" smtClean="0"/>
              <a:t>на другом сервере. </a:t>
            </a:r>
          </a:p>
          <a:p>
            <a:r>
              <a:rPr lang="en-US" altLang="ru-RU" smtClean="0"/>
              <a:t>SAN </a:t>
            </a:r>
            <a:r>
              <a:rPr lang="ru-RU" altLang="ru-RU" smtClean="0"/>
              <a:t>может позволить создать </a:t>
            </a:r>
            <a:r>
              <a:rPr lang="en-US" altLang="ru-RU" smtClean="0"/>
              <a:t>RAID –</a:t>
            </a:r>
            <a:r>
              <a:rPr lang="ru-RU" altLang="ru-RU" smtClean="0"/>
              <a:t>зеркало . </a:t>
            </a:r>
          </a:p>
        </p:txBody>
      </p:sp>
    </p:spTree>
    <p:extLst>
      <p:ext uri="{BB962C8B-B14F-4D97-AF65-F5344CB8AC3E}">
        <p14:creationId xmlns:p14="http://schemas.microsoft.com/office/powerpoint/2010/main" val="7605551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56215621-4FF8-49C6-86C5-5FD358808C87}" type="slidenum">
              <a:rPr lang="ru-RU" altLang="ru-RU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11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6A0524AD-D408-4A8E-8F68-7B9B95239FCA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11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5604" name="Text Box 3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5605" name="Text Box 4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altLang="ru-RU" smtClean="0"/>
              <a:t>На слайде представлена схема </a:t>
            </a:r>
            <a:r>
              <a:rPr lang="en-US" altLang="ru-RU" smtClean="0"/>
              <a:t>SAN</a:t>
            </a:r>
            <a:r>
              <a:rPr lang="ru-RU" altLang="ru-RU" smtClean="0"/>
              <a:t>. К сервер </a:t>
            </a:r>
            <a:r>
              <a:rPr lang="en-US" altLang="ru-RU" smtClean="0"/>
              <a:t>SAN </a:t>
            </a:r>
            <a:r>
              <a:rPr lang="ru-RU" altLang="ru-RU" smtClean="0"/>
              <a:t>подключены по разным протоколам </a:t>
            </a:r>
            <a:r>
              <a:rPr lang="en-US" altLang="ru-RU" smtClean="0"/>
              <a:t>FC, SAS, SATA </a:t>
            </a:r>
            <a:r>
              <a:rPr lang="ru-RU" altLang="ru-RU" smtClean="0"/>
              <a:t>– различные устройства хранения. Для доступа к </a:t>
            </a:r>
            <a:r>
              <a:rPr lang="en-US" altLang="ru-RU" smtClean="0"/>
              <a:t>SAN </a:t>
            </a:r>
            <a:r>
              <a:rPr lang="ru-RU" altLang="ru-RU" smtClean="0"/>
              <a:t>используется </a:t>
            </a:r>
            <a:r>
              <a:rPr lang="en-US" altLang="ru-RU" smtClean="0"/>
              <a:t>Fibre Channel </a:t>
            </a:r>
            <a:r>
              <a:rPr lang="ru-RU" altLang="ru-RU" smtClean="0"/>
              <a:t>коммутатор. К этому коммутатору присоединяются серверы приложений через контроллеры. Т.е. для организации хранилища нужно не только приобрести собственно </a:t>
            </a:r>
            <a:r>
              <a:rPr lang="en-US" altLang="ru-RU" smtClean="0"/>
              <a:t>SAN</a:t>
            </a:r>
            <a:r>
              <a:rPr lang="ru-RU" altLang="ru-RU" smtClean="0"/>
              <a:t>, но также коммутатор и контроллеры для каждого присоединяемого  сервера. </a:t>
            </a:r>
          </a:p>
        </p:txBody>
      </p:sp>
    </p:spTree>
    <p:extLst>
      <p:ext uri="{BB962C8B-B14F-4D97-AF65-F5344CB8AC3E}">
        <p14:creationId xmlns:p14="http://schemas.microsoft.com/office/powerpoint/2010/main" val="30194681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3778250" y="9428163"/>
            <a:ext cx="288925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9D053B0B-98F5-4CAE-8E8C-AF6BDB4B24FC}" type="slidenum">
              <a:rPr lang="ru-RU" altLang="ru-RU" sz="1200" b="0"/>
              <a:pPr algn="r" eaLnBrk="1" hangingPunct="1"/>
              <a:t>12</a:t>
            </a:fld>
            <a:endParaRPr lang="ru-RU" altLang="ru-RU" sz="1200" b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674688"/>
            <a:ext cx="4589462" cy="3443287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Электронный кампус - это основа функционирования современного вуза. Это то, что обеспечивает его развитие и конкурентоспособность. </a:t>
            </a:r>
          </a:p>
          <a:p>
            <a:pPr eaLnBrk="1" hangingPunct="1">
              <a:defRPr/>
            </a:pPr>
            <a:r>
              <a:rPr lang="ru-RU" dirty="0" smtClean="0"/>
              <a:t>Электронный кампус объединяет 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ru-RU" dirty="0" smtClean="0"/>
              <a:t>информационную инфраструктуру , формируя  умный дом. 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ru-RU" dirty="0" smtClean="0"/>
              <a:t>сервисы обеспечения жизнедеятельности вуза по всем направлениям – учебный процесс, наука, инновации, формируя цифровой город 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ru-RU" dirty="0" smtClean="0"/>
              <a:t>автоматизированное управление процессов вуза, формируя электронное правительство вуза </a:t>
            </a:r>
          </a:p>
          <a:p>
            <a:pPr eaLnBrk="1" hangingPunct="1">
              <a:defRPr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580722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D9EE9FCC-D20C-4419-8F3D-06F8E0BB21E8}" type="slidenum">
              <a:rPr lang="ru-RU" altLang="ru-RU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13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7651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C7BD5E3E-2AC3-4843-ABDC-1E6E0DE2E9B5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13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7652" name="Text Box 3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4037" name="Rectangle 4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</p:spPr>
        <p:txBody>
          <a:bodyPr wrap="none" anchor="ctr"/>
          <a:lstStyle/>
          <a:p>
            <a:pPr>
              <a:defRPr/>
            </a:pPr>
            <a:r>
              <a:rPr lang="ru-RU" dirty="0" smtClean="0"/>
              <a:t>Информатизация предприятия включает </a:t>
            </a:r>
          </a:p>
          <a:p>
            <a:pPr marL="171450" indent="-171450">
              <a:buFontTx/>
              <a:buChar char="-"/>
              <a:defRPr/>
            </a:pPr>
            <a:r>
              <a:rPr lang="ru-RU" dirty="0" smtClean="0"/>
              <a:t>Построение инфраструктуры , которая  включает компьютеры и сеть предприятия, коммуникационные устройства, оборудование, обеспечивающее безопасность – системы контроля управления доступом (турникеты, шлагбаумы, электронные замки, считыватели идентификационных пластиковых карт и прочее), видеонаблюдение, сигнализация, системы коммуникации (кроме сети и коммуникационных устройств) – видеоконференцсвязь, телефония, системы представления информации – проекционное оборудование, системы управления зданиями </a:t>
            </a:r>
          </a:p>
          <a:p>
            <a:pPr marL="171450" indent="-171450">
              <a:buFontTx/>
              <a:buChar char="-"/>
              <a:defRPr/>
            </a:pPr>
            <a:r>
              <a:rPr lang="ru-RU" dirty="0" smtClean="0"/>
              <a:t>Корпоративной информационной среды, включающая сервисы, системы, порталы и приложения, которые реализуют управление инфраструктурой и обеспечивают реализацию концепции Информатизации (Цифровой город, Электронное правительство, Умный дом). </a:t>
            </a:r>
          </a:p>
        </p:txBody>
      </p:sp>
    </p:spTree>
    <p:extLst>
      <p:ext uri="{BB962C8B-B14F-4D97-AF65-F5344CB8AC3E}">
        <p14:creationId xmlns:p14="http://schemas.microsoft.com/office/powerpoint/2010/main" val="15351792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31888" y="674688"/>
            <a:ext cx="4589462" cy="3443287"/>
          </a:xfrm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56358DA8-FFD1-40DC-9099-C8DA6C81D68B}" type="slidenum">
              <a:rPr lang="ru-RU" altLang="ru-RU">
                <a:solidFill>
                  <a:schemeClr val="tx1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14</a:t>
            </a:fld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8580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31888" y="674688"/>
            <a:ext cx="4589462" cy="3443287"/>
          </a:xfrm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6C4C2FC2-B161-45D0-920A-FD558C457FE0}" type="slidenum">
              <a:rPr lang="ru-RU" altLang="ru-RU">
                <a:solidFill>
                  <a:schemeClr val="tx1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15</a:t>
            </a:fld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5662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9"/>
          <p:cNvSpPr txBox="1">
            <a:spLocks noGrp="1" noChangeArrowheads="1"/>
          </p:cNvSpPr>
          <p:nvPr/>
        </p:nvSpPr>
        <p:spPr bwMode="auto">
          <a:xfrm>
            <a:off x="3778250" y="9428163"/>
            <a:ext cx="2884488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lnSpc>
                <a:spcPct val="93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fld id="{B7F0B16F-DF65-4BF9-B338-EB8F201D141D}" type="slidenum">
              <a:rPr lang="ru-RU" altLang="ru-RU">
                <a:latin typeface="Arial" panose="020B0604020202020204" pitchFamily="34" charset="0"/>
              </a:rPr>
              <a:pPr algn="r" eaLnBrk="1" hangingPunct="1">
                <a:lnSpc>
                  <a:spcPct val="93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t>16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33795" name="Text Box 2"/>
          <p:cNvSpPr txBox="1">
            <a:spLocks noChangeArrowheads="1"/>
          </p:cNvSpPr>
          <p:nvPr/>
        </p:nvSpPr>
        <p:spPr bwMode="auto">
          <a:xfrm>
            <a:off x="3778250" y="9428163"/>
            <a:ext cx="288925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EE1E65DF-28E5-45CA-8533-3CB7BAE8FB99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16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33796" name="Text Box 3"/>
          <p:cNvSpPr txBox="1">
            <a:spLocks noChangeArrowheads="1"/>
          </p:cNvSpPr>
          <p:nvPr/>
        </p:nvSpPr>
        <p:spPr bwMode="auto">
          <a:xfrm>
            <a:off x="1111250" y="744538"/>
            <a:ext cx="4446588" cy="37226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3797" name="Text Box 4"/>
          <p:cNvSpPr>
            <a:spLocks noGrp="1" noChangeArrowheads="1"/>
          </p:cNvSpPr>
          <p:nvPr>
            <p:ph type="body"/>
          </p:nvPr>
        </p:nvSpPr>
        <p:spPr>
          <a:xfrm>
            <a:off x="666750" y="4714875"/>
            <a:ext cx="5332413" cy="446405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228600" indent="-228600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971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9"/>
          <p:cNvSpPr txBox="1">
            <a:spLocks noGrp="1" noChangeArrowheads="1"/>
          </p:cNvSpPr>
          <p:nvPr/>
        </p:nvSpPr>
        <p:spPr bwMode="auto">
          <a:xfrm>
            <a:off x="3778250" y="9428163"/>
            <a:ext cx="2884488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lnSpc>
                <a:spcPct val="93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fld id="{23976B58-89D3-4D18-9A8D-EAB6E07C701D}" type="slidenum">
              <a:rPr lang="ru-RU" altLang="ru-RU">
                <a:latin typeface="Arial" panose="020B0604020202020204" pitchFamily="34" charset="0"/>
              </a:rPr>
              <a:pPr algn="r" eaLnBrk="1" hangingPunct="1">
                <a:lnSpc>
                  <a:spcPct val="93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t>17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35843" name="Text Box 2"/>
          <p:cNvSpPr txBox="1">
            <a:spLocks noChangeArrowheads="1"/>
          </p:cNvSpPr>
          <p:nvPr/>
        </p:nvSpPr>
        <p:spPr bwMode="auto">
          <a:xfrm>
            <a:off x="3778250" y="9428163"/>
            <a:ext cx="288925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A58E5F0A-16EB-4270-854F-4AFD975ACE17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17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35844" name="Text Box 3"/>
          <p:cNvSpPr txBox="1">
            <a:spLocks noChangeArrowheads="1"/>
          </p:cNvSpPr>
          <p:nvPr/>
        </p:nvSpPr>
        <p:spPr bwMode="auto">
          <a:xfrm>
            <a:off x="1111250" y="744538"/>
            <a:ext cx="4446588" cy="37226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5845" name="Text Box 4"/>
          <p:cNvSpPr>
            <a:spLocks noGrp="1" noChangeArrowheads="1"/>
          </p:cNvSpPr>
          <p:nvPr>
            <p:ph type="body"/>
          </p:nvPr>
        </p:nvSpPr>
        <p:spPr>
          <a:xfrm>
            <a:off x="666750" y="4714875"/>
            <a:ext cx="5332413" cy="446405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228600" indent="-228600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2019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 txBox="1">
            <a:spLocks noGrp="1" noChangeArrowheads="1"/>
          </p:cNvSpPr>
          <p:nvPr/>
        </p:nvSpPr>
        <p:spPr bwMode="auto">
          <a:xfrm>
            <a:off x="3778250" y="9428163"/>
            <a:ext cx="288925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D2301080-D036-4C7A-89DB-354AFE844277}" type="slidenum">
              <a:rPr lang="ru-RU" altLang="ru-RU">
                <a:solidFill>
                  <a:schemeClr val="tx1"/>
                </a:solidFill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18</a:t>
            </a:fld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674688"/>
            <a:ext cx="4589462" cy="3443287"/>
          </a:xfrm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3543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 txBox="1">
            <a:spLocks noGrp="1" noChangeArrowheads="1"/>
          </p:cNvSpPr>
          <p:nvPr/>
        </p:nvSpPr>
        <p:spPr bwMode="auto">
          <a:xfrm>
            <a:off x="3778250" y="9428163"/>
            <a:ext cx="288925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C159CB72-61F8-4A15-8D23-B4C1FCED1425}" type="slidenum">
              <a:rPr lang="ru-RU" altLang="ru-RU">
                <a:solidFill>
                  <a:schemeClr val="tx1"/>
                </a:solidFill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19</a:t>
            </a:fld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674688"/>
            <a:ext cx="4589462" cy="3443287"/>
          </a:xfrm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0582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 txBox="1">
            <a:spLocks noGrp="1" noChangeArrowheads="1"/>
          </p:cNvSpPr>
          <p:nvPr/>
        </p:nvSpPr>
        <p:spPr bwMode="auto">
          <a:xfrm>
            <a:off x="3778250" y="9428163"/>
            <a:ext cx="288925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F40E3CE2-29A1-449D-B8A8-6E1D6B1B9C6F}" type="slidenum">
              <a:rPr lang="ru-RU" altLang="ru-RU">
                <a:solidFill>
                  <a:schemeClr val="tx1"/>
                </a:solidFill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20</a:t>
            </a:fld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674688"/>
            <a:ext cx="4589462" cy="3443287"/>
          </a:xfrm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4945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 txBox="1">
            <a:spLocks noGrp="1" noChangeArrowheads="1"/>
          </p:cNvSpPr>
          <p:nvPr/>
        </p:nvSpPr>
        <p:spPr bwMode="auto">
          <a:xfrm>
            <a:off x="3778250" y="9428163"/>
            <a:ext cx="288925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D3A1242B-B3AD-463D-8B16-935223190BD6}" type="slidenum">
              <a:rPr lang="ru-RU" altLang="ru-RU">
                <a:solidFill>
                  <a:schemeClr val="tx1"/>
                </a:solidFill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21</a:t>
            </a:fld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674688"/>
            <a:ext cx="4589462" cy="3443287"/>
          </a:xfrm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939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 txBox="1">
            <a:spLocks noGrp="1" noChangeArrowheads="1"/>
          </p:cNvSpPr>
          <p:nvPr/>
        </p:nvSpPr>
        <p:spPr bwMode="auto">
          <a:xfrm>
            <a:off x="3778250" y="9428163"/>
            <a:ext cx="288925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61FA0643-6114-4C34-8F1A-547BEA026B1D}" type="slidenum">
              <a:rPr lang="ru-RU" altLang="ru-RU">
                <a:solidFill>
                  <a:schemeClr val="tx1"/>
                </a:solidFill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22</a:t>
            </a:fld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674688"/>
            <a:ext cx="4589462" cy="3443287"/>
          </a:xfrm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3903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9"/>
          <p:cNvSpPr txBox="1">
            <a:spLocks noGrp="1" noChangeArrowheads="1"/>
          </p:cNvSpPr>
          <p:nvPr/>
        </p:nvSpPr>
        <p:spPr bwMode="auto">
          <a:xfrm>
            <a:off x="3778250" y="9428163"/>
            <a:ext cx="2884488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93000"/>
              </a:lnSpc>
              <a:buClr>
                <a:srgbClr val="000000"/>
              </a:buClr>
            </a:pPr>
            <a:fld id="{CAB2FB08-8846-4B54-A632-18CCF9A22000}" type="slidenum">
              <a:rPr lang="ru-RU" altLang="ru-RU" sz="1200" b="0">
                <a:solidFill>
                  <a:srgbClr val="000000"/>
                </a:solidFill>
              </a:rPr>
              <a:pPr algn="r" eaLnBrk="1" hangingPunct="1">
                <a:lnSpc>
                  <a:spcPct val="93000"/>
                </a:lnSpc>
                <a:buClr>
                  <a:srgbClr val="000000"/>
                </a:buClr>
              </a:pPr>
              <a:t>23</a:t>
            </a:fld>
            <a:endParaRPr lang="ru-RU" altLang="ru-RU" sz="1200" b="0">
              <a:solidFill>
                <a:srgbClr val="000000"/>
              </a:solidFill>
            </a:endParaRPr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3778250" y="9428163"/>
            <a:ext cx="288925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buClr>
                <a:srgbClr val="000000"/>
              </a:buClr>
            </a:pPr>
            <a:fld id="{77B98563-A4A8-4C10-96DA-E2AEF0CBC120}" type="slidenum">
              <a:rPr lang="ru-RU" altLang="ru-RU" sz="1200" b="0">
                <a:solidFill>
                  <a:srgbClr val="000000"/>
                </a:solidFill>
              </a:rPr>
              <a:pPr algn="r" eaLnBrk="1" hangingPunct="1">
                <a:buClr>
                  <a:srgbClr val="000000"/>
                </a:buClr>
              </a:pPr>
              <a:t>23</a:t>
            </a:fld>
            <a:endParaRPr lang="ru-RU" altLang="ru-RU" sz="1200" b="0">
              <a:solidFill>
                <a:srgbClr val="000000"/>
              </a:solidFill>
            </a:endParaRPr>
          </a:p>
        </p:txBody>
      </p:sp>
      <p:sp>
        <p:nvSpPr>
          <p:cNvPr id="12292" name="Text Box 3"/>
          <p:cNvSpPr txBox="1">
            <a:spLocks noChangeArrowheads="1"/>
          </p:cNvSpPr>
          <p:nvPr/>
        </p:nvSpPr>
        <p:spPr bwMode="auto">
          <a:xfrm>
            <a:off x="1111250" y="744538"/>
            <a:ext cx="4446588" cy="37226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defTabSz="449263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49263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49263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49263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49263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>
                <a:srgbClr val="000000"/>
              </a:buClr>
            </a:pPr>
            <a:endParaRPr lang="ru-RU" altLang="ru-RU" b="0">
              <a:solidFill>
                <a:schemeClr val="bg1"/>
              </a:solidFill>
            </a:endParaRPr>
          </a:p>
        </p:txBody>
      </p:sp>
      <p:sp>
        <p:nvSpPr>
          <p:cNvPr id="12293" name="Text Box 4"/>
          <p:cNvSpPr>
            <a:spLocks noGrp="1" noChangeArrowheads="1"/>
          </p:cNvSpPr>
          <p:nvPr>
            <p:ph type="body"/>
          </p:nvPr>
        </p:nvSpPr>
        <p:spPr>
          <a:xfrm>
            <a:off x="666750" y="4714875"/>
            <a:ext cx="5332413" cy="4464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pPr marL="228600" indent="-228600" defTabSz="449263"/>
            <a:r>
              <a:rPr lang="ru-RU" altLang="ru-RU" smtClean="0">
                <a:latin typeface="Arial" panose="020B0604020202020204" pitchFamily="34" charset="0"/>
              </a:rPr>
              <a:t>НО к 2010 обозначились проблемы, которые обусловлены несколькими факторами:</a:t>
            </a:r>
          </a:p>
          <a:p>
            <a:pPr marL="228600" indent="-228600" defTabSz="449263">
              <a:buFontTx/>
              <a:buAutoNum type="arabicPeriod"/>
            </a:pPr>
            <a:r>
              <a:rPr lang="ru-RU" altLang="ru-RU" smtClean="0">
                <a:latin typeface="Arial" panose="020B0604020202020204" pitchFamily="34" charset="0"/>
              </a:rPr>
              <a:t>ВГУЭС, вуз в котором ИТ являются одним из конкурентных преимуществ, так как деятельность всего университета  по разным направлениям опирается на ИТ</a:t>
            </a:r>
          </a:p>
          <a:p>
            <a:pPr marL="228600" indent="-228600" defTabSz="449263">
              <a:buFontTx/>
              <a:buAutoNum type="arabicPeriod"/>
            </a:pPr>
            <a:r>
              <a:rPr lang="ru-RU" altLang="ru-RU" smtClean="0">
                <a:latin typeface="Arial" panose="020B0604020202020204" pitchFamily="34" charset="0"/>
              </a:rPr>
              <a:t>Из-за этого вузом к ИТ предъявляются повышенные требования по надежности, производительности, а мы имели на 2010 уже ненадежное, часто выходящее из строя устаревшее оборудование, из-за которого не могли реализовываться бизнес-процессы, терялись данные. Постоянно выходили из строя порты коммутатора </a:t>
            </a:r>
            <a:r>
              <a:rPr lang="en-US" altLang="ru-RU" smtClean="0">
                <a:latin typeface="Arial" panose="020B0604020202020204" pitchFamily="34" charset="0"/>
              </a:rPr>
              <a:t>Passport</a:t>
            </a:r>
            <a:r>
              <a:rPr lang="ru-RU" altLang="ru-RU" smtClean="0">
                <a:latin typeface="Arial" panose="020B0604020202020204" pitchFamily="34" charset="0"/>
              </a:rPr>
              <a:t>. Потребности вуза в передаче мультимедийных данных и вообще большие потоки информации требовали расширения внутренних каналов связи, надежности в передаче данных </a:t>
            </a:r>
          </a:p>
          <a:p>
            <a:pPr marL="228600" indent="-228600" defTabSz="449263">
              <a:buFontTx/>
              <a:buAutoNum type="arabicPeriod"/>
            </a:pPr>
            <a:r>
              <a:rPr lang="ru-RU" altLang="ru-RU" smtClean="0">
                <a:latin typeface="Arial" panose="020B0604020202020204" pitchFamily="34" charset="0"/>
              </a:rPr>
              <a:t>Проблемы с энергообеспечением – нехватка источников бесперебойного питания из-за большого числа физических серверов</a:t>
            </a:r>
          </a:p>
          <a:p>
            <a:pPr marL="228600" indent="-228600" defTabSz="449263">
              <a:buFontTx/>
              <a:buAutoNum type="arabicPeriod"/>
            </a:pPr>
            <a:r>
              <a:rPr lang="ru-RU" altLang="ru-RU" smtClean="0">
                <a:latin typeface="Arial" panose="020B0604020202020204" pitchFamily="34" charset="0"/>
              </a:rPr>
              <a:t>Нехватка системы кондиционирования, из-за этого аварийное отключение серверов – потери данных, сгорание портов и дисков</a:t>
            </a:r>
          </a:p>
          <a:p>
            <a:pPr marL="228600" indent="-228600" defTabSz="449263">
              <a:buFontTx/>
              <a:buAutoNum type="arabicPeriod"/>
            </a:pPr>
            <a:r>
              <a:rPr lang="ru-RU" altLang="ru-RU" smtClean="0">
                <a:latin typeface="Arial" panose="020B0604020202020204" pitchFamily="34" charset="0"/>
              </a:rPr>
              <a:t>Ограниченность финансирования – при этом увеличение сервисов и систем, компьютеров, серверов, проекторов, оргтехники и невозможность увеличить штат ИТ-специалистов</a:t>
            </a:r>
          </a:p>
          <a:p>
            <a:pPr marL="228600" indent="-228600" defTabSz="449263">
              <a:buFontTx/>
              <a:buAutoNum type="arabicPeriod"/>
            </a:pPr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1036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3778250" y="9428163"/>
            <a:ext cx="288925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97BA7D2B-B87C-4BE6-80CB-827D56F99DEF}" type="slidenum">
              <a:rPr lang="ru-RU" altLang="ru-RU" sz="1200" b="0"/>
              <a:pPr algn="r" eaLnBrk="1" hangingPunct="1"/>
              <a:t>24</a:t>
            </a:fld>
            <a:endParaRPr lang="ru-RU" altLang="ru-RU" sz="1200" b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674688"/>
            <a:ext cx="4589462" cy="3443287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9826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 txBox="1">
            <a:spLocks noGrp="1" noChangeArrowheads="1"/>
          </p:cNvSpPr>
          <p:nvPr/>
        </p:nvSpPr>
        <p:spPr bwMode="auto">
          <a:xfrm>
            <a:off x="3778250" y="9428163"/>
            <a:ext cx="288925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2CDEA1B0-2D80-4194-8396-D2303FE7C867}" type="slidenum">
              <a:rPr lang="ru-RU" altLang="ru-RU">
                <a:solidFill>
                  <a:schemeClr val="tx1"/>
                </a:solidFill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25</a:t>
            </a:fld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674688"/>
            <a:ext cx="4589462" cy="3443287"/>
          </a:xfrm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883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3778250" y="9428163"/>
            <a:ext cx="288925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D80C510C-C011-4809-8BDA-CF31B5A6F194}" type="slidenum">
              <a:rPr lang="ru-RU" altLang="ru-RU">
                <a:solidFill>
                  <a:schemeClr val="tx1"/>
                </a:solidFill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26</a:t>
            </a:fld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674688"/>
            <a:ext cx="4589462" cy="3443287"/>
          </a:xfrm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9005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 txBox="1">
            <a:spLocks noGrp="1" noChangeArrowheads="1"/>
          </p:cNvSpPr>
          <p:nvPr/>
        </p:nvSpPr>
        <p:spPr bwMode="auto">
          <a:xfrm>
            <a:off x="3778250" y="9428163"/>
            <a:ext cx="288925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CAE614DB-6EAD-4CB1-A1FA-9181A2A4E2C4}" type="slidenum">
              <a:rPr lang="ru-RU" altLang="ru-RU">
                <a:solidFill>
                  <a:schemeClr val="tx1"/>
                </a:solidFill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27</a:t>
            </a:fld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674688"/>
            <a:ext cx="4589462" cy="3443287"/>
          </a:xfrm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8068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 txBox="1">
            <a:spLocks noGrp="1" noChangeArrowheads="1"/>
          </p:cNvSpPr>
          <p:nvPr/>
        </p:nvSpPr>
        <p:spPr bwMode="auto">
          <a:xfrm>
            <a:off x="3778250" y="9428163"/>
            <a:ext cx="288925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8F1D36C4-D2AC-4442-A6E3-C1DEECC56118}" type="slidenum">
              <a:rPr lang="ru-RU" altLang="ru-RU">
                <a:solidFill>
                  <a:schemeClr val="tx1"/>
                </a:solidFill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28</a:t>
            </a:fld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674688"/>
            <a:ext cx="4589462" cy="3443287"/>
          </a:xfrm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4324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7E3EA6D5-F8CB-4B09-9275-DE58F4796D3A}" type="slidenum">
              <a:rPr lang="ru-RU" altLang="ru-RU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29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66563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E472ADF3-37A5-4A6B-B05D-71D4BFBCAC32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29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66564" name="Text Box 3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6565" name="Text Box 4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ru-RU" altLang="ru-RU" smtClean="0"/>
              <a:t>Основные вопросы, обсуждаемые на данном семинаре</a:t>
            </a:r>
          </a:p>
        </p:txBody>
      </p:sp>
    </p:spTree>
    <p:extLst>
      <p:ext uri="{BB962C8B-B14F-4D97-AF65-F5344CB8AC3E}">
        <p14:creationId xmlns:p14="http://schemas.microsoft.com/office/powerpoint/2010/main" val="1637468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Телематика'2007            ВГУЭС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FABB6-C7FB-4DB0-A8F0-0F220CE423B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55055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Телематика'2007            ВГУЭС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A1127-B6BD-4910-971F-890AF229EE6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85613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Телематика'2007            ВГУЭС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8D592-8919-413F-857E-5AE58F96E3C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65230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5425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Телематика'2007            ВГУЭС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5F54E-5C0F-4839-8535-1235CF12AA4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69589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Телематика'2007            ВГУЭС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4C3CCD-F0D8-4098-B685-230469A046F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681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Телематика'2007            ВГУЭС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D2EC0-22BF-4FAC-8207-0D20CE759AE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02338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Телематика'2007            ВГУЭС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CBCE6-337B-4590-AED0-F0D889C7CF9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36226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Телематика'2007            ВГУЭС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D77F5-FEA0-455A-ACE8-C900ADFE696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41955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Телематика'2007            ВГУЭС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220749-24E5-4803-85F0-5CBA5684AE2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07430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Телематика'2007            ВГУЭС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0346D-9547-4483-BBBD-CAC8C3275C8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6581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128588"/>
            <a:ext cx="2055813" cy="59928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6625" cy="59928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Телематика'2007            ВГУЭС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0CF1E1-A0CE-408E-BF5A-14BA67D875F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92368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4838" cy="14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4838" cy="452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Четвертый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  <a:p>
            <a:pPr lvl="4"/>
            <a:r>
              <a:rPr lang="en-GB" altLang="ru-RU" smtClean="0"/>
              <a:t>Восьмой уровень структуры</a:t>
            </a:r>
          </a:p>
          <a:p>
            <a:pPr lvl="4"/>
            <a:r>
              <a:rPr lang="en-GB" altLang="ru-RU" smtClean="0"/>
              <a:t>Девятый уровень структуры</a:t>
            </a:r>
          </a:p>
        </p:txBody>
      </p:sp>
      <p:sp>
        <p:nvSpPr>
          <p:cNvPr id="1028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Arial" charset="0"/>
              <a:buNone/>
              <a:defRPr/>
            </a:pPr>
            <a:endParaRPr lang="ru-RU" smtClean="0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90838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ru-RU"/>
              <a:t>Телематика'2007            ВГУЭС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28838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7A288DE5-CD8D-4DEC-B845-6C25D3DF927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charset="0"/>
        </a:defRPr>
      </a:lvl5pPr>
      <a:lvl6pPr marL="1536700" indent="-2159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Arial" charset="0"/>
        </a:defRPr>
      </a:lvl6pPr>
      <a:lvl7pPr marL="1993900" indent="-2159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Arial" charset="0"/>
        </a:defRPr>
      </a:lvl7pPr>
      <a:lvl8pPr marL="2451100" indent="-2159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Arial" charset="0"/>
        </a:defRPr>
      </a:lvl8pPr>
      <a:lvl9pPr marL="2908300" indent="-2159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Arial" charset="0"/>
        </a:defRPr>
      </a:lvl9pPr>
    </p:titleStyle>
    <p:bodyStyle>
      <a:lvl1pPr marL="338138" indent="-338138" algn="l" defTabSz="449263" rtl="0" eaLnBrk="0" fontAlgn="base" hangingPunct="0">
        <a:lnSpc>
          <a:spcPct val="93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38188" indent="-280988" algn="l" defTabSz="449263" rtl="0" eaLnBrk="0" fontAlgn="base" hangingPunct="0">
        <a:lnSpc>
          <a:spcPct val="93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rgbClr val="000000"/>
          </a:solidFill>
          <a:latin typeface="+mn-lt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rgbClr val="000000"/>
          </a:solidFill>
          <a:latin typeface="+mn-lt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rgbClr val="000000"/>
          </a:solidFill>
          <a:latin typeface="+mn-lt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rgbClr val="000000"/>
          </a:solidFill>
          <a:latin typeface="+mn-lt"/>
        </a:defRPr>
      </a:lvl5pPr>
      <a:lvl6pPr marL="2514600" indent="-228600" algn="l" defTabSz="449263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</a:defRPr>
      </a:lvl6pPr>
      <a:lvl7pPr marL="2971800" indent="-228600" algn="l" defTabSz="449263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</a:defRPr>
      </a:lvl7pPr>
      <a:lvl8pPr marL="3429000" indent="-228600" algn="l" defTabSz="449263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</a:defRPr>
      </a:lvl8pPr>
      <a:lvl9pPr marL="3886200" indent="-228600" algn="l" defTabSz="449263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.emf"/><Relationship Id="rId5" Type="http://schemas.openxmlformats.org/officeDocument/2006/relationships/oleObject" Target="../embeddings/_________Microsoft_Visio_2003_20101.vsd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025"/>
          <p:cNvSpPr txBox="1">
            <a:spLocks noChangeArrowheads="1"/>
          </p:cNvSpPr>
          <p:nvPr/>
        </p:nvSpPr>
        <p:spPr bwMode="auto">
          <a:xfrm>
            <a:off x="0" y="333375"/>
            <a:ext cx="9144000" cy="381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3600" dirty="0" smtClean="0">
                <a:solidFill>
                  <a:srgbClr val="002060"/>
                </a:solidFill>
              </a:rPr>
              <a:t>Информатизация предприятия: процессы, инфраструктура и системы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3600" dirty="0">
              <a:solidFill>
                <a:srgbClr val="000066"/>
              </a:solidFill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3600" dirty="0">
                <a:solidFill>
                  <a:srgbClr val="000066"/>
                </a:solidFill>
              </a:rPr>
              <a:t>Лекция </a:t>
            </a:r>
            <a:r>
              <a:rPr lang="ru-RU" altLang="ru-RU" sz="3600" dirty="0" smtClean="0">
                <a:solidFill>
                  <a:srgbClr val="000066"/>
                </a:solidFill>
              </a:rPr>
              <a:t>2</a:t>
            </a:r>
            <a:endParaRPr lang="ru-RU" altLang="ru-RU" sz="3600" dirty="0">
              <a:solidFill>
                <a:srgbClr val="000066"/>
              </a:solidFill>
            </a:endParaRPr>
          </a:p>
        </p:txBody>
      </p:sp>
      <p:sp>
        <p:nvSpPr>
          <p:cNvPr id="4099" name="Text Box 1026"/>
          <p:cNvSpPr txBox="1">
            <a:spLocks noChangeArrowheads="1"/>
          </p:cNvSpPr>
          <p:nvPr/>
        </p:nvSpPr>
        <p:spPr bwMode="auto">
          <a:xfrm>
            <a:off x="250825" y="4365625"/>
            <a:ext cx="8893175" cy="2303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altLang="ru-RU">
                <a:solidFill>
                  <a:srgbClr val="800000"/>
                </a:solidFill>
              </a:rPr>
              <a:t>Шахгельдян Карина Иосифовна</a:t>
            </a:r>
          </a:p>
          <a:p>
            <a:pPr algn="ctr" eaLnBrk="1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None/>
            </a:pPr>
            <a:r>
              <a:rPr lang="ru-RU" altLang="ru-RU" sz="2800">
                <a:solidFill>
                  <a:srgbClr val="800000"/>
                </a:solidFill>
              </a:rPr>
              <a:t>Владивостокский государственный университет экономики и сервиса</a:t>
            </a:r>
          </a:p>
          <a:p>
            <a:pPr algn="ctr" eaLnBrk="1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None/>
            </a:pPr>
            <a:r>
              <a:rPr lang="en-US" altLang="ru-RU" sz="2800">
                <a:solidFill>
                  <a:srgbClr val="800000"/>
                </a:solidFill>
              </a:rPr>
              <a:t>carinash@vvsu.ru</a:t>
            </a:r>
            <a:endParaRPr lang="ru-RU" altLang="ru-RU" sz="2800">
              <a:solidFill>
                <a:srgbClr val="8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8027988" y="6381750"/>
            <a:ext cx="827087" cy="28733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fld id="{6A60F970-96B0-4466-901B-3202A57AF34B}" type="slidenum">
              <a:rPr lang="ru-RU" altLang="ru-RU" sz="1400"/>
              <a:pPr algn="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t>2</a:t>
            </a:fld>
            <a:endParaRPr lang="ru-RU" altLang="ru-RU" sz="1400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dirty="0">
                <a:solidFill>
                  <a:srgbClr val="FFFFFF"/>
                </a:solidFill>
              </a:rPr>
              <a:t>Тема </a:t>
            </a:r>
            <a:r>
              <a:rPr lang="en-US" altLang="ru-RU" dirty="0" smtClean="0">
                <a:solidFill>
                  <a:srgbClr val="FFFFFF"/>
                </a:solidFill>
              </a:rPr>
              <a:t>2</a:t>
            </a:r>
            <a:r>
              <a:rPr lang="ru-RU" altLang="ru-RU" dirty="0" smtClean="0">
                <a:solidFill>
                  <a:srgbClr val="FFFFFF"/>
                </a:solidFill>
              </a:rPr>
              <a:t>.</a:t>
            </a:r>
            <a:r>
              <a:rPr lang="en-US" altLang="ru-RU" dirty="0" smtClean="0">
                <a:solidFill>
                  <a:srgbClr val="FFFFFF"/>
                </a:solidFill>
              </a:rPr>
              <a:t> </a:t>
            </a:r>
            <a:r>
              <a:rPr lang="ru-RU" altLang="ru-RU" dirty="0" smtClean="0">
                <a:solidFill>
                  <a:srgbClr val="FFFFFF"/>
                </a:solidFill>
              </a:rPr>
              <a:t>Инфраструктура </a:t>
            </a:r>
            <a:endParaRPr lang="ru-RU" altLang="ru-RU" dirty="0">
              <a:solidFill>
                <a:srgbClr val="FFFFFF"/>
              </a:solidFill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539750" y="692150"/>
            <a:ext cx="8604250" cy="594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AutoNum type="arabicPeriod"/>
            </a:pPr>
            <a:endParaRPr lang="ru-RU" altLang="ru-RU" sz="2400">
              <a:solidFill>
                <a:srgbClr val="000066"/>
              </a:solidFill>
            </a:endParaRP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755650" y="908050"/>
            <a:ext cx="8604250" cy="594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800100" indent="-34290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ru-RU" altLang="ru-RU" sz="2400" dirty="0" smtClean="0">
                <a:solidFill>
                  <a:srgbClr val="800000"/>
                </a:solidFill>
              </a:rPr>
              <a:t>ИТ-инфраструктура предприятия </a:t>
            </a:r>
            <a:endParaRPr lang="ru-RU" altLang="ru-RU" sz="2400" dirty="0">
              <a:solidFill>
                <a:srgbClr val="800000"/>
              </a:solidFill>
            </a:endParaRPr>
          </a:p>
          <a:p>
            <a:pPr eaLnBrk="1" hangingPunct="1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AutoNum type="arabicPeriod"/>
            </a:pPr>
            <a:r>
              <a:rPr lang="ru-RU" altLang="ru-RU" sz="2400" dirty="0">
                <a:solidFill>
                  <a:srgbClr val="000066"/>
                </a:solidFill>
              </a:rPr>
              <a:t>ИТ-Инфраструктура большого </a:t>
            </a:r>
            <a:r>
              <a:rPr lang="ru-RU" altLang="ru-RU" sz="2400" dirty="0" smtClean="0">
                <a:solidFill>
                  <a:srgbClr val="000066"/>
                </a:solidFill>
              </a:rPr>
              <a:t>предприятия</a:t>
            </a:r>
            <a:endParaRPr lang="en-US" altLang="ru-RU" sz="2400" dirty="0" smtClean="0">
              <a:solidFill>
                <a:srgbClr val="000066"/>
              </a:solidFill>
            </a:endParaRPr>
          </a:p>
          <a:p>
            <a:pPr eaLnBrk="1" hangingPunct="1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AutoNum type="arabicPeriod"/>
            </a:pPr>
            <a:r>
              <a:rPr lang="ru-RU" altLang="ru-RU" sz="2400" dirty="0" smtClean="0">
                <a:solidFill>
                  <a:srgbClr val="000066"/>
                </a:solidFill>
              </a:rPr>
              <a:t>Сеть хранения предприятия </a:t>
            </a:r>
          </a:p>
          <a:p>
            <a:pPr eaLnBrk="1" hangingPunct="1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AutoNum type="arabicPeriod"/>
            </a:pPr>
            <a:r>
              <a:rPr lang="ru-RU" altLang="ru-RU" sz="2400" dirty="0" smtClean="0">
                <a:solidFill>
                  <a:srgbClr val="000066"/>
                </a:solidFill>
              </a:rPr>
              <a:t>Центр обработки данных</a:t>
            </a:r>
          </a:p>
          <a:p>
            <a:pPr eaLnBrk="1" hangingPunct="1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AutoNum type="arabicPeriod"/>
            </a:pPr>
            <a:r>
              <a:rPr lang="ru-RU" altLang="ru-RU" sz="2400" dirty="0" smtClean="0">
                <a:solidFill>
                  <a:srgbClr val="000066"/>
                </a:solidFill>
              </a:rPr>
              <a:t>Серверная виртуализация </a:t>
            </a:r>
            <a:r>
              <a:rPr lang="en-US" altLang="ru-RU" sz="2400" dirty="0" smtClean="0">
                <a:solidFill>
                  <a:srgbClr val="000066"/>
                </a:solidFill>
              </a:rPr>
              <a:t>(VSI)</a:t>
            </a:r>
            <a:endParaRPr lang="ru-RU" altLang="ru-RU" sz="2400" dirty="0" smtClean="0">
              <a:solidFill>
                <a:srgbClr val="000066"/>
              </a:solidFill>
            </a:endParaRPr>
          </a:p>
          <a:p>
            <a:pPr eaLnBrk="1" hangingPunct="1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AutoNum type="arabicPeriod"/>
            </a:pPr>
            <a:r>
              <a:rPr lang="ru-RU" altLang="ru-RU" sz="2400" dirty="0" smtClean="0">
                <a:solidFill>
                  <a:srgbClr val="000066"/>
                </a:solidFill>
              </a:rPr>
              <a:t>Виртуализация рабочих мест (</a:t>
            </a:r>
            <a:r>
              <a:rPr lang="en-US" altLang="ru-RU" sz="2400" dirty="0" smtClean="0">
                <a:solidFill>
                  <a:srgbClr val="000066"/>
                </a:solidFill>
              </a:rPr>
              <a:t>VDI)</a:t>
            </a:r>
            <a:endParaRPr lang="ru-RU" altLang="ru-RU" sz="2400" dirty="0" smtClean="0">
              <a:solidFill>
                <a:srgbClr val="000066"/>
              </a:solidFill>
            </a:endParaRPr>
          </a:p>
          <a:p>
            <a:pPr eaLnBrk="1" hangingPunct="1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AutoNum type="arabicPeriod"/>
            </a:pPr>
            <a:endParaRPr lang="en-US" altLang="ru-RU" sz="2400" dirty="0" smtClean="0">
              <a:solidFill>
                <a:srgbClr val="000066"/>
              </a:solidFill>
            </a:endParaRPr>
          </a:p>
          <a:p>
            <a:pPr eaLnBrk="1" hangingPunct="1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AutoNum type="arabicPeriod"/>
            </a:pPr>
            <a:endParaRPr lang="en-US" altLang="ru-RU" sz="2400" dirty="0">
              <a:solidFill>
                <a:srgbClr val="000066"/>
              </a:solidFill>
            </a:endParaRPr>
          </a:p>
          <a:p>
            <a:pPr lvl="1" eaLnBrk="1" hangingPunct="1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AutoNum type="arabicPeriod"/>
            </a:pPr>
            <a:endParaRPr lang="en-US" altLang="ru-RU" sz="2400" dirty="0">
              <a:solidFill>
                <a:srgbClr val="000066"/>
              </a:solidFill>
            </a:endParaRPr>
          </a:p>
          <a:p>
            <a:pPr eaLnBrk="1" hangingPunct="1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AutoNum type="arabicPeriod"/>
            </a:pPr>
            <a:endParaRPr lang="ru-RU" altLang="ru-RU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9538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fld id="{E9AE714F-0655-486B-B7A1-F237BB9F9D48}" type="slidenum">
              <a:rPr lang="ru-RU" altLang="ru-RU" sz="1400"/>
              <a:pPr algn="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t>3</a:t>
            </a:fld>
            <a:endParaRPr lang="ru-RU" altLang="ru-RU" sz="1400"/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4000" dirty="0">
                <a:solidFill>
                  <a:srgbClr val="FFFFFF"/>
                </a:solidFill>
              </a:rPr>
              <a:t>Тема </a:t>
            </a:r>
            <a:r>
              <a:rPr lang="ru-RU" altLang="ru-RU" sz="4000" dirty="0" smtClean="0">
                <a:solidFill>
                  <a:srgbClr val="FFFFFF"/>
                </a:solidFill>
              </a:rPr>
              <a:t>2.Инфраструктура</a:t>
            </a:r>
            <a:endParaRPr lang="ru-RU" altLang="ru-RU" sz="4000" dirty="0">
              <a:solidFill>
                <a:srgbClr val="FFFFFF"/>
              </a:solidFill>
            </a:endParaRPr>
          </a:p>
        </p:txBody>
      </p:sp>
      <p:graphicFrame>
        <p:nvGraphicFramePr>
          <p:cNvPr id="8196" name="Object 4"/>
          <p:cNvGraphicFramePr>
            <a:graphicFrameLocks noChangeAspect="1"/>
          </p:cNvGraphicFramePr>
          <p:nvPr/>
        </p:nvGraphicFramePr>
        <p:xfrm>
          <a:off x="3059113" y="1989138"/>
          <a:ext cx="5794375" cy="467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4" name="Visio" r:id="rId4" imgW="5251718" imgH="4231600" progId="Visio.Drawing.11">
                  <p:embed/>
                </p:oleObj>
              </mc:Choice>
              <mc:Fallback>
                <p:oleObj name="Visio" r:id="rId4" imgW="5251718" imgH="4231600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113" y="1989138"/>
                        <a:ext cx="5794375" cy="467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B8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0" y="908050"/>
            <a:ext cx="8820150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800">
                <a:solidFill>
                  <a:srgbClr val="800000"/>
                </a:solidFill>
              </a:rPr>
              <a:t>Сеть</a:t>
            </a:r>
            <a:r>
              <a:rPr lang="ru-RU" altLang="ru-RU" sz="1800">
                <a:solidFill>
                  <a:srgbClr val="000066"/>
                </a:solidFill>
              </a:rPr>
              <a:t> современного предприятия должна поддерживать востребованные для бизнеса приложения и сервисы. В первую очередь это: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800">
                <a:solidFill>
                  <a:srgbClr val="000066"/>
                </a:solidFill>
              </a:rPr>
              <a:t>Возможность высокоскоростного доступа к сети Интернет.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800">
                <a:solidFill>
                  <a:srgbClr val="000066"/>
                </a:solidFill>
              </a:rPr>
              <a:t>Работа с приложениями КИС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800">
                <a:solidFill>
                  <a:srgbClr val="000066"/>
                </a:solidFill>
              </a:rPr>
              <a:t>Создание виртуальных частных сетей (VPN).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800">
                <a:solidFill>
                  <a:srgbClr val="000066"/>
                </a:solidFill>
              </a:rPr>
              <a:t>Передача голоса поверх IP.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800">
                <a:solidFill>
                  <a:srgbClr val="000066"/>
                </a:solidFill>
              </a:rPr>
              <a:t>Проведение видеоконференций.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800">
                <a:solidFill>
                  <a:srgbClr val="000066"/>
                </a:solidFill>
              </a:rPr>
              <a:t>Защита информации и хранение данных.</a:t>
            </a:r>
            <a:r>
              <a:rPr lang="en-GB" altLang="ru-RU" sz="1800">
                <a:solidFill>
                  <a:srgbClr val="000066"/>
                </a:solidFill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fld id="{7D3C3C4D-4242-43B0-80A4-CF1420020623}" type="slidenum">
              <a:rPr lang="ru-RU" altLang="ru-RU" sz="1400"/>
              <a:pPr algn="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t>4</a:t>
            </a:fld>
            <a:endParaRPr lang="ru-RU" altLang="ru-RU" sz="1400"/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3600" dirty="0">
                <a:solidFill>
                  <a:srgbClr val="FFFFFF"/>
                </a:solidFill>
              </a:rPr>
              <a:t>Тема </a:t>
            </a:r>
            <a:r>
              <a:rPr lang="ru-RU" altLang="ru-RU" sz="3600" dirty="0" smtClean="0">
                <a:solidFill>
                  <a:srgbClr val="FFFFFF"/>
                </a:solidFill>
              </a:rPr>
              <a:t>2. </a:t>
            </a:r>
            <a:r>
              <a:rPr lang="ru-RU" altLang="ru-RU" sz="3600" dirty="0">
                <a:solidFill>
                  <a:srgbClr val="FFFFFF"/>
                </a:solidFill>
              </a:rPr>
              <a:t>Инфраструктура</a:t>
            </a:r>
          </a:p>
        </p:txBody>
      </p:sp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1116013" y="2781300"/>
          <a:ext cx="6307137" cy="362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2" name="Visio" r:id="rId4" imgW="6306713" imgH="3621167" progId="Visio.Drawing.11">
                  <p:embed/>
                </p:oleObj>
              </mc:Choice>
              <mc:Fallback>
                <p:oleObj name="Visio" r:id="rId4" imgW="6306713" imgH="3621167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2781300"/>
                        <a:ext cx="6307137" cy="3621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B8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0" y="998538"/>
            <a:ext cx="8748713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800">
                <a:solidFill>
                  <a:srgbClr val="800000"/>
                </a:solidFill>
              </a:rPr>
              <a:t>Корпоративная сеть</a:t>
            </a:r>
            <a:r>
              <a:rPr lang="ru-RU" altLang="ru-RU" sz="1800">
                <a:solidFill>
                  <a:srgbClr val="000066"/>
                </a:solidFill>
              </a:rPr>
              <a:t> - это сложная инфраструктура, предназначенная для передачи большого объёма разнородных информационных потоков (телефония, обмен данными, доступ в Интернет, видеоконференции и т. д.) в пределах одного предприятия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fld id="{2B077FB4-0A04-4CE5-BAFE-C9BDFFF551D4}" type="slidenum">
              <a:rPr lang="ru-RU" altLang="ru-RU" sz="1400"/>
              <a:pPr algn="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t>5</a:t>
            </a:fld>
            <a:endParaRPr lang="ru-RU" altLang="ru-RU" sz="1400"/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4000" dirty="0">
                <a:solidFill>
                  <a:srgbClr val="FFFFFF"/>
                </a:solidFill>
              </a:rPr>
              <a:t>Тема </a:t>
            </a:r>
            <a:r>
              <a:rPr lang="ru-RU" altLang="ru-RU" sz="4000" dirty="0" smtClean="0">
                <a:solidFill>
                  <a:srgbClr val="FFFFFF"/>
                </a:solidFill>
              </a:rPr>
              <a:t>2. </a:t>
            </a:r>
            <a:r>
              <a:rPr lang="ru-RU" altLang="ru-RU" sz="4000" dirty="0">
                <a:solidFill>
                  <a:srgbClr val="FFFFFF"/>
                </a:solidFill>
              </a:rPr>
              <a:t>Инфраструктура</a:t>
            </a:r>
          </a:p>
        </p:txBody>
      </p:sp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107950" y="1333500"/>
          <a:ext cx="8496300" cy="441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9" name="Visio" r:id="rId4" imgW="10117786" imgH="5258514" progId="Visio.Drawing.11">
                  <p:embed/>
                </p:oleObj>
              </mc:Choice>
              <mc:Fallback>
                <p:oleObj name="Visio" r:id="rId4" imgW="10117786" imgH="5258514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1333500"/>
                        <a:ext cx="8496300" cy="441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B8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fld id="{FC4D4D45-5464-4B14-8187-531C2A6503A1}" type="slidenum">
              <a:rPr lang="ru-RU" altLang="ru-RU" sz="1400"/>
              <a:pPr algn="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t>6</a:t>
            </a:fld>
            <a:endParaRPr lang="ru-RU" altLang="ru-RU" sz="1400"/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4000" dirty="0">
                <a:solidFill>
                  <a:srgbClr val="FFFFFF"/>
                </a:solidFill>
              </a:rPr>
              <a:t>Тема </a:t>
            </a:r>
            <a:r>
              <a:rPr lang="ru-RU" altLang="ru-RU" sz="4000" dirty="0" smtClean="0">
                <a:solidFill>
                  <a:srgbClr val="FFFFFF"/>
                </a:solidFill>
              </a:rPr>
              <a:t>2. </a:t>
            </a:r>
            <a:r>
              <a:rPr lang="ru-RU" altLang="ru-RU" sz="4000" dirty="0">
                <a:solidFill>
                  <a:srgbClr val="FFFFFF"/>
                </a:solidFill>
              </a:rPr>
              <a:t>Сеть с филиалами</a:t>
            </a:r>
          </a:p>
        </p:txBody>
      </p:sp>
      <p:graphicFrame>
        <p:nvGraphicFramePr>
          <p:cNvPr id="14340" name="Object 4"/>
          <p:cNvGraphicFramePr>
            <a:graphicFrameLocks noChangeAspect="1"/>
          </p:cNvGraphicFramePr>
          <p:nvPr/>
        </p:nvGraphicFramePr>
        <p:xfrm>
          <a:off x="1535113" y="1397000"/>
          <a:ext cx="6073775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7" name="Visio" r:id="rId4" imgW="9571507" imgH="6403658" progId="Visio.Drawing.11">
                  <p:embed/>
                </p:oleObj>
              </mc:Choice>
              <mc:Fallback>
                <p:oleObj name="Visio" r:id="rId4" imgW="9571507" imgH="6403658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5113" y="1397000"/>
                        <a:ext cx="6073775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B8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fld id="{6FA09B10-0DD0-4324-A204-7E06B6650F4B}" type="slidenum">
              <a:rPr lang="ru-RU" altLang="ru-RU" sz="1400"/>
              <a:pPr algn="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t>7</a:t>
            </a:fld>
            <a:endParaRPr lang="ru-RU" altLang="ru-RU" sz="1400"/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4000" dirty="0">
                <a:solidFill>
                  <a:srgbClr val="FFFFFF"/>
                </a:solidFill>
              </a:rPr>
              <a:t>Тема </a:t>
            </a:r>
            <a:r>
              <a:rPr lang="ru-RU" altLang="ru-RU" sz="4000" dirty="0" smtClean="0">
                <a:solidFill>
                  <a:srgbClr val="FFFFFF"/>
                </a:solidFill>
              </a:rPr>
              <a:t>2. </a:t>
            </a:r>
            <a:r>
              <a:rPr lang="ru-RU" altLang="ru-RU" sz="4000" dirty="0">
                <a:solidFill>
                  <a:srgbClr val="FFFFFF"/>
                </a:solidFill>
              </a:rPr>
              <a:t>Сеть с филиалами</a:t>
            </a:r>
          </a:p>
        </p:txBody>
      </p:sp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752475" y="787400"/>
          <a:ext cx="6886575" cy="593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5" name="Visio" r:id="rId5" imgW="7282645" imgH="5632132" progId="Visio.Drawing.11">
                  <p:embed/>
                </p:oleObj>
              </mc:Choice>
              <mc:Fallback>
                <p:oleObj name="Visio" r:id="rId5" imgW="7282645" imgH="5632132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475" y="787400"/>
                        <a:ext cx="6886575" cy="593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fld id="{BA734FC9-EB3E-4355-BFD5-A76103275C07}" type="slidenum">
              <a:rPr lang="ru-RU" altLang="ru-RU" sz="1400"/>
              <a:pPr algn="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t>8</a:t>
            </a:fld>
            <a:endParaRPr lang="ru-RU" altLang="ru-RU" sz="1400"/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3600">
                <a:solidFill>
                  <a:srgbClr val="FFFFFF"/>
                </a:solidFill>
              </a:rPr>
              <a:t>Устройства хранения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179388" y="908050"/>
            <a:ext cx="8713787" cy="439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8138" indent="-338138"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2000" b="1" dirty="0">
                <a:solidFill>
                  <a:srgbClr val="800000"/>
                </a:solidFill>
              </a:rPr>
              <a:t>Сеть хранения данных, СХД</a:t>
            </a:r>
            <a:r>
              <a:rPr lang="ru-RU" altLang="ru-RU" sz="2000" dirty="0">
                <a:solidFill>
                  <a:srgbClr val="800000"/>
                </a:solidFill>
              </a:rPr>
              <a:t> </a:t>
            </a:r>
            <a:r>
              <a:rPr lang="ru-RU" altLang="ru-RU" sz="2000" dirty="0">
                <a:solidFill>
                  <a:srgbClr val="000066"/>
                </a:solidFill>
              </a:rPr>
              <a:t>(</a:t>
            </a:r>
            <a:r>
              <a:rPr lang="ru-RU" altLang="ru-RU" sz="2000" i="1" dirty="0" err="1">
                <a:solidFill>
                  <a:srgbClr val="000066"/>
                </a:solidFill>
              </a:rPr>
              <a:t>Storage</a:t>
            </a:r>
            <a:r>
              <a:rPr lang="ru-RU" altLang="ru-RU" sz="2000" i="1" dirty="0">
                <a:solidFill>
                  <a:srgbClr val="000066"/>
                </a:solidFill>
              </a:rPr>
              <a:t> </a:t>
            </a:r>
            <a:r>
              <a:rPr lang="ru-RU" altLang="ru-RU" sz="2000" i="1" dirty="0" err="1">
                <a:solidFill>
                  <a:srgbClr val="000066"/>
                </a:solidFill>
              </a:rPr>
              <a:t>Area</a:t>
            </a:r>
            <a:r>
              <a:rPr lang="ru-RU" altLang="ru-RU" sz="2000" i="1" dirty="0">
                <a:solidFill>
                  <a:srgbClr val="000066"/>
                </a:solidFill>
              </a:rPr>
              <a:t> </a:t>
            </a:r>
            <a:r>
              <a:rPr lang="ru-RU" altLang="ru-RU" sz="2000" i="1" dirty="0" err="1">
                <a:solidFill>
                  <a:srgbClr val="000066"/>
                </a:solidFill>
              </a:rPr>
              <a:t>Network</a:t>
            </a:r>
            <a:r>
              <a:rPr lang="ru-RU" altLang="ru-RU" sz="2000" dirty="0">
                <a:solidFill>
                  <a:srgbClr val="000066"/>
                </a:solidFill>
              </a:rPr>
              <a:t>, SAN) — архитектурное решение для подключения внешних устройств хранения данных, таких как дисковые массивы, ленточные библиотеки, оптические приводы к серверам таким образом, чтобы операционная система распознала подключенные ресурсы как локальные. Используются протоколы </a:t>
            </a:r>
            <a:r>
              <a:rPr lang="en-US" altLang="ru-RU" sz="2000" dirty="0" err="1">
                <a:solidFill>
                  <a:srgbClr val="000066"/>
                </a:solidFill>
              </a:rPr>
              <a:t>Fibre</a:t>
            </a:r>
            <a:r>
              <a:rPr lang="en-US" altLang="ru-RU" sz="2000" dirty="0">
                <a:solidFill>
                  <a:srgbClr val="000066"/>
                </a:solidFill>
              </a:rPr>
              <a:t> Channel, iSCSI, SAS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ru-RU" sz="2000" b="1" dirty="0">
              <a:solidFill>
                <a:srgbClr val="800000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2000" b="1" dirty="0">
                <a:solidFill>
                  <a:srgbClr val="800000"/>
                </a:solidFill>
              </a:rPr>
              <a:t>Сетевые хранилища данных (</a:t>
            </a:r>
            <a:r>
              <a:rPr lang="ru-RU" altLang="ru-RU" sz="2000" b="1" i="1" dirty="0" err="1">
                <a:solidFill>
                  <a:srgbClr val="800000"/>
                </a:solidFill>
              </a:rPr>
              <a:t>Network</a:t>
            </a:r>
            <a:r>
              <a:rPr lang="ru-RU" altLang="ru-RU" sz="2000" b="1" i="1" dirty="0">
                <a:solidFill>
                  <a:srgbClr val="800000"/>
                </a:solidFill>
              </a:rPr>
              <a:t> </a:t>
            </a:r>
            <a:r>
              <a:rPr lang="ru-RU" altLang="ru-RU" sz="2000" b="1" i="1" dirty="0" err="1">
                <a:solidFill>
                  <a:srgbClr val="800000"/>
                </a:solidFill>
              </a:rPr>
              <a:t>Attached</a:t>
            </a:r>
            <a:r>
              <a:rPr lang="ru-RU" altLang="ru-RU" sz="2000" b="1" i="1" dirty="0">
                <a:solidFill>
                  <a:srgbClr val="800000"/>
                </a:solidFill>
              </a:rPr>
              <a:t> </a:t>
            </a:r>
            <a:r>
              <a:rPr lang="ru-RU" altLang="ru-RU" sz="2000" b="1" i="1" dirty="0" err="1">
                <a:solidFill>
                  <a:srgbClr val="800000"/>
                </a:solidFill>
              </a:rPr>
              <a:t>Storage</a:t>
            </a:r>
            <a:r>
              <a:rPr lang="ru-RU" altLang="ru-RU" sz="2000" b="1" i="1" dirty="0">
                <a:solidFill>
                  <a:srgbClr val="800000"/>
                </a:solidFill>
              </a:rPr>
              <a:t>, NAS</a:t>
            </a:r>
            <a:r>
              <a:rPr lang="ru-RU" altLang="ru-RU" sz="2000" b="1" dirty="0">
                <a:solidFill>
                  <a:srgbClr val="800000"/>
                </a:solidFill>
              </a:rPr>
              <a:t>) </a:t>
            </a:r>
            <a:r>
              <a:rPr lang="ru-RU" altLang="ru-RU" sz="2000" dirty="0">
                <a:solidFill>
                  <a:srgbClr val="000066"/>
                </a:solidFill>
              </a:rPr>
              <a:t>- предоставление доступа к хранящимся на их файловой системе данным при помощи сетевой файловой системы (NFS, SMB/CIFS).</a:t>
            </a:r>
            <a:endParaRPr lang="en-US" altLang="ru-RU" sz="2000" dirty="0">
              <a:solidFill>
                <a:srgbClr val="000066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2000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fld id="{A3190240-FA6B-4E7B-9065-6D4145284E0B}" type="slidenum">
              <a:rPr lang="ru-RU" altLang="ru-RU" sz="1400"/>
              <a:pPr algn="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t>9</a:t>
            </a:fld>
            <a:endParaRPr lang="ru-RU" altLang="ru-RU" sz="1400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3600">
                <a:solidFill>
                  <a:srgbClr val="FFFFFF"/>
                </a:solidFill>
              </a:rPr>
              <a:t>Устройства хранения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79388" y="908050"/>
            <a:ext cx="8713787" cy="439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8138" indent="-338138" eaLnBrk="0" hangingPunct="0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Arial" charset="0"/>
              <a:buNone/>
              <a:defRPr/>
            </a:pPr>
            <a:r>
              <a:rPr lang="ru-RU" sz="2000" dirty="0" smtClean="0">
                <a:solidFill>
                  <a:srgbClr val="000066"/>
                </a:solidFill>
              </a:rPr>
              <a:t>Большинство </a:t>
            </a:r>
            <a:r>
              <a:rPr lang="en-US" sz="2000" dirty="0" smtClean="0">
                <a:solidFill>
                  <a:srgbClr val="800000"/>
                </a:solidFill>
              </a:rPr>
              <a:t>SAN</a:t>
            </a:r>
            <a:r>
              <a:rPr lang="ru-RU" sz="2000" dirty="0" smtClean="0">
                <a:solidFill>
                  <a:srgbClr val="000066"/>
                </a:solidFill>
              </a:rPr>
              <a:t> использует протокол SCSI для связи между серверами и устройствами хранения данных на уровне шинной топологии. </a:t>
            </a:r>
            <a:endParaRPr lang="en-US" sz="2000" dirty="0" smtClean="0">
              <a:solidFill>
                <a:srgbClr val="000066"/>
              </a:solidFill>
            </a:endParaRPr>
          </a:p>
          <a:p>
            <a:pPr>
              <a:buClr>
                <a:srgbClr val="000000"/>
              </a:buClr>
              <a:buSzPct val="100000"/>
              <a:buFont typeface="Arial" charset="0"/>
              <a:buNone/>
              <a:defRPr/>
            </a:pPr>
            <a:r>
              <a:rPr lang="ru-RU" sz="2000" dirty="0" smtClean="0">
                <a:solidFill>
                  <a:srgbClr val="000066"/>
                </a:solidFill>
              </a:rPr>
              <a:t>Так как протокол SCSI не предназначен для формирования сетевых пакетов, в сетях хранения данных используются низкоуровневые протоколы:</a:t>
            </a:r>
          </a:p>
          <a:p>
            <a:pPr marL="342900" indent="-34290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2000" dirty="0" err="1" smtClean="0">
                <a:solidFill>
                  <a:srgbClr val="000066"/>
                </a:solidFill>
              </a:rPr>
              <a:t>Fibre</a:t>
            </a:r>
            <a:r>
              <a:rPr lang="en-US" sz="2000" dirty="0" smtClean="0">
                <a:solidFill>
                  <a:srgbClr val="000066"/>
                </a:solidFill>
              </a:rPr>
              <a:t> Channel </a:t>
            </a:r>
            <a:r>
              <a:rPr lang="ru-RU" sz="2000" dirty="0" err="1" smtClean="0">
                <a:solidFill>
                  <a:srgbClr val="000066"/>
                </a:solidFill>
              </a:rPr>
              <a:t>Protocol</a:t>
            </a:r>
            <a:r>
              <a:rPr lang="ru-RU" sz="2000" dirty="0" smtClean="0">
                <a:solidFill>
                  <a:srgbClr val="000066"/>
                </a:solidFill>
              </a:rPr>
              <a:t> (FCP), транспорт SCSI через</a:t>
            </a:r>
            <a:r>
              <a:rPr lang="en-US" sz="2000" dirty="0" smtClean="0">
                <a:solidFill>
                  <a:srgbClr val="000066"/>
                </a:solidFill>
              </a:rPr>
              <a:t> </a:t>
            </a:r>
            <a:r>
              <a:rPr lang="en-US" sz="2000" dirty="0" err="1" smtClean="0">
                <a:solidFill>
                  <a:srgbClr val="000066"/>
                </a:solidFill>
              </a:rPr>
              <a:t>Fibre</a:t>
            </a:r>
            <a:r>
              <a:rPr lang="en-US" sz="2000" dirty="0" smtClean="0">
                <a:solidFill>
                  <a:srgbClr val="000066"/>
                </a:solidFill>
              </a:rPr>
              <a:t> Channel</a:t>
            </a:r>
            <a:r>
              <a:rPr lang="ru-RU" sz="2000" dirty="0" smtClean="0">
                <a:solidFill>
                  <a:srgbClr val="000066"/>
                </a:solidFill>
              </a:rPr>
              <a:t>. Существует в вариантах 1 </a:t>
            </a:r>
            <a:r>
              <a:rPr lang="ru-RU" sz="2000" dirty="0" err="1" smtClean="0">
                <a:solidFill>
                  <a:srgbClr val="000066"/>
                </a:solidFill>
              </a:rPr>
              <a:t>Gbit</a:t>
            </a:r>
            <a:r>
              <a:rPr lang="ru-RU" sz="2000" dirty="0" smtClean="0">
                <a:solidFill>
                  <a:srgbClr val="000066"/>
                </a:solidFill>
              </a:rPr>
              <a:t>/s, 2 </a:t>
            </a:r>
            <a:r>
              <a:rPr lang="ru-RU" sz="2000" dirty="0" err="1" smtClean="0">
                <a:solidFill>
                  <a:srgbClr val="000066"/>
                </a:solidFill>
              </a:rPr>
              <a:t>Gbit</a:t>
            </a:r>
            <a:r>
              <a:rPr lang="ru-RU" sz="2000" dirty="0" smtClean="0">
                <a:solidFill>
                  <a:srgbClr val="000066"/>
                </a:solidFill>
              </a:rPr>
              <a:t>/s, 4 </a:t>
            </a:r>
            <a:r>
              <a:rPr lang="ru-RU" sz="2000" dirty="0" err="1" smtClean="0">
                <a:solidFill>
                  <a:srgbClr val="000066"/>
                </a:solidFill>
              </a:rPr>
              <a:t>Gbit</a:t>
            </a:r>
            <a:r>
              <a:rPr lang="ru-RU" sz="2000" dirty="0" smtClean="0">
                <a:solidFill>
                  <a:srgbClr val="000066"/>
                </a:solidFill>
              </a:rPr>
              <a:t>/s, 8 </a:t>
            </a:r>
            <a:r>
              <a:rPr lang="ru-RU" sz="2000" dirty="0" err="1" smtClean="0">
                <a:solidFill>
                  <a:srgbClr val="000066"/>
                </a:solidFill>
              </a:rPr>
              <a:t>Gbit</a:t>
            </a:r>
            <a:r>
              <a:rPr lang="ru-RU" sz="2000" dirty="0" smtClean="0">
                <a:solidFill>
                  <a:srgbClr val="000066"/>
                </a:solidFill>
              </a:rPr>
              <a:t>/s и 10 </a:t>
            </a:r>
            <a:r>
              <a:rPr lang="ru-RU" sz="2000" dirty="0" err="1" smtClean="0">
                <a:solidFill>
                  <a:srgbClr val="000066"/>
                </a:solidFill>
              </a:rPr>
              <a:t>Gbit</a:t>
            </a:r>
            <a:r>
              <a:rPr lang="ru-RU" sz="2000" dirty="0" smtClean="0">
                <a:solidFill>
                  <a:srgbClr val="000066"/>
                </a:solidFill>
              </a:rPr>
              <a:t>/s.</a:t>
            </a:r>
          </a:p>
          <a:p>
            <a:pPr marL="342900" indent="-34290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2000" dirty="0" err="1" smtClean="0">
                <a:solidFill>
                  <a:srgbClr val="000066"/>
                </a:solidFill>
              </a:rPr>
              <a:t>iSCSI</a:t>
            </a:r>
            <a:r>
              <a:rPr lang="ru-RU" sz="2000" dirty="0" smtClean="0">
                <a:solidFill>
                  <a:srgbClr val="000066"/>
                </a:solidFill>
              </a:rPr>
              <a:t>, транспорт SCSI через TCP/IP.</a:t>
            </a:r>
          </a:p>
          <a:p>
            <a:pPr marL="0" indent="0">
              <a:buClr>
                <a:srgbClr val="000000"/>
              </a:buClr>
              <a:buSzPct val="100000"/>
              <a:buFont typeface="Arial" charset="0"/>
              <a:buNone/>
              <a:defRPr/>
            </a:pPr>
            <a:endParaRPr lang="ru-RU" sz="2000" b="1" dirty="0" smtClean="0">
              <a:solidFill>
                <a:srgbClr val="800000"/>
              </a:solidFill>
            </a:endParaRPr>
          </a:p>
          <a:p>
            <a:pPr marL="342900" indent="-34290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ru-RU" sz="2000" dirty="0" smtClean="0">
              <a:solidFill>
                <a:srgbClr val="000066"/>
              </a:solidFill>
            </a:endParaRPr>
          </a:p>
          <a:p>
            <a:pPr>
              <a:buClr>
                <a:srgbClr val="000000"/>
              </a:buClr>
              <a:buSzPct val="100000"/>
              <a:buFont typeface="Arial" charset="0"/>
              <a:buNone/>
              <a:defRPr/>
            </a:pPr>
            <a:endParaRPr lang="ru-RU" sz="2000" dirty="0" smtClean="0">
              <a:solidFill>
                <a:srgbClr val="000066"/>
              </a:solidFill>
            </a:endParaRPr>
          </a:p>
          <a:p>
            <a:pPr>
              <a:buClr>
                <a:srgbClr val="000000"/>
              </a:buClr>
              <a:buSzPct val="100000"/>
              <a:buFont typeface="Arial" charset="0"/>
              <a:buNone/>
              <a:defRPr/>
            </a:pPr>
            <a:endParaRPr lang="ru-RU" sz="2000" dirty="0" smtClean="0">
              <a:solidFill>
                <a:srgbClr val="000066"/>
              </a:solidFill>
            </a:endParaRPr>
          </a:p>
          <a:p>
            <a:pPr>
              <a:buClr>
                <a:srgbClr val="000000"/>
              </a:buClr>
              <a:buSzPct val="100000"/>
              <a:buFont typeface="Arial" charset="0"/>
              <a:buNone/>
              <a:defRPr/>
            </a:pPr>
            <a:r>
              <a:rPr lang="ru-RU" sz="2000" dirty="0" smtClean="0">
                <a:solidFill>
                  <a:srgbClr val="000066"/>
                </a:solidFill>
              </a:rPr>
              <a:t>	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fld id="{ED5A454F-FCB9-4688-B8FF-A625051CEBD1}" type="slidenum">
              <a:rPr lang="ru-RU" altLang="ru-RU" sz="1400"/>
              <a:pPr algn="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t>10</a:t>
            </a:fld>
            <a:endParaRPr lang="ru-RU" altLang="ru-RU" sz="1400"/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3600">
                <a:solidFill>
                  <a:srgbClr val="FFFFFF"/>
                </a:solidFill>
              </a:rPr>
              <a:t>Устройства хранения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79388" y="908050"/>
            <a:ext cx="8713787" cy="439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8138" indent="-338138" eaLnBrk="0" hangingPunct="0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Arial" charset="0"/>
              <a:buNone/>
              <a:defRPr/>
            </a:pPr>
            <a:r>
              <a:rPr lang="ru-RU" sz="2000" dirty="0" smtClean="0">
                <a:solidFill>
                  <a:srgbClr val="800000"/>
                </a:solidFill>
              </a:rPr>
              <a:t>Преимущество </a:t>
            </a:r>
            <a:r>
              <a:rPr lang="en-US" sz="2000" dirty="0" smtClean="0">
                <a:solidFill>
                  <a:srgbClr val="800000"/>
                </a:solidFill>
              </a:rPr>
              <a:t>SAN</a:t>
            </a:r>
          </a:p>
          <a:p>
            <a:pPr marL="342900" indent="-34290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0066"/>
                </a:solidFill>
              </a:rPr>
              <a:t>Совместное использование систем хранения упрощает администрирование и добавляет гибкость, поскольку кабели и дисковые массивы не нужно физически транспортировать и </a:t>
            </a:r>
            <a:r>
              <a:rPr lang="ru-RU" sz="2000" dirty="0" err="1" smtClean="0">
                <a:solidFill>
                  <a:srgbClr val="000066"/>
                </a:solidFill>
              </a:rPr>
              <a:t>перекоммутировать</a:t>
            </a:r>
            <a:r>
              <a:rPr lang="ru-RU" sz="2000" dirty="0" smtClean="0">
                <a:solidFill>
                  <a:srgbClr val="000066"/>
                </a:solidFill>
              </a:rPr>
              <a:t> от одного сервера к другому.</a:t>
            </a:r>
          </a:p>
          <a:p>
            <a:pPr marL="342900" indent="-34290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0066"/>
                </a:solidFill>
              </a:rPr>
              <a:t>Возможность загружать серверы прямо из сети хранения. При такой конфигурации можно быстро и легко заменить сбойный сервер, переконфигурировав </a:t>
            </a:r>
            <a:r>
              <a:rPr lang="ru-RU" sz="2000" dirty="0" smtClean="0">
                <a:solidFill>
                  <a:srgbClr val="800000"/>
                </a:solidFill>
              </a:rPr>
              <a:t>SAN</a:t>
            </a:r>
            <a:r>
              <a:rPr lang="ru-RU" sz="2000" dirty="0" smtClean="0">
                <a:solidFill>
                  <a:srgbClr val="000066"/>
                </a:solidFill>
              </a:rPr>
              <a:t> таким образом, что сервер-замена, будет загружаться с дискового устройства сбойного сервера.</a:t>
            </a:r>
          </a:p>
          <a:p>
            <a:pPr marL="342900" indent="-34290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0066"/>
                </a:solidFill>
              </a:rPr>
              <a:t>Возможность на хосте собрать RAID-зеркало с дисковых устройств, которые презентованы хосту с двух разных дисковых массивов. В таком случае полный отказ одного из массивов не навредит хосту.</a:t>
            </a:r>
          </a:p>
          <a:p>
            <a:pPr marL="342900" indent="-34290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0066"/>
                </a:solidFill>
              </a:rPr>
              <a:t>Сеть хранения помогает более эффективно восстанавливать работоспособность после сбоя. В </a:t>
            </a:r>
            <a:r>
              <a:rPr lang="ru-RU" sz="2000" dirty="0" smtClean="0">
                <a:solidFill>
                  <a:srgbClr val="800000"/>
                </a:solidFill>
              </a:rPr>
              <a:t>SAN</a:t>
            </a:r>
            <a:r>
              <a:rPr lang="ru-RU" sz="2000" dirty="0" smtClean="0">
                <a:solidFill>
                  <a:srgbClr val="000066"/>
                </a:solidFill>
              </a:rPr>
              <a:t> может входить удаленный участок со вторичным устройством хранения. В таком случае можно использовать репликацию — реализованную на уровне контроллеров массивов, либо при помощи специальных аппаратных устройств. </a:t>
            </a:r>
          </a:p>
          <a:p>
            <a:pPr>
              <a:buClr>
                <a:srgbClr val="000000"/>
              </a:buClr>
              <a:buSzPct val="100000"/>
              <a:buFont typeface="Arial" charset="0"/>
              <a:buNone/>
              <a:defRPr/>
            </a:pPr>
            <a:endParaRPr lang="ru-RU" sz="2000" dirty="0" smtClean="0">
              <a:solidFill>
                <a:srgbClr val="000066"/>
              </a:solidFill>
            </a:endParaRPr>
          </a:p>
          <a:p>
            <a:pPr>
              <a:buClr>
                <a:srgbClr val="000000"/>
              </a:buClr>
              <a:buSzPct val="100000"/>
              <a:buFont typeface="Arial" charset="0"/>
              <a:buNone/>
              <a:defRPr/>
            </a:pPr>
            <a:endParaRPr lang="ru-RU" sz="2000" dirty="0" smtClean="0">
              <a:solidFill>
                <a:srgbClr val="000066"/>
              </a:solidFill>
            </a:endParaRPr>
          </a:p>
          <a:p>
            <a:pPr>
              <a:buClr>
                <a:srgbClr val="000000"/>
              </a:buClr>
              <a:buSzPct val="100000"/>
              <a:buFont typeface="Arial" charset="0"/>
              <a:buNone/>
              <a:defRPr/>
            </a:pPr>
            <a:r>
              <a:rPr lang="ru-RU" sz="2000" dirty="0" smtClean="0">
                <a:solidFill>
                  <a:srgbClr val="000066"/>
                </a:solidFill>
              </a:rPr>
              <a:t>	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fld id="{B00642B6-D0E5-49B3-9609-1662CFCB977A}" type="slidenum">
              <a:rPr lang="ru-RU" altLang="ru-RU" sz="1400"/>
              <a:pPr algn="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t>11</a:t>
            </a:fld>
            <a:endParaRPr lang="ru-RU" altLang="ru-RU" sz="1400"/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3600">
                <a:solidFill>
                  <a:srgbClr val="FFFFFF"/>
                </a:solidFill>
              </a:rPr>
              <a:t>Устройства хранения </a:t>
            </a:r>
          </a:p>
        </p:txBody>
      </p:sp>
      <p:sp>
        <p:nvSpPr>
          <p:cNvPr id="24580" name="Прямоугольник 1"/>
          <p:cNvSpPr>
            <a:spLocks noChangeArrowheads="1"/>
          </p:cNvSpPr>
          <p:nvPr/>
        </p:nvSpPr>
        <p:spPr bwMode="auto">
          <a:xfrm>
            <a:off x="809625" y="981075"/>
            <a:ext cx="6588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ru-RU" sz="1800">
                <a:solidFill>
                  <a:srgbClr val="800000"/>
                </a:solidFill>
              </a:rPr>
              <a:t>SAN</a:t>
            </a:r>
            <a:endParaRPr lang="ru-RU" altLang="ru-RU" sz="1800">
              <a:solidFill>
                <a:schemeClr val="bg1"/>
              </a:solidFill>
            </a:endParaRPr>
          </a:p>
        </p:txBody>
      </p:sp>
      <p:pic>
        <p:nvPicPr>
          <p:cNvPr id="2458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700213"/>
            <a:ext cx="7762875" cy="492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692150"/>
          </a:xfrm>
          <a:solidFill>
            <a:srgbClr val="000066"/>
          </a:solidFill>
        </p:spPr>
        <p:txBody>
          <a:bodyPr/>
          <a:lstStyle/>
          <a:p>
            <a:pPr eaLnBrk="1" hangingPunct="1"/>
            <a:r>
              <a:rPr lang="ru-RU" altLang="ru-RU" sz="3200" b="1" smtClean="0">
                <a:solidFill>
                  <a:schemeClr val="bg1"/>
                </a:solidFill>
              </a:rPr>
              <a:t>СОЕДИНЕНИЕ КЛАСТЕРОВ И ХРАНИЛИЩ</a:t>
            </a:r>
            <a:endParaRPr lang="ru-RU" altLang="ru-RU" sz="3200" smtClean="0">
              <a:solidFill>
                <a:schemeClr val="bg1"/>
              </a:solidFill>
            </a:endParaRPr>
          </a:p>
        </p:txBody>
      </p:sp>
      <p:sp>
        <p:nvSpPr>
          <p:cNvPr id="19459" name="Text Box 1051"/>
          <p:cNvSpPr txBox="1">
            <a:spLocks noChangeArrowheads="1"/>
          </p:cNvSpPr>
          <p:nvPr/>
        </p:nvSpPr>
        <p:spPr bwMode="auto">
          <a:xfrm>
            <a:off x="701040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DB589B7-93F0-4C6B-AD39-88DA14633060}" type="slidenum">
              <a:rPr lang="ru-RU" altLang="ru-RU" sz="1400">
                <a:solidFill>
                  <a:srgbClr val="000000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400">
              <a:solidFill>
                <a:srgbClr val="000000"/>
              </a:solidFill>
            </a:endParaRPr>
          </a:p>
        </p:txBody>
      </p:sp>
      <p:pic>
        <p:nvPicPr>
          <p:cNvPr id="1946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800100"/>
            <a:ext cx="8963025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529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ChangeArrowheads="1"/>
          </p:cNvSpPr>
          <p:nvPr/>
        </p:nvSpPr>
        <p:spPr bwMode="auto">
          <a:xfrm>
            <a:off x="0" y="0"/>
            <a:ext cx="9144000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</a:endParaRPr>
          </a:p>
        </p:txBody>
      </p:sp>
      <p:sp>
        <p:nvSpPr>
          <p:cNvPr id="26627" name="Rectangle 4"/>
          <p:cNvSpPr>
            <a:spLocks noChangeArrowheads="1"/>
          </p:cNvSpPr>
          <p:nvPr/>
        </p:nvSpPr>
        <p:spPr bwMode="auto">
          <a:xfrm>
            <a:off x="0" y="0"/>
            <a:ext cx="9144000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</a:endParaRPr>
          </a:p>
        </p:txBody>
      </p:sp>
      <p:sp>
        <p:nvSpPr>
          <p:cNvPr id="26628" name="Rectangle 5"/>
          <p:cNvSpPr>
            <a:spLocks noChangeArrowheads="1"/>
          </p:cNvSpPr>
          <p:nvPr/>
        </p:nvSpPr>
        <p:spPr bwMode="auto">
          <a:xfrm>
            <a:off x="0" y="0"/>
            <a:ext cx="9144000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</a:endParaRPr>
          </a:p>
        </p:txBody>
      </p:sp>
      <p:sp>
        <p:nvSpPr>
          <p:cNvPr id="26629" name="Rectangle 6"/>
          <p:cNvSpPr>
            <a:spLocks noChangeArrowheads="1"/>
          </p:cNvSpPr>
          <p:nvPr/>
        </p:nvSpPr>
        <p:spPr bwMode="auto">
          <a:xfrm>
            <a:off x="0" y="0"/>
            <a:ext cx="9144000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</a:endParaRPr>
          </a:p>
        </p:txBody>
      </p:sp>
      <p:sp>
        <p:nvSpPr>
          <p:cNvPr id="26630" name="Rectangle 7"/>
          <p:cNvSpPr>
            <a:spLocks noChangeArrowheads="1"/>
          </p:cNvSpPr>
          <p:nvPr/>
        </p:nvSpPr>
        <p:spPr bwMode="auto">
          <a:xfrm>
            <a:off x="0" y="0"/>
            <a:ext cx="9144000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</a:endParaRPr>
          </a:p>
        </p:txBody>
      </p:sp>
      <p:sp>
        <p:nvSpPr>
          <p:cNvPr id="26631" name="Rectangle 8"/>
          <p:cNvSpPr>
            <a:spLocks noChangeArrowheads="1"/>
          </p:cNvSpPr>
          <p:nvPr/>
        </p:nvSpPr>
        <p:spPr bwMode="auto">
          <a:xfrm>
            <a:off x="0" y="0"/>
            <a:ext cx="9144000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</a:endParaRPr>
          </a:p>
        </p:txBody>
      </p:sp>
      <p:sp>
        <p:nvSpPr>
          <p:cNvPr id="26632" name="Rectangle 9"/>
          <p:cNvSpPr>
            <a:spLocks noChangeArrowheads="1"/>
          </p:cNvSpPr>
          <p:nvPr/>
        </p:nvSpPr>
        <p:spPr bwMode="auto">
          <a:xfrm>
            <a:off x="0" y="0"/>
            <a:ext cx="9144000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</a:endParaRPr>
          </a:p>
        </p:txBody>
      </p:sp>
      <p:sp>
        <p:nvSpPr>
          <p:cNvPr id="26633" name="Rectangle 10"/>
          <p:cNvSpPr>
            <a:spLocks noChangeArrowheads="1"/>
          </p:cNvSpPr>
          <p:nvPr/>
        </p:nvSpPr>
        <p:spPr bwMode="auto">
          <a:xfrm>
            <a:off x="0" y="0"/>
            <a:ext cx="9144000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</a:endParaRPr>
          </a:p>
        </p:txBody>
      </p:sp>
      <p:sp>
        <p:nvSpPr>
          <p:cNvPr id="26634" name="Rectangle 11"/>
          <p:cNvSpPr>
            <a:spLocks noChangeArrowheads="1"/>
          </p:cNvSpPr>
          <p:nvPr/>
        </p:nvSpPr>
        <p:spPr bwMode="auto">
          <a:xfrm>
            <a:off x="0" y="0"/>
            <a:ext cx="9144000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</a:endParaRPr>
          </a:p>
        </p:txBody>
      </p:sp>
      <p:sp>
        <p:nvSpPr>
          <p:cNvPr id="26635" name="Rectangle 12"/>
          <p:cNvSpPr>
            <a:spLocks noChangeArrowheads="1"/>
          </p:cNvSpPr>
          <p:nvPr/>
        </p:nvSpPr>
        <p:spPr bwMode="auto">
          <a:xfrm>
            <a:off x="0" y="0"/>
            <a:ext cx="9144000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</a:endParaRPr>
          </a:p>
        </p:txBody>
      </p:sp>
      <p:sp>
        <p:nvSpPr>
          <p:cNvPr id="26636" name="Rectangle 13"/>
          <p:cNvSpPr>
            <a:spLocks noChangeArrowheads="1"/>
          </p:cNvSpPr>
          <p:nvPr/>
        </p:nvSpPr>
        <p:spPr bwMode="auto">
          <a:xfrm>
            <a:off x="0" y="0"/>
            <a:ext cx="9144000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</a:endParaRPr>
          </a:p>
        </p:txBody>
      </p:sp>
      <p:sp>
        <p:nvSpPr>
          <p:cNvPr id="26637" name="Rectangle 14"/>
          <p:cNvSpPr>
            <a:spLocks noChangeArrowheads="1"/>
          </p:cNvSpPr>
          <p:nvPr/>
        </p:nvSpPr>
        <p:spPr bwMode="auto">
          <a:xfrm>
            <a:off x="0" y="0"/>
            <a:ext cx="9144000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</a:endParaRPr>
          </a:p>
        </p:txBody>
      </p:sp>
      <p:sp>
        <p:nvSpPr>
          <p:cNvPr id="26638" name="Rectangle 15"/>
          <p:cNvSpPr>
            <a:spLocks noChangeArrowheads="1"/>
          </p:cNvSpPr>
          <p:nvPr/>
        </p:nvSpPr>
        <p:spPr bwMode="auto">
          <a:xfrm>
            <a:off x="0" y="0"/>
            <a:ext cx="9144000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</a:endParaRPr>
          </a:p>
        </p:txBody>
      </p:sp>
      <p:sp>
        <p:nvSpPr>
          <p:cNvPr id="26639" name="Rectangle 16"/>
          <p:cNvSpPr>
            <a:spLocks noChangeArrowheads="1"/>
          </p:cNvSpPr>
          <p:nvPr/>
        </p:nvSpPr>
        <p:spPr bwMode="auto">
          <a:xfrm>
            <a:off x="0" y="0"/>
            <a:ext cx="9144000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</a:endParaRPr>
          </a:p>
        </p:txBody>
      </p:sp>
      <p:sp>
        <p:nvSpPr>
          <p:cNvPr id="26640" name="Rectangle 17"/>
          <p:cNvSpPr>
            <a:spLocks noChangeArrowheads="1"/>
          </p:cNvSpPr>
          <p:nvPr/>
        </p:nvSpPr>
        <p:spPr bwMode="auto">
          <a:xfrm>
            <a:off x="0" y="0"/>
            <a:ext cx="9144000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</a:endParaRPr>
          </a:p>
        </p:txBody>
      </p:sp>
      <p:sp>
        <p:nvSpPr>
          <p:cNvPr id="26641" name="Rectangle 18"/>
          <p:cNvSpPr>
            <a:spLocks noChangeArrowheads="1"/>
          </p:cNvSpPr>
          <p:nvPr/>
        </p:nvSpPr>
        <p:spPr bwMode="auto">
          <a:xfrm>
            <a:off x="0" y="0"/>
            <a:ext cx="9144000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</a:endParaRPr>
          </a:p>
        </p:txBody>
      </p:sp>
      <p:sp>
        <p:nvSpPr>
          <p:cNvPr id="26642" name="Rectangle 19"/>
          <p:cNvSpPr>
            <a:spLocks noChangeArrowheads="1"/>
          </p:cNvSpPr>
          <p:nvPr/>
        </p:nvSpPr>
        <p:spPr bwMode="auto">
          <a:xfrm>
            <a:off x="0" y="0"/>
            <a:ext cx="9144000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</a:endParaRPr>
          </a:p>
        </p:txBody>
      </p:sp>
      <p:sp>
        <p:nvSpPr>
          <p:cNvPr id="26643" name="Rectangle 20"/>
          <p:cNvSpPr>
            <a:spLocks noChangeArrowheads="1"/>
          </p:cNvSpPr>
          <p:nvPr/>
        </p:nvSpPr>
        <p:spPr bwMode="auto">
          <a:xfrm>
            <a:off x="0" y="0"/>
            <a:ext cx="9144000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</a:endParaRPr>
          </a:p>
        </p:txBody>
      </p:sp>
      <p:sp>
        <p:nvSpPr>
          <p:cNvPr id="26644" name="Rectangle 21"/>
          <p:cNvSpPr>
            <a:spLocks noChangeArrowheads="1"/>
          </p:cNvSpPr>
          <p:nvPr/>
        </p:nvSpPr>
        <p:spPr bwMode="auto">
          <a:xfrm>
            <a:off x="0" y="0"/>
            <a:ext cx="9144000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</a:endParaRPr>
          </a:p>
        </p:txBody>
      </p:sp>
      <p:sp>
        <p:nvSpPr>
          <p:cNvPr id="26645" name="Rectangle 23"/>
          <p:cNvSpPr>
            <a:spLocks noChangeArrowheads="1"/>
          </p:cNvSpPr>
          <p:nvPr/>
        </p:nvSpPr>
        <p:spPr bwMode="auto">
          <a:xfrm>
            <a:off x="0" y="1838325"/>
            <a:ext cx="9144000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1800">
              <a:solidFill>
                <a:schemeClr val="bg1"/>
              </a:solidFill>
            </a:endParaRPr>
          </a:p>
        </p:txBody>
      </p:sp>
      <p:sp>
        <p:nvSpPr>
          <p:cNvPr id="26646" name="Text Box 24"/>
          <p:cNvSpPr txBox="1">
            <a:spLocks noChangeArrowheads="1"/>
          </p:cNvSpPr>
          <p:nvPr/>
        </p:nvSpPr>
        <p:spPr bwMode="auto">
          <a:xfrm>
            <a:off x="701040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fld id="{9C53B815-3B27-4749-8ACF-F5DE54FB6AA1}" type="slidenum">
              <a:rPr lang="ru-RU" altLang="ru-RU" sz="1400"/>
              <a:pPr algn="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t>13</a:t>
            </a:fld>
            <a:endParaRPr lang="ru-RU" altLang="ru-RU" sz="1400"/>
          </a:p>
        </p:txBody>
      </p:sp>
      <p:pic>
        <p:nvPicPr>
          <p:cNvPr id="26647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123825"/>
            <a:ext cx="9069387" cy="655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solidFill>
            <a:srgbClr val="000066"/>
          </a:solidFill>
          <a:ln>
            <a:noFill/>
          </a:ln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ru-RU" sz="3200" dirty="0" smtClean="0">
                <a:solidFill>
                  <a:schemeClr val="bg1"/>
                </a:solidFill>
              </a:rPr>
              <a:t>НОВАЯ ИНФРАСТРУКТУРА</a:t>
            </a:r>
            <a:endParaRPr lang="ru-RU" sz="3200" kern="0" dirty="0" smtClean="0">
              <a:solidFill>
                <a:schemeClr val="bg1"/>
              </a:solidFill>
            </a:endParaRPr>
          </a:p>
        </p:txBody>
      </p:sp>
      <p:pic>
        <p:nvPicPr>
          <p:cNvPr id="28675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88" y="1484313"/>
            <a:ext cx="8861425" cy="510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solidFill>
            <a:srgbClr val="000066"/>
          </a:solidFill>
          <a:ln>
            <a:noFill/>
          </a:ln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ru-RU" sz="3200" dirty="0" smtClean="0">
                <a:solidFill>
                  <a:schemeClr val="bg1"/>
                </a:solidFill>
              </a:rPr>
              <a:t>ЦЕНТР ОБРАБОТКИ ДАННЫХ ВГУЭС</a:t>
            </a:r>
            <a:endParaRPr lang="ru-RU" sz="3200" kern="0" dirty="0" smtClean="0">
              <a:solidFill>
                <a:schemeClr val="bg1"/>
              </a:solidFill>
            </a:endParaRPr>
          </a:p>
        </p:txBody>
      </p:sp>
      <p:pic>
        <p:nvPicPr>
          <p:cNvPr id="3072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" y="692150"/>
            <a:ext cx="8604250" cy="615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8027988" y="6381750"/>
            <a:ext cx="827087" cy="2873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16A4BCFE-1C98-40F1-8665-1BD314CC7930}" type="slidenum">
              <a:rPr lang="ru-RU" altLang="ru-RU" sz="1400"/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16</a:t>
            </a:fld>
            <a:endParaRPr lang="ru-RU" altLang="ru-RU" sz="1400"/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476250"/>
          </a:xfrm>
          <a:prstGeom prst="rect">
            <a:avLst/>
          </a:prstGeom>
          <a:solidFill>
            <a:srgbClr val="00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>
                <a:solidFill>
                  <a:srgbClr val="FFFFFF"/>
                </a:solidFill>
              </a:rPr>
              <a:t>ЦЕНТР ОБРАБОТКИ ДАННЫХ ВГУЭС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769938"/>
          <a:ext cx="8893175" cy="60436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7563"/>
                <a:gridCol w="4425612"/>
              </a:tblGrid>
              <a:tr h="457167"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53" marR="91453" marT="45691" marB="45691"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201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53" marR="91453" marT="45691" marB="45691"/>
                </a:tc>
              </a:tr>
              <a:tr h="70102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Централизованное</a:t>
                      </a:r>
                      <a:r>
                        <a:rPr lang="ru-RU" sz="2000" baseline="0" dirty="0" smtClean="0"/>
                        <a:t> управление серверами</a:t>
                      </a:r>
                      <a:endParaRPr lang="ru-RU" sz="2000" dirty="0"/>
                    </a:p>
                  </a:txBody>
                  <a:tcPr marL="91453" marR="91453" marT="45691" marB="4569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 smtClean="0"/>
                        <a:t>VM</a:t>
                      </a:r>
                      <a:r>
                        <a:rPr lang="ru-RU" sz="2000" baseline="0" dirty="0" smtClean="0"/>
                        <a:t>w</a:t>
                      </a:r>
                      <a:r>
                        <a:rPr lang="en-US" sz="2000" baseline="0" dirty="0" smtClean="0"/>
                        <a:t>are </a:t>
                      </a:r>
                      <a:r>
                        <a:rPr lang="en-US" sz="2000" baseline="0" dirty="0" err="1" smtClean="0"/>
                        <a:t>vCenter</a:t>
                      </a:r>
                      <a:endParaRPr lang="ru-RU" sz="2000" dirty="0" smtClean="0"/>
                    </a:p>
                    <a:p>
                      <a:r>
                        <a:rPr lang="en-US" sz="2000" dirty="0" smtClean="0"/>
                        <a:t>MS System</a:t>
                      </a:r>
                      <a:r>
                        <a:rPr lang="en-US" sz="2000" baseline="0" dirty="0" smtClean="0"/>
                        <a:t> Center</a:t>
                      </a:r>
                      <a:r>
                        <a:rPr lang="ru-RU" sz="2000" baseline="0" dirty="0" smtClean="0"/>
                        <a:t> 2012</a:t>
                      </a:r>
                      <a:r>
                        <a:rPr lang="en-US" sz="2000" baseline="0" dirty="0" smtClean="0"/>
                        <a:t> </a:t>
                      </a:r>
                      <a:endParaRPr lang="ru-RU" sz="2000" dirty="0"/>
                    </a:p>
                  </a:txBody>
                  <a:tcPr marL="91453" marR="91453" marT="45691" marB="45691"/>
                </a:tc>
              </a:tr>
              <a:tr h="948321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Централизованное управление сетью</a:t>
                      </a:r>
                      <a:endParaRPr lang="ru-RU" sz="2000" dirty="0"/>
                    </a:p>
                  </a:txBody>
                  <a:tcPr marL="91453" marR="91453" marT="45691" marB="45691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Cisco</a:t>
                      </a:r>
                      <a:r>
                        <a:rPr lang="en-US" sz="2000" baseline="0" dirty="0" smtClean="0"/>
                        <a:t> Prime Infrastructure</a:t>
                      </a:r>
                      <a:endParaRPr lang="ru-RU" sz="2000" dirty="0"/>
                    </a:p>
                  </a:txBody>
                  <a:tcPr marL="91453" marR="91453" marT="45691" marB="45691"/>
                </a:tc>
              </a:tr>
              <a:tr h="1005809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Централизованное</a:t>
                      </a:r>
                      <a:r>
                        <a:rPr lang="ru-RU" sz="2000" baseline="0" dirty="0" smtClean="0"/>
                        <a:t> управление рабочими местами пользователей</a:t>
                      </a:r>
                      <a:r>
                        <a:rPr lang="en-US" sz="2000" baseline="0" dirty="0" smtClean="0"/>
                        <a:t> </a:t>
                      </a:r>
                      <a:endParaRPr lang="ru-RU" sz="2000" dirty="0"/>
                    </a:p>
                  </a:txBody>
                  <a:tcPr marL="91453" marR="91453" marT="45691" marB="4569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 smtClean="0"/>
                        <a:t>VM</a:t>
                      </a:r>
                      <a:r>
                        <a:rPr lang="ru-RU" sz="2000" baseline="0" dirty="0" smtClean="0"/>
                        <a:t>w</a:t>
                      </a:r>
                      <a:r>
                        <a:rPr lang="en-US" sz="2000" baseline="0" dirty="0" smtClean="0"/>
                        <a:t>are View</a:t>
                      </a:r>
                      <a:endParaRPr lang="ru-RU" sz="20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/>
                        <a:t>Teradici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Managment</a:t>
                      </a:r>
                      <a:r>
                        <a:rPr lang="en-US" sz="2000" dirty="0" smtClean="0"/>
                        <a:t> Console</a:t>
                      </a:r>
                      <a:r>
                        <a:rPr lang="ru-RU" sz="2000" dirty="0" smtClean="0"/>
                        <a:t>,</a:t>
                      </a:r>
                      <a:r>
                        <a:rPr lang="ru-RU" sz="2000" baseline="0" dirty="0" smtClean="0"/>
                        <a:t> </a:t>
                      </a:r>
                      <a:endParaRPr lang="ru-RU" sz="2000" dirty="0" smtClean="0"/>
                    </a:p>
                  </a:txBody>
                  <a:tcPr marL="91453" marR="91453" marT="45691" marB="45691"/>
                </a:tc>
              </a:tr>
              <a:tr h="2931289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Централизованное управление </a:t>
                      </a:r>
                      <a:r>
                        <a:rPr lang="ru-RU" sz="2000" dirty="0" err="1" smtClean="0"/>
                        <a:t>бакапами</a:t>
                      </a:r>
                      <a:r>
                        <a:rPr lang="ru-RU" sz="2000" dirty="0" smtClean="0"/>
                        <a:t> и архивами</a:t>
                      </a:r>
                      <a:endParaRPr lang="ru-RU" sz="2000" dirty="0"/>
                    </a:p>
                  </a:txBody>
                  <a:tcPr marL="91453" marR="91453" marT="45691" marB="4569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err="1" smtClean="0"/>
                        <a:t>Veeam</a:t>
                      </a:r>
                      <a:r>
                        <a:rPr lang="ru-RU" sz="2000" dirty="0" smtClean="0"/>
                        <a:t> </a:t>
                      </a:r>
                      <a:r>
                        <a:rPr lang="ru-RU" sz="2000" dirty="0" err="1" smtClean="0"/>
                        <a:t>Backup</a:t>
                      </a:r>
                      <a:r>
                        <a:rPr lang="ru-RU" sz="2000" dirty="0" smtClean="0"/>
                        <a:t> &amp; </a:t>
                      </a:r>
                      <a:r>
                        <a:rPr lang="ru-RU" sz="2000" dirty="0" err="1" smtClean="0"/>
                        <a:t>Replication</a:t>
                      </a:r>
                      <a:r>
                        <a:rPr lang="ru-RU" sz="2000" dirty="0" smtClean="0"/>
                        <a:t> 7.0 R2 </a:t>
                      </a:r>
                      <a:r>
                        <a:rPr lang="en-US" sz="2000" dirty="0" smtClean="0"/>
                        <a:t>for virtual infrastructure</a:t>
                      </a:r>
                      <a:endParaRPr lang="ru-RU" sz="20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MS SC DPM 2012 R2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ru-RU" sz="2000" baseline="0" dirty="0" smtClean="0"/>
                        <a:t>для СУБД и файловых серверов</a:t>
                      </a:r>
                      <a:endParaRPr lang="ru-RU" sz="20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Для </a:t>
                      </a:r>
                      <a:r>
                        <a:rPr lang="ru-RU" sz="2000" dirty="0" err="1" smtClean="0"/>
                        <a:t>бакапов</a:t>
                      </a:r>
                      <a:r>
                        <a:rPr lang="ru-RU" sz="2000" dirty="0" smtClean="0"/>
                        <a:t>: </a:t>
                      </a:r>
                      <a:r>
                        <a:rPr lang="en-US" sz="2000" dirty="0" smtClean="0"/>
                        <a:t> </a:t>
                      </a:r>
                      <a:r>
                        <a:rPr lang="ru-RU" sz="2000" dirty="0" smtClean="0"/>
                        <a:t>135 Т</a:t>
                      </a:r>
                      <a:r>
                        <a:rPr lang="en-US" sz="2000" dirty="0" smtClean="0"/>
                        <a:t>B</a:t>
                      </a:r>
                      <a:r>
                        <a:rPr lang="ru-RU" sz="2000" dirty="0" smtClean="0"/>
                        <a:t> </a:t>
                      </a:r>
                      <a:endParaRPr lang="en-US" sz="20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Для архивов</a:t>
                      </a:r>
                      <a:r>
                        <a:rPr lang="en-US" sz="2000" dirty="0" smtClean="0"/>
                        <a:t>: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ru-RU" sz="2000" dirty="0" smtClean="0"/>
                        <a:t>18 </a:t>
                      </a:r>
                      <a:r>
                        <a:rPr lang="en-US" sz="2000" dirty="0" smtClean="0"/>
                        <a:t>lines</a:t>
                      </a:r>
                      <a:r>
                        <a:rPr lang="ru-RU" sz="2000" dirty="0" smtClean="0"/>
                        <a:t> LTO-6 6</a:t>
                      </a:r>
                      <a:r>
                        <a:rPr lang="en-US" sz="2000" dirty="0" smtClean="0"/>
                        <a:t>GB</a:t>
                      </a:r>
                      <a:r>
                        <a:rPr lang="ru-RU" sz="2000" dirty="0" smtClean="0"/>
                        <a:t>.</a:t>
                      </a:r>
                    </a:p>
                  </a:txBody>
                  <a:tcPr marL="91453" marR="91453" marT="45691" marB="45691"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8027988" y="6381750"/>
            <a:ext cx="827087" cy="2873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4BFE37A0-FA71-4827-A78A-E4D3B9BBC9BF}" type="slidenum">
              <a:rPr lang="ru-RU" altLang="ru-RU" sz="1400"/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17</a:t>
            </a:fld>
            <a:endParaRPr lang="ru-RU" altLang="ru-RU" sz="1400"/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476250"/>
          </a:xfrm>
          <a:prstGeom prst="rect">
            <a:avLst/>
          </a:prstGeom>
          <a:solidFill>
            <a:srgbClr val="00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>
                <a:solidFill>
                  <a:srgbClr val="FFFFFF"/>
                </a:solidFill>
              </a:rPr>
              <a:t>ХАРАКТЕРИСТИКИ ИНФРАСТРУКТУРЫ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55588" y="620713"/>
          <a:ext cx="8604250" cy="5273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4340"/>
                <a:gridCol w="2232232"/>
                <a:gridCol w="2847678"/>
              </a:tblGrid>
              <a:tr h="457276"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47" marR="91447" marT="45726" marB="45726"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2010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47" marR="91447" marT="45726" marB="45726"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201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47" marR="91447" marT="45726" marB="45726"/>
                </a:tc>
              </a:tr>
              <a:tr h="396306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Физические</a:t>
                      </a:r>
                      <a:r>
                        <a:rPr lang="ru-RU" sz="2000" baseline="0" dirty="0" smtClean="0"/>
                        <a:t> серверы</a:t>
                      </a:r>
                      <a:endParaRPr lang="ru-RU" sz="2000" dirty="0"/>
                    </a:p>
                  </a:txBody>
                  <a:tcPr marL="91447" marR="91447" marT="45726" marB="45726"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120</a:t>
                      </a:r>
                      <a:endParaRPr lang="ru-RU" sz="2000" dirty="0"/>
                    </a:p>
                  </a:txBody>
                  <a:tcPr marL="91447" marR="91447" marT="45726" marB="45726"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50</a:t>
                      </a:r>
                      <a:endParaRPr lang="ru-RU" sz="2000" dirty="0"/>
                    </a:p>
                  </a:txBody>
                  <a:tcPr marL="91447" marR="91447" marT="45726" marB="45726"/>
                </a:tc>
              </a:tr>
              <a:tr h="396306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Виртуальные серверы</a:t>
                      </a:r>
                      <a:endParaRPr lang="ru-RU" sz="2000" dirty="0"/>
                    </a:p>
                  </a:txBody>
                  <a:tcPr marL="91447" marR="91447" marT="45726" marB="45726"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30</a:t>
                      </a:r>
                      <a:endParaRPr lang="ru-RU" sz="2000" dirty="0"/>
                    </a:p>
                  </a:txBody>
                  <a:tcPr marL="91447" marR="91447" marT="45726" marB="45726"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</a:t>
                      </a:r>
                      <a:r>
                        <a:rPr lang="en-US" sz="2000" dirty="0" smtClean="0"/>
                        <a:t>9</a:t>
                      </a:r>
                      <a:r>
                        <a:rPr lang="ru-RU" sz="2000" dirty="0" smtClean="0"/>
                        <a:t>0</a:t>
                      </a:r>
                      <a:endParaRPr lang="ru-RU" sz="2000" dirty="0"/>
                    </a:p>
                  </a:txBody>
                  <a:tcPr marL="91447" marR="91447" marT="45726" marB="45726"/>
                </a:tc>
              </a:tr>
              <a:tr h="100588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Сеть</a:t>
                      </a:r>
                      <a:r>
                        <a:rPr lang="ru-RU" sz="2000" baseline="0" dirty="0" smtClean="0"/>
                        <a:t> хранения данных </a:t>
                      </a:r>
                      <a:r>
                        <a:rPr lang="en-US" sz="2000" dirty="0" smtClean="0"/>
                        <a:t>(SAN)</a:t>
                      </a:r>
                      <a:endParaRPr lang="ru-RU" sz="2000" dirty="0"/>
                    </a:p>
                  </a:txBody>
                  <a:tcPr marL="91447" marR="91447" marT="45726" marB="45726"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2 </a:t>
                      </a:r>
                      <a:r>
                        <a:rPr lang="en-US" sz="2000" dirty="0" smtClean="0"/>
                        <a:t>IBM  SAN</a:t>
                      </a:r>
                      <a:endParaRPr lang="ru-RU" sz="2000" dirty="0"/>
                    </a:p>
                  </a:txBody>
                  <a:tcPr marL="91447" marR="91447" marT="45726" marB="4572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2 </a:t>
                      </a:r>
                      <a:r>
                        <a:rPr lang="en-US" sz="2000" dirty="0" smtClean="0"/>
                        <a:t>IBM SAN DS3524 (96x900GB</a:t>
                      </a:r>
                      <a:r>
                        <a:rPr lang="ru-RU" sz="2000" dirty="0" smtClean="0"/>
                        <a:t> + </a:t>
                      </a:r>
                      <a:r>
                        <a:rPr lang="en-US" sz="2000" dirty="0" smtClean="0"/>
                        <a:t>192</a:t>
                      </a:r>
                      <a:r>
                        <a:rPr lang="ru-RU" sz="2000" dirty="0" smtClean="0"/>
                        <a:t>х600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en-US" sz="2000" baseline="0" dirty="0" smtClean="0"/>
                        <a:t>GB</a:t>
                      </a:r>
                      <a:r>
                        <a:rPr lang="ru-RU" sz="2000" dirty="0" smtClean="0"/>
                        <a:t>)</a:t>
                      </a:r>
                    </a:p>
                  </a:txBody>
                  <a:tcPr marL="91447" marR="91447" marT="45726" marB="45726"/>
                </a:tc>
              </a:tr>
              <a:tr h="701161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Стоимость энергопотребления</a:t>
                      </a:r>
                      <a:endParaRPr lang="ru-RU" sz="2000" dirty="0"/>
                    </a:p>
                  </a:txBody>
                  <a:tcPr marL="91447" marR="91447" marT="45726" marB="4572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3 миллиона руб.</a:t>
                      </a:r>
                    </a:p>
                    <a:p>
                      <a:endParaRPr lang="ru-RU" sz="2000" dirty="0"/>
                    </a:p>
                  </a:txBody>
                  <a:tcPr marL="91447" marR="91447" marT="45726" marB="4572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1,8  миллиона руб.</a:t>
                      </a:r>
                    </a:p>
                    <a:p>
                      <a:endParaRPr lang="ru-RU" sz="2000" dirty="0"/>
                    </a:p>
                  </a:txBody>
                  <a:tcPr marL="91447" marR="91447" marT="45726" marB="45726"/>
                </a:tc>
              </a:tr>
              <a:tr h="1005869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Мощность энергопотребления кондиционеров</a:t>
                      </a:r>
                      <a:endParaRPr lang="ru-RU" sz="2000" dirty="0"/>
                    </a:p>
                  </a:txBody>
                  <a:tcPr marL="91447" marR="91447" marT="45726" marB="45726"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9,26 </a:t>
                      </a:r>
                      <a:r>
                        <a:rPr lang="ru-RU" sz="2000" dirty="0" smtClean="0"/>
                        <a:t> кВт</a:t>
                      </a:r>
                      <a:endParaRPr lang="ru-RU" sz="2000" dirty="0"/>
                    </a:p>
                  </a:txBody>
                  <a:tcPr marL="91447" marR="91447" marT="45726" marB="45726"/>
                </a:tc>
                <a:tc>
                  <a:txBody>
                    <a:bodyPr/>
                    <a:lstStyle/>
                    <a:p>
                      <a:r>
                        <a:rPr lang="ru-RU" sz="2000" baseline="0" dirty="0" smtClean="0"/>
                        <a:t>6 кВт</a:t>
                      </a:r>
                      <a:endParaRPr lang="ru-RU" sz="2000" dirty="0"/>
                    </a:p>
                  </a:txBody>
                  <a:tcPr marL="91447" marR="91447" marT="45726" marB="45726"/>
                </a:tc>
              </a:tr>
              <a:tr h="1310871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Гипервизоры</a:t>
                      </a:r>
                      <a:r>
                        <a:rPr lang="en-US" sz="2000" dirty="0" smtClean="0"/>
                        <a:t> </a:t>
                      </a:r>
                      <a:endParaRPr lang="ru-RU" sz="2000" dirty="0"/>
                    </a:p>
                  </a:txBody>
                  <a:tcPr marL="91447" marR="91447" marT="45726" marB="45726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VM</a:t>
                      </a:r>
                      <a:r>
                        <a:rPr lang="ru-RU" sz="2000" dirty="0" smtClean="0"/>
                        <a:t>w</a:t>
                      </a:r>
                      <a:r>
                        <a:rPr lang="en-US" sz="2000" dirty="0" smtClean="0"/>
                        <a:t>are</a:t>
                      </a:r>
                      <a:r>
                        <a:rPr lang="ru-RU" sz="2000" dirty="0" smtClean="0"/>
                        <a:t> </a:t>
                      </a:r>
                      <a:r>
                        <a:rPr lang="en-US" sz="2000" dirty="0" err="1" smtClean="0"/>
                        <a:t>ESXi</a:t>
                      </a:r>
                      <a:r>
                        <a:rPr lang="en-US" sz="2000" dirty="0" smtClean="0"/>
                        <a:t>,</a:t>
                      </a:r>
                      <a:r>
                        <a:rPr lang="en-US" sz="2000" baseline="0" dirty="0" smtClean="0"/>
                        <a:t> Citrix</a:t>
                      </a:r>
                      <a:r>
                        <a:rPr lang="ru-RU" sz="2000" baseline="0" dirty="0" smtClean="0"/>
                        <a:t>, </a:t>
                      </a:r>
                      <a:r>
                        <a:rPr lang="en-US" sz="2000" baseline="0" dirty="0" smtClean="0"/>
                        <a:t>Hyper-V</a:t>
                      </a:r>
                      <a:endParaRPr lang="ru-RU" sz="2000" dirty="0"/>
                    </a:p>
                  </a:txBody>
                  <a:tcPr marL="91447" marR="91447" marT="45726" marB="4572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VM</a:t>
                      </a:r>
                      <a:r>
                        <a:rPr lang="ru-RU" sz="2000" dirty="0" smtClean="0"/>
                        <a:t>w</a:t>
                      </a:r>
                      <a:r>
                        <a:rPr lang="en-US" sz="2000" dirty="0" smtClean="0"/>
                        <a:t>are </a:t>
                      </a:r>
                      <a:r>
                        <a:rPr lang="ru-RU" sz="2000" dirty="0" smtClean="0"/>
                        <a:t>(</a:t>
                      </a:r>
                      <a:r>
                        <a:rPr lang="en-US" sz="2000" dirty="0" err="1" smtClean="0"/>
                        <a:t>vSphere</a:t>
                      </a:r>
                      <a:r>
                        <a:rPr lang="en-US" sz="2000" dirty="0" smtClean="0"/>
                        <a:t> 5.</a:t>
                      </a:r>
                      <a:r>
                        <a:rPr lang="ru-RU" sz="2000" dirty="0" smtClean="0"/>
                        <a:t>5</a:t>
                      </a:r>
                      <a:r>
                        <a:rPr lang="en-US" sz="2000" dirty="0" smtClean="0"/>
                        <a:t>)</a:t>
                      </a:r>
                      <a:r>
                        <a:rPr lang="ru-RU" sz="2000" dirty="0" smtClean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18 гипервизоров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aseline="0" dirty="0" smtClean="0"/>
                        <a:t>ОЗУ 8</a:t>
                      </a:r>
                      <a:r>
                        <a:rPr lang="ru-RU" sz="2000" dirty="0" smtClean="0"/>
                        <a:t> </a:t>
                      </a:r>
                      <a:r>
                        <a:rPr lang="en-US" sz="2000" dirty="0" smtClean="0"/>
                        <a:t>T</a:t>
                      </a:r>
                      <a:r>
                        <a:rPr lang="ru-RU" sz="2000" dirty="0" smtClean="0"/>
                        <a:t>Б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64 </a:t>
                      </a:r>
                      <a:r>
                        <a:rPr lang="en-US" sz="2000" dirty="0" smtClean="0"/>
                        <a:t>cores</a:t>
                      </a:r>
                      <a:r>
                        <a:rPr lang="ru-RU" sz="2000" dirty="0" smtClean="0"/>
                        <a:t> (</a:t>
                      </a:r>
                      <a:r>
                        <a:rPr lang="en-US" sz="2000" dirty="0" smtClean="0"/>
                        <a:t>Intel</a:t>
                      </a:r>
                      <a:r>
                        <a:rPr lang="ru-RU" sz="2000" dirty="0" smtClean="0"/>
                        <a:t>)</a:t>
                      </a:r>
                    </a:p>
                  </a:txBody>
                  <a:tcPr marL="91447" marR="91447" marT="45726" marB="45726"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692150"/>
          </a:xfrm>
          <a:solidFill>
            <a:srgbClr val="000066"/>
          </a:solidFill>
        </p:spPr>
        <p:txBody>
          <a:bodyPr/>
          <a:lstStyle/>
          <a:p>
            <a:pPr eaLnBrk="1" hangingPunct="1"/>
            <a:r>
              <a:rPr lang="ru-RU" altLang="ru-RU" sz="3200" b="1" smtClean="0">
                <a:solidFill>
                  <a:schemeClr val="bg1"/>
                </a:solidFill>
              </a:rPr>
              <a:t>ЦЕНТР ОБРАБОТКИ ДАННЫХ</a:t>
            </a:r>
            <a:endParaRPr lang="ru-RU" altLang="ru-RU" sz="3200" smtClean="0">
              <a:solidFill>
                <a:schemeClr val="bg1"/>
              </a:solidFill>
            </a:endParaRPr>
          </a:p>
        </p:txBody>
      </p:sp>
      <p:sp>
        <p:nvSpPr>
          <p:cNvPr id="36867" name="Text Box 1051"/>
          <p:cNvSpPr txBox="1">
            <a:spLocks noChangeArrowheads="1"/>
          </p:cNvSpPr>
          <p:nvPr/>
        </p:nvSpPr>
        <p:spPr bwMode="auto">
          <a:xfrm>
            <a:off x="7010400" y="6524625"/>
            <a:ext cx="21336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DC1DE117-26B6-4D0F-98C4-11FC3EFD4710}" type="slidenum">
              <a:rPr lang="ru-RU" altLang="ru-RU" sz="1400"/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18</a:t>
            </a:fld>
            <a:endParaRPr lang="ru-RU" altLang="ru-RU" sz="1400"/>
          </a:p>
        </p:txBody>
      </p:sp>
      <p:pic>
        <p:nvPicPr>
          <p:cNvPr id="36868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5175"/>
            <a:ext cx="4221163" cy="570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765175"/>
            <a:ext cx="4221162" cy="570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525" y="0"/>
            <a:ext cx="9144000" cy="692150"/>
          </a:xfrm>
          <a:solidFill>
            <a:srgbClr val="000066"/>
          </a:solidFill>
        </p:spPr>
        <p:txBody>
          <a:bodyPr/>
          <a:lstStyle/>
          <a:p>
            <a:pPr eaLnBrk="1" hangingPunct="1"/>
            <a:r>
              <a:rPr lang="ru-RU" altLang="ru-RU" sz="3200" b="1" smtClean="0">
                <a:solidFill>
                  <a:schemeClr val="bg1"/>
                </a:solidFill>
              </a:rPr>
              <a:t>ТОНКИЙ И НУЛЕВОЙ КЛИЕНТ</a:t>
            </a:r>
            <a:endParaRPr lang="ru-RU" altLang="ru-RU" sz="3200" smtClean="0">
              <a:solidFill>
                <a:schemeClr val="bg1"/>
              </a:solidFill>
            </a:endParaRPr>
          </a:p>
        </p:txBody>
      </p:sp>
      <p:sp>
        <p:nvSpPr>
          <p:cNvPr id="38915" name="Text Box 1051"/>
          <p:cNvSpPr txBox="1">
            <a:spLocks noChangeArrowheads="1"/>
          </p:cNvSpPr>
          <p:nvPr/>
        </p:nvSpPr>
        <p:spPr bwMode="auto">
          <a:xfrm>
            <a:off x="7010400" y="6524625"/>
            <a:ext cx="21336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85373119-DD72-4E8F-83A3-C1EACED69F03}" type="slidenum">
              <a:rPr lang="ru-RU" altLang="ru-RU" sz="1400"/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19</a:t>
            </a:fld>
            <a:endParaRPr lang="ru-RU" altLang="ru-RU" sz="140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388" y="692150"/>
          <a:ext cx="8785225" cy="6005510"/>
        </p:xfrm>
        <a:graphic>
          <a:graphicData uri="http://schemas.openxmlformats.org/drawingml/2006/table">
            <a:tbl>
              <a:tblPr/>
              <a:tblGrid>
                <a:gridCol w="2928937"/>
                <a:gridCol w="2927350"/>
                <a:gridCol w="2928938"/>
              </a:tblGrid>
              <a:tr h="38106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</a:rPr>
                        <a:t>Характеристика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</a:rPr>
                        <a:t>Тонкий клиент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</a:rPr>
                        <a:t>Нулевой клиент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5660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Производительность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5-8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Mpxl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(программное декодирование)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Mpxl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(аппаратное декодирование)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65660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Встроенная операционная система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Нет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8229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Приемлемая длина жизненного цикла устройства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лет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 лет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56280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Замена комплектующих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Нет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56280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Скорость развертывания новых рабочих мест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Средняя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Высокая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8106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Протоколы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Любые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PCoIP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56280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Энергопотребление от сети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Нет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65660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Энергопотребление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 Вт/ч + монитор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 Вт/ч  с монитором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38106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Уровень шума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Средний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Низкий (без шума)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8106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Цена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lain" startAt="25000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руб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 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19500 руб.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525" y="0"/>
            <a:ext cx="9144000" cy="981075"/>
          </a:xfrm>
          <a:solidFill>
            <a:srgbClr val="000066"/>
          </a:solidFill>
        </p:spPr>
        <p:txBody>
          <a:bodyPr/>
          <a:lstStyle/>
          <a:p>
            <a:pPr eaLnBrk="1" hangingPunct="1"/>
            <a:r>
              <a:rPr lang="ru-RU" altLang="ru-RU" sz="3200" b="1" smtClean="0">
                <a:solidFill>
                  <a:schemeClr val="bg1"/>
                </a:solidFill>
              </a:rPr>
              <a:t>ТЕХНОЛОГИИ ВИРТУАЛИЗАЦИИ</a:t>
            </a:r>
            <a:br>
              <a:rPr lang="ru-RU" altLang="ru-RU" sz="3200" b="1" smtClean="0">
                <a:solidFill>
                  <a:schemeClr val="bg1"/>
                </a:solidFill>
              </a:rPr>
            </a:br>
            <a:r>
              <a:rPr lang="ru-RU" altLang="ru-RU" sz="3200" b="1" smtClean="0">
                <a:solidFill>
                  <a:schemeClr val="bg1"/>
                </a:solidFill>
              </a:rPr>
              <a:t> РАБОЧИХ МЕСТ</a:t>
            </a:r>
            <a:endParaRPr lang="ru-RU" altLang="ru-RU" sz="3200" smtClean="0">
              <a:solidFill>
                <a:schemeClr val="bg1"/>
              </a:solidFill>
            </a:endParaRPr>
          </a:p>
        </p:txBody>
      </p:sp>
      <p:sp>
        <p:nvSpPr>
          <p:cNvPr id="40963" name="Text Box 1051"/>
          <p:cNvSpPr txBox="1">
            <a:spLocks noChangeArrowheads="1"/>
          </p:cNvSpPr>
          <p:nvPr/>
        </p:nvSpPr>
        <p:spPr bwMode="auto">
          <a:xfrm>
            <a:off x="7010400" y="6524625"/>
            <a:ext cx="21336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A2168466-4E55-435B-BCBC-6EC1F1E460A2}" type="slidenum">
              <a:rPr lang="ru-RU" altLang="ru-RU" sz="1400"/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20</a:t>
            </a:fld>
            <a:endParaRPr lang="ru-RU" altLang="ru-RU" sz="140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388" y="1497013"/>
          <a:ext cx="8785224" cy="50339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408"/>
                <a:gridCol w="2928408"/>
                <a:gridCol w="2928408"/>
              </a:tblGrid>
              <a:tr h="370678"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rgbClr val="000066"/>
                          </a:solidFill>
                        </a:rPr>
                        <a:t>Характеристики</a:t>
                      </a:r>
                      <a:endParaRPr lang="ru-RU" sz="1800" b="0" dirty="0">
                        <a:solidFill>
                          <a:srgbClr val="000066"/>
                        </a:solidFill>
                      </a:endParaRPr>
                    </a:p>
                  </a:txBody>
                  <a:tcPr marL="91443" marR="91443" marT="45700" marB="45700"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rgbClr val="000066"/>
                          </a:solidFill>
                        </a:rPr>
                        <a:t>VMWare</a:t>
                      </a:r>
                      <a:endParaRPr lang="ru-RU" sz="1800" b="0" dirty="0">
                        <a:solidFill>
                          <a:srgbClr val="000066"/>
                        </a:solidFill>
                      </a:endParaRPr>
                    </a:p>
                  </a:txBody>
                  <a:tcPr marL="91443" marR="91443" marT="45700" marB="45700"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rgbClr val="000066"/>
                          </a:solidFill>
                        </a:rPr>
                        <a:t>Microsoft</a:t>
                      </a:r>
                      <a:endParaRPr lang="ru-RU" sz="1800" b="0" dirty="0">
                        <a:solidFill>
                          <a:srgbClr val="000066"/>
                        </a:solidFill>
                      </a:endParaRPr>
                    </a:p>
                  </a:txBody>
                  <a:tcPr marL="91443" marR="91443" marT="45700" marB="45700"/>
                </a:tc>
              </a:tr>
              <a:tr h="64003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Гипервизор</a:t>
                      </a:r>
                      <a:endParaRPr lang="ru-RU" sz="1800" dirty="0"/>
                    </a:p>
                  </a:txBody>
                  <a:tcPr marL="91443" marR="91443" marT="45700" marB="45700"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VM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are View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3" marR="91443" marT="45700" marB="45700"/>
                </a:tc>
                <a:tc>
                  <a:txBody>
                    <a:bodyPr/>
                    <a:lstStyle/>
                    <a:p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Microsoft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Hyper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-V</a:t>
                      </a:r>
                      <a:endParaRPr lang="ru-RU" sz="1800" dirty="0"/>
                    </a:p>
                  </a:txBody>
                  <a:tcPr marL="91443" marR="91443" marT="45700" marB="45700"/>
                </a:tc>
              </a:tr>
              <a:tr h="64004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Поддержка нулевых клиентов</a:t>
                      </a:r>
                      <a:endParaRPr lang="ru-RU" sz="1800" dirty="0"/>
                    </a:p>
                  </a:txBody>
                  <a:tcPr marL="91443" marR="91443" marT="45700" marB="45700"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endParaRPr lang="ru-RU" sz="1800" dirty="0"/>
                    </a:p>
                  </a:txBody>
                  <a:tcPr marL="91443" marR="91443" marT="45700" marB="45700"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Нет</a:t>
                      </a:r>
                      <a:endParaRPr lang="ru-RU" sz="1800" dirty="0"/>
                    </a:p>
                  </a:txBody>
                  <a:tcPr marL="91443" marR="91443" marT="45700" marB="45700"/>
                </a:tc>
              </a:tr>
              <a:tr h="11886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Операционная система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гипервизора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Microsoft Windows, 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Red Hat, SUSE Linux , FreeBSD, 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NetWare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Solaris 10</a:t>
                      </a:r>
                      <a:endParaRPr lang="ru-RU" sz="1800" dirty="0"/>
                    </a:p>
                  </a:txBody>
                  <a:tcPr marL="91443" marR="91443" marT="45700" marB="45700"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Microsoft Windows,  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SUSE Enterprise Linux </a:t>
                      </a:r>
                      <a:endParaRPr lang="ru-RU" sz="1800" dirty="0"/>
                    </a:p>
                  </a:txBody>
                  <a:tcPr marL="91443" marR="91443" marT="45700" marB="45700"/>
                </a:tc>
              </a:tr>
              <a:tr h="5486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Протоколы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связи клиента с сервером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RDP,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PCoIP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HTML Access</a:t>
                      </a:r>
                      <a:endParaRPr lang="ru-RU" sz="1800" dirty="0"/>
                    </a:p>
                  </a:txBody>
                  <a:tcPr marL="91443" marR="91443" marT="45700" marB="45700"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RDP</a:t>
                      </a:r>
                      <a:endParaRPr lang="ru-RU" sz="1800" dirty="0"/>
                    </a:p>
                  </a:txBody>
                  <a:tcPr marL="91443" marR="91443" marT="45700" marB="45700"/>
                </a:tc>
              </a:tr>
              <a:tr h="82294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Память для гипервизора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2</a:t>
                      </a:r>
                      <a:r>
                        <a:rPr lang="en-US" sz="1800" dirty="0" smtClean="0"/>
                        <a:t> </a:t>
                      </a:r>
                      <a:r>
                        <a:rPr lang="ru-RU" sz="1800" dirty="0" smtClean="0"/>
                        <a:t>ГБ</a:t>
                      </a:r>
                      <a:endParaRPr lang="ru-RU" sz="1800" dirty="0"/>
                    </a:p>
                  </a:txBody>
                  <a:tcPr marL="91443" marR="91443" marT="45700" marB="45700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10</a:t>
                      </a:r>
                      <a:r>
                        <a:rPr lang="en-US" sz="1800" dirty="0" smtClean="0"/>
                        <a:t> </a:t>
                      </a:r>
                      <a:r>
                        <a:rPr lang="ru-RU" sz="1800" dirty="0" smtClean="0"/>
                        <a:t>ГБ</a:t>
                      </a:r>
                      <a:endParaRPr lang="ru-RU" sz="1800" dirty="0"/>
                    </a:p>
                  </a:txBody>
                  <a:tcPr marL="91443" marR="91443" marT="45700" marB="45700"/>
                </a:tc>
              </a:tr>
              <a:tr h="82294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Операционная система на клиенте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Microsoft Windows, 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Ubuntu</a:t>
                      </a:r>
                      <a:endParaRPr lang="ru-RU" sz="1800" dirty="0"/>
                    </a:p>
                  </a:txBody>
                  <a:tcPr marL="91443" marR="91443" marT="45700" marB="45700"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Microsoft Windows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3" marR="91443" marT="45700" marB="45700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81075"/>
          </a:xfrm>
          <a:solidFill>
            <a:srgbClr val="000066"/>
          </a:solidFill>
        </p:spPr>
        <p:txBody>
          <a:bodyPr/>
          <a:lstStyle/>
          <a:p>
            <a:pPr eaLnBrk="1" hangingPunct="1"/>
            <a:r>
              <a:rPr lang="ru-RU" altLang="ru-RU" sz="2800" b="1" smtClean="0">
                <a:solidFill>
                  <a:schemeClr val="bg1"/>
                </a:solidFill>
              </a:rPr>
              <a:t>ОЦЕНКА СТОИМОСТИ ВЛАДЕНИЯ </a:t>
            </a:r>
            <a:br>
              <a:rPr lang="ru-RU" altLang="ru-RU" sz="2800" b="1" smtClean="0">
                <a:solidFill>
                  <a:schemeClr val="bg1"/>
                </a:solidFill>
              </a:rPr>
            </a:br>
            <a:r>
              <a:rPr lang="ru-RU" altLang="ru-RU" sz="2800" b="1" smtClean="0">
                <a:solidFill>
                  <a:schemeClr val="bg1"/>
                </a:solidFill>
              </a:rPr>
              <a:t>(один клиент за 5 лет)</a:t>
            </a:r>
            <a:endParaRPr lang="ru-RU" altLang="ru-RU" sz="2800" smtClean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79388" y="1273175"/>
          <a:ext cx="8642350" cy="4805361"/>
        </p:xfrm>
        <a:graphic>
          <a:graphicData uri="http://schemas.openxmlformats.org/drawingml/2006/table">
            <a:tbl>
              <a:tblPr/>
              <a:tblGrid>
                <a:gridCol w="2881312"/>
                <a:gridCol w="2879725"/>
                <a:gridCol w="2881313"/>
              </a:tblGrid>
              <a:tr h="79164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Цена одного </a:t>
                      </a:r>
                    </a:p>
                  </a:txBody>
                  <a:tcPr marL="81915" marR="81915" marT="41280" marB="4128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ПК (руб.)</a:t>
                      </a:r>
                    </a:p>
                  </a:txBody>
                  <a:tcPr marL="81915" marR="81915" marT="41280" marB="4128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Нулевой клиент (руб.)</a:t>
                      </a:r>
                    </a:p>
                  </a:txBody>
                  <a:tcPr marL="81915" marR="81915" marT="41280" marB="4128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87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Клиент</a:t>
                      </a:r>
                    </a:p>
                  </a:txBody>
                  <a:tcPr marL="81915" marR="81915" marT="41280" marB="4128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9 000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15" marR="81915" marT="41280" marB="4128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16 700</a:t>
                      </a:r>
                    </a:p>
                  </a:txBody>
                  <a:tcPr marL="81915" marR="81915" marT="41280" marB="4128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87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Windows + SA / VDA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15" marR="81915" marT="41280" marB="4128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3 500+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3 0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00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15" marR="81915" marT="41280" marB="4128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4 500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15" marR="81915" marT="41280" marB="4128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387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VM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are View 5.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81915" marR="81915" marT="41280" marB="4128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15" marR="81915" marT="41280" marB="4128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5 600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15" marR="81915" marT="41280" marB="4128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69223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Ресурс ЦОД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серверы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электроэнергия и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т.п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15" marR="81915" marT="41280" marB="4128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81915" marR="81915" marT="41280" marB="4128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4 000</a:t>
                      </a:r>
                    </a:p>
                  </a:txBody>
                  <a:tcPr marL="81915" marR="81915" marT="41280" marB="4128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69223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Зарплата ИТ-персонала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15" marR="81915" marT="41280" marB="4128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25 000 (125 часов)</a:t>
                      </a:r>
                    </a:p>
                  </a:txBody>
                  <a:tcPr marL="81915" marR="81915" marT="41280" marB="4128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5 000 (25 часов)</a:t>
                      </a:r>
                    </a:p>
                  </a:txBody>
                  <a:tcPr marL="81915" marR="81915" marT="41280" marB="4128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69223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Стоимость энергопотребления</a:t>
                      </a:r>
                    </a:p>
                  </a:txBody>
                  <a:tcPr marL="81915" marR="81915" marT="41280" marB="4128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8 400</a:t>
                      </a:r>
                    </a:p>
                  </a:txBody>
                  <a:tcPr marL="81915" marR="81915" marT="41280" marB="4128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1 200</a:t>
                      </a:r>
                    </a:p>
                  </a:txBody>
                  <a:tcPr marL="81915" marR="81915" marT="41280" marB="4128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387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UPS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15" marR="81915" marT="41280" marB="4128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1200</a:t>
                      </a:r>
                    </a:p>
                  </a:txBody>
                  <a:tcPr marL="81915" marR="81915" marT="41280" marB="4128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 marL="81915" marR="81915" marT="41280" marB="4128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87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81915" marR="81915" marT="41280" marB="4128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60 100</a:t>
                      </a:r>
                    </a:p>
                  </a:txBody>
                  <a:tcPr marL="81915" marR="81915" marT="41280" marB="4128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37 600</a:t>
                      </a:r>
                    </a:p>
                  </a:txBody>
                  <a:tcPr marL="81915" marR="81915" marT="41280" marB="4128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692150"/>
          </a:xfrm>
          <a:solidFill>
            <a:srgbClr val="000066"/>
          </a:solidFill>
        </p:spPr>
        <p:txBody>
          <a:bodyPr/>
          <a:lstStyle/>
          <a:p>
            <a:pPr eaLnBrk="1" hangingPunct="1"/>
            <a:r>
              <a:rPr lang="ru-RU" altLang="ru-RU" sz="2400" b="1" smtClean="0">
                <a:solidFill>
                  <a:schemeClr val="bg1"/>
                </a:solidFill>
              </a:rPr>
              <a:t>ВЫИГРЫШИ ОТ ОБЛАЧНОЙ ИНФРАСТРУФКТУРЫ</a:t>
            </a:r>
            <a:endParaRPr lang="ru-RU" altLang="ru-RU" sz="2400" smtClean="0">
              <a:solidFill>
                <a:schemeClr val="bg1"/>
              </a:solidFill>
            </a:endParaRPr>
          </a:p>
        </p:txBody>
      </p:sp>
      <p:sp>
        <p:nvSpPr>
          <p:cNvPr id="45059" name="Text Box 1051"/>
          <p:cNvSpPr txBox="1">
            <a:spLocks noChangeArrowheads="1"/>
          </p:cNvSpPr>
          <p:nvPr/>
        </p:nvSpPr>
        <p:spPr bwMode="auto">
          <a:xfrm>
            <a:off x="7010400" y="6524625"/>
            <a:ext cx="21336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A4AEE325-91DB-4000-BE6C-8EDD215F04E4}" type="slidenum">
              <a:rPr lang="ru-RU" altLang="ru-RU" sz="1400"/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22</a:t>
            </a:fld>
            <a:endParaRPr lang="ru-RU" altLang="ru-RU" sz="140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07950" y="696913"/>
          <a:ext cx="8856664" cy="61436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8332"/>
                <a:gridCol w="4428332"/>
              </a:tblGrid>
              <a:tr h="396274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800000"/>
                          </a:solidFill>
                        </a:rPr>
                        <a:t>Уменьшилось</a:t>
                      </a:r>
                      <a:endParaRPr lang="ru-RU" sz="2000" dirty="0">
                        <a:solidFill>
                          <a:srgbClr val="800000"/>
                        </a:solidFill>
                      </a:endParaRPr>
                    </a:p>
                  </a:txBody>
                  <a:tcPr marL="91437" marR="91437" marT="45704" marB="45704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800000"/>
                          </a:solidFill>
                        </a:rPr>
                        <a:t>Увеличилось</a:t>
                      </a:r>
                      <a:endParaRPr lang="ru-RU" sz="2000" dirty="0">
                        <a:solidFill>
                          <a:srgbClr val="800000"/>
                        </a:solidFill>
                      </a:endParaRPr>
                    </a:p>
                  </a:txBody>
                  <a:tcPr marL="91437" marR="91437" marT="45704" marB="45704"/>
                </a:tc>
              </a:tr>
              <a:tr h="4631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0066"/>
                          </a:solidFill>
                        </a:rPr>
                        <a:t>Стоимость</a:t>
                      </a:r>
                      <a:r>
                        <a:rPr lang="ru-RU" sz="1800" baseline="0" dirty="0" smtClean="0">
                          <a:solidFill>
                            <a:srgbClr val="000066"/>
                          </a:solidFill>
                        </a:rPr>
                        <a:t> владения</a:t>
                      </a:r>
                      <a:endParaRPr lang="ru-RU" sz="1800" dirty="0" smtClean="0">
                        <a:solidFill>
                          <a:srgbClr val="000066"/>
                        </a:solidFill>
                      </a:endParaRPr>
                    </a:p>
                  </a:txBody>
                  <a:tcPr marL="91437" marR="91437" marT="45704" marB="45704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Производительность</a:t>
                      </a:r>
                      <a:endParaRPr lang="ru-RU" sz="2000" dirty="0">
                        <a:solidFill>
                          <a:srgbClr val="000066"/>
                        </a:solidFill>
                      </a:endParaRPr>
                    </a:p>
                  </a:txBody>
                  <a:tcPr marL="91437" marR="91437" marT="45704" marB="45704"/>
                </a:tc>
              </a:tr>
              <a:tr h="4321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rgbClr val="000066"/>
                          </a:solidFill>
                          <a:latin typeface="Arial" charset="0"/>
                        </a:rPr>
                        <a:t>Стоимость энергопотребления</a:t>
                      </a:r>
                      <a:endParaRPr lang="ru-RU" sz="2000" dirty="0">
                        <a:solidFill>
                          <a:srgbClr val="000066"/>
                        </a:solidFill>
                      </a:endParaRPr>
                    </a:p>
                  </a:txBody>
                  <a:tcPr marL="91437" marR="91437" marT="45704" marB="45704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Доступность и надежность </a:t>
                      </a:r>
                      <a:endParaRPr lang="ru-RU" sz="2000" dirty="0">
                        <a:solidFill>
                          <a:srgbClr val="000066"/>
                        </a:solidFill>
                      </a:endParaRPr>
                    </a:p>
                  </a:txBody>
                  <a:tcPr marL="91437" marR="91437" marT="45704" marB="45704"/>
                </a:tc>
              </a:tr>
              <a:tr h="4321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Стоимость </a:t>
                      </a:r>
                      <a:r>
                        <a:rPr lang="en-US" sz="2000" dirty="0" smtClean="0">
                          <a:solidFill>
                            <a:srgbClr val="000066"/>
                          </a:solidFill>
                        </a:rPr>
                        <a:t>UPS</a:t>
                      </a:r>
                      <a:endParaRPr lang="ru-RU" sz="2000" dirty="0" smtClean="0">
                        <a:solidFill>
                          <a:srgbClr val="000066"/>
                        </a:solidFill>
                      </a:endParaRPr>
                    </a:p>
                  </a:txBody>
                  <a:tcPr marL="91437" marR="91437" marT="45704" marB="45704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Сохранность данных</a:t>
                      </a:r>
                      <a:endParaRPr lang="ru-RU" sz="2000" dirty="0">
                        <a:solidFill>
                          <a:srgbClr val="000066"/>
                        </a:solidFill>
                      </a:endParaRPr>
                    </a:p>
                  </a:txBody>
                  <a:tcPr marL="91437" marR="91437" marT="45704" marB="45704"/>
                </a:tc>
              </a:tr>
              <a:tr h="10058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Уровень шума</a:t>
                      </a:r>
                    </a:p>
                  </a:txBody>
                  <a:tcPr marL="91437" marR="91437" marT="45704" marB="45704"/>
                </a:tc>
                <a:tc>
                  <a:txBody>
                    <a:bodyPr/>
                    <a:lstStyle/>
                    <a:p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Адаптируемость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и масштабируемость</a:t>
                      </a:r>
                      <a:r>
                        <a:rPr lang="ru-RU" sz="2000" baseline="0" dirty="0" smtClean="0">
                          <a:solidFill>
                            <a:srgbClr val="000066"/>
                          </a:solidFill>
                        </a:rPr>
                        <a:t> ресурсов и систем</a:t>
                      </a:r>
                      <a:endParaRPr lang="ru-RU" sz="2000" dirty="0">
                        <a:solidFill>
                          <a:srgbClr val="000066"/>
                        </a:solidFill>
                      </a:endParaRPr>
                    </a:p>
                  </a:txBody>
                  <a:tcPr marL="91437" marR="91437" marT="45704" marB="45704"/>
                </a:tc>
              </a:tr>
              <a:tr h="7011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Риски от действий пользователей</a:t>
                      </a:r>
                    </a:p>
                  </a:txBody>
                  <a:tcPr marL="91437" marR="91437" marT="45704" marB="4570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Длительность жизненного цикла устройства</a:t>
                      </a:r>
                    </a:p>
                  </a:txBody>
                  <a:tcPr marL="91437" marR="91437" marT="45704" marB="45704"/>
                </a:tc>
              </a:tr>
              <a:tr h="100600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Время на развертывание нового клиента</a:t>
                      </a:r>
                      <a:endParaRPr lang="ru-RU" sz="2000" dirty="0">
                        <a:solidFill>
                          <a:srgbClr val="000066"/>
                        </a:solidFill>
                      </a:endParaRPr>
                    </a:p>
                  </a:txBody>
                  <a:tcPr marL="91437" marR="91437" marT="45704" marB="4570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Требование к качеству ИТ-персонала и зарплата ИТ-специалистов</a:t>
                      </a:r>
                    </a:p>
                  </a:txBody>
                  <a:tcPr marL="91437" marR="91437" marT="45704" marB="45704"/>
                </a:tc>
              </a:tr>
              <a:tr h="1005842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Требования к количеству</a:t>
                      </a:r>
                      <a:r>
                        <a:rPr lang="ru-RU" sz="2000" baseline="0" dirty="0" smtClean="0">
                          <a:solidFill>
                            <a:srgbClr val="000066"/>
                          </a:solidFill>
                        </a:rPr>
                        <a:t> ИТ-персонала</a:t>
                      </a:r>
                      <a:endParaRPr lang="ru-RU" sz="2000" dirty="0">
                        <a:solidFill>
                          <a:srgbClr val="000066"/>
                        </a:solidFill>
                      </a:endParaRPr>
                    </a:p>
                  </a:txBody>
                  <a:tcPr marL="91437" marR="91437" marT="45704" marB="45704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Комфортность работы для мобильных сотрудников</a:t>
                      </a:r>
                      <a:endParaRPr lang="en-US" sz="2000" dirty="0" smtClean="0">
                        <a:solidFill>
                          <a:srgbClr val="000066"/>
                        </a:solidFill>
                      </a:endParaRPr>
                    </a:p>
                    <a:p>
                      <a:endParaRPr lang="ru-RU" sz="2000" dirty="0">
                        <a:solidFill>
                          <a:srgbClr val="000066"/>
                        </a:solidFill>
                      </a:endParaRPr>
                    </a:p>
                  </a:txBody>
                  <a:tcPr marL="91437" marR="91437" marT="45704" marB="45704"/>
                </a:tc>
              </a:tr>
              <a:tr h="701140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 marL="91437" marR="91437" marT="45704" marB="4570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Эффективность использования ИТ-ресурсов и компьютерных классов</a:t>
                      </a:r>
                    </a:p>
                  </a:txBody>
                  <a:tcPr marL="91437" marR="91437" marT="45704" marB="45704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8027988" y="6381750"/>
            <a:ext cx="827087" cy="2873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fld id="{64858D7F-0CCF-4D3B-9B9F-AF42026CA195}" type="slidenum">
              <a:rPr lang="ru-RU" altLang="ru-RU" sz="1400" b="0">
                <a:solidFill>
                  <a:srgbClr val="000000"/>
                </a:solidFill>
              </a:rPr>
              <a:pPr algn="r" eaLnBrk="1" hangingPunct="1">
                <a:spcBef>
                  <a:spcPct val="0"/>
                </a:spcBef>
                <a:buClr>
                  <a:srgbClr val="000000"/>
                </a:buClr>
                <a:buFontTx/>
                <a:buNone/>
              </a:pPr>
              <a:t>23</a:t>
            </a:fld>
            <a:endParaRPr lang="ru-RU" altLang="ru-RU" sz="1400" b="0">
              <a:solidFill>
                <a:srgbClr val="000000"/>
              </a:solidFill>
            </a:endParaRP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0" y="-1"/>
            <a:ext cx="9144000" cy="765175"/>
          </a:xfrm>
          <a:prstGeom prst="rect">
            <a:avLst/>
          </a:prstGeom>
          <a:solidFill>
            <a:srgbClr val="00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lang="ru-RU" altLang="ru-RU" b="0" dirty="0" smtClean="0">
                <a:solidFill>
                  <a:srgbClr val="FFFFFF"/>
                </a:solidFill>
              </a:rPr>
              <a:t>ПРОБЛЕМЫ ЦЕНТРА ОБРАБОТКИ ДАННЫХ</a:t>
            </a:r>
            <a:endParaRPr lang="ru-RU" altLang="ru-RU" b="0" dirty="0">
              <a:solidFill>
                <a:srgbClr val="FFFFFF"/>
              </a:solidFill>
            </a:endParaRPr>
          </a:p>
        </p:txBody>
      </p:sp>
      <p:sp>
        <p:nvSpPr>
          <p:cNvPr id="11268" name="TextBox 4"/>
          <p:cNvSpPr txBox="1">
            <a:spLocks noChangeArrowheads="1"/>
          </p:cNvSpPr>
          <p:nvPr/>
        </p:nvSpPr>
        <p:spPr bwMode="auto">
          <a:xfrm>
            <a:off x="0" y="765174"/>
            <a:ext cx="9036050" cy="607089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spcAft>
                <a:spcPts val="900"/>
              </a:spcAft>
            </a:pPr>
            <a:r>
              <a:rPr lang="ru-RU" altLang="ru-RU" sz="2800" dirty="0" smtClean="0">
                <a:solidFill>
                  <a:srgbClr val="000066"/>
                </a:solidFill>
              </a:rPr>
              <a:t>Ненадежная, низко производительная работа серверного и сетевого оборудования</a:t>
            </a:r>
          </a:p>
          <a:p>
            <a:pPr algn="just">
              <a:spcBef>
                <a:spcPct val="0"/>
              </a:spcBef>
              <a:spcAft>
                <a:spcPts val="900"/>
              </a:spcAft>
            </a:pPr>
            <a:r>
              <a:rPr lang="ru-RU" altLang="ru-RU" sz="2800" dirty="0" smtClean="0">
                <a:solidFill>
                  <a:srgbClr val="000066"/>
                </a:solidFill>
              </a:rPr>
              <a:t>Неэффективное использование серверного оборудования (одна информационная система -  один сервер)</a:t>
            </a:r>
          </a:p>
          <a:p>
            <a:pPr algn="just">
              <a:spcBef>
                <a:spcPct val="0"/>
              </a:spcBef>
              <a:spcAft>
                <a:spcPts val="900"/>
              </a:spcAft>
            </a:pPr>
            <a:r>
              <a:rPr lang="ru-RU" altLang="ru-RU" sz="2800" dirty="0" smtClean="0">
                <a:solidFill>
                  <a:srgbClr val="000066"/>
                </a:solidFill>
              </a:rPr>
              <a:t>Высокая </a:t>
            </a:r>
            <a:r>
              <a:rPr lang="ru-RU" altLang="ru-RU" sz="2800" dirty="0">
                <a:solidFill>
                  <a:srgbClr val="000066"/>
                </a:solidFill>
              </a:rPr>
              <a:t>стоимость владения оборудованием</a:t>
            </a:r>
            <a:r>
              <a:rPr lang="en-US" altLang="ru-RU" sz="2800" dirty="0">
                <a:solidFill>
                  <a:srgbClr val="000066"/>
                </a:solidFill>
              </a:rPr>
              <a:t> </a:t>
            </a:r>
            <a:endParaRPr lang="ru-RU" altLang="ru-RU" sz="2800" dirty="0" smtClean="0">
              <a:solidFill>
                <a:srgbClr val="000066"/>
              </a:solidFill>
            </a:endParaRPr>
          </a:p>
          <a:p>
            <a:pPr algn="just">
              <a:spcBef>
                <a:spcPct val="0"/>
              </a:spcBef>
              <a:spcAft>
                <a:spcPts val="900"/>
              </a:spcAft>
            </a:pPr>
            <a:r>
              <a:rPr lang="ru-RU" altLang="ru-RU" sz="2800" dirty="0" smtClean="0">
                <a:solidFill>
                  <a:srgbClr val="000066"/>
                </a:solidFill>
              </a:rPr>
              <a:t>Высокое энергопотребление</a:t>
            </a:r>
          </a:p>
          <a:p>
            <a:pPr algn="just">
              <a:spcBef>
                <a:spcPct val="0"/>
              </a:spcBef>
              <a:spcAft>
                <a:spcPts val="900"/>
              </a:spcAft>
            </a:pPr>
            <a:r>
              <a:rPr lang="ru-RU" altLang="ru-RU" sz="2800" dirty="0" smtClean="0">
                <a:solidFill>
                  <a:srgbClr val="000066"/>
                </a:solidFill>
              </a:rPr>
              <a:t>Проблемы </a:t>
            </a:r>
            <a:r>
              <a:rPr lang="ru-RU" altLang="ru-RU" sz="2800" dirty="0">
                <a:solidFill>
                  <a:srgbClr val="000066"/>
                </a:solidFill>
              </a:rPr>
              <a:t>с климат </a:t>
            </a:r>
            <a:r>
              <a:rPr lang="ru-RU" altLang="ru-RU" sz="2800" dirty="0" smtClean="0">
                <a:solidFill>
                  <a:srgbClr val="000066"/>
                </a:solidFill>
              </a:rPr>
              <a:t>контролем и высокие требования к нему</a:t>
            </a:r>
            <a:endParaRPr lang="ru-RU" altLang="ru-RU" sz="2800" dirty="0">
              <a:solidFill>
                <a:srgbClr val="000066"/>
              </a:solidFill>
            </a:endParaRPr>
          </a:p>
          <a:p>
            <a:pPr algn="just">
              <a:spcBef>
                <a:spcPct val="0"/>
              </a:spcBef>
              <a:spcAft>
                <a:spcPts val="900"/>
              </a:spcAft>
            </a:pPr>
            <a:r>
              <a:rPr lang="ru-RU" altLang="ru-RU" sz="2800" dirty="0">
                <a:solidFill>
                  <a:srgbClr val="000066"/>
                </a:solidFill>
              </a:rPr>
              <a:t>Высокие риски потери корпоративных </a:t>
            </a:r>
            <a:r>
              <a:rPr lang="ru-RU" altLang="ru-RU" sz="2800" dirty="0" smtClean="0">
                <a:solidFill>
                  <a:srgbClr val="000066"/>
                </a:solidFill>
              </a:rPr>
              <a:t>данных</a:t>
            </a:r>
          </a:p>
          <a:p>
            <a:pPr algn="just">
              <a:spcBef>
                <a:spcPct val="0"/>
              </a:spcBef>
              <a:spcAft>
                <a:spcPts val="900"/>
              </a:spcAft>
            </a:pPr>
            <a:r>
              <a:rPr lang="ru-RU" altLang="ru-RU" sz="2800" dirty="0" smtClean="0">
                <a:solidFill>
                  <a:srgbClr val="000066"/>
                </a:solidFill>
              </a:rPr>
              <a:t>Много серверов – много администраторов</a:t>
            </a:r>
          </a:p>
          <a:p>
            <a:pPr algn="just">
              <a:spcBef>
                <a:spcPct val="0"/>
              </a:spcBef>
              <a:spcAft>
                <a:spcPts val="900"/>
              </a:spcAft>
            </a:pPr>
            <a:r>
              <a:rPr lang="ru-RU" altLang="ru-RU" sz="2800" dirty="0" smtClean="0">
                <a:solidFill>
                  <a:srgbClr val="000066"/>
                </a:solidFill>
              </a:rPr>
              <a:t>В целом – неэффективная ИТ- инфраструктура</a:t>
            </a:r>
            <a:endParaRPr lang="en-US" altLang="ru-RU" sz="28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2192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65175"/>
          </a:xfrm>
          <a:solidFill>
            <a:srgbClr val="000066"/>
          </a:solidFill>
        </p:spPr>
        <p:txBody>
          <a:bodyPr/>
          <a:lstStyle/>
          <a:p>
            <a:pPr eaLnBrk="1" hangingPunct="1"/>
            <a:r>
              <a:rPr lang="ru-RU" altLang="ru-RU" sz="2800" b="1" smtClean="0">
                <a:solidFill>
                  <a:schemeClr val="bg1"/>
                </a:solidFill>
              </a:rPr>
              <a:t>ПРОБЛЕМЫ РАБОЧИХ МЕСТ</a:t>
            </a:r>
            <a:endParaRPr lang="ru-RU" altLang="ru-RU" sz="2800" smtClean="0">
              <a:solidFill>
                <a:schemeClr val="bg1"/>
              </a:solidFill>
            </a:endParaRPr>
          </a:p>
        </p:txBody>
      </p:sp>
      <p:sp>
        <p:nvSpPr>
          <p:cNvPr id="25603" name="Text Box 1051"/>
          <p:cNvSpPr txBox="1">
            <a:spLocks noChangeArrowheads="1"/>
          </p:cNvSpPr>
          <p:nvPr/>
        </p:nvSpPr>
        <p:spPr bwMode="auto">
          <a:xfrm>
            <a:off x="7010400" y="6524625"/>
            <a:ext cx="21336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BDB320A-090A-40DF-8CF6-502F1CDCEDE2}" type="slidenum">
              <a:rPr lang="ru-RU" altLang="ru-RU" sz="1400">
                <a:solidFill>
                  <a:srgbClr val="000000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ru-RU" altLang="ru-RU" sz="1400">
              <a:solidFill>
                <a:srgbClr val="000000"/>
              </a:solidFill>
            </a:endParaRPr>
          </a:p>
        </p:txBody>
      </p:sp>
      <p:sp>
        <p:nvSpPr>
          <p:cNvPr id="25604" name="Прямоугольник 2"/>
          <p:cNvSpPr>
            <a:spLocks noChangeArrowheads="1"/>
          </p:cNvSpPr>
          <p:nvPr/>
        </p:nvSpPr>
        <p:spPr bwMode="auto">
          <a:xfrm>
            <a:off x="0" y="981075"/>
            <a:ext cx="9144000" cy="575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ru-RU" altLang="ru-RU" sz="2400" b="0" dirty="0">
                <a:solidFill>
                  <a:srgbClr val="000066"/>
                </a:solidFill>
              </a:rPr>
              <a:t>Постоянный рост системных требований (быстрое </a:t>
            </a:r>
            <a:r>
              <a:rPr lang="ru-RU" altLang="ru-RU" sz="2400" b="0" dirty="0" smtClean="0">
                <a:solidFill>
                  <a:srgbClr val="000066"/>
                </a:solidFill>
              </a:rPr>
              <a:t>устаревание рабочего места)</a:t>
            </a:r>
            <a:endParaRPr lang="ru-RU" altLang="ru-RU" sz="2400" b="0" dirty="0">
              <a:solidFill>
                <a:srgbClr val="000066"/>
              </a:solidFill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ru-RU" altLang="ru-RU" sz="2400" b="0" dirty="0">
                <a:solidFill>
                  <a:srgbClr val="000066"/>
                </a:solidFill>
              </a:rPr>
              <a:t>Высокая стоимость владения (частые поломки, частые ремонты и замена комплектующих)</a:t>
            </a:r>
            <a:endParaRPr lang="en-US" altLang="ru-RU" sz="2400" b="0" dirty="0">
              <a:solidFill>
                <a:srgbClr val="000066"/>
              </a:solidFill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ru-RU" altLang="ru-RU" sz="2400" b="0" dirty="0">
                <a:solidFill>
                  <a:srgbClr val="000066"/>
                </a:solidFill>
              </a:rPr>
              <a:t>Большое энергопотребление </a:t>
            </a:r>
            <a:endParaRPr lang="en-US" altLang="ru-RU" sz="2400" b="0" dirty="0">
              <a:solidFill>
                <a:srgbClr val="000066"/>
              </a:solidFill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ru-RU" altLang="ru-RU" sz="2400" b="0" dirty="0">
                <a:solidFill>
                  <a:srgbClr val="000066"/>
                </a:solidFill>
              </a:rPr>
              <a:t>Высокий уровень шума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ru-RU" altLang="ru-RU" sz="2400" b="0" dirty="0">
                <a:solidFill>
                  <a:srgbClr val="000066"/>
                </a:solidFill>
              </a:rPr>
              <a:t>Невозможность быстрой развертки новых рабочих мест</a:t>
            </a:r>
            <a:endParaRPr lang="en-US" altLang="ru-RU" sz="2400" b="0" dirty="0">
              <a:solidFill>
                <a:srgbClr val="000066"/>
              </a:solidFill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ru-RU" altLang="ru-RU" sz="2400" b="0" dirty="0">
                <a:solidFill>
                  <a:srgbClr val="000066"/>
                </a:solidFill>
              </a:rPr>
              <a:t>Неэффективное использование лицензий на ПО</a:t>
            </a:r>
            <a:endParaRPr lang="en-US" altLang="ru-RU" sz="2400" b="0" dirty="0">
              <a:solidFill>
                <a:srgbClr val="000066"/>
              </a:solidFill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ru-RU" altLang="ru-RU" sz="2400" b="0" dirty="0">
                <a:solidFill>
                  <a:srgbClr val="000066"/>
                </a:solidFill>
              </a:rPr>
              <a:t>Высокие риски, связанные с действиями пользователей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altLang="ru-RU" sz="2400" b="0" dirty="0">
                <a:solidFill>
                  <a:srgbClr val="000066"/>
                </a:solidFill>
              </a:rPr>
              <a:t>Проблемы сохранности данных</a:t>
            </a:r>
            <a:endParaRPr lang="en-US" altLang="ru-RU" sz="2400" b="0" dirty="0">
              <a:solidFill>
                <a:srgbClr val="000066"/>
              </a:solidFill>
            </a:endParaRP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altLang="ru-RU" sz="2400" b="0" dirty="0">
                <a:solidFill>
                  <a:srgbClr val="000066"/>
                </a:solidFill>
              </a:rPr>
              <a:t>Сложность поддержки мобильности пользователей</a:t>
            </a:r>
            <a:r>
              <a:rPr lang="en-US" altLang="ru-RU" sz="2400" b="0" dirty="0">
                <a:solidFill>
                  <a:srgbClr val="000066"/>
                </a:solidFill>
              </a:rPr>
              <a:t> </a:t>
            </a:r>
            <a:r>
              <a:rPr lang="ru-RU" altLang="ru-RU" sz="2400" b="0" dirty="0">
                <a:solidFill>
                  <a:srgbClr val="000066"/>
                </a:solidFill>
              </a:rPr>
              <a:t>(доступ к корпоративным данным и сервисам вне университета)</a:t>
            </a:r>
          </a:p>
        </p:txBody>
      </p:sp>
    </p:spTree>
    <p:extLst>
      <p:ext uri="{BB962C8B-B14F-4D97-AF65-F5344CB8AC3E}">
        <p14:creationId xmlns:p14="http://schemas.microsoft.com/office/powerpoint/2010/main" val="1103604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65175"/>
          </a:xfrm>
          <a:solidFill>
            <a:srgbClr val="000066"/>
          </a:solidFill>
        </p:spPr>
        <p:txBody>
          <a:bodyPr/>
          <a:lstStyle/>
          <a:p>
            <a:pPr eaLnBrk="1" hangingPunct="1"/>
            <a:r>
              <a:rPr lang="ru-RU" altLang="ru-RU" sz="2800" b="1" smtClean="0">
                <a:solidFill>
                  <a:schemeClr val="bg1"/>
                </a:solidFill>
              </a:rPr>
              <a:t>ПРОБЛЕМЫ ВНЕДРЕНИЯ</a:t>
            </a:r>
            <a:endParaRPr lang="ru-RU" altLang="ru-RU" sz="2800" smtClean="0">
              <a:solidFill>
                <a:schemeClr val="bg1"/>
              </a:solidFill>
            </a:endParaRPr>
          </a:p>
        </p:txBody>
      </p:sp>
      <p:sp>
        <p:nvSpPr>
          <p:cNvPr id="47107" name="Text Box 1051"/>
          <p:cNvSpPr txBox="1">
            <a:spLocks noChangeArrowheads="1"/>
          </p:cNvSpPr>
          <p:nvPr/>
        </p:nvSpPr>
        <p:spPr bwMode="auto">
          <a:xfrm>
            <a:off x="7010400" y="6524625"/>
            <a:ext cx="21336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8D255CE0-FF23-4345-9E85-6C42F2EF6E3A}" type="slidenum">
              <a:rPr lang="ru-RU" altLang="ru-RU" sz="1400"/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25</a:t>
            </a:fld>
            <a:endParaRPr lang="ru-RU" altLang="ru-RU" sz="1400"/>
          </a:p>
        </p:txBody>
      </p:sp>
      <p:sp>
        <p:nvSpPr>
          <p:cNvPr id="47108" name="Прямоугольник 2"/>
          <p:cNvSpPr>
            <a:spLocks noChangeArrowheads="1"/>
          </p:cNvSpPr>
          <p:nvPr/>
        </p:nvSpPr>
        <p:spPr bwMode="auto">
          <a:xfrm>
            <a:off x="0" y="760413"/>
            <a:ext cx="9144000" cy="623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342900" indent="-34290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altLang="ru-RU" sz="2400">
                <a:solidFill>
                  <a:srgbClr val="000066"/>
                </a:solidFill>
              </a:rPr>
              <a:t>Команда внедрения (Хотеть важнее, чем знать )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altLang="ru-RU" sz="2400">
                <a:solidFill>
                  <a:srgbClr val="000066"/>
                </a:solidFill>
              </a:rPr>
              <a:t>Отсутствие опыта в силу новизны технологии 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</a:pPr>
            <a:r>
              <a:rPr lang="ru-RU" altLang="ru-RU" sz="2400">
                <a:solidFill>
                  <a:srgbClr val="000066"/>
                </a:solidFill>
              </a:rPr>
              <a:t>Сложность правил лицензирования ПО для нулевых клиентов </a:t>
            </a:r>
          </a:p>
          <a:p>
            <a:pPr lvl="1" eaLnBrk="1" hangingPunct="1">
              <a:lnSpc>
                <a:spcPct val="100000"/>
              </a:lnSpc>
              <a:spcBef>
                <a:spcPct val="20000"/>
              </a:spcBef>
            </a:pPr>
            <a:r>
              <a:rPr lang="en-US" altLang="ru-RU" sz="2400">
                <a:solidFill>
                  <a:srgbClr val="000066"/>
                </a:solidFill>
              </a:rPr>
              <a:t>MS VDA </a:t>
            </a:r>
            <a:r>
              <a:rPr lang="ru-RU" altLang="ru-RU" sz="2400">
                <a:solidFill>
                  <a:srgbClr val="000066"/>
                </a:solidFill>
              </a:rPr>
              <a:t>удалось снизить с  3 тыс. до 900 руб. в год;</a:t>
            </a:r>
          </a:p>
          <a:p>
            <a:pPr lvl="1" eaLnBrk="1" hangingPunct="1">
              <a:lnSpc>
                <a:spcPct val="100000"/>
              </a:lnSpc>
              <a:spcBef>
                <a:spcPct val="20000"/>
              </a:spcBef>
            </a:pPr>
            <a:r>
              <a:rPr lang="ru-RU" altLang="ru-RU" sz="2400">
                <a:solidFill>
                  <a:srgbClr val="000066"/>
                </a:solidFill>
              </a:rPr>
              <a:t>Лицензирование такого ПО, производители которого не понимают, что такое нулевые клиенты;</a:t>
            </a:r>
          </a:p>
          <a:p>
            <a:pPr lvl="1" eaLnBrk="1" hangingPunct="1">
              <a:lnSpc>
                <a:spcPct val="100000"/>
              </a:lnSpc>
              <a:spcBef>
                <a:spcPct val="20000"/>
              </a:spcBef>
            </a:pPr>
            <a:r>
              <a:rPr lang="ru-RU" altLang="ru-RU" sz="2400">
                <a:solidFill>
                  <a:srgbClr val="000066"/>
                </a:solidFill>
              </a:rPr>
              <a:t>VMware разрешила использовать серверную операционную лицензию в качестве ОС для виртуальных рабочих мест (бессрочная и на 5 летнем отрезке обходится в 5 раз дешевле), но в этом варианте не поддерживается View Persona</a:t>
            </a:r>
            <a:r>
              <a:rPr lang="en-US" altLang="ru-RU" sz="2400">
                <a:solidFill>
                  <a:srgbClr val="000066"/>
                </a:solidFill>
              </a:rPr>
              <a:t>l </a:t>
            </a:r>
            <a:r>
              <a:rPr lang="ru-RU" altLang="ru-RU" sz="2400">
                <a:solidFill>
                  <a:srgbClr val="000066"/>
                </a:solidFill>
              </a:rPr>
              <a:t> Management, что ставит под сомнение возможность использования серверной ОС MS Windows 2008R2 для развертывания рабочих мест</a:t>
            </a:r>
          </a:p>
          <a:p>
            <a:pPr lvl="2" eaLnBrk="1" hangingPunct="1">
              <a:lnSpc>
                <a:spcPct val="100000"/>
              </a:lnSpc>
              <a:spcBef>
                <a:spcPct val="20000"/>
              </a:spcBef>
            </a:pPr>
            <a:endParaRPr lang="ru-RU" altLang="ru-RU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65175"/>
          </a:xfrm>
          <a:solidFill>
            <a:srgbClr val="000066"/>
          </a:solidFill>
        </p:spPr>
        <p:txBody>
          <a:bodyPr/>
          <a:lstStyle/>
          <a:p>
            <a:pPr eaLnBrk="1" hangingPunct="1"/>
            <a:r>
              <a:rPr lang="ru-RU" altLang="ru-RU" sz="2800" b="1" smtClean="0">
                <a:solidFill>
                  <a:schemeClr val="bg1"/>
                </a:solidFill>
              </a:rPr>
              <a:t>ПРОБЛЕМЫ ВНЕДРЕНИЯ</a:t>
            </a:r>
            <a:endParaRPr lang="ru-RU" altLang="ru-RU" sz="2800" smtClean="0">
              <a:solidFill>
                <a:schemeClr val="bg1"/>
              </a:solidFill>
            </a:endParaRPr>
          </a:p>
        </p:txBody>
      </p:sp>
      <p:sp>
        <p:nvSpPr>
          <p:cNvPr id="49155" name="Text Box 1051"/>
          <p:cNvSpPr txBox="1">
            <a:spLocks noChangeArrowheads="1"/>
          </p:cNvSpPr>
          <p:nvPr/>
        </p:nvSpPr>
        <p:spPr bwMode="auto">
          <a:xfrm>
            <a:off x="7010400" y="6524625"/>
            <a:ext cx="21336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DA6D381B-F005-4264-AB52-5192E19A87FF}" type="slidenum">
              <a:rPr lang="ru-RU" altLang="ru-RU" sz="1400"/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26</a:t>
            </a:fld>
            <a:endParaRPr lang="ru-RU" altLang="ru-RU" sz="1400"/>
          </a:p>
        </p:txBody>
      </p:sp>
      <p:sp>
        <p:nvSpPr>
          <p:cNvPr id="46084" name="Прямоугольник 2"/>
          <p:cNvSpPr>
            <a:spLocks noChangeArrowheads="1"/>
          </p:cNvSpPr>
          <p:nvPr/>
        </p:nvSpPr>
        <p:spPr bwMode="auto">
          <a:xfrm>
            <a:off x="0" y="760413"/>
            <a:ext cx="9144000" cy="587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altLang="ru-RU" sz="2400" dirty="0" smtClean="0">
                <a:solidFill>
                  <a:srgbClr val="000066"/>
                </a:solidFill>
              </a:rPr>
              <a:t>Сложность выбора наиболее подходящей версии </a:t>
            </a:r>
            <a:r>
              <a:rPr lang="en-US" sz="2400" dirty="0" smtClean="0">
                <a:solidFill>
                  <a:srgbClr val="000066"/>
                </a:solidFill>
              </a:rPr>
              <a:t>V</a:t>
            </a:r>
            <a:r>
              <a:rPr lang="ru-RU" sz="2400" dirty="0" err="1" smtClean="0">
                <a:solidFill>
                  <a:srgbClr val="000066"/>
                </a:solidFill>
              </a:rPr>
              <a:t>Mw</a:t>
            </a:r>
            <a:r>
              <a:rPr lang="en-US" sz="2400" dirty="0" smtClean="0">
                <a:solidFill>
                  <a:srgbClr val="000066"/>
                </a:solidFill>
              </a:rPr>
              <a:t>are </a:t>
            </a:r>
            <a:r>
              <a:rPr lang="ru-RU" sz="2400" dirty="0" err="1">
                <a:solidFill>
                  <a:srgbClr val="000066"/>
                </a:solidFill>
              </a:rPr>
              <a:t>View</a:t>
            </a:r>
            <a:r>
              <a:rPr lang="ru-RU" sz="2400" dirty="0">
                <a:solidFill>
                  <a:srgbClr val="000066"/>
                </a:solidFill>
              </a:rPr>
              <a:t> </a:t>
            </a:r>
            <a:endParaRPr lang="ru-RU" sz="2400" dirty="0" smtClean="0">
              <a:solidFill>
                <a:srgbClr val="000066"/>
              </a:solidFill>
            </a:endParaRPr>
          </a:p>
          <a:p>
            <a:pPr lvl="1" algn="ctr" eaLnBrk="1" hangingPunct="1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/>
            </a:pPr>
            <a:r>
              <a:rPr lang="ru-RU" sz="2400" dirty="0" err="1" smtClean="0">
                <a:solidFill>
                  <a:srgbClr val="000066"/>
                </a:solidFill>
              </a:rPr>
              <a:t>Enterpr</a:t>
            </a:r>
            <a:r>
              <a:rPr lang="en-US" sz="2400" dirty="0" err="1" smtClean="0">
                <a:solidFill>
                  <a:srgbClr val="000066"/>
                </a:solidFill>
              </a:rPr>
              <a:t>i</a:t>
            </a:r>
            <a:r>
              <a:rPr lang="ru-RU" sz="2400" dirty="0" err="1" smtClean="0">
                <a:solidFill>
                  <a:srgbClr val="000066"/>
                </a:solidFill>
              </a:rPr>
              <a:t>se</a:t>
            </a:r>
            <a:r>
              <a:rPr lang="ru-RU" sz="2400" dirty="0" smtClean="0">
                <a:solidFill>
                  <a:srgbClr val="000066"/>
                </a:solidFill>
              </a:rPr>
              <a:t> </a:t>
            </a:r>
            <a:r>
              <a:rPr lang="ru-RU" sz="2400" dirty="0">
                <a:solidFill>
                  <a:srgbClr val="000066"/>
                </a:solidFill>
              </a:rPr>
              <a:t>или </a:t>
            </a:r>
            <a:r>
              <a:rPr lang="ru-RU" sz="2400" dirty="0" err="1" smtClean="0">
                <a:solidFill>
                  <a:srgbClr val="000066"/>
                </a:solidFill>
              </a:rPr>
              <a:t>Standard</a:t>
            </a:r>
            <a:r>
              <a:rPr lang="ru-RU" sz="2400" dirty="0">
                <a:solidFill>
                  <a:srgbClr val="000066"/>
                </a:solidFill>
              </a:rPr>
              <a:t>?</a:t>
            </a:r>
            <a:r>
              <a:rPr lang="ru-RU" sz="2400" dirty="0" smtClean="0">
                <a:solidFill>
                  <a:srgbClr val="000066"/>
                </a:solidFill>
              </a:rPr>
              <a:t> Что дает </a:t>
            </a:r>
            <a:r>
              <a:rPr lang="ru-RU" sz="2400" dirty="0">
                <a:solidFill>
                  <a:srgbClr val="000066"/>
                </a:solidFill>
              </a:rPr>
              <a:t>автоматизация развертывания ВМ, что такое связанные клоны, </a:t>
            </a:r>
            <a:r>
              <a:rPr lang="ru-RU" sz="2400" dirty="0" smtClean="0">
                <a:solidFill>
                  <a:srgbClr val="000066"/>
                </a:solidFill>
              </a:rPr>
              <a:t>управление профилями пользователей</a:t>
            </a:r>
            <a:r>
              <a:rPr lang="en-US" sz="2400" dirty="0" smtClean="0">
                <a:solidFill>
                  <a:srgbClr val="000066"/>
                </a:solidFill>
              </a:rPr>
              <a:t> </a:t>
            </a:r>
            <a:r>
              <a:rPr lang="ru-RU" sz="2400" dirty="0" smtClean="0">
                <a:solidFill>
                  <a:srgbClr val="000066"/>
                </a:solidFill>
              </a:rPr>
              <a:t>и какие они дают преимущества?</a:t>
            </a:r>
          </a:p>
          <a:p>
            <a:pPr algn="ctr" eaLnBrk="1" hangingPunct="1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2400" dirty="0" smtClean="0">
                <a:solidFill>
                  <a:srgbClr val="000066"/>
                </a:solidFill>
              </a:rPr>
              <a:t>Не понятно, как использовать </a:t>
            </a:r>
            <a:r>
              <a:rPr lang="ru-RU" sz="2400" dirty="0">
                <a:solidFill>
                  <a:srgbClr val="000066"/>
                </a:solidFill>
              </a:rPr>
              <a:t>локальные </a:t>
            </a:r>
            <a:r>
              <a:rPr lang="ru-RU" sz="2400" dirty="0" smtClean="0">
                <a:solidFill>
                  <a:srgbClr val="000066"/>
                </a:solidFill>
              </a:rPr>
              <a:t>диски серверов и хранилище. Как делить между ними данные </a:t>
            </a:r>
            <a:r>
              <a:rPr lang="en-US" sz="2400" dirty="0" smtClean="0">
                <a:solidFill>
                  <a:srgbClr val="000066"/>
                </a:solidFill>
              </a:rPr>
              <a:t>(</a:t>
            </a:r>
            <a:r>
              <a:rPr lang="ru-RU" sz="2400" dirty="0" smtClean="0">
                <a:solidFill>
                  <a:srgbClr val="000066"/>
                </a:solidFill>
              </a:rPr>
              <a:t>Хранилище, кластеры </a:t>
            </a:r>
            <a:r>
              <a:rPr lang="en-US" sz="2400" dirty="0" smtClean="0">
                <a:solidFill>
                  <a:srgbClr val="000066"/>
                </a:solidFill>
              </a:rPr>
              <a:t>VSI, VDI</a:t>
            </a:r>
            <a:r>
              <a:rPr lang="ru-RU" sz="2400" dirty="0" smtClean="0">
                <a:solidFill>
                  <a:srgbClr val="000066"/>
                </a:solidFill>
              </a:rPr>
              <a:t>, отдельные серверы с большим ОЗУ)</a:t>
            </a:r>
            <a:r>
              <a:rPr lang="en-US" sz="2400" dirty="0" smtClean="0">
                <a:solidFill>
                  <a:srgbClr val="000066"/>
                </a:solidFill>
              </a:rPr>
              <a:t>? </a:t>
            </a:r>
            <a:r>
              <a:rPr lang="ru-RU" sz="2400" dirty="0" smtClean="0">
                <a:solidFill>
                  <a:srgbClr val="000066"/>
                </a:solidFill>
              </a:rPr>
              <a:t>Использование </a:t>
            </a:r>
            <a:r>
              <a:rPr lang="en-US" sz="2400" dirty="0" smtClean="0">
                <a:solidFill>
                  <a:srgbClr val="000066"/>
                </a:solidFill>
              </a:rPr>
              <a:t>SSD </a:t>
            </a:r>
            <a:r>
              <a:rPr lang="ru-RU" sz="2400" dirty="0" smtClean="0">
                <a:solidFill>
                  <a:srgbClr val="000066"/>
                </a:solidFill>
              </a:rPr>
              <a:t>дисков на кластерах для хранения связанных клонов (</a:t>
            </a:r>
            <a:r>
              <a:rPr lang="en-US" sz="2400" dirty="0" smtClean="0">
                <a:solidFill>
                  <a:srgbClr val="000066"/>
                </a:solidFill>
              </a:rPr>
              <a:t>VDI) </a:t>
            </a:r>
            <a:r>
              <a:rPr lang="ru-RU" sz="2400" dirty="0" smtClean="0">
                <a:solidFill>
                  <a:srgbClr val="000066"/>
                </a:solidFill>
              </a:rPr>
              <a:t>или кэширования (</a:t>
            </a:r>
            <a:r>
              <a:rPr lang="en-US" sz="2400" dirty="0" smtClean="0">
                <a:solidFill>
                  <a:srgbClr val="000066"/>
                </a:solidFill>
              </a:rPr>
              <a:t>VSI)</a:t>
            </a:r>
            <a:r>
              <a:rPr lang="ru-RU" sz="2400" dirty="0" smtClean="0">
                <a:solidFill>
                  <a:srgbClr val="000066"/>
                </a:solidFill>
              </a:rPr>
              <a:t>. </a:t>
            </a:r>
          </a:p>
          <a:p>
            <a:pPr lvl="1" algn="ctr" eaLnBrk="1" hangingPunct="1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/>
            </a:pPr>
            <a:r>
              <a:rPr lang="ru-RU" sz="2400" dirty="0" smtClean="0">
                <a:solidFill>
                  <a:srgbClr val="000066"/>
                </a:solidFill>
              </a:rPr>
              <a:t>Стоимость для 1 тыс. нулевых клиентов </a:t>
            </a:r>
            <a:br>
              <a:rPr lang="ru-RU" sz="2400" dirty="0" smtClean="0">
                <a:solidFill>
                  <a:srgbClr val="000066"/>
                </a:solidFill>
              </a:rPr>
            </a:br>
            <a:r>
              <a:rPr lang="ru-RU" sz="2400" dirty="0" smtClean="0">
                <a:solidFill>
                  <a:srgbClr val="000066"/>
                </a:solidFill>
              </a:rPr>
              <a:t>	для Хранилища - 3-4 млн., для </a:t>
            </a:r>
            <a:r>
              <a:rPr lang="en-US" sz="2400" dirty="0" smtClean="0">
                <a:solidFill>
                  <a:srgbClr val="000066"/>
                </a:solidFill>
              </a:rPr>
              <a:t>SSD </a:t>
            </a:r>
            <a:r>
              <a:rPr lang="ru-RU" sz="2400" dirty="0" smtClean="0">
                <a:solidFill>
                  <a:srgbClr val="000066"/>
                </a:solidFill>
              </a:rPr>
              <a:t>– 800 тыс.</a:t>
            </a:r>
            <a:endParaRPr lang="ru-RU" sz="2400" dirty="0">
              <a:solidFill>
                <a:srgbClr val="000066"/>
              </a:solidFill>
            </a:endParaRPr>
          </a:p>
          <a:p>
            <a:pPr marL="0" indent="0" algn="ctr" eaLnBrk="1" hangingPunct="1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/>
            </a:pPr>
            <a:endParaRPr lang="ru-RU" altLang="ru-RU" sz="2400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65175"/>
          </a:xfrm>
          <a:solidFill>
            <a:srgbClr val="000066"/>
          </a:solidFill>
        </p:spPr>
        <p:txBody>
          <a:bodyPr/>
          <a:lstStyle/>
          <a:p>
            <a:pPr eaLnBrk="1" hangingPunct="1"/>
            <a:r>
              <a:rPr lang="ru-RU" altLang="ru-RU" sz="2800" b="1" smtClean="0">
                <a:solidFill>
                  <a:schemeClr val="bg1"/>
                </a:solidFill>
              </a:rPr>
              <a:t>ПРОБЛЕМЫ ВНЕДРЕНИЯ</a:t>
            </a:r>
            <a:endParaRPr lang="ru-RU" altLang="ru-RU" sz="2800" smtClean="0">
              <a:solidFill>
                <a:schemeClr val="bg1"/>
              </a:solidFill>
            </a:endParaRPr>
          </a:p>
        </p:txBody>
      </p:sp>
      <p:sp>
        <p:nvSpPr>
          <p:cNvPr id="51203" name="Text Box 1051"/>
          <p:cNvSpPr txBox="1">
            <a:spLocks noChangeArrowheads="1"/>
          </p:cNvSpPr>
          <p:nvPr/>
        </p:nvSpPr>
        <p:spPr bwMode="auto">
          <a:xfrm>
            <a:off x="7010400" y="6524625"/>
            <a:ext cx="21336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32B01CF2-AD0E-4FE0-8375-1D3F1F9760C6}" type="slidenum">
              <a:rPr lang="ru-RU" altLang="ru-RU" sz="1400"/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27</a:t>
            </a:fld>
            <a:endParaRPr lang="ru-RU" altLang="ru-RU" sz="1400"/>
          </a:p>
        </p:txBody>
      </p:sp>
      <p:sp>
        <p:nvSpPr>
          <p:cNvPr id="51204" name="Прямоугольник 2"/>
          <p:cNvSpPr>
            <a:spLocks noChangeArrowheads="1"/>
          </p:cNvSpPr>
          <p:nvPr/>
        </p:nvSpPr>
        <p:spPr bwMode="auto">
          <a:xfrm>
            <a:off x="0" y="760413"/>
            <a:ext cx="9144000" cy="819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342900" indent="-34290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altLang="ru-RU" sz="2400">
                <a:solidFill>
                  <a:srgbClr val="000066"/>
                </a:solidFill>
              </a:rPr>
              <a:t>У нулевых клиентов динамические </a:t>
            </a:r>
            <a:r>
              <a:rPr lang="en-US" altLang="ru-RU" sz="2400">
                <a:solidFill>
                  <a:srgbClr val="000066"/>
                </a:solidFill>
              </a:rPr>
              <a:t>IP </a:t>
            </a:r>
            <a:r>
              <a:rPr lang="ru-RU" altLang="ru-RU" sz="2400">
                <a:solidFill>
                  <a:srgbClr val="000066"/>
                </a:solidFill>
              </a:rPr>
              <a:t>адреса, а в консоли управления </a:t>
            </a:r>
            <a:r>
              <a:rPr lang="en-US" altLang="ru-RU" sz="2400">
                <a:solidFill>
                  <a:srgbClr val="000066"/>
                </a:solidFill>
              </a:rPr>
              <a:t>teradici </a:t>
            </a:r>
            <a:r>
              <a:rPr lang="ru-RU" altLang="ru-RU" sz="2400">
                <a:solidFill>
                  <a:srgbClr val="000066"/>
                </a:solidFill>
              </a:rPr>
              <a:t>управление по </a:t>
            </a:r>
            <a:r>
              <a:rPr lang="en-US" altLang="ru-RU" sz="2400">
                <a:solidFill>
                  <a:srgbClr val="000066"/>
                </a:solidFill>
              </a:rPr>
              <a:t>IP</a:t>
            </a:r>
            <a:r>
              <a:rPr lang="ru-RU" altLang="ru-RU" sz="2400">
                <a:solidFill>
                  <a:srgbClr val="000066"/>
                </a:solidFill>
              </a:rPr>
              <a:t>-адресам </a:t>
            </a:r>
          </a:p>
          <a:p>
            <a:pPr lvl="1" algn="ctr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ru-RU" altLang="ru-RU" sz="2400">
                <a:solidFill>
                  <a:srgbClr val="000066"/>
                </a:solidFill>
              </a:rPr>
              <a:t>Нетривиальные проблемы с подключением периферии </a:t>
            </a:r>
          </a:p>
          <a:p>
            <a:pPr lvl="2" algn="ctr" eaLnBrk="1" hangingPunct="1">
              <a:lnSpc>
                <a:spcPct val="100000"/>
              </a:lnSpc>
              <a:spcAft>
                <a:spcPts val="600"/>
              </a:spcAft>
            </a:pPr>
            <a:r>
              <a:rPr lang="ru-RU" altLang="ru-RU">
                <a:solidFill>
                  <a:srgbClr val="000066"/>
                </a:solidFill>
              </a:rPr>
              <a:t>Несетевые принтеры </a:t>
            </a:r>
          </a:p>
          <a:p>
            <a:pPr lvl="2" algn="ctr" eaLnBrk="1" hangingPunct="1">
              <a:lnSpc>
                <a:spcPct val="100000"/>
              </a:lnSpc>
              <a:spcAft>
                <a:spcPts val="600"/>
              </a:spcAft>
            </a:pPr>
            <a:r>
              <a:rPr lang="ru-RU" altLang="ru-RU">
                <a:solidFill>
                  <a:srgbClr val="000066"/>
                </a:solidFill>
              </a:rPr>
              <a:t>Отдельные флэш </a:t>
            </a:r>
          </a:p>
          <a:p>
            <a:pPr lvl="2" algn="ctr" eaLnBrk="1" hangingPunct="1">
              <a:lnSpc>
                <a:spcPct val="100000"/>
              </a:lnSpc>
              <a:spcAft>
                <a:spcPts val="600"/>
              </a:spcAft>
            </a:pPr>
            <a:r>
              <a:rPr lang="ru-RU" altLang="ru-RU">
                <a:solidFill>
                  <a:srgbClr val="000066"/>
                </a:solidFill>
              </a:rPr>
              <a:t>Проекторы</a:t>
            </a: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</a:pPr>
            <a:r>
              <a:rPr lang="ru-RU" altLang="ru-RU" sz="2400">
                <a:solidFill>
                  <a:srgbClr val="000066"/>
                </a:solidFill>
              </a:rPr>
              <a:t>у Samsung два видео выхода: первый дублирует картинку с монитора, второй подключается ко второму монитору</a:t>
            </a: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</a:pPr>
            <a:r>
              <a:rPr lang="ru-RU" altLang="ru-RU" sz="2400">
                <a:solidFill>
                  <a:srgbClr val="000066"/>
                </a:solidFill>
              </a:rPr>
              <a:t>у LG только один выход на второй монитор и на первом этапе невозможно было к LG подключать проектор</a:t>
            </a: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</a:pPr>
            <a:r>
              <a:rPr lang="ru-RU" altLang="ru-RU" sz="2400">
                <a:solidFill>
                  <a:srgbClr val="000066"/>
                </a:solidFill>
              </a:rPr>
              <a:t>Потом </a:t>
            </a:r>
            <a:r>
              <a:rPr lang="en-US" altLang="ru-RU" sz="2400">
                <a:solidFill>
                  <a:srgbClr val="000066"/>
                </a:solidFill>
              </a:rPr>
              <a:t>teradici </a:t>
            </a:r>
            <a:r>
              <a:rPr lang="ru-RU" altLang="ru-RU" sz="2400">
                <a:solidFill>
                  <a:srgbClr val="000066"/>
                </a:solidFill>
              </a:rPr>
              <a:t>обновила прошивку и обеспечена</a:t>
            </a:r>
            <a:r>
              <a:rPr lang="en-US" altLang="ru-RU" sz="2400">
                <a:solidFill>
                  <a:srgbClr val="000066"/>
                </a:solidFill>
              </a:rPr>
              <a:t> </a:t>
            </a:r>
            <a:r>
              <a:rPr lang="ru-RU" altLang="ru-RU" sz="2400">
                <a:solidFill>
                  <a:srgbClr val="000066"/>
                </a:solidFill>
              </a:rPr>
              <a:t>возможность клонирования картинки на видео выход с основного экрана.</a:t>
            </a:r>
          </a:p>
          <a:p>
            <a:pPr algn="ctr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ru-RU" altLang="ru-RU" sz="2400">
              <a:solidFill>
                <a:srgbClr val="000066"/>
              </a:solidFill>
            </a:endParaRPr>
          </a:p>
          <a:p>
            <a:pPr lvl="2" algn="ctr" eaLnBrk="1" hangingPunct="1">
              <a:lnSpc>
                <a:spcPct val="100000"/>
              </a:lnSpc>
              <a:spcAft>
                <a:spcPts val="600"/>
              </a:spcAft>
            </a:pPr>
            <a:endParaRPr lang="ru-RU" altLang="ru-RU">
              <a:solidFill>
                <a:srgbClr val="000066"/>
              </a:solidFill>
            </a:endParaRPr>
          </a:p>
          <a:p>
            <a:pPr lvl="1" algn="ctr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ru-RU" altLang="ru-RU" sz="2400">
                <a:solidFill>
                  <a:srgbClr val="000066"/>
                </a:solidFill>
              </a:rPr>
              <a:t>Для потокового видео без потери пакетов нужны хорошие коммутаторы (предпочтительнее </a:t>
            </a:r>
            <a:r>
              <a:rPr lang="en-US" altLang="ru-RU" sz="2400">
                <a:solidFill>
                  <a:srgbClr val="000066"/>
                </a:solidFill>
              </a:rPr>
              <a:t>Cisco)</a:t>
            </a:r>
            <a:r>
              <a:rPr lang="ru-RU" altLang="ru-RU" sz="2400">
                <a:solidFill>
                  <a:srgbClr val="000066"/>
                </a:solidFill>
              </a:rPr>
              <a:t> </a:t>
            </a:r>
          </a:p>
          <a:p>
            <a:pPr lvl="1" algn="ctr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endParaRPr lang="ru-RU" altLang="ru-RU" sz="240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65175"/>
          </a:xfrm>
          <a:solidFill>
            <a:srgbClr val="000066"/>
          </a:solidFill>
        </p:spPr>
        <p:txBody>
          <a:bodyPr/>
          <a:lstStyle/>
          <a:p>
            <a:pPr eaLnBrk="1" hangingPunct="1"/>
            <a:r>
              <a:rPr lang="ru-RU" altLang="ru-RU" sz="2800" b="1" smtClean="0">
                <a:solidFill>
                  <a:schemeClr val="bg1"/>
                </a:solidFill>
              </a:rPr>
              <a:t>ПРОБЛЕМЫ ВНЕДРЕНИЯ</a:t>
            </a:r>
            <a:endParaRPr lang="ru-RU" altLang="ru-RU" sz="2800" smtClean="0">
              <a:solidFill>
                <a:schemeClr val="bg1"/>
              </a:solidFill>
            </a:endParaRPr>
          </a:p>
        </p:txBody>
      </p:sp>
      <p:sp>
        <p:nvSpPr>
          <p:cNvPr id="53251" name="Text Box 1051"/>
          <p:cNvSpPr txBox="1">
            <a:spLocks noChangeArrowheads="1"/>
          </p:cNvSpPr>
          <p:nvPr/>
        </p:nvSpPr>
        <p:spPr bwMode="auto">
          <a:xfrm>
            <a:off x="7010400" y="6524625"/>
            <a:ext cx="21336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4841C3CB-6618-425F-946D-142F05F4E668}" type="slidenum">
              <a:rPr lang="ru-RU" altLang="ru-RU" sz="1400"/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28</a:t>
            </a:fld>
            <a:endParaRPr lang="ru-RU" altLang="ru-RU" sz="1400"/>
          </a:p>
        </p:txBody>
      </p:sp>
      <p:sp>
        <p:nvSpPr>
          <p:cNvPr id="46084" name="Прямоугольник 2"/>
          <p:cNvSpPr>
            <a:spLocks noChangeArrowheads="1"/>
          </p:cNvSpPr>
          <p:nvPr/>
        </p:nvSpPr>
        <p:spPr bwMode="auto">
          <a:xfrm>
            <a:off x="0" y="760413"/>
            <a:ext cx="9144000" cy="400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US" sz="2400" dirty="0" smtClean="0">
              <a:solidFill>
                <a:srgbClr val="000066"/>
              </a:solidFill>
              <a:latin typeface="+mn-lt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2400" dirty="0" smtClean="0">
                <a:solidFill>
                  <a:srgbClr val="000066"/>
                </a:solidFill>
                <a:latin typeface="+mn-lt"/>
              </a:rPr>
              <a:t>Для серверов </a:t>
            </a:r>
            <a:r>
              <a:rPr lang="ru-RU" sz="2400" dirty="0">
                <a:solidFill>
                  <a:srgbClr val="000066"/>
                </a:solidFill>
                <a:latin typeface="+mn-lt"/>
              </a:rPr>
              <a:t>без ускорителей </a:t>
            </a:r>
            <a:r>
              <a:rPr lang="ru-RU" sz="2400" dirty="0" smtClean="0">
                <a:solidFill>
                  <a:srgbClr val="000066"/>
                </a:solidFill>
                <a:latin typeface="+mn-lt"/>
              </a:rPr>
              <a:t>3</a:t>
            </a:r>
            <a:r>
              <a:rPr lang="en-US" sz="2400" dirty="0" smtClean="0">
                <a:solidFill>
                  <a:srgbClr val="000066"/>
                </a:solidFill>
                <a:latin typeface="+mn-lt"/>
              </a:rPr>
              <a:t>D</a:t>
            </a:r>
            <a:r>
              <a:rPr lang="ru-RU" sz="2400" dirty="0" smtClean="0">
                <a:solidFill>
                  <a:srgbClr val="000066"/>
                </a:solidFill>
                <a:latin typeface="+mn-lt"/>
              </a:rPr>
              <a:t> </a:t>
            </a:r>
            <a:r>
              <a:rPr lang="ru-RU" sz="2400" dirty="0">
                <a:solidFill>
                  <a:srgbClr val="000066"/>
                </a:solidFill>
                <a:latin typeface="+mn-lt"/>
              </a:rPr>
              <a:t>графики </a:t>
            </a:r>
            <a:r>
              <a:rPr lang="ru-RU" sz="2400" dirty="0" smtClean="0">
                <a:solidFill>
                  <a:srgbClr val="000066"/>
                </a:solidFill>
                <a:latin typeface="+mn-lt"/>
              </a:rPr>
              <a:t>достаточно полноценных </a:t>
            </a:r>
            <a:r>
              <a:rPr lang="ru-RU" sz="2400" dirty="0">
                <a:solidFill>
                  <a:srgbClr val="000066"/>
                </a:solidFill>
                <a:latin typeface="+mn-lt"/>
              </a:rPr>
              <a:t>100 </a:t>
            </a:r>
            <a:r>
              <a:rPr lang="ru-RU" sz="2400" dirty="0" smtClean="0">
                <a:solidFill>
                  <a:srgbClr val="000066"/>
                </a:solidFill>
                <a:latin typeface="+mn-lt"/>
              </a:rPr>
              <a:t>мегабитных коммутаторов </a:t>
            </a:r>
            <a:r>
              <a:rPr lang="ru-RU" sz="2400" dirty="0">
                <a:solidFill>
                  <a:srgbClr val="000066"/>
                </a:solidFill>
                <a:latin typeface="+mn-lt"/>
              </a:rPr>
              <a:t>с двумя гигабитными </a:t>
            </a:r>
            <a:r>
              <a:rPr lang="ru-RU" sz="2400" dirty="0" err="1" smtClean="0">
                <a:solidFill>
                  <a:srgbClr val="000066"/>
                </a:solidFill>
                <a:latin typeface="+mn-lt"/>
              </a:rPr>
              <a:t>аплинками</a:t>
            </a:r>
            <a:endParaRPr lang="ru-RU" sz="2400" dirty="0" smtClean="0">
              <a:solidFill>
                <a:srgbClr val="000066"/>
              </a:solidFill>
              <a:latin typeface="+mn-lt"/>
            </a:endParaRPr>
          </a:p>
          <a:p>
            <a:pPr marL="0" indent="0" algn="ctr"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/>
            </a:pPr>
            <a:endParaRPr lang="ru-RU" sz="2400" dirty="0" smtClean="0">
              <a:solidFill>
                <a:srgbClr val="000066"/>
              </a:solidFill>
              <a:latin typeface="+mn-lt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2400" dirty="0" smtClean="0">
                <a:solidFill>
                  <a:srgbClr val="000066"/>
                </a:solidFill>
                <a:latin typeface="+mn-lt"/>
              </a:rPr>
              <a:t>Для серверов, где </a:t>
            </a:r>
            <a:r>
              <a:rPr lang="ru-RU" sz="2400" dirty="0">
                <a:solidFill>
                  <a:srgbClr val="000066"/>
                </a:solidFill>
                <a:latin typeface="+mn-lt"/>
              </a:rPr>
              <a:t>используются 3D </a:t>
            </a:r>
            <a:r>
              <a:rPr lang="ru-RU" sz="2400" dirty="0" smtClean="0">
                <a:solidFill>
                  <a:srgbClr val="000066"/>
                </a:solidFill>
                <a:latin typeface="+mn-lt"/>
              </a:rPr>
              <a:t>графика, лучше </a:t>
            </a:r>
            <a:r>
              <a:rPr lang="ru-RU" sz="2400" dirty="0">
                <a:solidFill>
                  <a:srgbClr val="000066"/>
                </a:solidFill>
                <a:latin typeface="+mn-lt"/>
              </a:rPr>
              <a:t>использовать </a:t>
            </a:r>
            <a:r>
              <a:rPr lang="ru-RU" sz="2400" dirty="0" smtClean="0">
                <a:solidFill>
                  <a:srgbClr val="000066"/>
                </a:solidFill>
                <a:latin typeface="+mn-lt"/>
              </a:rPr>
              <a:t>гигабитные коммутаторы, так как бывают </a:t>
            </a:r>
            <a:r>
              <a:rPr lang="ru-RU" sz="2400" dirty="0">
                <a:solidFill>
                  <a:srgbClr val="000066"/>
                </a:solidFill>
                <a:latin typeface="+mn-lt"/>
              </a:rPr>
              <a:t>всплески выше 100 </a:t>
            </a:r>
            <a:r>
              <a:rPr lang="ru-RU" sz="2400" dirty="0" smtClean="0">
                <a:solidFill>
                  <a:srgbClr val="000066"/>
                </a:solidFill>
                <a:latin typeface="+mn-lt"/>
              </a:rPr>
              <a:t>мегабит/c,  </a:t>
            </a:r>
            <a:r>
              <a:rPr lang="ru-RU" sz="2400" dirty="0">
                <a:solidFill>
                  <a:srgbClr val="000066"/>
                </a:solidFill>
                <a:latin typeface="+mn-lt"/>
              </a:rPr>
              <a:t>а </a:t>
            </a:r>
            <a:r>
              <a:rPr lang="ru-RU" sz="2400" dirty="0" err="1">
                <a:solidFill>
                  <a:srgbClr val="000066"/>
                </a:solidFill>
                <a:latin typeface="+mn-lt"/>
              </a:rPr>
              <a:t>Active</a:t>
            </a:r>
            <a:r>
              <a:rPr lang="ru-RU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ru-RU" sz="2400" dirty="0" err="1">
                <a:solidFill>
                  <a:srgbClr val="000066"/>
                </a:solidFill>
                <a:latin typeface="+mn-lt"/>
              </a:rPr>
              <a:t>Bandwidth</a:t>
            </a:r>
            <a:r>
              <a:rPr lang="ru-RU" sz="2400" dirty="0">
                <a:solidFill>
                  <a:srgbClr val="000066"/>
                </a:solidFill>
                <a:latin typeface="+mn-lt"/>
              </a:rPr>
              <a:t> TX находится в пределах </a:t>
            </a:r>
            <a:r>
              <a:rPr lang="ru-RU" sz="2400" dirty="0" smtClean="0">
                <a:solidFill>
                  <a:srgbClr val="000066"/>
                </a:solidFill>
                <a:latin typeface="+mn-lt"/>
              </a:rPr>
              <a:t>200Мб/c и дешевые коммутаторы </a:t>
            </a:r>
            <a:r>
              <a:rPr lang="ru-RU" sz="2400" dirty="0">
                <a:solidFill>
                  <a:srgbClr val="000066"/>
                </a:solidFill>
                <a:latin typeface="+mn-lt"/>
              </a:rPr>
              <a:t>теряют пакеты</a:t>
            </a:r>
            <a:r>
              <a:rPr lang="ru-RU" sz="2400" dirty="0" smtClean="0">
                <a:solidFill>
                  <a:srgbClr val="000066"/>
                </a:solidFill>
                <a:latin typeface="+mn-lt"/>
              </a:rPr>
              <a:t>.</a:t>
            </a:r>
            <a:r>
              <a:rPr lang="en-US" sz="2400" dirty="0" smtClean="0">
                <a:solidFill>
                  <a:srgbClr val="000066"/>
                </a:solidFill>
                <a:latin typeface="+mn-lt"/>
              </a:rPr>
              <a:t> </a:t>
            </a:r>
            <a:r>
              <a:rPr lang="ru-RU" sz="2400" dirty="0" smtClean="0">
                <a:solidFill>
                  <a:srgbClr val="000066"/>
                </a:solidFill>
                <a:latin typeface="+mn-lt"/>
              </a:rPr>
              <a:t>Качество </a:t>
            </a:r>
            <a:r>
              <a:rPr lang="en-US" sz="2400" dirty="0" smtClean="0">
                <a:solidFill>
                  <a:srgbClr val="000066"/>
                </a:solidFill>
                <a:latin typeface="+mn-lt"/>
              </a:rPr>
              <a:t>FULLHD </a:t>
            </a:r>
            <a:r>
              <a:rPr lang="ru-RU" sz="2400" dirty="0" smtClean="0">
                <a:solidFill>
                  <a:srgbClr val="000066"/>
                </a:solidFill>
                <a:latin typeface="+mn-lt"/>
              </a:rPr>
              <a:t>не обеспечивается. </a:t>
            </a:r>
          </a:p>
        </p:txBody>
      </p:sp>
      <p:sp>
        <p:nvSpPr>
          <p:cNvPr id="53253" name="Прямоугольник 1"/>
          <p:cNvSpPr>
            <a:spLocks noChangeArrowheads="1"/>
          </p:cNvSpPr>
          <p:nvPr/>
        </p:nvSpPr>
        <p:spPr bwMode="auto">
          <a:xfrm>
            <a:off x="2286000" y="2582863"/>
            <a:ext cx="4572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ctr"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>
                <a:solidFill>
                  <a:srgbClr val="FF0F3F"/>
                </a:solidFill>
                <a:latin typeface="Tahoma" panose="020B0604030504040204" pitchFamily="34" charset="0"/>
              </a:rPr>
              <a:t> </a:t>
            </a:r>
            <a:endParaRPr lang="ru-RU" altLang="ru-RU">
              <a:latin typeface="Tahoma" panose="020B060403050404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fld id="{063D4F97-9633-45F3-AFD6-99B82F70FE6F}" type="slidenum">
              <a:rPr lang="ru-RU" altLang="ru-RU" sz="1400"/>
              <a:pPr algn="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t>29</a:t>
            </a:fld>
            <a:endParaRPr lang="ru-RU" altLang="ru-RU" sz="1400"/>
          </a:p>
        </p:txBody>
      </p:sp>
      <p:sp>
        <p:nvSpPr>
          <p:cNvPr id="65539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4000" smtClean="0">
                <a:solidFill>
                  <a:srgbClr val="FFFFFF"/>
                </a:solidFill>
              </a:rPr>
              <a:t>Задание 2</a:t>
            </a:r>
            <a:endParaRPr lang="ru-RU" altLang="ru-RU" sz="4000" dirty="0">
              <a:solidFill>
                <a:srgbClr val="FFFFFF"/>
              </a:solidFill>
            </a:endParaRPr>
          </a:p>
        </p:txBody>
      </p:sp>
      <p:sp>
        <p:nvSpPr>
          <p:cNvPr id="65540" name="Text Box 4"/>
          <p:cNvSpPr txBox="1">
            <a:spLocks noChangeArrowheads="1"/>
          </p:cNvSpPr>
          <p:nvPr/>
        </p:nvSpPr>
        <p:spPr bwMode="auto">
          <a:xfrm>
            <a:off x="179388" y="908050"/>
            <a:ext cx="8713787" cy="554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2400" dirty="0" smtClean="0">
                <a:solidFill>
                  <a:srgbClr val="800000"/>
                </a:solidFill>
              </a:rPr>
              <a:t>ИТ-</a:t>
            </a:r>
            <a:r>
              <a:rPr lang="ru-RU" altLang="ru-RU" sz="2400" dirty="0" err="1" smtClean="0">
                <a:solidFill>
                  <a:srgbClr val="800000"/>
                </a:solidFill>
              </a:rPr>
              <a:t>инфрастурктура</a:t>
            </a:r>
            <a:endParaRPr lang="ru-RU" altLang="ru-RU" sz="2400" dirty="0">
              <a:solidFill>
                <a:srgbClr val="800000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800" dirty="0" smtClean="0">
                <a:solidFill>
                  <a:srgbClr val="000066"/>
                </a:solidFill>
              </a:rPr>
              <a:t>Описать ИТ-инфраструктуру предприятия, где вы работаете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800" dirty="0" smtClean="0">
                <a:solidFill>
                  <a:srgbClr val="000066"/>
                </a:solidFill>
              </a:rPr>
              <a:t>В </a:t>
            </a:r>
            <a:r>
              <a:rPr lang="en-US" altLang="ru-RU" sz="1800" dirty="0" smtClean="0">
                <a:solidFill>
                  <a:srgbClr val="000066"/>
                </a:solidFill>
              </a:rPr>
              <a:t>Visio </a:t>
            </a:r>
            <a:r>
              <a:rPr lang="ru-RU" altLang="ru-RU" sz="1800" dirty="0" smtClean="0">
                <a:solidFill>
                  <a:srgbClr val="000066"/>
                </a:solidFill>
              </a:rPr>
              <a:t>нарисовать основные элементы ИТ-инфраструктуры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800" dirty="0" smtClean="0">
                <a:solidFill>
                  <a:srgbClr val="000066"/>
                </a:solidFill>
              </a:rPr>
              <a:t>Предложить и обосновать изменения, которые необходимы в </a:t>
            </a:r>
            <a:r>
              <a:rPr lang="ru-RU" altLang="ru-RU" sz="1800" smtClean="0">
                <a:solidFill>
                  <a:srgbClr val="000066"/>
                </a:solidFill>
              </a:rPr>
              <a:t>этой структуре </a:t>
            </a:r>
            <a:endParaRPr lang="ru-RU" altLang="ru-RU" sz="1800" dirty="0" smtClean="0">
              <a:solidFill>
                <a:srgbClr val="000066"/>
              </a:solidFill>
            </a:endParaRPr>
          </a:p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ru-RU" altLang="ru-RU" sz="2400" dirty="0">
              <a:solidFill>
                <a:srgbClr val="000066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2400" dirty="0">
              <a:solidFill>
                <a:srgbClr val="000066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AutoNum type="arabicPeriod"/>
            </a:pPr>
            <a:endParaRPr lang="ru-RU" altLang="ru-RU" sz="2400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fcabc8fd1b9cfae7ff91c41cda22c3fb08bc46"/>
</p:tagLst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18881</TotalTime>
  <Words>2095</Words>
  <Application>Microsoft Office PowerPoint</Application>
  <PresentationFormat>Экран (4:3)</PresentationFormat>
  <Paragraphs>359</Paragraphs>
  <Slides>29</Slides>
  <Notes>29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5" baseType="lpstr">
      <vt:lpstr>Arial</vt:lpstr>
      <vt:lpstr>Tahoma</vt:lpstr>
      <vt:lpstr>Times New Roman</vt:lpstr>
      <vt:lpstr>Wingdings</vt:lpstr>
      <vt:lpstr>Оформление по умолчанию</vt:lpstr>
      <vt:lpstr>Visio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СОЕДИНЕНИЕ КЛАСТЕРОВ И ХРАНИЛИЩ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ЦЕНТР ОБРАБОТКИ ДАННЫХ</vt:lpstr>
      <vt:lpstr>ТОНКИЙ И НУЛЕВОЙ КЛИЕНТ</vt:lpstr>
      <vt:lpstr>ТЕХНОЛОГИИ ВИРТУАЛИЗАЦИИ  РАБОЧИХ МЕСТ</vt:lpstr>
      <vt:lpstr>ОЦЕНКА СТОИМОСТИ ВЛАДЕНИЯ  (один клиент за 5 лет)</vt:lpstr>
      <vt:lpstr>ВЫИГРЫШИ ОТ ОБЛАЧНОЙ ИНФРАСТРУФКТУРЫ</vt:lpstr>
      <vt:lpstr>Презентация PowerPoint</vt:lpstr>
      <vt:lpstr>ПРОБЛЕМЫ РАБОЧИХ МЕСТ</vt:lpstr>
      <vt:lpstr>ПРОБЛЕМЫ ВНЕДРЕНИЯ</vt:lpstr>
      <vt:lpstr>ПРОБЛЕМЫ ВНЕДРЕНИЯ</vt:lpstr>
      <vt:lpstr>ПРОБЛЕМЫ ВНЕДРЕНИЯ</vt:lpstr>
      <vt:lpstr>ПРОБЛЕМЫ ВНЕДРЕНИЯ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КОМПЛЕКСНЫЙ ПОДХОД К ПОСТРОЕНИЮ КОРПОРАТИВНОЙ ИНФОРМАЦИОННОЙ СРЕДЫ ВУЗА</dc:title>
  <dc:creator>carina</dc:creator>
  <cp:lastModifiedBy>Шахгельдян Карина</cp:lastModifiedBy>
  <cp:revision>193</cp:revision>
  <dcterms:modified xsi:type="dcterms:W3CDTF">2016-01-16T01:20:47Z</dcterms:modified>
</cp:coreProperties>
</file>