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2" r:id="rId2"/>
    <p:sldId id="273" r:id="rId3"/>
    <p:sldId id="270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79" r:id="rId14"/>
    <p:sldId id="292" r:id="rId15"/>
    <p:sldId id="293" r:id="rId16"/>
    <p:sldId id="294" r:id="rId17"/>
    <p:sldId id="295" r:id="rId18"/>
    <p:sldId id="296" r:id="rId19"/>
    <p:sldId id="256" r:id="rId20"/>
    <p:sldId id="280" r:id="rId21"/>
    <p:sldId id="281" r:id="rId22"/>
    <p:sldId id="282" r:id="rId23"/>
    <p:sldId id="297" r:id="rId24"/>
    <p:sldId id="298" r:id="rId25"/>
    <p:sldId id="299" r:id="rId26"/>
    <p:sldId id="300" r:id="rId27"/>
    <p:sldId id="263" r:id="rId28"/>
    <p:sldId id="264" r:id="rId29"/>
    <p:sldId id="301" r:id="rId30"/>
    <p:sldId id="302" r:id="rId31"/>
    <p:sldId id="303" r:id="rId32"/>
    <p:sldId id="304" r:id="rId33"/>
    <p:sldId id="266" r:id="rId34"/>
    <p:sldId id="306" r:id="rId35"/>
    <p:sldId id="307" r:id="rId36"/>
    <p:sldId id="305" r:id="rId37"/>
    <p:sldId id="308" r:id="rId38"/>
    <p:sldId id="311" r:id="rId39"/>
    <p:sldId id="309" r:id="rId40"/>
    <p:sldId id="310" r:id="rId41"/>
    <p:sldId id="269" r:id="rId42"/>
    <p:sldId id="312" r:id="rId43"/>
    <p:sldId id="314" r:id="rId44"/>
    <p:sldId id="315" r:id="rId45"/>
    <p:sldId id="313" r:id="rId46"/>
    <p:sldId id="317" r:id="rId47"/>
    <p:sldId id="318" r:id="rId4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F2D67-FFBA-43A3-8FAF-BF98ECBD3418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71623-0F5D-4A3D-B6EE-87EB81D291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F57CD-8F50-404F-A7D1-E777AB1B62DA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1684B-FD7F-4217-8E1C-9958444414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99289-A7C6-4D56-B131-D3B5AB5FC5A6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10D06-6A3C-487C-9312-E06C635330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56B11-000A-45DB-958C-D3F460AD3322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1DAEE-5A1B-46D9-B4A3-CCB7E85B63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CD980-9848-4276-BC45-3932F3421926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2F812-B275-4D80-8476-CC3D716A35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223CD-F0D6-42CC-AFC8-D67948908860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38F1C-8FC1-45E4-91D8-1F41EC6843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FABE7-D0E8-4744-9774-1FFBE621AC25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B4EE3-7631-4E66-AA9F-DFA4697BF1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65A42-7CCC-4079-98D7-4750386A9E9F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5CAD0-84A9-4FC0-B046-B381647F3D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A68C6-0F74-4DFC-A396-F0D7B9075EAA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0ABC3-F4CF-401E-A981-E6B1783ADA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2BF91-80CD-4241-BB32-CE4F0BF6FF89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449EB-08BC-45B5-A387-40D97F87AE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E744E-1F01-421E-AC83-9D07192D9E2F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55449-3D48-47B6-AEF2-A4C3DF86F8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87570ED-CB38-452D-9380-E93957253456}" type="datetimeFigureOut">
              <a:rPr lang="ru-RU"/>
              <a:pPr>
                <a:defRPr/>
              </a:pPr>
              <a:t>16.03.2015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191298-FD6D-471E-8C78-F54E1E8F1C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71" r:id="rId2"/>
    <p:sldLayoutId id="2147483780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81" r:id="rId9"/>
    <p:sldLayoutId id="2147483777" r:id="rId10"/>
    <p:sldLayoutId id="214748377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836712"/>
            <a:ext cx="7391400" cy="1368151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ФГБОУ ВПО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Владивостокский государственный университет экономики и сервиса»</a:t>
            </a:r>
            <a:br>
              <a:rPr lang="ru-RU" sz="20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Кафедра экономики и менеджмента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3" y="4581525"/>
            <a:ext cx="6985000" cy="1347788"/>
          </a:xfrm>
        </p:spPr>
        <p:txBody>
          <a:bodyPr/>
          <a:lstStyle/>
          <a:p>
            <a:pPr marR="0" eaLnBrk="1" hangingPunct="1">
              <a:lnSpc>
                <a:spcPct val="90000"/>
              </a:lnSpc>
            </a:pPr>
            <a:r>
              <a:rPr lang="ru-RU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Преподаватель:</a:t>
            </a:r>
          </a:p>
          <a:p>
            <a:pPr marR="0" eaLnBrk="1" hangingPunct="1">
              <a:lnSpc>
                <a:spcPct val="90000"/>
              </a:lnSpc>
            </a:pPr>
            <a:r>
              <a:rPr lang="ru-RU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Бодункова Анна Григорьевна</a:t>
            </a:r>
          </a:p>
          <a:p>
            <a:pPr marR="0" eaLnBrk="1" hangingPunct="1">
              <a:lnSpc>
                <a:spcPct val="90000"/>
              </a:lnSpc>
            </a:pPr>
            <a:r>
              <a:rPr lang="ru-RU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ауд.1532, т.240-41-36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258888" y="2924175"/>
            <a:ext cx="6859587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>
              <a:defRPr/>
            </a:pPr>
            <a:r>
              <a:rPr lang="ru-RU" sz="2800" b="1">
                <a:effectLst>
                  <a:outerShdw blurRad="38100" dist="38100" dir="2700000" algn="tl">
                    <a:srgbClr val="04617B"/>
                  </a:outerShdw>
                </a:effectLst>
                <a:latin typeface="Verdana" pitchFamily="34" charset="0"/>
              </a:rPr>
              <a:t>УПРАВЛЕНИЕ ИЗМЕНЕНИЯМИ</a:t>
            </a:r>
          </a:p>
        </p:txBody>
      </p:sp>
      <p:grpSp>
        <p:nvGrpSpPr>
          <p:cNvPr id="5125" name="Group 6"/>
          <p:cNvGrpSpPr>
            <a:grpSpLocks/>
          </p:cNvGrpSpPr>
          <p:nvPr/>
        </p:nvGrpSpPr>
        <p:grpSpPr bwMode="auto">
          <a:xfrm>
            <a:off x="7812088" y="6165850"/>
            <a:ext cx="1033462" cy="409575"/>
            <a:chOff x="4876" y="4062"/>
            <a:chExt cx="651" cy="258"/>
          </a:xfrm>
        </p:grpSpPr>
        <p:pic>
          <p:nvPicPr>
            <p:cNvPr id="512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564905"/>
            <a:ext cx="7772400" cy="2520279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Тема 2. </a:t>
            </a:r>
            <a:br>
              <a:rPr lang="ru-RU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Принципы, функции и методы управления изменениями </a:t>
            </a:r>
            <a:br>
              <a:rPr lang="ru-RU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организации</a:t>
            </a:r>
            <a:endParaRPr lang="ru-RU" dirty="0" smtClean="0">
              <a:solidFill>
                <a:srgbClr val="FFFF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981075"/>
            <a:ext cx="8208962" cy="1455738"/>
          </a:xfrm>
        </p:spPr>
        <p:txBody>
          <a:bodyPr>
            <a:normAutofit/>
          </a:bodyPr>
          <a:lstStyle/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ВГУЭС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Кафедра экономики и менеджмента 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Преподаватель: Бодункова Анна Григорьевна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chemeClr val="tx2"/>
                </a:solidFill>
                <a:latin typeface="Verdana" pitchFamily="34" charset="0"/>
              </a:rPr>
              <a:t>Дисциплина: Управление изменениями</a:t>
            </a:r>
            <a:endParaRPr lang="ru-RU" i="1" dirty="0" smtClean="0">
              <a:solidFill>
                <a:schemeClr val="tx2"/>
              </a:solidFill>
              <a:latin typeface="Verdana" pitchFamily="34" charset="0"/>
            </a:endParaRPr>
          </a:p>
        </p:txBody>
      </p:sp>
      <p:grpSp>
        <p:nvGrpSpPr>
          <p:cNvPr id="6148" name="Group 6"/>
          <p:cNvGrpSpPr>
            <a:grpSpLocks/>
          </p:cNvGrpSpPr>
          <p:nvPr/>
        </p:nvGrpSpPr>
        <p:grpSpPr bwMode="auto">
          <a:xfrm>
            <a:off x="7885113" y="6165850"/>
            <a:ext cx="1033462" cy="409575"/>
            <a:chOff x="4876" y="4062"/>
            <a:chExt cx="651" cy="258"/>
          </a:xfrm>
        </p:grpSpPr>
        <p:pic>
          <p:nvPicPr>
            <p:cNvPr id="614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Тема 2. Принципы, функции и методы управления изменениями в организации</a:t>
            </a:r>
            <a:endParaRPr lang="ru-RU" sz="240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171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lnSpc>
                <a:spcPct val="80000"/>
              </a:lnSpc>
              <a:buClr>
                <a:schemeClr val="accent1"/>
              </a:buClr>
              <a:buSzPct val="100000"/>
              <a:buFont typeface="Calibri" pitchFamily="34" charset="0"/>
              <a:buAutoNum type="arabicPeriod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Программно-целевой подход к управлению изменениями. </a:t>
            </a:r>
          </a:p>
          <a:p>
            <a:pPr marL="514350" indent="-514350" eaLnBrk="1" hangingPunct="1">
              <a:lnSpc>
                <a:spcPct val="80000"/>
              </a:lnSpc>
              <a:buClr>
                <a:schemeClr val="accent1"/>
              </a:buClr>
              <a:buSzPct val="100000"/>
              <a:buFont typeface="Calibri" pitchFamily="34" charset="0"/>
              <a:buAutoNum type="arabicPeriod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Методика </a:t>
            </a:r>
            <a:r>
              <a:rPr lang="en-US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SMART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ER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</a:p>
          <a:p>
            <a:pPr marL="514350" indent="-514350" eaLnBrk="1" hangingPunct="1">
              <a:lnSpc>
                <a:spcPct val="80000"/>
              </a:lnSpc>
              <a:buClr>
                <a:schemeClr val="accent1"/>
              </a:buClr>
              <a:buSzPct val="100000"/>
              <a:buFont typeface="Calibri" pitchFamily="34" charset="0"/>
              <a:buAutoNum type="arabicPeriod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Принципы управления организационными изменениями. </a:t>
            </a:r>
          </a:p>
          <a:p>
            <a:pPr marL="514350" indent="-514350" eaLnBrk="1" hangingPunct="1">
              <a:lnSpc>
                <a:spcPct val="80000"/>
              </a:lnSpc>
              <a:buClr>
                <a:schemeClr val="accent1"/>
              </a:buClr>
              <a:buSzPct val="100000"/>
              <a:buFont typeface="Calibri" pitchFamily="34" charset="0"/>
              <a:buAutoNum type="arabicPeriod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15 принципов делового совершенства. </a:t>
            </a:r>
          </a:p>
          <a:p>
            <a:pPr marL="514350" indent="-514350" eaLnBrk="1" hangingPunct="1">
              <a:lnSpc>
                <a:spcPct val="80000"/>
              </a:lnSpc>
              <a:buClr>
                <a:schemeClr val="accent1"/>
              </a:buClr>
              <a:buSzPct val="100000"/>
              <a:buFont typeface="Calibri" pitchFamily="34" charset="0"/>
              <a:buAutoNum type="arabicPeriod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Функции управления и их оптимизация. </a:t>
            </a:r>
          </a:p>
          <a:p>
            <a:pPr marL="514350" indent="-514350" eaLnBrk="1" hangingPunct="1">
              <a:lnSpc>
                <a:spcPct val="80000"/>
              </a:lnSpc>
              <a:buClr>
                <a:schemeClr val="accent1"/>
              </a:buClr>
              <a:buSzPct val="100000"/>
              <a:buFont typeface="Calibri" pitchFamily="34" charset="0"/>
              <a:buAutoNum type="arabicPeriod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Этапы совершенствования бизнес-процессов и цикл совершенствования Э. Деминга (</a:t>
            </a:r>
            <a:r>
              <a:rPr lang="en-US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PDCA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). </a:t>
            </a:r>
          </a:p>
          <a:p>
            <a:pPr marL="514350" indent="-514350" eaLnBrk="1" hangingPunct="1">
              <a:lnSpc>
                <a:spcPct val="80000"/>
              </a:lnSpc>
              <a:buClr>
                <a:schemeClr val="accent1"/>
              </a:buClr>
              <a:buSzPct val="100000"/>
              <a:buFont typeface="Calibri" pitchFamily="34" charset="0"/>
              <a:buAutoNum type="arabicPeriod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4 принципа оптимизации и 5 групп мероприятий по оптимизации управленческого процесса. </a:t>
            </a:r>
          </a:p>
          <a:p>
            <a:pPr marL="514350" indent="-514350" eaLnBrk="1" hangingPunct="1">
              <a:lnSpc>
                <a:spcPct val="80000"/>
              </a:lnSpc>
              <a:buClr>
                <a:schemeClr val="accent1"/>
              </a:buClr>
              <a:buSzPct val="100000"/>
              <a:buFont typeface="Calibri" pitchFamily="34" charset="0"/>
              <a:buAutoNum type="arabicPeriod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Формальные и неформальные методы в управлении изменениями и их сочетание. </a:t>
            </a:r>
          </a:p>
          <a:p>
            <a:pPr marL="514350" indent="-514350" eaLnBrk="1" hangingPunct="1">
              <a:lnSpc>
                <a:spcPct val="80000"/>
              </a:lnSpc>
              <a:buClr>
                <a:schemeClr val="accent1"/>
              </a:buClr>
              <a:buSzPct val="100000"/>
              <a:buFont typeface="Calibri" pitchFamily="34" charset="0"/>
              <a:buAutoNum type="arabicPeriod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Требования к методам управления. </a:t>
            </a:r>
          </a:p>
          <a:p>
            <a:pPr marL="514350" indent="-514350" eaLnBrk="1" hangingPunct="1">
              <a:lnSpc>
                <a:spcPct val="80000"/>
              </a:lnSpc>
              <a:buClr>
                <a:schemeClr val="accent1"/>
              </a:buClr>
              <a:buSzPct val="100000"/>
              <a:buFont typeface="Calibri" pitchFamily="34" charset="0"/>
              <a:buAutoNum type="arabicPeriod"/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Совместное управление и корпоративное управление эффективностью.</a:t>
            </a:r>
            <a:endParaRPr lang="en-US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7172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717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1295400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Программно-целевой метод управления – </a:t>
            </a:r>
            <a:b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способ формирования </a:t>
            </a:r>
            <a:r>
              <a:rPr lang="ru-RU" sz="2400" b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системы</a:t>
            </a:r>
            <a:r>
              <a:rPr lang="ru-RU" sz="24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плановых решений крупных и многофакторных проблем. </a:t>
            </a:r>
            <a:endParaRPr lang="en-US" sz="240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179388" y="1916113"/>
            <a:ext cx="8785225" cy="4681537"/>
          </a:xfrm>
        </p:spPr>
        <p:txBody>
          <a:bodyPr/>
          <a:lstStyle/>
          <a:p>
            <a:pPr eaLnBrk="1" hangingPunct="1"/>
            <a:r>
              <a:rPr lang="ru-RU" sz="2000" b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Сущность: </a:t>
            </a:r>
          </a:p>
          <a:p>
            <a:pPr lvl="1" eaLnBrk="1" hangingPunct="1"/>
            <a:r>
              <a:rPr lang="ru-RU" sz="20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отбор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приоритетных целей социального, экономического и научно-технического развития, разработка программных мероприятий по их достижению в намеченные сроки с учётом сбалансированного обеспечения ресурсами; </a:t>
            </a:r>
          </a:p>
          <a:p>
            <a:pPr lvl="1" eaLnBrk="1" hangingPunct="1"/>
            <a:r>
              <a:rPr lang="ru-RU" sz="20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разработка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плановых документов с предварительной оценкой конечных потребностей (общества, региона, организации, предприятия), исходя из целей, средств, ресурсного обеспечения и организационных мероприятий.</a:t>
            </a:r>
          </a:p>
          <a:p>
            <a:pPr lvl="1" eaLnBrk="1" hangingPunct="1">
              <a:buClr>
                <a:srgbClr val="0BD0D9"/>
              </a:buClr>
              <a:buSzPct val="95000"/>
            </a:pPr>
            <a:r>
              <a:rPr lang="ru-RU" sz="2000" b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Главная идея:</a:t>
            </a:r>
          </a:p>
          <a:p>
            <a:pPr lvl="1"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предсказание будущего состояния организации в период реализации программы и последующего за ним повышения эффективности работы менеджеров и предприятия в целом.</a:t>
            </a:r>
          </a:p>
          <a:p>
            <a:pPr lvl="1" eaLnBrk="1" hangingPunct="1"/>
            <a:endParaRPr lang="ru-RU" sz="20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8196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52488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Причины применения </a:t>
            </a:r>
            <a:br>
              <a:rPr lang="ru-RU" sz="2800" b="1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программно-целевого подхода:</a:t>
            </a:r>
            <a:endParaRPr lang="en-US" sz="2800" b="1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395288" y="1916113"/>
            <a:ext cx="8229600" cy="4033837"/>
          </a:xfrm>
        </p:spPr>
        <p:txBody>
          <a:bodyPr/>
          <a:lstStyle/>
          <a:p>
            <a:pPr marL="849313" lvl="1" indent="-457200" eaLnBrk="1" hangingPunct="1">
              <a:buSzPct val="100000"/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рост масштабов деятельности организаций и связанное с ним усложнение характера и содержания управленческой деятельности;</a:t>
            </a:r>
          </a:p>
          <a:p>
            <a:pPr marL="849313" lvl="1" indent="-457200" eaLnBrk="1" hangingPunct="1">
              <a:buSzPct val="100000"/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диверсификация производства и многоцелевой характер управления;</a:t>
            </a:r>
          </a:p>
          <a:p>
            <a:pPr marL="849313" lvl="1" indent="-457200" eaLnBrk="1" hangingPunct="1">
              <a:buSzPct val="100000"/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необходимость ускорения применения в производстве новых прогрессивных технологий и их дальнейшего развития;</a:t>
            </a:r>
          </a:p>
          <a:p>
            <a:pPr marL="849313" lvl="1" indent="-457200" eaLnBrk="1" hangingPunct="1">
              <a:buSzPct val="100000"/>
              <a:buFont typeface="Calibri" pitchFamily="34" charset="0"/>
              <a:buAutoNum type="arabicPeriod"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динамичное изменение внешней среды.</a:t>
            </a:r>
          </a:p>
          <a:p>
            <a:pPr eaLnBrk="1" hangingPunct="1"/>
            <a:endParaRPr lang="en-US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9220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922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2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6880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2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Программа -  это</a:t>
            </a:r>
            <a:endParaRPr lang="en-US" sz="2200" b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единый, цельный, завершенный </a:t>
            </a:r>
            <a:r>
              <a:rPr lang="ru-RU" sz="22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комплекс</a:t>
            </a:r>
            <a:r>
              <a:rPr lang="ru-RU" sz="22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обоснованных и логически последовательно увязанных между собой по результатам, исполнителям и срокам осуществления межфункциональных и (или) межорганизационных </a:t>
            </a:r>
            <a:r>
              <a:rPr lang="ru-RU" sz="22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мероприятий по достижению какой-либо приоритетной цели.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z="2200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2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Принципы разработки программ: 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элементный; 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структурный; 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функциональный; 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коммуникативный; 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интегративный; 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исторический; 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целевой; 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ресурсный.</a:t>
            </a:r>
          </a:p>
          <a:p>
            <a:pPr eaLnBrk="1" hangingPunct="1">
              <a:lnSpc>
                <a:spcPct val="80000"/>
              </a:lnSpc>
            </a:pPr>
            <a:endParaRPr lang="ru-RU" sz="22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2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0243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1024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>
            <a:spLocks noGrp="1"/>
          </p:cNvSpPr>
          <p:nvPr>
            <p:ph idx="1"/>
          </p:nvPr>
        </p:nvSpPr>
        <p:spPr>
          <a:xfrm>
            <a:off x="250825" y="981075"/>
            <a:ext cx="8569325" cy="55435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32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Целевая комплексная программа (ЦКП) </a:t>
            </a:r>
          </a:p>
          <a:p>
            <a:pPr lvl="1" eaLnBrk="1" hangingPunct="1">
              <a:lnSpc>
                <a:spcPct val="90000"/>
              </a:lnSpc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направлена на комплексное и всестороннее развитие организации;</a:t>
            </a:r>
            <a:endParaRPr lang="en-US" b="1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включает четыре взаимосвязанных блока-подпрограммы 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		1) организационного развития, 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		2) экономического развития,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		3) научно-технического развития,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		4) социального развития.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Организационное развитие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составная часть комплексного организационно-технического и социально-экономического развития производственной системы. </a:t>
            </a:r>
          </a:p>
        </p:txBody>
      </p:sp>
      <p:grpSp>
        <p:nvGrpSpPr>
          <p:cNvPr id="11267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1126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6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852704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Матрица целевой комплексной программы </a:t>
            </a:r>
            <a:b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развития организации</a:t>
            </a:r>
            <a:endParaRPr lang="ru-RU" sz="28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0825" y="1700213"/>
          <a:ext cx="8640763" cy="4895851"/>
        </p:xfrm>
        <a:graphic>
          <a:graphicData uri="http://schemas.openxmlformats.org/drawingml/2006/table">
            <a:tbl>
              <a:tblPr/>
              <a:tblGrid>
                <a:gridCol w="590550"/>
                <a:gridCol w="2039938"/>
                <a:gridCol w="1374775"/>
                <a:gridCol w="1587500"/>
                <a:gridCol w="1479550"/>
                <a:gridCol w="1568450"/>
              </a:tblGrid>
              <a:tr h="866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№ п/п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Блок программы / Наименование мероприятий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Исполнители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Сроки выполнения мероприятий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Необходимые ресурсы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Отметка о выполнении мероприятий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5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6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2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Подпрограмма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организационного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развития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2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Подпрограмма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экономического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развития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4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Подпрограмма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научно-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технического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развития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Подпрограмма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социального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развития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2342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1234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4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2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29600" cy="852488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Свойства программно-целевых механизмов управления: </a:t>
            </a:r>
            <a:endParaRPr lang="en-US" sz="2800" b="1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315" name="Содержимое 3"/>
          <p:cNvSpPr>
            <a:spLocks noGrp="1"/>
          </p:cNvSpPr>
          <p:nvPr>
            <p:ph idx="1"/>
          </p:nvPr>
        </p:nvSpPr>
        <p:spPr>
          <a:xfrm>
            <a:off x="468313" y="1700213"/>
            <a:ext cx="8229600" cy="4535487"/>
          </a:xfrm>
        </p:spPr>
        <p:txBody>
          <a:bodyPr/>
          <a:lstStyle/>
          <a:p>
            <a:pPr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зависимость от множества промежуточных результатов, которые обеспечиваются различными службами организации; </a:t>
            </a:r>
          </a:p>
          <a:p>
            <a:pPr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сложность и новизна выполняемых работ; </a:t>
            </a:r>
          </a:p>
          <a:p>
            <a:pPr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целевое распределение и использование ресурсов; </a:t>
            </a:r>
          </a:p>
          <a:p>
            <a:pPr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наличие сложных связей между исполнителями, функциями, промежуточными результатами на разных этапах обеспечения конечного результата.</a:t>
            </a:r>
          </a:p>
          <a:p>
            <a:pPr eaLnBrk="1" hangingPunct="1"/>
            <a:endParaRPr lang="en-US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3316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1331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Последовательность разработка целевой комплексной программы с использованием программно-целевого метода:</a:t>
            </a:r>
            <a:endParaRPr lang="en-US" sz="2400" b="1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468313" y="1916113"/>
            <a:ext cx="8229600" cy="4389437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Calibri" pitchFamily="34" charset="0"/>
              <a:buAutoNum type="arabicPeriod"/>
            </a:pP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Составляется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перечень важнейших проблем. 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Calibri" pitchFamily="34" charset="0"/>
              <a:buAutoNum type="arabicPeriod"/>
            </a:pP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Уточняются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количественные параметры, характеризующие цели программы, и определяются задачи её реализации по отдельным периодам. 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Calibri" pitchFamily="34" charset="0"/>
              <a:buAutoNum type="arabicPeriod"/>
            </a:pP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Формируются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состав заданий и комплекс мероприятий для реализации программы.</a:t>
            </a:r>
            <a:r>
              <a:rPr lang="ru-RU" sz="2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Calibri" pitchFamily="34" charset="0"/>
              <a:buAutoNum type="arabicPeriod"/>
            </a:pP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Рассчитываются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основные показатели и ресурсное обеспечение программы. 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tx2"/>
              </a:buClr>
              <a:buSzPct val="100000"/>
              <a:buFont typeface="Calibri" pitchFamily="34" charset="0"/>
              <a:buAutoNum type="arabicPeriod"/>
            </a:pP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Осуществляется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оформление программных документов, согласование и утверждение программы.</a:t>
            </a:r>
          </a:p>
        </p:txBody>
      </p:sp>
      <p:grpSp>
        <p:nvGrpSpPr>
          <p:cNvPr id="14340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143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57200" y="620713"/>
            <a:ext cx="8229600" cy="792162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Группы связей между блоками </a:t>
            </a:r>
            <a:b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комплексной программы развития организации:</a:t>
            </a:r>
            <a:endParaRPr lang="en-US" sz="2400" b="1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250825" y="1484313"/>
            <a:ext cx="8713788" cy="50403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7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Целевые внешние связи (ЦВС)</a:t>
            </a:r>
            <a:r>
              <a:rPr lang="ru-RU" sz="17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ru-RU" sz="1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закладывают задания из народнохозяйственных, отраслевых, научно-технических и других программ, формируемые как государственные заказы или целевые задания по внедрению новой техники, освоению новых технологических процессов, новых изделий.</a:t>
            </a:r>
          </a:p>
          <a:p>
            <a:pPr eaLnBrk="1" hangingPunct="1">
              <a:lnSpc>
                <a:spcPct val="80000"/>
              </a:lnSpc>
            </a:pPr>
            <a:r>
              <a:rPr lang="ru-RU" sz="17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Обеспечивающие внешние связи (</a:t>
            </a:r>
            <a:r>
              <a:rPr lang="en-US" sz="17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OB</a:t>
            </a:r>
            <a:r>
              <a:rPr lang="ru-RU" sz="17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С)</a:t>
            </a:r>
            <a:r>
              <a:rPr lang="en-US" sz="17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7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обеспечивающие внутренние связи (ОВнС</a:t>
            </a:r>
            <a:r>
              <a:rPr lang="ru-RU" sz="1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): 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7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	ОВС</a:t>
            </a:r>
            <a:r>
              <a:rPr lang="ru-RU" sz="1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— научные, научно-методические, нормативные, проектные, информационные, материально-технические, финансовые взаимоотношения.</a:t>
            </a:r>
            <a:r>
              <a:rPr lang="ru-RU" sz="17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7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	ОВнС</a:t>
            </a:r>
            <a:r>
              <a:rPr lang="ru-RU" sz="1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— задания и мероприятия, предусмотренные в рамках целевой комплексной программы для соответствующих подразделений.</a:t>
            </a:r>
          </a:p>
          <a:p>
            <a:pPr eaLnBrk="1" hangingPunct="1">
              <a:lnSpc>
                <a:spcPct val="80000"/>
              </a:lnSpc>
            </a:pPr>
            <a:r>
              <a:rPr lang="ru-RU" sz="17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Целевые внутрипрограммные связи (ЦВнС)</a:t>
            </a:r>
            <a:r>
              <a:rPr lang="ru-RU" sz="1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связи между отдельными программными мероприятиями или комплексами мероприятий. </a:t>
            </a:r>
          </a:p>
          <a:p>
            <a:pPr eaLnBrk="1" hangingPunct="1">
              <a:lnSpc>
                <a:spcPct val="80000"/>
              </a:lnSpc>
            </a:pPr>
            <a:r>
              <a:rPr lang="ru-RU" sz="17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Связи управления научно-методическим и кадровым обеспечением, развитием организационного творчества:</a:t>
            </a:r>
            <a:r>
              <a:rPr lang="ru-RU" sz="1700" b="1" i="1" smtClean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7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направлены на развитие научных исследований, проведение экспериментов, изучение и обобщение передового опыта, разработку (переработку) научно-методической и проектной, нормативной и учебной документации, подготовку и повышение квалификации руководителей и специалистов.</a:t>
            </a:r>
          </a:p>
          <a:p>
            <a:pPr eaLnBrk="1" hangingPunct="1">
              <a:lnSpc>
                <a:spcPct val="80000"/>
              </a:lnSpc>
            </a:pPr>
            <a:endParaRPr lang="en-US" sz="17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5364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1536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850106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Схема целевой комплексной программы развития организации</a:t>
            </a:r>
            <a:endParaRPr lang="en-US" sz="2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387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16388" name="Group 1"/>
          <p:cNvGrpSpPr>
            <a:grpSpLocks noChangeAspect="1"/>
          </p:cNvGrpSpPr>
          <p:nvPr/>
        </p:nvGrpSpPr>
        <p:grpSpPr bwMode="auto">
          <a:xfrm>
            <a:off x="179388" y="1341438"/>
            <a:ext cx="8713787" cy="5256212"/>
            <a:chOff x="2362" y="4175"/>
            <a:chExt cx="7200" cy="7123"/>
          </a:xfrm>
        </p:grpSpPr>
        <p:sp>
          <p:nvSpPr>
            <p:cNvPr id="16392" name="AutoShape 28"/>
            <p:cNvSpPr>
              <a:spLocks noChangeAspect="1" noChangeArrowheads="1" noTextEdit="1"/>
            </p:cNvSpPr>
            <p:nvPr/>
          </p:nvSpPr>
          <p:spPr bwMode="auto">
            <a:xfrm>
              <a:off x="2362" y="4175"/>
              <a:ext cx="7200" cy="7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3" name="Text Box 27"/>
            <p:cNvSpPr txBox="1">
              <a:spLocks noChangeArrowheads="1"/>
            </p:cNvSpPr>
            <p:nvPr/>
          </p:nvSpPr>
          <p:spPr bwMode="auto">
            <a:xfrm>
              <a:off x="4347" y="4175"/>
              <a:ext cx="3186" cy="5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>
                  <a:solidFill>
                    <a:srgbClr val="002060"/>
                  </a:solidFill>
                  <a:latin typeface="Verdana" pitchFamily="34" charset="0"/>
                </a:rPr>
                <a:t>Целевая комплексная программа развития организации</a:t>
              </a:r>
              <a:endParaRPr lang="ru-RU" b="1">
                <a:solidFill>
                  <a:srgbClr val="002060"/>
                </a:solidFill>
                <a:latin typeface="Verdana" pitchFamily="34" charset="0"/>
              </a:endParaRPr>
            </a:p>
          </p:txBody>
        </p:sp>
        <p:sp>
          <p:nvSpPr>
            <p:cNvPr id="16394" name="Text Box 26"/>
            <p:cNvSpPr txBox="1">
              <a:spLocks noChangeArrowheads="1"/>
            </p:cNvSpPr>
            <p:nvPr/>
          </p:nvSpPr>
          <p:spPr bwMode="auto">
            <a:xfrm>
              <a:off x="7577" y="4844"/>
              <a:ext cx="1985" cy="41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>
                  <a:latin typeface="Verdana" pitchFamily="34" charset="0"/>
                </a:rPr>
                <a:t>Блок обеспечения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16395" name="Text Box 25"/>
            <p:cNvSpPr txBox="1">
              <a:spLocks noChangeArrowheads="1"/>
            </p:cNvSpPr>
            <p:nvPr/>
          </p:nvSpPr>
          <p:spPr bwMode="auto">
            <a:xfrm>
              <a:off x="2362" y="4844"/>
              <a:ext cx="1985" cy="41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>
                  <a:latin typeface="Verdana" pitchFamily="34" charset="0"/>
                </a:rPr>
                <a:t>Блок программ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16396" name="Text Box 24"/>
            <p:cNvSpPr txBox="1">
              <a:spLocks noChangeArrowheads="1"/>
            </p:cNvSpPr>
            <p:nvPr/>
          </p:nvSpPr>
          <p:spPr bwMode="auto">
            <a:xfrm>
              <a:off x="3515" y="5779"/>
              <a:ext cx="994" cy="95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Verdana" pitchFamily="34" charset="0"/>
                </a:rPr>
                <a:t>организа-ционное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16397" name="Text Box 23"/>
            <p:cNvSpPr txBox="1">
              <a:spLocks noChangeArrowheads="1"/>
            </p:cNvSpPr>
            <p:nvPr/>
          </p:nvSpPr>
          <p:spPr bwMode="auto">
            <a:xfrm>
              <a:off x="4634" y="5779"/>
              <a:ext cx="1706" cy="95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Verdana" pitchFamily="34" charset="0"/>
                </a:rPr>
                <a:t>научно-методическое, информационное</a:t>
              </a:r>
              <a:endParaRPr lang="ru-RU" sz="800">
                <a:latin typeface="Verdana" pitchFamily="34" charset="0"/>
              </a:endParaRPr>
            </a:p>
            <a:p>
              <a:pPr algn="ctr" eaLnBrk="0" hangingPunct="0"/>
              <a:r>
                <a:rPr lang="ru-RU" sz="1200">
                  <a:latin typeface="Verdana" pitchFamily="34" charset="0"/>
                </a:rPr>
                <a:t>и проектное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16398" name="Text Box 22"/>
            <p:cNvSpPr txBox="1">
              <a:spLocks noChangeArrowheads="1"/>
            </p:cNvSpPr>
            <p:nvPr/>
          </p:nvSpPr>
          <p:spPr bwMode="auto">
            <a:xfrm>
              <a:off x="6420" y="5779"/>
              <a:ext cx="1353" cy="9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Verdana" pitchFamily="34" charset="0"/>
                </a:rPr>
                <a:t>материально-техническое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16399" name="Text Box 21"/>
            <p:cNvSpPr txBox="1">
              <a:spLocks noChangeArrowheads="1"/>
            </p:cNvSpPr>
            <p:nvPr/>
          </p:nvSpPr>
          <p:spPr bwMode="auto">
            <a:xfrm>
              <a:off x="7896" y="5779"/>
              <a:ext cx="1666" cy="9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Verdana" pitchFamily="34" charset="0"/>
                </a:rPr>
                <a:t>финансирование работ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16400" name="Text Box 20"/>
            <p:cNvSpPr txBox="1">
              <a:spLocks noChangeArrowheads="1"/>
            </p:cNvSpPr>
            <p:nvPr/>
          </p:nvSpPr>
          <p:spPr bwMode="auto">
            <a:xfrm>
              <a:off x="2888" y="6876"/>
              <a:ext cx="4548" cy="9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 i="1">
                  <a:latin typeface="Verdana" pitchFamily="34" charset="0"/>
                </a:rPr>
                <a:t>Программа 1.</a:t>
              </a:r>
              <a:r>
                <a:rPr lang="ru-RU" sz="1200">
                  <a:latin typeface="Verdana" pitchFamily="34" charset="0"/>
                </a:rPr>
                <a:t> (ЦП научно-технического развития)</a:t>
              </a:r>
              <a:endParaRPr lang="ru-RU" sz="800">
                <a:latin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</a:rPr>
                <a:t>Мероприятие 1.1</a:t>
              </a:r>
              <a:endParaRPr lang="ru-RU" sz="800">
                <a:latin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</a:rPr>
                <a:t>Мероприятие 1.2</a:t>
              </a:r>
              <a:endParaRPr lang="ru-RU" sz="800">
                <a:latin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</a:rPr>
                <a:t>………………….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16401" name="Text Box 19"/>
            <p:cNvSpPr txBox="1">
              <a:spLocks noChangeArrowheads="1"/>
            </p:cNvSpPr>
            <p:nvPr/>
          </p:nvSpPr>
          <p:spPr bwMode="auto">
            <a:xfrm>
              <a:off x="2888" y="7973"/>
              <a:ext cx="4548" cy="9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 i="1">
                  <a:latin typeface="Verdana" pitchFamily="34" charset="0"/>
                </a:rPr>
                <a:t>Программа 2.</a:t>
              </a:r>
              <a:r>
                <a:rPr lang="ru-RU" sz="1200">
                  <a:latin typeface="Verdana" pitchFamily="34" charset="0"/>
                </a:rPr>
                <a:t> (ЦП организационного развития)</a:t>
              </a:r>
              <a:endParaRPr lang="ru-RU" sz="800">
                <a:latin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</a:rPr>
                <a:t>Мероприятие 2.1</a:t>
              </a:r>
              <a:endParaRPr lang="ru-RU" sz="800">
                <a:latin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</a:rPr>
                <a:t>Мероприятие 2.2</a:t>
              </a:r>
              <a:endParaRPr lang="ru-RU" sz="800">
                <a:latin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</a:rPr>
                <a:t>………………….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16402" name="Text Box 18"/>
            <p:cNvSpPr txBox="1">
              <a:spLocks noChangeArrowheads="1"/>
            </p:cNvSpPr>
            <p:nvPr/>
          </p:nvSpPr>
          <p:spPr bwMode="auto">
            <a:xfrm>
              <a:off x="2888" y="9081"/>
              <a:ext cx="4548" cy="9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 i="1">
                  <a:latin typeface="Verdana" pitchFamily="34" charset="0"/>
                </a:rPr>
                <a:t>Программа 3.</a:t>
              </a:r>
              <a:r>
                <a:rPr lang="ru-RU" sz="1200">
                  <a:latin typeface="Verdana" pitchFamily="34" charset="0"/>
                </a:rPr>
                <a:t> (ЦП экономического развития)</a:t>
              </a:r>
              <a:endParaRPr lang="ru-RU" sz="800">
                <a:latin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</a:rPr>
                <a:t>Мероприятие 3.1</a:t>
              </a:r>
              <a:endParaRPr lang="ru-RU" sz="800">
                <a:latin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</a:rPr>
                <a:t>Мероприятие 3.2</a:t>
              </a:r>
              <a:endParaRPr lang="ru-RU" sz="800">
                <a:latin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</a:rPr>
                <a:t>………………….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16403" name="Text Box 17"/>
            <p:cNvSpPr txBox="1">
              <a:spLocks noChangeArrowheads="1"/>
            </p:cNvSpPr>
            <p:nvPr/>
          </p:nvSpPr>
          <p:spPr bwMode="auto">
            <a:xfrm>
              <a:off x="2888" y="10236"/>
              <a:ext cx="4547" cy="9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200" i="1">
                  <a:latin typeface="Verdana" pitchFamily="34" charset="0"/>
                </a:rPr>
                <a:t>Программа 4.</a:t>
              </a:r>
              <a:r>
                <a:rPr lang="ru-RU" sz="1200">
                  <a:latin typeface="Verdana" pitchFamily="34" charset="0"/>
                </a:rPr>
                <a:t> (ЦП социального развития)</a:t>
              </a:r>
              <a:endParaRPr lang="ru-RU" sz="800">
                <a:latin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</a:rPr>
                <a:t>Мероприятие 4.1</a:t>
              </a:r>
              <a:endParaRPr lang="ru-RU" sz="800">
                <a:latin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</a:rPr>
                <a:t>Мероприятие 4.2</a:t>
              </a:r>
              <a:endParaRPr lang="ru-RU" sz="800">
                <a:latin typeface="Verdana" pitchFamily="34" charset="0"/>
              </a:endParaRPr>
            </a:p>
            <a:p>
              <a:pPr eaLnBrk="0" hangingPunct="0"/>
              <a:r>
                <a:rPr lang="ru-RU" sz="1200">
                  <a:latin typeface="Verdana" pitchFamily="34" charset="0"/>
                </a:rPr>
                <a:t>………………….</a:t>
              </a:r>
              <a:endParaRPr lang="ru-RU">
                <a:latin typeface="Verdana" pitchFamily="34" charset="0"/>
              </a:endParaRPr>
            </a:p>
          </p:txBody>
        </p:sp>
        <p:cxnSp>
          <p:nvCxnSpPr>
            <p:cNvPr id="16404" name="AutoShape 16"/>
            <p:cNvCxnSpPr>
              <a:cxnSpLocks noChangeShapeType="1"/>
            </p:cNvCxnSpPr>
            <p:nvPr/>
          </p:nvCxnSpPr>
          <p:spPr bwMode="auto">
            <a:xfrm>
              <a:off x="2535" y="5260"/>
              <a:ext cx="1" cy="547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6405" name="AutoShape 15"/>
            <p:cNvCxnSpPr>
              <a:cxnSpLocks noChangeShapeType="1"/>
            </p:cNvCxnSpPr>
            <p:nvPr/>
          </p:nvCxnSpPr>
          <p:spPr bwMode="auto">
            <a:xfrm>
              <a:off x="2536" y="7454"/>
              <a:ext cx="352" cy="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6406" name="AutoShape 14"/>
            <p:cNvCxnSpPr>
              <a:cxnSpLocks noChangeShapeType="1"/>
            </p:cNvCxnSpPr>
            <p:nvPr/>
          </p:nvCxnSpPr>
          <p:spPr bwMode="auto">
            <a:xfrm>
              <a:off x="2553" y="8446"/>
              <a:ext cx="317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6407" name="AutoShape 13"/>
            <p:cNvCxnSpPr>
              <a:cxnSpLocks noChangeShapeType="1"/>
            </p:cNvCxnSpPr>
            <p:nvPr/>
          </p:nvCxnSpPr>
          <p:spPr bwMode="auto">
            <a:xfrm>
              <a:off x="2536" y="9566"/>
              <a:ext cx="334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6408" name="AutoShape 12"/>
            <p:cNvCxnSpPr>
              <a:cxnSpLocks noChangeShapeType="1"/>
            </p:cNvCxnSpPr>
            <p:nvPr/>
          </p:nvCxnSpPr>
          <p:spPr bwMode="auto">
            <a:xfrm>
              <a:off x="2553" y="10733"/>
              <a:ext cx="33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6409" name="AutoShape 11"/>
            <p:cNvCxnSpPr>
              <a:cxnSpLocks noChangeShapeType="1"/>
            </p:cNvCxnSpPr>
            <p:nvPr/>
          </p:nvCxnSpPr>
          <p:spPr bwMode="auto">
            <a:xfrm>
              <a:off x="4059" y="5482"/>
              <a:ext cx="4664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6410" name="AutoShape 10"/>
            <p:cNvCxnSpPr>
              <a:cxnSpLocks noChangeShapeType="1"/>
            </p:cNvCxnSpPr>
            <p:nvPr/>
          </p:nvCxnSpPr>
          <p:spPr bwMode="auto">
            <a:xfrm>
              <a:off x="8570" y="5261"/>
              <a:ext cx="3" cy="21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6411" name="AutoShape 9"/>
            <p:cNvCxnSpPr>
              <a:cxnSpLocks noChangeShapeType="1"/>
            </p:cNvCxnSpPr>
            <p:nvPr/>
          </p:nvCxnSpPr>
          <p:spPr bwMode="auto">
            <a:xfrm>
              <a:off x="4058" y="5480"/>
              <a:ext cx="1" cy="29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6412" name="AutoShape 8"/>
            <p:cNvCxnSpPr>
              <a:cxnSpLocks noChangeShapeType="1"/>
            </p:cNvCxnSpPr>
            <p:nvPr/>
          </p:nvCxnSpPr>
          <p:spPr bwMode="auto">
            <a:xfrm>
              <a:off x="7071" y="5481"/>
              <a:ext cx="1" cy="29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6413" name="AutoShape 7"/>
            <p:cNvCxnSpPr>
              <a:cxnSpLocks noChangeShapeType="1"/>
            </p:cNvCxnSpPr>
            <p:nvPr/>
          </p:nvCxnSpPr>
          <p:spPr bwMode="auto">
            <a:xfrm>
              <a:off x="5479" y="5481"/>
              <a:ext cx="1" cy="29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6414" name="AutoShape 6"/>
            <p:cNvCxnSpPr>
              <a:cxnSpLocks noChangeShapeType="1"/>
            </p:cNvCxnSpPr>
            <p:nvPr/>
          </p:nvCxnSpPr>
          <p:spPr bwMode="auto">
            <a:xfrm>
              <a:off x="8722" y="5479"/>
              <a:ext cx="1" cy="29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6415" name="AutoShape 5"/>
            <p:cNvCxnSpPr>
              <a:cxnSpLocks noChangeShapeType="1"/>
            </p:cNvCxnSpPr>
            <p:nvPr/>
          </p:nvCxnSpPr>
          <p:spPr bwMode="auto">
            <a:xfrm flipH="1" flipV="1">
              <a:off x="3355" y="4444"/>
              <a:ext cx="992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6416" name="AutoShape 4"/>
            <p:cNvCxnSpPr>
              <a:cxnSpLocks noChangeShapeType="1"/>
            </p:cNvCxnSpPr>
            <p:nvPr/>
          </p:nvCxnSpPr>
          <p:spPr bwMode="auto">
            <a:xfrm>
              <a:off x="3353" y="4447"/>
              <a:ext cx="2" cy="39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6417" name="AutoShape 3"/>
            <p:cNvCxnSpPr>
              <a:cxnSpLocks noChangeShapeType="1"/>
            </p:cNvCxnSpPr>
            <p:nvPr/>
          </p:nvCxnSpPr>
          <p:spPr bwMode="auto">
            <a:xfrm>
              <a:off x="7533" y="4446"/>
              <a:ext cx="1037" cy="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6418" name="AutoShape 2"/>
            <p:cNvCxnSpPr>
              <a:cxnSpLocks noChangeShapeType="1"/>
            </p:cNvCxnSpPr>
            <p:nvPr/>
          </p:nvCxnSpPr>
          <p:spPr bwMode="auto">
            <a:xfrm flipH="1">
              <a:off x="8570" y="4447"/>
              <a:ext cx="3" cy="39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</p:cxnSp>
      </p:grpSp>
      <p:grpSp>
        <p:nvGrpSpPr>
          <p:cNvPr id="16389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1639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395288" y="476250"/>
            <a:ext cx="8229600" cy="792163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Характеристики целей </a:t>
            </a:r>
            <a:b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согласно методике </a:t>
            </a:r>
            <a:r>
              <a:rPr lang="en-US" sz="2400" b="1" i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SMART(ER)</a:t>
            </a:r>
            <a:r>
              <a:rPr lang="ru-RU" sz="2400" b="1" i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en-US" sz="2400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323850" y="1341438"/>
            <a:ext cx="8569325" cy="5256212"/>
          </a:xfrm>
        </p:spPr>
        <p:txBody>
          <a:bodyPr/>
          <a:lstStyle/>
          <a:p>
            <a:pPr eaLnBrk="1" hangingPunct="1"/>
            <a:r>
              <a:rPr lang="en-US" sz="1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Specific 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конкретность  (база отсчета для последующих решений и оценки хода работы:  что необходимо получить, в какие сроки и кто должен это делать); </a:t>
            </a:r>
          </a:p>
          <a:p>
            <a:pPr eaLnBrk="1" hangingPunct="1"/>
            <a:r>
              <a:rPr lang="en-US" sz="1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Measurable 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измеримость  (конкретность, выраженная в  количественных или качественных значениях);</a:t>
            </a:r>
          </a:p>
          <a:p>
            <a:pPr eaLnBrk="1" hangingPunct="1"/>
            <a:r>
              <a:rPr lang="en-US" sz="1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Achievable</a:t>
            </a:r>
            <a:r>
              <a:rPr lang="ru-RU" sz="1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&amp;</a:t>
            </a:r>
            <a:r>
              <a:rPr lang="ru-RU" sz="1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Ambition 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возможность (амбициозность/ достижимость) (достижимость в существующих условиях);</a:t>
            </a:r>
          </a:p>
          <a:p>
            <a:pPr eaLnBrk="1" hangingPunct="1"/>
            <a:r>
              <a:rPr lang="en-US" sz="1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Related 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взаимное поддерживание (релевантность) (согласованность действий и решений);</a:t>
            </a:r>
          </a:p>
          <a:p>
            <a:pPr eaLnBrk="1" hangingPunct="1"/>
            <a:r>
              <a:rPr lang="en-US" sz="1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Time-bound 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ориентация во времени (направленность) (точное определение того , когда должен быть достигнут результат – в долго-, средне- или краткосрочном периоде);</a:t>
            </a:r>
          </a:p>
          <a:p>
            <a:pPr eaLnBrk="1" hangingPunct="1"/>
            <a:r>
              <a:rPr lang="en-US" sz="1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Evaluated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—реальность (взвешенность) (учёт возможностей конкретной организации и внешних факторов);</a:t>
            </a:r>
          </a:p>
          <a:p>
            <a:pPr eaLnBrk="1" hangingPunct="1"/>
            <a:r>
              <a:rPr lang="en-US" sz="1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Reviewed 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гибкость (пересматриваемость)  (способность целей изменяться (корректироваться) под воздействием внешних и внутренних условий деятельности организации).</a:t>
            </a:r>
          </a:p>
          <a:p>
            <a:pPr eaLnBrk="1" hangingPunct="1"/>
            <a:endParaRPr lang="ru-RU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endParaRPr lang="ru-RU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endParaRPr lang="en-US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7412" name="Group 6"/>
          <p:cNvGrpSpPr>
            <a:grpSpLocks/>
          </p:cNvGrpSpPr>
          <p:nvPr/>
        </p:nvGrpSpPr>
        <p:grpSpPr bwMode="auto">
          <a:xfrm>
            <a:off x="7885113" y="6308725"/>
            <a:ext cx="1033462" cy="338138"/>
            <a:chOff x="4876" y="4062"/>
            <a:chExt cx="651" cy="258"/>
          </a:xfrm>
        </p:grpSpPr>
        <p:pic>
          <p:nvPicPr>
            <p:cNvPr id="1741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Содержимое 2"/>
          <p:cNvSpPr>
            <a:spLocks noGrp="1"/>
          </p:cNvSpPr>
          <p:nvPr>
            <p:ph idx="1"/>
          </p:nvPr>
        </p:nvSpPr>
        <p:spPr>
          <a:xfrm>
            <a:off x="457200" y="1052513"/>
            <a:ext cx="8362950" cy="52720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2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Любая организация решает двуединую задачу: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движется к достижению своих стратегических целей;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адаптируется к изменению окружения. 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Цель изменений </a:t>
            </a: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 обеспечение гибкости компании в продвижении к своим стратегическим целям.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Цели </a:t>
            </a: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 это мысленное предвосхищение результатов деятельности объекта: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направляют и регулируют деятельность руководителя (мотив);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зависят от объективных законов действительности, реальных возможностей объекта и применяемых средств (содержание);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являются системообразующим фактором в организационной деятельности (роль ).</a:t>
            </a:r>
          </a:p>
        </p:txBody>
      </p:sp>
      <p:grpSp>
        <p:nvGrpSpPr>
          <p:cNvPr id="18435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1843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3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250825" y="836613"/>
            <a:ext cx="8713788" cy="1871662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Организация – </a:t>
            </a:r>
            <a:b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средство достижения целей, </a:t>
            </a:r>
            <a:b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которое позволяет людям выполнять коллективно то, </a:t>
            </a:r>
            <a:b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что они не могли бы сделать индивидуально. </a:t>
            </a:r>
            <a:endParaRPr lang="en-US" sz="2400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468313" y="3141663"/>
            <a:ext cx="8229600" cy="3311525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Цель управления развитием:</a:t>
            </a:r>
          </a:p>
          <a:p>
            <a:pPr lvl="1" eaLnBrk="1" hangingPunct="1"/>
            <a:r>
              <a:rPr lang="ru-RU" sz="2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организация оптимальных внешних хозяйственных связей;</a:t>
            </a:r>
          </a:p>
          <a:p>
            <a:pPr lvl="1" eaLnBrk="1" hangingPunct="1"/>
            <a:r>
              <a:rPr lang="ru-RU" sz="2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установление баланса между общественным благом, социальным развитием коллектива и решаемыми организацией специфическими задачами.</a:t>
            </a:r>
          </a:p>
        </p:txBody>
      </p:sp>
      <p:grpSp>
        <p:nvGrpSpPr>
          <p:cNvPr id="19460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1946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57200" y="908050"/>
            <a:ext cx="8229600" cy="2089150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Цель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— это желаемое, возможное и необходимое состояние, достигаемое через результат деятельности людей и выраженное количественно или качественно, который определяет поведение организации в целом.</a:t>
            </a: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457200" y="3284538"/>
            <a:ext cx="8229600" cy="3313112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Сферы интересов организации для установления целей:</a:t>
            </a:r>
            <a:endParaRPr lang="en-US" sz="2400" b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доходы, </a:t>
            </a:r>
          </a:p>
          <a:p>
            <a:pPr lvl="1"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работа с клиентами, </a:t>
            </a:r>
          </a:p>
          <a:p>
            <a:pPr lvl="1"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потребности и благосостояние сотрудников,</a:t>
            </a:r>
          </a:p>
          <a:p>
            <a:pPr lvl="1" eaLnBrk="1" hangingPunct="1"/>
            <a:r>
              <a:rPr lang="ru-RU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социальная ответственность.</a:t>
            </a:r>
            <a:endParaRPr lang="en-US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0484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2048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563563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Направления установления целей:</a:t>
            </a: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840287"/>
          </a:xfrm>
        </p:spPr>
        <p:txBody>
          <a:bodyPr/>
          <a:lstStyle/>
          <a:p>
            <a:pPr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прибыльность; </a:t>
            </a:r>
          </a:p>
          <a:p>
            <a:pPr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положение на рынке; </a:t>
            </a:r>
          </a:p>
          <a:p>
            <a:pPr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производительность; </a:t>
            </a:r>
          </a:p>
          <a:p>
            <a:pPr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финансовые ресурсы; </a:t>
            </a:r>
          </a:p>
          <a:p>
            <a:pPr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мощности организации; </a:t>
            </a:r>
          </a:p>
          <a:p>
            <a:pPr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разработка, производство продукта и обновление технологии; </a:t>
            </a:r>
          </a:p>
          <a:p>
            <a:pPr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изменения в организации и управлении; </a:t>
            </a:r>
          </a:p>
          <a:p>
            <a:pPr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человеческие ресурсы; </a:t>
            </a:r>
          </a:p>
          <a:p>
            <a:pPr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работа с покупателями.</a:t>
            </a:r>
            <a:endParaRPr lang="en-US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1508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2150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395288" y="765175"/>
            <a:ext cx="8229600" cy="649288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Функции целей в управлении организацией:</a:t>
            </a:r>
            <a:endParaRPr lang="en-US" sz="2400" b="1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50403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выражают философию и необходимость функционирования организации, концепцию её деятельности и эффективного развития;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являются едиными установками для персонала организации по основным вопросам деятельности: «цементируют» коллектив, объединяют людей в целенаправленно действующую группу единомышленников;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выступают в качестве критерия оценки деятельности организаций, их подразделений, служб и отдельных работников.</a:t>
            </a:r>
          </a:p>
        </p:txBody>
      </p:sp>
      <p:grpSp>
        <p:nvGrpSpPr>
          <p:cNvPr id="22532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2253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36588"/>
          </a:xfrm>
        </p:spPr>
        <p:txBody>
          <a:bodyPr/>
          <a:lstStyle/>
          <a:p>
            <a:pPr algn="ctr" eaLnBrk="1" hangingPunct="1"/>
            <a:r>
              <a:rPr lang="ru-RU" sz="22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Представление цели изменений через позиционирование (фиксацию позиций):</a:t>
            </a:r>
            <a:endParaRPr lang="en-US" sz="2200" b="1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555" name="Содержимое 14"/>
          <p:cNvSpPr>
            <a:spLocks noGrp="1"/>
          </p:cNvSpPr>
          <p:nvPr>
            <p:ph idx="1"/>
          </p:nvPr>
        </p:nvSpPr>
        <p:spPr>
          <a:xfrm>
            <a:off x="468313" y="1484313"/>
            <a:ext cx="8229600" cy="208915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момент формулирования цели;</a:t>
            </a:r>
          </a:p>
          <a:p>
            <a:pPr eaLnBrk="1" hangingPunct="1">
              <a:spcBef>
                <a:spcPct val="0"/>
              </a:spcBef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расчетный временной момент:</a:t>
            </a:r>
          </a:p>
          <a:p>
            <a:pPr lvl="1" eaLnBrk="1" hangingPunct="1">
              <a:spcBef>
                <a:spcPct val="0"/>
              </a:spcBef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формулирование прообраза своей организации с учётом её будущего временного момента, </a:t>
            </a:r>
          </a:p>
          <a:p>
            <a:pPr lvl="1" eaLnBrk="1" hangingPunct="1">
              <a:spcBef>
                <a:spcPct val="0"/>
              </a:spcBef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определение обязательных действий, совершение которых переведёт организацию из её стартового состояния в положение сформулированного прообраза.</a:t>
            </a:r>
          </a:p>
        </p:txBody>
      </p: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23557" name="Group 1"/>
          <p:cNvGrpSpPr>
            <a:grpSpLocks noChangeAspect="1"/>
          </p:cNvGrpSpPr>
          <p:nvPr/>
        </p:nvGrpSpPr>
        <p:grpSpPr bwMode="auto">
          <a:xfrm>
            <a:off x="539750" y="3789363"/>
            <a:ext cx="7996238" cy="2663825"/>
            <a:chOff x="2362" y="-892"/>
            <a:chExt cx="7200" cy="2664"/>
          </a:xfrm>
        </p:grpSpPr>
        <p:sp>
          <p:nvSpPr>
            <p:cNvPr id="23561" name="AutoShape 7"/>
            <p:cNvSpPr>
              <a:spLocks noChangeAspect="1" noChangeArrowheads="1" noTextEdit="1"/>
            </p:cNvSpPr>
            <p:nvPr/>
          </p:nvSpPr>
          <p:spPr bwMode="auto">
            <a:xfrm>
              <a:off x="2362" y="-892"/>
              <a:ext cx="7200" cy="2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2" name="Text Box 6"/>
            <p:cNvSpPr txBox="1">
              <a:spLocks noChangeArrowheads="1"/>
            </p:cNvSpPr>
            <p:nvPr/>
          </p:nvSpPr>
          <p:spPr bwMode="auto">
            <a:xfrm>
              <a:off x="2362" y="-356"/>
              <a:ext cx="2355" cy="9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 b="1">
                  <a:latin typeface="Verdana" pitchFamily="34" charset="0"/>
                </a:rPr>
                <a:t>Стартовая ситуация</a:t>
              </a:r>
            </a:p>
            <a:p>
              <a:pPr algn="ctr" eaLnBrk="0" hangingPunct="0"/>
              <a:r>
                <a:rPr lang="ru-RU" sz="1400">
                  <a:latin typeface="Verdana" pitchFamily="34" charset="0"/>
                </a:rPr>
                <a:t>(текущее состояние организации «как есть»)</a:t>
              </a:r>
            </a:p>
          </p:txBody>
        </p:sp>
        <p:sp>
          <p:nvSpPr>
            <p:cNvPr id="23563" name="Text Box 5"/>
            <p:cNvSpPr txBox="1">
              <a:spLocks noChangeArrowheads="1"/>
            </p:cNvSpPr>
            <p:nvPr/>
          </p:nvSpPr>
          <p:spPr bwMode="auto">
            <a:xfrm>
              <a:off x="7345" y="-355"/>
              <a:ext cx="2217" cy="90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 b="1">
                  <a:latin typeface="Verdana" pitchFamily="34" charset="0"/>
                </a:rPr>
                <a:t>Прообраз организации</a:t>
              </a:r>
            </a:p>
            <a:p>
              <a:pPr algn="ctr" eaLnBrk="0" hangingPunct="0"/>
              <a:r>
                <a:rPr lang="ru-RU" sz="1400">
                  <a:latin typeface="Verdana" pitchFamily="34" charset="0"/>
                </a:rPr>
                <a:t>(её желаемое состояние «как должно быть»)</a:t>
              </a:r>
            </a:p>
          </p:txBody>
        </p:sp>
        <p:sp>
          <p:nvSpPr>
            <p:cNvPr id="23564" name="Text Box 4"/>
            <p:cNvSpPr txBox="1">
              <a:spLocks noChangeArrowheads="1"/>
            </p:cNvSpPr>
            <p:nvPr/>
          </p:nvSpPr>
          <p:spPr bwMode="auto">
            <a:xfrm>
              <a:off x="4971" y="-649"/>
              <a:ext cx="2159" cy="53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 b="1">
                  <a:latin typeface="Verdana" pitchFamily="34" charset="0"/>
                </a:rPr>
                <a:t>Механизм управления достижения целей</a:t>
              </a:r>
            </a:p>
          </p:txBody>
        </p:sp>
        <p:sp>
          <p:nvSpPr>
            <p:cNvPr id="23565" name="Text Box 3"/>
            <p:cNvSpPr txBox="1">
              <a:spLocks noChangeArrowheads="1"/>
            </p:cNvSpPr>
            <p:nvPr/>
          </p:nvSpPr>
          <p:spPr bwMode="auto">
            <a:xfrm>
              <a:off x="4245" y="663"/>
              <a:ext cx="3463" cy="110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>
                  <a:latin typeface="Verdana" pitchFamily="34" charset="0"/>
                </a:rPr>
                <a:t>Действия, совершение</a:t>
              </a:r>
            </a:p>
            <a:p>
              <a:pPr algn="ctr" eaLnBrk="0" hangingPunct="0"/>
              <a:r>
                <a:rPr lang="ru-RU" sz="1400">
                  <a:latin typeface="Verdana" pitchFamily="34" charset="0"/>
                </a:rPr>
                <a:t>которых позволит трансформировать организацию (объект управления) </a:t>
              </a:r>
            </a:p>
            <a:p>
              <a:pPr algn="ctr" eaLnBrk="0" hangingPunct="0"/>
              <a:r>
                <a:rPr lang="ru-RU" sz="1400">
                  <a:latin typeface="Verdana" pitchFamily="34" charset="0"/>
                </a:rPr>
                <a:t>из её текущего состояния </a:t>
              </a:r>
            </a:p>
            <a:p>
              <a:pPr algn="ctr" eaLnBrk="0" hangingPunct="0"/>
              <a:r>
                <a:rPr lang="ru-RU" sz="1400">
                  <a:latin typeface="Verdana" pitchFamily="34" charset="0"/>
                </a:rPr>
                <a:t>в положение прообраза</a:t>
              </a:r>
            </a:p>
          </p:txBody>
        </p:sp>
        <p:cxnSp>
          <p:nvCxnSpPr>
            <p:cNvPr id="23566" name="AutoShape 2"/>
            <p:cNvCxnSpPr>
              <a:cxnSpLocks noChangeShapeType="1"/>
            </p:cNvCxnSpPr>
            <p:nvPr/>
          </p:nvCxnSpPr>
          <p:spPr bwMode="auto">
            <a:xfrm>
              <a:off x="4717" y="20"/>
              <a:ext cx="2628" cy="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</p:spPr>
        </p:cxnSp>
      </p:grpSp>
      <p:grpSp>
        <p:nvGrpSpPr>
          <p:cNvPr id="23558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2355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6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250825" y="692150"/>
            <a:ext cx="8642350" cy="420688"/>
          </a:xfrm>
        </p:spPr>
        <p:txBody>
          <a:bodyPr/>
          <a:lstStyle/>
          <a:p>
            <a:pPr eaLnBrk="1" hangingPunct="1"/>
            <a:r>
              <a:rPr lang="ru-RU" sz="22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Классификация целей на основе позиционирования</a:t>
            </a:r>
            <a:endParaRPr lang="en-US" sz="2200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468313" y="1268413"/>
            <a:ext cx="2951162" cy="5400675"/>
          </a:xfrm>
        </p:spPr>
        <p:txBody>
          <a:bodyPr/>
          <a:lstStyle/>
          <a:p>
            <a:pPr eaLnBrk="1" hangingPunct="1"/>
            <a:r>
              <a:rPr lang="ru-RU" sz="1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функциональные цели</a:t>
            </a:r>
          </a:p>
          <a:p>
            <a:pPr eaLnBrk="1" hangingPunct="1"/>
            <a:endParaRPr lang="ru-RU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ru-RU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endParaRPr lang="ru-RU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endParaRPr lang="ru-RU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r>
              <a:rPr lang="ru-RU" sz="1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цели-аналоги</a:t>
            </a:r>
          </a:p>
          <a:p>
            <a:pPr eaLnBrk="1" hangingPunct="1"/>
            <a:endParaRPr lang="ru-RU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endParaRPr lang="ru-RU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endParaRPr lang="ru-RU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ru-RU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endParaRPr lang="ru-RU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r>
              <a:rPr lang="ru-RU" sz="1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цели развития</a:t>
            </a:r>
          </a:p>
          <a:p>
            <a:pPr eaLnBrk="1" hangingPunct="1"/>
            <a:endParaRPr lang="en-US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4580" name="Group 1"/>
          <p:cNvGrpSpPr>
            <a:grpSpLocks noChangeAspect="1"/>
          </p:cNvGrpSpPr>
          <p:nvPr/>
        </p:nvGrpSpPr>
        <p:grpSpPr bwMode="auto">
          <a:xfrm>
            <a:off x="3203575" y="1268413"/>
            <a:ext cx="5689600" cy="1800225"/>
            <a:chOff x="2212" y="1687"/>
            <a:chExt cx="6922" cy="2865"/>
          </a:xfrm>
        </p:grpSpPr>
        <p:sp>
          <p:nvSpPr>
            <p:cNvPr id="24613" name="AutoShape 17"/>
            <p:cNvSpPr>
              <a:spLocks noChangeAspect="1" noChangeArrowheads="1" noTextEdit="1"/>
            </p:cNvSpPr>
            <p:nvPr/>
          </p:nvSpPr>
          <p:spPr bwMode="auto">
            <a:xfrm>
              <a:off x="2212" y="1687"/>
              <a:ext cx="6922" cy="2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24614" name="AutoShape 16"/>
            <p:cNvCxnSpPr>
              <a:cxnSpLocks noChangeShapeType="1"/>
            </p:cNvCxnSpPr>
            <p:nvPr/>
          </p:nvCxnSpPr>
          <p:spPr bwMode="auto">
            <a:xfrm flipV="1">
              <a:off x="2830" y="1799"/>
              <a:ext cx="0" cy="217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4615" name="AutoShape 15"/>
            <p:cNvCxnSpPr>
              <a:cxnSpLocks noChangeShapeType="1"/>
            </p:cNvCxnSpPr>
            <p:nvPr/>
          </p:nvCxnSpPr>
          <p:spPr bwMode="auto">
            <a:xfrm>
              <a:off x="2830" y="3970"/>
              <a:ext cx="589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4616" name="Arc 14"/>
            <p:cNvSpPr>
              <a:spLocks/>
            </p:cNvSpPr>
            <p:nvPr/>
          </p:nvSpPr>
          <p:spPr bwMode="auto">
            <a:xfrm rot="10800000" flipV="1">
              <a:off x="3072" y="2238"/>
              <a:ext cx="1179" cy="151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7" name="Arc 13"/>
            <p:cNvSpPr>
              <a:spLocks/>
            </p:cNvSpPr>
            <p:nvPr/>
          </p:nvSpPr>
          <p:spPr bwMode="auto">
            <a:xfrm rot="10800000" flipV="1">
              <a:off x="4896" y="2238"/>
              <a:ext cx="1178" cy="151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8" name="Arc 12"/>
            <p:cNvSpPr>
              <a:spLocks/>
            </p:cNvSpPr>
            <p:nvPr/>
          </p:nvSpPr>
          <p:spPr bwMode="auto">
            <a:xfrm rot="10800000" flipV="1">
              <a:off x="6720" y="2238"/>
              <a:ext cx="1179" cy="151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24619" name="AutoShape 11"/>
            <p:cNvCxnSpPr>
              <a:cxnSpLocks noChangeShapeType="1"/>
            </p:cNvCxnSpPr>
            <p:nvPr/>
          </p:nvCxnSpPr>
          <p:spPr bwMode="auto">
            <a:xfrm>
              <a:off x="4251" y="2226"/>
              <a:ext cx="645" cy="1536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24620" name="AutoShape 10"/>
            <p:cNvCxnSpPr>
              <a:cxnSpLocks noChangeShapeType="1"/>
            </p:cNvCxnSpPr>
            <p:nvPr/>
          </p:nvCxnSpPr>
          <p:spPr bwMode="auto">
            <a:xfrm>
              <a:off x="6074" y="2237"/>
              <a:ext cx="646" cy="1512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sp>
          <p:nvSpPr>
            <p:cNvPr id="24621" name="Text Box 9"/>
            <p:cNvSpPr txBox="1">
              <a:spLocks noChangeArrowheads="1"/>
            </p:cNvSpPr>
            <p:nvPr/>
          </p:nvSpPr>
          <p:spPr bwMode="auto">
            <a:xfrm>
              <a:off x="3222" y="1799"/>
              <a:ext cx="936" cy="3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Verdana" pitchFamily="34" charset="0"/>
                </a:rPr>
                <a:t>Цель</a:t>
              </a:r>
            </a:p>
          </p:txBody>
        </p:sp>
        <p:sp>
          <p:nvSpPr>
            <p:cNvPr id="24622" name="Text Box 8"/>
            <p:cNvSpPr txBox="1">
              <a:spLocks noChangeArrowheads="1"/>
            </p:cNvSpPr>
            <p:nvPr/>
          </p:nvSpPr>
          <p:spPr bwMode="auto">
            <a:xfrm>
              <a:off x="5624" y="1799"/>
              <a:ext cx="542" cy="3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i="1">
                  <a:latin typeface="Verdana" pitchFamily="34" charset="0"/>
                </a:rPr>
                <a:t>В</a:t>
              </a:r>
              <a:r>
                <a:rPr lang="ru-RU" sz="1200" i="1" baseline="-30000">
                  <a:latin typeface="Verdana" pitchFamily="34" charset="0"/>
                </a:rPr>
                <a:t>0</a:t>
              </a:r>
              <a:endParaRPr lang="ru-RU" sz="1200">
                <a:latin typeface="Verdana" pitchFamily="34" charset="0"/>
              </a:endParaRPr>
            </a:p>
          </p:txBody>
        </p:sp>
        <p:sp>
          <p:nvSpPr>
            <p:cNvPr id="24623" name="Text Box 7"/>
            <p:cNvSpPr txBox="1">
              <a:spLocks noChangeArrowheads="1"/>
            </p:cNvSpPr>
            <p:nvPr/>
          </p:nvSpPr>
          <p:spPr bwMode="auto">
            <a:xfrm>
              <a:off x="7471" y="1811"/>
              <a:ext cx="507" cy="3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i="1">
                  <a:latin typeface="Verdana" pitchFamily="34" charset="0"/>
                </a:rPr>
                <a:t>В</a:t>
              </a:r>
              <a:r>
                <a:rPr lang="ru-RU" sz="1200" i="1" baseline="-30000">
                  <a:latin typeface="Verdana" pitchFamily="34" charset="0"/>
                </a:rPr>
                <a:t>1</a:t>
              </a:r>
              <a:endParaRPr lang="ru-RU" sz="1200">
                <a:latin typeface="Verdana" pitchFamily="34" charset="0"/>
              </a:endParaRPr>
            </a:p>
          </p:txBody>
        </p:sp>
        <p:sp>
          <p:nvSpPr>
            <p:cNvPr id="24624" name="Text Box 6"/>
            <p:cNvSpPr txBox="1">
              <a:spLocks noChangeArrowheads="1"/>
            </p:cNvSpPr>
            <p:nvPr/>
          </p:nvSpPr>
          <p:spPr bwMode="auto">
            <a:xfrm>
              <a:off x="2212" y="1687"/>
              <a:ext cx="506" cy="35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i="1">
                  <a:latin typeface="Verdana" pitchFamily="34" charset="0"/>
                </a:rPr>
                <a:t>В</a:t>
              </a:r>
              <a:r>
                <a:rPr lang="ru-RU" sz="1200" i="1" baseline="-30000">
                  <a:latin typeface="Verdana" pitchFamily="34" charset="0"/>
                </a:rPr>
                <a:t>2</a:t>
              </a:r>
              <a:endParaRPr lang="ru-RU" sz="1200">
                <a:latin typeface="Verdana" pitchFamily="34" charset="0"/>
              </a:endParaRPr>
            </a:p>
          </p:txBody>
        </p:sp>
        <p:sp>
          <p:nvSpPr>
            <p:cNvPr id="24625" name="Text Box 5"/>
            <p:cNvSpPr txBox="1">
              <a:spLocks noChangeArrowheads="1"/>
            </p:cNvSpPr>
            <p:nvPr/>
          </p:nvSpPr>
          <p:spPr bwMode="auto">
            <a:xfrm>
              <a:off x="2830" y="4066"/>
              <a:ext cx="507" cy="35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i="1">
                  <a:latin typeface="Verdana" pitchFamily="34" charset="0"/>
                </a:rPr>
                <a:t>А</a:t>
              </a:r>
              <a:r>
                <a:rPr lang="ru-RU" sz="1200" i="1" baseline="-30000">
                  <a:latin typeface="Verdana" pitchFamily="34" charset="0"/>
                </a:rPr>
                <a:t>0</a:t>
              </a:r>
              <a:endParaRPr lang="ru-RU" sz="1200">
                <a:latin typeface="Verdana" pitchFamily="34" charset="0"/>
              </a:endParaRPr>
            </a:p>
          </p:txBody>
        </p:sp>
        <p:sp>
          <p:nvSpPr>
            <p:cNvPr id="24626" name="Text Box 4"/>
            <p:cNvSpPr txBox="1">
              <a:spLocks noChangeArrowheads="1"/>
            </p:cNvSpPr>
            <p:nvPr/>
          </p:nvSpPr>
          <p:spPr bwMode="auto">
            <a:xfrm>
              <a:off x="4656" y="4067"/>
              <a:ext cx="505" cy="35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i="1">
                  <a:latin typeface="Verdana" pitchFamily="34" charset="0"/>
                </a:rPr>
                <a:t>А</a:t>
              </a:r>
              <a:r>
                <a:rPr lang="ru-RU" sz="1200" i="1" baseline="-30000">
                  <a:latin typeface="Verdana" pitchFamily="34" charset="0"/>
                </a:rPr>
                <a:t>1</a:t>
              </a:r>
              <a:endParaRPr lang="ru-RU" sz="1200">
                <a:latin typeface="Verdana" pitchFamily="34" charset="0"/>
              </a:endParaRPr>
            </a:p>
          </p:txBody>
        </p:sp>
        <p:sp>
          <p:nvSpPr>
            <p:cNvPr id="24627" name="Text Box 3"/>
            <p:cNvSpPr txBox="1">
              <a:spLocks noChangeArrowheads="1"/>
            </p:cNvSpPr>
            <p:nvPr/>
          </p:nvSpPr>
          <p:spPr bwMode="auto">
            <a:xfrm>
              <a:off x="6524" y="4067"/>
              <a:ext cx="505" cy="3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i="1">
                  <a:latin typeface="Verdana" pitchFamily="34" charset="0"/>
                </a:rPr>
                <a:t>А</a:t>
              </a:r>
              <a:r>
                <a:rPr lang="ru-RU" sz="1200" i="1" baseline="-30000">
                  <a:latin typeface="Verdana" pitchFamily="34" charset="0"/>
                </a:rPr>
                <a:t>2</a:t>
              </a:r>
              <a:endParaRPr lang="ru-RU" sz="1200">
                <a:latin typeface="Verdana" pitchFamily="34" charset="0"/>
              </a:endParaRPr>
            </a:p>
          </p:txBody>
        </p:sp>
        <p:sp>
          <p:nvSpPr>
            <p:cNvPr id="24628" name="Text Box 2"/>
            <p:cNvSpPr txBox="1">
              <a:spLocks noChangeArrowheads="1"/>
            </p:cNvSpPr>
            <p:nvPr/>
          </p:nvSpPr>
          <p:spPr bwMode="auto">
            <a:xfrm>
              <a:off x="8129" y="4068"/>
              <a:ext cx="833" cy="3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Verdana" pitchFamily="34" charset="0"/>
                </a:rPr>
                <a:t>Время</a:t>
              </a:r>
            </a:p>
          </p:txBody>
        </p:sp>
      </p:grpSp>
      <p:grpSp>
        <p:nvGrpSpPr>
          <p:cNvPr id="24581" name="Group 1"/>
          <p:cNvGrpSpPr>
            <a:grpSpLocks noChangeAspect="1"/>
          </p:cNvGrpSpPr>
          <p:nvPr/>
        </p:nvGrpSpPr>
        <p:grpSpPr bwMode="auto">
          <a:xfrm>
            <a:off x="2916238" y="3284538"/>
            <a:ext cx="5832475" cy="2016125"/>
            <a:chOff x="1976" y="1687"/>
            <a:chExt cx="6135" cy="3431"/>
          </a:xfrm>
        </p:grpSpPr>
        <p:sp>
          <p:nvSpPr>
            <p:cNvPr id="24595" name="AutoShape 19"/>
            <p:cNvSpPr>
              <a:spLocks noChangeAspect="1" noChangeArrowheads="1" noTextEdit="1"/>
            </p:cNvSpPr>
            <p:nvPr/>
          </p:nvSpPr>
          <p:spPr bwMode="auto">
            <a:xfrm>
              <a:off x="2206" y="1687"/>
              <a:ext cx="5905" cy="3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24596" name="AutoShape 18"/>
            <p:cNvCxnSpPr>
              <a:cxnSpLocks noChangeShapeType="1"/>
            </p:cNvCxnSpPr>
            <p:nvPr/>
          </p:nvCxnSpPr>
          <p:spPr bwMode="auto">
            <a:xfrm flipH="1" flipV="1">
              <a:off x="2836" y="1799"/>
              <a:ext cx="4" cy="276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4597" name="AutoShape 17"/>
            <p:cNvCxnSpPr>
              <a:cxnSpLocks noChangeShapeType="1"/>
            </p:cNvCxnSpPr>
            <p:nvPr/>
          </p:nvCxnSpPr>
          <p:spPr bwMode="auto">
            <a:xfrm>
              <a:off x="2828" y="4560"/>
              <a:ext cx="5041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4598" name="Arc 16"/>
            <p:cNvSpPr>
              <a:spLocks/>
            </p:cNvSpPr>
            <p:nvPr/>
          </p:nvSpPr>
          <p:spPr bwMode="auto">
            <a:xfrm rot="10800000" flipV="1">
              <a:off x="3072" y="2238"/>
              <a:ext cx="1179" cy="151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9" name="Arc 15"/>
            <p:cNvSpPr>
              <a:spLocks/>
            </p:cNvSpPr>
            <p:nvPr/>
          </p:nvSpPr>
          <p:spPr bwMode="auto">
            <a:xfrm rot="10800000" flipV="1">
              <a:off x="4896" y="2238"/>
              <a:ext cx="1178" cy="151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24600" name="AutoShape 14"/>
            <p:cNvCxnSpPr>
              <a:cxnSpLocks noChangeShapeType="1"/>
            </p:cNvCxnSpPr>
            <p:nvPr/>
          </p:nvCxnSpPr>
          <p:spPr bwMode="auto">
            <a:xfrm>
              <a:off x="4251" y="2227"/>
              <a:ext cx="645" cy="1535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24601" name="AutoShape 13"/>
            <p:cNvCxnSpPr>
              <a:cxnSpLocks noChangeShapeType="1"/>
            </p:cNvCxnSpPr>
            <p:nvPr/>
          </p:nvCxnSpPr>
          <p:spPr bwMode="auto">
            <a:xfrm>
              <a:off x="6074" y="2237"/>
              <a:ext cx="646" cy="1512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sp>
          <p:nvSpPr>
            <p:cNvPr id="24602" name="Text Box 12"/>
            <p:cNvSpPr txBox="1">
              <a:spLocks noChangeArrowheads="1"/>
            </p:cNvSpPr>
            <p:nvPr/>
          </p:nvSpPr>
          <p:spPr bwMode="auto">
            <a:xfrm>
              <a:off x="3569" y="1799"/>
              <a:ext cx="589" cy="3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i="1">
                  <a:latin typeface="Verdana" pitchFamily="34" charset="0"/>
                </a:rPr>
                <a:t>В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24603" name="Text Box 11"/>
            <p:cNvSpPr txBox="1">
              <a:spLocks noChangeArrowheads="1"/>
            </p:cNvSpPr>
            <p:nvPr/>
          </p:nvSpPr>
          <p:spPr bwMode="auto">
            <a:xfrm>
              <a:off x="5624" y="1799"/>
              <a:ext cx="542" cy="3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i="1">
                  <a:latin typeface="Verdana" pitchFamily="34" charset="0"/>
                </a:rPr>
                <a:t>В</a:t>
              </a:r>
              <a:r>
                <a:rPr lang="ru-RU" sz="1200" i="1" baseline="-30000">
                  <a:latin typeface="Verdana" pitchFamily="34" charset="0"/>
                </a:rPr>
                <a:t>1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24604" name="Text Box 10"/>
            <p:cNvSpPr txBox="1">
              <a:spLocks noChangeArrowheads="1"/>
            </p:cNvSpPr>
            <p:nvPr/>
          </p:nvSpPr>
          <p:spPr bwMode="auto">
            <a:xfrm>
              <a:off x="1976" y="1799"/>
              <a:ext cx="742" cy="35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Verdana" pitchFamily="34" charset="0"/>
                </a:rPr>
                <a:t>Цель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24605" name="Text Box 9"/>
            <p:cNvSpPr txBox="1">
              <a:spLocks noChangeArrowheads="1"/>
            </p:cNvSpPr>
            <p:nvPr/>
          </p:nvSpPr>
          <p:spPr bwMode="auto">
            <a:xfrm>
              <a:off x="2907" y="3850"/>
              <a:ext cx="357" cy="3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i="1">
                  <a:latin typeface="Verdana" pitchFamily="34" charset="0"/>
                </a:rPr>
                <a:t>А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24606" name="Text Box 8"/>
            <p:cNvSpPr txBox="1">
              <a:spLocks noChangeArrowheads="1"/>
            </p:cNvSpPr>
            <p:nvPr/>
          </p:nvSpPr>
          <p:spPr bwMode="auto">
            <a:xfrm>
              <a:off x="5197" y="3850"/>
              <a:ext cx="427" cy="3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i="1">
                  <a:latin typeface="Verdana" pitchFamily="34" charset="0"/>
                </a:rPr>
                <a:t>А</a:t>
              </a:r>
              <a:r>
                <a:rPr lang="ru-RU" sz="1200" i="1" baseline="-30000">
                  <a:latin typeface="Verdana" pitchFamily="34" charset="0"/>
                </a:rPr>
                <a:t>1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24607" name="Text Box 7"/>
            <p:cNvSpPr txBox="1">
              <a:spLocks noChangeArrowheads="1"/>
            </p:cNvSpPr>
            <p:nvPr/>
          </p:nvSpPr>
          <p:spPr bwMode="auto">
            <a:xfrm>
              <a:off x="4453" y="3951"/>
              <a:ext cx="312" cy="35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Verdana" pitchFamily="34" charset="0"/>
                </a:rPr>
                <a:t>С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24608" name="Text Box 6"/>
            <p:cNvSpPr txBox="1">
              <a:spLocks noChangeArrowheads="1"/>
            </p:cNvSpPr>
            <p:nvPr/>
          </p:nvSpPr>
          <p:spPr bwMode="auto">
            <a:xfrm>
              <a:off x="7210" y="4666"/>
              <a:ext cx="835" cy="3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Verdana" pitchFamily="34" charset="0"/>
                </a:rPr>
                <a:t>Время</a:t>
              </a:r>
              <a:endParaRPr lang="ru-RU">
                <a:latin typeface="Verdana" pitchFamily="34" charset="0"/>
              </a:endParaRPr>
            </a:p>
          </p:txBody>
        </p:sp>
        <p:cxnSp>
          <p:nvCxnSpPr>
            <p:cNvPr id="24609" name="AutoShape 5"/>
            <p:cNvCxnSpPr>
              <a:cxnSpLocks noChangeShapeType="1"/>
            </p:cNvCxnSpPr>
            <p:nvPr/>
          </p:nvCxnSpPr>
          <p:spPr bwMode="auto">
            <a:xfrm>
              <a:off x="2828" y="3763"/>
              <a:ext cx="466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sp>
          <p:nvSpPr>
            <p:cNvPr id="24610" name="Text Box 4"/>
            <p:cNvSpPr txBox="1">
              <a:spLocks noChangeArrowheads="1"/>
            </p:cNvSpPr>
            <p:nvPr/>
          </p:nvSpPr>
          <p:spPr bwMode="auto">
            <a:xfrm>
              <a:off x="3264" y="3850"/>
              <a:ext cx="1270" cy="57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Verdana" pitchFamily="34" charset="0"/>
                </a:rPr>
                <a:t>аналогичная организация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24611" name="Text Box 3"/>
            <p:cNvSpPr txBox="1">
              <a:spLocks noChangeArrowheads="1"/>
            </p:cNvSpPr>
            <p:nvPr/>
          </p:nvSpPr>
          <p:spPr bwMode="auto">
            <a:xfrm>
              <a:off x="5624" y="3850"/>
              <a:ext cx="1269" cy="57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Verdana" pitchFamily="34" charset="0"/>
                </a:rPr>
                <a:t>«наша» организация</a:t>
              </a:r>
              <a:endParaRPr lang="ru-RU">
                <a:latin typeface="Verdana" pitchFamily="34" charset="0"/>
              </a:endParaRPr>
            </a:p>
          </p:txBody>
        </p:sp>
        <p:cxnSp>
          <p:nvCxnSpPr>
            <p:cNvPr id="24612" name="AutoShape 2"/>
            <p:cNvCxnSpPr>
              <a:cxnSpLocks noChangeShapeType="1"/>
            </p:cNvCxnSpPr>
            <p:nvPr/>
          </p:nvCxnSpPr>
          <p:spPr bwMode="auto">
            <a:xfrm flipH="1">
              <a:off x="4765" y="3747"/>
              <a:ext cx="131" cy="38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24582" name="Group 1"/>
          <p:cNvGrpSpPr>
            <a:grpSpLocks noChangeAspect="1"/>
          </p:cNvGrpSpPr>
          <p:nvPr/>
        </p:nvGrpSpPr>
        <p:grpSpPr bwMode="auto">
          <a:xfrm>
            <a:off x="2843213" y="5229225"/>
            <a:ext cx="5041900" cy="1368425"/>
            <a:chOff x="1976" y="1687"/>
            <a:chExt cx="6135" cy="3431"/>
          </a:xfrm>
        </p:grpSpPr>
        <p:sp>
          <p:nvSpPr>
            <p:cNvPr id="24586" name="AutoShape 10"/>
            <p:cNvSpPr>
              <a:spLocks noChangeAspect="1" noChangeArrowheads="1" noTextEdit="1"/>
            </p:cNvSpPr>
            <p:nvPr/>
          </p:nvSpPr>
          <p:spPr bwMode="auto">
            <a:xfrm>
              <a:off x="1976" y="1687"/>
              <a:ext cx="6135" cy="3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24587" name="AutoShape 9"/>
            <p:cNvCxnSpPr>
              <a:cxnSpLocks noChangeShapeType="1"/>
            </p:cNvCxnSpPr>
            <p:nvPr/>
          </p:nvCxnSpPr>
          <p:spPr bwMode="auto">
            <a:xfrm flipH="1" flipV="1">
              <a:off x="2836" y="1799"/>
              <a:ext cx="4" cy="276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4588" name="AutoShape 8"/>
            <p:cNvCxnSpPr>
              <a:cxnSpLocks noChangeShapeType="1"/>
            </p:cNvCxnSpPr>
            <p:nvPr/>
          </p:nvCxnSpPr>
          <p:spPr bwMode="auto">
            <a:xfrm>
              <a:off x="2828" y="4560"/>
              <a:ext cx="5041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4589" name="Arc 7"/>
            <p:cNvSpPr>
              <a:spLocks/>
            </p:cNvSpPr>
            <p:nvPr/>
          </p:nvSpPr>
          <p:spPr bwMode="auto">
            <a:xfrm rot="10800000" flipV="1">
              <a:off x="3264" y="3264"/>
              <a:ext cx="1179" cy="1112"/>
            </a:xfrm>
            <a:custGeom>
              <a:avLst/>
              <a:gdLst>
                <a:gd name="T0" fmla="*/ 0 w 21600"/>
                <a:gd name="T1" fmla="*/ 0 h 21361"/>
                <a:gd name="T2" fmla="*/ 0 w 21600"/>
                <a:gd name="T3" fmla="*/ 0 h 21361"/>
                <a:gd name="T4" fmla="*/ 0 w 21600"/>
                <a:gd name="T5" fmla="*/ 0 h 21361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61"/>
                <a:gd name="T11" fmla="*/ 21600 w 21600"/>
                <a:gd name="T12" fmla="*/ 21361 h 213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61" fill="none" extrusionOk="0">
                  <a:moveTo>
                    <a:pt x="3205" y="0"/>
                  </a:moveTo>
                  <a:cubicBezTo>
                    <a:pt x="13778" y="1587"/>
                    <a:pt x="21600" y="10669"/>
                    <a:pt x="21600" y="21361"/>
                  </a:cubicBezTo>
                </a:path>
                <a:path w="21600" h="21361" stroke="0" extrusionOk="0">
                  <a:moveTo>
                    <a:pt x="3205" y="0"/>
                  </a:moveTo>
                  <a:cubicBezTo>
                    <a:pt x="13778" y="1587"/>
                    <a:pt x="21600" y="10669"/>
                    <a:pt x="21600" y="21361"/>
                  </a:cubicBezTo>
                  <a:lnTo>
                    <a:pt x="0" y="21361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0" name="Text Box 6"/>
            <p:cNvSpPr txBox="1">
              <a:spLocks noChangeArrowheads="1"/>
            </p:cNvSpPr>
            <p:nvPr/>
          </p:nvSpPr>
          <p:spPr bwMode="auto">
            <a:xfrm>
              <a:off x="1976" y="1799"/>
              <a:ext cx="742" cy="35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Verdana" pitchFamily="34" charset="0"/>
                </a:rPr>
                <a:t>Цель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24591" name="Text Box 5"/>
            <p:cNvSpPr txBox="1">
              <a:spLocks noChangeArrowheads="1"/>
            </p:cNvSpPr>
            <p:nvPr/>
          </p:nvSpPr>
          <p:spPr bwMode="auto">
            <a:xfrm>
              <a:off x="3000" y="4664"/>
              <a:ext cx="356" cy="3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i="1">
                  <a:latin typeface="Verdana" pitchFamily="34" charset="0"/>
                </a:rPr>
                <a:t>А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24592" name="Text Box 4"/>
            <p:cNvSpPr txBox="1">
              <a:spLocks noChangeArrowheads="1"/>
            </p:cNvSpPr>
            <p:nvPr/>
          </p:nvSpPr>
          <p:spPr bwMode="auto">
            <a:xfrm>
              <a:off x="4325" y="3158"/>
              <a:ext cx="416" cy="3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i="1">
                  <a:latin typeface="Verdana" pitchFamily="34" charset="0"/>
                </a:rPr>
                <a:t>А</a:t>
              </a:r>
              <a:r>
                <a:rPr lang="ru-RU" sz="1200" i="1" baseline="-30000">
                  <a:latin typeface="Verdana" pitchFamily="34" charset="0"/>
                </a:rPr>
                <a:t>1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24593" name="Text Box 3"/>
            <p:cNvSpPr txBox="1">
              <a:spLocks noChangeArrowheads="1"/>
            </p:cNvSpPr>
            <p:nvPr/>
          </p:nvSpPr>
          <p:spPr bwMode="auto">
            <a:xfrm>
              <a:off x="7210" y="4666"/>
              <a:ext cx="835" cy="3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Verdana" pitchFamily="34" charset="0"/>
                </a:rPr>
                <a:t>Время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24594" name="Arc 2"/>
            <p:cNvSpPr>
              <a:spLocks/>
            </p:cNvSpPr>
            <p:nvPr/>
          </p:nvSpPr>
          <p:spPr bwMode="auto">
            <a:xfrm rot="10800000" flipV="1">
              <a:off x="4257" y="2158"/>
              <a:ext cx="1178" cy="1112"/>
            </a:xfrm>
            <a:custGeom>
              <a:avLst/>
              <a:gdLst>
                <a:gd name="T0" fmla="*/ 0 w 21600"/>
                <a:gd name="T1" fmla="*/ 0 h 21361"/>
                <a:gd name="T2" fmla="*/ 0 w 21600"/>
                <a:gd name="T3" fmla="*/ 0 h 21361"/>
                <a:gd name="T4" fmla="*/ 0 w 21600"/>
                <a:gd name="T5" fmla="*/ 0 h 21361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61"/>
                <a:gd name="T11" fmla="*/ 21600 w 21600"/>
                <a:gd name="T12" fmla="*/ 21361 h 213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61" fill="none" extrusionOk="0">
                  <a:moveTo>
                    <a:pt x="3205" y="0"/>
                  </a:moveTo>
                  <a:cubicBezTo>
                    <a:pt x="13778" y="1587"/>
                    <a:pt x="21600" y="10669"/>
                    <a:pt x="21600" y="21361"/>
                  </a:cubicBezTo>
                </a:path>
                <a:path w="21600" h="21361" stroke="0" extrusionOk="0">
                  <a:moveTo>
                    <a:pt x="3205" y="0"/>
                  </a:moveTo>
                  <a:cubicBezTo>
                    <a:pt x="13778" y="1587"/>
                    <a:pt x="21600" y="10669"/>
                    <a:pt x="21600" y="21361"/>
                  </a:cubicBezTo>
                  <a:lnTo>
                    <a:pt x="0" y="21361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583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2458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92125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Цели организационного развития: </a:t>
            </a:r>
            <a:endParaRPr lang="en-US" sz="2800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400675"/>
          </a:xfrm>
        </p:spPr>
        <p:txBody>
          <a:bodyPr/>
          <a:lstStyle/>
          <a:p>
            <a:pPr eaLnBrk="1" hangingPunct="1"/>
            <a:r>
              <a:rPr lang="ru-RU" sz="1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обеспечение технического развития производства;</a:t>
            </a:r>
          </a:p>
          <a:p>
            <a:pPr eaLnBrk="1" hangingPunct="1"/>
            <a:r>
              <a:rPr lang="ru-RU" sz="1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техническое перевооружение и освоение проектных мощностей; </a:t>
            </a:r>
          </a:p>
          <a:p>
            <a:pPr eaLnBrk="1" hangingPunct="1"/>
            <a:r>
              <a:rPr lang="ru-RU" sz="1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внедрение новой техники и технологии; </a:t>
            </a:r>
          </a:p>
          <a:p>
            <a:pPr eaLnBrk="1" hangingPunct="1"/>
            <a:r>
              <a:rPr lang="ru-RU" sz="1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повышение качества продукции (работ, услуг); </a:t>
            </a:r>
          </a:p>
          <a:p>
            <a:pPr eaLnBrk="1" hangingPunct="1"/>
            <a:r>
              <a:rPr lang="ru-RU" sz="1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освоение производства новых видов продукции; </a:t>
            </a:r>
          </a:p>
          <a:p>
            <a:pPr eaLnBrk="1" hangingPunct="1"/>
            <a:r>
              <a:rPr lang="ru-RU" sz="1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благоприятного психологического климата, способствующего удовлетворенности трудом, снижению текучести кадров, укреплению дисциплины; </a:t>
            </a:r>
          </a:p>
          <a:p>
            <a:pPr eaLnBrk="1" hangingPunct="1"/>
            <a:r>
              <a:rPr lang="ru-RU" sz="1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повышение профессионального и культурного уровня работников;</a:t>
            </a:r>
          </a:p>
          <a:p>
            <a:pPr eaLnBrk="1" hangingPunct="1"/>
            <a:r>
              <a:rPr lang="ru-RU" sz="1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развитие социальной инфраструктуры; </a:t>
            </a:r>
          </a:p>
          <a:p>
            <a:pPr eaLnBrk="1" hangingPunct="1"/>
            <a:r>
              <a:rPr lang="ru-RU" sz="1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внедрение новых систем организации и обслуживания производства; </a:t>
            </a:r>
          </a:p>
          <a:p>
            <a:pPr eaLnBrk="1" hangingPunct="1"/>
            <a:r>
              <a:rPr lang="ru-RU" sz="1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использование прогрес­сивных форм оплаты труда; </a:t>
            </a:r>
          </a:p>
          <a:p>
            <a:pPr eaLnBrk="1" hangingPunct="1"/>
            <a:r>
              <a:rPr lang="ru-RU" sz="1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применение рациональных структур и механизмов управления.</a:t>
            </a:r>
          </a:p>
          <a:p>
            <a:pPr eaLnBrk="1" hangingPunct="1"/>
            <a:endParaRPr lang="ru-RU" sz="1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r>
              <a:rPr lang="ru-RU" sz="1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Все цели организации должны быть между собой системно и непротиворечиво согласованы и представлять </a:t>
            </a:r>
            <a:r>
              <a:rPr lang="ru-RU" sz="1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«дерево целей»:</a:t>
            </a:r>
          </a:p>
          <a:p>
            <a:pPr lvl="1" eaLnBrk="1" hangingPunct="1"/>
            <a:r>
              <a:rPr lang="ru-RU" sz="1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«корни» — миссия организации, </a:t>
            </a:r>
          </a:p>
          <a:p>
            <a:pPr lvl="1" eaLnBrk="1" hangingPunct="1"/>
            <a:r>
              <a:rPr lang="ru-RU" sz="1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«ствол» — стратегические цели, </a:t>
            </a:r>
          </a:p>
          <a:p>
            <a:pPr lvl="1" eaLnBrk="1" hangingPunct="1"/>
            <a:r>
              <a:rPr lang="ru-RU" sz="1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«ветви» — текущие цели, </a:t>
            </a:r>
          </a:p>
          <a:p>
            <a:pPr lvl="1" eaLnBrk="1" hangingPunct="1"/>
            <a:r>
              <a:rPr lang="ru-RU" sz="1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«крона» — оперативные цели.</a:t>
            </a:r>
          </a:p>
          <a:p>
            <a:pPr eaLnBrk="1" hangingPunct="1"/>
            <a:endParaRPr lang="ru-RU" sz="1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endParaRPr lang="en-US" sz="1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5604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2560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765175"/>
          </a:xfrm>
        </p:spPr>
        <p:txBody>
          <a:bodyPr/>
          <a:lstStyle/>
          <a:p>
            <a:pPr algn="ctr" eaLnBrk="1" hangingPunct="1"/>
            <a:r>
              <a:rPr lang="ru-RU" sz="18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800" b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Фазы процесса выработки целей  и установление баланса между целями личности и организационными целями:</a:t>
            </a:r>
            <a:endParaRPr lang="en-US" sz="1800" b="1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627" name="Содержимое 2"/>
          <p:cNvSpPr>
            <a:spLocks noGrp="1"/>
          </p:cNvSpPr>
          <p:nvPr>
            <p:ph idx="1"/>
          </p:nvPr>
        </p:nvSpPr>
        <p:spPr>
          <a:xfrm>
            <a:off x="468313" y="765175"/>
            <a:ext cx="8229600" cy="1008063"/>
          </a:xfrm>
        </p:spPr>
        <p:txBody>
          <a:bodyPr/>
          <a:lstStyle/>
          <a:p>
            <a:pPr marL="849313" lvl="1" indent="-457200" eaLnBrk="1" hangingPunct="1">
              <a:lnSpc>
                <a:spcPct val="80000"/>
              </a:lnSpc>
              <a:buClr>
                <a:schemeClr val="tx2"/>
              </a:buClr>
              <a:buSzPct val="100000"/>
              <a:buFont typeface="Calibri" pitchFamily="34" charset="0"/>
              <a:buAutoNum type="arabicPeriod"/>
            </a:pPr>
            <a:r>
              <a:rPr lang="ru-RU" sz="15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Выявление и анализ тенденций, которые наблюдаются в окружении.</a:t>
            </a:r>
          </a:p>
          <a:p>
            <a:pPr marL="849313" lvl="1" indent="-457200" eaLnBrk="1" hangingPunct="1">
              <a:lnSpc>
                <a:spcPct val="80000"/>
              </a:lnSpc>
              <a:buClr>
                <a:schemeClr val="tx2"/>
              </a:buClr>
              <a:buSzPct val="100000"/>
              <a:buFont typeface="Calibri" pitchFamily="34" charset="0"/>
              <a:buAutoNum type="arabicPeriod"/>
            </a:pPr>
            <a:r>
              <a:rPr lang="ru-RU" sz="15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Установление целей для организации в целом.</a:t>
            </a:r>
          </a:p>
          <a:p>
            <a:pPr marL="849313" lvl="1" indent="-457200" eaLnBrk="1" hangingPunct="1">
              <a:lnSpc>
                <a:spcPct val="80000"/>
              </a:lnSpc>
              <a:buClr>
                <a:schemeClr val="tx2"/>
              </a:buClr>
              <a:buSzPct val="100000"/>
              <a:buFont typeface="Calibri" pitchFamily="34" charset="0"/>
              <a:buAutoNum type="arabicPeriod"/>
            </a:pPr>
            <a:r>
              <a:rPr lang="ru-RU" sz="15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Построение иерархии целей.</a:t>
            </a:r>
          </a:p>
          <a:p>
            <a:pPr marL="849313" lvl="1" indent="-457200" eaLnBrk="1" hangingPunct="1">
              <a:lnSpc>
                <a:spcPct val="80000"/>
              </a:lnSpc>
              <a:buClr>
                <a:schemeClr val="tx2"/>
              </a:buClr>
              <a:buSzPct val="100000"/>
              <a:buFont typeface="Calibri" pitchFamily="34" charset="0"/>
              <a:buAutoNum type="arabicPeriod"/>
            </a:pPr>
            <a:r>
              <a:rPr lang="ru-RU" sz="15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Установление персональных целей. </a:t>
            </a:r>
          </a:p>
          <a:p>
            <a:pPr eaLnBrk="1" hangingPunct="1">
              <a:lnSpc>
                <a:spcPct val="80000"/>
              </a:lnSpc>
            </a:pPr>
            <a:endParaRPr lang="en-US" sz="16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6628" name="Group 1"/>
          <p:cNvGrpSpPr>
            <a:grpSpLocks noChangeAspect="1"/>
          </p:cNvGrpSpPr>
          <p:nvPr/>
        </p:nvGrpSpPr>
        <p:grpSpPr bwMode="auto">
          <a:xfrm>
            <a:off x="179388" y="1700213"/>
            <a:ext cx="8713787" cy="4802187"/>
            <a:chOff x="2611" y="7065"/>
            <a:chExt cx="6951" cy="6169"/>
          </a:xfrm>
        </p:grpSpPr>
        <p:sp>
          <p:nvSpPr>
            <p:cNvPr id="26632" name="AutoShape 22"/>
            <p:cNvSpPr>
              <a:spLocks noChangeAspect="1" noChangeArrowheads="1" noTextEdit="1"/>
            </p:cNvSpPr>
            <p:nvPr/>
          </p:nvSpPr>
          <p:spPr bwMode="auto">
            <a:xfrm>
              <a:off x="2611" y="7065"/>
              <a:ext cx="6951" cy="6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33" name="Oval 21"/>
            <p:cNvSpPr>
              <a:spLocks noChangeArrowheads="1"/>
            </p:cNvSpPr>
            <p:nvPr/>
          </p:nvSpPr>
          <p:spPr bwMode="auto">
            <a:xfrm>
              <a:off x="2680" y="7942"/>
              <a:ext cx="2495" cy="7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Verdana" pitchFamily="34" charset="0"/>
                </a:rPr>
                <a:t>Личные </a:t>
              </a:r>
            </a:p>
            <a:p>
              <a:pPr algn="ctr" eaLnBrk="0" hangingPunct="0"/>
              <a:r>
                <a:rPr lang="ru-RU" sz="1200">
                  <a:latin typeface="Verdana" pitchFamily="34" charset="0"/>
                </a:rPr>
                <a:t>цели</a:t>
              </a:r>
            </a:p>
          </p:txBody>
        </p:sp>
        <p:sp>
          <p:nvSpPr>
            <p:cNvPr id="26634" name="Oval 20"/>
            <p:cNvSpPr>
              <a:spLocks noChangeArrowheads="1"/>
            </p:cNvSpPr>
            <p:nvPr/>
          </p:nvSpPr>
          <p:spPr bwMode="auto">
            <a:xfrm>
              <a:off x="2680" y="9051"/>
              <a:ext cx="2495" cy="68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Verdana" pitchFamily="34" charset="0"/>
                </a:rPr>
                <a:t>Личные </a:t>
              </a:r>
            </a:p>
            <a:p>
              <a:pPr algn="ctr" eaLnBrk="0" hangingPunct="0"/>
              <a:r>
                <a:rPr lang="ru-RU" sz="1200">
                  <a:latin typeface="Verdana" pitchFamily="34" charset="0"/>
                </a:rPr>
                <a:t>цели</a:t>
              </a:r>
            </a:p>
          </p:txBody>
        </p:sp>
        <p:sp>
          <p:nvSpPr>
            <p:cNvPr id="26635" name="Oval 19"/>
            <p:cNvSpPr>
              <a:spLocks noChangeArrowheads="1"/>
            </p:cNvSpPr>
            <p:nvPr/>
          </p:nvSpPr>
          <p:spPr bwMode="auto">
            <a:xfrm>
              <a:off x="6859" y="7942"/>
              <a:ext cx="2494" cy="7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Verdana" pitchFamily="34" charset="0"/>
                </a:rPr>
                <a:t>Организационные цели</a:t>
              </a:r>
            </a:p>
          </p:txBody>
        </p:sp>
        <p:sp>
          <p:nvSpPr>
            <p:cNvPr id="26636" name="Oval 18"/>
            <p:cNvSpPr>
              <a:spLocks noChangeArrowheads="1"/>
            </p:cNvSpPr>
            <p:nvPr/>
          </p:nvSpPr>
          <p:spPr bwMode="auto">
            <a:xfrm>
              <a:off x="6917" y="9051"/>
              <a:ext cx="2495" cy="68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Verdana" pitchFamily="34" charset="0"/>
                </a:rPr>
                <a:t>Организационные цели</a:t>
              </a:r>
            </a:p>
          </p:txBody>
        </p:sp>
        <p:sp>
          <p:nvSpPr>
            <p:cNvPr id="26637" name="Text Box 17"/>
            <p:cNvSpPr txBox="1">
              <a:spLocks noChangeArrowheads="1"/>
            </p:cNvSpPr>
            <p:nvPr/>
          </p:nvSpPr>
          <p:spPr bwMode="auto">
            <a:xfrm>
              <a:off x="2680" y="7135"/>
              <a:ext cx="2610" cy="36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>
                  <a:latin typeface="Verdana" pitchFamily="34" charset="0"/>
                </a:rPr>
                <a:t>Индивидуальное обучение</a:t>
              </a:r>
              <a:endParaRPr lang="ru-RU" sz="1200">
                <a:latin typeface="Verdana" pitchFamily="34" charset="0"/>
              </a:endParaRPr>
            </a:p>
          </p:txBody>
        </p:sp>
        <p:sp>
          <p:nvSpPr>
            <p:cNvPr id="26638" name="Text Box 16"/>
            <p:cNvSpPr txBox="1">
              <a:spLocks noChangeArrowheads="1"/>
            </p:cNvSpPr>
            <p:nvPr/>
          </p:nvSpPr>
          <p:spPr bwMode="auto">
            <a:xfrm>
              <a:off x="6764" y="7135"/>
              <a:ext cx="2614" cy="36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>
                  <a:latin typeface="Verdana" pitchFamily="34" charset="0"/>
                </a:rPr>
                <a:t>Коллективное обучение</a:t>
              </a:r>
              <a:endParaRPr lang="ru-RU" sz="1200">
                <a:latin typeface="Verdana" pitchFamily="34" charset="0"/>
              </a:endParaRPr>
            </a:p>
          </p:txBody>
        </p:sp>
        <p:sp>
          <p:nvSpPr>
            <p:cNvPr id="26639" name="Arc 15"/>
            <p:cNvSpPr>
              <a:spLocks/>
            </p:cNvSpPr>
            <p:nvPr/>
          </p:nvSpPr>
          <p:spPr bwMode="auto">
            <a:xfrm flipH="1">
              <a:off x="3580" y="7434"/>
              <a:ext cx="947" cy="5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40" name="Arc 14"/>
            <p:cNvSpPr>
              <a:spLocks/>
            </p:cNvSpPr>
            <p:nvPr/>
          </p:nvSpPr>
          <p:spPr bwMode="auto">
            <a:xfrm rot="10606529" flipH="1" flipV="1">
              <a:off x="7302" y="7434"/>
              <a:ext cx="947" cy="508"/>
            </a:xfrm>
            <a:custGeom>
              <a:avLst/>
              <a:gdLst>
                <a:gd name="T0" fmla="*/ 0 w 21600"/>
                <a:gd name="T1" fmla="*/ 0 h 21598"/>
                <a:gd name="T2" fmla="*/ 0 w 21600"/>
                <a:gd name="T3" fmla="*/ 0 h 21598"/>
                <a:gd name="T4" fmla="*/ 0 w 21600"/>
                <a:gd name="T5" fmla="*/ 0 h 2159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98"/>
                <a:gd name="T11" fmla="*/ 21600 w 21600"/>
                <a:gd name="T12" fmla="*/ 21598 h 2159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98" fill="none" extrusionOk="0">
                  <a:moveTo>
                    <a:pt x="278" y="-1"/>
                  </a:moveTo>
                  <a:cubicBezTo>
                    <a:pt x="12097" y="151"/>
                    <a:pt x="21600" y="9777"/>
                    <a:pt x="21600" y="21598"/>
                  </a:cubicBezTo>
                </a:path>
                <a:path w="21600" h="21598" stroke="0" extrusionOk="0">
                  <a:moveTo>
                    <a:pt x="278" y="-1"/>
                  </a:moveTo>
                  <a:cubicBezTo>
                    <a:pt x="12097" y="151"/>
                    <a:pt x="21600" y="9777"/>
                    <a:pt x="21600" y="21598"/>
                  </a:cubicBezTo>
                  <a:lnTo>
                    <a:pt x="0" y="2159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41" name="Arc 13"/>
            <p:cNvSpPr>
              <a:spLocks/>
            </p:cNvSpPr>
            <p:nvPr/>
          </p:nvSpPr>
          <p:spPr bwMode="auto">
            <a:xfrm flipV="1">
              <a:off x="3869" y="9549"/>
              <a:ext cx="4319" cy="691"/>
            </a:xfrm>
            <a:custGeom>
              <a:avLst/>
              <a:gdLst>
                <a:gd name="T0" fmla="*/ 0 w 39826"/>
                <a:gd name="T1" fmla="*/ 0 h 21600"/>
                <a:gd name="T2" fmla="*/ 0 w 39826"/>
                <a:gd name="T3" fmla="*/ 0 h 21600"/>
                <a:gd name="T4" fmla="*/ 0 w 39826"/>
                <a:gd name="T5" fmla="*/ 0 h 21600"/>
                <a:gd name="T6" fmla="*/ 0 60000 65536"/>
                <a:gd name="T7" fmla="*/ 0 60000 65536"/>
                <a:gd name="T8" fmla="*/ 0 60000 65536"/>
                <a:gd name="T9" fmla="*/ 0 w 39826"/>
                <a:gd name="T10" fmla="*/ 0 h 21600"/>
                <a:gd name="T11" fmla="*/ 39826 w 3982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9826" h="21600" fill="none" extrusionOk="0">
                  <a:moveTo>
                    <a:pt x="-1" y="13036"/>
                  </a:moveTo>
                  <a:cubicBezTo>
                    <a:pt x="3416" y="5124"/>
                    <a:pt x="11210" y="-1"/>
                    <a:pt x="19830" y="0"/>
                  </a:cubicBezTo>
                  <a:cubicBezTo>
                    <a:pt x="28604" y="0"/>
                    <a:pt x="36507" y="5308"/>
                    <a:pt x="39825" y="13431"/>
                  </a:cubicBezTo>
                </a:path>
                <a:path w="39826" h="21600" stroke="0" extrusionOk="0">
                  <a:moveTo>
                    <a:pt x="-1" y="13036"/>
                  </a:moveTo>
                  <a:cubicBezTo>
                    <a:pt x="3416" y="5124"/>
                    <a:pt x="11210" y="-1"/>
                    <a:pt x="19830" y="0"/>
                  </a:cubicBezTo>
                  <a:cubicBezTo>
                    <a:pt x="28604" y="0"/>
                    <a:pt x="36507" y="5308"/>
                    <a:pt x="39825" y="13431"/>
                  </a:cubicBezTo>
                  <a:lnTo>
                    <a:pt x="1983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stealth" w="lg" len="lg"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42" name="AutoShape 12"/>
            <p:cNvSpPr>
              <a:spLocks noChangeArrowheads="1"/>
            </p:cNvSpPr>
            <p:nvPr/>
          </p:nvSpPr>
          <p:spPr bwMode="auto">
            <a:xfrm>
              <a:off x="5853" y="8808"/>
              <a:ext cx="358" cy="1086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200">
                <a:latin typeface="Verdana" pitchFamily="34" charset="0"/>
              </a:endParaRPr>
            </a:p>
          </p:txBody>
        </p:sp>
        <p:cxnSp>
          <p:nvCxnSpPr>
            <p:cNvPr id="26643" name="AutoShape 11"/>
            <p:cNvCxnSpPr>
              <a:cxnSpLocks noChangeShapeType="1"/>
            </p:cNvCxnSpPr>
            <p:nvPr/>
          </p:nvCxnSpPr>
          <p:spPr bwMode="auto">
            <a:xfrm>
              <a:off x="5175" y="8296"/>
              <a:ext cx="1742" cy="109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6644" name="AutoShape 10"/>
            <p:cNvCxnSpPr>
              <a:cxnSpLocks noChangeShapeType="1"/>
            </p:cNvCxnSpPr>
            <p:nvPr/>
          </p:nvCxnSpPr>
          <p:spPr bwMode="auto">
            <a:xfrm flipH="1">
              <a:off x="5175" y="8295"/>
              <a:ext cx="1684" cy="109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6645" name="AutoShape 9"/>
            <p:cNvCxnSpPr>
              <a:cxnSpLocks noChangeShapeType="1"/>
            </p:cNvCxnSpPr>
            <p:nvPr/>
          </p:nvCxnSpPr>
          <p:spPr bwMode="auto">
            <a:xfrm>
              <a:off x="3890" y="9894"/>
              <a:ext cx="8" cy="78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6646" name="AutoShape 8"/>
            <p:cNvCxnSpPr>
              <a:cxnSpLocks noChangeShapeType="1"/>
            </p:cNvCxnSpPr>
            <p:nvPr/>
          </p:nvCxnSpPr>
          <p:spPr bwMode="auto">
            <a:xfrm>
              <a:off x="6013" y="10300"/>
              <a:ext cx="3" cy="38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6647" name="AutoShape 7"/>
            <p:cNvCxnSpPr>
              <a:cxnSpLocks noChangeShapeType="1"/>
            </p:cNvCxnSpPr>
            <p:nvPr/>
          </p:nvCxnSpPr>
          <p:spPr bwMode="auto">
            <a:xfrm>
              <a:off x="8185" y="9894"/>
              <a:ext cx="2" cy="78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sp>
          <p:nvSpPr>
            <p:cNvPr id="26648" name="Text Box 6"/>
            <p:cNvSpPr txBox="1">
              <a:spLocks noChangeArrowheads="1"/>
            </p:cNvSpPr>
            <p:nvPr/>
          </p:nvSpPr>
          <p:spPr bwMode="auto">
            <a:xfrm>
              <a:off x="7383" y="10681"/>
              <a:ext cx="2179" cy="235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buFontTx/>
                <a:buChar char="•"/>
              </a:pPr>
              <a:r>
                <a:rPr lang="ru-RU" sz="1200">
                  <a:latin typeface="Verdana" pitchFamily="34" charset="0"/>
                </a:rPr>
                <a:t>Причины существования организации, её уникальность, организационные намерения, ценности и интересы</a:t>
              </a:r>
            </a:p>
            <a:p>
              <a:pPr eaLnBrk="0" hangingPunct="0">
                <a:buFontTx/>
                <a:buChar char="•"/>
              </a:pPr>
              <a:r>
                <a:rPr lang="ru-RU" sz="1200">
                  <a:latin typeface="Verdana" pitchFamily="34" charset="0"/>
                </a:rPr>
                <a:t>Представления коллектива об организационном имидже и коллективные знания</a:t>
              </a:r>
            </a:p>
            <a:p>
              <a:pPr eaLnBrk="0" hangingPunct="0">
                <a:buFontTx/>
                <a:buChar char="•"/>
              </a:pPr>
              <a:r>
                <a:rPr lang="ru-RU" sz="1200">
                  <a:latin typeface="Verdana" pitchFamily="34" charset="0"/>
                </a:rPr>
                <a:t>Коллективное поведение</a:t>
              </a:r>
            </a:p>
          </p:txBody>
        </p:sp>
        <p:sp>
          <p:nvSpPr>
            <p:cNvPr id="26649" name="Text Box 5"/>
            <p:cNvSpPr txBox="1">
              <a:spLocks noChangeArrowheads="1"/>
            </p:cNvSpPr>
            <p:nvPr/>
          </p:nvSpPr>
          <p:spPr bwMode="auto">
            <a:xfrm>
              <a:off x="2611" y="10681"/>
              <a:ext cx="2179" cy="235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buFontTx/>
                <a:buChar char="•"/>
              </a:pPr>
              <a:r>
                <a:rPr lang="ru-RU" sz="1200">
                  <a:latin typeface="Verdana" pitchFamily="34" charset="0"/>
                </a:rPr>
                <a:t>Внутренние поведенческие паттерны</a:t>
              </a:r>
            </a:p>
            <a:p>
              <a:pPr eaLnBrk="0" hangingPunct="0">
                <a:buFontTx/>
                <a:buChar char="•"/>
              </a:pPr>
              <a:r>
                <a:rPr lang="ru-RU" sz="1200">
                  <a:latin typeface="Verdana" pitchFamily="34" charset="0"/>
                </a:rPr>
                <a:t>Высокая степень самосознания</a:t>
              </a:r>
            </a:p>
            <a:p>
              <a:pPr eaLnBrk="0" hangingPunct="0">
                <a:buFontTx/>
                <a:buChar char="•"/>
              </a:pPr>
              <a:r>
                <a:rPr lang="ru-RU" sz="1200">
                  <a:latin typeface="Verdana" pitchFamily="34" charset="0"/>
                </a:rPr>
                <a:t>Личные стремления, собственная идентичность, идеалы, ценности</a:t>
              </a:r>
            </a:p>
            <a:p>
              <a:pPr eaLnBrk="0" hangingPunct="0">
                <a:buFontTx/>
                <a:buChar char="•"/>
              </a:pPr>
              <a:r>
                <a:rPr lang="ru-RU" sz="1200">
                  <a:latin typeface="Verdana" pitchFamily="34" charset="0"/>
                </a:rPr>
                <a:t>Движущие силы личности/ внутренние потребности</a:t>
              </a:r>
            </a:p>
            <a:p>
              <a:pPr eaLnBrk="0" hangingPunct="0">
                <a:buFontTx/>
                <a:buChar char="•"/>
              </a:pPr>
              <a:r>
                <a:rPr lang="ru-RU" sz="1200">
                  <a:latin typeface="Verdana" pitchFamily="34" charset="0"/>
                </a:rPr>
                <a:t>Представление о собственном образе и самопознание</a:t>
              </a:r>
            </a:p>
          </p:txBody>
        </p:sp>
        <p:sp>
          <p:nvSpPr>
            <p:cNvPr id="26650" name="Text Box 4"/>
            <p:cNvSpPr txBox="1">
              <a:spLocks noChangeArrowheads="1"/>
            </p:cNvSpPr>
            <p:nvPr/>
          </p:nvSpPr>
          <p:spPr bwMode="auto">
            <a:xfrm>
              <a:off x="4894" y="10681"/>
              <a:ext cx="2411" cy="235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buFontTx/>
                <a:buChar char="•"/>
              </a:pPr>
              <a:r>
                <a:rPr lang="ru-RU" sz="1200">
                  <a:latin typeface="Verdana" pitchFamily="34" charset="0"/>
                </a:rPr>
                <a:t>Мотивация</a:t>
              </a:r>
            </a:p>
            <a:p>
              <a:pPr eaLnBrk="0" hangingPunct="0">
                <a:buFontTx/>
                <a:buChar char="•"/>
              </a:pPr>
              <a:r>
                <a:rPr lang="ru-RU" sz="1200">
                  <a:latin typeface="Verdana" pitchFamily="34" charset="0"/>
                </a:rPr>
                <a:t>Самостоятельность в принятии решений</a:t>
              </a:r>
            </a:p>
            <a:p>
              <a:pPr eaLnBrk="0" hangingPunct="0">
                <a:buFontTx/>
                <a:buChar char="•"/>
              </a:pPr>
              <a:r>
                <a:rPr lang="ru-RU" sz="1200">
                  <a:latin typeface="Verdana" pitchFamily="34" charset="0"/>
                </a:rPr>
                <a:t>Удовольствие</a:t>
              </a:r>
            </a:p>
            <a:p>
              <a:pPr eaLnBrk="0" hangingPunct="0">
                <a:buFontTx/>
                <a:buChar char="•"/>
              </a:pPr>
              <a:r>
                <a:rPr lang="ru-RU" sz="1200">
                  <a:latin typeface="Verdana" pitchFamily="34" charset="0"/>
                </a:rPr>
                <a:t>Участие</a:t>
              </a:r>
            </a:p>
            <a:p>
              <a:pPr eaLnBrk="0" hangingPunct="0">
                <a:buFontTx/>
                <a:buChar char="•"/>
              </a:pPr>
              <a:r>
                <a:rPr lang="ru-RU" sz="1200">
                  <a:latin typeface="Verdana" pitchFamily="34" charset="0"/>
                </a:rPr>
                <a:t>Энергия</a:t>
              </a:r>
            </a:p>
            <a:p>
              <a:pPr eaLnBrk="0" hangingPunct="0">
                <a:buFontTx/>
                <a:buChar char="•"/>
              </a:pPr>
              <a:r>
                <a:rPr lang="ru-RU" sz="1200">
                  <a:latin typeface="Verdana" pitchFamily="34" charset="0"/>
                </a:rPr>
                <a:t>Добавленная ценность, выигрыш для всех</a:t>
              </a:r>
            </a:p>
            <a:p>
              <a:pPr eaLnBrk="0" hangingPunct="0">
                <a:buFontTx/>
                <a:buChar char="•"/>
              </a:pPr>
              <a:r>
                <a:rPr lang="ru-RU" sz="1200">
                  <a:latin typeface="Verdana" pitchFamily="34" charset="0"/>
                </a:rPr>
                <a:t>Внутренняя вовлечённость</a:t>
              </a:r>
            </a:p>
            <a:p>
              <a:pPr eaLnBrk="0" hangingPunct="0">
                <a:buFontTx/>
                <a:buChar char="•"/>
              </a:pPr>
              <a:r>
                <a:rPr lang="ru-RU" sz="1200">
                  <a:latin typeface="Verdana" pitchFamily="34" charset="0"/>
                </a:rPr>
                <a:t>Этическое поведение</a:t>
              </a:r>
            </a:p>
            <a:p>
              <a:pPr eaLnBrk="0" hangingPunct="0">
                <a:buFontTx/>
                <a:buChar char="•"/>
              </a:pPr>
              <a:r>
                <a:rPr lang="ru-RU" sz="1200">
                  <a:latin typeface="Verdana" pitchFamily="34" charset="0"/>
                </a:rPr>
                <a:t>Снижение стресса и «выгорания» на работе</a:t>
              </a:r>
            </a:p>
          </p:txBody>
        </p:sp>
        <p:cxnSp>
          <p:nvCxnSpPr>
            <p:cNvPr id="26651" name="AutoShape 3"/>
            <p:cNvCxnSpPr>
              <a:cxnSpLocks noChangeShapeType="1"/>
            </p:cNvCxnSpPr>
            <p:nvPr/>
          </p:nvCxnSpPr>
          <p:spPr bwMode="auto">
            <a:xfrm>
              <a:off x="7302" y="10762"/>
              <a:ext cx="0" cy="223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6652" name="AutoShape 2"/>
            <p:cNvCxnSpPr>
              <a:cxnSpLocks noChangeShapeType="1"/>
            </p:cNvCxnSpPr>
            <p:nvPr/>
          </p:nvCxnSpPr>
          <p:spPr bwMode="auto">
            <a:xfrm>
              <a:off x="4790" y="10762"/>
              <a:ext cx="0" cy="223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26629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2663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468313" y="1196975"/>
            <a:ext cx="8229600" cy="563563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Принципы управления для социальных систем </a:t>
            </a:r>
            <a:endParaRPr lang="en-US" sz="2400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>
          <a:xfrm>
            <a:off x="468313" y="1989138"/>
            <a:ext cx="8229600" cy="3744912"/>
          </a:xfrm>
        </p:spPr>
        <p:txBody>
          <a:bodyPr/>
          <a:lstStyle/>
          <a:p>
            <a:pPr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определяют требования к организации управления, </a:t>
            </a:r>
          </a:p>
          <a:p>
            <a:pPr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выявляют закономерности формирования управляемой системы: её структуры, методов организации труда и мотивации поведения членов коллектива, </a:t>
            </a:r>
          </a:p>
          <a:p>
            <a:pPr eaLnBrk="1" hangingPunct="1"/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учитывают особенности технологии и технического оснащения.</a:t>
            </a:r>
          </a:p>
          <a:p>
            <a:pPr eaLnBrk="1" hangingPunct="1"/>
            <a:endParaRPr lang="en-US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7652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2765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52488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Принципы управления организационными изменениями (развитием)</a:t>
            </a:r>
            <a:endParaRPr lang="en-US" sz="2400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>
          <a:xfrm>
            <a:off x="457200" y="1628775"/>
            <a:ext cx="8229600" cy="46958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Основа формирования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 базовые ценности организации.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Базовые (ключевые) ценности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 это не поддающиеся изменениям руководящие принципы и основы любой организации, обязательные для долговременного ее существования (т.е. основные и неизменные нормы) (Джеймс Коллинз и Джерри Поррас): </a:t>
            </a:r>
          </a:p>
          <a:p>
            <a:pPr lvl="1" eaLnBrk="1" hangingPunct="1">
              <a:lnSpc>
                <a:spcPct val="90000"/>
              </a:lnSpc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их наличие положительно сказывается на действиях сотрудников и усиливает их преданность;</a:t>
            </a:r>
          </a:p>
          <a:p>
            <a:pPr lvl="1" eaLnBrk="1" hangingPunct="1">
              <a:lnSpc>
                <a:spcPct val="90000"/>
              </a:lnSpc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они определяют, как люди должны работать и способствовать организационному успеху.</a:t>
            </a:r>
          </a:p>
          <a:p>
            <a:pPr eaLnBrk="1" hangingPunct="1">
              <a:lnSpc>
                <a:spcPct val="90000"/>
              </a:lnSpc>
            </a:pPr>
            <a:endParaRPr lang="en-US" sz="2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8676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2867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7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Текст 15"/>
          <p:cNvSpPr>
            <a:spLocks noGrp="1"/>
          </p:cNvSpPr>
          <p:nvPr>
            <p:ph type="body" idx="2"/>
          </p:nvPr>
        </p:nvSpPr>
        <p:spPr>
          <a:xfrm>
            <a:off x="179388" y="765175"/>
            <a:ext cx="3600450" cy="568801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ru-RU" sz="19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Базовая идеология: </a:t>
            </a:r>
          </a:p>
          <a:p>
            <a:pPr eaLnBrk="1" hangingPunct="1">
              <a:lnSpc>
                <a:spcPct val="90000"/>
              </a:lnSpc>
              <a:buSzPct val="100000"/>
              <a:buFont typeface="Calibri" pitchFamily="34" charset="0"/>
              <a:buChar char="•"/>
            </a:pPr>
            <a:r>
              <a:rPr lang="ru-RU" sz="19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самое значимое достижение основателей компании и менеджеров; </a:t>
            </a:r>
          </a:p>
          <a:p>
            <a:pPr eaLnBrk="1" hangingPunct="1">
              <a:lnSpc>
                <a:spcPct val="90000"/>
              </a:lnSpc>
              <a:buSzPct val="100000"/>
              <a:buFont typeface="Calibri" pitchFamily="34" charset="0"/>
              <a:buChar char="•"/>
            </a:pPr>
            <a:r>
              <a:rPr lang="ru-RU" sz="19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определяет неизменные характеристики деятельности организации, её непреложную сущность;</a:t>
            </a:r>
          </a:p>
          <a:p>
            <a:pPr eaLnBrk="1" hangingPunct="1">
              <a:lnSpc>
                <a:spcPct val="90000"/>
              </a:lnSpc>
              <a:buSzPct val="100000"/>
              <a:buFont typeface="Calibri" pitchFamily="34" charset="0"/>
              <a:buChar char="•"/>
            </a:pPr>
            <a:r>
              <a:rPr lang="ru-RU" sz="19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служит основой для сплочения компании в периоды роста, децентрализации, глобального расширения деятельности и формирования разнородных организационных единиц.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</a:pPr>
            <a:endParaRPr lang="en-US" sz="19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29700" name="Group 1"/>
          <p:cNvGrpSpPr>
            <a:grpSpLocks noChangeAspect="1"/>
          </p:cNvGrpSpPr>
          <p:nvPr/>
        </p:nvGrpSpPr>
        <p:grpSpPr bwMode="auto">
          <a:xfrm>
            <a:off x="3995738" y="1557338"/>
            <a:ext cx="4897437" cy="4376737"/>
            <a:chOff x="2321" y="4190"/>
            <a:chExt cx="3608" cy="3440"/>
          </a:xfrm>
        </p:grpSpPr>
        <p:sp>
          <p:nvSpPr>
            <p:cNvPr id="29704" name="AutoShape 4"/>
            <p:cNvSpPr>
              <a:spLocks noChangeAspect="1" noChangeArrowheads="1" noTextEdit="1"/>
            </p:cNvSpPr>
            <p:nvPr/>
          </p:nvSpPr>
          <p:spPr bwMode="auto">
            <a:xfrm>
              <a:off x="2480" y="4190"/>
              <a:ext cx="3383" cy="3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05" name="Text Box 3"/>
            <p:cNvSpPr txBox="1">
              <a:spLocks noChangeArrowheads="1"/>
            </p:cNvSpPr>
            <p:nvPr/>
          </p:nvSpPr>
          <p:spPr bwMode="auto">
            <a:xfrm>
              <a:off x="2321" y="4255"/>
              <a:ext cx="3608" cy="333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>
                <a:tabLst>
                  <a:tab pos="163513" algn="l"/>
                </a:tabLst>
              </a:pPr>
              <a:r>
                <a:rPr lang="ru-RU" b="1" i="1">
                  <a:solidFill>
                    <a:srgbClr val="FF0000"/>
                  </a:solidFill>
                  <a:latin typeface="Verdana" pitchFamily="34" charset="0"/>
                </a:rPr>
                <a:t>Базовая идеология</a:t>
              </a:r>
              <a:endParaRPr lang="ru-RU">
                <a:solidFill>
                  <a:srgbClr val="FF0000"/>
                </a:solidFill>
                <a:latin typeface="Verdana" pitchFamily="34" charset="0"/>
              </a:endParaRPr>
            </a:p>
            <a:p>
              <a:pPr algn="just" eaLnBrk="0" hangingPunct="0">
                <a:buFontTx/>
                <a:buChar char="•"/>
                <a:tabLst>
                  <a:tab pos="163513" algn="l"/>
                </a:tabLst>
              </a:pPr>
              <a:r>
                <a:rPr lang="ru-RU">
                  <a:latin typeface="Verdana" pitchFamily="34" charset="0"/>
                </a:rPr>
                <a:t>ключевые ценности;</a:t>
              </a:r>
            </a:p>
            <a:p>
              <a:pPr algn="just" eaLnBrk="0" hangingPunct="0">
                <a:buFontTx/>
                <a:buChar char="•"/>
                <a:tabLst>
                  <a:tab pos="163513" algn="l"/>
                </a:tabLst>
              </a:pPr>
              <a:r>
                <a:rPr lang="ru-RU">
                  <a:latin typeface="Verdana" pitchFamily="34" charset="0"/>
                </a:rPr>
                <a:t>основное предназначение (миссия)</a:t>
              </a:r>
            </a:p>
            <a:p>
              <a:pPr algn="r" eaLnBrk="0" hangingPunct="0">
                <a:tabLst>
                  <a:tab pos="163513" algn="l"/>
                </a:tabLst>
              </a:pPr>
              <a:endParaRPr lang="ru-RU" b="1" i="1">
                <a:latin typeface="Verdana" pitchFamily="34" charset="0"/>
              </a:endParaRPr>
            </a:p>
            <a:p>
              <a:pPr algn="r" eaLnBrk="0" hangingPunct="0">
                <a:tabLst>
                  <a:tab pos="163513" algn="l"/>
                </a:tabLst>
              </a:pPr>
              <a:endParaRPr lang="ru-RU" b="1" i="1">
                <a:latin typeface="Verdana" pitchFamily="34" charset="0"/>
              </a:endParaRPr>
            </a:p>
            <a:p>
              <a:pPr algn="r" eaLnBrk="0" hangingPunct="0">
                <a:tabLst>
                  <a:tab pos="163513" algn="l"/>
                </a:tabLst>
              </a:pPr>
              <a:endParaRPr lang="ru-RU" b="1" i="1">
                <a:latin typeface="Verdana" pitchFamily="34" charset="0"/>
              </a:endParaRPr>
            </a:p>
            <a:p>
              <a:pPr algn="r" eaLnBrk="0" hangingPunct="0">
                <a:tabLst>
                  <a:tab pos="163513" algn="l"/>
                </a:tabLst>
              </a:pPr>
              <a:endParaRPr lang="ru-RU" sz="1000" b="1" i="1">
                <a:latin typeface="Verdana" pitchFamily="34" charset="0"/>
              </a:endParaRPr>
            </a:p>
            <a:p>
              <a:pPr algn="r" eaLnBrk="0" hangingPunct="0">
                <a:tabLst>
                  <a:tab pos="163513" algn="l"/>
                </a:tabLst>
              </a:pPr>
              <a:endParaRPr lang="ru-RU" sz="1000" b="1" i="1">
                <a:latin typeface="Verdana" pitchFamily="34" charset="0"/>
              </a:endParaRPr>
            </a:p>
            <a:p>
              <a:pPr algn="r" eaLnBrk="0" hangingPunct="0">
                <a:tabLst>
                  <a:tab pos="163513" algn="l"/>
                </a:tabLst>
              </a:pPr>
              <a:endParaRPr lang="ru-RU" sz="1000" b="1" i="1">
                <a:latin typeface="Verdana" pitchFamily="34" charset="0"/>
              </a:endParaRPr>
            </a:p>
            <a:p>
              <a:pPr algn="r" eaLnBrk="0" hangingPunct="0">
                <a:tabLst>
                  <a:tab pos="163513" algn="l"/>
                </a:tabLst>
              </a:pPr>
              <a:endParaRPr lang="ru-RU" sz="1000" b="1" i="1">
                <a:latin typeface="Verdana" pitchFamily="34" charset="0"/>
              </a:endParaRPr>
            </a:p>
            <a:p>
              <a:pPr algn="r" eaLnBrk="0" hangingPunct="0">
                <a:tabLst>
                  <a:tab pos="163513" algn="l"/>
                </a:tabLst>
              </a:pPr>
              <a:endParaRPr lang="ru-RU" sz="1000" b="1" i="1">
                <a:latin typeface="Verdana" pitchFamily="34" charset="0"/>
              </a:endParaRPr>
            </a:p>
            <a:p>
              <a:pPr algn="r" eaLnBrk="0" hangingPunct="0">
                <a:tabLst>
                  <a:tab pos="163513" algn="l"/>
                </a:tabLst>
              </a:pPr>
              <a:endParaRPr lang="ru-RU" sz="1000" b="1" i="1">
                <a:latin typeface="Verdana" pitchFamily="34" charset="0"/>
              </a:endParaRPr>
            </a:p>
            <a:p>
              <a:pPr algn="r" eaLnBrk="0" hangingPunct="0">
                <a:tabLst>
                  <a:tab pos="163513" algn="l"/>
                </a:tabLst>
              </a:pPr>
              <a:endParaRPr lang="ru-RU" b="1" i="1">
                <a:latin typeface="Verdana" pitchFamily="34" charset="0"/>
              </a:endParaRPr>
            </a:p>
            <a:p>
              <a:pPr algn="r" eaLnBrk="0" hangingPunct="0">
                <a:tabLst>
                  <a:tab pos="163513" algn="l"/>
                </a:tabLst>
              </a:pPr>
              <a:endParaRPr lang="ru-RU" b="1" i="1">
                <a:latin typeface="Verdana" pitchFamily="34" charset="0"/>
              </a:endParaRPr>
            </a:p>
            <a:p>
              <a:pPr algn="r" eaLnBrk="0" hangingPunct="0">
                <a:tabLst>
                  <a:tab pos="163513" algn="l"/>
                </a:tabLst>
              </a:pPr>
              <a:r>
                <a:rPr lang="ru-RU" b="1" i="1">
                  <a:solidFill>
                    <a:schemeClr val="tx2"/>
                  </a:solidFill>
                  <a:latin typeface="Verdana" pitchFamily="34" charset="0"/>
                </a:rPr>
                <a:t>Образ будущего</a:t>
              </a:r>
              <a:endParaRPr lang="ru-RU">
                <a:solidFill>
                  <a:schemeClr val="tx2"/>
                </a:solidFill>
                <a:latin typeface="Verdana" pitchFamily="34" charset="0"/>
              </a:endParaRPr>
            </a:p>
            <a:p>
              <a:pPr eaLnBrk="0" hangingPunct="0">
                <a:buFontTx/>
                <a:buChar char="•"/>
                <a:tabLst>
                  <a:tab pos="163513" algn="l"/>
                </a:tabLst>
              </a:pPr>
              <a:r>
                <a:rPr lang="ru-RU">
                  <a:latin typeface="Verdana" pitchFamily="34" charset="0"/>
                </a:rPr>
                <a:t>долгосрочная цель (на 5-10-25лет);</a:t>
              </a:r>
            </a:p>
            <a:p>
              <a:pPr eaLnBrk="0" hangingPunct="0">
                <a:buFontTx/>
                <a:buChar char="•"/>
                <a:tabLst>
                  <a:tab pos="163513" algn="l"/>
                </a:tabLst>
              </a:pPr>
              <a:r>
                <a:rPr lang="ru-RU">
                  <a:latin typeface="Verdana" pitchFamily="34" charset="0"/>
                </a:rPr>
                <a:t>конкретное представление;</a:t>
              </a:r>
            </a:p>
            <a:p>
              <a:pPr eaLnBrk="0" hangingPunct="0">
                <a:buFontTx/>
                <a:buChar char="•"/>
                <a:tabLst>
                  <a:tab pos="163513" algn="l"/>
                </a:tabLst>
              </a:pPr>
              <a:r>
                <a:rPr lang="ru-RU">
                  <a:latin typeface="Verdana" pitchFamily="34" charset="0"/>
                </a:rPr>
                <a:t>наглядное описание</a:t>
              </a:r>
            </a:p>
          </p:txBody>
        </p:sp>
        <p:cxnSp>
          <p:nvCxnSpPr>
            <p:cNvPr id="29706" name="AutoShape 2"/>
            <p:cNvCxnSpPr>
              <a:cxnSpLocks noChangeShapeType="1"/>
            </p:cNvCxnSpPr>
            <p:nvPr/>
          </p:nvCxnSpPr>
          <p:spPr bwMode="auto">
            <a:xfrm flipH="1">
              <a:off x="2321" y="4255"/>
              <a:ext cx="3608" cy="333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29701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2970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0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4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29600" cy="420688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Примеры базовых ценностей организации</a:t>
            </a:r>
            <a:endParaRPr lang="en-US" sz="2400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723" name="Содержимое 5"/>
          <p:cNvSpPr>
            <a:spLocks noGrp="1"/>
          </p:cNvSpPr>
          <p:nvPr>
            <p:ph sz="half" idx="1"/>
          </p:nvPr>
        </p:nvSpPr>
        <p:spPr>
          <a:xfrm>
            <a:off x="179388" y="1989138"/>
            <a:ext cx="4316412" cy="4608512"/>
          </a:xfrm>
        </p:spPr>
        <p:txBody>
          <a:bodyPr/>
          <a:lstStyle/>
          <a:p>
            <a:pPr marL="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ru-RU" sz="1800" b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Генеральные ценности деловой организации 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(по Пригожину А.И.):</a:t>
            </a:r>
          </a:p>
          <a:p>
            <a:pPr marL="0" eaLnBrk="1" hangingPunct="1">
              <a:spcBef>
                <a:spcPct val="0"/>
              </a:spcBef>
            </a:pPr>
            <a:r>
              <a:rPr lang="ru-RU" sz="1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управляемость - 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определенная мера в соотношении управляющей и управляемой подсистем организации;</a:t>
            </a:r>
          </a:p>
          <a:p>
            <a:pPr marL="0" eaLnBrk="1" hangingPunct="1">
              <a:spcBef>
                <a:spcPct val="0"/>
              </a:spcBef>
            </a:pPr>
            <a:r>
              <a:rPr lang="ru-RU" sz="1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инновационность -  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способность организации порождать новшества и осуществлять нововведения; </a:t>
            </a:r>
          </a:p>
          <a:p>
            <a:pPr marL="0" eaLnBrk="1" hangingPunct="1">
              <a:spcBef>
                <a:spcPct val="0"/>
              </a:spcBef>
            </a:pPr>
            <a:r>
              <a:rPr lang="ru-RU" sz="1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клиентность -  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соответствие потребностям и тенденциям рынка, привлекательность для клиентов ее продукции и услуг.</a:t>
            </a:r>
          </a:p>
        </p:txBody>
      </p:sp>
      <p:sp>
        <p:nvSpPr>
          <p:cNvPr id="30724" name="Содержимое 6"/>
          <p:cNvSpPr>
            <a:spLocks noGrp="1"/>
          </p:cNvSpPr>
          <p:nvPr>
            <p:ph sz="half" idx="2"/>
          </p:nvPr>
        </p:nvSpPr>
        <p:spPr>
          <a:xfrm>
            <a:off x="4427538" y="1341438"/>
            <a:ext cx="4465637" cy="51847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800" b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Базовые ценности российских и зарубежных компаний: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понимание того, что означают ответственность,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преданность и решительность,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постановка амбициозных целей и энергичное их достижение,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вера в людей и предоставление им полномочий,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допустимое отсутствие секретности,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стремление к достижению высочайшего качества,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гармония и кооперация,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честность,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удовольствие и страсть,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ориентация на потребителя,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безопасность и надежность.</a:t>
            </a:r>
          </a:p>
          <a:p>
            <a:pPr eaLnBrk="1" hangingPunct="1">
              <a:lnSpc>
                <a:spcPct val="80000"/>
              </a:lnSpc>
            </a:pPr>
            <a:endParaRPr lang="en-US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0725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3072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68313" y="620713"/>
          <a:ext cx="8351837" cy="6137275"/>
        </p:xfrm>
        <a:graphic>
          <a:graphicData uri="http://schemas.openxmlformats.org/drawingml/2006/table">
            <a:tbl>
              <a:tblPr/>
              <a:tblGrid>
                <a:gridCol w="8351837"/>
              </a:tblGrid>
              <a:tr h="346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15 принципов делового совершенства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74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itchFamily="18" charset="0"/>
                        <a:buAutoNum type="arabicPeriod"/>
                        <a:tabLst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Чётко выстроенная миссия компании и продуманная философия менеджмента.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itchFamily="18" charset="0"/>
                        <a:buAutoNum type="arabicPeriod"/>
                        <a:tabLst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Определение перспективы.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itchFamily="18" charset="0"/>
                        <a:buAutoNum type="arabicPeriod"/>
                        <a:tabLst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Обозначение оптимальной стратегии производства и маркетинга.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itchFamily="18" charset="0"/>
                        <a:buAutoNum type="arabicPeriod"/>
                        <a:tabLst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Приоритетность качества.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itchFamily="18" charset="0"/>
                        <a:buAutoNum type="arabicPeriod"/>
                        <a:tabLst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Креативный подход к созданию новой продукции.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itchFamily="18" charset="0"/>
                        <a:buAutoNum type="arabicPeriod"/>
                        <a:tabLst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Управление сроками разработки и постановки на производство новой продукции.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itchFamily="18" charset="0"/>
                        <a:buAutoNum type="arabicPeriod"/>
                        <a:tabLst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Оптимальное управление затратами.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itchFamily="18" charset="0"/>
                        <a:buAutoNum type="arabicPeriod"/>
                        <a:tabLst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Совершенствование технологий.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itchFamily="18" charset="0"/>
                        <a:buAutoNum type="arabicPeriod"/>
                        <a:tabLst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Благоприятные отношения с потребителями.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itchFamily="18" charset="0"/>
                        <a:buAutoNum type="arabicPeriod"/>
                        <a:tabLst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Устойчивые партнёрские отношения с поставщиками.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itchFamily="18" charset="0"/>
                        <a:buAutoNum type="arabicPeriod"/>
                        <a:tabLst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Уважительное отношение к сотрудникам.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itchFamily="18" charset="0"/>
                        <a:buAutoNum type="arabicPeriod"/>
                        <a:tabLst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Тесные связи с заинтересованными сторонами.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itchFamily="18" charset="0"/>
                        <a:buAutoNum type="arabicPeriod"/>
                        <a:tabLst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Корпоративная социально-правовая ответственность.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itchFamily="18" charset="0"/>
                        <a:buAutoNum type="arabicPeriod"/>
                        <a:tabLst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Инновационность в управлении.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 New Roman" pitchFamily="18" charset="0"/>
                        <a:buAutoNum type="arabicPeriod"/>
                        <a:tabLst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Корпоративная культура, нацеленная на повышение активности работников.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1754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3175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39750" y="1052513"/>
          <a:ext cx="8135938" cy="5329237"/>
        </p:xfrm>
        <a:graphic>
          <a:graphicData uri="http://schemas.openxmlformats.org/drawingml/2006/table">
            <a:tbl>
              <a:tblPr/>
              <a:tblGrid>
                <a:gridCol w="8135938"/>
              </a:tblGrid>
              <a:tr h="1184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 принципа развития управления, способствующие совершенствованию менеджмента и его переходу на более высокий уровень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49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AutoNum type="arabicPeriod"/>
                        <a:tabLst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Совершенствование управления следует начинать с преобразования исходных начал, определяющих создание и функционирование управления, независимо от сущности причин, которые обусловили необходимость изменений в управлении.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AutoNum type="arabicPeriod"/>
                        <a:tabLst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Цели и задачи, стоящие перед организацией, - основные ориентиры направленности изменений в управлении.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AutoNum type="arabicPeriod"/>
                        <a:tabLst>
                          <a:tab pos="1349375" algn="l"/>
                          <a:tab pos="4591050" algn="l"/>
                          <a:tab pos="477043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Персонал организации является субъективным фактором любого преобразования управления, он может стимулировать и ограничивать изменения.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2778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3277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8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2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355725"/>
          </a:xfrm>
        </p:spPr>
        <p:txBody>
          <a:bodyPr/>
          <a:lstStyle/>
          <a:p>
            <a:pPr eaLnBrk="1" hangingPunct="1"/>
            <a:r>
              <a:rPr lang="ru-RU" sz="18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Функции управления — </a:t>
            </a:r>
            <a:r>
              <a:rPr lang="ru-RU" sz="18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это комплекс взаимосвязанных воздействий управляющего субъекта, которые направлены на конкретный участок деятельности объекта управления и в совокупности обеспечивают достижение цели, стоящей перед системой управления.</a:t>
            </a:r>
            <a:endParaRPr lang="en-US" sz="180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795" name="Содержимое 3"/>
          <p:cNvSpPr>
            <a:spLocks noGrp="1"/>
          </p:cNvSpPr>
          <p:nvPr>
            <p:ph idx="1"/>
          </p:nvPr>
        </p:nvSpPr>
        <p:spPr>
          <a:xfrm>
            <a:off x="250825" y="2205038"/>
            <a:ext cx="8642350" cy="4392612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ru-RU" sz="16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Правила организации выполнения управленческих функций:</a:t>
            </a:r>
          </a:p>
          <a:p>
            <a:pPr eaLnBrk="1" hangingPunct="1">
              <a:spcBef>
                <a:spcPct val="0"/>
              </a:spcBef>
              <a:buClrTx/>
              <a:buSzPct val="100000"/>
              <a:buFont typeface="Calibri" pitchFamily="34" charset="0"/>
              <a:buAutoNum type="arabicPeriod"/>
            </a:pPr>
            <a:r>
              <a:rPr lang="ru-RU" sz="1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выполнение необходимых функций с наименьшими затратами;</a:t>
            </a:r>
          </a:p>
          <a:p>
            <a:pPr eaLnBrk="1" hangingPunct="1">
              <a:spcBef>
                <a:spcPct val="0"/>
              </a:spcBef>
              <a:buClrTx/>
              <a:buSzPct val="100000"/>
              <a:buFont typeface="Calibri" pitchFamily="34" charset="0"/>
              <a:buAutoNum type="arabicPeriod"/>
            </a:pPr>
            <a:r>
              <a:rPr lang="ru-RU" sz="1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исключение параллелизма и дублирования функций различными уровнями и звеньями управления;</a:t>
            </a:r>
          </a:p>
          <a:p>
            <a:pPr eaLnBrk="1" hangingPunct="1">
              <a:spcBef>
                <a:spcPct val="0"/>
              </a:spcBef>
              <a:buClrTx/>
              <a:buSzPct val="100000"/>
              <a:buFont typeface="Calibri" pitchFamily="34" charset="0"/>
              <a:buAutoNum type="arabicPeriod"/>
            </a:pPr>
            <a:r>
              <a:rPr lang="ru-RU" sz="1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четкое разделение содержания управленческого труда между персоналом управления и закрепление за каждым работником определенных функциональных обязанностей;</a:t>
            </a:r>
          </a:p>
          <a:p>
            <a:pPr eaLnBrk="1" hangingPunct="1">
              <a:spcBef>
                <a:spcPct val="0"/>
              </a:spcBef>
              <a:buClrTx/>
              <a:buSzPct val="100000"/>
              <a:buFont typeface="Calibri" pitchFamily="34" charset="0"/>
              <a:buAutoNum type="arabicPeriod"/>
            </a:pPr>
            <a:r>
              <a:rPr lang="ru-RU" sz="1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соответствие функциональных обязанностей правам и предоставляемым полномочиям;</a:t>
            </a:r>
          </a:p>
          <a:p>
            <a:pPr eaLnBrk="1" hangingPunct="1">
              <a:spcBef>
                <a:spcPct val="0"/>
              </a:spcBef>
              <a:buClrTx/>
              <a:buSzPct val="100000"/>
              <a:buFont typeface="Calibri" pitchFamily="34" charset="0"/>
              <a:buAutoNum type="arabicPeriod"/>
            </a:pPr>
            <a:r>
              <a:rPr lang="ru-RU" sz="1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наличие специально сформированной системы контроля за правильностью выполнения функций;</a:t>
            </a:r>
          </a:p>
          <a:p>
            <a:pPr eaLnBrk="1" hangingPunct="1">
              <a:spcBef>
                <a:spcPct val="0"/>
              </a:spcBef>
              <a:buClrTx/>
              <a:buSzPct val="100000"/>
              <a:buFont typeface="Calibri" pitchFamily="34" charset="0"/>
              <a:buAutoNum type="arabicPeriod"/>
            </a:pPr>
            <a:r>
              <a:rPr lang="ru-RU" sz="1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оптимальная численность сотрудников и звеньев, подчиненных одному руководителю, деятельность которых он может успешно координировать;</a:t>
            </a:r>
          </a:p>
          <a:p>
            <a:pPr eaLnBrk="1" hangingPunct="1">
              <a:spcBef>
                <a:spcPct val="0"/>
              </a:spcBef>
              <a:buClrTx/>
              <a:buSzPct val="100000"/>
              <a:buFont typeface="Calibri" pitchFamily="34" charset="0"/>
              <a:buAutoNum type="arabicPeriod"/>
            </a:pPr>
            <a:r>
              <a:rPr lang="ru-RU" sz="1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рационализация функционального управления;</a:t>
            </a:r>
          </a:p>
          <a:p>
            <a:pPr eaLnBrk="1" hangingPunct="1">
              <a:spcBef>
                <a:spcPct val="0"/>
              </a:spcBef>
              <a:buClrTx/>
              <a:buSzPct val="100000"/>
              <a:buFont typeface="Calibri" pitchFamily="34" charset="0"/>
              <a:buAutoNum type="arabicPeriod"/>
            </a:pPr>
            <a:r>
              <a:rPr lang="ru-RU" sz="16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разработка положений о функциональных обязанностях служб аппарата управления и отдельных исполнителей.</a:t>
            </a:r>
          </a:p>
        </p:txBody>
      </p:sp>
      <p:grpSp>
        <p:nvGrpSpPr>
          <p:cNvPr id="33796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3379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9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3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563563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Классификация функций</a:t>
            </a:r>
            <a:endParaRPr lang="en-US" sz="2800" b="1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819" name="Содержимое 2"/>
          <p:cNvSpPr>
            <a:spLocks noGrp="1"/>
          </p:cNvSpPr>
          <p:nvPr>
            <p:ph sz="half" idx="1"/>
          </p:nvPr>
        </p:nvSpPr>
        <p:spPr>
          <a:xfrm>
            <a:off x="250825" y="1484313"/>
            <a:ext cx="4244975" cy="48704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2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Общие функции: 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планирование, 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организация, 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мотивация,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контроль.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2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		Специальные 			функции: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целеполагание, 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прогнозирование, 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координирование, 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регулирование, 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учёт и анализ.</a:t>
            </a:r>
          </a:p>
        </p:txBody>
      </p:sp>
      <p:sp>
        <p:nvSpPr>
          <p:cNvPr id="34820" name="Содержимое 4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038600" cy="43926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2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6 функций </a:t>
            </a: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(по алгоритму достижения цели или закону действия К.А. Павлова):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информационная,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планирования,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технологическая, 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мотивационная,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организационная,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административная.</a:t>
            </a:r>
          </a:p>
        </p:txBody>
      </p:sp>
      <p:grpSp>
        <p:nvGrpSpPr>
          <p:cNvPr id="34821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3482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2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Содержимое 5"/>
          <p:cNvSpPr>
            <a:spLocks noGrp="1"/>
          </p:cNvSpPr>
          <p:nvPr>
            <p:ph idx="1"/>
          </p:nvPr>
        </p:nvSpPr>
        <p:spPr>
          <a:xfrm>
            <a:off x="457200" y="692150"/>
            <a:ext cx="8362950" cy="5976938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0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Роль функций управления  </a:t>
            </a:r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обусловлена 3 факторами:</a:t>
            </a:r>
            <a:endParaRPr lang="en-US" sz="20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функции определяют структуру и штаты, закрепляют вертикальное и горизонтальное разделение персонала; </a:t>
            </a:r>
          </a:p>
          <a:p>
            <a:pPr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функции способствуют совершенствованию управленческого процесса, обобщению управленческого опыта, его передачи и преемственности; </a:t>
            </a:r>
          </a:p>
          <a:p>
            <a:pPr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изучение функций управления дает более глубокое понимание сущности управленческой деятельности.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Действия по оптимизации функций: </a:t>
            </a:r>
          </a:p>
          <a:p>
            <a:pPr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совершенствование (как лучше выполнять данную работу, обеспечивая эффективность — как «делать вещи правильно»); </a:t>
            </a:r>
          </a:p>
          <a:p>
            <a:pPr eaLnBrk="1" hangingPunct="1"/>
            <a:r>
              <a:rPr lang="ru-RU" sz="2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обновление (как иначе выполнить существующую работу, т.е. повышать результативность — как «делать правильные вещи»).</a:t>
            </a:r>
          </a:p>
          <a:p>
            <a:pPr eaLnBrk="1" hangingPunct="1"/>
            <a:endParaRPr lang="en-US" sz="20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5843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3584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4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2"/>
          <p:cNvSpPr>
            <a:spLocks noGrp="1"/>
          </p:cNvSpPr>
          <p:nvPr>
            <p:ph idx="1"/>
          </p:nvPr>
        </p:nvSpPr>
        <p:spPr>
          <a:xfrm>
            <a:off x="468313" y="549275"/>
            <a:ext cx="8229600" cy="2159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2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Стадии процесса совершенствования функций: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latin typeface="Calibri" pitchFamily="34" charset="0"/>
              </a:rPr>
              <a:t>выбор действий, т.е. набор и определение самых важных процессов, которые стоит усовершенствовать;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latin typeface="Calibri" pitchFamily="34" charset="0"/>
              </a:rPr>
              <a:t>анализ и стандартизация выбранных действий;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latin typeface="Calibri" pitchFamily="34" charset="0"/>
              </a:rPr>
              <a:t>совершенствование прошедших оценку процессов, которое проводится в соответствии с определённым циклом;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latin typeface="Calibri" pitchFamily="34" charset="0"/>
              </a:rPr>
              <a:t>оптимизация функций по методу</a:t>
            </a:r>
            <a:r>
              <a:rPr lang="ru-RU" sz="2000" b="1" i="1" smtClean="0">
                <a:latin typeface="Calibri" pitchFamily="34" charset="0"/>
              </a:rPr>
              <a:t> </a:t>
            </a:r>
            <a:r>
              <a:rPr lang="en-US" sz="2000" b="1" i="1" smtClean="0">
                <a:latin typeface="Calibri" pitchFamily="34" charset="0"/>
              </a:rPr>
              <a:t>PDCA</a:t>
            </a:r>
            <a:r>
              <a:rPr lang="en-US" sz="2000" smtClean="0">
                <a:latin typeface="Calibri" pitchFamily="34" charset="0"/>
              </a:rPr>
              <a:t> </a:t>
            </a:r>
            <a:r>
              <a:rPr lang="ru-RU" sz="2000" smtClean="0">
                <a:latin typeface="Calibri" pitchFamily="34" charset="0"/>
              </a:rPr>
              <a:t>Э. Деминга.</a:t>
            </a:r>
          </a:p>
        </p:txBody>
      </p:sp>
      <p:grpSp>
        <p:nvGrpSpPr>
          <p:cNvPr id="36867" name="Group 1"/>
          <p:cNvGrpSpPr>
            <a:grpSpLocks noChangeAspect="1"/>
          </p:cNvGrpSpPr>
          <p:nvPr/>
        </p:nvGrpSpPr>
        <p:grpSpPr bwMode="auto">
          <a:xfrm>
            <a:off x="250825" y="2708275"/>
            <a:ext cx="8642350" cy="3744913"/>
            <a:chOff x="2356" y="186"/>
            <a:chExt cx="7334" cy="6245"/>
          </a:xfrm>
        </p:grpSpPr>
        <p:sp>
          <p:nvSpPr>
            <p:cNvPr id="36871" name="AutoShape 22"/>
            <p:cNvSpPr>
              <a:spLocks noChangeAspect="1" noChangeArrowheads="1" noTextEdit="1"/>
            </p:cNvSpPr>
            <p:nvPr/>
          </p:nvSpPr>
          <p:spPr bwMode="auto">
            <a:xfrm>
              <a:off x="2356" y="186"/>
              <a:ext cx="7212" cy="6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6872" name="Group 16"/>
            <p:cNvGrpSpPr>
              <a:grpSpLocks/>
            </p:cNvGrpSpPr>
            <p:nvPr/>
          </p:nvGrpSpPr>
          <p:grpSpPr bwMode="auto">
            <a:xfrm>
              <a:off x="2362" y="1781"/>
              <a:ext cx="2732" cy="2540"/>
              <a:chOff x="2362" y="1585"/>
              <a:chExt cx="2668" cy="2540"/>
            </a:xfrm>
          </p:grpSpPr>
          <p:sp>
            <p:nvSpPr>
              <p:cNvPr id="36887" name="AutoShape 21"/>
              <p:cNvSpPr>
                <a:spLocks noChangeArrowheads="1"/>
              </p:cNvSpPr>
              <p:nvPr/>
            </p:nvSpPr>
            <p:spPr bwMode="auto">
              <a:xfrm>
                <a:off x="2362" y="1585"/>
                <a:ext cx="2668" cy="2540"/>
              </a:xfrm>
              <a:prstGeom prst="flowChartOr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6868" tIns="43434" rIns="86868" bIns="43434"/>
              <a:lstStyle/>
              <a:p>
                <a:endParaRPr lang="ru-RU" sz="1500">
                  <a:latin typeface="Verdana" pitchFamily="34" charset="0"/>
                </a:endParaRPr>
              </a:p>
            </p:txBody>
          </p:sp>
          <p:sp>
            <p:nvSpPr>
              <p:cNvPr id="36888" name="Text Box 20"/>
              <p:cNvSpPr txBox="1">
                <a:spLocks noChangeArrowheads="1"/>
              </p:cNvSpPr>
              <p:nvPr/>
            </p:nvSpPr>
            <p:spPr bwMode="auto">
              <a:xfrm>
                <a:off x="2668" y="2070"/>
                <a:ext cx="912" cy="57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86868" tIns="43434" rIns="86868" bIns="43434"/>
              <a:lstStyle/>
              <a:p>
                <a:pPr algn="ctr"/>
                <a:r>
                  <a:rPr lang="ru-RU" sz="1500">
                    <a:latin typeface="Verdana" pitchFamily="34" charset="0"/>
                  </a:rPr>
                  <a:t>Воздей-ствовать</a:t>
                </a:r>
              </a:p>
            </p:txBody>
          </p:sp>
          <p:sp>
            <p:nvSpPr>
              <p:cNvPr id="36889" name="Text Box 19"/>
              <p:cNvSpPr txBox="1">
                <a:spLocks noChangeArrowheads="1"/>
              </p:cNvSpPr>
              <p:nvPr/>
            </p:nvSpPr>
            <p:spPr bwMode="auto">
              <a:xfrm>
                <a:off x="3729" y="2032"/>
                <a:ext cx="957" cy="68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86868" tIns="43434" rIns="86868" bIns="43434"/>
              <a:lstStyle/>
              <a:p>
                <a:pPr algn="ctr"/>
                <a:r>
                  <a:rPr lang="ru-RU" sz="1400">
                    <a:latin typeface="Verdana" pitchFamily="34" charset="0"/>
                  </a:rPr>
                  <a:t>Плани-ровать</a:t>
                </a:r>
              </a:p>
            </p:txBody>
          </p:sp>
          <p:sp>
            <p:nvSpPr>
              <p:cNvPr id="36890" name="Text Box 18"/>
              <p:cNvSpPr txBox="1">
                <a:spLocks noChangeArrowheads="1"/>
              </p:cNvSpPr>
              <p:nvPr/>
            </p:nvSpPr>
            <p:spPr bwMode="auto">
              <a:xfrm>
                <a:off x="2738" y="3051"/>
                <a:ext cx="842" cy="58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86868" tIns="43434" rIns="86868" bIns="43434"/>
              <a:lstStyle/>
              <a:p>
                <a:pPr algn="ctr"/>
                <a:r>
                  <a:rPr lang="ru-RU" sz="1500">
                    <a:latin typeface="Verdana" pitchFamily="34" charset="0"/>
                  </a:rPr>
                  <a:t>Про-верять</a:t>
                </a:r>
              </a:p>
            </p:txBody>
          </p:sp>
          <p:sp>
            <p:nvSpPr>
              <p:cNvPr id="36891" name="Text Box 17"/>
              <p:cNvSpPr txBox="1">
                <a:spLocks noChangeArrowheads="1"/>
              </p:cNvSpPr>
              <p:nvPr/>
            </p:nvSpPr>
            <p:spPr bwMode="auto">
              <a:xfrm>
                <a:off x="3800" y="3155"/>
                <a:ext cx="866" cy="36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86868" tIns="43434" rIns="86868" bIns="43434"/>
              <a:lstStyle/>
              <a:p>
                <a:pPr algn="ctr"/>
                <a:r>
                  <a:rPr lang="ru-RU" sz="1500">
                    <a:latin typeface="Verdana" pitchFamily="34" charset="0"/>
                  </a:rPr>
                  <a:t>Делать</a:t>
                </a:r>
              </a:p>
            </p:txBody>
          </p:sp>
        </p:grpSp>
        <p:grpSp>
          <p:nvGrpSpPr>
            <p:cNvPr id="36873" name="Group 10"/>
            <p:cNvGrpSpPr>
              <a:grpSpLocks/>
            </p:cNvGrpSpPr>
            <p:nvPr/>
          </p:nvGrpSpPr>
          <p:grpSpPr bwMode="auto">
            <a:xfrm>
              <a:off x="4666" y="3881"/>
              <a:ext cx="2747" cy="2541"/>
              <a:chOff x="4942" y="3640"/>
              <a:chExt cx="2668" cy="2540"/>
            </a:xfrm>
          </p:grpSpPr>
          <p:sp>
            <p:nvSpPr>
              <p:cNvPr id="36882" name="AutoShape 15"/>
              <p:cNvSpPr>
                <a:spLocks noChangeArrowheads="1"/>
              </p:cNvSpPr>
              <p:nvPr/>
            </p:nvSpPr>
            <p:spPr bwMode="auto">
              <a:xfrm>
                <a:off x="4942" y="3640"/>
                <a:ext cx="2668" cy="2540"/>
              </a:xfrm>
              <a:prstGeom prst="flowChartOr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6868" tIns="43434" rIns="86868" bIns="43434"/>
              <a:lstStyle/>
              <a:p>
                <a:endParaRPr lang="ru-RU" sz="1500">
                  <a:latin typeface="Verdana" pitchFamily="34" charset="0"/>
                </a:endParaRPr>
              </a:p>
            </p:txBody>
          </p:sp>
          <p:sp>
            <p:nvSpPr>
              <p:cNvPr id="36883" name="Text Box 14"/>
              <p:cNvSpPr txBox="1">
                <a:spLocks noChangeArrowheads="1"/>
              </p:cNvSpPr>
              <p:nvPr/>
            </p:nvSpPr>
            <p:spPr bwMode="auto">
              <a:xfrm>
                <a:off x="5370" y="4309"/>
                <a:ext cx="785" cy="32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86868" tIns="43434" rIns="86868" bIns="43434"/>
              <a:lstStyle/>
              <a:p>
                <a:pPr algn="ctr"/>
                <a:r>
                  <a:rPr lang="en-US" sz="1500" b="1">
                    <a:latin typeface="Verdana" pitchFamily="34" charset="0"/>
                  </a:rPr>
                  <a:t>Act</a:t>
                </a:r>
              </a:p>
            </p:txBody>
          </p:sp>
          <p:sp>
            <p:nvSpPr>
              <p:cNvPr id="36884" name="Text Box 13"/>
              <p:cNvSpPr txBox="1">
                <a:spLocks noChangeArrowheads="1"/>
              </p:cNvSpPr>
              <p:nvPr/>
            </p:nvSpPr>
            <p:spPr bwMode="auto">
              <a:xfrm>
                <a:off x="6443" y="4309"/>
                <a:ext cx="843" cy="32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86868" tIns="43434" rIns="86868" bIns="43434"/>
              <a:lstStyle/>
              <a:p>
                <a:pPr algn="ctr"/>
                <a:r>
                  <a:rPr lang="en-US" sz="1500" b="1">
                    <a:latin typeface="Verdana" pitchFamily="34" charset="0"/>
                  </a:rPr>
                  <a:t>Plan</a:t>
                </a:r>
              </a:p>
            </p:txBody>
          </p:sp>
          <p:sp>
            <p:nvSpPr>
              <p:cNvPr id="36885" name="Text Box 12"/>
              <p:cNvSpPr txBox="1">
                <a:spLocks noChangeArrowheads="1"/>
              </p:cNvSpPr>
              <p:nvPr/>
            </p:nvSpPr>
            <p:spPr bwMode="auto">
              <a:xfrm>
                <a:off x="6443" y="5187"/>
                <a:ext cx="774" cy="33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86868" tIns="43434" rIns="86868" bIns="43434"/>
              <a:lstStyle/>
              <a:p>
                <a:pPr algn="ctr"/>
                <a:r>
                  <a:rPr lang="en-US" sz="1500" b="1">
                    <a:latin typeface="Verdana" pitchFamily="34" charset="0"/>
                  </a:rPr>
                  <a:t>Do</a:t>
                </a:r>
              </a:p>
            </p:txBody>
          </p:sp>
          <p:sp>
            <p:nvSpPr>
              <p:cNvPr id="36886" name="Text Box 11"/>
              <p:cNvSpPr txBox="1">
                <a:spLocks noChangeArrowheads="1"/>
              </p:cNvSpPr>
              <p:nvPr/>
            </p:nvSpPr>
            <p:spPr bwMode="auto">
              <a:xfrm>
                <a:off x="5370" y="5187"/>
                <a:ext cx="785" cy="33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86868" tIns="43434" rIns="86868" bIns="43434"/>
              <a:lstStyle/>
              <a:p>
                <a:pPr algn="ctr"/>
                <a:r>
                  <a:rPr lang="en-US" sz="1500" b="1">
                    <a:latin typeface="Verdana" pitchFamily="34" charset="0"/>
                  </a:rPr>
                  <a:t>Check</a:t>
                </a:r>
              </a:p>
            </p:txBody>
          </p:sp>
        </p:grpSp>
        <p:sp>
          <p:nvSpPr>
            <p:cNvPr id="36874" name="Oval 9"/>
            <p:cNvSpPr>
              <a:spLocks noChangeArrowheads="1"/>
            </p:cNvSpPr>
            <p:nvPr/>
          </p:nvSpPr>
          <p:spPr bwMode="auto">
            <a:xfrm>
              <a:off x="4790" y="195"/>
              <a:ext cx="2404" cy="2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86868" tIns="43434" rIns="86868" bIns="43434"/>
            <a:lstStyle/>
            <a:p>
              <a:pPr algn="ctr"/>
              <a:r>
                <a:rPr lang="ru-RU" sz="1500">
                  <a:latin typeface="Verdana" pitchFamily="34" charset="0"/>
                </a:rPr>
                <a:t>Выбор и определение бизнес-процессов</a:t>
              </a:r>
            </a:p>
          </p:txBody>
        </p:sp>
        <p:sp>
          <p:nvSpPr>
            <p:cNvPr id="36875" name="Oval 8"/>
            <p:cNvSpPr>
              <a:spLocks noChangeArrowheads="1"/>
            </p:cNvSpPr>
            <p:nvPr/>
          </p:nvSpPr>
          <p:spPr bwMode="auto">
            <a:xfrm>
              <a:off x="7135" y="1870"/>
              <a:ext cx="2427" cy="224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86868" tIns="43434" rIns="86868" bIns="43434"/>
            <a:lstStyle/>
            <a:p>
              <a:pPr algn="ctr"/>
              <a:r>
                <a:rPr lang="ru-RU" sz="1500">
                  <a:latin typeface="Verdana" pitchFamily="34" charset="0"/>
                </a:rPr>
                <a:t>Оценка и совершенствование бизнес-процессов</a:t>
              </a:r>
            </a:p>
          </p:txBody>
        </p:sp>
        <p:sp>
          <p:nvSpPr>
            <p:cNvPr id="36876" name="Text Box 7"/>
            <p:cNvSpPr txBox="1">
              <a:spLocks noChangeArrowheads="1"/>
            </p:cNvSpPr>
            <p:nvPr/>
          </p:nvSpPr>
          <p:spPr bwMode="auto">
            <a:xfrm>
              <a:off x="7506" y="5047"/>
              <a:ext cx="2184" cy="102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86868" tIns="43434" rIns="86868" bIns="43434"/>
            <a:lstStyle/>
            <a:p>
              <a:pPr algn="ctr"/>
              <a:r>
                <a:rPr lang="ru-RU" sz="1500" b="1">
                  <a:latin typeface="Verdana" pitchFamily="34" charset="0"/>
                </a:rPr>
                <a:t>Совершенствование бизнес-процессов</a:t>
              </a:r>
              <a:endParaRPr lang="ru-RU" sz="1500">
                <a:latin typeface="Verdana" pitchFamily="34" charset="0"/>
              </a:endParaRPr>
            </a:p>
          </p:txBody>
        </p:sp>
        <p:sp>
          <p:nvSpPr>
            <p:cNvPr id="36877" name="Text Box 6"/>
            <p:cNvSpPr txBox="1">
              <a:spLocks noChangeArrowheads="1"/>
            </p:cNvSpPr>
            <p:nvPr/>
          </p:nvSpPr>
          <p:spPr bwMode="auto">
            <a:xfrm>
              <a:off x="2362" y="4996"/>
              <a:ext cx="2195" cy="119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86868" tIns="43434" rIns="86868" bIns="43434"/>
            <a:lstStyle/>
            <a:p>
              <a:pPr algn="ctr"/>
              <a:r>
                <a:rPr lang="ru-RU" sz="1500" b="1">
                  <a:latin typeface="Verdana" pitchFamily="34" charset="0"/>
                </a:rPr>
                <a:t>Само-совершенствование</a:t>
              </a:r>
              <a:endParaRPr lang="ru-RU" sz="1500">
                <a:latin typeface="Verdana" pitchFamily="34" charset="0"/>
              </a:endParaRPr>
            </a:p>
          </p:txBody>
        </p:sp>
        <p:sp>
          <p:nvSpPr>
            <p:cNvPr id="36878" name="Arc 5"/>
            <p:cNvSpPr>
              <a:spLocks/>
            </p:cNvSpPr>
            <p:nvPr/>
          </p:nvSpPr>
          <p:spPr bwMode="auto">
            <a:xfrm>
              <a:off x="7194" y="1181"/>
              <a:ext cx="1334" cy="68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79" name="Arc 4"/>
            <p:cNvSpPr>
              <a:spLocks/>
            </p:cNvSpPr>
            <p:nvPr/>
          </p:nvSpPr>
          <p:spPr bwMode="auto">
            <a:xfrm rot="11122893" flipH="1">
              <a:off x="7374" y="4044"/>
              <a:ext cx="739" cy="952"/>
            </a:xfrm>
            <a:custGeom>
              <a:avLst/>
              <a:gdLst>
                <a:gd name="T0" fmla="*/ 0 w 21600"/>
                <a:gd name="T1" fmla="*/ 0 h 22057"/>
                <a:gd name="T2" fmla="*/ 0 w 21600"/>
                <a:gd name="T3" fmla="*/ 0 h 22057"/>
                <a:gd name="T4" fmla="*/ 0 w 21600"/>
                <a:gd name="T5" fmla="*/ 0 h 22057"/>
                <a:gd name="T6" fmla="*/ 0 60000 65536"/>
                <a:gd name="T7" fmla="*/ 0 60000 65536"/>
                <a:gd name="T8" fmla="*/ 0 60000 65536"/>
                <a:gd name="T9" fmla="*/ 0 w 21600"/>
                <a:gd name="T10" fmla="*/ 0 h 22057"/>
                <a:gd name="T11" fmla="*/ 21600 w 21600"/>
                <a:gd name="T12" fmla="*/ 22057 h 2205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2057" fill="none" extrusionOk="0">
                  <a:moveTo>
                    <a:pt x="1782" y="-1"/>
                  </a:moveTo>
                  <a:cubicBezTo>
                    <a:pt x="12982" y="926"/>
                    <a:pt x="21600" y="10287"/>
                    <a:pt x="21600" y="21526"/>
                  </a:cubicBezTo>
                  <a:cubicBezTo>
                    <a:pt x="21600" y="21703"/>
                    <a:pt x="21597" y="21880"/>
                    <a:pt x="21593" y="22057"/>
                  </a:cubicBezTo>
                </a:path>
                <a:path w="21600" h="22057" stroke="0" extrusionOk="0">
                  <a:moveTo>
                    <a:pt x="1782" y="-1"/>
                  </a:moveTo>
                  <a:cubicBezTo>
                    <a:pt x="12982" y="926"/>
                    <a:pt x="21600" y="10287"/>
                    <a:pt x="21600" y="21526"/>
                  </a:cubicBezTo>
                  <a:cubicBezTo>
                    <a:pt x="21600" y="21703"/>
                    <a:pt x="21597" y="21880"/>
                    <a:pt x="21593" y="22057"/>
                  </a:cubicBezTo>
                  <a:lnTo>
                    <a:pt x="0" y="21526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 type="stealth" w="lg" len="lg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80" name="Arc 3"/>
            <p:cNvSpPr>
              <a:spLocks/>
            </p:cNvSpPr>
            <p:nvPr/>
          </p:nvSpPr>
          <p:spPr bwMode="auto">
            <a:xfrm flipH="1">
              <a:off x="3546" y="1181"/>
              <a:ext cx="1268" cy="837"/>
            </a:xfrm>
            <a:custGeom>
              <a:avLst/>
              <a:gdLst>
                <a:gd name="T0" fmla="*/ 0 w 20775"/>
                <a:gd name="T1" fmla="*/ 0 h 21599"/>
                <a:gd name="T2" fmla="*/ 0 w 20775"/>
                <a:gd name="T3" fmla="*/ 0 h 21599"/>
                <a:gd name="T4" fmla="*/ 0 w 20775"/>
                <a:gd name="T5" fmla="*/ 0 h 21599"/>
                <a:gd name="T6" fmla="*/ 0 60000 65536"/>
                <a:gd name="T7" fmla="*/ 0 60000 65536"/>
                <a:gd name="T8" fmla="*/ 0 60000 65536"/>
                <a:gd name="T9" fmla="*/ 0 w 20775"/>
                <a:gd name="T10" fmla="*/ 0 h 21599"/>
                <a:gd name="T11" fmla="*/ 20775 w 20775"/>
                <a:gd name="T12" fmla="*/ 21599 h 215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775" h="21599" fill="none" extrusionOk="0">
                  <a:moveTo>
                    <a:pt x="238" y="0"/>
                  </a:moveTo>
                  <a:cubicBezTo>
                    <a:pt x="9802" y="106"/>
                    <a:pt x="18157" y="6488"/>
                    <a:pt x="20775" y="15686"/>
                  </a:cubicBezTo>
                </a:path>
                <a:path w="20775" h="21599" stroke="0" extrusionOk="0">
                  <a:moveTo>
                    <a:pt x="238" y="0"/>
                  </a:moveTo>
                  <a:cubicBezTo>
                    <a:pt x="9802" y="106"/>
                    <a:pt x="18157" y="6488"/>
                    <a:pt x="20775" y="15686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 type="stealth" w="lg" len="lg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81" name="Arc 2"/>
            <p:cNvSpPr>
              <a:spLocks/>
            </p:cNvSpPr>
            <p:nvPr/>
          </p:nvSpPr>
          <p:spPr bwMode="auto">
            <a:xfrm rot="10477107">
              <a:off x="3929" y="4248"/>
              <a:ext cx="738" cy="752"/>
            </a:xfrm>
            <a:custGeom>
              <a:avLst/>
              <a:gdLst>
                <a:gd name="T0" fmla="*/ 0 w 21552"/>
                <a:gd name="T1" fmla="*/ 0 h 21600"/>
                <a:gd name="T2" fmla="*/ 0 w 21552"/>
                <a:gd name="T3" fmla="*/ 0 h 21600"/>
                <a:gd name="T4" fmla="*/ 0 w 21552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52"/>
                <a:gd name="T10" fmla="*/ 0 h 21600"/>
                <a:gd name="T11" fmla="*/ 21552 w 2155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52" h="21600" fill="none" extrusionOk="0">
                  <a:moveTo>
                    <a:pt x="27" y="0"/>
                  </a:moveTo>
                  <a:cubicBezTo>
                    <a:pt x="11389" y="14"/>
                    <a:pt x="20798" y="8829"/>
                    <a:pt x="21552" y="20165"/>
                  </a:cubicBezTo>
                </a:path>
                <a:path w="21552" h="21600" stroke="0" extrusionOk="0">
                  <a:moveTo>
                    <a:pt x="27" y="0"/>
                  </a:moveTo>
                  <a:cubicBezTo>
                    <a:pt x="11389" y="14"/>
                    <a:pt x="20798" y="8829"/>
                    <a:pt x="21552" y="20165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868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3686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Цикл совершенствования Э. </a:t>
            </a:r>
            <a:r>
              <a:rPr lang="ru-RU" sz="28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Деминга</a:t>
            </a:r>
            <a:endParaRPr lang="en-US" sz="28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891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37892" name="Group 1"/>
          <p:cNvGrpSpPr>
            <a:grpSpLocks noChangeAspect="1"/>
          </p:cNvGrpSpPr>
          <p:nvPr/>
        </p:nvGrpSpPr>
        <p:grpSpPr bwMode="auto">
          <a:xfrm>
            <a:off x="323850" y="1268413"/>
            <a:ext cx="8640763" cy="5329237"/>
            <a:chOff x="2283" y="1869"/>
            <a:chExt cx="7635" cy="5284"/>
          </a:xfrm>
        </p:grpSpPr>
        <p:sp>
          <p:nvSpPr>
            <p:cNvPr id="37896" name="AutoShape 17"/>
            <p:cNvSpPr>
              <a:spLocks noChangeAspect="1" noChangeArrowheads="1" noTextEdit="1"/>
            </p:cNvSpPr>
            <p:nvPr/>
          </p:nvSpPr>
          <p:spPr bwMode="auto">
            <a:xfrm>
              <a:off x="2283" y="1869"/>
              <a:ext cx="7508" cy="5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897" name="Text Box 16"/>
            <p:cNvSpPr txBox="1">
              <a:spLocks noChangeArrowheads="1"/>
            </p:cNvSpPr>
            <p:nvPr/>
          </p:nvSpPr>
          <p:spPr bwMode="auto">
            <a:xfrm>
              <a:off x="4505" y="4640"/>
              <a:ext cx="900" cy="46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000" b="1">
                  <a:latin typeface="Verdana" pitchFamily="34" charset="0"/>
                </a:rPr>
                <a:t>Воздей-ствовать</a:t>
              </a:r>
              <a:endParaRPr lang="ru-RU">
                <a:latin typeface="Verdana" pitchFamily="34" charset="0"/>
              </a:endParaRPr>
            </a:p>
          </p:txBody>
        </p:sp>
        <p:grpSp>
          <p:nvGrpSpPr>
            <p:cNvPr id="37898" name="Group 7"/>
            <p:cNvGrpSpPr>
              <a:grpSpLocks/>
            </p:cNvGrpSpPr>
            <p:nvPr/>
          </p:nvGrpSpPr>
          <p:grpSpPr bwMode="auto">
            <a:xfrm>
              <a:off x="4774" y="3655"/>
              <a:ext cx="2781" cy="2443"/>
              <a:chOff x="4774" y="3655"/>
              <a:chExt cx="2781" cy="2443"/>
            </a:xfrm>
          </p:grpSpPr>
          <p:sp>
            <p:nvSpPr>
              <p:cNvPr id="37904" name="AutoShape 15"/>
              <p:cNvSpPr>
                <a:spLocks noChangeArrowheads="1"/>
              </p:cNvSpPr>
              <p:nvPr/>
            </p:nvSpPr>
            <p:spPr bwMode="auto">
              <a:xfrm>
                <a:off x="5509" y="4345"/>
                <a:ext cx="1272" cy="13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  <a:gd name="T12" fmla="*/ 2157 w 21600"/>
                  <a:gd name="T13" fmla="*/ 8647 h 21600"/>
                  <a:gd name="T14" fmla="*/ 19443 w 21600"/>
                  <a:gd name="T15" fmla="*/ 1295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00" y="0"/>
                    </a:moveTo>
                    <a:lnTo>
                      <a:pt x="6480" y="4320"/>
                    </a:lnTo>
                    <a:lnTo>
                      <a:pt x="8640" y="4320"/>
                    </a:lnTo>
                    <a:lnTo>
                      <a:pt x="8640" y="8640"/>
                    </a:lnTo>
                    <a:lnTo>
                      <a:pt x="4320" y="8640"/>
                    </a:lnTo>
                    <a:lnTo>
                      <a:pt x="4320" y="6480"/>
                    </a:lnTo>
                    <a:lnTo>
                      <a:pt x="0" y="10800"/>
                    </a:lnTo>
                    <a:lnTo>
                      <a:pt x="4320" y="15120"/>
                    </a:lnTo>
                    <a:lnTo>
                      <a:pt x="4320" y="12960"/>
                    </a:lnTo>
                    <a:lnTo>
                      <a:pt x="8640" y="12960"/>
                    </a:lnTo>
                    <a:lnTo>
                      <a:pt x="8640" y="17280"/>
                    </a:lnTo>
                    <a:lnTo>
                      <a:pt x="6480" y="17280"/>
                    </a:lnTo>
                    <a:lnTo>
                      <a:pt x="10800" y="21600"/>
                    </a:lnTo>
                    <a:lnTo>
                      <a:pt x="15120" y="17280"/>
                    </a:lnTo>
                    <a:lnTo>
                      <a:pt x="12960" y="17280"/>
                    </a:lnTo>
                    <a:lnTo>
                      <a:pt x="12960" y="12960"/>
                    </a:lnTo>
                    <a:lnTo>
                      <a:pt x="17280" y="12960"/>
                    </a:lnTo>
                    <a:lnTo>
                      <a:pt x="17280" y="15120"/>
                    </a:lnTo>
                    <a:lnTo>
                      <a:pt x="21600" y="10800"/>
                    </a:lnTo>
                    <a:lnTo>
                      <a:pt x="17280" y="6480"/>
                    </a:lnTo>
                    <a:lnTo>
                      <a:pt x="17280" y="8640"/>
                    </a:lnTo>
                    <a:lnTo>
                      <a:pt x="12960" y="8640"/>
                    </a:lnTo>
                    <a:lnTo>
                      <a:pt x="12960" y="4320"/>
                    </a:lnTo>
                    <a:lnTo>
                      <a:pt x="15120" y="432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05" name="Text Box 14"/>
              <p:cNvSpPr txBox="1">
                <a:spLocks noChangeArrowheads="1"/>
              </p:cNvSpPr>
              <p:nvPr/>
            </p:nvSpPr>
            <p:spPr bwMode="auto">
              <a:xfrm>
                <a:off x="5747" y="3655"/>
                <a:ext cx="766" cy="57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000" b="1">
                    <a:latin typeface="Verdana" pitchFamily="34" charset="0"/>
                  </a:rPr>
                  <a:t>Плани-ровать</a:t>
                </a:r>
                <a:endParaRPr lang="ru-RU">
                  <a:latin typeface="Verdana" pitchFamily="34" charset="0"/>
                </a:endParaRPr>
              </a:p>
            </p:txBody>
          </p:sp>
          <p:sp>
            <p:nvSpPr>
              <p:cNvPr id="37906" name="Text Box 13"/>
              <p:cNvSpPr txBox="1">
                <a:spLocks noChangeArrowheads="1"/>
              </p:cNvSpPr>
              <p:nvPr/>
            </p:nvSpPr>
            <p:spPr bwMode="auto">
              <a:xfrm>
                <a:off x="6837" y="4721"/>
                <a:ext cx="718" cy="38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1000" b="1">
                    <a:latin typeface="Verdana" pitchFamily="34" charset="0"/>
                  </a:rPr>
                  <a:t>Делать</a:t>
                </a:r>
                <a:endParaRPr lang="ru-RU">
                  <a:latin typeface="Verdana" pitchFamily="34" charset="0"/>
                </a:endParaRPr>
              </a:p>
            </p:txBody>
          </p:sp>
          <p:sp>
            <p:nvSpPr>
              <p:cNvPr id="37907" name="Text Box 12"/>
              <p:cNvSpPr txBox="1">
                <a:spLocks noChangeArrowheads="1"/>
              </p:cNvSpPr>
              <p:nvPr/>
            </p:nvSpPr>
            <p:spPr bwMode="auto">
              <a:xfrm>
                <a:off x="5596" y="5754"/>
                <a:ext cx="1003" cy="34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1000" b="1">
                    <a:latin typeface="Verdana" pitchFamily="34" charset="0"/>
                  </a:rPr>
                  <a:t>Проверять</a:t>
                </a:r>
                <a:endParaRPr lang="ru-RU">
                  <a:latin typeface="Verdana" pitchFamily="34" charset="0"/>
                </a:endParaRPr>
              </a:p>
            </p:txBody>
          </p:sp>
          <p:sp>
            <p:nvSpPr>
              <p:cNvPr id="37908" name="AutoShape 11"/>
              <p:cNvSpPr>
                <a:spLocks noChangeArrowheads="1"/>
              </p:cNvSpPr>
              <p:nvPr/>
            </p:nvSpPr>
            <p:spPr bwMode="auto">
              <a:xfrm rot="-4020615">
                <a:off x="4571" y="4003"/>
                <a:ext cx="1455" cy="104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2 w 21600"/>
                  <a:gd name="T19" fmla="*/ 3171 h 21600"/>
                  <a:gd name="T20" fmla="*/ 18438 w 21600"/>
                  <a:gd name="T21" fmla="*/ 18429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7388" y="9613"/>
                    </a:moveTo>
                    <a:cubicBezTo>
                      <a:pt x="16814" y="6424"/>
                      <a:pt x="14039" y="4105"/>
                      <a:pt x="10800" y="4105"/>
                    </a:cubicBezTo>
                    <a:cubicBezTo>
                      <a:pt x="10160" y="4104"/>
                      <a:pt x="9524" y="4196"/>
                      <a:pt x="8910" y="4377"/>
                    </a:cubicBezTo>
                    <a:lnTo>
                      <a:pt x="7752" y="438"/>
                    </a:lnTo>
                    <a:cubicBezTo>
                      <a:pt x="8742" y="147"/>
                      <a:pt x="9768" y="-1"/>
                      <a:pt x="10800" y="0"/>
                    </a:cubicBezTo>
                    <a:cubicBezTo>
                      <a:pt x="16026" y="0"/>
                      <a:pt x="20502" y="3741"/>
                      <a:pt x="21428" y="8885"/>
                    </a:cubicBezTo>
                    <a:lnTo>
                      <a:pt x="24086" y="8406"/>
                    </a:lnTo>
                    <a:lnTo>
                      <a:pt x="20251" y="13927"/>
                    </a:lnTo>
                    <a:lnTo>
                      <a:pt x="14731" y="10091"/>
                    </a:lnTo>
                    <a:lnTo>
                      <a:pt x="17388" y="96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09" name="AutoShape 10"/>
              <p:cNvSpPr>
                <a:spLocks noChangeArrowheads="1"/>
              </p:cNvSpPr>
              <p:nvPr/>
            </p:nvSpPr>
            <p:spPr bwMode="auto">
              <a:xfrm rot="-9784693">
                <a:off x="4774" y="4947"/>
                <a:ext cx="1327" cy="115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58 w 21600"/>
                  <a:gd name="T19" fmla="*/ 3172 h 21600"/>
                  <a:gd name="T20" fmla="*/ 18442 w 21600"/>
                  <a:gd name="T21" fmla="*/ 18428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7388" y="9613"/>
                    </a:moveTo>
                    <a:cubicBezTo>
                      <a:pt x="16814" y="6424"/>
                      <a:pt x="14039" y="4105"/>
                      <a:pt x="10800" y="4105"/>
                    </a:cubicBezTo>
                    <a:cubicBezTo>
                      <a:pt x="10160" y="4104"/>
                      <a:pt x="9524" y="4196"/>
                      <a:pt x="8910" y="4377"/>
                    </a:cubicBezTo>
                    <a:lnTo>
                      <a:pt x="7752" y="438"/>
                    </a:lnTo>
                    <a:cubicBezTo>
                      <a:pt x="8742" y="147"/>
                      <a:pt x="9768" y="-1"/>
                      <a:pt x="10800" y="0"/>
                    </a:cubicBezTo>
                    <a:cubicBezTo>
                      <a:pt x="16026" y="0"/>
                      <a:pt x="20502" y="3741"/>
                      <a:pt x="21428" y="8885"/>
                    </a:cubicBezTo>
                    <a:lnTo>
                      <a:pt x="24086" y="8406"/>
                    </a:lnTo>
                    <a:lnTo>
                      <a:pt x="20251" y="13927"/>
                    </a:lnTo>
                    <a:lnTo>
                      <a:pt x="14731" y="10091"/>
                    </a:lnTo>
                    <a:lnTo>
                      <a:pt x="17388" y="96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10" name="AutoShape 9"/>
              <p:cNvSpPr>
                <a:spLocks noChangeArrowheads="1"/>
              </p:cNvSpPr>
              <p:nvPr/>
            </p:nvSpPr>
            <p:spPr bwMode="auto">
              <a:xfrm rot="6427580">
                <a:off x="6245" y="4716"/>
                <a:ext cx="1455" cy="104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2 w 21600"/>
                  <a:gd name="T19" fmla="*/ 3171 h 21600"/>
                  <a:gd name="T20" fmla="*/ 18438 w 21600"/>
                  <a:gd name="T21" fmla="*/ 18429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7388" y="9613"/>
                    </a:moveTo>
                    <a:cubicBezTo>
                      <a:pt x="16814" y="6424"/>
                      <a:pt x="14039" y="4105"/>
                      <a:pt x="10800" y="4105"/>
                    </a:cubicBezTo>
                    <a:cubicBezTo>
                      <a:pt x="10160" y="4104"/>
                      <a:pt x="9524" y="4196"/>
                      <a:pt x="8910" y="4377"/>
                    </a:cubicBezTo>
                    <a:lnTo>
                      <a:pt x="7752" y="438"/>
                    </a:lnTo>
                    <a:cubicBezTo>
                      <a:pt x="8742" y="147"/>
                      <a:pt x="9768" y="-1"/>
                      <a:pt x="10800" y="0"/>
                    </a:cubicBezTo>
                    <a:cubicBezTo>
                      <a:pt x="16026" y="0"/>
                      <a:pt x="20502" y="3741"/>
                      <a:pt x="21428" y="8885"/>
                    </a:cubicBezTo>
                    <a:lnTo>
                      <a:pt x="24086" y="8406"/>
                    </a:lnTo>
                    <a:lnTo>
                      <a:pt x="20251" y="13927"/>
                    </a:lnTo>
                    <a:lnTo>
                      <a:pt x="14731" y="10091"/>
                    </a:lnTo>
                    <a:lnTo>
                      <a:pt x="17388" y="96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11" name="AutoShape 8"/>
              <p:cNvSpPr>
                <a:spLocks noChangeArrowheads="1"/>
              </p:cNvSpPr>
              <p:nvPr/>
            </p:nvSpPr>
            <p:spPr bwMode="auto">
              <a:xfrm rot="1045457">
                <a:off x="6030" y="3742"/>
                <a:ext cx="1329" cy="114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9 w 21600"/>
                  <a:gd name="T19" fmla="*/ 3158 h 21600"/>
                  <a:gd name="T20" fmla="*/ 18431 w 21600"/>
                  <a:gd name="T21" fmla="*/ 18442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7388" y="9613"/>
                    </a:moveTo>
                    <a:cubicBezTo>
                      <a:pt x="16814" y="6424"/>
                      <a:pt x="14039" y="4105"/>
                      <a:pt x="10800" y="4105"/>
                    </a:cubicBezTo>
                    <a:cubicBezTo>
                      <a:pt x="10160" y="4104"/>
                      <a:pt x="9524" y="4196"/>
                      <a:pt x="8910" y="4377"/>
                    </a:cubicBezTo>
                    <a:lnTo>
                      <a:pt x="7752" y="438"/>
                    </a:lnTo>
                    <a:cubicBezTo>
                      <a:pt x="8742" y="147"/>
                      <a:pt x="9768" y="-1"/>
                      <a:pt x="10800" y="0"/>
                    </a:cubicBezTo>
                    <a:cubicBezTo>
                      <a:pt x="16026" y="0"/>
                      <a:pt x="20502" y="3741"/>
                      <a:pt x="21428" y="8885"/>
                    </a:cubicBezTo>
                    <a:lnTo>
                      <a:pt x="24086" y="8406"/>
                    </a:lnTo>
                    <a:lnTo>
                      <a:pt x="20251" y="13927"/>
                    </a:lnTo>
                    <a:lnTo>
                      <a:pt x="14731" y="10091"/>
                    </a:lnTo>
                    <a:lnTo>
                      <a:pt x="17388" y="96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899" name="Group 2"/>
            <p:cNvGrpSpPr>
              <a:grpSpLocks/>
            </p:cNvGrpSpPr>
            <p:nvPr/>
          </p:nvGrpSpPr>
          <p:grpSpPr bwMode="auto">
            <a:xfrm>
              <a:off x="2347" y="1962"/>
              <a:ext cx="7571" cy="5191"/>
              <a:chOff x="2347" y="1962"/>
              <a:chExt cx="7571" cy="5191"/>
            </a:xfrm>
          </p:grpSpPr>
          <p:sp>
            <p:nvSpPr>
              <p:cNvPr id="37900" name="Text Box 6"/>
              <p:cNvSpPr txBox="1">
                <a:spLocks noChangeArrowheads="1"/>
              </p:cNvSpPr>
              <p:nvPr/>
            </p:nvSpPr>
            <p:spPr bwMode="auto">
              <a:xfrm>
                <a:off x="3810" y="1962"/>
                <a:ext cx="4772" cy="160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400" b="1">
                    <a:latin typeface="Verdana" pitchFamily="34" charset="0"/>
                  </a:rPr>
                  <a:t>РАЗРАБОТКА ПЛАНА ПО СОВЕРШЕНСТВОВАНИЮ</a:t>
                </a:r>
                <a:endParaRPr lang="ru-RU" sz="1400">
                  <a:latin typeface="Verdana" pitchFamily="34" charset="0"/>
                </a:endParaRPr>
              </a:p>
              <a:p>
                <a:pPr eaLnBrk="0" hangingPunct="0">
                  <a:buFontTx/>
                  <a:buChar char="•"/>
                </a:pPr>
                <a:r>
                  <a:rPr lang="ru-RU" sz="1400">
                    <a:latin typeface="Verdana" pitchFamily="34" charset="0"/>
                  </a:rPr>
                  <a:t>Определение проблемы</a:t>
                </a:r>
              </a:p>
              <a:p>
                <a:pPr eaLnBrk="0" hangingPunct="0">
                  <a:buFontTx/>
                  <a:buChar char="•"/>
                </a:pPr>
                <a:r>
                  <a:rPr lang="ru-RU" sz="1400">
                    <a:latin typeface="Verdana" pitchFamily="34" charset="0"/>
                  </a:rPr>
                  <a:t>Формулирование ключевых факторов успеха на основе видения</a:t>
                </a:r>
              </a:p>
              <a:p>
                <a:pPr eaLnBrk="0" hangingPunct="0">
                  <a:buFontTx/>
                  <a:buChar char="•"/>
                </a:pPr>
                <a:r>
                  <a:rPr lang="ru-RU" sz="1400">
                    <a:latin typeface="Verdana" pitchFamily="34" charset="0"/>
                  </a:rPr>
                  <a:t>Формулирование целей</a:t>
                </a:r>
              </a:p>
              <a:p>
                <a:pPr eaLnBrk="0" hangingPunct="0">
                  <a:buFontTx/>
                  <a:buChar char="•"/>
                </a:pPr>
                <a:r>
                  <a:rPr lang="ru-RU" sz="1400">
                    <a:latin typeface="Verdana" pitchFamily="34" charset="0"/>
                  </a:rPr>
                  <a:t>Определение показателей результативности и целевых значений</a:t>
                </a:r>
              </a:p>
            </p:txBody>
          </p:sp>
          <p:sp>
            <p:nvSpPr>
              <p:cNvPr id="37901" name="Text Box 5"/>
              <p:cNvSpPr txBox="1">
                <a:spLocks noChangeArrowheads="1"/>
              </p:cNvSpPr>
              <p:nvPr/>
            </p:nvSpPr>
            <p:spPr bwMode="auto">
              <a:xfrm>
                <a:off x="7633" y="3470"/>
                <a:ext cx="2285" cy="251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400" b="1">
                    <a:latin typeface="Verdana" pitchFamily="34" charset="0"/>
                  </a:rPr>
                  <a:t>РЕАЛИЗАЦИЯ ПЛАНА СОВЕРШЕНСТВОВАНИЯ В СОКРАЩЁННОМ ОБЪЁМЕ</a:t>
                </a:r>
                <a:endParaRPr lang="ru-RU" sz="1400">
                  <a:latin typeface="Verdana" pitchFamily="34" charset="0"/>
                </a:endParaRPr>
              </a:p>
              <a:p>
                <a:pPr eaLnBrk="0" hangingPunct="0">
                  <a:buFontTx/>
                  <a:buChar char="•"/>
                </a:pPr>
                <a:r>
                  <a:rPr lang="ru-RU" sz="1400">
                    <a:latin typeface="Verdana" pitchFamily="34" charset="0"/>
                  </a:rPr>
                  <a:t>Сбор данных</a:t>
                </a:r>
              </a:p>
              <a:p>
                <a:pPr eaLnBrk="0" hangingPunct="0">
                  <a:buFontTx/>
                  <a:buChar char="•"/>
                </a:pPr>
                <a:r>
                  <a:rPr lang="ru-RU" sz="1400">
                    <a:latin typeface="Verdana" pitchFamily="34" charset="0"/>
                  </a:rPr>
                  <a:t>Обучение вовлечённых сотрудников</a:t>
                </a:r>
              </a:p>
              <a:p>
                <a:pPr eaLnBrk="0" hangingPunct="0">
                  <a:buFontTx/>
                  <a:buChar char="•"/>
                </a:pPr>
                <a:r>
                  <a:rPr lang="ru-RU" sz="1400">
                    <a:latin typeface="Verdana" pitchFamily="34" charset="0"/>
                  </a:rPr>
                  <a:t>Описание бизнес-процессов</a:t>
                </a:r>
              </a:p>
              <a:p>
                <a:pPr eaLnBrk="0" hangingPunct="0">
                  <a:buFontTx/>
                  <a:buChar char="•"/>
                </a:pPr>
                <a:r>
                  <a:rPr lang="ru-RU" sz="1400">
                    <a:latin typeface="Verdana" pitchFamily="34" charset="0"/>
                  </a:rPr>
                  <a:t>Определение структуры проектных команд</a:t>
                </a:r>
              </a:p>
            </p:txBody>
          </p:sp>
          <p:sp>
            <p:nvSpPr>
              <p:cNvPr id="37902" name="Text Box 4"/>
              <p:cNvSpPr txBox="1">
                <a:spLocks noChangeArrowheads="1"/>
              </p:cNvSpPr>
              <p:nvPr/>
            </p:nvSpPr>
            <p:spPr bwMode="auto">
              <a:xfrm>
                <a:off x="2347" y="3622"/>
                <a:ext cx="2143" cy="266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400" b="1">
                    <a:latin typeface="Verdana" pitchFamily="34" charset="0"/>
                  </a:rPr>
                  <a:t>РЕАЛИЗАЦИЯ ПЛАНА СОВЕРШЕНСТВОВАНИЯ, ПРОШЕДШЕГО ПРОВЕРКУ</a:t>
                </a:r>
                <a:endParaRPr lang="ru-RU" sz="1400">
                  <a:latin typeface="Verdana" pitchFamily="34" charset="0"/>
                </a:endParaRPr>
              </a:p>
              <a:p>
                <a:pPr eaLnBrk="0" hangingPunct="0">
                  <a:buFontTx/>
                  <a:buChar char="•"/>
                </a:pPr>
                <a:r>
                  <a:rPr lang="ru-RU" sz="1400">
                    <a:latin typeface="Verdana" pitchFamily="34" charset="0"/>
                  </a:rPr>
                  <a:t>Стандартизация и документирование выбранных процедур</a:t>
                </a:r>
              </a:p>
              <a:p>
                <a:pPr eaLnBrk="0" hangingPunct="0">
                  <a:buFontTx/>
                  <a:buChar char="•"/>
                </a:pPr>
                <a:r>
                  <a:rPr lang="ru-RU" sz="1400">
                    <a:latin typeface="Verdana" pitchFamily="34" charset="0"/>
                  </a:rPr>
                  <a:t>Обучение вовлечённых сотрудников</a:t>
                </a:r>
              </a:p>
              <a:p>
                <a:pPr eaLnBrk="0" hangingPunct="0">
                  <a:buFontTx/>
                  <a:buChar char="•"/>
                </a:pPr>
                <a:r>
                  <a:rPr lang="ru-RU" sz="1400">
                    <a:latin typeface="Verdana" pitchFamily="34" charset="0"/>
                  </a:rPr>
                  <a:t>Повторение цикла</a:t>
                </a:r>
              </a:p>
            </p:txBody>
          </p:sp>
          <p:sp>
            <p:nvSpPr>
              <p:cNvPr id="37903" name="Text Box 3"/>
              <p:cNvSpPr txBox="1">
                <a:spLocks noChangeArrowheads="1"/>
              </p:cNvSpPr>
              <p:nvPr/>
            </p:nvSpPr>
            <p:spPr bwMode="auto">
              <a:xfrm>
                <a:off x="3937" y="6225"/>
                <a:ext cx="4200" cy="92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1400" b="1">
                    <a:latin typeface="Verdana" pitchFamily="34" charset="0"/>
                  </a:rPr>
                  <a:t>ПРОВЕРЯТЬ, РАБОТАЕТ ЛИ РЕШЕНИЕ</a:t>
                </a:r>
                <a:endParaRPr lang="ru-RU" sz="1400">
                  <a:latin typeface="Verdana" pitchFamily="34" charset="0"/>
                </a:endParaRPr>
              </a:p>
              <a:p>
                <a:pPr eaLnBrk="0" hangingPunct="0">
                  <a:buFontTx/>
                  <a:buChar char="•"/>
                </a:pPr>
                <a:r>
                  <a:rPr lang="ru-RU" sz="1400">
                    <a:latin typeface="Verdana" pitchFamily="34" charset="0"/>
                  </a:rPr>
                  <a:t>Оценка пилотного проекта</a:t>
                </a:r>
              </a:p>
              <a:p>
                <a:pPr eaLnBrk="0" hangingPunct="0">
                  <a:buFontTx/>
                  <a:buChar char="•"/>
                </a:pPr>
                <a:r>
                  <a:rPr lang="ru-RU" sz="1400">
                    <a:latin typeface="Verdana" pitchFamily="34" charset="0"/>
                  </a:rPr>
                  <a:t>Предоставление обратной связи</a:t>
                </a:r>
              </a:p>
              <a:p>
                <a:pPr eaLnBrk="0" hangingPunct="0">
                  <a:buFontTx/>
                  <a:buChar char="•"/>
                </a:pPr>
                <a:r>
                  <a:rPr lang="ru-RU" sz="1400">
                    <a:latin typeface="Verdana" pitchFamily="34" charset="0"/>
                  </a:rPr>
                  <a:t>«Чему мы научились?»</a:t>
                </a:r>
              </a:p>
            </p:txBody>
          </p:sp>
        </p:grpSp>
      </p:grpSp>
      <p:grpSp>
        <p:nvGrpSpPr>
          <p:cNvPr id="37893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3789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2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563563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Главные принципы оптимизации</a:t>
            </a:r>
            <a:endParaRPr lang="en-US" sz="2400" b="1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915" name="Содержимое 3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911725"/>
          </a:xfrm>
        </p:spPr>
        <p:txBody>
          <a:bodyPr/>
          <a:lstStyle/>
          <a:p>
            <a:pPr marL="514350" indent="-514350" eaLnBrk="1" hangingPunct="1">
              <a:lnSpc>
                <a:spcPct val="80000"/>
              </a:lnSpc>
              <a:buSzPct val="100000"/>
              <a:buFont typeface="Calibri" pitchFamily="34" charset="0"/>
              <a:buAutoNum type="arabicPeriod"/>
            </a:pPr>
            <a:r>
              <a:rPr lang="ru-RU" sz="18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У оптимизации должна быть основа: 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перед тем, как проводить оптимизацию, надо четко выделить процессы. </a:t>
            </a:r>
          </a:p>
          <a:p>
            <a:pPr marL="514350" indent="-514350" eaLnBrk="1" hangingPunct="1">
              <a:lnSpc>
                <a:spcPct val="80000"/>
              </a:lnSpc>
              <a:buSzPct val="100000"/>
              <a:buFont typeface="Calibri" pitchFamily="34" charset="0"/>
              <a:buAutoNum type="arabicPeriod"/>
            </a:pPr>
            <a:r>
              <a:rPr lang="ru-RU" sz="18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Оптимизацию начинают с нижних уровней производства и управления: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оценивать оптимальность надо от частного к общему, выявляя отдельные недостатки, объединяя их в группы и оперативно устраняя; иногда оправдан подход от общего к частному - применяется реинжиниринг, т.е. комплексное преобразование, системное, «до основания...».</a:t>
            </a:r>
          </a:p>
          <a:p>
            <a:pPr marL="514350" indent="-514350" eaLnBrk="1" hangingPunct="1">
              <a:lnSpc>
                <a:spcPct val="80000"/>
              </a:lnSpc>
              <a:buSzPct val="100000"/>
              <a:buFont typeface="Calibri" pitchFamily="34" charset="0"/>
              <a:buAutoNum type="arabicPeriod"/>
            </a:pPr>
            <a:r>
              <a:rPr lang="ru-RU" sz="18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Решения по оптимизации — неоднозначны: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устраняя неоптимальность по одному критерию, можно ухудшить процесс по другому параметру; надо уметь прогнозировать последствия, оценивать преимущества и недостатки, перед тем как сделать обоснованный выбор.</a:t>
            </a:r>
            <a:r>
              <a:rPr lang="ru-RU" sz="18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514350" indent="-514350" eaLnBrk="1" hangingPunct="1">
              <a:lnSpc>
                <a:spcPct val="80000"/>
              </a:lnSpc>
              <a:buSzPct val="100000"/>
              <a:buFont typeface="Calibri" pitchFamily="34" charset="0"/>
              <a:buAutoNum type="arabicPeriod"/>
            </a:pPr>
            <a:r>
              <a:rPr lang="ru-RU" sz="1800" b="1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Сотрудники могут отвергать оптимальные процессы: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неизбежным следствием настоящей оптимизации процессов является усиление эксплуатации исполнителей, поэтому неизбежно явное и скрытое, зачастую даже неосознаваемое сопротивление персонала.</a:t>
            </a:r>
          </a:p>
          <a:p>
            <a:pPr marL="514350" indent="-514350" eaLnBrk="1" hangingPunct="1">
              <a:lnSpc>
                <a:spcPct val="80000"/>
              </a:lnSpc>
            </a:pPr>
            <a:endParaRPr lang="ru-RU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 eaLnBrk="1" hangingPunct="1">
              <a:lnSpc>
                <a:spcPct val="80000"/>
              </a:lnSpc>
            </a:pPr>
            <a:endParaRPr lang="en-US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8916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3891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1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1079500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Группы мероприятий по оптимизации управленческого процесса</a:t>
            </a:r>
            <a:r>
              <a:rPr lang="ru-RU" sz="2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en-US" sz="2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939" name="Содержимое 2"/>
          <p:cNvSpPr>
            <a:spLocks noGrp="1"/>
          </p:cNvSpPr>
          <p:nvPr>
            <p:ph idx="1"/>
          </p:nvPr>
        </p:nvSpPr>
        <p:spPr>
          <a:xfrm>
            <a:off x="468313" y="2133600"/>
            <a:ext cx="8229600" cy="309721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I. Подготовка к работе по совершенствованию процесса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II. Выбор процесса для совершенствования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III. Определение процесса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IV. Стандартизация процесса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V. Совершенствование процесса</a:t>
            </a:r>
          </a:p>
          <a:p>
            <a:pPr eaLnBrk="1" hangingPunct="1"/>
            <a:endParaRPr lang="ru-RU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9940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399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2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563563"/>
          </a:xfrm>
        </p:spPr>
        <p:txBody>
          <a:bodyPr/>
          <a:lstStyle/>
          <a:p>
            <a:pPr algn="ctr" eaLnBrk="1" hangingPunct="1"/>
            <a:r>
              <a:rPr lang="ru-RU" sz="32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Методы управления </a:t>
            </a:r>
            <a:endParaRPr lang="en-US" sz="3200" b="1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963" name="Содержимое 3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056187"/>
          </a:xfrm>
        </p:spPr>
        <p:txBody>
          <a:bodyPr/>
          <a:lstStyle/>
          <a:p>
            <a:pPr eaLnBrk="1" hangingPunct="1"/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способы или приёмы целенаправленного воздействия управляющей системы на управляемую систему в целях установления наиболее эффективного порядка использования трудовых, материально-денежных и других ресурсов для достижения поставленных задач;</a:t>
            </a:r>
          </a:p>
          <a:p>
            <a:pPr eaLnBrk="1" hangingPunct="1"/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организационно-хозяйственные</a:t>
            </a:r>
            <a:b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инструменты в руках руководителей и специалистов:</a:t>
            </a:r>
          </a:p>
          <a:p>
            <a:pPr lvl="1" eaLnBrk="1" hangingPunct="1"/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помогают воздействовать на управляемые объекты для преобразования их из исходного состояния в желаемое;</a:t>
            </a:r>
          </a:p>
          <a:p>
            <a:pPr lvl="1" eaLnBrk="1" hangingPunct="1"/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входят в механизм управления и определяют успех управленческого процесса в целом.</a:t>
            </a:r>
          </a:p>
          <a:p>
            <a:pPr eaLnBrk="1" hangingPunct="1"/>
            <a:endParaRPr lang="en-US" sz="22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0964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4096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6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Содержимое 2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559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2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Методы управления </a:t>
            </a: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обладают: 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направленностью, 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содержанием,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организационной формой. 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2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Направленность</a:t>
            </a: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– ориентированность на управляемую систему (на людей, осуществляющих различные виды деятельности, или на процессы). 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2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Содержание </a:t>
            </a: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 специфику приёмов и способов воздействия. 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2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Организационная форма </a:t>
            </a: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 воздействие на конкретно сложившуюся ситуацию: 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2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прямое воздействие </a:t>
            </a: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(административные методы) – через непосредственное  распоряжение; 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2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косвенное воздействие </a:t>
            </a: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(экономические и социально-психологические) – через постановку задачи и создание стимулирующих условий.</a:t>
            </a:r>
          </a:p>
        </p:txBody>
      </p:sp>
      <p:grpSp>
        <p:nvGrpSpPr>
          <p:cNvPr id="41987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4198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98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>
          <a:xfrm>
            <a:off x="539750" y="908050"/>
            <a:ext cx="8229600" cy="492125"/>
          </a:xfrm>
        </p:spPr>
        <p:txBody>
          <a:bodyPr/>
          <a:lstStyle/>
          <a:p>
            <a:pPr algn="ctr" eaLnBrk="1" hangingPunct="1"/>
            <a:r>
              <a:rPr lang="ru-RU" sz="29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Требования к методам управления:</a:t>
            </a:r>
            <a:endParaRPr lang="en-US" sz="2900" b="1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011" name="Содержимое 2"/>
          <p:cNvSpPr>
            <a:spLocks noGrp="1"/>
          </p:cNvSpPr>
          <p:nvPr>
            <p:ph idx="1"/>
          </p:nvPr>
        </p:nvSpPr>
        <p:spPr>
          <a:xfrm>
            <a:off x="468313" y="1773238"/>
            <a:ext cx="8229600" cy="3960812"/>
          </a:xfrm>
        </p:spPr>
        <p:txBody>
          <a:bodyPr/>
          <a:lstStyle/>
          <a:p>
            <a:pPr eaLnBrk="1" hangingPunct="1"/>
            <a:r>
              <a:rPr lang="ru-RU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объективность</a:t>
            </a: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— соответствие законам и нормам, на которых базируется управленческая деятельность;</a:t>
            </a:r>
          </a:p>
          <a:p>
            <a:pPr eaLnBrk="1" hangingPunct="1"/>
            <a:r>
              <a:rPr lang="ru-RU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системность</a:t>
            </a: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— взаимообусловленность и пропорциональность по силе воздействия;</a:t>
            </a:r>
          </a:p>
          <a:p>
            <a:pPr eaLnBrk="1" hangingPunct="1"/>
            <a:r>
              <a:rPr lang="ru-RU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социальная значимость </a:t>
            </a: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сочетание личных, коллективных, государственных и общественных интересов при оказании управляющего воздействия.</a:t>
            </a:r>
          </a:p>
        </p:txBody>
      </p:sp>
      <p:grpSp>
        <p:nvGrpSpPr>
          <p:cNvPr id="43012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4301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1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36588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Формальные методы управления: </a:t>
            </a:r>
            <a:endParaRPr lang="en-US" sz="2800" b="1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035" name="Содержимое 2"/>
          <p:cNvSpPr>
            <a:spLocks noGrp="1"/>
          </p:cNvSpPr>
          <p:nvPr>
            <p:ph idx="1"/>
          </p:nvPr>
        </p:nvSpPr>
        <p:spPr>
          <a:xfrm>
            <a:off x="457200" y="1557338"/>
            <a:ext cx="8229600" cy="47672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экономические и экономико-математические, 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организационно-распорядительные,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организационно-стабилизирующие, 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организационно-дисциплинарные, 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социальные, 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психологические, 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программно-целевые и проблемно-ориентированные, 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инжиниринг и реинжиниринг, 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формирования организационной культуры.</a:t>
            </a:r>
          </a:p>
          <a:p>
            <a:pPr eaLnBrk="1" hangingPunct="1">
              <a:lnSpc>
                <a:spcPct val="90000"/>
              </a:lnSpc>
            </a:pPr>
            <a:endParaRPr lang="en-US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4036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4403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3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36588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Неформальные методы управления </a:t>
            </a:r>
            <a:endParaRPr lang="en-US" sz="2800" b="1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5059" name="Содержимое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8402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позволяют лучше реализовывать функцию координирования,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обеспечивают более тесное горизонтальное взаимодействие сотрудников организации друг с другом (</a:t>
            </a:r>
            <a:r>
              <a:rPr lang="ru-RU" sz="24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межличностные коммуникации),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способствуют командообразованию (</a:t>
            </a:r>
            <a:r>
              <a:rPr lang="ru-RU" sz="24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командный дух),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закреплению корпоративных ценностей и традиций (</a:t>
            </a:r>
            <a:r>
              <a:rPr lang="ru-RU" sz="24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этика бизнеса),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сглаживают сопротивление организационным изменениям в процессе их непосредственной реализации,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способствуют формированию положительного морально-психологического климата.</a:t>
            </a:r>
          </a:p>
        </p:txBody>
      </p:sp>
      <p:grpSp>
        <p:nvGrpSpPr>
          <p:cNvPr id="45060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4506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70868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Сочетание формальных и неформальных методов </a:t>
            </a:r>
            <a:b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управлении развитием организации</a:t>
            </a:r>
            <a:endParaRPr lang="en-US" sz="2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6083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grpSp>
        <p:nvGrpSpPr>
          <p:cNvPr id="46084" name="Group 1"/>
          <p:cNvGrpSpPr>
            <a:grpSpLocks noChangeAspect="1"/>
          </p:cNvGrpSpPr>
          <p:nvPr/>
        </p:nvGrpSpPr>
        <p:grpSpPr bwMode="auto">
          <a:xfrm>
            <a:off x="250825" y="1628775"/>
            <a:ext cx="8424863" cy="4321175"/>
            <a:chOff x="2362" y="7417"/>
            <a:chExt cx="7200" cy="6088"/>
          </a:xfrm>
        </p:grpSpPr>
        <p:sp>
          <p:nvSpPr>
            <p:cNvPr id="46088" name="AutoShape 28"/>
            <p:cNvSpPr>
              <a:spLocks noChangeAspect="1" noChangeArrowheads="1" noTextEdit="1"/>
            </p:cNvSpPr>
            <p:nvPr/>
          </p:nvSpPr>
          <p:spPr bwMode="auto">
            <a:xfrm>
              <a:off x="2362" y="7417"/>
              <a:ext cx="7200" cy="6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46089" name="AutoShape 27"/>
            <p:cNvCxnSpPr>
              <a:cxnSpLocks noChangeShapeType="1"/>
            </p:cNvCxnSpPr>
            <p:nvPr/>
          </p:nvCxnSpPr>
          <p:spPr bwMode="auto">
            <a:xfrm flipV="1">
              <a:off x="2853" y="8363"/>
              <a:ext cx="1" cy="433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46090" name="AutoShape 26"/>
            <p:cNvCxnSpPr>
              <a:cxnSpLocks noChangeShapeType="1"/>
            </p:cNvCxnSpPr>
            <p:nvPr/>
          </p:nvCxnSpPr>
          <p:spPr bwMode="auto">
            <a:xfrm>
              <a:off x="2854" y="12693"/>
              <a:ext cx="6372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46091" name="AutoShape 25"/>
            <p:cNvCxnSpPr>
              <a:cxnSpLocks noChangeShapeType="1"/>
            </p:cNvCxnSpPr>
            <p:nvPr/>
          </p:nvCxnSpPr>
          <p:spPr bwMode="auto">
            <a:xfrm>
              <a:off x="2855" y="10847"/>
              <a:ext cx="1624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46092" name="AutoShape 24"/>
            <p:cNvCxnSpPr>
              <a:cxnSpLocks noChangeShapeType="1"/>
            </p:cNvCxnSpPr>
            <p:nvPr/>
          </p:nvCxnSpPr>
          <p:spPr bwMode="auto">
            <a:xfrm>
              <a:off x="4423" y="10847"/>
              <a:ext cx="1" cy="184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46093" name="AutoShape 23"/>
            <p:cNvCxnSpPr>
              <a:cxnSpLocks noChangeShapeType="1"/>
            </p:cNvCxnSpPr>
            <p:nvPr/>
          </p:nvCxnSpPr>
          <p:spPr bwMode="auto">
            <a:xfrm flipV="1">
              <a:off x="2853" y="9016"/>
              <a:ext cx="157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46094" name="AutoShape 22"/>
            <p:cNvCxnSpPr>
              <a:cxnSpLocks noChangeShapeType="1"/>
            </p:cNvCxnSpPr>
            <p:nvPr/>
          </p:nvCxnSpPr>
          <p:spPr bwMode="auto">
            <a:xfrm>
              <a:off x="4423" y="9014"/>
              <a:ext cx="1" cy="183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6095" name="AutoShape 21"/>
            <p:cNvCxnSpPr>
              <a:cxnSpLocks noChangeShapeType="1"/>
            </p:cNvCxnSpPr>
            <p:nvPr/>
          </p:nvCxnSpPr>
          <p:spPr bwMode="auto">
            <a:xfrm>
              <a:off x="4425" y="9016"/>
              <a:ext cx="1916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6096" name="AutoShape 20"/>
            <p:cNvCxnSpPr>
              <a:cxnSpLocks noChangeShapeType="1"/>
            </p:cNvCxnSpPr>
            <p:nvPr/>
          </p:nvCxnSpPr>
          <p:spPr bwMode="auto">
            <a:xfrm>
              <a:off x="4479" y="10846"/>
              <a:ext cx="1862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6097" name="AutoShape 19"/>
            <p:cNvCxnSpPr>
              <a:cxnSpLocks noChangeShapeType="1"/>
            </p:cNvCxnSpPr>
            <p:nvPr/>
          </p:nvCxnSpPr>
          <p:spPr bwMode="auto">
            <a:xfrm>
              <a:off x="6340" y="9010"/>
              <a:ext cx="1" cy="183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6098" name="AutoShape 18"/>
            <p:cNvCxnSpPr>
              <a:cxnSpLocks noChangeShapeType="1"/>
            </p:cNvCxnSpPr>
            <p:nvPr/>
          </p:nvCxnSpPr>
          <p:spPr bwMode="auto">
            <a:xfrm>
              <a:off x="6340" y="10845"/>
              <a:ext cx="1" cy="18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sp>
          <p:nvSpPr>
            <p:cNvPr id="46099" name="Text Box 17"/>
            <p:cNvSpPr txBox="1">
              <a:spLocks noChangeArrowheads="1"/>
            </p:cNvSpPr>
            <p:nvPr/>
          </p:nvSpPr>
          <p:spPr bwMode="auto">
            <a:xfrm>
              <a:off x="2968" y="11954"/>
              <a:ext cx="1312" cy="60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Verdana" pitchFamily="34" charset="0"/>
                </a:rPr>
                <a:t>Размытая организация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46100" name="Text Box 16"/>
            <p:cNvSpPr txBox="1">
              <a:spLocks noChangeArrowheads="1"/>
            </p:cNvSpPr>
            <p:nvPr/>
          </p:nvSpPr>
          <p:spPr bwMode="auto">
            <a:xfrm>
              <a:off x="2968" y="10349"/>
              <a:ext cx="1243" cy="38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Verdana" pitchFamily="34" charset="0"/>
                </a:rPr>
                <a:t>Анархия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46101" name="Text Box 15"/>
            <p:cNvSpPr txBox="1">
              <a:spLocks noChangeArrowheads="1"/>
            </p:cNvSpPr>
            <p:nvPr/>
          </p:nvSpPr>
          <p:spPr bwMode="auto">
            <a:xfrm>
              <a:off x="4733" y="9137"/>
              <a:ext cx="1503" cy="55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>
                  <a:latin typeface="Verdana" pitchFamily="34" charset="0"/>
                </a:rPr>
                <a:t>Рациональная</a:t>
              </a:r>
              <a:endParaRPr lang="ru-RU" sz="800">
                <a:latin typeface="Verdana" pitchFamily="34" charset="0"/>
              </a:endParaRPr>
            </a:p>
            <a:p>
              <a:pPr algn="ctr" eaLnBrk="0" hangingPunct="0"/>
              <a:r>
                <a:rPr lang="ru-RU" sz="1200" b="1">
                  <a:latin typeface="Verdana" pitchFamily="34" charset="0"/>
                </a:rPr>
                <a:t>организация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46102" name="Text Box 14"/>
            <p:cNvSpPr txBox="1">
              <a:spLocks noChangeArrowheads="1"/>
            </p:cNvSpPr>
            <p:nvPr/>
          </p:nvSpPr>
          <p:spPr bwMode="auto">
            <a:xfrm>
              <a:off x="4585" y="12185"/>
              <a:ext cx="1651" cy="36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latin typeface="Verdana" pitchFamily="34" charset="0"/>
                </a:rPr>
                <a:t>Бюрократизм</a:t>
              </a:r>
              <a:endParaRPr lang="ru-RU">
                <a:latin typeface="Verdana" pitchFamily="34" charset="0"/>
              </a:endParaRPr>
            </a:p>
          </p:txBody>
        </p:sp>
        <p:sp>
          <p:nvSpPr>
            <p:cNvPr id="46103" name="Arc 13"/>
            <p:cNvSpPr>
              <a:spLocks/>
            </p:cNvSpPr>
            <p:nvPr/>
          </p:nvSpPr>
          <p:spPr bwMode="auto">
            <a:xfrm rot="10800000">
              <a:off x="4311" y="8006"/>
              <a:ext cx="3046" cy="2994"/>
            </a:xfrm>
            <a:custGeom>
              <a:avLst/>
              <a:gdLst>
                <a:gd name="T0" fmla="*/ 0 w 21260"/>
                <a:gd name="T1" fmla="*/ 0 h 21298"/>
                <a:gd name="T2" fmla="*/ 0 w 21260"/>
                <a:gd name="T3" fmla="*/ 0 h 21298"/>
                <a:gd name="T4" fmla="*/ 0 w 21260"/>
                <a:gd name="T5" fmla="*/ 0 h 21298"/>
                <a:gd name="T6" fmla="*/ 0 60000 65536"/>
                <a:gd name="T7" fmla="*/ 0 60000 65536"/>
                <a:gd name="T8" fmla="*/ 0 60000 65536"/>
                <a:gd name="T9" fmla="*/ 0 w 21260"/>
                <a:gd name="T10" fmla="*/ 0 h 21298"/>
                <a:gd name="T11" fmla="*/ 21260 w 21260"/>
                <a:gd name="T12" fmla="*/ 21298 h 2129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260" h="21298" fill="none" extrusionOk="0">
                  <a:moveTo>
                    <a:pt x="3599" y="-1"/>
                  </a:moveTo>
                  <a:cubicBezTo>
                    <a:pt x="12584" y="1518"/>
                    <a:pt x="19649" y="8511"/>
                    <a:pt x="21260" y="17480"/>
                  </a:cubicBezTo>
                </a:path>
                <a:path w="21260" h="21298" stroke="0" extrusionOk="0">
                  <a:moveTo>
                    <a:pt x="3599" y="-1"/>
                  </a:moveTo>
                  <a:cubicBezTo>
                    <a:pt x="12584" y="1518"/>
                    <a:pt x="19649" y="8511"/>
                    <a:pt x="21260" y="17480"/>
                  </a:cubicBezTo>
                  <a:lnTo>
                    <a:pt x="0" y="21298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04" name="Arc 12"/>
            <p:cNvSpPr>
              <a:spLocks/>
            </p:cNvSpPr>
            <p:nvPr/>
          </p:nvSpPr>
          <p:spPr bwMode="auto">
            <a:xfrm rot="10468292">
              <a:off x="3904" y="8413"/>
              <a:ext cx="3094" cy="3205"/>
            </a:xfrm>
            <a:custGeom>
              <a:avLst/>
              <a:gdLst>
                <a:gd name="T0" fmla="*/ 0 w 21600"/>
                <a:gd name="T1" fmla="*/ 0 h 22795"/>
                <a:gd name="T2" fmla="*/ 0 w 21600"/>
                <a:gd name="T3" fmla="*/ 0 h 22795"/>
                <a:gd name="T4" fmla="*/ 0 w 21600"/>
                <a:gd name="T5" fmla="*/ 0 h 227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22795"/>
                <a:gd name="T11" fmla="*/ 21600 w 21600"/>
                <a:gd name="T12" fmla="*/ 22795 h 227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2795" fill="none" extrusionOk="0">
                  <a:moveTo>
                    <a:pt x="2851" y="-1"/>
                  </a:moveTo>
                  <a:cubicBezTo>
                    <a:pt x="13583" y="1429"/>
                    <a:pt x="21600" y="10583"/>
                    <a:pt x="21600" y="21411"/>
                  </a:cubicBezTo>
                  <a:cubicBezTo>
                    <a:pt x="21600" y="21872"/>
                    <a:pt x="21585" y="22334"/>
                    <a:pt x="21555" y="22794"/>
                  </a:cubicBezTo>
                </a:path>
                <a:path w="21600" h="22795" stroke="0" extrusionOk="0">
                  <a:moveTo>
                    <a:pt x="2851" y="-1"/>
                  </a:moveTo>
                  <a:cubicBezTo>
                    <a:pt x="13583" y="1429"/>
                    <a:pt x="21600" y="10583"/>
                    <a:pt x="21600" y="21411"/>
                  </a:cubicBezTo>
                  <a:cubicBezTo>
                    <a:pt x="21600" y="21872"/>
                    <a:pt x="21585" y="22334"/>
                    <a:pt x="21555" y="22794"/>
                  </a:cubicBezTo>
                  <a:lnTo>
                    <a:pt x="0" y="21411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05" name="Arc 11"/>
            <p:cNvSpPr>
              <a:spLocks/>
            </p:cNvSpPr>
            <p:nvPr/>
          </p:nvSpPr>
          <p:spPr bwMode="auto">
            <a:xfrm rot="10200551">
              <a:off x="5989" y="7420"/>
              <a:ext cx="2977" cy="2114"/>
            </a:xfrm>
            <a:custGeom>
              <a:avLst/>
              <a:gdLst>
                <a:gd name="T0" fmla="*/ 0 w 20807"/>
                <a:gd name="T1" fmla="*/ 0 h 15900"/>
                <a:gd name="T2" fmla="*/ 0 w 20807"/>
                <a:gd name="T3" fmla="*/ 0 h 15900"/>
                <a:gd name="T4" fmla="*/ 0 w 20807"/>
                <a:gd name="T5" fmla="*/ 0 h 15900"/>
                <a:gd name="T6" fmla="*/ 0 60000 65536"/>
                <a:gd name="T7" fmla="*/ 0 60000 65536"/>
                <a:gd name="T8" fmla="*/ 0 60000 65536"/>
                <a:gd name="T9" fmla="*/ 0 w 20807"/>
                <a:gd name="T10" fmla="*/ 0 h 15900"/>
                <a:gd name="T11" fmla="*/ 20807 w 20807"/>
                <a:gd name="T12" fmla="*/ 15900 h 159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07" h="15900" fill="none" extrusionOk="0">
                  <a:moveTo>
                    <a:pt x="14620" y="-1"/>
                  </a:moveTo>
                  <a:cubicBezTo>
                    <a:pt x="17583" y="2724"/>
                    <a:pt x="19725" y="6222"/>
                    <a:pt x="20806" y="10100"/>
                  </a:cubicBezTo>
                </a:path>
                <a:path w="20807" h="15900" stroke="0" extrusionOk="0">
                  <a:moveTo>
                    <a:pt x="14620" y="-1"/>
                  </a:moveTo>
                  <a:cubicBezTo>
                    <a:pt x="17583" y="2724"/>
                    <a:pt x="19725" y="6222"/>
                    <a:pt x="20806" y="10100"/>
                  </a:cubicBezTo>
                  <a:lnTo>
                    <a:pt x="0" y="15900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06" name="Arc 10"/>
            <p:cNvSpPr>
              <a:spLocks/>
            </p:cNvSpPr>
            <p:nvPr/>
          </p:nvSpPr>
          <p:spPr bwMode="auto">
            <a:xfrm rot="9949441">
              <a:off x="4352" y="8743"/>
              <a:ext cx="2795" cy="1746"/>
            </a:xfrm>
            <a:custGeom>
              <a:avLst/>
              <a:gdLst>
                <a:gd name="T0" fmla="*/ 0 w 19537"/>
                <a:gd name="T1" fmla="*/ 0 h 13125"/>
                <a:gd name="T2" fmla="*/ 0 w 19537"/>
                <a:gd name="T3" fmla="*/ 0 h 13125"/>
                <a:gd name="T4" fmla="*/ 0 w 19537"/>
                <a:gd name="T5" fmla="*/ 0 h 13125"/>
                <a:gd name="T6" fmla="*/ 0 60000 65536"/>
                <a:gd name="T7" fmla="*/ 0 60000 65536"/>
                <a:gd name="T8" fmla="*/ 0 60000 65536"/>
                <a:gd name="T9" fmla="*/ 0 w 19537"/>
                <a:gd name="T10" fmla="*/ 0 h 13125"/>
                <a:gd name="T11" fmla="*/ 19537 w 19537"/>
                <a:gd name="T12" fmla="*/ 13125 h 131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537" h="13125" fill="none" extrusionOk="0">
                  <a:moveTo>
                    <a:pt x="17155" y="-1"/>
                  </a:moveTo>
                  <a:cubicBezTo>
                    <a:pt x="18085" y="1216"/>
                    <a:pt x="18884" y="2528"/>
                    <a:pt x="19537" y="3913"/>
                  </a:cubicBezTo>
                </a:path>
                <a:path w="19537" h="13125" stroke="0" extrusionOk="0">
                  <a:moveTo>
                    <a:pt x="17155" y="-1"/>
                  </a:moveTo>
                  <a:cubicBezTo>
                    <a:pt x="18085" y="1216"/>
                    <a:pt x="18884" y="2528"/>
                    <a:pt x="19537" y="3913"/>
                  </a:cubicBezTo>
                  <a:lnTo>
                    <a:pt x="0" y="13125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07" name="Arc 9"/>
            <p:cNvSpPr>
              <a:spLocks/>
            </p:cNvSpPr>
            <p:nvPr/>
          </p:nvSpPr>
          <p:spPr bwMode="auto">
            <a:xfrm rot="10468068">
              <a:off x="4509" y="8286"/>
              <a:ext cx="3032" cy="2590"/>
            </a:xfrm>
            <a:custGeom>
              <a:avLst/>
              <a:gdLst>
                <a:gd name="T0" fmla="*/ 0 w 21170"/>
                <a:gd name="T1" fmla="*/ 0 h 19471"/>
                <a:gd name="T2" fmla="*/ 0 w 21170"/>
                <a:gd name="T3" fmla="*/ 0 h 19471"/>
                <a:gd name="T4" fmla="*/ 0 w 21170"/>
                <a:gd name="T5" fmla="*/ 0 h 19471"/>
                <a:gd name="T6" fmla="*/ 0 60000 65536"/>
                <a:gd name="T7" fmla="*/ 0 60000 65536"/>
                <a:gd name="T8" fmla="*/ 0 60000 65536"/>
                <a:gd name="T9" fmla="*/ 0 w 21170"/>
                <a:gd name="T10" fmla="*/ 0 h 19471"/>
                <a:gd name="T11" fmla="*/ 21170 w 21170"/>
                <a:gd name="T12" fmla="*/ 19471 h 1947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170" h="19471" fill="none" extrusionOk="0">
                  <a:moveTo>
                    <a:pt x="9351" y="0"/>
                  </a:moveTo>
                  <a:cubicBezTo>
                    <a:pt x="15451" y="2930"/>
                    <a:pt x="19826" y="8549"/>
                    <a:pt x="21169" y="15182"/>
                  </a:cubicBezTo>
                </a:path>
                <a:path w="21170" h="19471" stroke="0" extrusionOk="0">
                  <a:moveTo>
                    <a:pt x="9351" y="0"/>
                  </a:moveTo>
                  <a:cubicBezTo>
                    <a:pt x="15451" y="2930"/>
                    <a:pt x="19826" y="8549"/>
                    <a:pt x="21169" y="15182"/>
                  </a:cubicBezTo>
                  <a:lnTo>
                    <a:pt x="0" y="19471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08" name="Text Box 8"/>
            <p:cNvSpPr txBox="1">
              <a:spLocks noChangeArrowheads="1"/>
            </p:cNvSpPr>
            <p:nvPr/>
          </p:nvSpPr>
          <p:spPr bwMode="auto">
            <a:xfrm>
              <a:off x="6803" y="9960"/>
              <a:ext cx="2210" cy="6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>
                  <a:latin typeface="Verdana" pitchFamily="34" charset="0"/>
                </a:rPr>
                <a:t>Зона допустимого сочетания</a:t>
              </a:r>
            </a:p>
          </p:txBody>
        </p:sp>
        <p:sp>
          <p:nvSpPr>
            <p:cNvPr id="46109" name="Text Box 7"/>
            <p:cNvSpPr txBox="1">
              <a:spLocks noChangeArrowheads="1"/>
            </p:cNvSpPr>
            <p:nvPr/>
          </p:nvSpPr>
          <p:spPr bwMode="auto">
            <a:xfrm>
              <a:off x="6803" y="11092"/>
              <a:ext cx="2665" cy="86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>
                  <a:latin typeface="Verdana" pitchFamily="34" charset="0"/>
                </a:rPr>
                <a:t>Тенденция изменения сочетания (тип организации)</a:t>
              </a:r>
            </a:p>
          </p:txBody>
        </p:sp>
        <p:cxnSp>
          <p:nvCxnSpPr>
            <p:cNvPr id="46110" name="AutoShape 6"/>
            <p:cNvCxnSpPr>
              <a:cxnSpLocks noChangeShapeType="1"/>
            </p:cNvCxnSpPr>
            <p:nvPr/>
          </p:nvCxnSpPr>
          <p:spPr bwMode="auto">
            <a:xfrm flipH="1">
              <a:off x="6340" y="11403"/>
              <a:ext cx="463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46111" name="AutoShape 5"/>
            <p:cNvCxnSpPr>
              <a:cxnSpLocks noChangeShapeType="1"/>
            </p:cNvCxnSpPr>
            <p:nvPr/>
          </p:nvCxnSpPr>
          <p:spPr bwMode="auto">
            <a:xfrm flipH="1">
              <a:off x="6074" y="10283"/>
              <a:ext cx="729" cy="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46112" name="Text Box 4"/>
            <p:cNvSpPr txBox="1">
              <a:spLocks noChangeArrowheads="1"/>
            </p:cNvSpPr>
            <p:nvPr/>
          </p:nvSpPr>
          <p:spPr bwMode="auto">
            <a:xfrm>
              <a:off x="5989" y="12847"/>
              <a:ext cx="3341" cy="60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>
                  <a:latin typeface="Verdana" pitchFamily="34" charset="0"/>
                </a:rPr>
                <a:t>Формальное управление</a:t>
              </a:r>
            </a:p>
            <a:p>
              <a:pPr algn="ctr" eaLnBrk="0" hangingPunct="0"/>
              <a:r>
                <a:rPr lang="ru-RU" sz="1400">
                  <a:latin typeface="Verdana" pitchFamily="34" charset="0"/>
                </a:rPr>
                <a:t>(степень, приоритет, предпочтение)</a:t>
              </a:r>
            </a:p>
          </p:txBody>
        </p:sp>
        <p:sp>
          <p:nvSpPr>
            <p:cNvPr id="46113" name="Text Box 3"/>
            <p:cNvSpPr txBox="1">
              <a:spLocks noChangeArrowheads="1"/>
            </p:cNvSpPr>
            <p:nvPr/>
          </p:nvSpPr>
          <p:spPr bwMode="auto">
            <a:xfrm>
              <a:off x="2480" y="7593"/>
              <a:ext cx="3238" cy="7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400">
                  <a:latin typeface="Verdana" pitchFamily="34" charset="0"/>
                </a:rPr>
                <a:t>Неформальное управление</a:t>
              </a:r>
            </a:p>
            <a:p>
              <a:pPr eaLnBrk="0" hangingPunct="0"/>
              <a:r>
                <a:rPr lang="ru-RU" sz="1400">
                  <a:latin typeface="Verdana" pitchFamily="34" charset="0"/>
                </a:rPr>
                <a:t>(степень, приоритет, предпочтение)</a:t>
              </a:r>
            </a:p>
          </p:txBody>
        </p:sp>
        <p:sp>
          <p:nvSpPr>
            <p:cNvPr id="46114" name="Text Box 2"/>
            <p:cNvSpPr txBox="1">
              <a:spLocks noChangeArrowheads="1"/>
            </p:cNvSpPr>
            <p:nvPr/>
          </p:nvSpPr>
          <p:spPr bwMode="auto">
            <a:xfrm>
              <a:off x="2611" y="12777"/>
              <a:ext cx="415" cy="34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400">
                  <a:latin typeface="Verdana" pitchFamily="34" charset="0"/>
                </a:rPr>
                <a:t>0</a:t>
              </a:r>
              <a:endParaRPr lang="ru-RU">
                <a:latin typeface="Verdana" pitchFamily="34" charset="0"/>
              </a:endParaRPr>
            </a:p>
          </p:txBody>
        </p:sp>
      </p:grpSp>
      <p:grpSp>
        <p:nvGrpSpPr>
          <p:cNvPr id="46085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4608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08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2"/>
          <p:cNvSpPr>
            <a:spLocks noGrp="1"/>
          </p:cNvSpPr>
          <p:nvPr>
            <p:ph type="title"/>
          </p:nvPr>
        </p:nvSpPr>
        <p:spPr>
          <a:xfrm>
            <a:off x="179388" y="476250"/>
            <a:ext cx="6408737" cy="720725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Совместное управление </a:t>
            </a:r>
            <a:b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sz="2400" b="1" i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Collaborative Management</a:t>
            </a:r>
            <a:r>
              <a:rPr lang="ru-RU" sz="2400" b="1" i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2400" b="1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7107" name="Содержимое 3"/>
          <p:cNvSpPr>
            <a:spLocks noGrp="1"/>
          </p:cNvSpPr>
          <p:nvPr>
            <p:ph idx="1"/>
          </p:nvPr>
        </p:nvSpPr>
        <p:spPr>
          <a:xfrm>
            <a:off x="250825" y="1268413"/>
            <a:ext cx="8642350" cy="5400675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sz="1800" b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цель 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применяя в сочетании формальные и неформальные методы, заставить сотрудников соотносить свою деятельность с общей стратегией предприятия:</a:t>
            </a:r>
          </a:p>
          <a:p>
            <a:pPr eaLnBrk="1" hangingPunct="1">
              <a:spcBef>
                <a:spcPct val="0"/>
              </a:spcBef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позволяет организации оперативно реагировать на изменения в окружающей бизнес-среде, не затрачивая лишнюю «энергию»;</a:t>
            </a:r>
          </a:p>
          <a:p>
            <a:pPr eaLnBrk="1" hangingPunct="1">
              <a:spcBef>
                <a:spcPct val="0"/>
              </a:spcBef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ориентировано на повышение качества работы руководства компании, индивидуальное развитие компании в целом и персонала, предоставление свободы сотрудникам;</a:t>
            </a:r>
          </a:p>
          <a:p>
            <a:pPr eaLnBrk="1" hangingPunct="1">
              <a:spcBef>
                <a:spcPct val="0"/>
              </a:spcBef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значительно улучшает качество руководства посредством управления эффективностью работы</a:t>
            </a:r>
            <a:r>
              <a:rPr lang="ru-RU" sz="18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en-US" sz="18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performance management</a:t>
            </a:r>
            <a:r>
              <a:rPr lang="ru-RU" sz="18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и управления процессами</a:t>
            </a:r>
            <a:r>
              <a:rPr lang="ru-RU" sz="18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en-US" sz="18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process management</a:t>
            </a:r>
            <a:r>
              <a:rPr lang="ru-RU" sz="1800" i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);</a:t>
            </a:r>
          </a:p>
          <a:p>
            <a:pPr eaLnBrk="1" hangingPunct="1">
              <a:spcBef>
                <a:spcPct val="0"/>
              </a:spcBef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компания приобретает понятное направление, определенные приоритеты и ясные цели;</a:t>
            </a:r>
          </a:p>
          <a:p>
            <a:pPr eaLnBrk="1" hangingPunct="1">
              <a:spcBef>
                <a:spcPct val="0"/>
              </a:spcBef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обеспечивает руководство предприятия прозрачной и четкой картиной деятельности и позволяет использовать последовательные и эффективные методы управления; </a:t>
            </a:r>
          </a:p>
          <a:p>
            <a:pPr eaLnBrk="1" hangingPunct="1">
              <a:spcBef>
                <a:spcPct val="0"/>
              </a:spcBef>
            </a:pPr>
            <a:r>
              <a:rPr lang="ru-RU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построено на принципе дополнительности: результативная работа сотрудников + эффективные действия менеджмента.</a:t>
            </a:r>
          </a:p>
          <a:p>
            <a:pPr eaLnBrk="1" hangingPunct="1">
              <a:spcBef>
                <a:spcPct val="0"/>
              </a:spcBef>
            </a:pPr>
            <a:endParaRPr lang="ru-RU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US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7108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4710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1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Содержимое 2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5594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Совместное управление </a:t>
            </a:r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формирует новый виток деятельности организации :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способствует развитию сотрудников предприятия ;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вовлекает их в улучшение организационной работы,;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мобилизует на достижение целей;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снижает уровень сопротивляемости при реализации изменений.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Эффективность подхода совместного управления обусловлена тем, что сотрудники становятся заинтересованными в делах организации и преданными ей: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их таланты оцениваются по достоинству; 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им доверяется принятие решений, являющихся целесообразными с их точки зрения. </a:t>
            </a:r>
          </a:p>
        </p:txBody>
      </p:sp>
      <p:grpSp>
        <p:nvGrpSpPr>
          <p:cNvPr id="48131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4813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13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836712"/>
            <a:ext cx="8305800" cy="49266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Задачи «совместного управления»</a:t>
            </a:r>
            <a:endParaRPr lang="ru-RU" sz="28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8313" y="1628775"/>
          <a:ext cx="8424862" cy="4445000"/>
        </p:xfrm>
        <a:graphic>
          <a:graphicData uri="http://schemas.openxmlformats.org/drawingml/2006/table">
            <a:tbl>
              <a:tblPr/>
              <a:tblGrid>
                <a:gridCol w="2749550"/>
                <a:gridCol w="2719387"/>
                <a:gridCol w="2955925"/>
              </a:tblGrid>
              <a:tr h="360363">
                <a:tc>
                  <a:txBody>
                    <a:bodyPr/>
                    <a:lstStyle/>
                    <a:p>
                      <a:pPr marL="0" marR="0" lvl="0" indent="-1651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Руководство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1651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Развитие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1651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Полномочия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0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Распространить стратегию в сознание сотрудников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Подчеркнуть важность развития организации, ясно обозначив приоритету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Обеспечить эффективную коммуникацию и обратную связь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Мобилизовать сотрудников на реализацию стратегии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Вести систематический учет планов и инициатив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Делегировать ответственность способным исполнителям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Содействовать формированию «научающейся организации»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Определить причинно-следственные связи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между стратегией и процессами изменений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Активно интегрировать людей в процесс развития организации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0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Сформировать прозрачную и гибкую систему управления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Планировать и оптимизировать бизнес-процессы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Осуществлять подотчетность относительно делегированных полномочий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0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Создать постоянную систему анализа и управления эффективностью работы организации и сотрудников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Обеспечить непрерывную обратную связь для своевременной корректировки процесса достижения целей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«Теперь я понимаю, как я повлиял на бизнес-стратегию — и на конечный результат»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9185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4918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18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Заголовок 1"/>
          <p:cNvSpPr>
            <a:spLocks noGrp="1"/>
          </p:cNvSpPr>
          <p:nvPr>
            <p:ph type="title"/>
          </p:nvPr>
        </p:nvSpPr>
        <p:spPr>
          <a:xfrm>
            <a:off x="457200" y="1052513"/>
            <a:ext cx="8229600" cy="1081087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Корпоративное управление эффективностью</a:t>
            </a:r>
            <a:r>
              <a:rPr lang="ru-RU" sz="2400" b="1" i="1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en-US" sz="2400" b="1" i="1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Corporate Performance Management</a:t>
            </a:r>
            <a:r>
              <a:rPr lang="ru-RU" sz="2400" b="1" i="1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2400" b="1" i="1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СРМ)</a:t>
            </a:r>
            <a:r>
              <a:rPr lang="ru-RU" sz="2400" b="1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2400" b="1" smtClean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0179" name="Содержимое 2"/>
          <p:cNvSpPr>
            <a:spLocks noGrp="1"/>
          </p:cNvSpPr>
          <p:nvPr>
            <p:ph idx="1"/>
          </p:nvPr>
        </p:nvSpPr>
        <p:spPr>
          <a:xfrm>
            <a:off x="323850" y="2349500"/>
            <a:ext cx="8229600" cy="3509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такой системы организации работы, при которой сотрудники, принимающие решения, получают подробную информацию по поводу деятельности и эффективности работы всего предприятия, а также целей, стоящих перед персоналом, начиная от главы компании и заканчивая рядовыми служащими.</a:t>
            </a:r>
          </a:p>
          <a:p>
            <a:pPr eaLnBrk="1" hangingPunct="1">
              <a:lnSpc>
                <a:spcPct val="90000"/>
              </a:lnSpc>
            </a:pPr>
            <a:endParaRPr lang="en-US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0180" name="Group 6"/>
          <p:cNvGrpSpPr>
            <a:grpSpLocks/>
          </p:cNvGrpSpPr>
          <p:nvPr/>
        </p:nvGrpSpPr>
        <p:grpSpPr bwMode="auto">
          <a:xfrm>
            <a:off x="7812088" y="6237288"/>
            <a:ext cx="1033462" cy="409575"/>
            <a:chOff x="4876" y="4062"/>
            <a:chExt cx="651" cy="258"/>
          </a:xfrm>
        </p:grpSpPr>
        <p:pic>
          <p:nvPicPr>
            <p:cNvPr id="5018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18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2"/>
          <p:cNvSpPr>
            <a:spLocks noGrp="1"/>
          </p:cNvSpPr>
          <p:nvPr>
            <p:ph idx="1"/>
          </p:nvPr>
        </p:nvSpPr>
        <p:spPr>
          <a:xfrm>
            <a:off x="250825" y="692696"/>
            <a:ext cx="8642350" cy="5976392"/>
          </a:xfrm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КОНТРОЛЬНЫЕ ВОПРОСЫ</a:t>
            </a:r>
          </a:p>
          <a:p>
            <a:pPr marL="269875" lvl="5" indent="-2698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Какие цели развития существуют в организации?</a:t>
            </a:r>
          </a:p>
          <a:p>
            <a:pPr marL="269875" lvl="5" indent="-2698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Что является основной целью бизнеса?</a:t>
            </a:r>
          </a:p>
          <a:p>
            <a:pPr marL="269875" lvl="5" indent="-2698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Какие рассогласования целей встречаются в управлении деловой организацией?</a:t>
            </a:r>
          </a:p>
          <a:p>
            <a:pPr marL="269875" lvl="5" indent="-2698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чем особенность подхода «управления по целям» применительно к организационным изменениям?</a:t>
            </a:r>
          </a:p>
          <a:p>
            <a:pPr marL="269875" lvl="5" indent="-2698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Дать описание дереву целей управления развитием организации.</a:t>
            </a:r>
          </a:p>
          <a:p>
            <a:pPr marL="269875" lvl="5" indent="-2698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Почему целевая комплексная программа направлена на всестороннее развитие организации?</a:t>
            </a:r>
          </a:p>
          <a:p>
            <a:pPr marL="269875" lvl="5" indent="-2698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Перечислить принципы управления развитием и организационными изменениями.</a:t>
            </a:r>
          </a:p>
          <a:p>
            <a:pPr marL="269875" lvl="5" indent="-2698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 связаны идеология, ценности и принципы организации?</a:t>
            </a:r>
          </a:p>
          <a:p>
            <a:pPr marL="269875" lvl="5" indent="-2698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Почему необходимо совершенствовать функции управления и каков алгоритм оптимизации?</a:t>
            </a:r>
          </a:p>
          <a:p>
            <a:pPr marL="269875" lvl="5" indent="-2698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Охарактеризуйте процесс совершенствования бизнес-процессов, используя цикл Э. </a:t>
            </a:r>
            <a:r>
              <a:rPr lang="ru-RU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Деминга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269875" lvl="5" indent="-2698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 сочетаются формальные и неформальные методы в управлении организационными изменениями?</a:t>
            </a:r>
          </a:p>
          <a:p>
            <a:pPr marL="269875" lvl="5" indent="-269875">
              <a:spcBef>
                <a:spcPts val="0"/>
              </a:spcBef>
              <a:buClr>
                <a:srgbClr val="0070C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Какие подходы определяют методологию управления развитием и организационными изменениями?</a:t>
            </a: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120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120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0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2"/>
          <p:cNvSpPr>
            <a:spLocks noGrp="1"/>
          </p:cNvSpPr>
          <p:nvPr>
            <p:ph idx="1"/>
          </p:nvPr>
        </p:nvSpPr>
        <p:spPr>
          <a:xfrm>
            <a:off x="250825" y="692150"/>
            <a:ext cx="8642350" cy="5832475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8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Список рекомендуемой литературы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Кожевина О.В. Управление изменениями. Учебное пособие. – М.: ИНФРА-М, 2012 (и др.). – 286 с. 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Распопов В.М. Управление изменениями: учебное пособие [для студентов, обуч. по программам магистратуры, и слушателей программ MBA]. – М.: Магистр, 2013. – 336 с.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Шермет М.А. Управление изменениями: учеб. пособие. – М.: Изд-во «Дело» АНХ, 2010. – 128 с.</a:t>
            </a:r>
          </a:p>
          <a:p>
            <a:r>
              <a:rPr lang="ru-RU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Широкова Г.В. Управление изменениями в российских компаниях: учебник. 3-е издание./ Г.В. Широкова; Высшая школа менеджмента СПбГУ. – СПб.: Изд-во «Высшая школа менеджмента», 2009. – 480 с. </a:t>
            </a:r>
          </a:p>
        </p:txBody>
      </p:sp>
      <p:grpSp>
        <p:nvGrpSpPr>
          <p:cNvPr id="5222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222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2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427</TotalTime>
  <Words>3244</Words>
  <Application>Microsoft Office PowerPoint</Application>
  <PresentationFormat>Экран (4:3)</PresentationFormat>
  <Paragraphs>516</Paragraphs>
  <Slides>47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4" baseType="lpstr">
      <vt:lpstr>Arial</vt:lpstr>
      <vt:lpstr>Calibri</vt:lpstr>
      <vt:lpstr>Constantia</vt:lpstr>
      <vt:lpstr>Wingdings 2</vt:lpstr>
      <vt:lpstr>Verdana</vt:lpstr>
      <vt:lpstr>Times New Roman</vt:lpstr>
      <vt:lpstr>Поток</vt:lpstr>
      <vt:lpstr>ФГБОУ ВПО «Владивостокский государственный университет экономики и сервиса»  Кафедра экономики и менеджмента</vt:lpstr>
      <vt:lpstr>Тема 2.   Принципы, функции и методы управления изменениями  в организации</vt:lpstr>
      <vt:lpstr>Тема 2. Принципы, функции и методы управления изменениями в организации</vt:lpstr>
      <vt:lpstr>Программно-целевой метод управления –  способ формирования системы плановых решений крупных и многофакторных проблем. </vt:lpstr>
      <vt:lpstr>Причины применения  программно-целевого подхода:</vt:lpstr>
      <vt:lpstr>Слайд 6</vt:lpstr>
      <vt:lpstr>Слайд 7</vt:lpstr>
      <vt:lpstr>Матрица целевой комплексной программы  развития организации</vt:lpstr>
      <vt:lpstr>Свойства программно-целевых механизмов управления: </vt:lpstr>
      <vt:lpstr>Последовательность разработка целевой комплексной программы с использованием программно-целевого метода:</vt:lpstr>
      <vt:lpstr>Группы связей между блоками  комплексной программы развития организации:</vt:lpstr>
      <vt:lpstr>Схема целевой комплексной программы развития организации</vt:lpstr>
      <vt:lpstr>Характеристики целей  согласно методике SMART(ER):</vt:lpstr>
      <vt:lpstr>Слайд 14</vt:lpstr>
      <vt:lpstr>Организация –  средство достижения целей,  которое позволяет людям выполнять коллективно то,  что они не могли бы сделать индивидуально. </vt:lpstr>
      <vt:lpstr>Цель — это желаемое, возможное и необходимое состояние, достигаемое через результат деятельности людей и выраженное количественно или качественно, который определяет поведение организации в целом.</vt:lpstr>
      <vt:lpstr>Направления установления целей:</vt:lpstr>
      <vt:lpstr>Функции целей в управлении организацией:</vt:lpstr>
      <vt:lpstr>Представление цели изменений через позиционирование (фиксацию позиций):</vt:lpstr>
      <vt:lpstr>Классификация целей на основе позиционирования</vt:lpstr>
      <vt:lpstr>Цели организационного развития: </vt:lpstr>
      <vt:lpstr> Фазы процесса выработки целей  и установление баланса между целями личности и организационными целями:</vt:lpstr>
      <vt:lpstr>Принципы управления для социальных систем </vt:lpstr>
      <vt:lpstr>Принципы управления организационными изменениями (развитием)</vt:lpstr>
      <vt:lpstr>Слайд 25</vt:lpstr>
      <vt:lpstr>Примеры базовых ценностей организации</vt:lpstr>
      <vt:lpstr>Слайд 27</vt:lpstr>
      <vt:lpstr>Слайд 28</vt:lpstr>
      <vt:lpstr>Функции управления — это комплекс взаимосвязанных воздействий управляющего субъекта, которые направлены на конкретный участок деятельности объекта управления и в совокупности обеспечивают достижение цели, стоящей перед системой управления.</vt:lpstr>
      <vt:lpstr>Классификация функций</vt:lpstr>
      <vt:lpstr>Слайд 31</vt:lpstr>
      <vt:lpstr>Слайд 32</vt:lpstr>
      <vt:lpstr>Цикл совершенствования Э. Деминга</vt:lpstr>
      <vt:lpstr>Главные принципы оптимизации</vt:lpstr>
      <vt:lpstr>Группы мероприятий по оптимизации управленческого процесса:</vt:lpstr>
      <vt:lpstr>Методы управления </vt:lpstr>
      <vt:lpstr>Слайд 37</vt:lpstr>
      <vt:lpstr>Требования к методам управления:</vt:lpstr>
      <vt:lpstr>Формальные методы управления: </vt:lpstr>
      <vt:lpstr>Неформальные методы управления </vt:lpstr>
      <vt:lpstr>Сочетание формальных и неформальных методов  в управлении развитием организации</vt:lpstr>
      <vt:lpstr>Совместное управление  (Collaborative Management) </vt:lpstr>
      <vt:lpstr>Слайд 43</vt:lpstr>
      <vt:lpstr>Задачи «совместного управления»</vt:lpstr>
      <vt:lpstr>Корпоративное управление эффективностью (Corporate Performance Management, СРМ) </vt:lpstr>
      <vt:lpstr>Слайд 46</vt:lpstr>
      <vt:lpstr>Слайд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Представление цели изменений через позиционирование</dc:title>
  <dc:creator>Пользователь</dc:creator>
  <cp:lastModifiedBy>Пользователь</cp:lastModifiedBy>
  <cp:revision>52</cp:revision>
  <dcterms:created xsi:type="dcterms:W3CDTF">2014-06-09T00:30:37Z</dcterms:created>
  <dcterms:modified xsi:type="dcterms:W3CDTF">2015-03-15T17:08:39Z</dcterms:modified>
</cp:coreProperties>
</file>