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77" r:id="rId3"/>
    <p:sldId id="267" r:id="rId4"/>
    <p:sldId id="278" r:id="rId5"/>
    <p:sldId id="279" r:id="rId6"/>
    <p:sldId id="281" r:id="rId7"/>
    <p:sldId id="280" r:id="rId8"/>
    <p:sldId id="282" r:id="rId9"/>
    <p:sldId id="283" r:id="rId10"/>
    <p:sldId id="284" r:id="rId11"/>
    <p:sldId id="285" r:id="rId12"/>
    <p:sldId id="287" r:id="rId13"/>
    <p:sldId id="286" r:id="rId14"/>
    <p:sldId id="289" r:id="rId15"/>
    <p:sldId id="288" r:id="rId16"/>
    <p:sldId id="29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3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B2B3F9-A4FD-4CAF-B797-F64CCBEE42E5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A0B4FCA-B120-485D-B0F1-4CA6693EF4B9}">
      <dgm:prSet phldrT="[Текст]"/>
      <dgm:spPr/>
      <dgm:t>
        <a:bodyPr/>
        <a:lstStyle/>
        <a:p>
          <a:r>
            <a:rPr lang="ru-RU" dirty="0" smtClean="0"/>
            <a:t>Предварительная работа</a:t>
          </a:r>
          <a:endParaRPr lang="ru-RU" dirty="0"/>
        </a:p>
      </dgm:t>
    </dgm:pt>
    <dgm:pt modelId="{C2C3CE65-61EE-4967-B33A-D9EFF3FA9B6B}" type="parTrans" cxnId="{5F85CC79-B028-468D-9411-6E8D5BF00F5E}">
      <dgm:prSet/>
      <dgm:spPr/>
      <dgm:t>
        <a:bodyPr/>
        <a:lstStyle/>
        <a:p>
          <a:endParaRPr lang="ru-RU"/>
        </a:p>
      </dgm:t>
    </dgm:pt>
    <dgm:pt modelId="{DC2096F3-593F-4A5E-8521-F925E4EFAA8A}" type="sibTrans" cxnId="{5F85CC79-B028-468D-9411-6E8D5BF00F5E}">
      <dgm:prSet/>
      <dgm:spPr/>
      <dgm:t>
        <a:bodyPr/>
        <a:lstStyle/>
        <a:p>
          <a:endParaRPr lang="ru-RU"/>
        </a:p>
      </dgm:t>
    </dgm:pt>
    <dgm:pt modelId="{92A3F1D1-1348-456B-A8B4-4653B944B8AF}">
      <dgm:prSet phldrT="[Текст]" custT="1"/>
      <dgm:spPr/>
      <dgm:t>
        <a:bodyPr/>
        <a:lstStyle/>
        <a:p>
          <a:pPr algn="just"/>
          <a:r>
            <a:rPr lang="ru-RU" sz="1700" dirty="0" smtClean="0"/>
            <a:t>Процесс накопления по теме, определение цели и задач экскурсии. Происходит отбор объектов, а которых будет построена экскурсия.</a:t>
          </a:r>
          <a:endParaRPr lang="ru-RU" sz="1700" dirty="0"/>
        </a:p>
      </dgm:t>
    </dgm:pt>
    <dgm:pt modelId="{5784707F-5531-4FDF-9410-4AF8087F13DA}" type="parTrans" cxnId="{21AAE6FD-2B47-4F87-9905-C4C79F60E95D}">
      <dgm:prSet/>
      <dgm:spPr/>
      <dgm:t>
        <a:bodyPr/>
        <a:lstStyle/>
        <a:p>
          <a:endParaRPr lang="ru-RU"/>
        </a:p>
      </dgm:t>
    </dgm:pt>
    <dgm:pt modelId="{816D42A9-B0F7-401A-9D76-A55BF6E8B758}" type="sibTrans" cxnId="{21AAE6FD-2B47-4F87-9905-C4C79F60E95D}">
      <dgm:prSet/>
      <dgm:spPr/>
      <dgm:t>
        <a:bodyPr/>
        <a:lstStyle/>
        <a:p>
          <a:endParaRPr lang="ru-RU"/>
        </a:p>
      </dgm:t>
    </dgm:pt>
    <dgm:pt modelId="{8A645918-43E0-4A05-81D8-2CD75568A5F6}">
      <dgm:prSet phldrT="[Текст]"/>
      <dgm:spPr/>
      <dgm:t>
        <a:bodyPr/>
        <a:lstStyle/>
        <a:p>
          <a:r>
            <a:rPr lang="ru-RU" dirty="0" smtClean="0"/>
            <a:t>Непосредственная разработка экскурсии</a:t>
          </a:r>
          <a:endParaRPr lang="ru-RU" dirty="0"/>
        </a:p>
      </dgm:t>
    </dgm:pt>
    <dgm:pt modelId="{C2104E0E-76C9-46E6-98D3-AA4B1B96B9A2}" type="parTrans" cxnId="{D9A02994-0FCC-4912-8A67-328A38A4DA85}">
      <dgm:prSet/>
      <dgm:spPr/>
      <dgm:t>
        <a:bodyPr/>
        <a:lstStyle/>
        <a:p>
          <a:endParaRPr lang="ru-RU"/>
        </a:p>
      </dgm:t>
    </dgm:pt>
    <dgm:pt modelId="{8F83C0F7-7DF7-488E-98ED-5DD5EEA7EE50}" type="sibTrans" cxnId="{D9A02994-0FCC-4912-8A67-328A38A4DA85}">
      <dgm:prSet/>
      <dgm:spPr/>
      <dgm:t>
        <a:bodyPr/>
        <a:lstStyle/>
        <a:p>
          <a:endParaRPr lang="ru-RU"/>
        </a:p>
      </dgm:t>
    </dgm:pt>
    <dgm:pt modelId="{7E316E89-20E1-4AF1-89D2-53923A08FBEA}">
      <dgm:prSet phldrT="[Текст]" custT="1"/>
      <dgm:spPr/>
      <dgm:t>
        <a:bodyPr/>
        <a:lstStyle/>
        <a:p>
          <a:pPr algn="just"/>
          <a:r>
            <a:rPr lang="ru-RU" sz="1600" dirty="0" smtClean="0"/>
            <a:t>Составление маршрута; обработка фактического материала; работа над содержанием экскурсии; написание контрольного текста; работа над методикой проведения экскурсии; выбор наиболее эффективных методических приемов показа и рассказа; подготовка методической разработки экскурсии; написание экскурсоводами индивидуальных текстов.</a:t>
          </a:r>
          <a:endParaRPr lang="ru-RU" sz="1600" dirty="0"/>
        </a:p>
      </dgm:t>
    </dgm:pt>
    <dgm:pt modelId="{03ED9A7B-56DF-4175-B383-EB646E79B9B2}" type="parTrans" cxnId="{27119824-5206-4AA1-AA9F-F5B7815E2481}">
      <dgm:prSet/>
      <dgm:spPr/>
      <dgm:t>
        <a:bodyPr/>
        <a:lstStyle/>
        <a:p>
          <a:endParaRPr lang="ru-RU"/>
        </a:p>
      </dgm:t>
    </dgm:pt>
    <dgm:pt modelId="{73867B34-B540-4ADC-82C8-298A274B3DB0}" type="sibTrans" cxnId="{27119824-5206-4AA1-AA9F-F5B7815E2481}">
      <dgm:prSet/>
      <dgm:spPr/>
      <dgm:t>
        <a:bodyPr/>
        <a:lstStyle/>
        <a:p>
          <a:endParaRPr lang="ru-RU"/>
        </a:p>
      </dgm:t>
    </dgm:pt>
    <dgm:pt modelId="{0DFD9602-E426-4691-887B-BF8D9A5F0B1E}">
      <dgm:prSet phldrT="[Текст]"/>
      <dgm:spPr/>
      <dgm:t>
        <a:bodyPr/>
        <a:lstStyle/>
        <a:p>
          <a:r>
            <a:rPr lang="ru-RU" dirty="0" smtClean="0"/>
            <a:t>Заключительная ступень</a:t>
          </a:r>
          <a:endParaRPr lang="ru-RU" dirty="0"/>
        </a:p>
      </dgm:t>
    </dgm:pt>
    <dgm:pt modelId="{B37E3B89-BBF6-4F14-B2AC-DD46D01B3750}" type="parTrans" cxnId="{3AE6A6A6-06AE-473B-9B08-D8ABBE6DB99B}">
      <dgm:prSet/>
      <dgm:spPr/>
      <dgm:t>
        <a:bodyPr/>
        <a:lstStyle/>
        <a:p>
          <a:endParaRPr lang="ru-RU"/>
        </a:p>
      </dgm:t>
    </dgm:pt>
    <dgm:pt modelId="{1E0D6CAC-5B49-422E-AFA6-87077F695666}" type="sibTrans" cxnId="{3AE6A6A6-06AE-473B-9B08-D8ABBE6DB99B}">
      <dgm:prSet/>
      <dgm:spPr/>
      <dgm:t>
        <a:bodyPr/>
        <a:lstStyle/>
        <a:p>
          <a:endParaRPr lang="ru-RU"/>
        </a:p>
      </dgm:t>
    </dgm:pt>
    <dgm:pt modelId="{6197826A-52A9-4B7C-AB5C-17F0E13B11E3}">
      <dgm:prSet phldrT="[Текст]" custT="1"/>
      <dgm:spPr/>
      <dgm:t>
        <a:bodyPr/>
        <a:lstStyle/>
        <a:p>
          <a:pPr algn="just"/>
          <a:r>
            <a:rPr lang="ru-RU" sz="1700" dirty="0" smtClean="0"/>
            <a:t>Прием (защита) экскурсии на маршруте. Утверждение новой экскурсии руководителем экскурсионного учреждения, допуск экскурсоводов, защитивших свою тему, до работы на маршруте.</a:t>
          </a:r>
          <a:endParaRPr lang="ru-RU" sz="1700" dirty="0"/>
        </a:p>
      </dgm:t>
    </dgm:pt>
    <dgm:pt modelId="{2F84D435-70B7-4579-A787-73F56E6C15BA}" type="parTrans" cxnId="{E58F7FF5-91B6-433B-9DEE-69D03384756C}">
      <dgm:prSet/>
      <dgm:spPr/>
      <dgm:t>
        <a:bodyPr/>
        <a:lstStyle/>
        <a:p>
          <a:endParaRPr lang="ru-RU"/>
        </a:p>
      </dgm:t>
    </dgm:pt>
    <dgm:pt modelId="{532034B1-2A92-4FB4-8835-6D0EE5362029}" type="sibTrans" cxnId="{E58F7FF5-91B6-433B-9DEE-69D03384756C}">
      <dgm:prSet/>
      <dgm:spPr/>
      <dgm:t>
        <a:bodyPr/>
        <a:lstStyle/>
        <a:p>
          <a:endParaRPr lang="ru-RU"/>
        </a:p>
      </dgm:t>
    </dgm:pt>
    <dgm:pt modelId="{C41BDED4-63EB-46F6-94C5-A833F219CA04}">
      <dgm:prSet/>
      <dgm:spPr/>
      <dgm:t>
        <a:bodyPr/>
        <a:lstStyle/>
        <a:p>
          <a:pPr algn="l"/>
          <a:endParaRPr lang="ru-RU" sz="1500" dirty="0" smtClean="0"/>
        </a:p>
      </dgm:t>
    </dgm:pt>
    <dgm:pt modelId="{DE401A67-567C-4F81-AE2C-470FA76FD069}" type="parTrans" cxnId="{F1D3E0AD-C957-4F00-9336-14040D7549CC}">
      <dgm:prSet/>
      <dgm:spPr/>
      <dgm:t>
        <a:bodyPr/>
        <a:lstStyle/>
        <a:p>
          <a:endParaRPr lang="ru-RU"/>
        </a:p>
      </dgm:t>
    </dgm:pt>
    <dgm:pt modelId="{99827F32-55C9-43AB-8280-1D5CDFB706F8}" type="sibTrans" cxnId="{F1D3E0AD-C957-4F00-9336-14040D7549CC}">
      <dgm:prSet/>
      <dgm:spPr/>
      <dgm:t>
        <a:bodyPr/>
        <a:lstStyle/>
        <a:p>
          <a:endParaRPr lang="ru-RU"/>
        </a:p>
      </dgm:t>
    </dgm:pt>
    <dgm:pt modelId="{81879170-39C4-4FAB-9FC1-54A2309FFDD7}">
      <dgm:prSet/>
      <dgm:spPr/>
      <dgm:t>
        <a:bodyPr/>
        <a:lstStyle/>
        <a:p>
          <a:pPr algn="l"/>
          <a:endParaRPr lang="ru-RU" sz="2000" dirty="0"/>
        </a:p>
      </dgm:t>
    </dgm:pt>
    <dgm:pt modelId="{B400D9E2-73D4-468B-8DDF-5C9E698053E9}" type="parTrans" cxnId="{5DEA65AF-C8AF-4A8B-81B1-B175C579BA9E}">
      <dgm:prSet/>
      <dgm:spPr/>
      <dgm:t>
        <a:bodyPr/>
        <a:lstStyle/>
        <a:p>
          <a:endParaRPr lang="ru-RU"/>
        </a:p>
      </dgm:t>
    </dgm:pt>
    <dgm:pt modelId="{520B579E-02DC-43DC-A123-02A32A6799D6}" type="sibTrans" cxnId="{5DEA65AF-C8AF-4A8B-81B1-B175C579BA9E}">
      <dgm:prSet/>
      <dgm:spPr/>
      <dgm:t>
        <a:bodyPr/>
        <a:lstStyle/>
        <a:p>
          <a:endParaRPr lang="ru-RU"/>
        </a:p>
      </dgm:t>
    </dgm:pt>
    <dgm:pt modelId="{508E7762-D6B7-4C8E-934B-8130AFCEE087}" type="pres">
      <dgm:prSet presAssocID="{C8B2B3F9-A4FD-4CAF-B797-F64CCBEE42E5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DA0F907-1C45-4696-9B0D-07856046C2FA}" type="pres">
      <dgm:prSet presAssocID="{BA0B4FCA-B120-485D-B0F1-4CA6693EF4B9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68A94A-DC71-49D2-9724-A46666DF9AAF}" type="pres">
      <dgm:prSet presAssocID="{BA0B4FCA-B120-485D-B0F1-4CA6693EF4B9}" presName="childText1" presStyleLbl="solidAlignAcc1" presStyleIdx="0" presStyleCnt="3" custScaleX="98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5278F5-6295-44B1-BC1C-1B8C60292879}" type="pres">
      <dgm:prSet presAssocID="{8A645918-43E0-4A05-81D8-2CD75568A5F6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BC0EE8-11FC-4814-8E1B-18315F77107C}" type="pres">
      <dgm:prSet presAssocID="{8A645918-43E0-4A05-81D8-2CD75568A5F6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46F2A1-CC16-4A51-853B-9873BE4B644E}" type="pres">
      <dgm:prSet presAssocID="{0DFD9602-E426-4691-887B-BF8D9A5F0B1E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782B82-17E1-41D0-A8AC-E0885F766EDD}" type="pres">
      <dgm:prSet presAssocID="{0DFD9602-E426-4691-887B-BF8D9A5F0B1E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8F3307-B616-466A-9B1D-BD8F5472D839}" type="presOf" srcId="{BA0B4FCA-B120-485D-B0F1-4CA6693EF4B9}" destId="{4DA0F907-1C45-4696-9B0D-07856046C2FA}" srcOrd="0" destOrd="0" presId="urn:microsoft.com/office/officeart/2009/3/layout/IncreasingArrowsProcess"/>
    <dgm:cxn modelId="{5F85CC79-B028-468D-9411-6E8D5BF00F5E}" srcId="{C8B2B3F9-A4FD-4CAF-B797-F64CCBEE42E5}" destId="{BA0B4FCA-B120-485D-B0F1-4CA6693EF4B9}" srcOrd="0" destOrd="0" parTransId="{C2C3CE65-61EE-4967-B33A-D9EFF3FA9B6B}" sibTransId="{DC2096F3-593F-4A5E-8521-F925E4EFAA8A}"/>
    <dgm:cxn modelId="{D9A02994-0FCC-4912-8A67-328A38A4DA85}" srcId="{C8B2B3F9-A4FD-4CAF-B797-F64CCBEE42E5}" destId="{8A645918-43E0-4A05-81D8-2CD75568A5F6}" srcOrd="1" destOrd="0" parTransId="{C2104E0E-76C9-46E6-98D3-AA4B1B96B9A2}" sibTransId="{8F83C0F7-7DF7-488E-98ED-5DD5EEA7EE50}"/>
    <dgm:cxn modelId="{27119824-5206-4AA1-AA9F-F5B7815E2481}" srcId="{8A645918-43E0-4A05-81D8-2CD75568A5F6}" destId="{7E316E89-20E1-4AF1-89D2-53923A08FBEA}" srcOrd="0" destOrd="0" parTransId="{03ED9A7B-56DF-4175-B383-EB646E79B9B2}" sibTransId="{73867B34-B540-4ADC-82C8-298A274B3DB0}"/>
    <dgm:cxn modelId="{BAF363A1-AFD7-4B7A-BCF3-3338C79C7CD5}" type="presOf" srcId="{8A645918-43E0-4A05-81D8-2CD75568A5F6}" destId="{675278F5-6295-44B1-BC1C-1B8C60292879}" srcOrd="0" destOrd="0" presId="urn:microsoft.com/office/officeart/2009/3/layout/IncreasingArrowsProcess"/>
    <dgm:cxn modelId="{3A63261E-3FD2-49BE-995A-365B205E3768}" type="presOf" srcId="{81879170-39C4-4FAB-9FC1-54A2309FFDD7}" destId="{3C782B82-17E1-41D0-A8AC-E0885F766EDD}" srcOrd="0" destOrd="1" presId="urn:microsoft.com/office/officeart/2009/3/layout/IncreasingArrowsProcess"/>
    <dgm:cxn modelId="{D8818D06-5182-4840-9414-3F47178E68AC}" type="presOf" srcId="{0DFD9602-E426-4691-887B-BF8D9A5F0B1E}" destId="{E846F2A1-CC16-4A51-853B-9873BE4B644E}" srcOrd="0" destOrd="0" presId="urn:microsoft.com/office/officeart/2009/3/layout/IncreasingArrowsProcess"/>
    <dgm:cxn modelId="{EEE64EFE-2202-45A0-8D6C-5FD8F89677F7}" type="presOf" srcId="{C8B2B3F9-A4FD-4CAF-B797-F64CCBEE42E5}" destId="{508E7762-D6B7-4C8E-934B-8130AFCEE087}" srcOrd="0" destOrd="0" presId="urn:microsoft.com/office/officeart/2009/3/layout/IncreasingArrowsProcess"/>
    <dgm:cxn modelId="{F1D3E0AD-C957-4F00-9336-14040D7549CC}" srcId="{8A645918-43E0-4A05-81D8-2CD75568A5F6}" destId="{C41BDED4-63EB-46F6-94C5-A833F219CA04}" srcOrd="1" destOrd="0" parTransId="{DE401A67-567C-4F81-AE2C-470FA76FD069}" sibTransId="{99827F32-55C9-43AB-8280-1D5CDFB706F8}"/>
    <dgm:cxn modelId="{E58F7FF5-91B6-433B-9DEE-69D03384756C}" srcId="{0DFD9602-E426-4691-887B-BF8D9A5F0B1E}" destId="{6197826A-52A9-4B7C-AB5C-17F0E13B11E3}" srcOrd="0" destOrd="0" parTransId="{2F84D435-70B7-4579-A787-73F56E6C15BA}" sibTransId="{532034B1-2A92-4FB4-8835-6D0EE5362029}"/>
    <dgm:cxn modelId="{23211B8E-1DCF-486B-BD11-0CF92CCD4FD2}" type="presOf" srcId="{C41BDED4-63EB-46F6-94C5-A833F219CA04}" destId="{B7BC0EE8-11FC-4814-8E1B-18315F77107C}" srcOrd="0" destOrd="1" presId="urn:microsoft.com/office/officeart/2009/3/layout/IncreasingArrowsProcess"/>
    <dgm:cxn modelId="{688C8967-3602-4C13-AB3A-FF1D6110DB33}" type="presOf" srcId="{6197826A-52A9-4B7C-AB5C-17F0E13B11E3}" destId="{3C782B82-17E1-41D0-A8AC-E0885F766EDD}" srcOrd="0" destOrd="0" presId="urn:microsoft.com/office/officeart/2009/3/layout/IncreasingArrowsProcess"/>
    <dgm:cxn modelId="{3AE6A6A6-06AE-473B-9B08-D8ABBE6DB99B}" srcId="{C8B2B3F9-A4FD-4CAF-B797-F64CCBEE42E5}" destId="{0DFD9602-E426-4691-887B-BF8D9A5F0B1E}" srcOrd="2" destOrd="0" parTransId="{B37E3B89-BBF6-4F14-B2AC-DD46D01B3750}" sibTransId="{1E0D6CAC-5B49-422E-AFA6-87077F695666}"/>
    <dgm:cxn modelId="{5DEA65AF-C8AF-4A8B-81B1-B175C579BA9E}" srcId="{0DFD9602-E426-4691-887B-BF8D9A5F0B1E}" destId="{81879170-39C4-4FAB-9FC1-54A2309FFDD7}" srcOrd="1" destOrd="0" parTransId="{B400D9E2-73D4-468B-8DDF-5C9E698053E9}" sibTransId="{520B579E-02DC-43DC-A123-02A32A6799D6}"/>
    <dgm:cxn modelId="{21AAE6FD-2B47-4F87-9905-C4C79F60E95D}" srcId="{BA0B4FCA-B120-485D-B0F1-4CA6693EF4B9}" destId="{92A3F1D1-1348-456B-A8B4-4653B944B8AF}" srcOrd="0" destOrd="0" parTransId="{5784707F-5531-4FDF-9410-4AF8087F13DA}" sibTransId="{816D42A9-B0F7-401A-9D76-A55BF6E8B758}"/>
    <dgm:cxn modelId="{3C9CFE3A-DA8A-4609-B875-80873549CF3C}" type="presOf" srcId="{92A3F1D1-1348-456B-A8B4-4653B944B8AF}" destId="{DD68A94A-DC71-49D2-9724-A46666DF9AAF}" srcOrd="0" destOrd="0" presId="urn:microsoft.com/office/officeart/2009/3/layout/IncreasingArrowsProcess"/>
    <dgm:cxn modelId="{5AD15662-9AE8-4CB4-BF45-E4CBB1B763B7}" type="presOf" srcId="{7E316E89-20E1-4AF1-89D2-53923A08FBEA}" destId="{B7BC0EE8-11FC-4814-8E1B-18315F77107C}" srcOrd="0" destOrd="0" presId="urn:microsoft.com/office/officeart/2009/3/layout/IncreasingArrowsProcess"/>
    <dgm:cxn modelId="{48097006-6138-49AB-8B2C-590278222000}" type="presParOf" srcId="{508E7762-D6B7-4C8E-934B-8130AFCEE087}" destId="{4DA0F907-1C45-4696-9B0D-07856046C2FA}" srcOrd="0" destOrd="0" presId="urn:microsoft.com/office/officeart/2009/3/layout/IncreasingArrowsProcess"/>
    <dgm:cxn modelId="{F65B4462-F553-4350-BE23-53CD59DF3111}" type="presParOf" srcId="{508E7762-D6B7-4C8E-934B-8130AFCEE087}" destId="{DD68A94A-DC71-49D2-9724-A46666DF9AAF}" srcOrd="1" destOrd="0" presId="urn:microsoft.com/office/officeart/2009/3/layout/IncreasingArrowsProcess"/>
    <dgm:cxn modelId="{89B038C1-9FA4-4991-9BD8-7E8A5C85A530}" type="presParOf" srcId="{508E7762-D6B7-4C8E-934B-8130AFCEE087}" destId="{675278F5-6295-44B1-BC1C-1B8C60292879}" srcOrd="2" destOrd="0" presId="urn:microsoft.com/office/officeart/2009/3/layout/IncreasingArrowsProcess"/>
    <dgm:cxn modelId="{A880615D-BAC5-433A-9768-2D321E417AD7}" type="presParOf" srcId="{508E7762-D6B7-4C8E-934B-8130AFCEE087}" destId="{B7BC0EE8-11FC-4814-8E1B-18315F77107C}" srcOrd="3" destOrd="0" presId="urn:microsoft.com/office/officeart/2009/3/layout/IncreasingArrowsProcess"/>
    <dgm:cxn modelId="{4B2AFF4D-EF42-49FC-A13C-D28437C7630A}" type="presParOf" srcId="{508E7762-D6B7-4C8E-934B-8130AFCEE087}" destId="{E846F2A1-CC16-4A51-853B-9873BE4B644E}" srcOrd="4" destOrd="0" presId="urn:microsoft.com/office/officeart/2009/3/layout/IncreasingArrowsProcess"/>
    <dgm:cxn modelId="{99CDA015-C838-4551-96B9-9399977BBE9A}" type="presParOf" srcId="{508E7762-D6B7-4C8E-934B-8130AFCEE087}" destId="{3C782B82-17E1-41D0-A8AC-E0885F766EDD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77309F-2207-47CA-B31C-9D0D954F6558}" type="doc">
      <dgm:prSet loTypeId="urn:microsoft.com/office/officeart/2005/8/layout/hierarchy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59A434B-27BF-4AB8-A192-232722403F67}">
      <dgm:prSet phldrT="[Текст]" custT="1"/>
      <dgm:spPr/>
      <dgm:t>
        <a:bodyPr/>
        <a:lstStyle/>
        <a:p>
          <a:r>
            <a:rPr lang="ru-RU" sz="2000" dirty="0" smtClean="0"/>
            <a:t>Познавательная ценность</a:t>
          </a:r>
          <a:endParaRPr lang="ru-RU" sz="2000" dirty="0"/>
        </a:p>
      </dgm:t>
    </dgm:pt>
    <dgm:pt modelId="{3463F922-6909-4897-93ED-D90796F46B6E}" type="parTrans" cxnId="{8719CC03-DC8C-406E-B100-DAB349537403}">
      <dgm:prSet/>
      <dgm:spPr/>
      <dgm:t>
        <a:bodyPr/>
        <a:lstStyle/>
        <a:p>
          <a:endParaRPr lang="ru-RU" sz="2000"/>
        </a:p>
      </dgm:t>
    </dgm:pt>
    <dgm:pt modelId="{53BB27D3-BF9D-4277-8ECA-79590A986466}" type="sibTrans" cxnId="{8719CC03-DC8C-406E-B100-DAB349537403}">
      <dgm:prSet/>
      <dgm:spPr/>
      <dgm:t>
        <a:bodyPr/>
        <a:lstStyle/>
        <a:p>
          <a:endParaRPr lang="ru-RU" sz="2000"/>
        </a:p>
      </dgm:t>
    </dgm:pt>
    <dgm:pt modelId="{3859C223-4267-4F3C-B1E1-1E7917D66BA7}">
      <dgm:prSet phldrT="[Текст]" custT="1"/>
      <dgm:spPr/>
      <dgm:t>
        <a:bodyPr/>
        <a:lstStyle/>
        <a:p>
          <a:r>
            <a:rPr lang="ru-RU" sz="2000" dirty="0" smtClean="0"/>
            <a:t>Необычность </a:t>
          </a:r>
          <a:endParaRPr lang="ru-RU" sz="2000" dirty="0"/>
        </a:p>
      </dgm:t>
    </dgm:pt>
    <dgm:pt modelId="{42165994-9727-4F40-8D7E-E9DCF4A01000}" type="parTrans" cxnId="{045F91F9-F335-4D4E-95DF-1CF6D811B72C}">
      <dgm:prSet/>
      <dgm:spPr/>
      <dgm:t>
        <a:bodyPr/>
        <a:lstStyle/>
        <a:p>
          <a:endParaRPr lang="ru-RU" sz="2000"/>
        </a:p>
      </dgm:t>
    </dgm:pt>
    <dgm:pt modelId="{BA16A376-E341-4BB0-82F1-1C49796D6677}" type="sibTrans" cxnId="{045F91F9-F335-4D4E-95DF-1CF6D811B72C}">
      <dgm:prSet/>
      <dgm:spPr/>
      <dgm:t>
        <a:bodyPr/>
        <a:lstStyle/>
        <a:p>
          <a:endParaRPr lang="ru-RU" sz="2000"/>
        </a:p>
      </dgm:t>
    </dgm:pt>
    <dgm:pt modelId="{A924D7D8-0948-42D1-8FA6-09C7FCDED261}">
      <dgm:prSet phldrT="[Текст]" custT="1"/>
      <dgm:spPr/>
      <dgm:t>
        <a:bodyPr/>
        <a:lstStyle/>
        <a:p>
          <a:r>
            <a:rPr lang="ru-RU" sz="2000" dirty="0" smtClean="0"/>
            <a:t>Сохранность</a:t>
          </a:r>
          <a:endParaRPr lang="ru-RU" sz="2000" dirty="0"/>
        </a:p>
      </dgm:t>
    </dgm:pt>
    <dgm:pt modelId="{EA6D6A9E-3E3C-4F49-BDDB-71AAB62DBBD2}" type="parTrans" cxnId="{0EEDC132-51E0-4029-8AD4-FF581BFE06D0}">
      <dgm:prSet/>
      <dgm:spPr/>
      <dgm:t>
        <a:bodyPr/>
        <a:lstStyle/>
        <a:p>
          <a:endParaRPr lang="ru-RU" sz="2000"/>
        </a:p>
      </dgm:t>
    </dgm:pt>
    <dgm:pt modelId="{3ABF5989-42FF-4A77-8C5D-7CC5862B5C8F}" type="sibTrans" cxnId="{0EEDC132-51E0-4029-8AD4-FF581BFE06D0}">
      <dgm:prSet/>
      <dgm:spPr/>
      <dgm:t>
        <a:bodyPr/>
        <a:lstStyle/>
        <a:p>
          <a:endParaRPr lang="ru-RU" sz="2000"/>
        </a:p>
      </dgm:t>
    </dgm:pt>
    <dgm:pt modelId="{E7974C16-4262-43E9-85B9-3AEAD28AE992}">
      <dgm:prSet phldrT="[Текст]" custT="1"/>
      <dgm:spPr/>
      <dgm:t>
        <a:bodyPr/>
        <a:lstStyle/>
        <a:p>
          <a:r>
            <a:rPr lang="ru-RU" sz="2000" dirty="0" smtClean="0"/>
            <a:t>Местонахождение</a:t>
          </a:r>
          <a:endParaRPr lang="ru-RU" sz="2000" dirty="0"/>
        </a:p>
      </dgm:t>
    </dgm:pt>
    <dgm:pt modelId="{A57E4187-63A3-43FB-9F4B-F9CADB53910D}" type="parTrans" cxnId="{16366B05-E601-47F9-B266-39890C26DE27}">
      <dgm:prSet/>
      <dgm:spPr/>
      <dgm:t>
        <a:bodyPr/>
        <a:lstStyle/>
        <a:p>
          <a:endParaRPr lang="ru-RU" sz="2000"/>
        </a:p>
      </dgm:t>
    </dgm:pt>
    <dgm:pt modelId="{D99EB3EF-1B34-422A-AB79-F18731939032}" type="sibTrans" cxnId="{16366B05-E601-47F9-B266-39890C26DE27}">
      <dgm:prSet/>
      <dgm:spPr/>
      <dgm:t>
        <a:bodyPr/>
        <a:lstStyle/>
        <a:p>
          <a:endParaRPr lang="ru-RU" sz="2000"/>
        </a:p>
      </dgm:t>
    </dgm:pt>
    <dgm:pt modelId="{0D93A181-B2DC-419C-A0C9-76CC0BD6AA92}">
      <dgm:prSet phldrT="[Текст]" custT="1"/>
      <dgm:spPr/>
      <dgm:t>
        <a:bodyPr/>
        <a:lstStyle/>
        <a:p>
          <a:r>
            <a:rPr lang="ru-RU" sz="2000" dirty="0" smtClean="0"/>
            <a:t>Выразительность</a:t>
          </a:r>
          <a:endParaRPr lang="ru-RU" sz="2000" dirty="0"/>
        </a:p>
      </dgm:t>
    </dgm:pt>
    <dgm:pt modelId="{96E8E37C-DE76-4766-A786-C5FFD4723FBC}" type="parTrans" cxnId="{75F94440-43E9-4CAF-AA48-9477056D9B34}">
      <dgm:prSet/>
      <dgm:spPr/>
      <dgm:t>
        <a:bodyPr/>
        <a:lstStyle/>
        <a:p>
          <a:endParaRPr lang="ru-RU" sz="2000"/>
        </a:p>
      </dgm:t>
    </dgm:pt>
    <dgm:pt modelId="{806E540A-6F3D-4AEB-9D22-A873DBBBBFED}" type="sibTrans" cxnId="{75F94440-43E9-4CAF-AA48-9477056D9B34}">
      <dgm:prSet/>
      <dgm:spPr/>
      <dgm:t>
        <a:bodyPr/>
        <a:lstStyle/>
        <a:p>
          <a:endParaRPr lang="ru-RU" sz="2000"/>
        </a:p>
      </dgm:t>
    </dgm:pt>
    <dgm:pt modelId="{2F1B98F6-6DFE-4AC2-B0F3-0F2447791379}" type="pres">
      <dgm:prSet presAssocID="{8177309F-2207-47CA-B31C-9D0D954F655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BC71B11-192C-485C-80D4-67BDFF548448}" type="pres">
      <dgm:prSet presAssocID="{A59A434B-27BF-4AB8-A192-232722403F67}" presName="vertOne" presStyleCnt="0"/>
      <dgm:spPr/>
    </dgm:pt>
    <dgm:pt modelId="{BEF8187E-58B5-4ED9-8037-BB5F877CC4FC}" type="pres">
      <dgm:prSet presAssocID="{A59A434B-27BF-4AB8-A192-232722403F67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0B5F65-41DA-4BDE-8AB2-04E74DE7A258}" type="pres">
      <dgm:prSet presAssocID="{A59A434B-27BF-4AB8-A192-232722403F67}" presName="parTransOne" presStyleCnt="0"/>
      <dgm:spPr/>
    </dgm:pt>
    <dgm:pt modelId="{450ABC3F-0739-44CB-B6E2-98E605CC3EEE}" type="pres">
      <dgm:prSet presAssocID="{A59A434B-27BF-4AB8-A192-232722403F67}" presName="horzOne" presStyleCnt="0"/>
      <dgm:spPr/>
    </dgm:pt>
    <dgm:pt modelId="{A325F9C9-1115-4659-9452-EC37A1F6C60A}" type="pres">
      <dgm:prSet presAssocID="{3859C223-4267-4F3C-B1E1-1E7917D66BA7}" presName="vertTwo" presStyleCnt="0"/>
      <dgm:spPr/>
    </dgm:pt>
    <dgm:pt modelId="{431E181C-33F6-4ADD-AE9C-379FDAB3E87B}" type="pres">
      <dgm:prSet presAssocID="{3859C223-4267-4F3C-B1E1-1E7917D66BA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21D380-9558-42EF-8AEC-CD405F1CDD66}" type="pres">
      <dgm:prSet presAssocID="{3859C223-4267-4F3C-B1E1-1E7917D66BA7}" presName="parTransTwo" presStyleCnt="0"/>
      <dgm:spPr/>
    </dgm:pt>
    <dgm:pt modelId="{1BC86EC4-B3AD-4885-8AD1-2458F7C1E454}" type="pres">
      <dgm:prSet presAssocID="{3859C223-4267-4F3C-B1E1-1E7917D66BA7}" presName="horzTwo" presStyleCnt="0"/>
      <dgm:spPr/>
    </dgm:pt>
    <dgm:pt modelId="{5F044977-E533-42FD-8384-3BA489541019}" type="pres">
      <dgm:prSet presAssocID="{A924D7D8-0948-42D1-8FA6-09C7FCDED261}" presName="vertThree" presStyleCnt="0"/>
      <dgm:spPr/>
    </dgm:pt>
    <dgm:pt modelId="{61A2C120-A73A-42AC-A268-41B4FD29AF52}" type="pres">
      <dgm:prSet presAssocID="{A924D7D8-0948-42D1-8FA6-09C7FCDED261}" presName="txThree" presStyleLbl="node3" presStyleIdx="0" presStyleCnt="2" custLinFactNeighborX="43611" custLinFactNeighborY="2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FEF05B-F3CD-4CEF-8E3C-8C10BC0C5D7A}" type="pres">
      <dgm:prSet presAssocID="{A924D7D8-0948-42D1-8FA6-09C7FCDED261}" presName="horzThree" presStyleCnt="0"/>
      <dgm:spPr/>
    </dgm:pt>
    <dgm:pt modelId="{2057D75F-0FA9-44A9-9785-C4445956D845}" type="pres">
      <dgm:prSet presAssocID="{3ABF5989-42FF-4A77-8C5D-7CC5862B5C8F}" presName="sibSpaceThree" presStyleCnt="0"/>
      <dgm:spPr/>
    </dgm:pt>
    <dgm:pt modelId="{EAF1A840-D4DD-449F-9E02-40DEB2E5DA80}" type="pres">
      <dgm:prSet presAssocID="{E7974C16-4262-43E9-85B9-3AEAD28AE992}" presName="vertThree" presStyleCnt="0"/>
      <dgm:spPr/>
    </dgm:pt>
    <dgm:pt modelId="{C317E182-A779-42EF-BB44-688196866775}" type="pres">
      <dgm:prSet presAssocID="{E7974C16-4262-43E9-85B9-3AEAD28AE992}" presName="txThree" presStyleLbl="node3" presStyleIdx="1" presStyleCnt="2" custLinFactNeighborX="77487" custLinFactNeighborY="2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C72B3A-08C2-4A48-BC13-EE56CC37C814}" type="pres">
      <dgm:prSet presAssocID="{E7974C16-4262-43E9-85B9-3AEAD28AE992}" presName="horzThree" presStyleCnt="0"/>
      <dgm:spPr/>
    </dgm:pt>
    <dgm:pt modelId="{7ACE8F22-21CE-4F7A-8674-6AF5C37034C1}" type="pres">
      <dgm:prSet presAssocID="{BA16A376-E341-4BB0-82F1-1C49796D6677}" presName="sibSpaceTwo" presStyleCnt="0"/>
      <dgm:spPr/>
    </dgm:pt>
    <dgm:pt modelId="{C0FB9E92-1295-4C17-BD1D-B34007E9650A}" type="pres">
      <dgm:prSet presAssocID="{0D93A181-B2DC-419C-A0C9-76CC0BD6AA92}" presName="vertTwo" presStyleCnt="0"/>
      <dgm:spPr/>
    </dgm:pt>
    <dgm:pt modelId="{DEEF8DA8-854D-49B1-8B04-3E4B3D29C5D9}" type="pres">
      <dgm:prSet presAssocID="{0D93A181-B2DC-419C-A0C9-76CC0BD6AA9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36233C-5E9A-41A9-9385-DD7257E521D1}" type="pres">
      <dgm:prSet presAssocID="{0D93A181-B2DC-419C-A0C9-76CC0BD6AA92}" presName="horzTwo" presStyleCnt="0"/>
      <dgm:spPr/>
    </dgm:pt>
  </dgm:ptLst>
  <dgm:cxnLst>
    <dgm:cxn modelId="{16366B05-E601-47F9-B266-39890C26DE27}" srcId="{3859C223-4267-4F3C-B1E1-1E7917D66BA7}" destId="{E7974C16-4262-43E9-85B9-3AEAD28AE992}" srcOrd="1" destOrd="0" parTransId="{A57E4187-63A3-43FB-9F4B-F9CADB53910D}" sibTransId="{D99EB3EF-1B34-422A-AB79-F18731939032}"/>
    <dgm:cxn modelId="{5703D781-C548-4459-8B8B-6CD0BF65E4DE}" type="presOf" srcId="{8177309F-2207-47CA-B31C-9D0D954F6558}" destId="{2F1B98F6-6DFE-4AC2-B0F3-0F2447791379}" srcOrd="0" destOrd="0" presId="urn:microsoft.com/office/officeart/2005/8/layout/hierarchy4"/>
    <dgm:cxn modelId="{F4A795A8-C794-4EF6-9338-F3EEAB634700}" type="presOf" srcId="{0D93A181-B2DC-419C-A0C9-76CC0BD6AA92}" destId="{DEEF8DA8-854D-49B1-8B04-3E4B3D29C5D9}" srcOrd="0" destOrd="0" presId="urn:microsoft.com/office/officeart/2005/8/layout/hierarchy4"/>
    <dgm:cxn modelId="{045F91F9-F335-4D4E-95DF-1CF6D811B72C}" srcId="{A59A434B-27BF-4AB8-A192-232722403F67}" destId="{3859C223-4267-4F3C-B1E1-1E7917D66BA7}" srcOrd="0" destOrd="0" parTransId="{42165994-9727-4F40-8D7E-E9DCF4A01000}" sibTransId="{BA16A376-E341-4BB0-82F1-1C49796D6677}"/>
    <dgm:cxn modelId="{5E4C658E-B5D4-4A24-98D3-0621DBDD1DEC}" type="presOf" srcId="{A59A434B-27BF-4AB8-A192-232722403F67}" destId="{BEF8187E-58B5-4ED9-8037-BB5F877CC4FC}" srcOrd="0" destOrd="0" presId="urn:microsoft.com/office/officeart/2005/8/layout/hierarchy4"/>
    <dgm:cxn modelId="{FE51A112-5AD5-4E0A-B2C9-080393790993}" type="presOf" srcId="{3859C223-4267-4F3C-B1E1-1E7917D66BA7}" destId="{431E181C-33F6-4ADD-AE9C-379FDAB3E87B}" srcOrd="0" destOrd="0" presId="urn:microsoft.com/office/officeart/2005/8/layout/hierarchy4"/>
    <dgm:cxn modelId="{49501768-E5DB-4F3D-8154-945C06D6F974}" type="presOf" srcId="{E7974C16-4262-43E9-85B9-3AEAD28AE992}" destId="{C317E182-A779-42EF-BB44-688196866775}" srcOrd="0" destOrd="0" presId="urn:microsoft.com/office/officeart/2005/8/layout/hierarchy4"/>
    <dgm:cxn modelId="{0EEDC132-51E0-4029-8AD4-FF581BFE06D0}" srcId="{3859C223-4267-4F3C-B1E1-1E7917D66BA7}" destId="{A924D7D8-0948-42D1-8FA6-09C7FCDED261}" srcOrd="0" destOrd="0" parTransId="{EA6D6A9E-3E3C-4F49-BDDB-71AAB62DBBD2}" sibTransId="{3ABF5989-42FF-4A77-8C5D-7CC5862B5C8F}"/>
    <dgm:cxn modelId="{75F94440-43E9-4CAF-AA48-9477056D9B34}" srcId="{A59A434B-27BF-4AB8-A192-232722403F67}" destId="{0D93A181-B2DC-419C-A0C9-76CC0BD6AA92}" srcOrd="1" destOrd="0" parTransId="{96E8E37C-DE76-4766-A786-C5FFD4723FBC}" sibTransId="{806E540A-6F3D-4AEB-9D22-A873DBBBBFED}"/>
    <dgm:cxn modelId="{8719CC03-DC8C-406E-B100-DAB349537403}" srcId="{8177309F-2207-47CA-B31C-9D0D954F6558}" destId="{A59A434B-27BF-4AB8-A192-232722403F67}" srcOrd="0" destOrd="0" parTransId="{3463F922-6909-4897-93ED-D90796F46B6E}" sibTransId="{53BB27D3-BF9D-4277-8ECA-79590A986466}"/>
    <dgm:cxn modelId="{AF627E37-3CDA-4C85-8F2B-435527A8440B}" type="presOf" srcId="{A924D7D8-0948-42D1-8FA6-09C7FCDED261}" destId="{61A2C120-A73A-42AC-A268-41B4FD29AF52}" srcOrd="0" destOrd="0" presId="urn:microsoft.com/office/officeart/2005/8/layout/hierarchy4"/>
    <dgm:cxn modelId="{35E3AF92-3082-4ED1-A1C8-CBC03FEF99AD}" type="presParOf" srcId="{2F1B98F6-6DFE-4AC2-B0F3-0F2447791379}" destId="{4BC71B11-192C-485C-80D4-67BDFF548448}" srcOrd="0" destOrd="0" presId="urn:microsoft.com/office/officeart/2005/8/layout/hierarchy4"/>
    <dgm:cxn modelId="{C4DF0FD5-FF4F-45F8-9238-AD83F131C527}" type="presParOf" srcId="{4BC71B11-192C-485C-80D4-67BDFF548448}" destId="{BEF8187E-58B5-4ED9-8037-BB5F877CC4FC}" srcOrd="0" destOrd="0" presId="urn:microsoft.com/office/officeart/2005/8/layout/hierarchy4"/>
    <dgm:cxn modelId="{B0BB767A-ECF5-463C-9353-FCCA76FF2FE2}" type="presParOf" srcId="{4BC71B11-192C-485C-80D4-67BDFF548448}" destId="{A90B5F65-41DA-4BDE-8AB2-04E74DE7A258}" srcOrd="1" destOrd="0" presId="urn:microsoft.com/office/officeart/2005/8/layout/hierarchy4"/>
    <dgm:cxn modelId="{329A6CBF-941C-48B4-9BC5-177067BD6C85}" type="presParOf" srcId="{4BC71B11-192C-485C-80D4-67BDFF548448}" destId="{450ABC3F-0739-44CB-B6E2-98E605CC3EEE}" srcOrd="2" destOrd="0" presId="urn:microsoft.com/office/officeart/2005/8/layout/hierarchy4"/>
    <dgm:cxn modelId="{755B8D6A-431D-4C62-B171-DA2F72BEADDE}" type="presParOf" srcId="{450ABC3F-0739-44CB-B6E2-98E605CC3EEE}" destId="{A325F9C9-1115-4659-9452-EC37A1F6C60A}" srcOrd="0" destOrd="0" presId="urn:microsoft.com/office/officeart/2005/8/layout/hierarchy4"/>
    <dgm:cxn modelId="{7A9A4754-EC27-463A-A1A6-C173E7D31E04}" type="presParOf" srcId="{A325F9C9-1115-4659-9452-EC37A1F6C60A}" destId="{431E181C-33F6-4ADD-AE9C-379FDAB3E87B}" srcOrd="0" destOrd="0" presId="urn:microsoft.com/office/officeart/2005/8/layout/hierarchy4"/>
    <dgm:cxn modelId="{BBA3DBE1-8545-4B57-8F8E-2DC5195AD88C}" type="presParOf" srcId="{A325F9C9-1115-4659-9452-EC37A1F6C60A}" destId="{5B21D380-9558-42EF-8AEC-CD405F1CDD66}" srcOrd="1" destOrd="0" presId="urn:microsoft.com/office/officeart/2005/8/layout/hierarchy4"/>
    <dgm:cxn modelId="{2135A978-7E14-4413-9B51-A56505B2FB80}" type="presParOf" srcId="{A325F9C9-1115-4659-9452-EC37A1F6C60A}" destId="{1BC86EC4-B3AD-4885-8AD1-2458F7C1E454}" srcOrd="2" destOrd="0" presId="urn:microsoft.com/office/officeart/2005/8/layout/hierarchy4"/>
    <dgm:cxn modelId="{CE5B1A58-B92D-45E4-8C45-9CABEEA54D67}" type="presParOf" srcId="{1BC86EC4-B3AD-4885-8AD1-2458F7C1E454}" destId="{5F044977-E533-42FD-8384-3BA489541019}" srcOrd="0" destOrd="0" presId="urn:microsoft.com/office/officeart/2005/8/layout/hierarchy4"/>
    <dgm:cxn modelId="{64AC6C4F-993C-4569-AAF2-492291DEA68D}" type="presParOf" srcId="{5F044977-E533-42FD-8384-3BA489541019}" destId="{61A2C120-A73A-42AC-A268-41B4FD29AF52}" srcOrd="0" destOrd="0" presId="urn:microsoft.com/office/officeart/2005/8/layout/hierarchy4"/>
    <dgm:cxn modelId="{A42C5B4C-1622-4730-B9AF-D1DF1960959E}" type="presParOf" srcId="{5F044977-E533-42FD-8384-3BA489541019}" destId="{E6FEF05B-F3CD-4CEF-8E3C-8C10BC0C5D7A}" srcOrd="1" destOrd="0" presId="urn:microsoft.com/office/officeart/2005/8/layout/hierarchy4"/>
    <dgm:cxn modelId="{8919D510-84F4-4053-9EB5-2A56A4D413EE}" type="presParOf" srcId="{1BC86EC4-B3AD-4885-8AD1-2458F7C1E454}" destId="{2057D75F-0FA9-44A9-9785-C4445956D845}" srcOrd="1" destOrd="0" presId="urn:microsoft.com/office/officeart/2005/8/layout/hierarchy4"/>
    <dgm:cxn modelId="{BF7855D6-2FCD-48EB-9B30-698187FA7452}" type="presParOf" srcId="{1BC86EC4-B3AD-4885-8AD1-2458F7C1E454}" destId="{EAF1A840-D4DD-449F-9E02-40DEB2E5DA80}" srcOrd="2" destOrd="0" presId="urn:microsoft.com/office/officeart/2005/8/layout/hierarchy4"/>
    <dgm:cxn modelId="{D27F1F5C-4B06-4661-99AE-DE54CF8F88EF}" type="presParOf" srcId="{EAF1A840-D4DD-449F-9E02-40DEB2E5DA80}" destId="{C317E182-A779-42EF-BB44-688196866775}" srcOrd="0" destOrd="0" presId="urn:microsoft.com/office/officeart/2005/8/layout/hierarchy4"/>
    <dgm:cxn modelId="{5B1D4325-5C12-4351-989E-1E76923B1BF7}" type="presParOf" srcId="{EAF1A840-D4DD-449F-9E02-40DEB2E5DA80}" destId="{A8C72B3A-08C2-4A48-BC13-EE56CC37C814}" srcOrd="1" destOrd="0" presId="urn:microsoft.com/office/officeart/2005/8/layout/hierarchy4"/>
    <dgm:cxn modelId="{498A2BE9-3E00-4AA9-89CA-09E19B3466FA}" type="presParOf" srcId="{450ABC3F-0739-44CB-B6E2-98E605CC3EEE}" destId="{7ACE8F22-21CE-4F7A-8674-6AF5C37034C1}" srcOrd="1" destOrd="0" presId="urn:microsoft.com/office/officeart/2005/8/layout/hierarchy4"/>
    <dgm:cxn modelId="{54945610-20D7-4D2E-83A5-489335AF1368}" type="presParOf" srcId="{450ABC3F-0739-44CB-B6E2-98E605CC3EEE}" destId="{C0FB9E92-1295-4C17-BD1D-B34007E9650A}" srcOrd="2" destOrd="0" presId="urn:microsoft.com/office/officeart/2005/8/layout/hierarchy4"/>
    <dgm:cxn modelId="{9A3D2DFB-41BE-46C2-AE83-296F95AB3D9E}" type="presParOf" srcId="{C0FB9E92-1295-4C17-BD1D-B34007E9650A}" destId="{DEEF8DA8-854D-49B1-8B04-3E4B3D29C5D9}" srcOrd="0" destOrd="0" presId="urn:microsoft.com/office/officeart/2005/8/layout/hierarchy4"/>
    <dgm:cxn modelId="{AAA20FA0-6E33-4389-96D5-54448BCC2582}" type="presParOf" srcId="{C0FB9E92-1295-4C17-BD1D-B34007E9650A}" destId="{6636233C-5E9A-41A9-9385-DD7257E521D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ru-RU" smtClean="0"/>
              <a:t>24.08.2017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ru-RU" smtClean="0"/>
              <a:t>24.08.2017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6800" b="1" i="0" baseline="0" dirty="0" smtClean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Cambria"/>
                <a:ea typeface="+mj-ea"/>
                <a:cs typeface="+mj-cs"/>
              </a:rPr>
              <a:t>Разработка обзорной экскурсии</a:t>
            </a:r>
            <a:endParaRPr lang="ru-RU" sz="6800" b="1" i="0" baseline="0" dirty="0">
              <a:solidFill>
                <a:srgbClr val="514A40"/>
              </a:solidFill>
              <a:effectLst>
                <a:outerShdw blurRad="38100" dist="25400" dir="18900000" algn="bl">
                  <a:prstClr val="aliceBlue">
                    <a:alpha val="80000"/>
                  </a:prstClr>
                </a:outerShdw>
              </a:effectLst>
              <a:latin typeface="Cambri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3200" b="1" i="0" baseline="0" dirty="0" smtClean="0">
                <a:solidFill>
                  <a:srgbClr val="A85229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Cambria"/>
                <a:ea typeface="+mj-ea"/>
                <a:cs typeface="+mj-cs"/>
              </a:rPr>
              <a:t>Содержание</a:t>
            </a:r>
            <a:endParaRPr lang="ru-RU" sz="3200" b="1" i="0" baseline="0" dirty="0">
              <a:solidFill>
                <a:srgbClr val="A85229"/>
              </a:solidFill>
              <a:effectLst>
                <a:outerShdw blurRad="38100" dist="25400" dir="18900000" algn="bl">
                  <a:prstClr val="aliceBlue">
                    <a:alpha val="80000"/>
                  </a:prstClr>
                </a:outerShdw>
              </a:effectLst>
              <a:latin typeface="Cambria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A85229"/>
              </a:buClr>
              <a:buFont typeface="Arial"/>
              <a:buChar char="•"/>
            </a:pPr>
            <a:r>
              <a:rPr lang="ru-RU" sz="2000" b="0" i="0" dirty="0" smtClean="0">
                <a:solidFill>
                  <a:srgbClr val="514A40"/>
                </a:solidFill>
                <a:latin typeface="Cambria"/>
                <a:ea typeface="+mn-ea"/>
                <a:cs typeface="+mn-cs"/>
              </a:rPr>
              <a:t>Методика подготовки экскурсии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A85229"/>
              </a:buClr>
              <a:buFont typeface="Arial"/>
              <a:buChar char="•"/>
            </a:pPr>
            <a:r>
              <a:rPr lang="ru-RU" sz="2000" b="0" i="0" dirty="0" smtClean="0">
                <a:solidFill>
                  <a:srgbClr val="514A40"/>
                </a:solidFill>
                <a:latin typeface="Cambria"/>
                <a:ea typeface="+mn-ea"/>
                <a:cs typeface="+mn-cs"/>
              </a:rPr>
              <a:t>Схема экскурсии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A85229"/>
              </a:buClr>
              <a:buFont typeface="Arial"/>
              <a:buChar char="•"/>
            </a:pPr>
            <a:r>
              <a:rPr lang="ru-RU" dirty="0" smtClean="0">
                <a:solidFill>
                  <a:srgbClr val="514A40"/>
                </a:solidFill>
                <a:latin typeface="Cambria"/>
              </a:rPr>
              <a:t>Этапы подготовки экскурсии</a:t>
            </a:r>
          </a:p>
          <a:p>
            <a:pPr>
              <a:buClr>
                <a:srgbClr val="A85229"/>
              </a:buClr>
              <a:buFont typeface="Arial"/>
              <a:buChar char="•"/>
            </a:pPr>
            <a:r>
              <a:rPr lang="ru-RU" dirty="0">
                <a:solidFill>
                  <a:srgbClr val="514A40"/>
                </a:solidFill>
              </a:rPr>
              <a:t>Определение цели и задач экскурсии. Выбор </a:t>
            </a:r>
            <a:r>
              <a:rPr lang="ru-RU" dirty="0" smtClean="0">
                <a:solidFill>
                  <a:srgbClr val="514A40"/>
                </a:solidFill>
              </a:rPr>
              <a:t>темы</a:t>
            </a:r>
          </a:p>
          <a:p>
            <a:pPr>
              <a:buClr>
                <a:srgbClr val="A85229"/>
              </a:buClr>
              <a:buFont typeface="Arial"/>
              <a:buChar char="•"/>
            </a:pPr>
            <a:r>
              <a:rPr lang="ru-RU" sz="2000" b="0" i="0" dirty="0" smtClean="0">
                <a:solidFill>
                  <a:srgbClr val="514A40"/>
                </a:solidFill>
                <a:latin typeface="Cambria"/>
                <a:ea typeface="+mn-ea"/>
                <a:cs typeface="+mn-cs"/>
              </a:rPr>
              <a:t>Отбор литературы</a:t>
            </a:r>
          </a:p>
          <a:p>
            <a:pPr>
              <a:buClr>
                <a:srgbClr val="A85229"/>
              </a:buClr>
              <a:buFont typeface="Arial"/>
              <a:buChar char="•"/>
            </a:pPr>
            <a:r>
              <a:rPr lang="ru-RU" dirty="0">
                <a:solidFill>
                  <a:srgbClr val="514A40"/>
                </a:solidFill>
              </a:rPr>
              <a:t>Отбор и изучение экскурсионных </a:t>
            </a:r>
            <a:r>
              <a:rPr lang="ru-RU" dirty="0" smtClean="0">
                <a:solidFill>
                  <a:srgbClr val="514A40"/>
                </a:solidFill>
              </a:rPr>
              <a:t>объектов</a:t>
            </a:r>
          </a:p>
          <a:p>
            <a:pPr>
              <a:buClr>
                <a:srgbClr val="A85229"/>
              </a:buClr>
              <a:buFont typeface="Arial"/>
              <a:buChar char="•"/>
            </a:pPr>
            <a:r>
              <a:rPr lang="ru-RU" sz="2000" b="0" i="0" dirty="0" smtClean="0">
                <a:solidFill>
                  <a:srgbClr val="514A40"/>
                </a:solidFill>
                <a:latin typeface="Cambria"/>
                <a:ea typeface="+mn-ea"/>
                <a:cs typeface="+mn-cs"/>
              </a:rPr>
              <a:t>Оценка экскурсионных объектов</a:t>
            </a:r>
          </a:p>
          <a:p>
            <a:pPr>
              <a:buClr>
                <a:srgbClr val="A85229"/>
              </a:buClr>
              <a:buFont typeface="Arial"/>
              <a:buChar char="•"/>
            </a:pPr>
            <a:endParaRPr lang="ru-RU" sz="2000" b="0" i="0" dirty="0">
              <a:solidFill>
                <a:srgbClr val="514A40"/>
              </a:solidFill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940668"/>
          </a:xfrm>
        </p:spPr>
        <p:txBody>
          <a:bodyPr/>
          <a:lstStyle/>
          <a:p>
            <a:r>
              <a:rPr lang="ru-RU" dirty="0" smtClean="0"/>
              <a:t>Методика Подготовки экскурсии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731520" y="1464657"/>
            <a:ext cx="2423160" cy="132588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000" b="1" dirty="0" smtClean="0"/>
              <a:t>ТЕМА</a:t>
            </a:r>
            <a:endParaRPr lang="ru-RU" sz="3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96990" y="1590208"/>
            <a:ext cx="8465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– </a:t>
            </a:r>
            <a:r>
              <a:rPr lang="ru-RU" b="1" dirty="0" smtClean="0"/>
              <a:t>предмет показа и рассказа. </a:t>
            </a:r>
            <a:r>
              <a:rPr lang="ru-RU" dirty="0" smtClean="0"/>
              <a:t>Подготовка темы содержания экскурсии - </a:t>
            </a:r>
            <a:r>
              <a:rPr lang="ru-RU" dirty="0"/>
              <a:t>это многомесячный напряженный труд коллектива работников. Особенностью каждой экскурсионной темы является то, что она тесно связана с объектами показа и с тем экскурсионным материалом, который насыщает ее содержание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7430" y="3059077"/>
            <a:ext cx="110313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Экскурсия</a:t>
            </a:r>
            <a:r>
              <a:rPr lang="ru-RU" dirty="0"/>
              <a:t> - это результат двух важнейших процессов: ее подготовки и проведения. Они связаны между собой, взаимообусловлены. Невозможно обеспечить высокое качество проведения экскурсии при непродуманной подготовке.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31520" y="4270063"/>
            <a:ext cx="4548818" cy="166898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/>
              <a:t>Методика подготовки экскурсии</a:t>
            </a:r>
            <a:endParaRPr lang="ru-RU" sz="27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214099" y="4270062"/>
            <a:ext cx="4548818" cy="166898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/>
              <a:t>Методика проведения экскурсии</a:t>
            </a:r>
            <a:endParaRPr lang="ru-RU" sz="2700" dirty="0"/>
          </a:p>
        </p:txBody>
      </p:sp>
      <p:sp>
        <p:nvSpPr>
          <p:cNvPr id="8" name="Плюс 7"/>
          <p:cNvSpPr/>
          <p:nvPr/>
        </p:nvSpPr>
        <p:spPr>
          <a:xfrm>
            <a:off x="5532441" y="4447733"/>
            <a:ext cx="1429555" cy="1313645"/>
          </a:xfrm>
          <a:prstGeom prst="mathPlu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0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829614"/>
          </a:xfrm>
        </p:spPr>
        <p:txBody>
          <a:bodyPr/>
          <a:lstStyle/>
          <a:p>
            <a:r>
              <a:rPr lang="ru-RU" dirty="0" smtClean="0"/>
              <a:t>Методика подготовки экскурсии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96025" y="1410882"/>
            <a:ext cx="5513124" cy="7785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dirty="0" smtClean="0"/>
              <a:t>Работа по подготовке новой экскурсии</a:t>
            </a:r>
            <a:endParaRPr lang="ru-RU" sz="23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181082" y="2189408"/>
            <a:ext cx="1595370" cy="71259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endCxn id="14" idx="0"/>
          </p:cNvCxnSpPr>
          <p:nvPr/>
        </p:nvCxnSpPr>
        <p:spPr>
          <a:xfrm>
            <a:off x="7054363" y="2215320"/>
            <a:ext cx="1825608" cy="6866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486543" y="2911667"/>
            <a:ext cx="3618964" cy="163151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Разработка новой темы экскурсии (новой вообще или новой только для данного экскурсионного учреждения)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542804" y="2902001"/>
            <a:ext cx="4674333" cy="163151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Подготовка </a:t>
            </a:r>
            <a:r>
              <a:rPr lang="ru-RU" dirty="0"/>
              <a:t>начинающего или уже работающего экскурсовода к проведению новой для него, но уже ранее разработанной и проводимой в данном учреждении экскурсии.</a:t>
            </a:r>
          </a:p>
        </p:txBody>
      </p:sp>
    </p:spTree>
    <p:extLst>
      <p:ext uri="{BB962C8B-B14F-4D97-AF65-F5344CB8AC3E}">
        <p14:creationId xmlns:p14="http://schemas.microsoft.com/office/powerpoint/2010/main" val="264742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829614"/>
          </a:xfrm>
        </p:spPr>
        <p:txBody>
          <a:bodyPr/>
          <a:lstStyle/>
          <a:p>
            <a:r>
              <a:rPr lang="ru-RU" dirty="0" smtClean="0"/>
              <a:t>Методика подготовки экскурсии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87278315"/>
              </p:ext>
            </p:extLst>
          </p:nvPr>
        </p:nvGraphicFramePr>
        <p:xfrm>
          <a:off x="579549" y="795808"/>
          <a:ext cx="10972800" cy="5617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875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776949"/>
          </a:xfrm>
        </p:spPr>
        <p:txBody>
          <a:bodyPr/>
          <a:lstStyle/>
          <a:p>
            <a:r>
              <a:rPr lang="ru-RU" dirty="0" smtClean="0"/>
              <a:t>Схема экскурсии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7270" y="1243943"/>
            <a:ext cx="10995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Вне зависимости от </a:t>
            </a:r>
            <a:r>
              <a:rPr lang="ru-RU" dirty="0"/>
              <a:t>темы, вида и формы проведения одинакова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5617" y="1699269"/>
            <a:ext cx="3339548" cy="799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Вступление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85252" y="1699269"/>
            <a:ext cx="3250854" cy="79426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Основная часть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66193" y="1698441"/>
            <a:ext cx="3008243" cy="7950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2143538" y="2584463"/>
            <a:ext cx="483705" cy="400085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97270" y="2966343"/>
            <a:ext cx="3630173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- </a:t>
            </a:r>
            <a:r>
              <a:rPr lang="ru-RU" b="1" dirty="0" smtClean="0"/>
              <a:t>Организационная часть </a:t>
            </a:r>
            <a:r>
              <a:rPr lang="ru-RU" sz="1700" dirty="0"/>
              <a:t>(знакомство </a:t>
            </a:r>
            <a:r>
              <a:rPr lang="ru-RU" sz="1700" dirty="0" smtClean="0"/>
              <a:t>с группой </a:t>
            </a:r>
            <a:r>
              <a:rPr lang="ru-RU" sz="1700" dirty="0"/>
              <a:t>и инструктаж экскурсантов о правилах </a:t>
            </a:r>
            <a:r>
              <a:rPr lang="ru-RU" sz="1700" dirty="0" smtClean="0"/>
              <a:t>безопасности и поведения на </a:t>
            </a:r>
            <a:r>
              <a:rPr lang="ru-RU" sz="1700" dirty="0"/>
              <a:t>маршруте);</a:t>
            </a:r>
          </a:p>
          <a:p>
            <a:pPr algn="just"/>
            <a:r>
              <a:rPr lang="ru-RU" dirty="0"/>
              <a:t>- </a:t>
            </a:r>
            <a:r>
              <a:rPr lang="ru-RU" b="1" dirty="0" smtClean="0"/>
              <a:t>Информационная часть </a:t>
            </a:r>
            <a:r>
              <a:rPr lang="ru-RU" sz="1700" dirty="0"/>
              <a:t>(краткое сообщение о теме, протяженности и продолжительности маршрута, времени отправления и </a:t>
            </a:r>
            <a:r>
              <a:rPr lang="ru-RU" sz="1700" dirty="0" smtClean="0"/>
              <a:t>прибытия, </a:t>
            </a:r>
            <a:r>
              <a:rPr lang="ru-RU" sz="1700" dirty="0"/>
              <a:t>санитарных остановках и месте окончания экскурсии).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6058633" y="2564431"/>
            <a:ext cx="483705" cy="400085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585253" y="2984548"/>
            <a:ext cx="34720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Сочетание показа и рассказа.</a:t>
            </a:r>
          </a:p>
          <a:p>
            <a:pPr algn="just"/>
            <a:r>
              <a:rPr lang="ru-RU" dirty="0"/>
              <a:t>содержание состоит из нескольких подтем, которые должны быть раскрыты на объектах и объединены темой. Количество подтем экскурсии обычно от 5 до 12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21065" y="3035412"/>
            <a:ext cx="33718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Должно </a:t>
            </a:r>
            <a:r>
              <a:rPr lang="ru-RU" dirty="0"/>
              <a:t>занимать по времени </a:t>
            </a:r>
            <a:r>
              <a:rPr lang="ru-RU" b="1" dirty="0"/>
              <a:t>5-7 </a:t>
            </a:r>
            <a:r>
              <a:rPr lang="ru-RU" b="1" dirty="0" smtClean="0"/>
              <a:t>минут.</a:t>
            </a:r>
          </a:p>
          <a:p>
            <a:pPr algn="just"/>
            <a:r>
              <a:rPr lang="ru-RU" b="1" dirty="0" smtClean="0"/>
              <a:t>1 часть </a:t>
            </a:r>
            <a:r>
              <a:rPr lang="ru-RU" dirty="0" smtClean="0"/>
              <a:t>–  </a:t>
            </a:r>
            <a:r>
              <a:rPr lang="ru-RU" dirty="0"/>
              <a:t>итог основного содержания экскурсии, вывод по теме, реализующий цель экскурсии. </a:t>
            </a:r>
            <a:endParaRPr lang="ru-RU" dirty="0" smtClean="0"/>
          </a:p>
          <a:p>
            <a:pPr algn="just"/>
            <a:r>
              <a:rPr lang="ru-RU" b="1" dirty="0" smtClean="0"/>
              <a:t>2 часть </a:t>
            </a:r>
            <a:r>
              <a:rPr lang="ru-RU" dirty="0" smtClean="0"/>
              <a:t>–  </a:t>
            </a:r>
            <a:r>
              <a:rPr lang="ru-RU" dirty="0"/>
              <a:t>информация о других экскурсиях, которые могут расширить и углубить данную тему.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9702728" y="2564431"/>
            <a:ext cx="483705" cy="400085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36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853440"/>
          </a:xfrm>
        </p:spPr>
        <p:txBody>
          <a:bodyPr/>
          <a:lstStyle/>
          <a:p>
            <a:r>
              <a:rPr lang="ru-RU" dirty="0" smtClean="0"/>
              <a:t>Основные этапы подготовки экскурсии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82040" y="1462683"/>
            <a:ext cx="103936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1. Определение цели и задач экскурсии.</a:t>
            </a:r>
          </a:p>
          <a:p>
            <a:pPr algn="just"/>
            <a:r>
              <a:rPr lang="ru-RU" dirty="0"/>
              <a:t>2. Выбор темы.</a:t>
            </a:r>
          </a:p>
          <a:p>
            <a:pPr algn="just"/>
            <a:r>
              <a:rPr lang="ru-RU" dirty="0"/>
              <a:t>3. Отбор литературы и составление библиографии.</a:t>
            </a:r>
          </a:p>
          <a:p>
            <a:pPr algn="just"/>
            <a:r>
              <a:rPr lang="ru-RU" dirty="0"/>
              <a:t>4. Определение источников экскурсионного материала. Знакомство с экспозициями и фондами музеев по теме.</a:t>
            </a:r>
          </a:p>
          <a:p>
            <a:pPr algn="just"/>
            <a:r>
              <a:rPr lang="ru-RU" dirty="0"/>
              <a:t>5. Отбор и изучение экскурсионных объектов.</a:t>
            </a:r>
          </a:p>
          <a:p>
            <a:pPr algn="just"/>
            <a:r>
              <a:rPr lang="ru-RU" dirty="0"/>
              <a:t>6. Составление маршрута экскурсии.</a:t>
            </a:r>
          </a:p>
          <a:p>
            <a:pPr algn="just"/>
            <a:r>
              <a:rPr lang="ru-RU" dirty="0"/>
              <a:t>7. Объезд или обход маршрута.</a:t>
            </a:r>
          </a:p>
          <a:p>
            <a:pPr algn="just"/>
            <a:r>
              <a:rPr lang="ru-RU" dirty="0"/>
              <a:t>8. Подготовка контрольного текста экскурсии.</a:t>
            </a:r>
          </a:p>
          <a:p>
            <a:pPr algn="just"/>
            <a:r>
              <a:rPr lang="ru-RU" dirty="0"/>
              <a:t>9. Комплектование "портфеля экскурсовода".</a:t>
            </a:r>
          </a:p>
          <a:p>
            <a:pPr algn="just"/>
            <a:r>
              <a:rPr lang="ru-RU" dirty="0"/>
              <a:t>10. Определение методических приемов проведения экскурсии.</a:t>
            </a:r>
          </a:p>
          <a:p>
            <a:pPr algn="just"/>
            <a:r>
              <a:rPr lang="ru-RU" dirty="0"/>
              <a:t>11. Определение техники ведения экскурсии.</a:t>
            </a:r>
          </a:p>
          <a:p>
            <a:pPr algn="just"/>
            <a:r>
              <a:rPr lang="ru-RU" dirty="0"/>
              <a:t>12. Составление методической разработки.</a:t>
            </a:r>
          </a:p>
          <a:p>
            <a:pPr algn="just"/>
            <a:r>
              <a:rPr lang="ru-RU" dirty="0"/>
              <a:t>13. Составление индивидуальных текстов.</a:t>
            </a:r>
          </a:p>
          <a:p>
            <a:pPr algn="just"/>
            <a:r>
              <a:rPr lang="ru-RU" dirty="0"/>
              <a:t>14. Прием (сдача) экскурсии.</a:t>
            </a:r>
          </a:p>
          <a:p>
            <a:pPr algn="just"/>
            <a:r>
              <a:rPr lang="ru-RU" dirty="0"/>
              <a:t>15. Утверждение экскурсии</a:t>
            </a:r>
          </a:p>
        </p:txBody>
      </p:sp>
    </p:spTree>
    <p:extLst>
      <p:ext uri="{BB962C8B-B14F-4D97-AF65-F5344CB8AC3E}">
        <p14:creationId xmlns:p14="http://schemas.microsoft.com/office/powerpoint/2010/main" val="326380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080067"/>
          </a:xfrm>
        </p:spPr>
        <p:txBody>
          <a:bodyPr/>
          <a:lstStyle/>
          <a:p>
            <a:r>
              <a:rPr lang="ru-RU" dirty="0" smtClean="0"/>
              <a:t>Определение цели и задач экскурсии. Выбор темы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88642" y="1661375"/>
            <a:ext cx="2472744" cy="83712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/>
              <a:t>ЦЕЛЬ</a:t>
            </a:r>
            <a:endParaRPr lang="ru-RU" sz="25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37397" y="1661375"/>
            <a:ext cx="7976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– это </a:t>
            </a:r>
            <a:r>
              <a:rPr lang="ru-RU" dirty="0"/>
              <a:t>то, ради чего показываются экскурсантам памятники истории и культуры и другие объекты. </a:t>
            </a:r>
            <a:r>
              <a:rPr lang="ru-RU" dirty="0" smtClean="0"/>
              <a:t>Например</a:t>
            </a:r>
            <a:r>
              <a:rPr lang="ru-RU" dirty="0"/>
              <a:t>: : воспитание </a:t>
            </a:r>
            <a:r>
              <a:rPr lang="ru-RU" dirty="0" smtClean="0"/>
              <a:t>патриотизма, эстетическое воспитание, расширение </a:t>
            </a:r>
            <a:r>
              <a:rPr lang="ru-RU" dirty="0"/>
              <a:t>кругозора, получение дополнительных знаний в различных областях науки и культуры и т. д.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88642" y="3111500"/>
            <a:ext cx="2472743" cy="89892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/>
              <a:t>Задачи экскурсии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37397" y="3376297"/>
            <a:ext cx="4744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 smtClean="0"/>
              <a:t> – достичь </a:t>
            </a:r>
            <a:r>
              <a:rPr lang="ru-RU" dirty="0"/>
              <a:t>целей путем раскрытия ее темы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8641" y="4623425"/>
            <a:ext cx="2472744" cy="8989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/>
              <a:t>Выбор темы</a:t>
            </a:r>
            <a:endParaRPr lang="ru-RU" sz="23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37397" y="4123832"/>
            <a:ext cx="79763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– зависит </a:t>
            </a:r>
            <a:r>
              <a:rPr lang="ru-RU" dirty="0"/>
              <a:t>от потенциального спроса, конкретного заказа или целенаправленного создания определенной тематики экскурсий. Каждая экскурсия должна иметь свою четко определенную тему.</a:t>
            </a:r>
          </a:p>
          <a:p>
            <a:pPr algn="just"/>
            <a:r>
              <a:rPr lang="ru-RU" dirty="0"/>
              <a:t>Тема является стержнем, который объединяет все объекты и подтемы экскурсии в единое целое. Отбор объектов при создании экскурсии участники творческой группы ведут, постоянно сверяя свои материалы с темой. </a:t>
            </a:r>
          </a:p>
        </p:txBody>
      </p:sp>
    </p:spTree>
    <p:extLst>
      <p:ext uri="{BB962C8B-B14F-4D97-AF65-F5344CB8AC3E}">
        <p14:creationId xmlns:p14="http://schemas.microsoft.com/office/powerpoint/2010/main" val="297367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855372"/>
          </a:xfrm>
        </p:spPr>
        <p:txBody>
          <a:bodyPr/>
          <a:lstStyle/>
          <a:p>
            <a:r>
              <a:rPr lang="ru-RU" dirty="0" smtClean="0"/>
              <a:t>Отбор литературы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4046" y="1436267"/>
            <a:ext cx="1068087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В </a:t>
            </a:r>
            <a:r>
              <a:rPr lang="ru-RU" dirty="0"/>
              <a:t>ходе разработки новой экскурсии составляется список книг, брошюр, статей, опубликованных в газетах и журналах, которые раскрывают тему. </a:t>
            </a:r>
            <a:endParaRPr lang="ru-RU" dirty="0" smtClean="0"/>
          </a:p>
          <a:p>
            <a:pPr indent="457200" algn="just"/>
            <a:r>
              <a:rPr lang="ru-RU" sz="2000" b="1" dirty="0" smtClean="0"/>
              <a:t>Назначение </a:t>
            </a:r>
            <a:r>
              <a:rPr lang="ru-RU" sz="2000" b="1" dirty="0"/>
              <a:t>списка </a:t>
            </a:r>
            <a:r>
              <a:rPr lang="ru-RU" dirty="0"/>
              <a:t>- определить примерные границы предстоящей работы по изучению литературных источников, оказать помощь экскурсоводам в использовании необходимого фактического и теоретического материала при подготовке текста. Перечень литературы размножается в нескольких экземплярах для удобства в работе группы и тех экскурсоводов, которые в будущем будут готовиться к проведению экскурсий по данной теме. В перечне называются автор, название, год издания, а также главы, разделы, страницы. При большом количестве литературных источников список может быть разделен на две части: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"Основная литература"</a:t>
            </a:r>
            <a:r>
              <a:rPr lang="ru-RU" dirty="0"/>
              <a:t> и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"Дополнительная литература".</a:t>
            </a:r>
          </a:p>
          <a:p>
            <a:pPr indent="457200" algn="just"/>
            <a:r>
              <a:rPr lang="ru-RU" dirty="0" smtClean="0"/>
              <a:t>Помимо </a:t>
            </a:r>
            <a:r>
              <a:rPr lang="ru-RU" dirty="0"/>
              <a:t>публикаций в печати, могут быть использованы другие источники. Авторы экскурсии составляют их перечень, в который входят государственные архивы, музеи, хроникально-документальные и научно-популярные кинофильмы, где содержатся материалы по теме экскурсии. В качестве источника могут быть использованы воспоминания участников и очевидцев исторических событий. </a:t>
            </a:r>
          </a:p>
        </p:txBody>
      </p:sp>
    </p:spTree>
    <p:extLst>
      <p:ext uri="{BB962C8B-B14F-4D97-AF65-F5344CB8AC3E}">
        <p14:creationId xmlns:p14="http://schemas.microsoft.com/office/powerpoint/2010/main" val="124452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00070"/>
          </a:xfrm>
        </p:spPr>
        <p:txBody>
          <a:bodyPr/>
          <a:lstStyle/>
          <a:p>
            <a:r>
              <a:rPr lang="ru-RU" dirty="0" smtClean="0"/>
              <a:t>Отбор и изучение экскурсионных объектов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7076" y="1566586"/>
            <a:ext cx="107323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Правильный отбор объектов, их количество, последовательность показа оказывают влияние на качество экскурсии</a:t>
            </a:r>
            <a:r>
              <a:rPr lang="ru-RU" dirty="0" smtClean="0"/>
              <a:t>.</a:t>
            </a:r>
          </a:p>
          <a:p>
            <a:pPr indent="457200" algn="just"/>
            <a:r>
              <a:rPr lang="ru-RU" dirty="0"/>
              <a:t>Владивосток является ближайшим к странам Азиатско-Тихоокеанского региона городом с европейской культурой, чем привлекателен для туристов. </a:t>
            </a:r>
            <a:r>
              <a:rPr lang="ru-RU" dirty="0" smtClean="0"/>
              <a:t>Помимо культурного</a:t>
            </a:r>
            <a:r>
              <a:rPr lang="ru-RU" dirty="0"/>
              <a:t>, город является центром морского и рекреационного туризма территории залива Петра Великого. На побережье Амурского залива расположена Владивостокская курортная зона включающая 11 </a:t>
            </a:r>
            <a:r>
              <a:rPr lang="ru-RU" dirty="0" smtClean="0"/>
              <a:t>санаториев. </a:t>
            </a:r>
            <a:r>
              <a:rPr lang="ru-RU" dirty="0"/>
              <a:t>Также туристов во Владивосток привлекает игорная зона «Приморье». </a:t>
            </a:r>
            <a:endParaRPr lang="ru-RU" dirty="0" smtClean="0"/>
          </a:p>
          <a:p>
            <a:pPr indent="457200" algn="just"/>
            <a:r>
              <a:rPr lang="ru-RU" dirty="0"/>
              <a:t>Перед экскурсионными работниками при создании экскурсии стоит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</a:t>
            </a:r>
            <a:r>
              <a:rPr lang="ru-RU" dirty="0"/>
              <a:t> - отобрать из множества объектов самые интересные и по внешнему виду, и по той информации, которую они с собой несут.</a:t>
            </a:r>
          </a:p>
          <a:p>
            <a:pPr indent="457200" algn="just"/>
            <a:r>
              <a:rPr lang="ru-RU" dirty="0"/>
              <a:t>Правильный отбор объектов обеспечит зрительную основу восприятия экскурсионного материала и глубокое раскрытие темы. Следует так организовать это дело, чтобы одни и те же объекты не кочевали из экскурсии в экскурсию. По возможности у каждой темы должны быть "свои" объекты. Разнообразие объектов дает возможность обеспечить правильное чередование впечатлений у экскурсантов, позволяет сохранить элемент новизны при изучении различных тем.</a:t>
            </a:r>
          </a:p>
          <a:p>
            <a:pPr indent="457200" algn="just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9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700825"/>
          </a:xfrm>
        </p:spPr>
        <p:txBody>
          <a:bodyPr/>
          <a:lstStyle/>
          <a:p>
            <a:r>
              <a:rPr lang="ru-RU" dirty="0" smtClean="0"/>
              <a:t>Отбор экскурсионных объектов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0914" y="1081825"/>
            <a:ext cx="1108870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качестве объектов могут быть:</a:t>
            </a:r>
          </a:p>
          <a:p>
            <a:pPr algn="just"/>
            <a:r>
              <a:rPr lang="ru-RU" dirty="0"/>
              <a:t>- памятные места, связанные с историческими событиями в жизни нашего народа, развитием общества и государства (Памятный знак на месте высадки основателей поста Владивосток с корабля «</a:t>
            </a:r>
            <a:r>
              <a:rPr lang="ru-RU" dirty="0" err="1"/>
              <a:t>Манджур</a:t>
            </a:r>
            <a:r>
              <a:rPr lang="ru-RU" dirty="0"/>
              <a:t>» в 1860 году )</a:t>
            </a:r>
          </a:p>
          <a:p>
            <a:pPr algn="just"/>
            <a:r>
              <a:rPr lang="ru-RU" dirty="0"/>
              <a:t>- здания и сооружения, мемориальные памятники, связанные с жизнью и деятельностью выдающихся личностей, произведения архитектуры и градостроительства, жилые и общественные здания, здания промышленных предприятий, инженерные сооружения (крепости, мосты, башни), мавзолеи, здания культурного назначения и другие постройки (Памятник первому жителю Якову </a:t>
            </a:r>
            <a:r>
              <a:rPr lang="ru-RU" dirty="0" err="1"/>
              <a:t>Семёнову</a:t>
            </a:r>
            <a:r>
              <a:rPr lang="ru-RU" dirty="0"/>
              <a:t>, Владивостокская крепость);</a:t>
            </a:r>
          </a:p>
          <a:p>
            <a:pPr algn="just"/>
            <a:r>
              <a:rPr lang="ru-RU" dirty="0"/>
              <a:t>- природные объекты - леса, рощи, парки, реки, озера, пруды, заповедники и заказники, а также отдельные деревья, реликтовые растения и др. (Государственный Морской </a:t>
            </a:r>
            <a:r>
              <a:rPr lang="ru-RU" dirty="0" smtClean="0"/>
              <a:t>Заповедник, Ботанический сад);</a:t>
            </a:r>
            <a:endParaRPr lang="ru-RU" dirty="0"/>
          </a:p>
          <a:p>
            <a:pPr algn="just"/>
            <a:r>
              <a:rPr lang="ru-RU" dirty="0"/>
              <a:t>- экспозиции государственных и народных музеев картинных галерей, постоянных и временных </a:t>
            </a:r>
            <a:r>
              <a:rPr lang="ru-RU" dirty="0" smtClean="0"/>
              <a:t>выставок (Приморская государственная картинная галерея);</a:t>
            </a:r>
            <a:endParaRPr lang="ru-RU" dirty="0"/>
          </a:p>
          <a:p>
            <a:pPr algn="just"/>
            <a:r>
              <a:rPr lang="ru-RU" dirty="0"/>
              <a:t>- памятники археологии - городища, древние стоянки, поселения, курганы с захоронениями, земляные валы, дороги, горные выработки, загоны, святилища, каналы и др</a:t>
            </a:r>
            <a:r>
              <a:rPr lang="ru-RU" dirty="0" smtClean="0"/>
              <a:t>. (</a:t>
            </a:r>
            <a:r>
              <a:rPr lang="ru-RU" dirty="0" err="1" smtClean="0"/>
              <a:t>Краскинское</a:t>
            </a:r>
            <a:r>
              <a:rPr lang="ru-RU" dirty="0" smtClean="0"/>
              <a:t> городище);</a:t>
            </a:r>
            <a:endParaRPr lang="ru-RU" dirty="0"/>
          </a:p>
          <a:p>
            <a:pPr algn="just"/>
            <a:r>
              <a:rPr lang="ru-RU" dirty="0"/>
              <a:t>- памятники искусства - произведения изобразительного, декоративно-прикладного искусства, скульптура, садово-парковое и др. искусство.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90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853440"/>
          </a:xfrm>
        </p:spPr>
        <p:txBody>
          <a:bodyPr/>
          <a:lstStyle/>
          <a:p>
            <a:r>
              <a:rPr lang="ru-RU" dirty="0" smtClean="0"/>
              <a:t>Оценка экскурсионных объектов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5131" y="4184465"/>
            <a:ext cx="1034173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Экскурсия не должна быть перегружена большим количеством посещаемых объектов, так как это увеличивает ее длительность и вызывает утомляемость экскурсантов, а внимание и интерес при этом ослабевают. </a:t>
            </a:r>
          </a:p>
          <a:p>
            <a:pPr indent="457200" algn="just"/>
            <a:r>
              <a:rPr lang="ru-RU" dirty="0" smtClean="0"/>
              <a:t>Оптимальная </a:t>
            </a:r>
            <a:r>
              <a:rPr lang="ru-RU" dirty="0"/>
              <a:t>продолжительность городской экскурсии составляет </a:t>
            </a:r>
            <a:r>
              <a:rPr lang="ru-RU" b="1" dirty="0"/>
              <a:t>2-4 </a:t>
            </a:r>
            <a:r>
              <a:rPr lang="ru-RU" b="1" dirty="0" err="1"/>
              <a:t>академ</a:t>
            </a:r>
            <a:r>
              <a:rPr lang="ru-RU" b="1" dirty="0"/>
              <a:t>. часа</a:t>
            </a:r>
            <a:r>
              <a:rPr lang="ru-RU" dirty="0"/>
              <a:t>, при этом экскурсанты с интересом воспринимают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более 15-20 экскурсионных объектов</a:t>
            </a:r>
            <a:r>
              <a:rPr lang="ru-RU" dirty="0"/>
              <a:t>.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46158946"/>
              </p:ext>
            </p:extLst>
          </p:nvPr>
        </p:nvGraphicFramePr>
        <p:xfrm>
          <a:off x="925132" y="1439333"/>
          <a:ext cx="10341735" cy="2540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026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0789" y="1652789"/>
            <a:ext cx="10410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/>
              <a:t>Решающее значение в успехе разработки новой экскурсионной темы имеют объекты. Именно они составляют тот познавательный материал, который составляет зрительную основу в раскрытии темы, главный аргумент в доказательствах экскурсовода.</a:t>
            </a:r>
          </a:p>
          <a:p>
            <a:pPr indent="457200" algn="just"/>
            <a:endParaRPr lang="ru-RU" dirty="0"/>
          </a:p>
          <a:p>
            <a:pPr indent="457200" algn="just"/>
            <a:r>
              <a:rPr lang="ru-RU" dirty="0"/>
              <a:t>Необходимо отметить зависимость экскурсионного процесса в целом, его содержания, методики преподнесения материала (показа и рассказа) от объектов, их состояния, подъездных путей, точек для наблюдения. Именно поэтому такую важную роль в данный момент играют связи экскурсионных учреждений с теми организациями, которые ведут работу по выявлению, реставрации и охране памятников истории и культуры. Активное участие экскурсионных работников в деятельности этих организаций создает условия для дальнейшего развития экскурсионного дела в России.</a:t>
            </a:r>
          </a:p>
        </p:txBody>
      </p:sp>
    </p:spTree>
    <p:extLst>
      <p:ext uri="{BB962C8B-B14F-4D97-AF65-F5344CB8AC3E}">
        <p14:creationId xmlns:p14="http://schemas.microsoft.com/office/powerpoint/2010/main" val="393317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Учебная литература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54806" y="1830827"/>
            <a:ext cx="99596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Емельянов </a:t>
            </a:r>
            <a:r>
              <a:rPr lang="ru-RU" dirty="0"/>
              <a:t>Б. В. Организация экскурсионной работы: Методика, опыт. – М.: </a:t>
            </a:r>
            <a:r>
              <a:rPr lang="ru-RU" dirty="0" err="1"/>
              <a:t>Профиздат</a:t>
            </a:r>
            <a:r>
              <a:rPr lang="ru-RU" dirty="0"/>
              <a:t>, </a:t>
            </a:r>
            <a:r>
              <a:rPr lang="ru-RU" dirty="0" smtClean="0"/>
              <a:t>1984.</a:t>
            </a:r>
          </a:p>
          <a:p>
            <a:pPr marL="342900" indent="-342900">
              <a:buAutoNum type="arabicPeriod"/>
            </a:pPr>
            <a:r>
              <a:rPr lang="ru-RU" dirty="0" smtClean="0"/>
              <a:t>Емельянов </a:t>
            </a:r>
            <a:r>
              <a:rPr lang="ru-RU" dirty="0"/>
              <a:t>Б. В. Экскурсоведение: Учебник. – М.: Советский спорт, 1988 3. Методика подготовки и проведения экскурсии: Учеб. пособие. – М.: ЦРИБ «Турист», 1980. </a:t>
            </a:r>
          </a:p>
          <a:p>
            <a:pPr marL="342900" indent="-342900">
              <a:buAutoNum type="arabicPeriod"/>
            </a:pPr>
            <a:r>
              <a:rPr lang="ru-RU" dirty="0" smtClean="0"/>
              <a:t>Смирнов </a:t>
            </a:r>
            <a:r>
              <a:rPr lang="ru-RU" dirty="0"/>
              <a:t>А.В. Как правильно выбрать экскурсию / А.В. Смирнов // Справочник классного руководителя. – 2008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Долженко </a:t>
            </a:r>
            <a:r>
              <a:rPr lang="ru-RU" dirty="0"/>
              <a:t>Г.П.  Экскурсионное  дело:  учеб.  пособие  для  вузов / Г.П. Долженко. – М.: ИКЦ «</a:t>
            </a:r>
            <a:r>
              <a:rPr lang="ru-RU" dirty="0" err="1"/>
              <a:t>МарТ</a:t>
            </a:r>
            <a:r>
              <a:rPr lang="ru-RU" dirty="0"/>
              <a:t>», 2006. – 304 с. 3. 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Хуусконен</a:t>
            </a:r>
            <a:r>
              <a:rPr lang="ru-RU" dirty="0" smtClean="0"/>
              <a:t> </a:t>
            </a:r>
            <a:r>
              <a:rPr lang="ru-RU" dirty="0"/>
              <a:t>Н.М.  Практика  экскурсионной  деятельности / Н.М. </a:t>
            </a:r>
            <a:r>
              <a:rPr lang="ru-RU" dirty="0" err="1"/>
              <a:t>Хуусконен</a:t>
            </a:r>
            <a:r>
              <a:rPr lang="ru-RU" dirty="0"/>
              <a:t>,  Т.М. </a:t>
            </a:r>
            <a:r>
              <a:rPr lang="ru-RU" dirty="0" err="1"/>
              <a:t>Глушанок</a:t>
            </a:r>
            <a:r>
              <a:rPr lang="ru-RU" dirty="0"/>
              <a:t>. –  СПб.:  «Издательский  дом  Герда», 2006. – 208 с.</a:t>
            </a:r>
          </a:p>
        </p:txBody>
      </p:sp>
    </p:spTree>
    <p:extLst>
      <p:ext uri="{BB962C8B-B14F-4D97-AF65-F5344CB8AC3E}">
        <p14:creationId xmlns:p14="http://schemas.microsoft.com/office/powerpoint/2010/main" val="415308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8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Деловая презентация с красными линиями (широкоэкранный формат)</Template>
  <TotalTime>0</TotalTime>
  <Words>1486</Words>
  <Application>Microsoft Office PowerPoint</Application>
  <PresentationFormat>Широкоэкранный</PresentationFormat>
  <Paragraphs>98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Cambria</vt:lpstr>
      <vt:lpstr>Red Line Business 16x9</vt:lpstr>
      <vt:lpstr>Разработка обзорной экскурсии</vt:lpstr>
      <vt:lpstr>Содержание</vt:lpstr>
      <vt:lpstr>Методика Подготовки экскурсии</vt:lpstr>
      <vt:lpstr>Методика подготовки экскурсии</vt:lpstr>
      <vt:lpstr>Методика подготовки экскурсии</vt:lpstr>
      <vt:lpstr>Схема экскурсии</vt:lpstr>
      <vt:lpstr>Основные этапы подготовки экскурсии</vt:lpstr>
      <vt:lpstr>Определение цели и задач экскурсии. Выбор темы</vt:lpstr>
      <vt:lpstr>Отбор литературы</vt:lpstr>
      <vt:lpstr>Отбор и изучение экскурсионных объектов</vt:lpstr>
      <vt:lpstr>Отбор экскурсионных объектов</vt:lpstr>
      <vt:lpstr>Оценка экскурсионных объектов</vt:lpstr>
      <vt:lpstr>Заключение</vt:lpstr>
      <vt:lpstr>Учебная литература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2017-06-20T01:11:26Z</dcterms:created>
  <dcterms:modified xsi:type="dcterms:W3CDTF">2017-08-24T05:09:33Z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