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96" r:id="rId2"/>
    <p:sldMasterId id="2147483708" r:id="rId3"/>
    <p:sldMasterId id="2147483774" r:id="rId4"/>
  </p:sldMasterIdLst>
  <p:notesMasterIdLst>
    <p:notesMasterId r:id="rId20"/>
  </p:notesMasterIdLst>
  <p:sldIdLst>
    <p:sldId id="288" r:id="rId5"/>
    <p:sldId id="270" r:id="rId6"/>
    <p:sldId id="289" r:id="rId7"/>
    <p:sldId id="290" r:id="rId8"/>
    <p:sldId id="291" r:id="rId9"/>
    <p:sldId id="292" r:id="rId10"/>
    <p:sldId id="274" r:id="rId11"/>
    <p:sldId id="275" r:id="rId12"/>
    <p:sldId id="277" r:id="rId13"/>
    <p:sldId id="278" r:id="rId14"/>
    <p:sldId id="287" r:id="rId15"/>
    <p:sldId id="279" r:id="rId16"/>
    <p:sldId id="280" r:id="rId17"/>
    <p:sldId id="286" r:id="rId18"/>
    <p:sldId id="282" r:id="rId19"/>
  </p:sldIdLst>
  <p:sldSz cx="12192000" cy="6858000"/>
  <p:notesSz cx="6797675" cy="9926638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4EF"/>
    <a:srgbClr val="C6E7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280" autoAdjust="0"/>
  </p:normalViewPr>
  <p:slideViewPr>
    <p:cSldViewPr snapToGrid="0">
      <p:cViewPr varScale="1">
        <p:scale>
          <a:sx n="56" d="100"/>
          <a:sy n="56" d="100"/>
        </p:scale>
        <p:origin x="100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3ECF9-5502-4942-909F-351A0E4D139D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A6268-C208-47EB-B653-83E4CCBD8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843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A6268-C208-47EB-B653-83E4CCBD861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199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42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46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01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672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8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06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7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55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90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4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08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637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807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81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85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17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72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54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525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427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3136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950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197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820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5019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/>
              <a:t>04.12.2022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7731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/>
              <a:t>04.12.2022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341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/>
              <a:t>04.12.2022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332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6024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922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2064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1393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516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39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275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4011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3726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5769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9462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808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28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6584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64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6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C374B64-D295-4F77-AAC6-682BB44D9724}" type="datetime1">
              <a:rPr lang="ru-RU" smtClean="0"/>
              <a:t>04.12.2022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9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0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alevi.ru/wp-content/uploads/2017/08/5e18daaa4acd1226c750662a0e0d3602.pn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hyperlink" Target="https://blog.alevi.ru/wp-content/uploads/2017/08/7aa9211287f550be958718cfdfbc4d06.png" TargetMode="Externa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874" y="644165"/>
            <a:ext cx="10409129" cy="2226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5500" dirty="0">
                <a:latin typeface="Arial Narrow" panose="020B0606020202030204" pitchFamily="34" charset="0"/>
              </a:rPr>
              <a:t>Человеческий фактор при принятии управленческих решений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5170" y="4250218"/>
            <a:ext cx="9649272" cy="1680436"/>
          </a:xfrm>
        </p:spPr>
        <p:txBody>
          <a:bodyPr/>
          <a:lstStyle/>
          <a:p>
            <a:pPr algn="r"/>
            <a:r>
              <a:rPr lang="ru-RU" sz="2000" b="1" dirty="0" smtClean="0"/>
              <a:t>Терентьева Татьяна Валерьевна</a:t>
            </a:r>
          </a:p>
          <a:p>
            <a:pPr algn="r"/>
            <a:r>
              <a:rPr lang="ru-RU" sz="2000" dirty="0" smtClean="0"/>
              <a:t>Доктор экономических наук, профессор</a:t>
            </a:r>
          </a:p>
          <a:p>
            <a:pPr algn="r"/>
            <a:r>
              <a:rPr lang="ru-RU" sz="2000" dirty="0" smtClean="0"/>
              <a:t>Ректор ВВГУ </a:t>
            </a:r>
          </a:p>
          <a:p>
            <a:pPr algn="r"/>
            <a:r>
              <a:rPr lang="ru-RU" sz="2000" b="1" dirty="0" err="1" smtClean="0"/>
              <a:t>Пашук</a:t>
            </a:r>
            <a:r>
              <a:rPr lang="ru-RU" sz="2000" b="1" dirty="0" smtClean="0"/>
              <a:t> Наталья Руслановна</a:t>
            </a:r>
            <a:endParaRPr lang="ru-RU" sz="2000" b="1" dirty="0"/>
          </a:p>
          <a:p>
            <a:pPr algn="r"/>
            <a:r>
              <a:rPr lang="ru-RU" sz="1800" dirty="0" smtClean="0"/>
              <a:t>Кандидат </a:t>
            </a:r>
            <a:r>
              <a:rPr lang="ru-RU" sz="1800" dirty="0"/>
              <a:t>экономических наук, </a:t>
            </a:r>
            <a:r>
              <a:rPr lang="ru-RU" sz="1800" dirty="0" smtClean="0"/>
              <a:t>доцент</a:t>
            </a:r>
            <a:endParaRPr lang="ru-RU" sz="1800" dirty="0"/>
          </a:p>
          <a:p>
            <a:pPr algn="r"/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9" name="Половина рамки 8"/>
          <p:cNvSpPr/>
          <p:nvPr/>
        </p:nvSpPr>
        <p:spPr>
          <a:xfrm rot="16200000">
            <a:off x="1239499" y="1230746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243962" y="366037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1281802" y="6202571"/>
            <a:ext cx="9649272" cy="51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rgbClr val="93C4E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ВЛАДИВОСТОКСКИЙ ГОСУДАРСТВЕННЫЙ УНИВЕРСИТЕТ, 2022</a:t>
            </a:r>
            <a:endParaRPr lang="ru-RU" sz="1800" dirty="0" smtClean="0">
              <a:solidFill>
                <a:srgbClr val="93C4EF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C6E7F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sz="2000" dirty="0">
              <a:solidFill>
                <a:srgbClr val="C6E7F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67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10" y="233695"/>
            <a:ext cx="10972800" cy="1143000"/>
          </a:xfrm>
        </p:spPr>
        <p:txBody>
          <a:bodyPr/>
          <a:lstStyle/>
          <a:p>
            <a:r>
              <a:rPr lang="ru-RU" sz="5400" dirty="0" smtClean="0">
                <a:latin typeface="Arial Narrow" panose="020B0606020202030204" pitchFamily="34" charset="0"/>
              </a:rPr>
              <a:t>План лекции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618" y="1463245"/>
            <a:ext cx="10972800" cy="4595629"/>
          </a:xfrm>
        </p:spPr>
        <p:txBody>
          <a:bodyPr/>
          <a:lstStyle/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1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.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Стили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руководства 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2. Человеческие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факторы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, влияющие на принятия решений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3. Лидер – менеджер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4. Влияние стиля управления менеджера 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на политику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управления организацией 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5. Подчиненные в системе принятия решений</a:t>
            </a:r>
          </a:p>
          <a:p>
            <a:pPr marL="360363" indent="-360363">
              <a:buNone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6. Задание </a:t>
            </a:r>
          </a:p>
          <a:p>
            <a:pPr marL="0" indent="0">
              <a:buNone/>
              <a:tabLst>
                <a:tab pos="444500" algn="l"/>
              </a:tabLst>
            </a:pPr>
            <a:endParaRPr lang="ru-RU" sz="2400" dirty="0" smtClean="0">
              <a:latin typeface="Arial Narrow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0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Стили руководства: Авторитарный 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3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539216"/>
              </p:ext>
            </p:extLst>
          </p:nvPr>
        </p:nvGraphicFramePr>
        <p:xfrm>
          <a:off x="1194738" y="2074223"/>
          <a:ext cx="9749396" cy="419362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874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Тип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управленческих решений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Решения принимает индивидуально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Организационная структура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Высокоцентрализованная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Контроль за исполнением решений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Жестко, регулярно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дисциплине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Жестко, формально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Стимулирование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Неотвратимое наказание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подчиненным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Зависит от настроения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292" y="218047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Стили руководства: Демократический 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94805" y="-7441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4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342405"/>
              </p:ext>
            </p:extLst>
          </p:nvPr>
        </p:nvGraphicFramePr>
        <p:xfrm>
          <a:off x="1194738" y="2074223"/>
          <a:ext cx="9749396" cy="419362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874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Тип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управленческих решений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Коллективно, коллегиальный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Организационная структура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Централизованная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Контроль за исполнением решений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Мягкие формы контроля, высокая степень доверия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дисциплине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Различные методы поощрения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Стимулирование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Разумная достаточность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подчиненным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Со всеми как с равными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2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292" y="218047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Стили руководства: Либеральный</a:t>
            </a:r>
            <a:r>
              <a:rPr lang="ru-RU" sz="4800" b="1" dirty="0" smtClean="0">
                <a:latin typeface="Arial Narrow" panose="020B0606020202030204" pitchFamily="34" charset="0"/>
              </a:rPr>
              <a:t> </a:t>
            </a:r>
            <a:endParaRPr lang="ru-RU" sz="4800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94805" y="-7441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5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70428"/>
              </p:ext>
            </p:extLst>
          </p:nvPr>
        </p:nvGraphicFramePr>
        <p:xfrm>
          <a:off x="1194738" y="2074223"/>
          <a:ext cx="9749396" cy="419362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874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Тип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управленческих решений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Коллегиально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Организационная структура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Низко централизованная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31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Контроль за исполнением решений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Зависит от объекта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дисциплине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Безразличное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Стимулирование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Формально-попустительское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74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Отношение к подчиненным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Мягкая манера поведения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9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1390" y="218047"/>
            <a:ext cx="585719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Стили </a:t>
            </a:r>
            <a:r>
              <a:rPr lang="ru-RU" sz="4800" b="1" dirty="0" smtClean="0">
                <a:latin typeface="Arial Narrow" panose="020B0606020202030204" pitchFamily="34" charset="0"/>
              </a:rPr>
              <a:t>руководства</a:t>
            </a:r>
            <a:endParaRPr lang="ru-RU" sz="4800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399386" y="-74420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7798368" y="-300692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6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937710"/>
              </p:ext>
            </p:extLst>
          </p:nvPr>
        </p:nvGraphicFramePr>
        <p:xfrm>
          <a:off x="0" y="1432560"/>
          <a:ext cx="12192000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0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0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69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Стиль руководства</a:t>
                      </a:r>
                      <a:endParaRPr lang="ru-RU" sz="22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Преимущества</a:t>
                      </a:r>
                      <a:endParaRPr lang="ru-RU" sz="22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Недостатки</a:t>
                      </a:r>
                      <a:endParaRPr lang="ru-RU" sz="22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492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Авторитарный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Чёткость и оперативность в управлении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Минимизирует время принятия решения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Создает видимое единство управленческих действий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На новых предприятия позволяет быстрее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справиться с трудностями становления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Подавление инициативы сотрудников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Отсутствие действительных стимулов труда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Неудовлетворенность сотрудников результатами труда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Боязнь подчиненных совершить ошибку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Плохой психологический климат в коллективе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7198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Демократический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Активное привлечение сотрудников в жизнь компании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Полное доверие по отношению к сотрудникам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Работники редко вступают в конфликты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Стимулирование инициативы и творчества подчинённых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Длительность приятия решения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Отсутствие централизованного контроля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Нарушение дисциплины в коллективе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752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Либеральный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Свобода творчества подчиненных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Неформальные отношения в коллективе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ru-RU" sz="1800" kern="120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Уход от принятия стратегически важных решений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Равнодушие к критике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Перекладывание принятия решения на подчиненных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Неудовлетворенность коллектива качеством управления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36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451949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Человеческий </a:t>
            </a:r>
            <a:r>
              <a:rPr lang="ru-RU" b="1" dirty="0">
                <a:latin typeface="Arial Narrow" panose="020B0606020202030204" pitchFamily="34" charset="0"/>
              </a:rPr>
              <a:t>фактор принятия управленческих решений включает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0982" y="2109435"/>
            <a:ext cx="10895066" cy="422372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Делегирование полномочий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Осуществление коммуникаций, наличие обратной связи с персоналом и потребителями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Поведенческие особенности руководителя, организационная культура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Стиль руководства, отношение к нанятому персоналу и организация совместной работы с целью разработки управленческих решений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Методы кадровой работы и система управления персоналом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Arial Narrow" pitchFamily="34" charset="0"/>
              </a:rPr>
              <a:t>Своевременное предупреждение </a:t>
            </a:r>
            <a:r>
              <a:rPr lang="ru-RU" sz="2800" dirty="0" smtClean="0">
                <a:latin typeface="Arial Narrow" pitchFamily="34" charset="0"/>
              </a:rPr>
              <a:t>конфликтов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494670" y="52608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2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>
                <a:latin typeface="Arial Narrow" panose="020B0606020202030204" pitchFamily="34" charset="0"/>
              </a:rPr>
              <a:t>Делегирование полномочий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481" y="2164033"/>
            <a:ext cx="5644401" cy="3970318"/>
          </a:xfr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latin typeface="Arial Narrow" pitchFamily="34" charset="0"/>
              </a:rPr>
              <a:t>Причины нежелания делегировать полномочия: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Заблуждения руководителя: «я это сделаю лучше»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Отсутствие доверия к подчинённым 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Боязнь риска</a:t>
            </a:r>
          </a:p>
          <a:p>
            <a:pPr marL="360363" indent="-360363">
              <a:buAutoNum type="arabicPeriod"/>
            </a:pPr>
            <a:r>
              <a:rPr lang="ru-RU" sz="2800" dirty="0" smtClean="0">
                <a:latin typeface="Arial Narrow" pitchFamily="34" charset="0"/>
              </a:rPr>
              <a:t>Неэффективный </a:t>
            </a:r>
            <a:r>
              <a:rPr lang="ru-RU" sz="2800" dirty="0">
                <a:latin typeface="Arial Narrow" pitchFamily="34" charset="0"/>
              </a:rPr>
              <a:t>механизм контроля</a:t>
            </a:r>
          </a:p>
          <a:p>
            <a:pPr marL="5735638" indent="0">
              <a:buNone/>
            </a:pPr>
            <a:r>
              <a:rPr lang="ru-RU" sz="2800" dirty="0">
                <a:latin typeface="Arial Narrow" pitchFamily="34" charset="0"/>
              </a:rPr>
              <a:t>  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8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93886" y="2164033"/>
            <a:ext cx="5832765" cy="39703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Arial Narrow" pitchFamily="34" charset="0"/>
              </a:rPr>
              <a:t>Причины блокирования делегирования </a:t>
            </a:r>
            <a:r>
              <a:rPr lang="ru-RU" sz="2800" b="1" dirty="0" smtClean="0">
                <a:latin typeface="Arial Narrow" pitchFamily="34" charset="0"/>
              </a:rPr>
              <a:t>полномочий:</a:t>
            </a:r>
            <a:endParaRPr lang="ru-RU" sz="2800" b="1" dirty="0">
              <a:latin typeface="Arial Narrow" pitchFamily="34" charset="0"/>
            </a:endParaRP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1</a:t>
            </a:r>
            <a:r>
              <a:rPr lang="ru-RU" sz="2800" dirty="0">
                <a:latin typeface="Arial Narrow" pitchFamily="34" charset="0"/>
              </a:rPr>
              <a:t>. Подчинённому лень решать проблему самому</a:t>
            </a: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2</a:t>
            </a:r>
            <a:r>
              <a:rPr lang="ru-RU" sz="2800" dirty="0">
                <a:latin typeface="Arial Narrow" pitchFamily="34" charset="0"/>
              </a:rPr>
              <a:t>. Подчинённый боится критики</a:t>
            </a: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3</a:t>
            </a:r>
            <a:r>
              <a:rPr lang="ru-RU" sz="2800" dirty="0">
                <a:latin typeface="Arial Narrow" pitchFamily="34" charset="0"/>
              </a:rPr>
              <a:t>. У подчинённого отсутствуют ресурсы и </a:t>
            </a:r>
            <a:r>
              <a:rPr lang="ru-RU" sz="2800" dirty="0" smtClean="0">
                <a:latin typeface="Arial Narrow" pitchFamily="34" charset="0"/>
              </a:rPr>
              <a:t>информация</a:t>
            </a: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4</a:t>
            </a:r>
            <a:r>
              <a:rPr lang="ru-RU" sz="2800" dirty="0">
                <a:latin typeface="Arial Narrow" pitchFamily="34" charset="0"/>
              </a:rPr>
              <a:t>. Подчинённый боится лишней работы</a:t>
            </a:r>
          </a:p>
          <a:p>
            <a:pPr marL="360363" indent="-360363"/>
            <a:r>
              <a:rPr lang="ru-RU" sz="2800" dirty="0" smtClean="0">
                <a:latin typeface="Arial Narrow" pitchFamily="34" charset="0"/>
              </a:rPr>
              <a:t>5</a:t>
            </a:r>
            <a:r>
              <a:rPr lang="ru-RU" sz="2800" dirty="0">
                <a:latin typeface="Arial Narrow" pitchFamily="34" charset="0"/>
              </a:rPr>
              <a:t>. У подчинённого нет стимулов</a:t>
            </a:r>
          </a:p>
        </p:txBody>
      </p:sp>
    </p:spTree>
    <p:extLst>
      <p:ext uri="{BB962C8B-B14F-4D97-AF65-F5344CB8AC3E}">
        <p14:creationId xmlns:p14="http://schemas.microsoft.com/office/powerpoint/2010/main" val="66645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 smtClean="0">
                <a:latin typeface="Arial Narrow" panose="020B0606020202030204" pitchFamily="34" charset="0"/>
              </a:rPr>
              <a:t>Лидер </a:t>
            </a:r>
            <a:r>
              <a:rPr lang="ru-RU" sz="4800" b="1" dirty="0">
                <a:latin typeface="Arial Narrow" panose="020B0606020202030204" pitchFamily="34" charset="0"/>
              </a:rPr>
              <a:t>или менеджер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481" y="2164032"/>
            <a:ext cx="5644401" cy="4056495"/>
          </a:xfr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latin typeface="Arial Narrow" pitchFamily="34" charset="0"/>
              </a:rPr>
              <a:t>Лидер - </a:t>
            </a:r>
            <a:r>
              <a:rPr lang="ru-RU" sz="2800" b="1" dirty="0">
                <a:latin typeface="Arial Narrow" pitchFamily="34" charset="0"/>
              </a:rPr>
              <a:t>философ, прокладывающий  </a:t>
            </a:r>
            <a:r>
              <a:rPr lang="ru-RU" sz="2800" b="1" dirty="0" smtClean="0">
                <a:latin typeface="Arial Narrow" pitchFamily="34" charset="0"/>
              </a:rPr>
              <a:t>путь</a:t>
            </a:r>
            <a:endParaRPr lang="ru-RU" sz="2800" b="1" dirty="0">
              <a:latin typeface="Arial Narrow" pitchFamily="34" charset="0"/>
            </a:endParaRPr>
          </a:p>
          <a:p>
            <a:pPr marL="360363" indent="-360363">
              <a:buAutoNum type="arabicPeriod"/>
            </a:pPr>
            <a:r>
              <a:rPr lang="ru-RU" sz="2800" dirty="0" smtClean="0">
                <a:latin typeface="Arial Narrow" pitchFamily="34" charset="0"/>
              </a:rPr>
              <a:t>Стратегическое </a:t>
            </a:r>
            <a:r>
              <a:rPr lang="ru-RU" sz="2800" dirty="0">
                <a:latin typeface="Arial Narrow" pitchFamily="34" charset="0"/>
              </a:rPr>
              <a:t>виденье (</a:t>
            </a:r>
            <a:r>
              <a:rPr lang="ru-RU" sz="2800" dirty="0" smtClean="0">
                <a:latin typeface="Arial Narrow" pitchFamily="34" charset="0"/>
              </a:rPr>
              <a:t>развитие)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Сосредоточен на </a:t>
            </a:r>
            <a:r>
              <a:rPr lang="ru-RU" sz="2800" dirty="0" smtClean="0">
                <a:latin typeface="Arial Narrow" pitchFamily="34" charset="0"/>
              </a:rPr>
              <a:t>людях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Внушает </a:t>
            </a:r>
            <a:r>
              <a:rPr lang="ru-RU" sz="2800" dirty="0" smtClean="0">
                <a:latin typeface="Arial Narrow" pitchFamily="34" charset="0"/>
              </a:rPr>
              <a:t>доверие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Спрашивает: что и </a:t>
            </a:r>
            <a:r>
              <a:rPr lang="ru-RU" sz="2800" dirty="0" smtClean="0">
                <a:latin typeface="Arial Narrow" pitchFamily="34" charset="0"/>
              </a:rPr>
              <a:t>почему</a:t>
            </a:r>
          </a:p>
          <a:p>
            <a:pPr marL="360363" indent="-360363">
              <a:buAutoNum type="arabicPeriod"/>
            </a:pPr>
            <a:r>
              <a:rPr lang="ru-RU" sz="2800" dirty="0">
                <a:latin typeface="Arial Narrow" pitchFamily="34" charset="0"/>
              </a:rPr>
              <a:t>Смотрит в будущее </a:t>
            </a:r>
            <a:endParaRPr lang="ru-RU" sz="2800" dirty="0" smtClean="0">
              <a:latin typeface="Arial Narrow" pitchFamily="34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Arial Narrow" pitchFamily="34" charset="0"/>
              </a:rPr>
              <a:t>Лидерами </a:t>
            </a:r>
            <a:r>
              <a:rPr lang="ru-RU" sz="2800" b="1" dirty="0">
                <a:latin typeface="Arial Narrow" pitchFamily="34" charset="0"/>
              </a:rPr>
              <a:t>рождаются</a:t>
            </a:r>
            <a:endParaRPr lang="ru-RU" sz="2800" dirty="0" smtClean="0">
              <a:latin typeface="Arial Narrow" pitchFamily="34" charset="0"/>
            </a:endParaRPr>
          </a:p>
          <a:p>
            <a:pPr marL="360363" indent="-360363">
              <a:buAutoNum type="arabicPeriod"/>
            </a:pPr>
            <a:endParaRPr lang="ru-RU" sz="2800" dirty="0" smtClean="0">
              <a:latin typeface="Arial Narrow" pitchFamily="34" charset="0"/>
            </a:endParaRPr>
          </a:p>
          <a:p>
            <a:pPr marL="5735638" indent="0">
              <a:buNone/>
            </a:pPr>
            <a:r>
              <a:rPr lang="ru-RU" sz="2800" dirty="0" smtClean="0">
                <a:latin typeface="Arial Narrow" pitchFamily="34" charset="0"/>
              </a:rPr>
              <a:t>  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9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93885" y="2164033"/>
            <a:ext cx="5832765" cy="4056495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 Narrow" pitchFamily="34" charset="0"/>
              </a:rPr>
              <a:t>Менеджер – </a:t>
            </a:r>
            <a:r>
              <a:rPr lang="ru-RU" sz="2800" b="1" dirty="0">
                <a:latin typeface="Arial Narrow" pitchFamily="34" charset="0"/>
              </a:rPr>
              <a:t>это исполнитель, нацеленный на выполнение задач: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1. Тактическое виденье (поддерживает)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2. Сосредоточен на системе и структуре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3. Сосредоточен на контроле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4. Спрашивает: что и когда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2800" dirty="0">
                <a:latin typeface="Arial Narrow" pitchFamily="34" charset="0"/>
              </a:rPr>
              <a:t>5. Смотрит на </a:t>
            </a:r>
            <a:r>
              <a:rPr lang="ru-RU" sz="2800" dirty="0" smtClean="0">
                <a:latin typeface="Arial Narrow" pitchFamily="34" charset="0"/>
              </a:rPr>
              <a:t>прибыль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800" b="1" dirty="0">
                <a:latin typeface="Arial Narrow" pitchFamily="34" charset="0"/>
              </a:rPr>
              <a:t>Хорошими менеджерами становятся</a:t>
            </a:r>
          </a:p>
        </p:txBody>
      </p:sp>
    </p:spTree>
    <p:extLst>
      <p:ext uri="{BB962C8B-B14F-4D97-AF65-F5344CB8AC3E}">
        <p14:creationId xmlns:p14="http://schemas.microsoft.com/office/powerpoint/2010/main" val="235045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 smtClean="0">
                <a:latin typeface="Arial Narrow" panose="020B0606020202030204" pitchFamily="34" charset="0"/>
              </a:rPr>
              <a:t>Лидер </a:t>
            </a:r>
            <a:r>
              <a:rPr lang="ru-RU" sz="4800" b="1" dirty="0">
                <a:latin typeface="Arial Narrow" panose="020B0606020202030204" pitchFamily="34" charset="0"/>
              </a:rPr>
              <a:t>или менеджер?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10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ru-RU" dirty="0" smtClean="0">
                <a:latin typeface="Arial Narrow" pitchFamily="34" charset="0"/>
              </a:rPr>
              <a:t>Куда направить ресурсы?</a:t>
            </a:r>
          </a:p>
          <a:p>
            <a:r>
              <a:rPr lang="ru-RU" dirty="0" smtClean="0">
                <a:latin typeface="Arial Narrow" pitchFamily="34" charset="0"/>
              </a:rPr>
              <a:t>Какую стратегию работы выбрать?</a:t>
            </a:r>
          </a:p>
          <a:p>
            <a:r>
              <a:rPr lang="ru-RU" dirty="0" smtClean="0">
                <a:latin typeface="Arial Narrow" pitchFamily="34" charset="0"/>
              </a:rPr>
              <a:t>Что усилить и от чего избавиться?</a:t>
            </a:r>
          </a:p>
          <a:p>
            <a:r>
              <a:rPr lang="ru-RU" dirty="0" smtClean="0">
                <a:latin typeface="Arial Narrow" pitchFamily="34" charset="0"/>
              </a:rPr>
              <a:t>Какие сотрудники эффективны?</a:t>
            </a:r>
          </a:p>
          <a:p>
            <a:r>
              <a:rPr lang="ru-RU" dirty="0" smtClean="0">
                <a:latin typeface="Arial Narrow" pitchFamily="34" charset="0"/>
              </a:rPr>
              <a:t>Как работать с поставщиком?</a:t>
            </a:r>
          </a:p>
          <a:p>
            <a:r>
              <a:rPr lang="ru-RU" dirty="0" smtClean="0">
                <a:latin typeface="Arial Narrow" pitchFamily="34" charset="0"/>
              </a:rPr>
              <a:t>Какую маркетинговую политику использовать?</a:t>
            </a:r>
          </a:p>
          <a:p>
            <a:r>
              <a:rPr lang="ru-RU" dirty="0" smtClean="0">
                <a:latin typeface="Arial Narrow" pitchFamily="34" charset="0"/>
              </a:rPr>
              <a:t>Каким клиентам и что передать?</a:t>
            </a:r>
            <a:endParaRPr lang="ru-RU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800" b="1" dirty="0" smtClean="0">
                <a:latin typeface="Arial Narrow" panose="020B0606020202030204" pitchFamily="34" charset="0"/>
              </a:rPr>
              <a:t>Лидер </a:t>
            </a:r>
            <a:r>
              <a:rPr lang="ru-RU" sz="4800" b="1" dirty="0">
                <a:latin typeface="Arial Narrow" panose="020B0606020202030204" pitchFamily="34" charset="0"/>
              </a:rPr>
              <a:t>или менеджер?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11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0" name="Объект 9" descr="https://blog.alevi.ru/wp-content/uploads/2017/08/5e18daaa4acd1226c750662a0e0d3602.pn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3" y="1774777"/>
            <a:ext cx="2320290" cy="2257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blog.alevi.ru/wp-content/uploads/2017/08/7aa9211287f550be958718cfdfbc4d06.png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4" y="4255457"/>
            <a:ext cx="2320290" cy="234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бъект 2"/>
          <p:cNvSpPr txBox="1">
            <a:spLocks/>
          </p:cNvSpPr>
          <p:nvPr/>
        </p:nvSpPr>
        <p:spPr bwMode="auto">
          <a:xfrm>
            <a:off x="3645072" y="1824510"/>
            <a:ext cx="7941502" cy="2233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Пол </a:t>
            </a:r>
            <a:r>
              <a:rPr lang="ru-RU" b="1" dirty="0" err="1" smtClean="0">
                <a:latin typeface="Arial Narrow" pitchFamily="34" charset="0"/>
              </a:rPr>
              <a:t>Херси</a:t>
            </a:r>
            <a:endParaRPr lang="ru-RU" b="1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Американский специалист по управлению. Профессор нескольких университетов. Соавтор концепции ситуационного лидерства. Основатель консалтинговой компании и Центра исследования лидерства.</a:t>
            </a:r>
            <a:endParaRPr lang="ru-RU" sz="2400" dirty="0">
              <a:latin typeface="Arial Narrow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645072" y="2379945"/>
            <a:ext cx="7941501" cy="0"/>
          </a:xfrm>
          <a:prstGeom prst="line">
            <a:avLst/>
          </a:prstGeom>
          <a:ln w="571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Объект 2"/>
          <p:cNvSpPr txBox="1">
            <a:spLocks/>
          </p:cNvSpPr>
          <p:nvPr/>
        </p:nvSpPr>
        <p:spPr bwMode="auto">
          <a:xfrm>
            <a:off x="3645071" y="4494642"/>
            <a:ext cx="7941502" cy="2233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latin typeface="Arial Narrow" pitchFamily="34" charset="0"/>
              </a:rPr>
              <a:t>Кен </a:t>
            </a:r>
            <a:r>
              <a:rPr lang="ru-RU" b="1" dirty="0" err="1" smtClean="0">
                <a:latin typeface="Arial Narrow" pitchFamily="34" charset="0"/>
              </a:rPr>
              <a:t>Бланшар</a:t>
            </a:r>
            <a:endParaRPr lang="ru-RU" b="1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Американский исследователь поведения. Эксперт в области менеджмента. Соавтор концепции ситуационного лидерства. Автор 50 книг переведенных на 37 языков.</a:t>
            </a:r>
            <a:endParaRPr lang="ru-RU" sz="2400" dirty="0">
              <a:latin typeface="Arial Narrow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645073" y="5062602"/>
            <a:ext cx="7941501" cy="0"/>
          </a:xfrm>
          <a:prstGeom prst="line">
            <a:avLst/>
          </a:prstGeom>
          <a:ln w="571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61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Подчиненные </a:t>
            </a:r>
            <a:r>
              <a:rPr lang="ru-RU" b="1" dirty="0">
                <a:latin typeface="Arial Narrow" panose="020B0606020202030204" pitchFamily="34" charset="0"/>
              </a:rPr>
              <a:t>и стиль управление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12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793157"/>
              </p:ext>
            </p:extLst>
          </p:nvPr>
        </p:nvGraphicFramePr>
        <p:xfrm>
          <a:off x="651164" y="1773381"/>
          <a:ext cx="10626436" cy="493507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5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81738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К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М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П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Е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Т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Е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Н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Т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Н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С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Т</a:t>
                      </a:r>
                    </a:p>
                    <a:p>
                      <a:pPr algn="ctr"/>
                      <a:r>
                        <a:rPr lang="ru-RU" dirty="0" smtClean="0">
                          <a:latin typeface="Arial Narrow" pitchFamily="34" charset="0"/>
                        </a:rPr>
                        <a:t>ь</a:t>
                      </a:r>
                      <a:endParaRPr lang="ru-RU" dirty="0"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Разочарованный эксперт</a:t>
                      </a:r>
                    </a:p>
                    <a:p>
                      <a:pPr algn="ctr"/>
                      <a:endParaRPr lang="ru-RU" sz="2800" b="0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Поощряющий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Вовлечённые профессионал</a:t>
                      </a:r>
                    </a:p>
                    <a:p>
                      <a:pPr algn="ctr"/>
                      <a:endParaRPr lang="ru-RU" sz="2800" b="0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Делегирующий</a:t>
                      </a:r>
                    </a:p>
                    <a:p>
                      <a:pPr algn="ctr"/>
                      <a:endParaRPr lang="ru-RU" sz="2400" b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82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Разочарованный стажер</a:t>
                      </a:r>
                    </a:p>
                    <a:p>
                      <a:pPr algn="ctr"/>
                      <a:endParaRPr lang="ru-RU" sz="2800" b="0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Убеждающий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2800" b="0" dirty="0" smtClean="0">
                          <a:latin typeface="Arial Narrow" pitchFamily="34" charset="0"/>
                        </a:rPr>
                        <a:t>Вовлеченный ученик </a:t>
                      </a:r>
                    </a:p>
                    <a:p>
                      <a:pPr algn="ctr"/>
                      <a:endParaRPr lang="ru-RU" sz="2800" b="0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sz="2800" b="0" dirty="0" smtClean="0">
                          <a:latin typeface="Arial Narrow" pitchFamily="34" charset="0"/>
                        </a:rPr>
                        <a:t>Указывающий</a:t>
                      </a:r>
                      <a:endParaRPr lang="ru-RU" sz="2800" b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159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Narrow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ru-RU" b="1" dirty="0" smtClean="0">
                          <a:latin typeface="Arial Narrow" pitchFamily="34" charset="0"/>
                        </a:rPr>
                        <a:t>М О</a:t>
                      </a:r>
                      <a:r>
                        <a:rPr lang="ru-RU" b="1" baseline="0" dirty="0" smtClean="0">
                          <a:latin typeface="Arial Narrow" pitchFamily="34" charset="0"/>
                        </a:rPr>
                        <a:t> Т И В А Ц И Я</a:t>
                      </a:r>
                      <a:endParaRPr lang="ru-RU" b="1" dirty="0">
                        <a:latin typeface="Arial Narrow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>
            <a:off x="1814945" y="5694218"/>
            <a:ext cx="9798411" cy="13854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814945" y="1662546"/>
            <a:ext cx="0" cy="4045526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04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57" y="231411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Политика </a:t>
            </a:r>
            <a:r>
              <a:rPr lang="ru-RU" b="1" dirty="0">
                <a:latin typeface="Arial Narrow" panose="020B0606020202030204" pitchFamily="34" charset="0"/>
              </a:rPr>
              <a:t>управления организацией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633216" y="63367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639694" y="-249765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13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11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434473"/>
              </p:ext>
            </p:extLst>
          </p:nvPr>
        </p:nvGraphicFramePr>
        <p:xfrm>
          <a:off x="0" y="1689225"/>
          <a:ext cx="121920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4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2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1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Тип политики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Пример управления источниками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финансирования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Пример дивидендной политики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Степень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риска управления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Агрессивная политика управления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организацией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Преобладание краткосрочного кредита в общей сумме всех источников финансирования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Политика стабильного уровня дивидендов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Политика постоянно возрастания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размера дивидендов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Высокие риски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Умеренная (компромиссная) политика управления организацией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Нейтральный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(средний) уровень краткосрочных обязательств в общем объёме финансирования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Политика минимального стабильного размера дивидендов с надбавкой в отдельные периоды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Есть риски, но они управляемы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Консервативная политика управления организацией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Большая доля собственного капитала и долгосрочные кредитов и займов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Остаточная политика дивидендных выплат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Политика стабильного размера дивидендных выплат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Безрисковое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управление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48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35" r="32009"/>
          <a:stretch/>
        </p:blipFill>
        <p:spPr>
          <a:xfrm>
            <a:off x="0" y="3956983"/>
            <a:ext cx="5586608" cy="23948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14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0261" r="32671" b="25230"/>
          <a:stretch/>
        </p:blipFill>
        <p:spPr bwMode="auto">
          <a:xfrm>
            <a:off x="0" y="851770"/>
            <a:ext cx="5586608" cy="2473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" t="27030" r="33040" b="50306"/>
          <a:stretch/>
        </p:blipFill>
        <p:spPr bwMode="auto">
          <a:xfrm>
            <a:off x="5586608" y="3945699"/>
            <a:ext cx="6551109" cy="2406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Объект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" t="575" r="33781" b="74189"/>
          <a:stretch/>
        </p:blipFill>
        <p:spPr bwMode="auto">
          <a:xfrm>
            <a:off x="5586608" y="851770"/>
            <a:ext cx="6467608" cy="2473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573" y="6374506"/>
            <a:ext cx="508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Сангвиник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52368" y="6374507"/>
            <a:ext cx="508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Флегматик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75573" y="3276350"/>
            <a:ext cx="508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Меланхолик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92658" y="3325660"/>
            <a:ext cx="5085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Холерик</a:t>
            </a:r>
            <a:endParaRPr lang="ru-RU" sz="2400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05426" y="-21600"/>
            <a:ext cx="10972800" cy="8733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Типы темперамента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7533365" y="-422751"/>
            <a:ext cx="739036" cy="1584538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16200000">
            <a:off x="3505553" y="-281598"/>
            <a:ext cx="759797" cy="1373098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72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1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a4b5e5f120a03dcd19e2b58836f0e6726840ea"/>
</p:tagLst>
</file>

<file path=ppt/theme/theme1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Words>728</Words>
  <Application>Microsoft Office PowerPoint</Application>
  <PresentationFormat>Широкоэкранный</PresentationFormat>
  <Paragraphs>203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Calibri</vt:lpstr>
      <vt:lpstr>Verdana</vt:lpstr>
      <vt:lpstr>1_Diseño predeterminado</vt:lpstr>
      <vt:lpstr>3_Diseño predeterminado</vt:lpstr>
      <vt:lpstr>4_Diseño predeterminado</vt:lpstr>
      <vt:lpstr>Diseño predeterminado</vt:lpstr>
      <vt:lpstr>Человеческий фактор при принятии управленческих решений </vt:lpstr>
      <vt:lpstr>План лекции</vt:lpstr>
      <vt:lpstr>Стили руководства: Авторитарный </vt:lpstr>
      <vt:lpstr>Стили руководства: Демократический </vt:lpstr>
      <vt:lpstr>Стили руководства: Либеральный </vt:lpstr>
      <vt:lpstr>Стили руководства</vt:lpstr>
      <vt:lpstr>Человеческий фактор принятия управленческих решений включает</vt:lpstr>
      <vt:lpstr>Делегирование полномочий</vt:lpstr>
      <vt:lpstr>Лидер или менеджер</vt:lpstr>
      <vt:lpstr>Лидер или менеджер?</vt:lpstr>
      <vt:lpstr>Лидер или менеджер?</vt:lpstr>
      <vt:lpstr>Подчиненные и стиль управление</vt:lpstr>
      <vt:lpstr>Политика управления организацией</vt:lpstr>
      <vt:lpstr>Типы темперамента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Человеческий фактор при принятии управленческих решений</dc:title>
  <dc:creator>Пользователь Windows</dc:creator>
  <cp:lastModifiedBy>Natalia Kravchenko</cp:lastModifiedBy>
  <cp:revision>48</cp:revision>
  <cp:lastPrinted>2021-09-20T03:00:16Z</cp:lastPrinted>
  <dcterms:created xsi:type="dcterms:W3CDTF">2021-08-13T08:27:48Z</dcterms:created>
  <dcterms:modified xsi:type="dcterms:W3CDTF">2022-12-04T07:59:19Z</dcterms:modified>
</cp:coreProperties>
</file>