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20" r:id="rId2"/>
    <p:sldId id="257" r:id="rId3"/>
    <p:sldId id="307" r:id="rId4"/>
    <p:sldId id="308" r:id="rId5"/>
    <p:sldId id="342" r:id="rId6"/>
    <p:sldId id="341" r:id="rId7"/>
    <p:sldId id="321" r:id="rId8"/>
    <p:sldId id="322" r:id="rId9"/>
    <p:sldId id="324" r:id="rId10"/>
    <p:sldId id="325" r:id="rId11"/>
    <p:sldId id="318" r:id="rId12"/>
    <p:sldId id="317" r:id="rId13"/>
    <p:sldId id="319" r:id="rId14"/>
    <p:sldId id="326" r:id="rId15"/>
    <p:sldId id="327" r:id="rId16"/>
    <p:sldId id="328" r:id="rId17"/>
    <p:sldId id="339" r:id="rId18"/>
    <p:sldId id="333" r:id="rId19"/>
    <p:sldId id="334" r:id="rId20"/>
    <p:sldId id="335" r:id="rId21"/>
    <p:sldId id="329" r:id="rId22"/>
    <p:sldId id="338" r:id="rId23"/>
    <p:sldId id="336" r:id="rId24"/>
    <p:sldId id="337" r:id="rId25"/>
  </p:sldIdLst>
  <p:sldSz cx="12192000" cy="6858000"/>
  <p:notesSz cx="6797675" cy="9926638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44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5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7CDB6-5E3C-40A1-ADAA-C97DA2EA99FB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20A53-4EC2-42C2-9DF9-728F26997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829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2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41942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940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752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685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146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299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985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463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732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099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812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772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71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22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571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61194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1123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0024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1760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2631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3978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282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0A53-4EC2-42C2-9DF9-728F26997CBD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363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996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Arial Black" panose="020B0A040201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279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>
                <a:latin typeface="Arial Black" panose="020B0A040201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960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Arial Black" panose="020B0A040201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949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 algn="ctr">
              <a:defRPr sz="4000">
                <a:latin typeface="Arial Black" panose="020B0A040201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58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Arial Black" panose="020B0A0402010202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642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33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73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9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546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208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91274-9BBB-4939-854D-01230397AB73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3986A-1191-48B7-BF79-B3B86D7ED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50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0962" y="265958"/>
            <a:ext cx="9144000" cy="2387600"/>
          </a:xfrm>
        </p:spPr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Структурные средние величины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875" y="47148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9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Структурные средние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altLang="ru-RU" dirty="0" smtClean="0"/>
              <a:t>Обычно средней степенной для анализа распределения недостаточно.</a:t>
            </a:r>
          </a:p>
          <a:p>
            <a:pPr eaLnBrk="1" hangingPunct="1">
              <a:buFontTx/>
              <a:buNone/>
            </a:pPr>
            <a:r>
              <a:rPr lang="ru-RU" altLang="ru-RU" dirty="0" smtClean="0"/>
              <a:t>Структурные средние применяются для первоначального анализа распределения признаков в совокупности</a:t>
            </a:r>
          </a:p>
          <a:p>
            <a:pPr>
              <a:buNone/>
            </a:pPr>
            <a:r>
              <a:rPr lang="ru-RU" altLang="ru-RU" dirty="0"/>
              <a:t>Из многочисленного множества структурных средних мы рассмотрим моду, медиану, квартиль, дециль и перцентиль</a:t>
            </a:r>
          </a:p>
          <a:p>
            <a:pPr eaLnBrk="1" hangingPunct="1">
              <a:buFontTx/>
              <a:buNone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90148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ChangeArrowheads="1"/>
          </p:cNvSpPr>
          <p:nvPr/>
        </p:nvSpPr>
        <p:spPr bwMode="auto">
          <a:xfrm>
            <a:off x="5519739" y="3141664"/>
            <a:ext cx="936625" cy="5746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706437"/>
          </a:xfrm>
        </p:spPr>
        <p:txBody>
          <a:bodyPr/>
          <a:lstStyle/>
          <a:p>
            <a:pPr algn="ctr" eaLnBrk="1" hangingPunct="1"/>
            <a:r>
              <a:rPr lang="ru-RU" altLang="ru-RU" sz="3600" dirty="0">
                <a:solidFill>
                  <a:srgbClr val="009644"/>
                </a:solidFill>
                <a:latin typeface="Arial Black" panose="020B0A04020102020204" pitchFamily="34" charset="0"/>
              </a:rPr>
              <a:t>Понятие моды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4656138" y="1125538"/>
            <a:ext cx="2735262" cy="20875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/>
              <a:t>Мода (Мо)</a:t>
            </a:r>
            <a:endParaRPr lang="ru-RU" altLang="ru-RU" sz="3200" dirty="0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981200" y="3716339"/>
            <a:ext cx="8147221" cy="26926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/>
              <a:t>Величина признака (варианта), которая </a:t>
            </a:r>
            <a:r>
              <a:rPr lang="ru-RU" altLang="ru-RU" sz="3600" u="sng" dirty="0">
                <a:solidFill>
                  <a:srgbClr val="FF0000"/>
                </a:solidFill>
              </a:rPr>
              <a:t>чаще</a:t>
            </a:r>
            <a:r>
              <a:rPr lang="ru-RU" altLang="ru-RU" sz="3600" dirty="0"/>
              <a:t> </a:t>
            </a:r>
            <a:r>
              <a:rPr lang="ru-RU" altLang="ru-RU" sz="2800" dirty="0"/>
              <a:t>всего встречается в данной совокупности</a:t>
            </a:r>
            <a:r>
              <a:rPr lang="ru-RU" sz="2800" dirty="0"/>
              <a:t>, т.е. </a:t>
            </a:r>
            <a:r>
              <a:rPr lang="ru-RU" sz="2800" b="1" u="sng" dirty="0">
                <a:solidFill>
                  <a:srgbClr val="00B050"/>
                </a:solidFill>
              </a:rPr>
              <a:t>наиболее типичное, чаще всего </a:t>
            </a:r>
            <a:r>
              <a:rPr lang="ru-RU" sz="2800" b="1" u="sng" dirty="0" smtClean="0">
                <a:solidFill>
                  <a:srgbClr val="00B050"/>
                </a:solidFill>
              </a:rPr>
              <a:t>встречаемое</a:t>
            </a:r>
            <a:r>
              <a:rPr lang="ru-RU" sz="2800" b="1" u="sng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значение </a:t>
            </a:r>
            <a:r>
              <a:rPr lang="ru-RU" sz="2800" b="1" u="sng" dirty="0">
                <a:solidFill>
                  <a:srgbClr val="00B050"/>
                </a:solidFill>
              </a:rPr>
              <a:t>признака</a:t>
            </a:r>
            <a:endParaRPr lang="ru-RU" altLang="ru-RU" sz="2800" b="1" u="sng" dirty="0">
              <a:solidFill>
                <a:srgbClr val="00B050"/>
              </a:solidFill>
            </a:endParaRPr>
          </a:p>
          <a:p>
            <a:pPr algn="ctr" eaLnBrk="1" hangingPunct="1"/>
            <a:r>
              <a:rPr lang="ru-RU" alt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70643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>
                <a:solidFill>
                  <a:srgbClr val="009644"/>
                </a:solidFill>
              </a:rPr>
              <a:t>Понятие медианы</a:t>
            </a:r>
          </a:p>
        </p:txBody>
      </p:sp>
      <p:sp>
        <p:nvSpPr>
          <p:cNvPr id="38915" name="AutoShape 6"/>
          <p:cNvSpPr>
            <a:spLocks noChangeArrowheads="1"/>
          </p:cNvSpPr>
          <p:nvPr/>
        </p:nvSpPr>
        <p:spPr bwMode="auto">
          <a:xfrm>
            <a:off x="304800" y="2815813"/>
            <a:ext cx="2790954" cy="2212546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dirty="0" smtClean="0"/>
              <a:t>Медиана </a:t>
            </a:r>
          </a:p>
          <a:p>
            <a:pPr algn="ctr" eaLnBrk="1" hangingPunct="1"/>
            <a:r>
              <a:rPr lang="ru-RU" altLang="ru-RU" sz="3600" dirty="0" smtClean="0"/>
              <a:t>(</a:t>
            </a:r>
            <a:r>
              <a:rPr lang="ru-RU" altLang="ru-RU" sz="3600" dirty="0" err="1" smtClean="0"/>
              <a:t>Ме</a:t>
            </a:r>
            <a:r>
              <a:rPr lang="ru-RU" altLang="ru-RU" sz="3600" dirty="0" smtClean="0"/>
              <a:t>)</a:t>
            </a:r>
            <a:endParaRPr lang="ru-RU" altLang="ru-RU" sz="3600" dirty="0"/>
          </a:p>
        </p:txBody>
      </p:sp>
      <p:sp>
        <p:nvSpPr>
          <p:cNvPr id="38916" name="AutoShape 7"/>
          <p:cNvSpPr>
            <a:spLocks noChangeArrowheads="1"/>
          </p:cNvSpPr>
          <p:nvPr/>
        </p:nvSpPr>
        <p:spPr bwMode="auto">
          <a:xfrm>
            <a:off x="5127829" y="2033218"/>
            <a:ext cx="6540503" cy="3645734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 dirty="0"/>
              <a:t>варианта, которая находится в </a:t>
            </a:r>
            <a:r>
              <a:rPr lang="ru-RU" altLang="ru-RU" sz="3600" u="sng" dirty="0">
                <a:solidFill>
                  <a:srgbClr val="FF0000"/>
                </a:solidFill>
              </a:rPr>
              <a:t>середине</a:t>
            </a:r>
            <a:r>
              <a:rPr lang="ru-RU" altLang="ru-RU" sz="2800" dirty="0"/>
              <a:t> вариационного </a:t>
            </a:r>
            <a:r>
              <a:rPr lang="ru-RU" altLang="ru-RU" sz="2800" dirty="0" smtClean="0"/>
              <a:t>ряда</a:t>
            </a:r>
            <a:r>
              <a:rPr lang="en-US" altLang="ru-RU" sz="2800" dirty="0" smtClean="0"/>
              <a:t>, </a:t>
            </a:r>
            <a:r>
              <a:rPr lang="ru-RU" altLang="ru-RU" sz="2800" dirty="0" smtClean="0"/>
              <a:t>то есть </a:t>
            </a:r>
            <a:r>
              <a:rPr lang="ru-RU" altLang="ru-RU" sz="2800" u="sng" dirty="0">
                <a:solidFill>
                  <a:srgbClr val="00B050"/>
                </a:solidFill>
              </a:rPr>
              <a:t>делит ряд пополам</a:t>
            </a:r>
            <a:r>
              <a:rPr lang="ru-RU" altLang="ru-RU" sz="2800" dirty="0" smtClean="0"/>
              <a:t>, и </a:t>
            </a:r>
            <a:r>
              <a:rPr lang="ru-RU" altLang="ru-RU" sz="2800" dirty="0"/>
              <a:t>по обе стороны от нее (вверх и вниз) находится одинаковое количество единиц </a:t>
            </a:r>
            <a:r>
              <a:rPr lang="ru-RU" altLang="ru-RU" sz="2800" dirty="0" smtClean="0"/>
              <a:t>совокупности</a:t>
            </a:r>
            <a:endParaRPr lang="ru-RU" altLang="ru-RU" sz="2800" dirty="0"/>
          </a:p>
          <a:p>
            <a:pPr algn="just" eaLnBrk="1" hangingPunct="1"/>
            <a:endParaRPr lang="ru-RU" altLang="ru-RU" sz="2800" dirty="0"/>
          </a:p>
          <a:p>
            <a:pPr algn="just" eaLnBrk="1" hangingPunct="1"/>
            <a:endParaRPr lang="ru-RU" altLang="ru-RU" sz="2800" dirty="0"/>
          </a:p>
          <a:p>
            <a:pPr algn="just" eaLnBrk="1" hangingPunct="1"/>
            <a:endParaRPr lang="ru-RU" altLang="ru-RU" sz="2800" dirty="0"/>
          </a:p>
          <a:p>
            <a:pPr algn="just" eaLnBrk="1" hangingPunct="1"/>
            <a:endParaRPr lang="ru-RU" altLang="ru-RU" sz="2800" dirty="0"/>
          </a:p>
          <a:p>
            <a:pPr algn="just" eaLnBrk="1" hangingPunct="1"/>
            <a:endParaRPr lang="ru-RU" altLang="ru-RU" sz="2800" dirty="0"/>
          </a:p>
        </p:txBody>
      </p:sp>
      <p:sp>
        <p:nvSpPr>
          <p:cNvPr id="38917" name="AutoShape 8"/>
          <p:cNvSpPr>
            <a:spLocks noChangeArrowheads="1"/>
          </p:cNvSpPr>
          <p:nvPr/>
        </p:nvSpPr>
        <p:spPr bwMode="auto">
          <a:xfrm>
            <a:off x="3095755" y="3352799"/>
            <a:ext cx="2032074" cy="1293341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/>
              <a:t>- это</a:t>
            </a:r>
          </a:p>
        </p:txBody>
      </p:sp>
    </p:spTree>
    <p:extLst>
      <p:ext uri="{BB962C8B-B14F-4D97-AF65-F5344CB8AC3E}">
        <p14:creationId xmlns:p14="http://schemas.microsoft.com/office/powerpoint/2010/main" val="235615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8070" y="133629"/>
            <a:ext cx="11074400" cy="91633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структурных средних в статистике</a:t>
            </a:r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18070" y="5239264"/>
            <a:ext cx="10515600" cy="2008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endParaRPr lang="ru-RU" altLang="ru-RU" sz="2000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09" y="1190625"/>
            <a:ext cx="10974582" cy="531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1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16331"/>
          </a:xfrm>
        </p:spPr>
        <p:txBody>
          <a:bodyPr/>
          <a:lstStyle/>
          <a:p>
            <a:r>
              <a:rPr lang="ru-RU" dirty="0" smtClean="0"/>
              <a:t>Пример медианы в статистике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0015" y="743336"/>
            <a:ext cx="7673497" cy="4600794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18070" y="5239264"/>
            <a:ext cx="10515600" cy="2008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ru-RU" sz="2000" dirty="0"/>
              <a:t>По данным выборочного обследования организаций за апрель 2013г. </a:t>
            </a:r>
            <a:r>
              <a:rPr lang="ru-RU" sz="2000" b="1" u="sng" dirty="0"/>
              <a:t>медиана</a:t>
            </a:r>
            <a:r>
              <a:rPr lang="ru-RU" sz="2000" dirty="0"/>
              <a:t> ряда распределения работников по размерам заработной платы (50% работников имеют заработную плату меньше этого значения и 50% работников - больше) - 21268 рублей. Средняя заработная плата работников в Российской Федерации за апрель 2013г. </a:t>
            </a:r>
            <a:r>
              <a:rPr lang="ru-RU" sz="2000" u="sng" dirty="0"/>
              <a:t>превысила медианное значение </a:t>
            </a:r>
            <a:r>
              <a:rPr lang="ru-RU" sz="2000" dirty="0"/>
              <a:t>заработной платы на 38%</a:t>
            </a: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54851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8" name="Object 2" descr="Белый мрамор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919083"/>
              </p:ext>
            </p:extLst>
          </p:nvPr>
        </p:nvGraphicFramePr>
        <p:xfrm>
          <a:off x="2025650" y="404512"/>
          <a:ext cx="7902575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3" name="MS Org Chart" r:id="rId4" imgW="4457520" imgH="3066840" progId="OrgPlusWOPX.4">
                  <p:embed followColorScheme="full"/>
                </p:oleObj>
              </mc:Choice>
              <mc:Fallback>
                <p:oleObj name="MS Org Chart" r:id="rId4" imgW="4457520" imgH="3066840" progId="OrgPlusWOPX.4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5650" y="404512"/>
                        <a:ext cx="7902575" cy="617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5700584" y="3886542"/>
            <a:ext cx="2743200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altLang="ru-RU" b="1" dirty="0" smtClean="0">
                <a:latin typeface="Courier New" panose="02070309020205020404" pitchFamily="49" charset="0"/>
              </a:rPr>
              <a:t>Ряды распределения (</a:t>
            </a:r>
            <a:r>
              <a:rPr lang="ru-RU" altLang="ru-RU" b="1" dirty="0" err="1" smtClean="0">
                <a:latin typeface="Courier New" panose="02070309020205020404" pitchFamily="49" charset="0"/>
              </a:rPr>
              <a:t>сгруппир</a:t>
            </a:r>
            <a:r>
              <a:rPr lang="ru-RU" altLang="ru-RU" b="1" dirty="0" smtClean="0">
                <a:latin typeface="Courier New" panose="02070309020205020404" pitchFamily="49" charset="0"/>
              </a:rPr>
              <a:t>.)</a:t>
            </a:r>
            <a:endParaRPr lang="ru-RU" altLang="ru-RU" b="1" dirty="0">
              <a:latin typeface="Courier New" panose="02070309020205020404" pitchFamily="49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4794422" y="1573427"/>
            <a:ext cx="906162" cy="518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6853881" y="1573427"/>
            <a:ext cx="1219200" cy="518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3641124" y="3188043"/>
            <a:ext cx="1309817" cy="477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156886" y="3196281"/>
            <a:ext cx="1581665" cy="486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265405" y="4736757"/>
            <a:ext cx="0" cy="156553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257168" y="6310184"/>
            <a:ext cx="3707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265405" y="5461686"/>
            <a:ext cx="38717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766486" y="4736757"/>
            <a:ext cx="0" cy="156553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766486" y="5519524"/>
            <a:ext cx="4118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766486" y="6302292"/>
            <a:ext cx="4201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90234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56232" y="182880"/>
            <a:ext cx="6934200" cy="853440"/>
          </a:xfrm>
        </p:spPr>
        <p:txBody>
          <a:bodyPr/>
          <a:lstStyle/>
          <a:p>
            <a:pPr algn="ctr"/>
            <a:r>
              <a:rPr lang="ru-RU" altLang="ru-RU" sz="5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П</a:t>
            </a:r>
            <a:r>
              <a:rPr lang="ru-RU" altLang="ru-RU" sz="5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ервичный ряд</a:t>
            </a:r>
            <a:endParaRPr lang="ru-RU" altLang="ru-RU" sz="5400" b="1" dirty="0">
              <a:solidFill>
                <a:schemeClr val="accent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72784" y="1295400"/>
            <a:ext cx="5760720" cy="4831080"/>
          </a:xfrm>
        </p:spPr>
        <p:txBody>
          <a:bodyPr>
            <a:normAutofit/>
          </a:bodyPr>
          <a:lstStyle/>
          <a:p>
            <a:r>
              <a:rPr lang="ru-RU" altLang="ru-RU" sz="6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Моды и медианы первичного ряда </a:t>
            </a:r>
            <a:r>
              <a:rPr lang="ru-RU" altLang="ru-RU" sz="6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существует!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034914"/>
              </p:ext>
            </p:extLst>
          </p:nvPr>
        </p:nvGraphicFramePr>
        <p:xfrm>
          <a:off x="165992" y="1136993"/>
          <a:ext cx="5672745" cy="56077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0037"/>
                <a:gridCol w="3422708"/>
              </a:tblGrid>
              <a:tr h="63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предприятия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производства, тыс.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1140,7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1143,8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7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1208,2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1212,7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1198,2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1177,4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1144,7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1180,7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1161,2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1161,9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1179,6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1177,1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81455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723" y="0"/>
            <a:ext cx="10246858" cy="853440"/>
          </a:xfrm>
        </p:spPr>
        <p:txBody>
          <a:bodyPr>
            <a:noAutofit/>
          </a:bodyPr>
          <a:lstStyle/>
          <a:p>
            <a:pPr algn="ctr"/>
            <a:r>
              <a:rPr lang="ru-RU" alt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Ранжированный ряд</a:t>
            </a:r>
            <a:endParaRPr lang="ru-RU" altLang="ru-RU" b="1" dirty="0">
              <a:solidFill>
                <a:schemeClr val="accent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89562" y="1107346"/>
            <a:ext cx="5760720" cy="4377241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AutoNum type="arabicPeriod"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Моды </a:t>
            </a:r>
            <a:r>
              <a:rPr lang="ru-RU" alt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ранжированного ряда </a:t>
            </a:r>
            <a:r>
              <a:rPr lang="ru-RU" alt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существует</a:t>
            </a:r>
            <a:r>
              <a:rPr lang="ru-RU" altLang="ru-RU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ru-RU" alt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Медиана ранжированного ряда  находится в зависимости от количества единиц совокупности. Если их </a:t>
            </a:r>
            <a:r>
              <a:rPr lang="ru-RU" alt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четное</a:t>
            </a:r>
            <a:r>
              <a:rPr lang="ru-RU" alt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число, то она равна </a:t>
            </a:r>
            <a:r>
              <a:rPr lang="ru-RU" altLang="ru-RU" sz="4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полусумме</a:t>
            </a:r>
            <a:r>
              <a:rPr lang="ru-RU" alt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серединных </a:t>
            </a:r>
            <a:r>
              <a:rPr lang="ru-RU" altLang="ru-RU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вариант</a:t>
            </a:r>
            <a:endParaRPr lang="ru-RU" altLang="ru-RU" sz="40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091305"/>
              </p:ext>
            </p:extLst>
          </p:nvPr>
        </p:nvGraphicFramePr>
        <p:xfrm>
          <a:off x="165992" y="1006678"/>
          <a:ext cx="4296951" cy="37834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1494"/>
                <a:gridCol w="3195457"/>
              </a:tblGrid>
              <a:tr h="10208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1800" b="1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предп-риятия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производства, тыс. руб.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1140,7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1143,8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15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1144,7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1159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1160,8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1161,2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5044018"/>
            <a:ext cx="120502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Предприятий 6. Это четное число. Значит, она равняется </a:t>
            </a:r>
            <a:r>
              <a:rPr lang="ru-RU" alt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полусумме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 серединных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вариант.</a:t>
            </a: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altLang="ru-RU" b="1" dirty="0" smtClean="0">
                <a:solidFill>
                  <a:srgbClr val="0096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(1144,7+1159)/2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=1151,85 </a:t>
            </a:r>
            <a:r>
              <a:rPr lang="ru-RU" alt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Следовательно, половина предприятий имеет расходы производства менее 1151,85 </a:t>
            </a:r>
            <a:r>
              <a:rPr lang="ru-RU" alt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., а вторая половина более 1151,85 тыс. руб.</a:t>
            </a: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4462943" y="2927758"/>
            <a:ext cx="285226" cy="99829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748169" y="3109905"/>
            <a:ext cx="1629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Серединные</a:t>
            </a:r>
          </a:p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варианты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564661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30548" y="3295966"/>
            <a:ext cx="2026508" cy="658196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723" y="0"/>
            <a:ext cx="10246858" cy="853440"/>
          </a:xfrm>
        </p:spPr>
        <p:txBody>
          <a:bodyPr>
            <a:noAutofit/>
          </a:bodyPr>
          <a:lstStyle/>
          <a:p>
            <a:pPr algn="ctr"/>
            <a:r>
              <a:rPr lang="ru-RU" alt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Ранжированный ряд</a:t>
            </a:r>
            <a:endParaRPr lang="ru-RU" altLang="ru-RU" b="1" dirty="0">
              <a:solidFill>
                <a:schemeClr val="accent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89562" y="1107346"/>
            <a:ext cx="5760720" cy="4377241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AutoNum type="arabicPeriod"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Моды </a:t>
            </a:r>
            <a:r>
              <a:rPr lang="ru-RU" alt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ранжированного ряда </a:t>
            </a:r>
            <a:r>
              <a:rPr lang="ru-RU" alt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существует</a:t>
            </a:r>
            <a:r>
              <a:rPr lang="ru-RU" altLang="ru-RU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ru-RU" alt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Медиана ранжированного ряда  находится в зависимости от количества единиц совокупности. Если их </a:t>
            </a:r>
            <a:r>
              <a:rPr lang="ru-RU" alt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ru-RU" altLang="ru-RU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четное</a:t>
            </a:r>
            <a:r>
              <a:rPr lang="ru-RU" altLang="ru-RU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число, то она равна центральной варианте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416559"/>
              </p:ext>
            </p:extLst>
          </p:nvPr>
        </p:nvGraphicFramePr>
        <p:xfrm>
          <a:off x="165992" y="1006678"/>
          <a:ext cx="4296951" cy="4217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1494"/>
                <a:gridCol w="3195457"/>
              </a:tblGrid>
              <a:tr h="10208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1800" b="1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предп-риятия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производства, тыс. руб.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1140,7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1143,8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15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1144,7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1159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1160,8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1161,2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2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1162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5377560"/>
            <a:ext cx="120502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Предприятий 7. Это нечётное число. Значит, она равняется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центральной варианте.</a:t>
            </a:r>
          </a:p>
          <a:p>
            <a:r>
              <a:rPr lang="ru-RU" alt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= 1159 </a:t>
            </a:r>
            <a:r>
              <a:rPr lang="ru-RU" alt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Следовательно, половина предприятий имеет расходы производства менее 1159 </a:t>
            </a:r>
            <a:r>
              <a:rPr lang="ru-RU" alt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., а вторая половина более 1159 тыс. руб.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30548" y="3295966"/>
            <a:ext cx="1949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Центральная</a:t>
            </a:r>
          </a:p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варианта</a:t>
            </a:r>
            <a:endParaRPr lang="ru-RU" dirty="0"/>
          </a:p>
        </p:txBody>
      </p:sp>
      <p:cxnSp>
        <p:nvCxnSpPr>
          <p:cNvPr id="12" name="Прямая со стрелкой 11"/>
          <p:cNvCxnSpPr>
            <a:stCxn id="3" idx="1"/>
          </p:cNvCxnSpPr>
          <p:nvPr/>
        </p:nvCxnSpPr>
        <p:spPr>
          <a:xfrm flipH="1" flipV="1">
            <a:off x="3904735" y="3619131"/>
            <a:ext cx="925813" cy="59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22633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5397"/>
            <a:ext cx="11049000" cy="1325563"/>
          </a:xfrm>
        </p:spPr>
        <p:txBody>
          <a:bodyPr/>
          <a:lstStyle/>
          <a:p>
            <a:r>
              <a:rPr lang="ru-RU" dirty="0"/>
              <a:t>Мода и медиана </a:t>
            </a:r>
            <a:r>
              <a:rPr lang="ru-RU" u="sng" dirty="0"/>
              <a:t>дискретного</a:t>
            </a:r>
            <a:r>
              <a:rPr lang="ru-RU" dirty="0"/>
              <a:t> ряда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825625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Мода </a:t>
            </a:r>
            <a:r>
              <a:rPr lang="ru-RU" dirty="0"/>
              <a:t>равна варианте с наибольшей частотой </a:t>
            </a:r>
            <a:r>
              <a:rPr lang="ru-RU" dirty="0" smtClean="0"/>
              <a:t>( </a:t>
            </a:r>
            <a:r>
              <a:rPr lang="en-US" i="1" dirty="0" smtClean="0"/>
              <a:t>f</a:t>
            </a:r>
            <a:r>
              <a:rPr lang="en-US" i="1" baseline="-25000" dirty="0" smtClean="0"/>
              <a:t>i</a:t>
            </a:r>
            <a:r>
              <a:rPr lang="ru-RU" dirty="0" smtClean="0"/>
              <a:t>) </a:t>
            </a:r>
          </a:p>
          <a:p>
            <a:pPr>
              <a:buFont typeface="Wingdings" panose="05000000000000000000" pitchFamily="2" charset="2"/>
              <a:buChar char="q"/>
            </a:pPr>
            <a:endParaRPr lang="ru-RU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Медиана </a:t>
            </a:r>
            <a:r>
              <a:rPr lang="ru-RU" dirty="0"/>
              <a:t>соответствует варианте,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которой кумулятивная </a:t>
            </a:r>
            <a:r>
              <a:rPr lang="ru-RU" dirty="0" smtClean="0"/>
              <a:t>частота </a:t>
            </a:r>
            <a:r>
              <a:rPr lang="ru-RU" dirty="0" smtClean="0">
                <a:sym typeface="Symbol" panose="05050102010706020507" pitchFamily="18" charset="2"/>
              </a:rPr>
              <a:t> </a:t>
            </a:r>
            <a:endParaRPr lang="en-US" dirty="0" smtClean="0"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Кумулятивная </a:t>
            </a:r>
            <a:r>
              <a:rPr lang="ru-RU" dirty="0"/>
              <a:t>частота текущего интервала</a:t>
            </a:r>
            <a:r>
              <a:rPr lang="ru-RU" i="1" dirty="0"/>
              <a:t> (</a:t>
            </a:r>
            <a:r>
              <a:rPr lang="en-US" dirty="0"/>
              <a:t>S</a:t>
            </a:r>
            <a:r>
              <a:rPr lang="en-US" baseline="-25000" dirty="0"/>
              <a:t>i</a:t>
            </a:r>
            <a:r>
              <a:rPr lang="ru-RU" i="1" dirty="0"/>
              <a:t>)</a:t>
            </a:r>
            <a:r>
              <a:rPr lang="ru-RU" dirty="0"/>
              <a:t> получается суммированием кумулятивной частоты (</a:t>
            </a:r>
            <a:r>
              <a:rPr lang="en-US" dirty="0"/>
              <a:t>S</a:t>
            </a:r>
            <a:r>
              <a:rPr lang="en-US" baseline="-25000" dirty="0"/>
              <a:t>i</a:t>
            </a:r>
            <a:r>
              <a:rPr lang="ru-RU" dirty="0"/>
              <a:t>) </a:t>
            </a:r>
            <a:r>
              <a:rPr lang="ru-RU" dirty="0" smtClean="0"/>
              <a:t>предшествующего </a:t>
            </a:r>
            <a:r>
              <a:rPr lang="ru-RU" dirty="0"/>
              <a:t>интервала и частоты </a:t>
            </a:r>
            <a:r>
              <a:rPr lang="en-US" dirty="0" smtClean="0"/>
              <a:t>(</a:t>
            </a:r>
            <a:r>
              <a:rPr lang="en-US" dirty="0"/>
              <a:t>f</a:t>
            </a:r>
            <a:r>
              <a:rPr lang="en-US" baseline="-25000" dirty="0"/>
              <a:t>i</a:t>
            </a:r>
            <a:r>
              <a:rPr lang="ru-RU" dirty="0"/>
              <a:t>) </a:t>
            </a:r>
            <a:r>
              <a:rPr lang="ru-RU" dirty="0" smtClean="0"/>
              <a:t>текущего </a:t>
            </a:r>
            <a:r>
              <a:rPr lang="ru-RU" dirty="0"/>
              <a:t>интервала.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30480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902562"/>
              </p:ext>
            </p:extLst>
          </p:nvPr>
        </p:nvGraphicFramePr>
        <p:xfrm>
          <a:off x="6681216" y="3038578"/>
          <a:ext cx="633984" cy="962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2" name="Уравнение" r:id="rId4" imgW="253890" imgH="393529" progId="Equation.3">
                  <p:embed/>
                </p:oleObj>
              </mc:Choice>
              <mc:Fallback>
                <p:oleObj name="Уравнение" r:id="rId4" imgW="253890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216" y="3038578"/>
                        <a:ext cx="633984" cy="9627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891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683" y="1"/>
            <a:ext cx="11049000" cy="89611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Пример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6001114"/>
              </p:ext>
            </p:extLst>
          </p:nvPr>
        </p:nvGraphicFramePr>
        <p:xfrm>
          <a:off x="835480" y="1597436"/>
          <a:ext cx="10878725" cy="48610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9614"/>
                <a:gridCol w="3929111"/>
              </a:tblGrid>
              <a:tr h="126260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Группы предприятий по выручке от реализации продукции, тыс. у.е.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предприятий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40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40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40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40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40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40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40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201167" y="448057"/>
            <a:ext cx="1104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Найдите моду и медиану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166" y="4958143"/>
            <a:ext cx="11049000" cy="896112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Мо=49 тыс. у. е., т.к. больше всего предприятий имеют соответствующую выручку (9).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3995372"/>
              </p:ext>
            </p:extLst>
          </p:nvPr>
        </p:nvGraphicFramePr>
        <p:xfrm>
          <a:off x="797049" y="211173"/>
          <a:ext cx="10013753" cy="4746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97048"/>
                <a:gridCol w="3616705"/>
              </a:tblGrid>
              <a:tr h="1232984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Группы предприятий по выручке от реализации продукции, тыс. у.е.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предприятий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99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99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99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50199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99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99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99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279426" y="5854255"/>
            <a:ext cx="11049000" cy="896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Чтобы рассчитать медиану, нужно найти кумулятивные частоты.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0" y="332727"/>
            <a:ext cx="873211" cy="87321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1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667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392" y="4558069"/>
            <a:ext cx="11049000" cy="896112"/>
          </a:xfrm>
        </p:spPr>
        <p:txBody>
          <a:bodyPr>
            <a:noAutofit/>
          </a:bodyPr>
          <a:lstStyle/>
          <a:p>
            <a:pPr algn="l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Кумулятивная частота текущего интервала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получается суммированием кумулятивной частоты (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) предшествующего интервала и частоты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(f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) текущего интервала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376563"/>
              </p:ext>
            </p:extLst>
          </p:nvPr>
        </p:nvGraphicFramePr>
        <p:xfrm>
          <a:off x="1243914" y="551935"/>
          <a:ext cx="10206680" cy="375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0153"/>
                <a:gridCol w="1972269"/>
                <a:gridCol w="2737129"/>
                <a:gridCol w="2737129"/>
              </a:tblGrid>
              <a:tr h="1095633">
                <a:tc row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Группы предприятий по выручке от реализации продукции, тыс. у.е.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предприятий</a:t>
                      </a: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2000" baseline="-25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ru-RU" sz="2000" baseline="-25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Кумулятивная частота, 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8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22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Расчет кумулятивной частоты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Кумулятивная</a:t>
                      </a:r>
                      <a:r>
                        <a:rPr lang="ru-RU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частота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74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800" b="1" kern="12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 b="1" i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3174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8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600" b="1" i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1800" b="1" kern="1200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RU" sz="1800" b="1" kern="1200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b="1" i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174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8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600" b="1" i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1800" b="1" kern="12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RU" sz="1800" b="1" kern="12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600" b="1" i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174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800" b="1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r>
                        <a:rPr lang="ru-RU" sz="1600" b="1" i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1800" b="1" kern="120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ru-RU" sz="1800" b="1" kern="120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RU" sz="1600" b="1" i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174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ru-RU" sz="1600" b="1" i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1800" b="1" kern="120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ru-RU" sz="1800" b="1" kern="120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1600" b="1" i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174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8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</a:t>
                      </a:r>
                      <a:r>
                        <a:rPr lang="ru-RU" sz="1600" b="1" i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18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ru-RU" sz="18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chemeClr val="accent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ru-RU" sz="1600" b="1" i="0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3174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accent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smtClean="0">
                          <a:solidFill>
                            <a:schemeClr val="accent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  <a:endParaRPr lang="ru-RU" sz="1600" b="1" i="0" kern="1200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221392" y="5710205"/>
            <a:ext cx="11049000" cy="896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Последняя кумулятивная частота (КЧ) </a:t>
            </a:r>
            <a:r>
              <a:rPr lang="ru-RU" sz="28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всегда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должна равняться </a:t>
            </a:r>
            <a:r>
              <a:rPr lang="ru-RU" sz="2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сумме всех частот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8281" y="332727"/>
            <a:ext cx="873211" cy="87321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2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5368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853" y="4999223"/>
            <a:ext cx="11970608" cy="1957631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Вычислив КЧ, можно найти медиану. В дискретном ряду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медиана соответствует варианте, </a:t>
            </a:r>
            <a:b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для которой кумулятивная частота больше или равна </a:t>
            </a:r>
            <a:r>
              <a:rPr 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полусумме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всех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частот.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Сумма всех частот равна 31.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Полусумма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всех частот = 31/2 = 15,5 ед.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Ищем варианту, у которой КЧ больше или равна 15,5.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меньше 15,5; 5 меньше 15,5; 14 меньше 15,5; 21 больше 15,5!!!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Значит медиана равна 51. Следовательно, половина предприятий имеют выручку менее 51 тыс. у.е., половина – более 51 тыс. у.е.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846684"/>
              </p:ext>
            </p:extLst>
          </p:nvPr>
        </p:nvGraphicFramePr>
        <p:xfrm>
          <a:off x="1408671" y="280090"/>
          <a:ext cx="10050162" cy="4505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3742"/>
                <a:gridCol w="2653656"/>
                <a:gridCol w="3682764"/>
              </a:tblGrid>
              <a:tr h="1641402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Группы предприятий по выручке от реализации продукции, тыс. у.е.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предприятий</a:t>
                      </a: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2000" baseline="-25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ru-RU" sz="2000" baseline="-25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Кумулятивная частота, 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8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36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36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36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36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6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6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8136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36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36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221392" y="5710205"/>
            <a:ext cx="11049000" cy="896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21392" y="373916"/>
            <a:ext cx="873211" cy="87321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3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7843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5397"/>
            <a:ext cx="11049000" cy="1325563"/>
          </a:xfrm>
        </p:spPr>
        <p:txBody>
          <a:bodyPr/>
          <a:lstStyle/>
          <a:p>
            <a:r>
              <a:rPr lang="ru-RU" dirty="0"/>
              <a:t>Мода </a:t>
            </a:r>
            <a:r>
              <a:rPr lang="ru-RU" u="sng" dirty="0" smtClean="0"/>
              <a:t>интервального </a:t>
            </a:r>
            <a:r>
              <a:rPr lang="ru-RU" dirty="0" smtClean="0"/>
              <a:t>ряда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626" y="1724956"/>
            <a:ext cx="10515600" cy="492751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Найти модальный интервал. </a:t>
            </a:r>
            <a:r>
              <a:rPr lang="ru-RU" dirty="0"/>
              <a:t>Модальным</a:t>
            </a:r>
            <a:r>
              <a:rPr lang="ru-RU" i="1" dirty="0"/>
              <a:t> интервалом называется интервал с наибольшей </a:t>
            </a:r>
            <a:r>
              <a:rPr lang="ru-RU" i="1" dirty="0" smtClean="0"/>
              <a:t>частотой.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Найдя модальный интервал, можно рассчитать моду по формуле: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де:</a:t>
            </a:r>
          </a:p>
          <a:p>
            <a:pPr marL="0" indent="0">
              <a:buNone/>
            </a:pPr>
            <a:r>
              <a:rPr lang="ru-RU" dirty="0" err="1" smtClean="0"/>
              <a:t>х</a:t>
            </a:r>
            <a:r>
              <a:rPr lang="ru-RU" baseline="-25000" dirty="0" err="1" smtClean="0"/>
              <a:t>Мо</a:t>
            </a:r>
            <a:r>
              <a:rPr lang="ru-RU" dirty="0" smtClean="0"/>
              <a:t>- начало модального интервала; </a:t>
            </a:r>
          </a:p>
          <a:p>
            <a:pPr marL="0" indent="0">
              <a:buNone/>
            </a:pPr>
            <a:r>
              <a:rPr lang="en-US" dirty="0" err="1" smtClean="0"/>
              <a:t>f</a:t>
            </a:r>
            <a:r>
              <a:rPr lang="en-US" baseline="-25000" dirty="0" err="1" smtClean="0"/>
              <a:t>Mo</a:t>
            </a:r>
            <a:r>
              <a:rPr lang="en-US" dirty="0" smtClean="0"/>
              <a:t>-</a:t>
            </a:r>
            <a:r>
              <a:rPr lang="ru-RU" dirty="0" smtClean="0"/>
              <a:t>частота </a:t>
            </a:r>
            <a:r>
              <a:rPr lang="ru-RU" dirty="0"/>
              <a:t>модального интервала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en-US" dirty="0" err="1" smtClean="0"/>
              <a:t>f</a:t>
            </a:r>
            <a:r>
              <a:rPr lang="en-US" baseline="-25000" dirty="0" err="1" smtClean="0"/>
              <a:t>Mo</a:t>
            </a:r>
            <a:r>
              <a:rPr lang="ru-RU" baseline="-25000" dirty="0" smtClean="0"/>
              <a:t>-1 </a:t>
            </a:r>
            <a:r>
              <a:rPr lang="en-US" dirty="0" smtClean="0"/>
              <a:t>-</a:t>
            </a:r>
            <a:r>
              <a:rPr lang="ru-RU" dirty="0" smtClean="0"/>
              <a:t> частота интервала, предшествующего модальному; </a:t>
            </a:r>
          </a:p>
          <a:p>
            <a:pPr marL="0" indent="0">
              <a:buNone/>
            </a:pPr>
            <a:r>
              <a:rPr lang="en-US" dirty="0" err="1" smtClean="0"/>
              <a:t>f</a:t>
            </a:r>
            <a:r>
              <a:rPr lang="en-US" baseline="-25000" dirty="0" err="1" smtClean="0"/>
              <a:t>Mo</a:t>
            </a:r>
            <a:r>
              <a:rPr lang="ru-RU" baseline="-25000" dirty="0" smtClean="0"/>
              <a:t>+1 </a:t>
            </a:r>
            <a:r>
              <a:rPr lang="en-US" dirty="0"/>
              <a:t>-</a:t>
            </a:r>
            <a:r>
              <a:rPr lang="ru-RU" dirty="0"/>
              <a:t> частота интервала, </a:t>
            </a:r>
            <a:r>
              <a:rPr lang="ru-RU" dirty="0" smtClean="0"/>
              <a:t>следующего за модальным; </a:t>
            </a:r>
          </a:p>
          <a:p>
            <a:pPr marL="0" indent="0">
              <a:buNone/>
            </a:pPr>
            <a:r>
              <a:rPr lang="en-US" dirty="0" err="1" smtClean="0"/>
              <a:t>h</a:t>
            </a:r>
            <a:r>
              <a:rPr lang="en-US" baseline="-25000" dirty="0" err="1" smtClean="0"/>
              <a:t>Mo</a:t>
            </a:r>
            <a:r>
              <a:rPr lang="en-US" dirty="0" smtClean="0"/>
              <a:t>-</a:t>
            </a:r>
            <a:r>
              <a:rPr lang="ru-RU" dirty="0" smtClean="0"/>
              <a:t>длина </a:t>
            </a:r>
            <a:r>
              <a:rPr lang="ru-RU" dirty="0"/>
              <a:t>модального интервала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30480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85226" y="-1006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42193"/>
              </p:ext>
            </p:extLst>
          </p:nvPr>
        </p:nvGraphicFramePr>
        <p:xfrm>
          <a:off x="2173098" y="3086987"/>
          <a:ext cx="6094413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2" name="Уравнение" r:id="rId4" imgW="2692080" imgH="482400" progId="Equation.3">
                  <p:embed/>
                </p:oleObj>
              </mc:Choice>
              <mc:Fallback>
                <p:oleObj name="Уравнение" r:id="rId4" imgW="2692080" imgH="482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3098" y="3086987"/>
                        <a:ext cx="6094413" cy="11017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277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Мода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/>
            <a:r>
              <a:rPr lang="ru-RU" altLang="ru-RU" smtClean="0"/>
              <a:t>Если модальный интервал первый или последний, то недостающая частота (предмодальная или послемодальная) берется равной нулю</a:t>
            </a:r>
          </a:p>
        </p:txBody>
      </p:sp>
    </p:spTree>
    <p:extLst>
      <p:ext uri="{BB962C8B-B14F-4D97-AF65-F5344CB8AC3E}">
        <p14:creationId xmlns:p14="http://schemas.microsoft.com/office/powerpoint/2010/main" val="26796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038" y="110091"/>
            <a:ext cx="10822705" cy="1957631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Пример. Найдите, какой объем продукции наиболее чаще всего производится работниками предприятия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 есть рассчитать моду).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1392" y="5710205"/>
            <a:ext cx="11049000" cy="896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934436"/>
              </p:ext>
            </p:extLst>
          </p:nvPr>
        </p:nvGraphicFramePr>
        <p:xfrm>
          <a:off x="1333501" y="1862905"/>
          <a:ext cx="9496414" cy="31820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53947"/>
                <a:gridCol w="3842467"/>
              </a:tblGrid>
              <a:tr h="795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произведенной продукции, </a:t>
                      </a:r>
                      <a:r>
                        <a:rPr lang="ru-RU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</a:t>
                      </a: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работников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45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45-56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56-78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78-94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94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80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3501" y="59757"/>
            <a:ext cx="9231442" cy="1957631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Найдем модальный интервал. Это интервал с наибольшей частотой.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1392" y="5710205"/>
            <a:ext cx="11049000" cy="896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797395"/>
              </p:ext>
            </p:extLst>
          </p:nvPr>
        </p:nvGraphicFramePr>
        <p:xfrm>
          <a:off x="1516041" y="1712854"/>
          <a:ext cx="8179237" cy="31826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69730"/>
                <a:gridCol w="3309507"/>
              </a:tblGrid>
              <a:tr h="7960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произведенной продукции, </a:t>
                      </a: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работников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45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45-56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56-78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78-94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94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326444" y="421225"/>
            <a:ext cx="873211" cy="87321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20580" y="4845673"/>
            <a:ext cx="11041016" cy="19576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Модальный интервал от 56 до 78, т.е.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03363" y="3130180"/>
            <a:ext cx="2180381" cy="6375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наибольшая частота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8778482" y="3448961"/>
            <a:ext cx="112488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60290" y="11428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722412"/>
              </p:ext>
            </p:extLst>
          </p:nvPr>
        </p:nvGraphicFramePr>
        <p:xfrm>
          <a:off x="6777200" y="5569243"/>
          <a:ext cx="877213" cy="408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4" name="Уравнение" r:id="rId4" imgW="457002" imgH="215806" progId="Equation.3">
                  <p:embed/>
                </p:oleObj>
              </mc:Choice>
              <mc:Fallback>
                <p:oleObj name="Уравнение" r:id="rId4" imgW="457002" imgH="215806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7200" y="5569243"/>
                        <a:ext cx="877213" cy="4080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12995" y="3160203"/>
            <a:ext cx="1299003" cy="7216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Модальный интервал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1199655" y="3540154"/>
            <a:ext cx="106537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18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4538444" y="3263407"/>
            <a:ext cx="830510" cy="267312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3501" y="93051"/>
            <a:ext cx="9231442" cy="1957631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Найдем моду по формуле: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1392" y="5710205"/>
            <a:ext cx="11049000" cy="896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473353"/>
              </p:ext>
            </p:extLst>
          </p:nvPr>
        </p:nvGraphicFramePr>
        <p:xfrm>
          <a:off x="2871398" y="1679312"/>
          <a:ext cx="7139379" cy="31826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50623"/>
                <a:gridCol w="2888756"/>
              </a:tblGrid>
              <a:tr h="7960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произведенной продукции, </a:t>
                      </a: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работников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45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45-56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solidFill>
                            <a:srgbClr val="FF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600" b="1" u="sng" dirty="0">
                        <a:solidFill>
                          <a:srgbClr val="FF33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ru-RU" sz="16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-78</a:t>
                      </a:r>
                      <a:endParaRPr lang="ru-RU" sz="1600" u="sng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u="sng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78-94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solidFill>
                            <a:srgbClr val="009644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2000" b="1" u="sng" dirty="0">
                        <a:solidFill>
                          <a:srgbClr val="00964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94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326444" y="421225"/>
            <a:ext cx="873211" cy="87321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3260" y="5400908"/>
            <a:ext cx="11041016" cy="8498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Подставляем значения в формулу: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6851" y="1294437"/>
            <a:ext cx="2295956" cy="7989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Начало модального интервала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endParaRPr lang="ru-RU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60290" y="11428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3329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683193"/>
              </p:ext>
            </p:extLst>
          </p:nvPr>
        </p:nvGraphicFramePr>
        <p:xfrm>
          <a:off x="5572988" y="701428"/>
          <a:ext cx="4162850" cy="746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7" name="Уравнение" r:id="rId4" imgW="2717800" imgH="482600" progId="Equation.3">
                  <p:embed/>
                </p:oleObj>
              </mc:Choice>
              <mc:Fallback>
                <p:oleObj name="Уравнение" r:id="rId4" imgW="2717800" imgH="482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988" y="701428"/>
                        <a:ext cx="4162850" cy="7464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>
            <a:off x="2432807" y="2093377"/>
            <a:ext cx="2311076" cy="12730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343678" y="2331853"/>
            <a:ext cx="1853427" cy="7989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Частота модального интервала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endParaRPr lang="ru-RU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8708151" y="2580905"/>
            <a:ext cx="2122036" cy="90348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0096553" y="282347"/>
            <a:ext cx="2095447" cy="15531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Частота интервала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предшествую-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щего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модальному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mo-1</a:t>
            </a:r>
            <a:endParaRPr lang="ru-RU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8708151" y="1835487"/>
            <a:ext cx="1929089" cy="1295306"/>
          </a:xfrm>
          <a:prstGeom prst="straightConnector1">
            <a:avLst/>
          </a:prstGeom>
          <a:ln w="381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0338573" y="3933169"/>
            <a:ext cx="1853427" cy="15191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Частота интервала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следующего за модальным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 стрелкой 27"/>
          <p:cNvCxnSpPr>
            <a:stCxn id="24" idx="1"/>
          </p:cNvCxnSpPr>
          <p:nvPr/>
        </p:nvCxnSpPr>
        <p:spPr>
          <a:xfrm flipH="1" flipV="1">
            <a:off x="8708151" y="3933169"/>
            <a:ext cx="1630422" cy="759573"/>
          </a:xfrm>
          <a:prstGeom prst="straightConnector1">
            <a:avLst/>
          </a:prstGeom>
          <a:ln w="38100">
            <a:solidFill>
              <a:srgbClr val="0096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21392" y="2785591"/>
            <a:ext cx="2211415" cy="22634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Длина модального интервала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равна конец интервала минус начало (78 - 56)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flipV="1">
            <a:off x="2432807" y="3519407"/>
            <a:ext cx="2684477" cy="10525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10"/>
          <p:cNvSpPr>
            <a:spLocks noChangeArrowheads="1"/>
          </p:cNvSpPr>
          <p:nvPr/>
        </p:nvSpPr>
        <p:spPr bwMode="auto">
          <a:xfrm>
            <a:off x="0" y="-8574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239565"/>
              </p:ext>
            </p:extLst>
          </p:nvPr>
        </p:nvGraphicFramePr>
        <p:xfrm>
          <a:off x="5572988" y="5358321"/>
          <a:ext cx="4827746" cy="658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8" name="Уравнение" r:id="rId6" imgW="3098800" imgH="419100" progId="Equation.3">
                  <p:embed/>
                </p:oleObj>
              </mc:Choice>
              <mc:Fallback>
                <p:oleObj name="Уравнение" r:id="rId6" imgW="3098800" imgH="419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988" y="5358321"/>
                        <a:ext cx="4827746" cy="6583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Заголовок 1"/>
          <p:cNvSpPr txBox="1">
            <a:spLocks/>
          </p:cNvSpPr>
          <p:nvPr/>
        </p:nvSpPr>
        <p:spPr>
          <a:xfrm>
            <a:off x="136851" y="5953661"/>
            <a:ext cx="11041016" cy="8498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аще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всего работники предприятия производят продукции на 69750 руб. </a:t>
            </a:r>
          </a:p>
        </p:txBody>
      </p:sp>
    </p:spTree>
    <p:extLst>
      <p:ext uri="{BB962C8B-B14F-4D97-AF65-F5344CB8AC3E}">
        <p14:creationId xmlns:p14="http://schemas.microsoft.com/office/powerpoint/2010/main" val="239739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  <p:bldP spid="16" grpId="0" animBg="1"/>
      <p:bldP spid="21" grpId="0" animBg="1"/>
      <p:bldP spid="24" grpId="0" animBg="1"/>
      <p:bldP spid="29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5397"/>
            <a:ext cx="11049000" cy="1325563"/>
          </a:xfrm>
        </p:spPr>
        <p:txBody>
          <a:bodyPr/>
          <a:lstStyle/>
          <a:p>
            <a:r>
              <a:rPr lang="ru-RU" dirty="0" smtClean="0"/>
              <a:t>Медиана </a:t>
            </a:r>
            <a:r>
              <a:rPr lang="ru-RU" u="sng" dirty="0" smtClean="0"/>
              <a:t>интервального </a:t>
            </a:r>
            <a:r>
              <a:rPr lang="ru-RU" dirty="0" smtClean="0"/>
              <a:t>ряда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580960"/>
            <a:ext cx="10515600" cy="492751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Найти медианный интервал. Медианным </a:t>
            </a:r>
            <a:r>
              <a:rPr lang="ru-RU" i="1" dirty="0" smtClean="0"/>
              <a:t>интервалом называется интервал, в котором кумулятивная </a:t>
            </a:r>
            <a:r>
              <a:rPr lang="ru-RU" i="1" dirty="0"/>
              <a:t>частота превышает </a:t>
            </a:r>
            <a:r>
              <a:rPr lang="ru-RU" i="1" dirty="0" err="1"/>
              <a:t>полусумму</a:t>
            </a:r>
            <a:r>
              <a:rPr lang="ru-RU" i="1" dirty="0"/>
              <a:t> </a:t>
            </a:r>
            <a:r>
              <a:rPr lang="ru-RU" i="1" dirty="0" smtClean="0"/>
              <a:t>частот, т.е. </a:t>
            </a:r>
            <a:r>
              <a:rPr lang="en-US" i="1" dirty="0" err="1" smtClean="0"/>
              <a:t>S</a:t>
            </a:r>
            <a:r>
              <a:rPr lang="en-US" baseline="-25000" dirty="0" err="1" smtClean="0"/>
              <a:t>Me</a:t>
            </a:r>
            <a:r>
              <a:rPr lang="ru-RU" dirty="0">
                <a:sym typeface="Symbol" panose="05050102010706020507" pitchFamily="18" charset="2"/>
              </a:rPr>
              <a:t> </a:t>
            </a:r>
            <a:endParaRPr lang="ru-RU" baseline="-25000" dirty="0"/>
          </a:p>
          <a:p>
            <a:pPr marL="514350" indent="-514350">
              <a:buAutoNum type="arabicPeriod"/>
            </a:pPr>
            <a:r>
              <a:rPr lang="ru-RU" dirty="0" smtClean="0"/>
              <a:t>Найдя модальный интервал, можно рассчитать медиану по формуле: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де:</a:t>
            </a:r>
          </a:p>
          <a:p>
            <a:pPr marL="0" indent="0">
              <a:buNone/>
            </a:pPr>
            <a:r>
              <a:rPr lang="ru-RU" dirty="0" err="1" smtClean="0"/>
              <a:t>х</a:t>
            </a:r>
            <a:r>
              <a:rPr lang="ru-RU" baseline="-25000" dirty="0" err="1" smtClean="0"/>
              <a:t>Ме</a:t>
            </a:r>
            <a:r>
              <a:rPr lang="ru-RU" dirty="0" smtClean="0"/>
              <a:t>- начало </a:t>
            </a:r>
            <a:r>
              <a:rPr lang="ru-RU" dirty="0"/>
              <a:t>медиан</a:t>
            </a:r>
            <a:r>
              <a:rPr lang="ru-RU" dirty="0" smtClean="0"/>
              <a:t>ного интервала; </a:t>
            </a:r>
          </a:p>
          <a:p>
            <a:pPr marL="0" indent="0">
              <a:buNone/>
            </a:pPr>
            <a:r>
              <a:rPr lang="en-US" i="1" dirty="0" err="1" smtClean="0"/>
              <a:t>S</a:t>
            </a:r>
            <a:r>
              <a:rPr lang="en-US" baseline="-25000" dirty="0" err="1" smtClean="0"/>
              <a:t>Me</a:t>
            </a:r>
            <a:r>
              <a:rPr lang="ru-RU" dirty="0"/>
              <a:t> </a:t>
            </a:r>
            <a:r>
              <a:rPr lang="ru-RU" dirty="0" smtClean="0"/>
              <a:t> - </a:t>
            </a:r>
            <a:r>
              <a:rPr lang="ru-RU" dirty="0"/>
              <a:t>кумулятивная частота </a:t>
            </a:r>
            <a:r>
              <a:rPr lang="ru-RU" dirty="0" smtClean="0"/>
              <a:t>медианного </a:t>
            </a:r>
            <a:r>
              <a:rPr lang="ru-RU" dirty="0"/>
              <a:t>интервала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     - </a:t>
            </a:r>
            <a:r>
              <a:rPr lang="ru-RU" dirty="0" err="1" smtClean="0"/>
              <a:t>полусумма</a:t>
            </a:r>
            <a:r>
              <a:rPr lang="ru-RU" i="1" dirty="0" smtClean="0"/>
              <a:t> частот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f</a:t>
            </a:r>
            <a:r>
              <a:rPr lang="ru-RU" baseline="-25000" dirty="0" err="1" smtClean="0"/>
              <a:t>Ме</a:t>
            </a:r>
            <a:r>
              <a:rPr lang="ru-RU" dirty="0" smtClean="0"/>
              <a:t>- частота медианного интервала;</a:t>
            </a:r>
          </a:p>
          <a:p>
            <a:pPr marL="0" indent="0">
              <a:buNone/>
            </a:pPr>
            <a:r>
              <a:rPr lang="en-US" dirty="0" smtClean="0"/>
              <a:t>h</a:t>
            </a:r>
            <a:r>
              <a:rPr lang="ru-RU" baseline="-25000" dirty="0" err="1" smtClean="0"/>
              <a:t>Ме</a:t>
            </a:r>
            <a:r>
              <a:rPr lang="ru-RU" i="1" dirty="0"/>
              <a:t> </a:t>
            </a:r>
            <a:r>
              <a:rPr lang="ru-RU" dirty="0"/>
              <a:t>- </a:t>
            </a:r>
            <a:r>
              <a:rPr lang="ru-RU" dirty="0" smtClean="0"/>
              <a:t>высота </a:t>
            </a:r>
            <a:r>
              <a:rPr lang="ru-RU" dirty="0"/>
              <a:t>медианного интервала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30480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85226" y="-1006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153269"/>
              </p:ext>
            </p:extLst>
          </p:nvPr>
        </p:nvGraphicFramePr>
        <p:xfrm>
          <a:off x="7822894" y="2185696"/>
          <a:ext cx="373150" cy="56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3" name="Уравнение" r:id="rId4" imgW="253890" imgH="393529" progId="Equation.3">
                  <p:embed/>
                </p:oleObj>
              </mc:Choice>
              <mc:Fallback>
                <p:oleObj name="Уравнение" r:id="rId4" imgW="25389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2894" y="2185696"/>
                        <a:ext cx="373150" cy="5666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 flipV="1">
            <a:off x="3926047" y="3867323"/>
            <a:ext cx="31769397" cy="5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603718"/>
              </p:ext>
            </p:extLst>
          </p:nvPr>
        </p:nvGraphicFramePr>
        <p:xfrm>
          <a:off x="3926047" y="2986746"/>
          <a:ext cx="3713688" cy="1434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4" name="Уравнение" r:id="rId6" imgW="1384300" imgH="533400" progId="Equation.3">
                  <p:embed/>
                </p:oleObj>
              </mc:Choice>
              <mc:Fallback>
                <p:oleObj name="Уравнение" r:id="rId6" imgW="1384300" imgH="533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6047" y="2986746"/>
                        <a:ext cx="3713688" cy="14342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043617"/>
              </p:ext>
            </p:extLst>
          </p:nvPr>
        </p:nvGraphicFramePr>
        <p:xfrm>
          <a:off x="838200" y="5223475"/>
          <a:ext cx="332683" cy="50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5" name="Уравнение" r:id="rId8" imgW="253890" imgH="393529" progId="Equation.3">
                  <p:embed/>
                </p:oleObj>
              </mc:Choice>
              <mc:Fallback>
                <p:oleObj name="Уравнение" r:id="rId8" imgW="25389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223475"/>
                        <a:ext cx="332683" cy="5051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432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038" y="110091"/>
            <a:ext cx="10822705" cy="1957631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Пример. Рассчитайте медиану.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1392" y="5710205"/>
            <a:ext cx="11049000" cy="896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934436"/>
              </p:ext>
            </p:extLst>
          </p:nvPr>
        </p:nvGraphicFramePr>
        <p:xfrm>
          <a:off x="1333501" y="1862905"/>
          <a:ext cx="9496414" cy="31820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53947"/>
                <a:gridCol w="3842467"/>
              </a:tblGrid>
              <a:tr h="795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произведенной продукции, </a:t>
                      </a:r>
                      <a:r>
                        <a:rPr lang="ru-RU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</a:t>
                      </a: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работников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45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45-56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56-78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78-94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94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43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604" y="59757"/>
            <a:ext cx="10792596" cy="1479873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Найдем медианный интервал.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Медианным интервалом называется интервал, в котором кумулятивная частота превышает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полусумму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частот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Для этого рассчитаем кумулятивные частоты.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1392" y="5710205"/>
            <a:ext cx="11049000" cy="896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37502" y="233373"/>
            <a:ext cx="873211" cy="87321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85226" y="4508301"/>
            <a:ext cx="11676370" cy="2295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Сумма частот =100.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Полусумма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частот равна 50.</a:t>
            </a:r>
          </a:p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Ищем КЧ, которая будет больше или равна 50.</a:t>
            </a:r>
          </a:p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Это число 64. Значит интервал, который будет принадлежать данной КЧ, будет медианным. </a:t>
            </a:r>
          </a:p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Медианный интервал: от 56 до 78, т.е. 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60290" y="11428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4489915"/>
              </p:ext>
            </p:extLst>
          </p:nvPr>
        </p:nvGraphicFramePr>
        <p:xfrm>
          <a:off x="6123411" y="6087038"/>
          <a:ext cx="877213" cy="408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Уравнение" r:id="rId4" imgW="457002" imgH="215806" progId="Equation.3">
                  <p:embed/>
                </p:oleObj>
              </mc:Choice>
              <mc:Fallback>
                <p:oleObj name="Уравнение" r:id="rId4" imgW="457002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3411" y="6087038"/>
                        <a:ext cx="877213" cy="4080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69173" y="2994407"/>
            <a:ext cx="1299003" cy="7216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Медианный интервал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1668176" y="3355216"/>
            <a:ext cx="106537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81927"/>
              </p:ext>
            </p:extLst>
          </p:nvPr>
        </p:nvGraphicFramePr>
        <p:xfrm>
          <a:off x="2498658" y="1451298"/>
          <a:ext cx="8037914" cy="30570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07028"/>
                <a:gridCol w="2315443"/>
                <a:gridCol w="2315443"/>
              </a:tblGrid>
              <a:tr h="7642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Объём 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произведенной продукции, </a:t>
                      </a: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работников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Кумулятивные частоты, </a:t>
                      </a: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6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45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45-56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56-78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6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78-94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94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445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4538444" y="3263407"/>
            <a:ext cx="830510" cy="267312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3501" y="93051"/>
            <a:ext cx="9231442" cy="1957631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Найдем медиану по формуле: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6851" y="5722969"/>
            <a:ext cx="11049000" cy="896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5597244"/>
              </p:ext>
            </p:extLst>
          </p:nvPr>
        </p:nvGraphicFramePr>
        <p:xfrm>
          <a:off x="2871398" y="1679312"/>
          <a:ext cx="7139379" cy="33335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6167"/>
                <a:gridCol w="2056606"/>
                <a:gridCol w="2056606"/>
              </a:tblGrid>
              <a:tr h="7960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произведенной продукции, </a:t>
                      </a: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работников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Кумулятивные частоты, </a:t>
                      </a: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6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45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45-56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u="sng" kern="1200" dirty="0">
                          <a:solidFill>
                            <a:srgbClr val="FF33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ru-RU" sz="16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-78</a:t>
                      </a:r>
                      <a:endParaRPr lang="ru-RU" sz="1600" u="sng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u="sng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78-94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свыше 94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u="sng" kern="1200" dirty="0" smtClean="0">
                          <a:solidFill>
                            <a:srgbClr val="009644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100/2=50</a:t>
                      </a:r>
                      <a:endParaRPr lang="ru-RU" sz="2000" b="1" u="sng" kern="1200" dirty="0">
                        <a:solidFill>
                          <a:srgbClr val="00964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326444" y="421225"/>
            <a:ext cx="873211" cy="87321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9765" y="5009369"/>
            <a:ext cx="11041016" cy="8498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Подставляем значения в формулу: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6851" y="1294436"/>
            <a:ext cx="2295956" cy="9384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Начало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медианного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интервала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endParaRPr lang="ru-RU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60290" y="11428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3329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088859" y="2131672"/>
            <a:ext cx="2010994" cy="13664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343678" y="2331852"/>
            <a:ext cx="1853427" cy="10485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Частота медианного интервала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endParaRPr lang="ru-RU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7097086" y="3267590"/>
            <a:ext cx="4588778" cy="23052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9932565" y="152329"/>
            <a:ext cx="2259435" cy="16831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Кумулятивная частота интервала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предшествующего медианному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me-1</a:t>
            </a:r>
            <a:endParaRPr lang="ru-RU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9127222" y="1835487"/>
            <a:ext cx="1510019" cy="1323022"/>
          </a:xfrm>
          <a:prstGeom prst="straightConnector1">
            <a:avLst/>
          </a:prstGeom>
          <a:ln w="381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0251153" y="3942482"/>
            <a:ext cx="1853427" cy="15191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Полусумма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частот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 стрелкой 27"/>
          <p:cNvCxnSpPr>
            <a:stCxn id="24" idx="1"/>
          </p:cNvCxnSpPr>
          <p:nvPr/>
        </p:nvCxnSpPr>
        <p:spPr>
          <a:xfrm flipH="1">
            <a:off x="7378782" y="4702055"/>
            <a:ext cx="2872371" cy="155412"/>
          </a:xfrm>
          <a:prstGeom prst="straightConnector1">
            <a:avLst/>
          </a:prstGeom>
          <a:ln w="38100">
            <a:solidFill>
              <a:srgbClr val="0096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21392" y="2785591"/>
            <a:ext cx="2211415" cy="22634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Длина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медианного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интервала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равна конец интервала минус начало (78 - 56)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flipV="1">
            <a:off x="2432807" y="3530719"/>
            <a:ext cx="1879134" cy="10412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10"/>
          <p:cNvSpPr>
            <a:spLocks noChangeArrowheads="1"/>
          </p:cNvSpPr>
          <p:nvPr/>
        </p:nvSpPr>
        <p:spPr bwMode="auto">
          <a:xfrm>
            <a:off x="0" y="-8574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136851" y="5953661"/>
            <a:ext cx="11041016" cy="8498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50% работников производят продукции менее, чем на 67733 руб., а 50% более, чем на 67733 руб. 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flipV="1">
            <a:off x="6174297" y="771863"/>
            <a:ext cx="2044239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836150"/>
              </p:ext>
            </p:extLst>
          </p:nvPr>
        </p:nvGraphicFramePr>
        <p:xfrm>
          <a:off x="6174297" y="410909"/>
          <a:ext cx="2315740" cy="894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4" name="Уравнение" r:id="rId4" imgW="1384300" imgH="533400" progId="Equation.3">
                  <p:embed/>
                </p:oleObj>
              </mc:Choice>
              <mc:Fallback>
                <p:oleObj name="Уравнение" r:id="rId4" imgW="1384300" imgH="533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4297" y="410909"/>
                        <a:ext cx="2315740" cy="8943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Объект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72095"/>
              </p:ext>
            </p:extLst>
          </p:nvPr>
        </p:nvGraphicFramePr>
        <p:xfrm>
          <a:off x="11507682" y="4715021"/>
          <a:ext cx="633984" cy="557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5" name="Уравнение" r:id="rId6" imgW="253890" imgH="393529" progId="Equation.3">
                  <p:embed/>
                </p:oleObj>
              </mc:Choice>
              <mc:Fallback>
                <p:oleObj name="Уравнение" r:id="rId6" imgW="25389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7682" y="4715021"/>
                        <a:ext cx="633984" cy="5576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5847126" y="553399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" name="Объект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917987"/>
              </p:ext>
            </p:extLst>
          </p:nvPr>
        </p:nvGraphicFramePr>
        <p:xfrm>
          <a:off x="5657359" y="5182054"/>
          <a:ext cx="3028344" cy="504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6" name="Уравнение" r:id="rId8" imgW="2311400" imgH="393700" progId="Equation.3">
                  <p:embed/>
                </p:oleObj>
              </mc:Choice>
              <mc:Fallback>
                <p:oleObj name="Уравнение" r:id="rId8" imgW="23114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7359" y="5182054"/>
                        <a:ext cx="3028344" cy="5047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324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  <p:bldP spid="16" grpId="0" animBg="1"/>
      <p:bldP spid="21" grpId="0" animBg="1"/>
      <p:bldP spid="24" grpId="0" animBg="1"/>
      <p:bldP spid="29" grpId="0" animBg="1"/>
      <p:bldP spid="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669309A6-54BF-425A-9691-AD5F87D5FA59"/>
  <p:tag name="ISPRING_SCORM_RATE_SLIDES" val="1"/>
  <p:tag name="ISPRING_SCORM_PASSING_SCORE" val="100.0000000000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DuTdET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DdxQkhub84rkjMAAA9hAAAXAAAAdW5pdmVyc2FsL3VuaXZlcnNhbC5wbmftvAlYk9cWNmoHT3v0tJ5anKqQUxURCFickCk5WtECAhWMIYxHmSpjIQQIkKST1SqSyhBkSlohIARICZKQgKStlUACRJkiJCHWECIEgkkIIWT6E9Sj9fY8z/3v/c9/n3uvPo/PR/bO3u/aa6291ru+7O/77tOA4++s+WDNqlWr3vH55GjQqlWr/VategP99l/MLcBjoY7my2vwoONHVjUPbJs2f3gz/rD/4VWrWrBr9WdWmz//9fNPYPBVq969bfn/Giv1RsyqVf+q8Tl6+FR25JwwApt0DmnzL3QR5gvMF7YB63sPnwy47nb5uuLkVz81ff934E/FH1G9JzezXt/55nfWk3/DJX1Y9Pexlg/X/Nrb8+uHv4t//sdHUzumtr4+vXDrFkHhkYhHi+TjHZrhMJRwkNgcCmg7Dc3yqu6Kh8zxIt7RKrCYPPVtgPHxzFvgpV92iHQTmlWWf87HEITpw0MXCpB0YD87Jd7S9oVfSeRN5Q2g4R4WPZzytqXp8+lBLMjBzyQy6TBzf1kZuc47Z5CH1HlZ/n58l2iHEmqYJkOmreXzzx9fxS8ghGtWZrtwDLb8N8ODt8Dty9Xg5epMa2k/911zxwOlvR/hw/P8Lv3siiSiYHs/kXYgq4stBWnomfwLszCrlCgtG9psXMKaliB6T3xf69IYglyh97yFtwzBX6kLwhl/C9T/NsI1CLheDgilug6zXAdw0pnh7qeYPvW6/KsTcZy5DDXNbPCezjUv+3hUxxy9Kl7Rykmcys6nMQ1zc+krc3XVncbZcCqtiGB1MFh9KXadsBXox4rVwnb7EfoST+KmMnGGyUDj5C3AVsuqcoF+pEf1Oq6XRlCti+2cuXlpBEg+e8MxDD6SEPFLOYvkGILFagb99tw6K8ydUOGPc1qjhjMl2c0aSTh7UKStEiFv+veqSiQsFPjxl+s6O6NsogV2CcJNXY/PH+ePKpMqYtWHhF0wvIGl+gBLkIi5N0clslnPeU6rs59qUac3mvq4+r5qkToUlPI+SzQd/l0571Mqx4isFCfumXGBe+h4ys4u5SF1KIl1xTMSvavNoJAGYyEa2QFrt7plL85BN/Tc1rHaLptYXaUsjVCY3C2tGU5juJ0U5SZXSO2lIVKCDilPZAqak1mSk9gyVCKsoGyuAEwKBdvIsp1PggkjyKlEahMBOexuMaccHworP0IxtmMdkBRQ7BH21+NGi8dVg+WqCxjhAG+c6osHkr+y1cArBeTBM8CtlMCUupotnG8aSdGxMOjOmArPiTTt0GIje7D4gpjiWQfZNaXVqaNMapJJCzZJOXypceWPe3MtjfpHx8HLl1g9ywq0V1wKT+zNvt/SuU3jZdaivN1ZN8JwiG7tT+tQPFVYrjuuqi1PUEsliaatiMiqkcRd5F+AMuoVzwCbPXzJIXU5R1WBoHulhGlkAkpUE5eiQEBNwdWjUs8Emxik0JnFEy15HU8BaOxZ0prJQzCo9GpyQsDkYnbfcvvX41T2QE5kOpiJvTrfOgWxsdO09i+hYpE2rWukAkD8v9DHEHox/SjKxEKwVH1zlcGGvtaopjfMWpPL60uIx1mDu4iHDQqA/eagn6awps2APTIVAhge9Papse9joxV/pxMM3XO+A9XsfHdsGkourWTFan437w7C0m92Nl5viSkCctBeGuvsvqCjcUyHD4Mrp+ABqjZqLxoGngBcHugZqRnb5T3Y7owtkYJprOv7wKUt9615V2LPbbjOotz04OqUQM6gw+BMdnTaNYnYdG1z1A7710m/XfaUqj/IT4Lyjy1yxSPcXcrQbQDyIjdtBlGuhoyPoMcyPUtzUDzkVHzZnCp7rDaSHJvXuJkp7Zkbj/cU9XSJqcSCfc5bsWGsRlbzdRcsASFOm9E48/O5aTGiPDJr3pF7kgqg9UdnssjzPwqmPFuBXNXSPhvea2bNZGWlpt4GSNYtFdtr3X2/LCS7GtKiJP9M4S3Sq+bgGAHVpi4MmhCB6neTLIZ8IqiLP9kOaTnkvPVyvyBgeqiJvJ6SG6ZLYypcgrumZoatSu0LuxEnV3827JLuYRu/yNHG6Rg5+2XpYGxRuj2nNXk01jSGnCiNh+GmstB6wNvaiKbo+AqHvm7R72mm8fnd/BHq1WQsUwOLguZPZZpNcXtZyxPHdOg7g0clmU7cgywVEIKrndxaCuDu4HTP29Jkuf0tCczGjmndALXNv9cABDA1lfEDpLCs4uQCVoPhrL6r4aOBg8h34RNIwXhXwUkWyZAgAhKq4nES2aGwfztIWTHR/q/dSjvlcQy7NCXCeJ98dpf3P208bH9uB905LMQ6rA8K2MYjZnCiY5gtn/Qo3TUOO+VDrbsFSi8J8pAzKcgl9Sq4OXA6BIx1cGTRZo7bVKN3IcBYmO3U0hYiBD2VabODP8pQbL663p6zHUobZTj4VQ/skCXwKwZUXZ4kyv7zULRU1TmsBJKiAVGJ4vmMyB1iCBaJ7xZpxPMYwwSWxU5sofYa3Ur1f1O6NyXPpKU3hvt/MBaXZ/H6gtLo2Iq8QDFDLEvV43fQWKj0FHX4NkJRoViw3y6BqahULdGr1CypLZ+n+p7c5qm8pjZgpYdAAXiewq2P0siZcy8N3aQ2cAf20VSH3NDovyADuhGWNCP0KqLs9z7CLnKYVh7QqFiGtAh53Q/1KHO8kWPPJ+Ak1yChw9GTmSW721I8Ty/61X9qezQFuiUX6Ci/jdqUorUJ3j6VOzBXuHf/Hcil/ka/X0IkcUIuYxzMCf7nlO+9HIFggOd+Gi+yKkdWzgbfCZLzRq7DcHPps+6lDkdZ6W35LG60NC1IPrrcSGJND6hAXmZtzbR92nCIlNyt6pnPKInWogLSToMvC7Ap/Bsi3XhtpKNYAZ/tPNb9EJ5X2Xh5Gzwc7VkK5BoYVaz+ufQ8wxURfDJzkcvrMVn1grQRh0B2tqxeRkpAjK5xKzcN+IHKa0RVqB5z1vGih+GnNDLd/ICLLKi4wAzRjEA4tznP6KKq4rsKbGfbLUm2vcOcIqfWLUT/Ai8GP1Adx9Rc3EwjNJH27oxizQXbHDXnlPbAS1VWm2Gl5GhYIdw6lmnevaYuQdbvuNdb1lRVW2HV22ov9lGvXm+5xMnrp6qzkTYy9t1inP2pxAj23ZwBeIc5gNb+vb/LLcCGOfBjTWc/L6dxrw0YW8UXu8DBfEEGHmECeV6m7Gd+rabOnTQeP+zFU3uEyZSew/CTxPBbOEryhiRWcvWldge5cnwrjweCocNP8yVtIRJBe6dH6bKBc5BF6sWSmYrcAsHAwWr30ylYPm6s8gZrK6bWLc4rbpSHvmfglm+WQhatuXsaYgYOjh3UxeySSCuldiwyvJ6FXTYmRmThkaDWFP0WrMiyrz7PCiQCbwVC9uZzgk5v45y3Nkt4M8wG0pwhk/uxBw85c5Gzpx+ZGxdgHE2RsjkMGjRzBXpUHsNzs0SnzswBBrDJ8bZS3R4OW06QnsaNlqSxJPS9+6HVNqWE1gunzXHEltwavpou0zQBLWxQPjPLGZQn99qnM9bLBRFnf1/8NPwh1zlV1DWd20C5OXGsqzpC+qaFTY276Wi/R62PnX5GjQgUK8v1Qfn/5HVcZlwINC2s8LAHPwbjXrf8Ef7fufKX++JBcLWajDHM8EXGxZKLn8QdjjsS97HrvtPFRMtuxYHU9YERFiaYHX714kW9/96te3cwxlyqV9RDXYBi1FBs4nvvXYXa7bteYb2PbWbcq/7lt307KaM1+hjMsookn6MxJSmZfbv9zEb4wum7i42D/QVbYu3NXT/ZvncV8ny2ndspvq4ecU+Rjx49PR3Hyl9Ry/3Ciz0OwtlrJ1fEDlv/Hoz4Cux/H1ivjXaU1oVQP7y8J/LWtH9qzuQ7qdm3R2RRpuXWQniDikOfqpTsfUEeN1NNRp5RK+V/payUVG6oLb36wmRa6flNkZ9xeqwnBbGmFyAHwNIlnI7PphMKsXmTO7CpvW41z8VLN0779lQJDtj7Bo4Fyvc8X0WhituSJ+iPCPKejtAU6fyfL31Sv28jtlp/WbXn1sKguCmyI2+xlYDKcBa6dSfv20jMMs8D/sM8If8oGHCy9KYDfVM7CJ4Vf5COtb6lMowBz4cwri8c1PW2+r2INLThu7SU6QGXOHr97nfcCH8YGHF1sxQn3yau7bs0+L3K58+GMRr/Y1cB3f/kB+mgF4xYiWFsd1kR9Bp/I/FDadGLyq1zXC8WDFZFn5IHFX9bGfiCW0gJzZ/kw/2yCq4K2v6jjMXX90/m/cGSGd5nLcvOW//nMoD++uczEb75c/DAIwN2Lyo9ELqzm070YNn9h3V0Pv517Zxyw5+D7HAjflTy52pzyHI6IfnTleS7ZNn/p67olLBrbO0f3e7Sb4doGdLNESnB/6nLNRbyn7pa+9YE/7ns0SUV/6lLfHD6/9Bl9r7OpYeXsbTsOdVVbF6NF6s9ueB8/UtKbvmn4F7E3o21L9mq+2Ha8Sz/DS834zFGLXTD9x095i1n9XLnhMmooXlPvpsup2D+gJGKkoVBzUV0eNgxfGslfCBiMfC5AWKw5p0vCxON4wqlu6UNu29V/v8wXLpHGZWl5MicaWKpWVeinM5jk2de8A7KgE5kMpJ4TKOarPx17R7PiSOTlKHn4sHsYqcrJhZqWRqjO8EwGw/YUAvQ3WfZ7HmPLngBc3SaPTiplRIwN517w9SyTMmdTVGdyz3HQcqliZFq2uP4ipM4yIwLA9GbZkoCc9qTtxTBSRI3nkK8mtJoA77z+Rwftc4F77dmMhTP8ooTkHcK4dfEI2Y+L1aVqfoX20Cymcwmkiq0qqjvD9KtDsuKnd468fhbqBWSPngzSMMyzKQ13MyV06U2KP8gucQYJloeLaVxjG4BQVDKqFH79hdJYJ1+OCmKxV4Ua4kf9RmAZLHkfkkjad5JFI+a/Ce1SeUsptKj+NJFRVpRxYBsaduutgjhgBiSzrRxrJfu6nWBM9fcH3Hr9XwheCAaij1yeB0T6uzL0E0oeytxiBxSVpovibSOBoKD5SNGMaSxJM3kLNbmS0vNNcWGSh/cFUlqU2B9qPe5QvEVUfBe0GnfHofsIkV7icLY3sU3s9b5NM9M37tJYXeSg7jHCwhSUnoFvBD5gr/I8m0jCh86pcoCTkJTp23Wto8b26N8O5Kg9ckzmRuum0ui6ClZe2p6nt7FjZUmzEa7lpwXa2NQXTTg1rUC+TUW3O8qLFUBIG/zj5NCbOUhSVMuM5Xd0VJ6va4NRIN3NnqgcbOzlTFVL7pUtI/rLknYmqEaXybjyL7zojRm8Y/qLeW9LY9IuuM+NrnAnUWNsgFHH9ihyPfccYXiORcLpi/rEK6UFV0gxX11QIQpKaMvZ3qOznYWzhbp1HmTmVXB1h66SSQX7oWHz70fDWO428HqXnDUgJIM1qm/lp6aLt3+OERua+9DCmmKiUiuMHSvd/HxgUGb40QKgKsvA+UAA6WAcYWI1dIQwS6xCwWkG9aEQEszud7JFSzOXEt4v3gkrWgMCVEeUme7TSi0fcg41F7QBYQHi8lx63V/0ahBPxN/4PBO+v62LBh0MHQf2c+v+dnvTOlckFVcR6GjfyvQO2Yuyvss7gohuJwsLqkfA7G4vOhuhC1RGvLBVOfM/d4Wq37q2B6NLJfbNWanK6hPJtU0ktxbU232cdI9+I0DsmvbsvLepSQP/DhYQvRp3t5vMDvW3OAffDzuEq1asaa3OB2Ge/2nQrW9T/AD4ueecgDEZpf9QkPPZYezjpCNxy4NKZaiKV0epxd7eTu9z6y5k9MJBKzlKNADe/hTeZS8vMu5e1PCJPGTuQPK2QpWez/Sumi+pYub158Z3VsGb1CL55KKkoOduQM+KaUvmNtgZxsfocg+seZWXcQ40WrWXHef8gVdrpQh/6ArHTcbMelC/yC987rq3GTtQxeWW2TTMhDeLLWVveLEr8D+L4GhdHwROvzCxYud7mXvPR//pFasBhgepTlt36507U3qyX/0b6zROrBhmjSP1nRgZeZykHR834etP1ZscVyBW/VF4n/1+q9Egk4gbe5SXEkNX5H+6LJ+iQVGa92Wp1yZSPX5PXm/zwQTlk/pKifuzBvl85G3dML5rhyWx4Sih2vSc6NumYfGPJxLxeg4XCi+A7z0NfgzQhje64nGm4pr0nOCfkCrSVHJBH6JVV4qkhM2vvf7jlyphwip7g1EU1DNyMynNkiPrfGsypv2i0ogiCvMhQwgbfW01ydnxr1Enh5PtW/5LccGilLuL1TSc/HYdO/66wtG/TjZEKrrVCU9CwJD/hOFmAruR/3SpExbQGBgs2AOnysnPDWup0F/J0rvrQsvLc6OoLOGSo4wco10zFME5YLqNsD4E6rZb2L7REmuJwpgWmLxCa9p/J6Y/Fxdp7opFZUnm5mJmM/hjZQy9RKWZmCPRZHjUg9TUC50Jg2MltHQJIPb58ynS8tkW3gJycw5jBKytDI1T7x1TmUwl4VUoo3mNjPfNP7pE2dxt6VfVxFLI3PGXMxUgBbZgl4Y46IXFafJJ5rm9zZzjHQvm+p0vniUApvJ7ZzOSy2SA3JyCjH37VNFe5gLfszhlPfNxuADkovIrk2yUalLorBCpJ+COnmwGUm8JkcEHoHxjOyNFmQMuDoxL4f35+qfiykv7zQYLHc1HDt/N1eqkC1IQe1kw93o7rmO9a2jV3rBhRnh6BVwC8llJjA7ptZGLf3qiJfloeOgU001n+vlWUzd0knTLmRfim4ZNilLE86bjPPg0NJtGgD25J2pRuAAI8nVr+pjYoG6gqmtwJbq1S0znco26ndmXNmcsqNnpFPM/VJX92SbZpTmr44FgfefP8v+TYCxMKVUtSsxFhdbkf37+U0pQEBixOSiS1tzoeMnwXdtSkWL7SwDI0YkRmf1uzK1/VBPnlbf19wXVv+r8nKU/mH14OdAT/DCj+tuneWHf+k2le091Z7KvheKP5LZ1wI0/GYHUihb/NZwPdFC7kGfNQNpFZ4BtjTZNrh+mx0UF8ffGSWrTIDtdWY6mhyMrf+WseabE19mdy7v46i2XIc0Qs65bbwipOy8E4+TuswoWpNO4Lwl2YhECZXlJedJzhUTe5dO62mdEqfkMlrh9n3ERyF5tYf8C2KnAcbfAaDQSPBlAYAHfQ2m4/EnE5mhaKCfzHiC6kPhpkXY0uADPtD8UUqeOYU3BwbhvsVsMI0FPfEeRnLQF0TPEz/S2RHswU5vd46qzfeuwKYo9upk61F4x6WRULygDdjPuHHk874hBz9Z0xLm8VuYu7jsup6Sa/ScfbFnUdTPeimh+MnF9i7fXsaam+zR4hpkX7RbqKY1AnelgDVAiYHgRsNkLAM2djq7JEFZEzvdITLIoQY5HPPUi1IqKtgDzjQnpyJFwmDFmjHg5Z066SILtNgCBQbObNZe/MI3SzA+vzt1LvBMhWcT5ebEJQKl2VEhb2Bzin+YR83nRrU0g9662byriZB6awOoobivy4daT7sTz6xgDzq3+dP9YaFbuPbdlJs2daDMfyAHKfuh6tF5T03gkz06TaVjKRnhOP5Jgnc5v0SAdfiE9LcmSUko4XrroDVtkZN5lcVhvT2sDL+1fJM9uDP1DljttHSc/uu+2JiINLeNOEhS7cU+pcJJ2+ZfgoVFQetG+Q9bo7yOeaUIMaFQ3KibpF3MWpNPfLT03muBJOCVvKkUzQcPpoOfWWGm1Ts4zqaI1l8XfqL3WsbqWFqS/kJVQTfmUT1OcmloG7MgmOMo5C/Fx067jO3iBDd49VMWhgjGjLAJr+8Yl25e6mW4L9SecnHDESHhBamXmfXAJt0+mr0fvAM9rzytC42SQqRBUBaon7JfmqU3SNFPQ5/QFrKrIDbmUot45AfIpwMT70ZJEoc34Ik4HnjhlCaR7+tEGkae+qVUQAX2t8zseK1B7yXPSjAq95goTvMpjt5nmn/btpbD+MAsgcJhMClqhn4Ih0U2OoQXFRfDovi8lgJNPMU/SLq/YXIxZHZUPIq01UbKGsx+RVaHBD4sIuhjdO4Ppp+5o1/QV5APy9a7dOt8muWNg2nAg1hi7JpeAWDtiC8uNqKEQrdGkvTXQkET+ProLJlvBH15P2dwMjk1NyxsQnhsw7f276n23Xh9Xz3XqZ9RY0ToCnU+o1hsSeHe8zFE9nC0m7sNyc/aLiUMd8wgH6FGw9zRG2VDzn4qD0TeO48X7J8q5QD99X2rH4Y4TzmpEBs+Yw82YnM68gqDgJwZwKdsEJ3A3eK1i0NpnrgUhYVCm08nIIOkQZyC7oeq9uaamib4QJiitXFA41PkeLhDKafOsO/5Nr/ZFORiG4sX6T2xOm9cPIpK4to2BbWNjkRLDomXGZgi92MxBCDpISJD0EW9En4uVHqg6wA4AdlVwAlUF2R1iiUilBz7JCMNEmMQGx4lGFB2ps9OQicUsyi9GJAatdbT62lOKi2E7/ErskM6ggK5ls222Pbz0DMWw3UW8oeQixNKHO0meTXe5inVQWbWY9LwvEhQETXX63HGs8zY2s808kwMp/lsqhIbgSC/hX/32QCqmzFxvjMTpO0NpJL/iq98li11ndr+1BSOB75pU1ReC8r/8eSzW0ZjUpGhA8PDZXmGzWezPMZ5bwYGPOVFeBRIN8alSqy5EyywUbGI+KXoGfXm7UrN5fPHlQXxMuE8OkvHeND7b7K2TWVhEjOW+6Mj8SBVWWZK47/7BMUA/YO3oITl4brxF0jcXk6UYSSq7b/I/8olF8D630dczSyJZElRUIxiE+a18GudVNUH3EQU7jlav7IUoy2FWg52NKMffw3wjNy+vbT4T75X6Mg9OqlszWnK+rfc5zbG1vfcvrgiwINxIDvo6oX3VsT+uQ1WTNy+bseKL3yR2Lrbz9vm2IrUq3hxJ3GXPPNXZl3V3H8duMHNlGfSiZiWGyjNaGkWWhoLMD6+QAYZpgPBE2etn02IrwH6f6m6swetOGbmBq6AVPvtdbvI1ZpOqRfUTGo6Qk1GkUnHCht4oqv2g5yiYiK9wcl2ILstzOc7eClp4ujkSK/p+0+2lPOGzDnzu+MaR/uTcMS5UdRCNQDVuTD1TCjlzthza8qba3y+K3pdSooyzIhtt6f7Bn0/wL7bcqJ/RND64hd9y/MKHroQTHopoMS1pLhuzPlOYL5twmjs2LXwq+4bwWrklbGUztAD/G3z0vvbSwstp3CwzRM25N1eu5gaGp1xakWZnyfjgjmDxa6uEf24oH2pdwIpEWx8Z8QhTvCjmlUNSjvbR4p9m1q7fM1ZfpGLHgOzGhHqaz6j0jSG6r2xA1oUmTcIpI0FvDCXeKQ6OmhcrwCYFNV8+/3RfdneCaPW5Isc8dSlIYdQFskbbnvOK7OkAXJjoLnr/TGXJ9aqS7IMDr9XRqH4XeIUl6vHiFr3XcSAiPdC+acblk5Q9Nkj54jNSf3ibWshV/180CZVLkgHeE0Ndp7BbBdYPbNXgJNfcLYNebN/w2990sLapb65aApQRvFPDvPRwrAVjgGpDl80/KOBptaxaibXF/E+NuCzemVNa0ZGEv/5okb2IRCPrrX8o2lvxgknv96hknq6702brM7XD/RuaIDhUK2dE5mCWyVRk0FBsZ+Zc7oylG3a3cPoyRQvRz/zODcisMmcJ6Uu0d+V5Uvi2QNW7ggmezCnAr2GmxSFrSD5ypqMkOLT9uV89SFkB9omHniJkuSJ3YmF6naOgfiNzT3vI52KREP6dV86eMfHna9/5vJ1xUTk2jzf7uZiny0wU3Zw4fa9/Noen/fcm/0a3mygDUrRXiklZZA3r8jSc4GJWA3chkXyV4WI4yvidMD3xz5UMxy1hgGTVY+sIXJHWvCZhme+ax9bf7EyUAne0v3rfloHiVjyfPPMEhxOpDr4vv8/v9OQm5+Eh/AKb5iD8qPrT8EuU05Nnjn6TOcr4cISDmxE71/1OxEpRjZxn8cjIgy9dBsQiZI4RiEzRrZ8XqZ8KU78v65UDpVY0tMIRo81KWZE+goMXL3HeIfZvqwlmJD/giOdpAeqeJmR4heEOIcjm8tDqKUiIuMxRuSDI5IDeN4y8MX4a2GEYc2rSm3JathzqfZfJvn+fqbnj5F1sMTh59jyF1bcmnF+zedlcc8lHgRG/LgeI0s1ODmHa+BSSv+LBmEcsQ2qRc0lRomPoB59DEjAyMOpL0L6QW98Q1mg2PsBal81v2p+1fz/ULOXD2y5S3Nr/mqK8J5pOcpEUt/Dom8KjbAeummZbFqu5ltu20S1Gbsmc9HiraKlHstR4MwK3cEXfnyOm15T8ikukmrJjHm9lttbVBm2MEpbEoU8b1Vsf6JjjnC+uATxLqQctJa5dJm5pEyDd/Cnul6OGMXE0rliyoIl6qWppRijFNs1QQR6OXO6omHlD3+6NGxVJs6kY8I1gaZpMOqmc1DmlLE9UGgzosxpDMUbUhm+B7FhfKwkzjr3lIwS4bQV4EpjqU5Mh0td0OBYweK5l+KZ726/PXz72HMbvoU8suZlMUQts2Fm7nR7Pk/qgZ24jpfYR8sO+VBJ4hGQ/Rbm8gi5q9OTRrp2Qqm+geOB6FVH9rJsLvMLzx40M4fDrebShXKwnvXdTk5w50RGpNuxkuox596DdBEK3DY39Gf6stP2DTqoGYjjwvmQxaav0oFWOyQxk5l7I8+U/brXO/rSby0PGq+3LdZLqkNB+Nzm7/vFGbHnqFu4jixrP4G51iPDSRJxSwPQ//fyI4cShApdfbLMOLT/T5Dg9n4d+bJuA8VTV/tJo+ORHfXpLr2U4qtthqUQhNz+YCKqa9TFFyc8FTIajdDAiUmLV2oKzEXcnRQ5jwEkf5UtoMrB/q0vZpvmT/8aOx3rUUdZaO/aqR7VfPJaOckreOeo8SqLA7neFujE7fJpfts/gW+Fo19vAzlm5DWmA4FwXS1tmWdwx8rFa5TZ9kFwASNKpjwgS+8YXSkyV8l7LWmFPchZNBewDtasZF+NBy6Z9EMjBtjge8/quv0+uEc9yx8ZQtiaA/SDl3xW8r2Pk7ms7xcPiwuke32RZXAS9rUb6ftYzSwHBJh/arosWnpIfSsmQg79ayi2lA8RTGU2PbnBICh65nU+7MHwM25ofDy7xypPfJAYhkeRjp6ovxZECeLs6OUPFVldQdyJs049JSvgkDr75vL6W+Ad7DFFeMHM/d6QnFFII9HGg5hsS0wtiEglc43isDk4c4BYNEwNHHoxAxMdTx2B5YyZywbU6TgmoXT7nc9o+q4uzZ9uWO7t7PPyGxPXTTf/ZKMkX6AsdIFoqg8r/sSnzbVooOhPcIuJ64ZeNb9qftX8v6R5e6x9qWxeX8UcMgroSX+IjpabHMn1r4fjOkfjX6TM87ki3fjZ1e3AlwqYLnN2YTCsnMNfLm0gRj3XpJ+BoiXQ8cLV98Mi+cgr5P9mMTNdrJea9AT659ujn0+c4fsim8/RF23Uyl4cYg46FZRTBS+s1P4kLvJgbP225+c2iMHXgbeS2EFutc+R646uaDb9xHOpA75bCX6Sa8+Lkar15kwTjGO7PF+Au605RdQCS/4gozks+sMcWK8EeyXYf1MwC0flRBmVI8dByquklVtnK+c6O6emOi1nU2GLSMWdTQAykorkdUwgLL9yyq7GI95FomdCtOXRBPifzEeX4nNP4boWBv2wl7hWP5A6jWoy5iYKadRKAXO6xqKHyvObIrMzBmj2SMLpoMKpa/aJXK+XRM3kUfZ7x7O7XeyPQN1SVC1Y1KwkVgxpsIWSd9HXtK4ZZWxvbU7q54VmnXAis3wSCL5r+lJEO71nFC5KdTYe2efbVRca6Z20uIXWq2wkb2Nq0vg8h5dAFmsIsPL0+WJHP9nMQM2a2+Et5RJ6xJ0YHOTqNdaN9SrLuVwOtG4U5NNEih1jTrxOEMeigmKT51x38YfT4LafVUnbPbvnP9TAO0YlLSqvGML4rl43qE9lTESVbCmbHPuycszUzKrUfp3MgQ0L+nvt2/mCgB+Rgj2yhr4TyvsISHzQ+bMluBLPgA3fw8CRVWXJ8MYaGzD0Ru3NzunqVRShoh1xPnEU0q0bixPYYavU4oPq03pzNZFcKBYzT7/kS5YCxqqQ5uRb1PKPEw0PtplaqlsOnSjQnSq7X3JpLDMcXGtTNypJuFdcQReVEFni0wUs63mp7objx7KZe43k5KCaKe0HYPQ/6hG9CkUU6SXntVQalwbDm9wifei+0H/Wbj5xOMRtgguKLiu/rrD4SHVy0CenKf7Ufu2kCyXCVtbt6AdHxEeUlOto9n4qw9Q11l54ZxQ2gusjx+omO2Vp3Swy3K8AawolvuTt8lBc7d9OjEFNh4LqERHaazGENN0seON5nw35JVb56mx7r+Dva9/uP4jsdPCWOdzbia0wNNzsG8Gr99yNr9jWWnBVJ9TaYCtQ6Y2eiyFxU2kz6IG6Zoo1dw+tFZMMlRUW17kx2X9mrGZLMXXch/0rA9WXpiv+RrzhBx/ffkWyAfJ9bXi+w0fBDnHIJg4vKaw3mgeyByVG2GCAdnDweYmLOC04I65ieUJpgFIaL93Ps8aWwfupbVEDblvmpWt4OSBfHGK1vPXlTezVC368ECoJb/45r3Ay95HvPeATau/5xtNtT/ZXuryGaJu+BpThwJyXTVIQe25iF7grIgqf8tJSklmUU3LXV+HzlWD/HxJsp4WwMg000+KSnZOS9+oI2iuwV2CvwF6BvQJ7BfYK7BXYK7BXYK/AXoG9AnsF9grsFdgrsP+zYF2GuVRw88dHj0ZW9V184VG+qX0E+vI9LHqhfeN772krYg7GHHuOJRsiGBdGspg6IUt98WLPSHXZ92N3+/M3rMCt+vnAf+naxkPN54o6Vl5Ek/3oycHUVbz/u9cABz+m5fk/w8S8YWKEbJwhR96aS07tyBFvFWVnpke6MSvjB2g6kOXLh8DRmmE1qHSXKF6/mGparMppTKpAJZjkLXv8u7i6WZ08HIee9oti5KgqRAL8LJ2tnersmH/Lcp5WpdByMcakPQO5GwejJW6P8BUnqWNN1bnlSo/0Cul0s2XogzcAnwU+FkjMY6Q+qMdfA/JqwrIW4GANHGp5vi6yTY81PsI2T2gHskBKvKZTCpHRwZaXlHC4BsshfWjjVozzWEq4K5vbSNWxoV3KS4g2PRXMq0Afx3e7nObfMpubgCYEJuiZXwWKwTl1kV5yT7N0A1DnzNwPMDvm5CvPJOjzKf60+Y8LRSV1qC8nqziDEVtllVkag+d3xQFgxftgxY0vZkYBXhoBnByKu36AE9x3J9AwHOi1nCMo0F2VgmzP4VUEbRkBSf/I/0MY+PLSNME4vfWyfLaUPObKH2HoI2u+6GMwvOT86RXB4viS3H6xNMtNxjLgcbqu7V5YVMXvj55Kprc86TbOhNtcl7t9gNB5HtVWIcs3vSOkA+cCEjYJNfCGYj/7JuUBSTCtf7d3GDRG4vtryw/saOGUIjsdOcF66AKF1P6jfy76x2tnPcEkQcAvEeBWh7DEDj1ouKTbHsAi/ROjtMNQnMI5/swddTY7RB8L8cml83Q0YZ4ERG2E1oimZtKk5o3xeZcygC6fr7jQkFtwTAhaB0FnMaSPrNiD74/wS1LDUmqTtq4lV7RTFsZ6uZNLrX7118is9R40WQPXqhxyujajMfk6GhB01Ia8vt8wxl2sFV0Nxl7la70ikqHE6fbZcx1c0m6/gnvWuZMrSw8G5VJ0/KkPZfi6kzTuxyXMLwmj0lIHP8KnG6BCxslmwVbyrKzmBxJpEx0j5DazB6PTrvFZv7ok6IKwY8lMhx2py9bIwWhBZseI1us7uTobwIjGMlDyj7NmzfOhHhW8Y15SinJjAiF4OUEIPzCziOxRZurlSIZj7PT7DQ8bwlzdcZBqqxgYeTeKyiAIE2G4TCyAPciXFXjNLNLXCVuOC0GuEleMypU/l1rtcdC8S+mKdRvUDGnC8JzqrsG8STJ14cLzlIW/QtJGmhyRiWp/fs3u/njvTAKk18AOm2Z9laPvGwSSaeOspTJidVJUajR22fMekMRyaOUCqwwFntMuKR3CxAic5bzjreUhsGGIxEUvttpt+mYFXvOjx+INfh2nyIp4z3rrqlUPKvNmowGJJvxhWE4DWFsEPkcg83P6zcpJ6ZD7ZIi4RQx/WPn2myDxwu7V4Ybb7pKQs2lgpWfd/kaCP3oj5GJtfh/XNjZzwzgEP5VYckkMQla2fHPisJscDgQeJ5lNVnBVxOmo5CRCcMbBPYbBkU3MpTss8iJzwPKkJ43fnMGyQegaBRnOPjTPFYUXuKndNiNYfzEHkE1Ry4Ol+F7m9E8kudtWhO4xjxBVLmqSu3W8Y1a5r+KU7bB/QeqXzupFXfWIWLEwSR/gC6rZ90JLv6KMShIGQkHGNwIhNaOZYm7zpX4glwd7r4yQS/MM8Dpm07rmPr+S0/gTKkgoc9n7c5dRTQajiVFeDGEEbPnHdahH9xhAguHCTYu+pLvcAgZsp0dFN5+KqLU8uHrjEzn1VpP8vtn5pNsJLmMGJ/hW+s+TSzQx2TBO9grFk8VK/S1+clQCM31IhIfh1chOMWMzIDpjaNFRCD84swirl16HD1FdvVJZBr9ksMdpQ/6M21w+i0Gy0+qDYu0/n2fwok9tKev7y5kJPHjqfcLS0bCdmSwbaxrT59tMNpvd3izn8QIsDhpoKwqzlX7keAHKiH5j1arKr/OoMZqsvmRbbUV6OI7pWCQWlYpFMNbDvZukGb3H71zhxzJ9bVLDoSnslk7zKpBm9TZOhqew0/hjqo2uRLRza/QI97PZ1QVbsIhLwWDmKdgaQYdcfc2Ue4o+Dd4vqd1meuO+de7+lNz9nLQORWKdRVF29SbdQZCr9uJXwWuHVjRDbgPrWsGJpm/plyepsdPZLn3+3gkR3wdjsNaAXCAklfGT7RYNSeXGomTk2TT8tI122QxfwrD8Anw4q7G6osBwczKrKVduTsE/35JFYhFtn01Egh3fUGFU3TEh8XczTVCSx+KjdsNnuFARam7Fm06dDFUCZvLIaTN8RYdFG52j+G4mmrBtbb+DHSu9mc1dzqZt1rixRXW9iuv42VImd0ZRgLntnW4fO52Mp/kKwSzKfmaiEO5qpgHyCE1Oo/53gPFMR1d+qcGOPkjhO6+4ARvY1qUbn7bs7umanV5tu688XbJ8vrSjPBYonTlSVfwDAvFI4bRoq5OkDlhli0Vn6VXDIrK9PxZTMcpf4N4CNq3PgOAmppCkYYPlgVV15XALdguBZTfilbWPPfidycA0aUY6JtTNx5mPq4EcRgrgwYjZLWIXMde2y/Z9LwPv9aFFrKy7GJaA0rQNWecOz8HDyg4LlQFZSeZcygvVaDgRtvZOwQ0l4YZrw6Iyrc7eR1GqszcmEBQtvnMEcrRLdh4JbUC5436A/K1g05sIvtBbI7jCQJ2eqeye38M9HqRJ1XVCZtBeb7VFCLmqstjqHGe4h1tzVEQIYtOKnpJr3u7f063igjHqy8yly1CmnsPUr2E+Xsv8XL3O+As4++aVQatRs+AS6hsf8SEM9T2LnMFx9WrhEw/mJk+C72rXDSsShsSGwZXg1LZIpd1qMmydci4sThBTHF4nAa3B8QvXKpyP1l//qJ7ZpswKKVU0LSMa3TMro2Gh0PwCabHUpV5HQ004IEy1Zp8KKChgoceVHaMr2vyajJpLhJoeAQzVx89/FrpYoe9O1XdXJ1OSF6dt1i4lCmUtfzmrodtVdd75ENk08S04xRX9xKcahzExhS0f9fME4BSAsMWc3iITAYZHx/nMM/LtsBIigvgZ1VFNi41oLzr7U/MPQEjB1PxPOfxlxUzP+C5oRByh+RtPFuXmQG44bj4+PLNC6uSAYBpT+hfFBh4F2D8fqhH07/Zbly55xDXOcqmrz9nx4wjyli+Yo7dsZOBDvUmfH4tMLNFfaOTvWvE9dzXg5gvbn5ucz4UZ3yjVCTGPfFesDn9MYi6T5kQutJJT9tCZVHpe/3nb3rSK4gofI45tyLmMKvkRsiYORZ3zvXsjCzyVOqyo+h6ZH0SMtlHVZr05kMHl3+DHx+knulWNTEe47iA3jNq7HAMsT3Xww3rDT02X83vTUJXKyitKj1GvVEf24C9+ZnL1aE7NOpIhmTfcYmapAcbbmPblebMLt5aJlptEOQtpawXA2/W5twTempz85XXH04PPlPNC3pEvYyFPnViw8+NbBfwm5jnkk4+jIdcKpqlzK9n3Xcu7J06YusJ8yg5GSjZrc+05qgO2cSnSVHZaRY+IACtl6hr+bm0CNaXvk1GECvZQD/9eq3NsYtfUPCvPq+ErZQh14pim0+zYcYXN7fnLxlRV58hB1lzD0SaCn3B++KB2vAlrZ++nauXMh2g6m3b7vaW9UKHcQtQexio5j6OMHAxyJw0rW3nZMtQ0SzC0UvPFesTqD8nDtyLl13O9jv0lakOhj3FHIS+k3vQ1tFfWlFs5aPH0fcGmM7OjtkLloxU2cNnTlZXBf5rmMIvxmFGjU2uFg4aBQCAk9GKiNpcSBsXEZ8oyF+zMfGsOnrmVDIMthz7qItwD6y+YHt/bMx/yTa0TGJcIO5hSxMkxyUWGDvJ4gVeG5B/PhMHpRe3L4GRX2/MzycbbK2LAn7CaFFnIR1BG8kp0rCwS6W6JzBxgzKe5wDNSEjozww5uLpzFk81+dWJgB1SYKZtpEKQIU0CPv1x3k8tLtvd7y/J6b0ffu4/YbYdSNDTToiiFZtbDc+iC9NXxRrvflqgXdmpUgMoKY8mv1fL71SkE3d0VMba6biD60FBPXFX169o9NzFDnhlPaNUjJVlEWF7UXQda7/YD1DZvmyxh8DgRGWTW08H/ZmZPRhP3oKbvee8Xig6sg2nCzca1YZiLB9UcHLGJPXhYc1CfF3e7JZxDSduaelsUBn1X6SuUSZzxdzAL6fny+ztWuCpeuaVIKDponsDTMgEFi5qNnlNlQM1uvcek3EMz/TyEWQ40TUvOOpntr1rnaZg1b1THNYcW75V83RmkyaFfzov8RFOeV56iKts5YFbrgzyvy8ySzEGv4+ZVX5g5Z3wnT0pZgIW/hwCkwEtGLE86H79zt+VvEVodxjQfZeBjdKn87QWqxSiTDIOCuPQ4GsQYPZZvXrlAE+agvO92LGv2qspSWKUiNSmarIGPi7gTs3jCSer0IuozpceQF7iOAYcxEjkY/rdagr4Ik65eaw7AyfbjvdSxulzgg9RJ+MdycyGD7OvI2/XdylRRGlRar3PKUDR9vQbtvNEyXrxnLgLfvifv97VYUMeCUyrSL6wAJ1q6Isq+6U/tBwmjLY8wfO5KXzX54aZa2lyLTU5L5bwBtDL4Aw3Cexh1SOJAKiZo9YOdhkNRWO9ppr7UpLzHL2oNOGkpiR9nzA17eflnzbV4BhpUyp3mohJwyVw9V0MtLyMh43PldGgPpVG2aAFatVizUoqvaq996brImMeYdHNP36W/3WtaZnlCkuq4Msrm0kINWafAYgTNb66UwLsHi7rkM+7NziuDbRoWqnurKfu15uRqom598rrWhoXrJaWcwcnj4OV7I+vQj7/OtHvy1v+rNvtRj0STMzOmNyjzb52zHtxMtXT4eAccbT7yr6/+B1BLAwQUAAIACAA3cUJIjCFqmk0AAABrAAAAGwAAAHVuaXZlcnNhbC91bml2ZXJzYWwucG5nLnhtbLOxr8jNUShLLSrOzM+zVTLUM1Cyt+PlsikoSi3LTC1XqACKGekZQICSQqWtkgkStzwzpSQDqMLA1BghmJGamZ5RYqtkbmkAF9QHmgkAUEsBAgAAFAACAAgAO5N0RM6CCTfsAgAAiAgAABQAAAAAAAAAAQAAAAAAAAAAAHVuaXZlcnNhbC9wbGF5ZXIueG1sUEsBAgAAFAACAAgAN3FCSG5vziuSMwAAD2EAABcAAAAAAAAAAAAAAAAAHgMAAHVuaXZlcnNhbC91bml2ZXJzYWwucG5nUEsBAgAAFAACAAgAN3FCSIwhappNAAAAawAAABsAAAAAAAAAAQAAAAAA5TYAAHVuaXZlcnNhbC91bml2ZXJzYWwucG5nLnhtbFBLBQYAAAAAAwADANAAAABrNwAAAAA="/>
  <p:tag name="ISPRING_PRESENTATION_TITLE" val="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RESOURCE_PATHS_HASH_PRESENTER" val="a4ee92ac264c665336cee555a96f91de09932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277</TotalTime>
  <Words>1262</Words>
  <Application>Microsoft Office PowerPoint</Application>
  <PresentationFormat>Широкоэкранный</PresentationFormat>
  <Paragraphs>393</Paragraphs>
  <Slides>24</Slides>
  <Notes>24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Arial</vt:lpstr>
      <vt:lpstr>Arial Black</vt:lpstr>
      <vt:lpstr>Arial Cyr</vt:lpstr>
      <vt:lpstr>Calibri</vt:lpstr>
      <vt:lpstr>Calibri Light</vt:lpstr>
      <vt:lpstr>Courier New</vt:lpstr>
      <vt:lpstr>Symbol</vt:lpstr>
      <vt:lpstr>Times New Roman</vt:lpstr>
      <vt:lpstr>Wingdings</vt:lpstr>
      <vt:lpstr>Тема Office</vt:lpstr>
      <vt:lpstr>MS Org Chart</vt:lpstr>
      <vt:lpstr>Уравнение</vt:lpstr>
      <vt:lpstr>Структурные средние величины</vt:lpstr>
      <vt:lpstr>Структурные средние</vt:lpstr>
      <vt:lpstr>Понятие моды</vt:lpstr>
      <vt:lpstr>Понятие медианы</vt:lpstr>
      <vt:lpstr>Пример структурных средних в статистике</vt:lpstr>
      <vt:lpstr>Пример медианы в статистике</vt:lpstr>
      <vt:lpstr>Презентация PowerPoint</vt:lpstr>
      <vt:lpstr>Первичный ряд</vt:lpstr>
      <vt:lpstr>Ранжированный ряд</vt:lpstr>
      <vt:lpstr>Ранжированный ряд</vt:lpstr>
      <vt:lpstr>Мода и медиана дискретного ряда</vt:lpstr>
      <vt:lpstr>Пример</vt:lpstr>
      <vt:lpstr>Мо=49 тыс. у. е., т.к. больше всего предприятий имеют соответствующую выручку (9). </vt:lpstr>
      <vt:lpstr>Кумулятивная частота текущего интервала (Si) получается суммированием кумулятивной частоты (Si) предшествующего интервала и частоты (fi) текущего интервала </vt:lpstr>
      <vt:lpstr>Вычислив КЧ, можно найти медиану. В дискретном ряду медиана соответствует варианте,  для которой кумулятивная частота больше или равна полусумме всех частот. Сумма всех частот равна 31. Полусумма всех частот = 31/2 = 15,5 ед. Ищем варианту, у которой КЧ больше или равна 15,5. 2 меньше 15,5; 5 меньше 15,5; 14 меньше 15,5; 21 больше 15,5!!! Значит медиана равна 51. Следовательно, половина предприятий имеют выручку менее 51 тыс. у.е., половина – более 51 тыс. у.е. </vt:lpstr>
      <vt:lpstr>Мода интервального ряда</vt:lpstr>
      <vt:lpstr>Мода</vt:lpstr>
      <vt:lpstr>Пример. Найдите, какой объем продукции наиболее чаще всего производится работниками предприятия (то есть рассчитать моду).</vt:lpstr>
      <vt:lpstr>Найдем модальный интервал. Это интервал с наибольшей частотой.</vt:lpstr>
      <vt:lpstr>Найдем моду по формуле:</vt:lpstr>
      <vt:lpstr>Медиана интервального ряда</vt:lpstr>
      <vt:lpstr>Пример. Рассчитайте медиану. </vt:lpstr>
      <vt:lpstr>Найдем медианный интервал. Медианным интервалом называется интервал, в котором кумулятивная частота превышает полусумму частот. Для этого рассчитаем кумулятивные частоты.</vt:lpstr>
      <vt:lpstr>Найдем медиану по формуле: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</dc:title>
  <dc:creator>Титова Наталья</dc:creator>
  <cp:lastModifiedBy>Самарина Наталья</cp:lastModifiedBy>
  <cp:revision>44</cp:revision>
  <cp:lastPrinted>2019-09-09T02:11:54Z</cp:lastPrinted>
  <dcterms:created xsi:type="dcterms:W3CDTF">2016-02-20T06:17:03Z</dcterms:created>
  <dcterms:modified xsi:type="dcterms:W3CDTF">2019-09-20T04:16:09Z</dcterms:modified>
</cp:coreProperties>
</file>