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2.xml" ContentType="application/vnd.openxmlformats-officedocument.presentationml.tags+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40"/>
  </p:notesMasterIdLst>
  <p:handoutMasterIdLst>
    <p:handoutMasterId r:id="rId41"/>
  </p:handoutMasterIdLst>
  <p:sldIdLst>
    <p:sldId id="258" r:id="rId2"/>
    <p:sldId id="260" r:id="rId3"/>
    <p:sldId id="275" r:id="rId4"/>
    <p:sldId id="276" r:id="rId5"/>
    <p:sldId id="277" r:id="rId6"/>
    <p:sldId id="297" r:id="rId7"/>
    <p:sldId id="298" r:id="rId8"/>
    <p:sldId id="282" r:id="rId9"/>
    <p:sldId id="299" r:id="rId10"/>
    <p:sldId id="300" r:id="rId11"/>
    <p:sldId id="291" r:id="rId12"/>
    <p:sldId id="340" r:id="rId13"/>
    <p:sldId id="292" r:id="rId14"/>
    <p:sldId id="303" r:id="rId15"/>
    <p:sldId id="304" r:id="rId16"/>
    <p:sldId id="284" r:id="rId17"/>
    <p:sldId id="283" r:id="rId18"/>
    <p:sldId id="281" r:id="rId19"/>
    <p:sldId id="310" r:id="rId20"/>
    <p:sldId id="312" r:id="rId21"/>
    <p:sldId id="311" r:id="rId22"/>
    <p:sldId id="293" r:id="rId23"/>
    <p:sldId id="309" r:id="rId24"/>
    <p:sldId id="289" r:id="rId25"/>
    <p:sldId id="294" r:id="rId26"/>
    <p:sldId id="317" r:id="rId27"/>
    <p:sldId id="278" r:id="rId28"/>
    <p:sldId id="288" r:id="rId29"/>
    <p:sldId id="296" r:id="rId30"/>
    <p:sldId id="318" r:id="rId31"/>
    <p:sldId id="320" r:id="rId32"/>
    <p:sldId id="321" r:id="rId33"/>
    <p:sldId id="341" r:id="rId34"/>
    <p:sldId id="334" r:id="rId35"/>
    <p:sldId id="338" r:id="rId36"/>
    <p:sldId id="339" r:id="rId37"/>
    <p:sldId id="336" r:id="rId38"/>
    <p:sldId id="337" r:id="rId39"/>
  </p:sldIdLst>
  <p:sldSz cx="9144000" cy="6858000" type="screen4x3"/>
  <p:notesSz cx="6858000" cy="9144000"/>
  <p:custDataLst>
    <p:tags r:id="rId42"/>
  </p:custDataLst>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F2BEC"/>
    <a:srgbClr val="1120AA"/>
    <a:srgbClr val="000000"/>
    <a:srgbClr val="FFF05F"/>
    <a:srgbClr val="00A8EC"/>
    <a:srgbClr val="BBE0E3"/>
    <a:srgbClr val="FF0000"/>
    <a:srgbClr val="606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46" autoAdjust="0"/>
    <p:restoredTop sz="82676" autoAdjust="0"/>
  </p:normalViewPr>
  <p:slideViewPr>
    <p:cSldViewPr>
      <p:cViewPr>
        <p:scale>
          <a:sx n="60" d="100"/>
          <a:sy n="60" d="100"/>
        </p:scale>
        <p:origin x="-282" y="-156"/>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159E4B-BE86-44DB-B498-315715115591}" type="doc">
      <dgm:prSet loTypeId="urn:microsoft.com/office/officeart/2005/8/layout/cycle7" loCatId="cycle" qsTypeId="urn:microsoft.com/office/officeart/2005/8/quickstyle/simple1" qsCatId="simple" csTypeId="urn:microsoft.com/office/officeart/2005/8/colors/accent0_1" csCatId="mainScheme" phldr="1"/>
      <dgm:spPr/>
      <dgm:t>
        <a:bodyPr/>
        <a:lstStyle/>
        <a:p>
          <a:endParaRPr lang="ru-RU"/>
        </a:p>
      </dgm:t>
    </dgm:pt>
    <dgm:pt modelId="{55F211FE-81D1-4788-8701-A93F953501E7}">
      <dgm:prSet phldrT="[Текст]"/>
      <dgm:spPr/>
      <dgm:t>
        <a:bodyPr/>
        <a:lstStyle/>
        <a:p>
          <a:r>
            <a:rPr lang="ru-RU" dirty="0" smtClean="0"/>
            <a:t>банк</a:t>
          </a:r>
          <a:endParaRPr lang="ru-RU" dirty="0"/>
        </a:p>
      </dgm:t>
    </dgm:pt>
    <dgm:pt modelId="{CD14E9F5-420D-4DCB-9E11-27B9475CC691}" type="parTrans" cxnId="{862BB09D-F6C3-42A9-AB1C-E363D59D867D}">
      <dgm:prSet/>
      <dgm:spPr/>
      <dgm:t>
        <a:bodyPr/>
        <a:lstStyle/>
        <a:p>
          <a:endParaRPr lang="ru-RU"/>
        </a:p>
      </dgm:t>
    </dgm:pt>
    <dgm:pt modelId="{77E818F8-9A23-4F68-833F-7D79E6214392}" type="sibTrans" cxnId="{862BB09D-F6C3-42A9-AB1C-E363D59D867D}">
      <dgm:prSet/>
      <dgm:spPr/>
      <dgm:t>
        <a:bodyPr/>
        <a:lstStyle/>
        <a:p>
          <a:endParaRPr lang="ru-RU"/>
        </a:p>
      </dgm:t>
    </dgm:pt>
    <dgm:pt modelId="{95E0ED4B-594F-4290-AD62-142B144F0309}">
      <dgm:prSet phldrT="[Текст]"/>
      <dgm:spPr/>
      <dgm:t>
        <a:bodyPr/>
        <a:lstStyle/>
        <a:p>
          <a:r>
            <a:rPr lang="ru-RU" dirty="0" smtClean="0"/>
            <a:t>Покупатель векселедатель плательщик по векселю</a:t>
          </a:r>
          <a:endParaRPr lang="ru-RU" dirty="0"/>
        </a:p>
      </dgm:t>
    </dgm:pt>
    <dgm:pt modelId="{280E58A6-2BAD-4383-9465-08197687FA25}" type="parTrans" cxnId="{4D165836-DDA0-4EB1-9F5A-DCA830D357C4}">
      <dgm:prSet/>
      <dgm:spPr/>
      <dgm:t>
        <a:bodyPr/>
        <a:lstStyle/>
        <a:p>
          <a:endParaRPr lang="ru-RU"/>
        </a:p>
      </dgm:t>
    </dgm:pt>
    <dgm:pt modelId="{E879AA05-EFFF-49E0-84AC-021AC9EBB4C2}" type="sibTrans" cxnId="{4D165836-DDA0-4EB1-9F5A-DCA830D357C4}">
      <dgm:prSet/>
      <dgm:spPr/>
      <dgm:t>
        <a:bodyPr/>
        <a:lstStyle/>
        <a:p>
          <a:endParaRPr lang="ru-RU"/>
        </a:p>
      </dgm:t>
    </dgm:pt>
    <dgm:pt modelId="{1A5F79EF-8FE6-4D11-A360-78CD139F6BA8}">
      <dgm:prSet phldrT="[Текст]"/>
      <dgm:spPr/>
      <dgm:t>
        <a:bodyPr/>
        <a:lstStyle/>
        <a:p>
          <a:r>
            <a:rPr lang="ru-RU" dirty="0" smtClean="0"/>
            <a:t>Продавец векселеполучатель</a:t>
          </a:r>
          <a:endParaRPr lang="ru-RU" dirty="0"/>
        </a:p>
      </dgm:t>
    </dgm:pt>
    <dgm:pt modelId="{E9395C6E-3728-4AAB-A853-A43A28D60CC8}" type="parTrans" cxnId="{F31FAE1E-FA28-46B5-A2F2-BF41D8B3F674}">
      <dgm:prSet/>
      <dgm:spPr/>
      <dgm:t>
        <a:bodyPr/>
        <a:lstStyle/>
        <a:p>
          <a:endParaRPr lang="ru-RU"/>
        </a:p>
      </dgm:t>
    </dgm:pt>
    <dgm:pt modelId="{21602B86-6981-4358-86E1-B3E6D7D88081}" type="sibTrans" cxnId="{F31FAE1E-FA28-46B5-A2F2-BF41D8B3F674}">
      <dgm:prSet/>
      <dgm:spPr/>
      <dgm:t>
        <a:bodyPr/>
        <a:lstStyle/>
        <a:p>
          <a:endParaRPr lang="ru-RU"/>
        </a:p>
      </dgm:t>
    </dgm:pt>
    <dgm:pt modelId="{0626496A-D0CC-40E5-8243-45348439C9D1}" type="pres">
      <dgm:prSet presAssocID="{24159E4B-BE86-44DB-B498-315715115591}" presName="Name0" presStyleCnt="0">
        <dgm:presLayoutVars>
          <dgm:dir/>
          <dgm:resizeHandles val="exact"/>
        </dgm:presLayoutVars>
      </dgm:prSet>
      <dgm:spPr/>
      <dgm:t>
        <a:bodyPr/>
        <a:lstStyle/>
        <a:p>
          <a:endParaRPr lang="ru-RU"/>
        </a:p>
      </dgm:t>
    </dgm:pt>
    <dgm:pt modelId="{EA0A787A-23AE-4526-9A99-AABD6D54CC06}" type="pres">
      <dgm:prSet presAssocID="{55F211FE-81D1-4788-8701-A93F953501E7}" presName="node" presStyleLbl="node1" presStyleIdx="0" presStyleCnt="3">
        <dgm:presLayoutVars>
          <dgm:bulletEnabled val="1"/>
        </dgm:presLayoutVars>
      </dgm:prSet>
      <dgm:spPr/>
      <dgm:t>
        <a:bodyPr/>
        <a:lstStyle/>
        <a:p>
          <a:endParaRPr lang="ru-RU"/>
        </a:p>
      </dgm:t>
    </dgm:pt>
    <dgm:pt modelId="{432591CB-E4B9-4789-AB89-E217F0230CE1}" type="pres">
      <dgm:prSet presAssocID="{77E818F8-9A23-4F68-833F-7D79E6214392}" presName="sibTrans" presStyleLbl="sibTrans2D1" presStyleIdx="0" presStyleCnt="3"/>
      <dgm:spPr/>
      <dgm:t>
        <a:bodyPr/>
        <a:lstStyle/>
        <a:p>
          <a:endParaRPr lang="ru-RU"/>
        </a:p>
      </dgm:t>
    </dgm:pt>
    <dgm:pt modelId="{B0CBFD30-D916-4F2D-88C2-7E9B7F4AEC77}" type="pres">
      <dgm:prSet presAssocID="{77E818F8-9A23-4F68-833F-7D79E6214392}" presName="connectorText" presStyleLbl="sibTrans2D1" presStyleIdx="0" presStyleCnt="3"/>
      <dgm:spPr/>
      <dgm:t>
        <a:bodyPr/>
        <a:lstStyle/>
        <a:p>
          <a:endParaRPr lang="ru-RU"/>
        </a:p>
      </dgm:t>
    </dgm:pt>
    <dgm:pt modelId="{E9033333-F721-4DA0-8EC3-379CA283B358}" type="pres">
      <dgm:prSet presAssocID="{95E0ED4B-594F-4290-AD62-142B144F0309}" presName="node" presStyleLbl="node1" presStyleIdx="1" presStyleCnt="3">
        <dgm:presLayoutVars>
          <dgm:bulletEnabled val="1"/>
        </dgm:presLayoutVars>
      </dgm:prSet>
      <dgm:spPr/>
      <dgm:t>
        <a:bodyPr/>
        <a:lstStyle/>
        <a:p>
          <a:endParaRPr lang="ru-RU"/>
        </a:p>
      </dgm:t>
    </dgm:pt>
    <dgm:pt modelId="{2450470C-AE4E-43A3-A425-32092AC0CC0B}" type="pres">
      <dgm:prSet presAssocID="{E879AA05-EFFF-49E0-84AC-021AC9EBB4C2}" presName="sibTrans" presStyleLbl="sibTrans2D1" presStyleIdx="1" presStyleCnt="3"/>
      <dgm:spPr/>
      <dgm:t>
        <a:bodyPr/>
        <a:lstStyle/>
        <a:p>
          <a:endParaRPr lang="ru-RU"/>
        </a:p>
      </dgm:t>
    </dgm:pt>
    <dgm:pt modelId="{2E87118A-F89C-4133-A5EE-960DD55D5C88}" type="pres">
      <dgm:prSet presAssocID="{E879AA05-EFFF-49E0-84AC-021AC9EBB4C2}" presName="connectorText" presStyleLbl="sibTrans2D1" presStyleIdx="1" presStyleCnt="3"/>
      <dgm:spPr/>
      <dgm:t>
        <a:bodyPr/>
        <a:lstStyle/>
        <a:p>
          <a:endParaRPr lang="ru-RU"/>
        </a:p>
      </dgm:t>
    </dgm:pt>
    <dgm:pt modelId="{8648B13F-C8B3-48C1-9F6B-52AD9973CCAB}" type="pres">
      <dgm:prSet presAssocID="{1A5F79EF-8FE6-4D11-A360-78CD139F6BA8}" presName="node" presStyleLbl="node1" presStyleIdx="2" presStyleCnt="3">
        <dgm:presLayoutVars>
          <dgm:bulletEnabled val="1"/>
        </dgm:presLayoutVars>
      </dgm:prSet>
      <dgm:spPr/>
      <dgm:t>
        <a:bodyPr/>
        <a:lstStyle/>
        <a:p>
          <a:endParaRPr lang="ru-RU"/>
        </a:p>
      </dgm:t>
    </dgm:pt>
    <dgm:pt modelId="{7DF51E66-7316-4625-A221-A921A99FDCFD}" type="pres">
      <dgm:prSet presAssocID="{21602B86-6981-4358-86E1-B3E6D7D88081}" presName="sibTrans" presStyleLbl="sibTrans2D1" presStyleIdx="2" presStyleCnt="3"/>
      <dgm:spPr/>
      <dgm:t>
        <a:bodyPr/>
        <a:lstStyle/>
        <a:p>
          <a:endParaRPr lang="ru-RU"/>
        </a:p>
      </dgm:t>
    </dgm:pt>
    <dgm:pt modelId="{0DA52B2B-53F9-4406-ACC4-4EF382744FBB}" type="pres">
      <dgm:prSet presAssocID="{21602B86-6981-4358-86E1-B3E6D7D88081}" presName="connectorText" presStyleLbl="sibTrans2D1" presStyleIdx="2" presStyleCnt="3"/>
      <dgm:spPr/>
      <dgm:t>
        <a:bodyPr/>
        <a:lstStyle/>
        <a:p>
          <a:endParaRPr lang="ru-RU"/>
        </a:p>
      </dgm:t>
    </dgm:pt>
  </dgm:ptLst>
  <dgm:cxnLst>
    <dgm:cxn modelId="{5B00DFB9-E331-47CE-A1F1-D403B18D7860}" type="presOf" srcId="{21602B86-6981-4358-86E1-B3E6D7D88081}" destId="{0DA52B2B-53F9-4406-ACC4-4EF382744FBB}" srcOrd="1" destOrd="0" presId="urn:microsoft.com/office/officeart/2005/8/layout/cycle7"/>
    <dgm:cxn modelId="{DAEEDEA6-D2D9-41D7-9B5B-A984F644C886}" type="presOf" srcId="{55F211FE-81D1-4788-8701-A93F953501E7}" destId="{EA0A787A-23AE-4526-9A99-AABD6D54CC06}" srcOrd="0" destOrd="0" presId="urn:microsoft.com/office/officeart/2005/8/layout/cycle7"/>
    <dgm:cxn modelId="{AA3BADE5-4E91-46B3-B505-9F293B5AB225}" type="presOf" srcId="{24159E4B-BE86-44DB-B498-315715115591}" destId="{0626496A-D0CC-40E5-8243-45348439C9D1}" srcOrd="0" destOrd="0" presId="urn:microsoft.com/office/officeart/2005/8/layout/cycle7"/>
    <dgm:cxn modelId="{F31FAE1E-FA28-46B5-A2F2-BF41D8B3F674}" srcId="{24159E4B-BE86-44DB-B498-315715115591}" destId="{1A5F79EF-8FE6-4D11-A360-78CD139F6BA8}" srcOrd="2" destOrd="0" parTransId="{E9395C6E-3728-4AAB-A853-A43A28D60CC8}" sibTransId="{21602B86-6981-4358-86E1-B3E6D7D88081}"/>
    <dgm:cxn modelId="{23D80F94-B6A7-43AA-8A8E-119F917E5B20}" type="presOf" srcId="{E879AA05-EFFF-49E0-84AC-021AC9EBB4C2}" destId="{2E87118A-F89C-4133-A5EE-960DD55D5C88}" srcOrd="1" destOrd="0" presId="urn:microsoft.com/office/officeart/2005/8/layout/cycle7"/>
    <dgm:cxn modelId="{25087B92-1935-400B-B151-322308D69121}" type="presOf" srcId="{77E818F8-9A23-4F68-833F-7D79E6214392}" destId="{432591CB-E4B9-4789-AB89-E217F0230CE1}" srcOrd="0" destOrd="0" presId="urn:microsoft.com/office/officeart/2005/8/layout/cycle7"/>
    <dgm:cxn modelId="{862BB09D-F6C3-42A9-AB1C-E363D59D867D}" srcId="{24159E4B-BE86-44DB-B498-315715115591}" destId="{55F211FE-81D1-4788-8701-A93F953501E7}" srcOrd="0" destOrd="0" parTransId="{CD14E9F5-420D-4DCB-9E11-27B9475CC691}" sibTransId="{77E818F8-9A23-4F68-833F-7D79E6214392}"/>
    <dgm:cxn modelId="{2DBFC512-422A-45C6-9953-D38495EAEDF2}" type="presOf" srcId="{E879AA05-EFFF-49E0-84AC-021AC9EBB4C2}" destId="{2450470C-AE4E-43A3-A425-32092AC0CC0B}" srcOrd="0" destOrd="0" presId="urn:microsoft.com/office/officeart/2005/8/layout/cycle7"/>
    <dgm:cxn modelId="{A7042401-0FBC-4E8B-A7A8-D51633A0F5B2}" type="presOf" srcId="{1A5F79EF-8FE6-4D11-A360-78CD139F6BA8}" destId="{8648B13F-C8B3-48C1-9F6B-52AD9973CCAB}" srcOrd="0" destOrd="0" presId="urn:microsoft.com/office/officeart/2005/8/layout/cycle7"/>
    <dgm:cxn modelId="{FF695BF2-5D36-4F3A-8E2B-CC788D9D2994}" type="presOf" srcId="{95E0ED4B-594F-4290-AD62-142B144F0309}" destId="{E9033333-F721-4DA0-8EC3-379CA283B358}" srcOrd="0" destOrd="0" presId="urn:microsoft.com/office/officeart/2005/8/layout/cycle7"/>
    <dgm:cxn modelId="{87B9788B-678F-4027-A50E-EE9986D2A4D4}" type="presOf" srcId="{77E818F8-9A23-4F68-833F-7D79E6214392}" destId="{B0CBFD30-D916-4F2D-88C2-7E9B7F4AEC77}" srcOrd="1" destOrd="0" presId="urn:microsoft.com/office/officeart/2005/8/layout/cycle7"/>
    <dgm:cxn modelId="{4D165836-DDA0-4EB1-9F5A-DCA830D357C4}" srcId="{24159E4B-BE86-44DB-B498-315715115591}" destId="{95E0ED4B-594F-4290-AD62-142B144F0309}" srcOrd="1" destOrd="0" parTransId="{280E58A6-2BAD-4383-9465-08197687FA25}" sibTransId="{E879AA05-EFFF-49E0-84AC-021AC9EBB4C2}"/>
    <dgm:cxn modelId="{67CD468D-89C6-43A0-B9E2-3D6A951FDF4B}" type="presOf" srcId="{21602B86-6981-4358-86E1-B3E6D7D88081}" destId="{7DF51E66-7316-4625-A221-A921A99FDCFD}" srcOrd="0" destOrd="0" presId="urn:microsoft.com/office/officeart/2005/8/layout/cycle7"/>
    <dgm:cxn modelId="{A86FDE85-7E1F-46D3-A8E8-62C7D8FD7AB8}" type="presParOf" srcId="{0626496A-D0CC-40E5-8243-45348439C9D1}" destId="{EA0A787A-23AE-4526-9A99-AABD6D54CC06}" srcOrd="0" destOrd="0" presId="urn:microsoft.com/office/officeart/2005/8/layout/cycle7"/>
    <dgm:cxn modelId="{BB94F0A1-445A-4725-ACB2-EA0A6D716F2B}" type="presParOf" srcId="{0626496A-D0CC-40E5-8243-45348439C9D1}" destId="{432591CB-E4B9-4789-AB89-E217F0230CE1}" srcOrd="1" destOrd="0" presId="urn:microsoft.com/office/officeart/2005/8/layout/cycle7"/>
    <dgm:cxn modelId="{8F9BF593-A4C6-4BF3-BF15-9AC1111593D5}" type="presParOf" srcId="{432591CB-E4B9-4789-AB89-E217F0230CE1}" destId="{B0CBFD30-D916-4F2D-88C2-7E9B7F4AEC77}" srcOrd="0" destOrd="0" presId="urn:microsoft.com/office/officeart/2005/8/layout/cycle7"/>
    <dgm:cxn modelId="{093274EB-F4E3-43A1-A532-F169CFF14845}" type="presParOf" srcId="{0626496A-D0CC-40E5-8243-45348439C9D1}" destId="{E9033333-F721-4DA0-8EC3-379CA283B358}" srcOrd="2" destOrd="0" presId="urn:microsoft.com/office/officeart/2005/8/layout/cycle7"/>
    <dgm:cxn modelId="{4718C453-1857-4660-B2B3-1B7EF3913806}" type="presParOf" srcId="{0626496A-D0CC-40E5-8243-45348439C9D1}" destId="{2450470C-AE4E-43A3-A425-32092AC0CC0B}" srcOrd="3" destOrd="0" presId="urn:microsoft.com/office/officeart/2005/8/layout/cycle7"/>
    <dgm:cxn modelId="{CA0D5AEB-88B8-43A1-9949-03B914E204B0}" type="presParOf" srcId="{2450470C-AE4E-43A3-A425-32092AC0CC0B}" destId="{2E87118A-F89C-4133-A5EE-960DD55D5C88}" srcOrd="0" destOrd="0" presId="urn:microsoft.com/office/officeart/2005/8/layout/cycle7"/>
    <dgm:cxn modelId="{17141761-A983-4A75-B857-CC09D2AC3889}" type="presParOf" srcId="{0626496A-D0CC-40E5-8243-45348439C9D1}" destId="{8648B13F-C8B3-48C1-9F6B-52AD9973CCAB}" srcOrd="4" destOrd="0" presId="urn:microsoft.com/office/officeart/2005/8/layout/cycle7"/>
    <dgm:cxn modelId="{6D273EA2-3B3F-47BB-85A9-07C4C205C1F1}" type="presParOf" srcId="{0626496A-D0CC-40E5-8243-45348439C9D1}" destId="{7DF51E66-7316-4625-A221-A921A99FDCFD}" srcOrd="5" destOrd="0" presId="urn:microsoft.com/office/officeart/2005/8/layout/cycle7"/>
    <dgm:cxn modelId="{346056A9-1A15-4E97-AAB6-98530B9F3390}" type="presParOf" srcId="{7DF51E66-7316-4625-A221-A921A99FDCFD}" destId="{0DA52B2B-53F9-4406-ACC4-4EF382744FBB}" srcOrd="0" destOrd="0" presId="urn:microsoft.com/office/officeart/2005/8/layout/cycle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159E4B-BE86-44DB-B498-315715115591}" type="doc">
      <dgm:prSet loTypeId="urn:microsoft.com/office/officeart/2005/8/layout/cycle7" loCatId="cycle" qsTypeId="urn:microsoft.com/office/officeart/2005/8/quickstyle/simple1" qsCatId="simple" csTypeId="urn:microsoft.com/office/officeart/2005/8/colors/accent0_1" csCatId="mainScheme" phldr="1"/>
      <dgm:spPr/>
      <dgm:t>
        <a:bodyPr/>
        <a:lstStyle/>
        <a:p>
          <a:endParaRPr lang="ru-RU"/>
        </a:p>
      </dgm:t>
    </dgm:pt>
    <dgm:pt modelId="{55F211FE-81D1-4788-8701-A93F953501E7}">
      <dgm:prSet phldrT="[Текст]"/>
      <dgm:spPr/>
      <dgm:t>
        <a:bodyPr/>
        <a:lstStyle/>
        <a:p>
          <a:r>
            <a:rPr lang="ru-RU" dirty="0" smtClean="0"/>
            <a:t>банк</a:t>
          </a:r>
          <a:endParaRPr lang="ru-RU" dirty="0"/>
        </a:p>
      </dgm:t>
    </dgm:pt>
    <dgm:pt modelId="{CD14E9F5-420D-4DCB-9E11-27B9475CC691}" type="parTrans" cxnId="{862BB09D-F6C3-42A9-AB1C-E363D59D867D}">
      <dgm:prSet/>
      <dgm:spPr/>
      <dgm:t>
        <a:bodyPr/>
        <a:lstStyle/>
        <a:p>
          <a:endParaRPr lang="ru-RU"/>
        </a:p>
      </dgm:t>
    </dgm:pt>
    <dgm:pt modelId="{77E818F8-9A23-4F68-833F-7D79E6214392}" type="sibTrans" cxnId="{862BB09D-F6C3-42A9-AB1C-E363D59D867D}">
      <dgm:prSet/>
      <dgm:spPr/>
      <dgm:t>
        <a:bodyPr/>
        <a:lstStyle/>
        <a:p>
          <a:endParaRPr lang="ru-RU"/>
        </a:p>
      </dgm:t>
    </dgm:pt>
    <dgm:pt modelId="{95E0ED4B-594F-4290-AD62-142B144F0309}">
      <dgm:prSet phldrT="[Текст]"/>
      <dgm:spPr/>
      <dgm:t>
        <a:bodyPr/>
        <a:lstStyle/>
        <a:p>
          <a:r>
            <a:rPr lang="ru-RU" dirty="0" smtClean="0"/>
            <a:t>Покупатель векселедатель </a:t>
          </a:r>
          <a:endParaRPr lang="ru-RU" dirty="0"/>
        </a:p>
      </dgm:t>
    </dgm:pt>
    <dgm:pt modelId="{280E58A6-2BAD-4383-9465-08197687FA25}" type="parTrans" cxnId="{4D165836-DDA0-4EB1-9F5A-DCA830D357C4}">
      <dgm:prSet/>
      <dgm:spPr/>
      <dgm:t>
        <a:bodyPr/>
        <a:lstStyle/>
        <a:p>
          <a:endParaRPr lang="ru-RU"/>
        </a:p>
      </dgm:t>
    </dgm:pt>
    <dgm:pt modelId="{E879AA05-EFFF-49E0-84AC-021AC9EBB4C2}" type="sibTrans" cxnId="{4D165836-DDA0-4EB1-9F5A-DCA830D357C4}">
      <dgm:prSet/>
      <dgm:spPr/>
      <dgm:t>
        <a:bodyPr/>
        <a:lstStyle/>
        <a:p>
          <a:endParaRPr lang="ru-RU"/>
        </a:p>
      </dgm:t>
    </dgm:pt>
    <dgm:pt modelId="{1A5F79EF-8FE6-4D11-A360-78CD139F6BA8}">
      <dgm:prSet phldrT="[Текст]"/>
      <dgm:spPr/>
      <dgm:t>
        <a:bodyPr/>
        <a:lstStyle/>
        <a:p>
          <a:r>
            <a:rPr lang="ru-RU" dirty="0" smtClean="0"/>
            <a:t>Продавец векселеполучатель</a:t>
          </a:r>
          <a:endParaRPr lang="ru-RU" dirty="0"/>
        </a:p>
      </dgm:t>
    </dgm:pt>
    <dgm:pt modelId="{E9395C6E-3728-4AAB-A853-A43A28D60CC8}" type="parTrans" cxnId="{F31FAE1E-FA28-46B5-A2F2-BF41D8B3F674}">
      <dgm:prSet/>
      <dgm:spPr/>
      <dgm:t>
        <a:bodyPr/>
        <a:lstStyle/>
        <a:p>
          <a:endParaRPr lang="ru-RU"/>
        </a:p>
      </dgm:t>
    </dgm:pt>
    <dgm:pt modelId="{21602B86-6981-4358-86E1-B3E6D7D88081}" type="sibTrans" cxnId="{F31FAE1E-FA28-46B5-A2F2-BF41D8B3F674}">
      <dgm:prSet/>
      <dgm:spPr/>
      <dgm:t>
        <a:bodyPr/>
        <a:lstStyle/>
        <a:p>
          <a:endParaRPr lang="ru-RU"/>
        </a:p>
      </dgm:t>
    </dgm:pt>
    <dgm:pt modelId="{0626496A-D0CC-40E5-8243-45348439C9D1}" type="pres">
      <dgm:prSet presAssocID="{24159E4B-BE86-44DB-B498-315715115591}" presName="Name0" presStyleCnt="0">
        <dgm:presLayoutVars>
          <dgm:dir/>
          <dgm:resizeHandles val="exact"/>
        </dgm:presLayoutVars>
      </dgm:prSet>
      <dgm:spPr/>
      <dgm:t>
        <a:bodyPr/>
        <a:lstStyle/>
        <a:p>
          <a:endParaRPr lang="ru-RU"/>
        </a:p>
      </dgm:t>
    </dgm:pt>
    <dgm:pt modelId="{EA0A787A-23AE-4526-9A99-AABD6D54CC06}" type="pres">
      <dgm:prSet presAssocID="{55F211FE-81D1-4788-8701-A93F953501E7}" presName="node" presStyleLbl="node1" presStyleIdx="0" presStyleCnt="3" custScaleX="110461" custScaleY="127265">
        <dgm:presLayoutVars>
          <dgm:bulletEnabled val="1"/>
        </dgm:presLayoutVars>
      </dgm:prSet>
      <dgm:spPr/>
      <dgm:t>
        <a:bodyPr/>
        <a:lstStyle/>
        <a:p>
          <a:endParaRPr lang="ru-RU"/>
        </a:p>
      </dgm:t>
    </dgm:pt>
    <dgm:pt modelId="{432591CB-E4B9-4789-AB89-E217F0230CE1}" type="pres">
      <dgm:prSet presAssocID="{77E818F8-9A23-4F68-833F-7D79E6214392}" presName="sibTrans" presStyleLbl="sibTrans2D1" presStyleIdx="0" presStyleCnt="3" custAng="3969589" custScaleX="181116" custScaleY="81104" custLinFactX="-100000" custLinFactNeighborX="-138958" custLinFactNeighborY="-2295"/>
      <dgm:spPr/>
      <dgm:t>
        <a:bodyPr/>
        <a:lstStyle/>
        <a:p>
          <a:endParaRPr lang="ru-RU"/>
        </a:p>
      </dgm:t>
    </dgm:pt>
    <dgm:pt modelId="{B0CBFD30-D916-4F2D-88C2-7E9B7F4AEC77}" type="pres">
      <dgm:prSet presAssocID="{77E818F8-9A23-4F68-833F-7D79E6214392}" presName="connectorText" presStyleLbl="sibTrans2D1" presStyleIdx="0" presStyleCnt="3"/>
      <dgm:spPr/>
      <dgm:t>
        <a:bodyPr/>
        <a:lstStyle/>
        <a:p>
          <a:endParaRPr lang="ru-RU"/>
        </a:p>
      </dgm:t>
    </dgm:pt>
    <dgm:pt modelId="{E9033333-F721-4DA0-8EC3-379CA283B358}" type="pres">
      <dgm:prSet presAssocID="{95E0ED4B-594F-4290-AD62-142B144F0309}" presName="node" presStyleLbl="node1" presStyleIdx="1" presStyleCnt="3" custScaleX="132487" custScaleY="161123">
        <dgm:presLayoutVars>
          <dgm:bulletEnabled val="1"/>
        </dgm:presLayoutVars>
      </dgm:prSet>
      <dgm:spPr/>
      <dgm:t>
        <a:bodyPr/>
        <a:lstStyle/>
        <a:p>
          <a:endParaRPr lang="ru-RU"/>
        </a:p>
      </dgm:t>
    </dgm:pt>
    <dgm:pt modelId="{2450470C-AE4E-43A3-A425-32092AC0CC0B}" type="pres">
      <dgm:prSet presAssocID="{E879AA05-EFFF-49E0-84AC-021AC9EBB4C2}" presName="sibTrans" presStyleLbl="sibTrans2D1" presStyleIdx="1" presStyleCnt="3" custLinFactNeighborX="-162" custLinFactNeighborY="-1967"/>
      <dgm:spPr/>
      <dgm:t>
        <a:bodyPr/>
        <a:lstStyle/>
        <a:p>
          <a:endParaRPr lang="ru-RU"/>
        </a:p>
      </dgm:t>
    </dgm:pt>
    <dgm:pt modelId="{2E87118A-F89C-4133-A5EE-960DD55D5C88}" type="pres">
      <dgm:prSet presAssocID="{E879AA05-EFFF-49E0-84AC-021AC9EBB4C2}" presName="connectorText" presStyleLbl="sibTrans2D1" presStyleIdx="1" presStyleCnt="3"/>
      <dgm:spPr/>
      <dgm:t>
        <a:bodyPr/>
        <a:lstStyle/>
        <a:p>
          <a:endParaRPr lang="ru-RU"/>
        </a:p>
      </dgm:t>
    </dgm:pt>
    <dgm:pt modelId="{8648B13F-C8B3-48C1-9F6B-52AD9973CCAB}" type="pres">
      <dgm:prSet presAssocID="{1A5F79EF-8FE6-4D11-A360-78CD139F6BA8}" presName="node" presStyleLbl="node1" presStyleIdx="2" presStyleCnt="3" custScaleX="126578" custScaleY="160812">
        <dgm:presLayoutVars>
          <dgm:bulletEnabled val="1"/>
        </dgm:presLayoutVars>
      </dgm:prSet>
      <dgm:spPr/>
      <dgm:t>
        <a:bodyPr/>
        <a:lstStyle/>
        <a:p>
          <a:endParaRPr lang="ru-RU"/>
        </a:p>
      </dgm:t>
    </dgm:pt>
    <dgm:pt modelId="{7DF51E66-7316-4625-A221-A921A99FDCFD}" type="pres">
      <dgm:prSet presAssocID="{21602B86-6981-4358-86E1-B3E6D7D88081}" presName="sibTrans" presStyleLbl="sibTrans2D1" presStyleIdx="2" presStyleCnt="3" custAng="16840001" custScaleX="135188" custScaleY="70632" custLinFactX="-100000" custLinFactY="6498" custLinFactNeighborX="-150451" custLinFactNeighborY="100000"/>
      <dgm:spPr/>
      <dgm:t>
        <a:bodyPr/>
        <a:lstStyle/>
        <a:p>
          <a:endParaRPr lang="ru-RU"/>
        </a:p>
      </dgm:t>
    </dgm:pt>
    <dgm:pt modelId="{0DA52B2B-53F9-4406-ACC4-4EF382744FBB}" type="pres">
      <dgm:prSet presAssocID="{21602B86-6981-4358-86E1-B3E6D7D88081}" presName="connectorText" presStyleLbl="sibTrans2D1" presStyleIdx="2" presStyleCnt="3"/>
      <dgm:spPr/>
      <dgm:t>
        <a:bodyPr/>
        <a:lstStyle/>
        <a:p>
          <a:endParaRPr lang="ru-RU"/>
        </a:p>
      </dgm:t>
    </dgm:pt>
  </dgm:ptLst>
  <dgm:cxnLst>
    <dgm:cxn modelId="{F31FAE1E-FA28-46B5-A2F2-BF41D8B3F674}" srcId="{24159E4B-BE86-44DB-B498-315715115591}" destId="{1A5F79EF-8FE6-4D11-A360-78CD139F6BA8}" srcOrd="2" destOrd="0" parTransId="{E9395C6E-3728-4AAB-A853-A43A28D60CC8}" sibTransId="{21602B86-6981-4358-86E1-B3E6D7D88081}"/>
    <dgm:cxn modelId="{312FC738-4E05-4BA1-BAC1-9AA96C77F1C8}" type="presOf" srcId="{E879AA05-EFFF-49E0-84AC-021AC9EBB4C2}" destId="{2450470C-AE4E-43A3-A425-32092AC0CC0B}" srcOrd="0" destOrd="0" presId="urn:microsoft.com/office/officeart/2005/8/layout/cycle7"/>
    <dgm:cxn modelId="{F9D98A99-ED01-4844-B2B2-7BF05B50622B}" type="presOf" srcId="{55F211FE-81D1-4788-8701-A93F953501E7}" destId="{EA0A787A-23AE-4526-9A99-AABD6D54CC06}" srcOrd="0" destOrd="0" presId="urn:microsoft.com/office/officeart/2005/8/layout/cycle7"/>
    <dgm:cxn modelId="{D077B14D-583D-4CEC-96FD-35497AC05D2B}" type="presOf" srcId="{77E818F8-9A23-4F68-833F-7D79E6214392}" destId="{432591CB-E4B9-4789-AB89-E217F0230CE1}" srcOrd="0" destOrd="0" presId="urn:microsoft.com/office/officeart/2005/8/layout/cycle7"/>
    <dgm:cxn modelId="{BAF46D83-C618-4395-8D60-E86701603B8E}" type="presOf" srcId="{21602B86-6981-4358-86E1-B3E6D7D88081}" destId="{7DF51E66-7316-4625-A221-A921A99FDCFD}" srcOrd="0" destOrd="0" presId="urn:microsoft.com/office/officeart/2005/8/layout/cycle7"/>
    <dgm:cxn modelId="{CB8C14A9-CC05-4A4D-8E61-4D3CBEED843B}" type="presOf" srcId="{95E0ED4B-594F-4290-AD62-142B144F0309}" destId="{E9033333-F721-4DA0-8EC3-379CA283B358}" srcOrd="0" destOrd="0" presId="urn:microsoft.com/office/officeart/2005/8/layout/cycle7"/>
    <dgm:cxn modelId="{A31C99C9-F1FE-46D4-A15B-3414E57908C2}" type="presOf" srcId="{77E818F8-9A23-4F68-833F-7D79E6214392}" destId="{B0CBFD30-D916-4F2D-88C2-7E9B7F4AEC77}" srcOrd="1" destOrd="0" presId="urn:microsoft.com/office/officeart/2005/8/layout/cycle7"/>
    <dgm:cxn modelId="{4D165836-DDA0-4EB1-9F5A-DCA830D357C4}" srcId="{24159E4B-BE86-44DB-B498-315715115591}" destId="{95E0ED4B-594F-4290-AD62-142B144F0309}" srcOrd="1" destOrd="0" parTransId="{280E58A6-2BAD-4383-9465-08197687FA25}" sibTransId="{E879AA05-EFFF-49E0-84AC-021AC9EBB4C2}"/>
    <dgm:cxn modelId="{862BB09D-F6C3-42A9-AB1C-E363D59D867D}" srcId="{24159E4B-BE86-44DB-B498-315715115591}" destId="{55F211FE-81D1-4788-8701-A93F953501E7}" srcOrd="0" destOrd="0" parTransId="{CD14E9F5-420D-4DCB-9E11-27B9475CC691}" sibTransId="{77E818F8-9A23-4F68-833F-7D79E6214392}"/>
    <dgm:cxn modelId="{4C73E2F7-3CEB-4FE0-A1DF-237096006AF6}" type="presOf" srcId="{E879AA05-EFFF-49E0-84AC-021AC9EBB4C2}" destId="{2E87118A-F89C-4133-A5EE-960DD55D5C88}" srcOrd="1" destOrd="0" presId="urn:microsoft.com/office/officeart/2005/8/layout/cycle7"/>
    <dgm:cxn modelId="{ABA7D213-C256-4A79-9CA6-F6C12D8C3DA0}" type="presOf" srcId="{24159E4B-BE86-44DB-B498-315715115591}" destId="{0626496A-D0CC-40E5-8243-45348439C9D1}" srcOrd="0" destOrd="0" presId="urn:microsoft.com/office/officeart/2005/8/layout/cycle7"/>
    <dgm:cxn modelId="{DFB6BE46-CB13-4F7C-B895-E28C4A965170}" type="presOf" srcId="{1A5F79EF-8FE6-4D11-A360-78CD139F6BA8}" destId="{8648B13F-C8B3-48C1-9F6B-52AD9973CCAB}" srcOrd="0" destOrd="0" presId="urn:microsoft.com/office/officeart/2005/8/layout/cycle7"/>
    <dgm:cxn modelId="{2AA5DB8C-A529-4F8B-ADAC-05650A3E7E7E}" type="presOf" srcId="{21602B86-6981-4358-86E1-B3E6D7D88081}" destId="{0DA52B2B-53F9-4406-ACC4-4EF382744FBB}" srcOrd="1" destOrd="0" presId="urn:microsoft.com/office/officeart/2005/8/layout/cycle7"/>
    <dgm:cxn modelId="{B0819607-5998-4E82-9CB6-69A1C5A05E23}" type="presParOf" srcId="{0626496A-D0CC-40E5-8243-45348439C9D1}" destId="{EA0A787A-23AE-4526-9A99-AABD6D54CC06}" srcOrd="0" destOrd="0" presId="urn:microsoft.com/office/officeart/2005/8/layout/cycle7"/>
    <dgm:cxn modelId="{8794F4DF-1E52-463B-A59D-77BF9B87F8C4}" type="presParOf" srcId="{0626496A-D0CC-40E5-8243-45348439C9D1}" destId="{432591CB-E4B9-4789-AB89-E217F0230CE1}" srcOrd="1" destOrd="0" presId="urn:microsoft.com/office/officeart/2005/8/layout/cycle7"/>
    <dgm:cxn modelId="{7B61A857-0F12-4869-8FDA-F32377B9247D}" type="presParOf" srcId="{432591CB-E4B9-4789-AB89-E217F0230CE1}" destId="{B0CBFD30-D916-4F2D-88C2-7E9B7F4AEC77}" srcOrd="0" destOrd="0" presId="urn:microsoft.com/office/officeart/2005/8/layout/cycle7"/>
    <dgm:cxn modelId="{3DE531F7-B7CE-4F44-A407-F9E98D5F43DB}" type="presParOf" srcId="{0626496A-D0CC-40E5-8243-45348439C9D1}" destId="{E9033333-F721-4DA0-8EC3-379CA283B358}" srcOrd="2" destOrd="0" presId="urn:microsoft.com/office/officeart/2005/8/layout/cycle7"/>
    <dgm:cxn modelId="{BA2B5A44-6AE1-4EB7-A2FB-3C5C49CE4EC0}" type="presParOf" srcId="{0626496A-D0CC-40E5-8243-45348439C9D1}" destId="{2450470C-AE4E-43A3-A425-32092AC0CC0B}" srcOrd="3" destOrd="0" presId="urn:microsoft.com/office/officeart/2005/8/layout/cycle7"/>
    <dgm:cxn modelId="{B1C6485E-9657-430B-847F-9F19F2A39F1E}" type="presParOf" srcId="{2450470C-AE4E-43A3-A425-32092AC0CC0B}" destId="{2E87118A-F89C-4133-A5EE-960DD55D5C88}" srcOrd="0" destOrd="0" presId="urn:microsoft.com/office/officeart/2005/8/layout/cycle7"/>
    <dgm:cxn modelId="{4E0E9F2A-5DB3-4725-A9AF-DFD2B9EE5B43}" type="presParOf" srcId="{0626496A-D0CC-40E5-8243-45348439C9D1}" destId="{8648B13F-C8B3-48C1-9F6B-52AD9973CCAB}" srcOrd="4" destOrd="0" presId="urn:microsoft.com/office/officeart/2005/8/layout/cycle7"/>
    <dgm:cxn modelId="{3C17EFC4-4114-4E50-BE18-504E7AA64801}" type="presParOf" srcId="{0626496A-D0CC-40E5-8243-45348439C9D1}" destId="{7DF51E66-7316-4625-A221-A921A99FDCFD}" srcOrd="5" destOrd="0" presId="urn:microsoft.com/office/officeart/2005/8/layout/cycle7"/>
    <dgm:cxn modelId="{A470DA08-00C5-4ED4-B261-EAB777BA1F4B}" type="presParOf" srcId="{7DF51E66-7316-4625-A221-A921A99FDCFD}" destId="{0DA52B2B-53F9-4406-ACC4-4EF382744FBB}" srcOrd="0" destOrd="0" presId="urn:microsoft.com/office/officeart/2005/8/layout/cycle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A787A-23AE-4526-9A99-AABD6D54CC06}">
      <dsp:nvSpPr>
        <dsp:cNvPr id="0" name=""/>
        <dsp:cNvSpPr/>
      </dsp:nvSpPr>
      <dsp:spPr>
        <a:xfrm>
          <a:off x="2617062" y="1054"/>
          <a:ext cx="2433605" cy="121680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банк</a:t>
          </a:r>
          <a:endParaRPr lang="ru-RU" sz="1900" kern="1200" dirty="0"/>
        </a:p>
      </dsp:txBody>
      <dsp:txXfrm>
        <a:off x="2652701" y="36693"/>
        <a:ext cx="2362327" cy="1145524"/>
      </dsp:txXfrm>
    </dsp:sp>
    <dsp:sp modelId="{432591CB-E4B9-4789-AB89-E217F0230CE1}">
      <dsp:nvSpPr>
        <dsp:cNvPr id="0" name=""/>
        <dsp:cNvSpPr/>
      </dsp:nvSpPr>
      <dsp:spPr>
        <a:xfrm rot="3600000">
          <a:off x="4204806" y="2135784"/>
          <a:ext cx="1266451" cy="425880"/>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ru-RU" sz="1500" kern="1200"/>
        </a:p>
      </dsp:txBody>
      <dsp:txXfrm>
        <a:off x="4332570" y="2220960"/>
        <a:ext cx="1010923" cy="255528"/>
      </dsp:txXfrm>
    </dsp:sp>
    <dsp:sp modelId="{E9033333-F721-4DA0-8EC3-379CA283B358}">
      <dsp:nvSpPr>
        <dsp:cNvPr id="0" name=""/>
        <dsp:cNvSpPr/>
      </dsp:nvSpPr>
      <dsp:spPr>
        <a:xfrm>
          <a:off x="4625396" y="3479592"/>
          <a:ext cx="2433605" cy="121680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Покупатель векселедатель плательщик по векселю</a:t>
          </a:r>
          <a:endParaRPr lang="ru-RU" sz="1900" kern="1200" dirty="0"/>
        </a:p>
      </dsp:txBody>
      <dsp:txXfrm>
        <a:off x="4661035" y="3515231"/>
        <a:ext cx="2362327" cy="1145524"/>
      </dsp:txXfrm>
    </dsp:sp>
    <dsp:sp modelId="{2450470C-AE4E-43A3-A425-32092AC0CC0B}">
      <dsp:nvSpPr>
        <dsp:cNvPr id="0" name=""/>
        <dsp:cNvSpPr/>
      </dsp:nvSpPr>
      <dsp:spPr>
        <a:xfrm rot="10800000">
          <a:off x="3200639" y="3875052"/>
          <a:ext cx="1266451" cy="425880"/>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ru-RU" sz="1500" kern="1200"/>
        </a:p>
      </dsp:txBody>
      <dsp:txXfrm rot="10800000">
        <a:off x="3328403" y="3960228"/>
        <a:ext cx="1010923" cy="255528"/>
      </dsp:txXfrm>
    </dsp:sp>
    <dsp:sp modelId="{8648B13F-C8B3-48C1-9F6B-52AD9973CCAB}">
      <dsp:nvSpPr>
        <dsp:cNvPr id="0" name=""/>
        <dsp:cNvSpPr/>
      </dsp:nvSpPr>
      <dsp:spPr>
        <a:xfrm>
          <a:off x="608727" y="3479592"/>
          <a:ext cx="2433605" cy="121680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Продавец векселеполучатель</a:t>
          </a:r>
          <a:endParaRPr lang="ru-RU" sz="1900" kern="1200" dirty="0"/>
        </a:p>
      </dsp:txBody>
      <dsp:txXfrm>
        <a:off x="644366" y="3515231"/>
        <a:ext cx="2362327" cy="1145524"/>
      </dsp:txXfrm>
    </dsp:sp>
    <dsp:sp modelId="{7DF51E66-7316-4625-A221-A921A99FDCFD}">
      <dsp:nvSpPr>
        <dsp:cNvPr id="0" name=""/>
        <dsp:cNvSpPr/>
      </dsp:nvSpPr>
      <dsp:spPr>
        <a:xfrm rot="18000000">
          <a:off x="2196472" y="2135784"/>
          <a:ext cx="1266451" cy="425880"/>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ru-RU" sz="1500" kern="1200"/>
        </a:p>
      </dsp:txBody>
      <dsp:txXfrm>
        <a:off x="2324236" y="2220960"/>
        <a:ext cx="1010923" cy="2555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A787A-23AE-4526-9A99-AABD6D54CC06}">
      <dsp:nvSpPr>
        <dsp:cNvPr id="0" name=""/>
        <dsp:cNvSpPr/>
      </dsp:nvSpPr>
      <dsp:spPr>
        <a:xfrm>
          <a:off x="2755308" y="-208830"/>
          <a:ext cx="2100920" cy="121026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банк</a:t>
          </a:r>
          <a:endParaRPr lang="ru-RU" sz="1900" kern="1200" dirty="0"/>
        </a:p>
      </dsp:txBody>
      <dsp:txXfrm>
        <a:off x="2790755" y="-173383"/>
        <a:ext cx="2030026" cy="1139368"/>
      </dsp:txXfrm>
    </dsp:sp>
    <dsp:sp modelId="{432591CB-E4B9-4789-AB89-E217F0230CE1}">
      <dsp:nvSpPr>
        <dsp:cNvPr id="0" name=""/>
        <dsp:cNvSpPr/>
      </dsp:nvSpPr>
      <dsp:spPr>
        <a:xfrm rot="7569589">
          <a:off x="2755368" y="1533938"/>
          <a:ext cx="983614" cy="269948"/>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a:off x="2836352" y="1587928"/>
        <a:ext cx="821646" cy="161968"/>
      </dsp:txXfrm>
    </dsp:sp>
    <dsp:sp modelId="{E9033333-F721-4DA0-8EC3-379CA283B358}">
      <dsp:nvSpPr>
        <dsp:cNvPr id="0" name=""/>
        <dsp:cNvSpPr/>
      </dsp:nvSpPr>
      <dsp:spPr>
        <a:xfrm>
          <a:off x="4117099" y="2351670"/>
          <a:ext cx="2519845" cy="153224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Покупатель векселедатель </a:t>
          </a:r>
          <a:endParaRPr lang="ru-RU" sz="1900" kern="1200" dirty="0"/>
        </a:p>
      </dsp:txBody>
      <dsp:txXfrm>
        <a:off x="4161977" y="2396548"/>
        <a:ext cx="2430089" cy="1442488"/>
      </dsp:txXfrm>
    </dsp:sp>
    <dsp:sp modelId="{2450470C-AE4E-43A3-A425-32092AC0CC0B}">
      <dsp:nvSpPr>
        <dsp:cNvPr id="0" name=""/>
        <dsp:cNvSpPr/>
      </dsp:nvSpPr>
      <dsp:spPr>
        <a:xfrm rot="10800000">
          <a:off x="3505249" y="2944824"/>
          <a:ext cx="543085" cy="332842"/>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ru-RU" sz="1500" kern="1200"/>
        </a:p>
      </dsp:txBody>
      <dsp:txXfrm rot="10800000">
        <a:off x="3605102" y="3011392"/>
        <a:ext cx="343379" cy="199706"/>
      </dsp:txXfrm>
    </dsp:sp>
    <dsp:sp modelId="{8648B13F-C8B3-48C1-9F6B-52AD9973CCAB}">
      <dsp:nvSpPr>
        <dsp:cNvPr id="0" name=""/>
        <dsp:cNvSpPr/>
      </dsp:nvSpPr>
      <dsp:spPr>
        <a:xfrm>
          <a:off x="1030785" y="2353149"/>
          <a:ext cx="2407458" cy="152928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Продавец векселеполучатель</a:t>
          </a:r>
          <a:endParaRPr lang="ru-RU" sz="1900" kern="1200" dirty="0"/>
        </a:p>
      </dsp:txBody>
      <dsp:txXfrm>
        <a:off x="1075576" y="2397940"/>
        <a:ext cx="2317876" cy="1439705"/>
      </dsp:txXfrm>
    </dsp:sp>
    <dsp:sp modelId="{7DF51E66-7316-4625-A221-A921A99FDCFD}">
      <dsp:nvSpPr>
        <dsp:cNvPr id="0" name=""/>
        <dsp:cNvSpPr/>
      </dsp:nvSpPr>
      <dsp:spPr>
        <a:xfrm rot="13240001">
          <a:off x="1338933" y="1914214"/>
          <a:ext cx="734185" cy="235093"/>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a:p>
      </dsp:txBody>
      <dsp:txXfrm>
        <a:off x="1409461" y="1961233"/>
        <a:ext cx="593129" cy="141055"/>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FB1FF8D-8876-46E6-AC20-1F81912810A9}" type="slidenum">
              <a:rPr lang="ru-RU" altLang="ru-RU"/>
              <a:pPr/>
              <a:t>‹#›</a:t>
            </a:fld>
            <a:endParaRPr lang="ru-RU" altLang="ru-RU"/>
          </a:p>
        </p:txBody>
      </p:sp>
    </p:spTree>
    <p:extLst>
      <p:ext uri="{BB962C8B-B14F-4D97-AF65-F5344CB8AC3E}">
        <p14:creationId xmlns:p14="http://schemas.microsoft.com/office/powerpoint/2010/main" val="3672098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C8B9AFA-2CBB-4390-B5A5-8F71647F7F05}" type="slidenum">
              <a:rPr lang="ru-RU" altLang="ru-RU"/>
              <a:pPr/>
              <a:t>‹#›</a:t>
            </a:fld>
            <a:endParaRPr lang="ru-RU" altLang="ru-RU"/>
          </a:p>
        </p:txBody>
      </p:sp>
    </p:spTree>
    <p:extLst>
      <p:ext uri="{BB962C8B-B14F-4D97-AF65-F5344CB8AC3E}">
        <p14:creationId xmlns:p14="http://schemas.microsoft.com/office/powerpoint/2010/main" val="31735090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раз слайда 1"/>
          <p:cNvSpPr>
            <a:spLocks noGrp="1" noRot="1" noChangeAspect="1" noTextEdit="1"/>
          </p:cNvSpPr>
          <p:nvPr>
            <p:ph type="sldImg"/>
          </p:nvPr>
        </p:nvSpPr>
        <p:spPr>
          <a:ln/>
        </p:spPr>
      </p:sp>
      <p:sp>
        <p:nvSpPr>
          <p:cNvPr id="3072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072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04A27EA-59C4-4032-AE02-F14D9B3FF117}" type="slidenum">
              <a:rPr lang="ru-RU" altLang="ru-RU"/>
              <a:pPr eaLnBrk="1" hangingPunct="1"/>
              <a:t>1</a:t>
            </a:fld>
            <a:endParaRPr lang="ru-RU" altLang="ru-RU"/>
          </a:p>
        </p:txBody>
      </p:sp>
    </p:spTree>
    <p:extLst>
      <p:ext uri="{BB962C8B-B14F-4D97-AF65-F5344CB8AC3E}">
        <p14:creationId xmlns:p14="http://schemas.microsoft.com/office/powerpoint/2010/main" val="1441044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a:ln/>
        </p:spPr>
      </p:sp>
      <p:sp>
        <p:nvSpPr>
          <p:cNvPr id="3174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174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0593BC-7167-4FC6-96C1-1EFC466FAC30}" type="slidenum">
              <a:rPr lang="ru-RU" altLang="ru-RU"/>
              <a:pPr eaLnBrk="1" hangingPunct="1"/>
              <a:t>2</a:t>
            </a:fld>
            <a:endParaRPr lang="ru-RU" altLang="ru-RU"/>
          </a:p>
        </p:txBody>
      </p:sp>
    </p:spTree>
    <p:extLst>
      <p:ext uri="{BB962C8B-B14F-4D97-AF65-F5344CB8AC3E}">
        <p14:creationId xmlns:p14="http://schemas.microsoft.com/office/powerpoint/2010/main" val="1771517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a:ln/>
        </p:spPr>
      </p:sp>
      <p:sp>
        <p:nvSpPr>
          <p:cNvPr id="3277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277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D4EA73-24D1-48A5-B185-F8F3385D3A89}" type="slidenum">
              <a:rPr lang="ru-RU" altLang="ru-RU"/>
              <a:pPr eaLnBrk="1" hangingPunct="1"/>
              <a:t>3</a:t>
            </a:fld>
            <a:endParaRPr lang="ru-RU" altLang="ru-RU"/>
          </a:p>
        </p:txBody>
      </p:sp>
    </p:spTree>
    <p:extLst>
      <p:ext uri="{BB962C8B-B14F-4D97-AF65-F5344CB8AC3E}">
        <p14:creationId xmlns:p14="http://schemas.microsoft.com/office/powerpoint/2010/main" val="3430309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379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0224DDB-280A-42F4-A9A2-515F0B667CC1}" type="slidenum">
              <a:rPr lang="ru-RU" altLang="ru-RU"/>
              <a:pPr eaLnBrk="1" hangingPunct="1"/>
              <a:t>4</a:t>
            </a:fld>
            <a:endParaRPr lang="ru-RU" altLang="ru-RU"/>
          </a:p>
        </p:txBody>
      </p:sp>
    </p:spTree>
    <p:extLst>
      <p:ext uri="{BB962C8B-B14F-4D97-AF65-F5344CB8AC3E}">
        <p14:creationId xmlns:p14="http://schemas.microsoft.com/office/powerpoint/2010/main" val="3685717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a:ln/>
        </p:spPr>
      </p:sp>
      <p:sp>
        <p:nvSpPr>
          <p:cNvPr id="3481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482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CE880C-A047-400D-A155-47ED4C84759E}" type="slidenum">
              <a:rPr lang="ru-RU" altLang="ru-RU"/>
              <a:pPr eaLnBrk="1" hangingPunct="1"/>
              <a:t>5</a:t>
            </a:fld>
            <a:endParaRPr lang="ru-RU" altLang="ru-RU"/>
          </a:p>
        </p:txBody>
      </p:sp>
    </p:spTree>
    <p:extLst>
      <p:ext uri="{BB962C8B-B14F-4D97-AF65-F5344CB8AC3E}">
        <p14:creationId xmlns:p14="http://schemas.microsoft.com/office/powerpoint/2010/main" val="127164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584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71E779-6A97-4C58-9686-F5E81B97F778}" type="slidenum">
              <a:rPr lang="ru-RU" altLang="ru-RU"/>
              <a:pPr eaLnBrk="1" hangingPunct="1"/>
              <a:t>6</a:t>
            </a:fld>
            <a:endParaRPr lang="ru-RU" altLang="ru-RU"/>
          </a:p>
        </p:txBody>
      </p:sp>
    </p:spTree>
    <p:extLst>
      <p:ext uri="{BB962C8B-B14F-4D97-AF65-F5344CB8AC3E}">
        <p14:creationId xmlns:p14="http://schemas.microsoft.com/office/powerpoint/2010/main" val="3839179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a:ln/>
        </p:spPr>
      </p:sp>
      <p:sp>
        <p:nvSpPr>
          <p:cNvPr id="3686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686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3B51641-3944-4E86-82EE-F8458CC05F18}" type="slidenum">
              <a:rPr lang="ru-RU" altLang="ru-RU"/>
              <a:pPr eaLnBrk="1" hangingPunct="1"/>
              <a:t>7</a:t>
            </a:fld>
            <a:endParaRPr lang="ru-RU" altLang="ru-RU"/>
          </a:p>
        </p:txBody>
      </p:sp>
    </p:spTree>
    <p:extLst>
      <p:ext uri="{BB962C8B-B14F-4D97-AF65-F5344CB8AC3E}">
        <p14:creationId xmlns:p14="http://schemas.microsoft.com/office/powerpoint/2010/main" val="2876501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a:ln/>
        </p:spPr>
      </p:sp>
      <p:sp>
        <p:nvSpPr>
          <p:cNvPr id="3789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789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9E4E993-A5D7-4323-B93F-AE5386968FE3}" type="slidenum">
              <a:rPr lang="ru-RU" altLang="ru-RU"/>
              <a:pPr eaLnBrk="1" hangingPunct="1"/>
              <a:t>8</a:t>
            </a:fld>
            <a:endParaRPr lang="ru-RU" altLang="ru-RU"/>
          </a:p>
        </p:txBody>
      </p:sp>
    </p:spTree>
    <p:extLst>
      <p:ext uri="{BB962C8B-B14F-4D97-AF65-F5344CB8AC3E}">
        <p14:creationId xmlns:p14="http://schemas.microsoft.com/office/powerpoint/2010/main" val="1837964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a:ln/>
        </p:spPr>
      </p:sp>
      <p:sp>
        <p:nvSpPr>
          <p:cNvPr id="3891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891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21C75E-4C79-48DC-A7E9-F308F8081A6F}" type="slidenum">
              <a:rPr lang="ru-RU" altLang="ru-RU"/>
              <a:pPr eaLnBrk="1" hangingPunct="1"/>
              <a:t>9</a:t>
            </a:fld>
            <a:endParaRPr lang="ru-RU" altLang="ru-RU"/>
          </a:p>
        </p:txBody>
      </p:sp>
    </p:spTree>
    <p:extLst>
      <p:ext uri="{BB962C8B-B14F-4D97-AF65-F5344CB8AC3E}">
        <p14:creationId xmlns:p14="http://schemas.microsoft.com/office/powerpoint/2010/main" val="770495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3994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4A5A083-A7A0-4E68-A347-1264310528F1}" type="slidenum">
              <a:rPr lang="ru-RU" altLang="ru-RU"/>
              <a:pPr eaLnBrk="1" hangingPunct="1"/>
              <a:t>10</a:t>
            </a:fld>
            <a:endParaRPr lang="ru-RU" altLang="ru-RU"/>
          </a:p>
        </p:txBody>
      </p:sp>
    </p:spTree>
    <p:extLst>
      <p:ext uri="{BB962C8B-B14F-4D97-AF65-F5344CB8AC3E}">
        <p14:creationId xmlns:p14="http://schemas.microsoft.com/office/powerpoint/2010/main" val="2387679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a:ln/>
        </p:spPr>
      </p:sp>
      <p:sp>
        <p:nvSpPr>
          <p:cNvPr id="4096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096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D8EBD5D-05E9-4DAD-A872-58AC47A2A3CD}" type="slidenum">
              <a:rPr lang="ru-RU" altLang="ru-RU"/>
              <a:pPr eaLnBrk="1" hangingPunct="1"/>
              <a:t>16</a:t>
            </a:fld>
            <a:endParaRPr lang="ru-RU" altLang="ru-RU"/>
          </a:p>
        </p:txBody>
      </p:sp>
    </p:spTree>
    <p:extLst>
      <p:ext uri="{BB962C8B-B14F-4D97-AF65-F5344CB8AC3E}">
        <p14:creationId xmlns:p14="http://schemas.microsoft.com/office/powerpoint/2010/main" val="3152421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198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28F53D-6386-4C41-B0CB-72A2510588CE}" type="slidenum">
              <a:rPr lang="ru-RU" altLang="ru-RU"/>
              <a:pPr eaLnBrk="1" hangingPunct="1"/>
              <a:t>17</a:t>
            </a:fld>
            <a:endParaRPr lang="ru-RU" altLang="ru-RU"/>
          </a:p>
        </p:txBody>
      </p:sp>
    </p:spTree>
    <p:extLst>
      <p:ext uri="{BB962C8B-B14F-4D97-AF65-F5344CB8AC3E}">
        <p14:creationId xmlns:p14="http://schemas.microsoft.com/office/powerpoint/2010/main" val="3576468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a:ln/>
        </p:spPr>
      </p:sp>
      <p:sp>
        <p:nvSpPr>
          <p:cNvPr id="4301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301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58C6B8-F426-4442-8A6C-1C773390986B}" type="slidenum">
              <a:rPr lang="ru-RU" altLang="ru-RU"/>
              <a:pPr eaLnBrk="1" hangingPunct="1"/>
              <a:t>18</a:t>
            </a:fld>
            <a:endParaRPr lang="ru-RU" altLang="ru-RU"/>
          </a:p>
        </p:txBody>
      </p:sp>
    </p:spTree>
    <p:extLst>
      <p:ext uri="{BB962C8B-B14F-4D97-AF65-F5344CB8AC3E}">
        <p14:creationId xmlns:p14="http://schemas.microsoft.com/office/powerpoint/2010/main" val="4067490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a:ln/>
        </p:spPr>
      </p:sp>
      <p:sp>
        <p:nvSpPr>
          <p:cNvPr id="4301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301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58C6B8-F426-4442-8A6C-1C773390986B}" type="slidenum">
              <a:rPr lang="ru-RU" altLang="ru-RU"/>
              <a:pPr eaLnBrk="1" hangingPunct="1"/>
              <a:t>19</a:t>
            </a:fld>
            <a:endParaRPr lang="ru-RU" altLang="ru-RU"/>
          </a:p>
        </p:txBody>
      </p:sp>
    </p:spTree>
    <p:extLst>
      <p:ext uri="{BB962C8B-B14F-4D97-AF65-F5344CB8AC3E}">
        <p14:creationId xmlns:p14="http://schemas.microsoft.com/office/powerpoint/2010/main" val="4067490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a:ln/>
        </p:spPr>
      </p:sp>
      <p:sp>
        <p:nvSpPr>
          <p:cNvPr id="4301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301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58C6B8-F426-4442-8A6C-1C773390986B}" type="slidenum">
              <a:rPr lang="ru-RU" altLang="ru-RU"/>
              <a:pPr eaLnBrk="1" hangingPunct="1"/>
              <a:t>20</a:t>
            </a:fld>
            <a:endParaRPr lang="ru-RU" altLang="ru-RU"/>
          </a:p>
        </p:txBody>
      </p:sp>
    </p:spTree>
    <p:extLst>
      <p:ext uri="{BB962C8B-B14F-4D97-AF65-F5344CB8AC3E}">
        <p14:creationId xmlns:p14="http://schemas.microsoft.com/office/powerpoint/2010/main" val="4067490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a:ln/>
        </p:spPr>
      </p:sp>
      <p:sp>
        <p:nvSpPr>
          <p:cNvPr id="4301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301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58C6B8-F426-4442-8A6C-1C773390986B}" type="slidenum">
              <a:rPr lang="ru-RU" altLang="ru-RU"/>
              <a:pPr eaLnBrk="1" hangingPunct="1"/>
              <a:t>21</a:t>
            </a:fld>
            <a:endParaRPr lang="ru-RU" altLang="ru-RU"/>
          </a:p>
        </p:txBody>
      </p:sp>
    </p:spTree>
    <p:extLst>
      <p:ext uri="{BB962C8B-B14F-4D97-AF65-F5344CB8AC3E}">
        <p14:creationId xmlns:p14="http://schemas.microsoft.com/office/powerpoint/2010/main" val="4067490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403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690E7D5-438E-44B8-974C-8C59F9A3CA8F}" type="slidenum">
              <a:rPr lang="ru-RU" altLang="ru-RU"/>
              <a:pPr eaLnBrk="1" hangingPunct="1"/>
              <a:t>22</a:t>
            </a:fld>
            <a:endParaRPr lang="ru-RU" altLang="ru-RU"/>
          </a:p>
        </p:txBody>
      </p:sp>
    </p:spTree>
    <p:extLst>
      <p:ext uri="{BB962C8B-B14F-4D97-AF65-F5344CB8AC3E}">
        <p14:creationId xmlns:p14="http://schemas.microsoft.com/office/powerpoint/2010/main" val="2950468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ln/>
        </p:spPr>
      </p:sp>
      <p:sp>
        <p:nvSpPr>
          <p:cNvPr id="4403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403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690E7D5-438E-44B8-974C-8C59F9A3CA8F}" type="slidenum">
              <a:rPr lang="ru-RU" altLang="ru-RU"/>
              <a:pPr eaLnBrk="1" hangingPunct="1"/>
              <a:t>23</a:t>
            </a:fld>
            <a:endParaRPr lang="ru-RU" altLang="ru-RU"/>
          </a:p>
        </p:txBody>
      </p:sp>
    </p:spTree>
    <p:extLst>
      <p:ext uri="{BB962C8B-B14F-4D97-AF65-F5344CB8AC3E}">
        <p14:creationId xmlns:p14="http://schemas.microsoft.com/office/powerpoint/2010/main" val="2950468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a:ln/>
        </p:spPr>
      </p:sp>
      <p:sp>
        <p:nvSpPr>
          <p:cNvPr id="4505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506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0A9506-4DED-413F-A149-0DD8D95AB23A}" type="slidenum">
              <a:rPr lang="ru-RU" altLang="ru-RU"/>
              <a:pPr eaLnBrk="1" hangingPunct="1"/>
              <a:t>24</a:t>
            </a:fld>
            <a:endParaRPr lang="ru-RU" altLang="ru-RU"/>
          </a:p>
        </p:txBody>
      </p:sp>
    </p:spTree>
    <p:extLst>
      <p:ext uri="{BB962C8B-B14F-4D97-AF65-F5344CB8AC3E}">
        <p14:creationId xmlns:p14="http://schemas.microsoft.com/office/powerpoint/2010/main" val="2736271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4608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608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81A760F-279D-4D27-B736-4BE704F47389}" type="slidenum">
              <a:rPr lang="ru-RU" altLang="ru-RU"/>
              <a:pPr eaLnBrk="1" hangingPunct="1"/>
              <a:t>25</a:t>
            </a:fld>
            <a:endParaRPr lang="ru-RU" altLang="ru-RU"/>
          </a:p>
        </p:txBody>
      </p:sp>
    </p:spTree>
    <p:extLst>
      <p:ext uri="{BB962C8B-B14F-4D97-AF65-F5344CB8AC3E}">
        <p14:creationId xmlns:p14="http://schemas.microsoft.com/office/powerpoint/2010/main" val="895389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4608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608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81A760F-279D-4D27-B736-4BE704F47389}" type="slidenum">
              <a:rPr lang="ru-RU" altLang="ru-RU"/>
              <a:pPr eaLnBrk="1" hangingPunct="1"/>
              <a:t>26</a:t>
            </a:fld>
            <a:endParaRPr lang="ru-RU" altLang="ru-RU"/>
          </a:p>
        </p:txBody>
      </p:sp>
    </p:spTree>
    <p:extLst>
      <p:ext uri="{BB962C8B-B14F-4D97-AF65-F5344CB8AC3E}">
        <p14:creationId xmlns:p14="http://schemas.microsoft.com/office/powerpoint/2010/main" val="895389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a:ln/>
        </p:spPr>
      </p:sp>
      <p:sp>
        <p:nvSpPr>
          <p:cNvPr id="4710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710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6D90D9-9619-4855-9F1A-DC2C57E12585}" type="slidenum">
              <a:rPr lang="ru-RU" altLang="ru-RU"/>
              <a:pPr eaLnBrk="1" hangingPunct="1"/>
              <a:t>27</a:t>
            </a:fld>
            <a:endParaRPr lang="ru-RU" altLang="ru-RU"/>
          </a:p>
        </p:txBody>
      </p:sp>
    </p:spTree>
    <p:extLst>
      <p:ext uri="{BB962C8B-B14F-4D97-AF65-F5344CB8AC3E}">
        <p14:creationId xmlns:p14="http://schemas.microsoft.com/office/powerpoint/2010/main" val="2630922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p:cNvSpPr>
            <a:spLocks noGrp="1" noRot="1" noChangeAspect="1" noTextEdit="1"/>
          </p:cNvSpPr>
          <p:nvPr>
            <p:ph type="sldImg"/>
          </p:nvPr>
        </p:nvSpPr>
        <p:spPr>
          <a:ln/>
        </p:spPr>
      </p:sp>
      <p:sp>
        <p:nvSpPr>
          <p:cNvPr id="4915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915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83DFD15-B7CD-4A76-85BC-509D388F4D75}" type="slidenum">
              <a:rPr lang="ru-RU" altLang="ru-RU"/>
              <a:pPr eaLnBrk="1" hangingPunct="1"/>
              <a:t>28</a:t>
            </a:fld>
            <a:endParaRPr lang="ru-RU" altLang="ru-RU"/>
          </a:p>
        </p:txBody>
      </p:sp>
    </p:spTree>
    <p:extLst>
      <p:ext uri="{BB962C8B-B14F-4D97-AF65-F5344CB8AC3E}">
        <p14:creationId xmlns:p14="http://schemas.microsoft.com/office/powerpoint/2010/main" val="31945322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ln/>
        </p:spPr>
      </p:sp>
      <p:sp>
        <p:nvSpPr>
          <p:cNvPr id="5017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5018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02DED15-275F-463F-BAD7-B943D34C5858}" type="slidenum">
              <a:rPr lang="ru-RU" altLang="ru-RU"/>
              <a:pPr eaLnBrk="1" hangingPunct="1"/>
              <a:t>29</a:t>
            </a:fld>
            <a:endParaRPr lang="ru-RU" altLang="ru-RU"/>
          </a:p>
        </p:txBody>
      </p:sp>
    </p:spTree>
    <p:extLst>
      <p:ext uri="{BB962C8B-B14F-4D97-AF65-F5344CB8AC3E}">
        <p14:creationId xmlns:p14="http://schemas.microsoft.com/office/powerpoint/2010/main" val="3005507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Arial" panose="020B0604020202020204" pitchFamily="34" charset="0"/>
            </a:endParaRPr>
          </a:p>
        </p:txBody>
      </p:sp>
      <p:sp>
        <p:nvSpPr>
          <p:cNvPr id="4198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28F53D-6386-4C41-B0CB-72A2510588CE}" type="slidenum">
              <a:rPr lang="ru-RU" altLang="ru-RU"/>
              <a:pPr eaLnBrk="1" hangingPunct="1"/>
              <a:t>33</a:t>
            </a:fld>
            <a:endParaRPr lang="ru-RU" altLang="ru-RU"/>
          </a:p>
        </p:txBody>
      </p:sp>
    </p:spTree>
    <p:extLst>
      <p:ext uri="{BB962C8B-B14F-4D97-AF65-F5344CB8AC3E}">
        <p14:creationId xmlns:p14="http://schemas.microsoft.com/office/powerpoint/2010/main" val="3576468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19530962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9570611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1691115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033619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04647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extLst>
      <p:ext uri="{BB962C8B-B14F-4D97-AF65-F5344CB8AC3E}">
        <p14:creationId xmlns:p14="http://schemas.microsoft.com/office/powerpoint/2010/main" val="630584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13209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000583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134335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43557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533158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751763" y="6381750"/>
            <a:ext cx="2413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066088" y="6489700"/>
            <a:ext cx="7191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hyperlink" Target="http://base.garant.ru/10101133/" TargetMode="Externa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0.xml"/><Relationship Id="rId7" Type="http://schemas.openxmlformats.org/officeDocument/2006/relationships/diagramColors" Target="../diagrams/colors1.xml"/><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1.xml"/><Relationship Id="rId7" Type="http://schemas.openxmlformats.org/officeDocument/2006/relationships/diagramColors" Target="../diagrams/colors2.xml"/><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7.w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Line 5"/>
          <p:cNvSpPr>
            <a:spLocks noChangeShapeType="1"/>
          </p:cNvSpPr>
          <p:nvPr/>
        </p:nvSpPr>
        <p:spPr bwMode="auto">
          <a:xfrm>
            <a:off x="323850" y="303371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051" name="Line 6"/>
          <p:cNvSpPr>
            <a:spLocks noChangeShapeType="1"/>
          </p:cNvSpPr>
          <p:nvPr/>
        </p:nvSpPr>
        <p:spPr bwMode="auto">
          <a:xfrm>
            <a:off x="323850" y="400526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052" name="Text Box 7"/>
          <p:cNvSpPr txBox="1">
            <a:spLocks noChangeArrowheads="1"/>
          </p:cNvSpPr>
          <p:nvPr/>
        </p:nvSpPr>
        <p:spPr bwMode="auto">
          <a:xfrm>
            <a:off x="323850" y="3159125"/>
            <a:ext cx="8496300" cy="708025"/>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4000">
                <a:solidFill>
                  <a:srgbClr val="333399"/>
                </a:solidFill>
              </a:rPr>
              <a:t>Международные денежные рынки</a:t>
            </a:r>
          </a:p>
        </p:txBody>
      </p:sp>
      <p:sp>
        <p:nvSpPr>
          <p:cNvPr id="2053" name="Text Box 13"/>
          <p:cNvSpPr txBox="1">
            <a:spLocks noChangeArrowheads="1"/>
          </p:cNvSpPr>
          <p:nvPr/>
        </p:nvSpPr>
        <p:spPr bwMode="auto">
          <a:xfrm>
            <a:off x="323850" y="4221163"/>
            <a:ext cx="8496300"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sz="2400"/>
          </a:p>
        </p:txBody>
      </p:sp>
      <p:sp>
        <p:nvSpPr>
          <p:cNvPr id="2054" name="Text Box 14"/>
          <p:cNvSpPr txBox="1">
            <a:spLocks noChangeArrowheads="1"/>
          </p:cNvSpPr>
          <p:nvPr/>
        </p:nvSpPr>
        <p:spPr bwMode="auto">
          <a:xfrm>
            <a:off x="323850" y="549275"/>
            <a:ext cx="849630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endParaRPr lang="ru-RU" altLang="ru-RU" sz="2400" dirty="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2"/>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3075" name="Text Box 3"/>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smtClean="0">
                <a:solidFill>
                  <a:srgbClr val="333399"/>
                </a:solidFill>
              </a:rPr>
              <a:t>Содержание</a:t>
            </a:r>
            <a:endParaRPr lang="ru-RU" altLang="ru-RU" sz="2400" b="1" dirty="0">
              <a:solidFill>
                <a:srgbClr val="0F2BEC"/>
              </a:solidFill>
            </a:endParaRPr>
          </a:p>
        </p:txBody>
      </p:sp>
      <p:sp>
        <p:nvSpPr>
          <p:cNvPr id="3076" name="Text Box 4"/>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5F4631-E3BE-4C44-9FF6-86D1D3C6FF2A}" type="slidenum">
              <a:rPr lang="ru-RU" altLang="ru-RU"/>
              <a:pPr eaLnBrk="1" hangingPunct="1"/>
              <a:t>2</a:t>
            </a:fld>
            <a:endParaRPr lang="ru-RU" altLang="ru-RU"/>
          </a:p>
        </p:txBody>
      </p:sp>
      <p:sp>
        <p:nvSpPr>
          <p:cNvPr id="3077" name="Text Box 5"/>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arabicPeriod"/>
            </a:pPr>
            <a:endParaRPr lang="ru-RU" altLang="ru-RU" sz="2400" dirty="0"/>
          </a:p>
          <a:p>
            <a:pPr eaLnBrk="1" hangingPunct="1">
              <a:buFontTx/>
              <a:buAutoNum type="arabicPeriod"/>
            </a:pPr>
            <a:endParaRPr lang="ru-RU" altLang="ru-RU" sz="2400" dirty="0"/>
          </a:p>
          <a:p>
            <a:pPr eaLnBrk="1" hangingPunct="1">
              <a:buFontTx/>
              <a:buAutoNum type="arabicPeriod"/>
            </a:pPr>
            <a:r>
              <a:rPr lang="ru-RU" altLang="ru-RU" sz="3200" dirty="0"/>
              <a:t>Понятие и функции денежного рынка</a:t>
            </a:r>
          </a:p>
          <a:p>
            <a:pPr eaLnBrk="1" hangingPunct="1">
              <a:buFontTx/>
              <a:buAutoNum type="arabicPeriod"/>
            </a:pPr>
            <a:r>
              <a:rPr lang="ru-RU" altLang="ru-RU" sz="3200" dirty="0" smtClean="0"/>
              <a:t>Инструменты (операции) </a:t>
            </a:r>
            <a:r>
              <a:rPr lang="ru-RU" altLang="ru-RU" sz="3200" dirty="0"/>
              <a:t>денежного рынка</a:t>
            </a:r>
          </a:p>
          <a:p>
            <a:pPr eaLnBrk="1" hangingPunct="1">
              <a:buFontTx/>
              <a:buAutoNum type="arabicPeriod"/>
            </a:pPr>
            <a:r>
              <a:rPr lang="ru-RU" altLang="ru-RU" sz="3200" dirty="0"/>
              <a:t>Индикаторы денежного рынка</a:t>
            </a:r>
          </a:p>
        </p:txBody>
      </p:sp>
    </p:spTree>
    <p:custDataLst>
      <p:tags r:id="rId1"/>
    </p:custData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099"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Вопрос 1</a:t>
            </a:r>
          </a:p>
        </p:txBody>
      </p:sp>
      <p:sp>
        <p:nvSpPr>
          <p:cNvPr id="4100"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1D153A3-0FD4-4CD8-8D70-60BD97793FC2}" type="slidenum">
              <a:rPr lang="ru-RU" altLang="ru-RU"/>
              <a:pPr eaLnBrk="1" hangingPunct="1"/>
              <a:t>3</a:t>
            </a:fld>
            <a:endParaRPr lang="ru-RU" altLang="ru-RU"/>
          </a:p>
        </p:txBody>
      </p:sp>
      <p:sp>
        <p:nvSpPr>
          <p:cNvPr id="10245" name="Text Box 11"/>
          <p:cNvSpPr txBox="1">
            <a:spLocks noChangeArrowheads="1"/>
          </p:cNvSpPr>
          <p:nvPr/>
        </p:nvSpPr>
        <p:spPr bwMode="auto">
          <a:xfrm>
            <a:off x="323850" y="1412875"/>
            <a:ext cx="8496300" cy="4895850"/>
          </a:xfrm>
          <a:prstGeom prst="rect">
            <a:avLst/>
          </a:prstGeom>
          <a:noFill/>
          <a:ln w="3175">
            <a:noFill/>
            <a:prstDash val="dash"/>
            <a:miter lim="800000"/>
            <a:headEnd/>
            <a:tailEnd/>
          </a:ln>
        </p:spPr>
        <p:txBody>
          <a:bodyPr lIns="0" tIns="0" rIns="0" bIns="0"/>
          <a:lstStyle/>
          <a:p>
            <a:pPr marL="274638" indent="-274638" algn="ctr">
              <a:spcBef>
                <a:spcPct val="10000"/>
              </a:spcBef>
              <a:defRPr/>
            </a:pPr>
            <a:endParaRPr lang="ru-RU" sz="3200" dirty="0">
              <a:latin typeface="Arial" charset="0"/>
            </a:endParaRPr>
          </a:p>
          <a:p>
            <a:pPr marL="274638" indent="-274638" algn="ctr">
              <a:spcBef>
                <a:spcPct val="10000"/>
              </a:spcBef>
              <a:defRPr/>
            </a:pPr>
            <a:endParaRPr lang="ru-RU" sz="3200" dirty="0">
              <a:latin typeface="Arial" charset="0"/>
            </a:endParaRPr>
          </a:p>
          <a:p>
            <a:pPr marL="457200" indent="-457200" algn="ctr">
              <a:defRPr/>
            </a:pPr>
            <a:r>
              <a:rPr lang="ru-RU" sz="3200" dirty="0">
                <a:latin typeface="Arial" charset="0"/>
              </a:rPr>
              <a:t>Понятие и функции денежного рынка</a:t>
            </a:r>
          </a:p>
        </p:txBody>
      </p:sp>
    </p:spTree>
    <p:custDataLst>
      <p:tags r:id="rId1"/>
    </p:custData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123"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Денежный рынок</a:t>
            </a:r>
          </a:p>
        </p:txBody>
      </p:sp>
      <p:sp>
        <p:nvSpPr>
          <p:cNvPr id="5124"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2F7D7E-694D-4B1F-9DEA-03FC8C7D0EE2}" type="slidenum">
              <a:rPr lang="ru-RU" altLang="ru-RU"/>
              <a:pPr eaLnBrk="1" hangingPunct="1"/>
              <a:t>4</a:t>
            </a:fld>
            <a:endParaRPr lang="ru-RU" altLang="ru-RU"/>
          </a:p>
        </p:txBody>
      </p:sp>
      <p:sp>
        <p:nvSpPr>
          <p:cNvPr id="5125"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10000"/>
              </a:spcBef>
            </a:pPr>
            <a:endParaRPr lang="ru-RU" altLang="ru-RU" sz="3200"/>
          </a:p>
          <a:p>
            <a:pPr algn="ctr" eaLnBrk="1" hangingPunct="1">
              <a:spcBef>
                <a:spcPct val="10000"/>
              </a:spcBef>
            </a:pPr>
            <a:endParaRPr lang="ru-RU" altLang="ru-RU" sz="3200"/>
          </a:p>
          <a:p>
            <a:pPr algn="ctr" eaLnBrk="1" hangingPunct="1">
              <a:spcBef>
                <a:spcPct val="10000"/>
              </a:spcBef>
            </a:pPr>
            <a:r>
              <a:rPr lang="ru-RU" altLang="ru-RU" sz="3200"/>
              <a:t>особая сфера рынка ссудных капиталов, характеризующаяся предоставлением капиталов в ссуду на краткие сроки. </a:t>
            </a:r>
            <a:endParaRPr lang="ru-RU" altLang="ru-RU" sz="320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147"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Денежный рынок</a:t>
            </a:r>
          </a:p>
        </p:txBody>
      </p:sp>
      <p:sp>
        <p:nvSpPr>
          <p:cNvPr id="6148"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2AD7F7-ADFE-49AB-8D13-E26E06BDCE26}" type="slidenum">
              <a:rPr lang="ru-RU" altLang="ru-RU"/>
              <a:pPr eaLnBrk="1" hangingPunct="1"/>
              <a:t>5</a:t>
            </a:fld>
            <a:endParaRPr lang="ru-RU" altLang="ru-RU"/>
          </a:p>
        </p:txBody>
      </p:sp>
      <p:sp>
        <p:nvSpPr>
          <p:cNvPr id="6149"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10000"/>
              </a:spcBef>
            </a:pPr>
            <a:endParaRPr lang="ru-RU" altLang="ru-RU" sz="3200"/>
          </a:p>
          <a:p>
            <a:pPr algn="ctr" eaLnBrk="1" hangingPunct="1">
              <a:spcBef>
                <a:spcPct val="10000"/>
              </a:spcBef>
            </a:pPr>
            <a:endParaRPr lang="ru-RU" altLang="ru-RU" sz="3200"/>
          </a:p>
          <a:p>
            <a:pPr algn="ctr" eaLnBrk="1" hangingPunct="1">
              <a:spcBef>
                <a:spcPct val="10000"/>
              </a:spcBef>
            </a:pPr>
            <a:r>
              <a:rPr lang="ru-RU" altLang="ru-RU" sz="3200"/>
              <a:t>рынок, на котором спрос на деньги и их предложение определяют уровень процентной ставки, это сеть институтов, обеспечивающих взаимодействие спроса и предложения денег. </a:t>
            </a:r>
            <a:endParaRPr lang="ru-RU" altLang="ru-RU" sz="320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1"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Совокупный спрос на деньги</a:t>
            </a:r>
          </a:p>
        </p:txBody>
      </p:sp>
      <p:sp>
        <p:nvSpPr>
          <p:cNvPr id="7172"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7E03597-8BB2-4DCF-B382-7CAFCBC602DE}" type="slidenum">
              <a:rPr lang="ru-RU" altLang="ru-RU"/>
              <a:pPr eaLnBrk="1" hangingPunct="1"/>
              <a:t>6</a:t>
            </a:fld>
            <a:endParaRPr lang="ru-RU" altLang="ru-RU"/>
          </a:p>
        </p:txBody>
      </p:sp>
      <p:sp>
        <p:nvSpPr>
          <p:cNvPr id="7173"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10000"/>
              </a:spcBef>
            </a:pPr>
            <a:r>
              <a:rPr lang="ru-RU" altLang="ru-RU" sz="3200"/>
              <a:t/>
            </a:r>
            <a:br>
              <a:rPr lang="ru-RU" altLang="ru-RU" sz="3200"/>
            </a:br>
            <a:r>
              <a:rPr lang="ru-RU" altLang="ru-RU" sz="3200"/>
              <a:t/>
            </a:r>
            <a:br>
              <a:rPr lang="ru-RU" altLang="ru-RU" sz="3200"/>
            </a:br>
            <a:r>
              <a:rPr lang="ru-RU" altLang="ru-RU" sz="3200"/>
              <a:t>1) деловой спрос - спрос на деньги для оплаты товаров и услуг , </a:t>
            </a:r>
            <a:br>
              <a:rPr lang="ru-RU" altLang="ru-RU" sz="3200"/>
            </a:br>
            <a:r>
              <a:rPr lang="ru-RU" altLang="ru-RU" sz="3200"/>
              <a:t>2) спрос на деньги как запасную стоимость (средство сбережения). </a:t>
            </a:r>
            <a:endParaRPr lang="ru-RU" altLang="ru-RU" sz="320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8195"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Предложение денег</a:t>
            </a:r>
          </a:p>
        </p:txBody>
      </p:sp>
      <p:sp>
        <p:nvSpPr>
          <p:cNvPr id="8196"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D4A42A-8740-49F8-A8D3-14CFB7E8FDBE}" type="slidenum">
              <a:rPr lang="ru-RU" altLang="ru-RU"/>
              <a:pPr eaLnBrk="1" hangingPunct="1"/>
              <a:t>7</a:t>
            </a:fld>
            <a:endParaRPr lang="ru-RU" altLang="ru-RU"/>
          </a:p>
        </p:txBody>
      </p:sp>
      <p:sp>
        <p:nvSpPr>
          <p:cNvPr id="8197"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altLang="ru-RU" sz="2800"/>
              <a:t>Поскольку предложение денег определяется не их ценой, а регулируется государством, исходя из общих целей макроэкономического развития, то предложение денег совершенно неэластично. </a:t>
            </a:r>
            <a:br>
              <a:rPr lang="ru-RU" altLang="ru-RU" sz="2800"/>
            </a:br>
            <a:r>
              <a:rPr lang="ru-RU" altLang="ru-RU" sz="2800"/>
              <a:t>Равновесие означает равенство количества активов, которые хозяйственные агенты хотят иметь в виде денег, количеству денег, которое предлагается банковской системой. Равновесие это достигается при определенной процентной ставке. </a:t>
            </a:r>
            <a:endParaRPr lang="ru-RU" altLang="ru-RU" sz="280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219"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Равновесие на денежном рынке</a:t>
            </a:r>
          </a:p>
        </p:txBody>
      </p:sp>
      <p:sp>
        <p:nvSpPr>
          <p:cNvPr id="9220"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083DDA8-0CF7-4D04-B5B4-773F69CFF985}" type="slidenum">
              <a:rPr lang="ru-RU" altLang="ru-RU"/>
              <a:pPr eaLnBrk="1" hangingPunct="1"/>
              <a:t>8</a:t>
            </a:fld>
            <a:endParaRPr lang="ru-RU" altLang="ru-RU"/>
          </a:p>
        </p:txBody>
      </p:sp>
      <p:sp>
        <p:nvSpPr>
          <p:cNvPr id="9221"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altLang="ru-RU" sz="2000"/>
              <a:t>устанавливается, когда спрос на деньги равен их предложению, что может быть достигнуто при определенной банковской процентной ставке. Сохраняться равновесие на денежном рынке будет в том случае, когда процентная ставка будет изменяться в том же направлении, что и доход. Например, если доходы в экономике возрастут, то это приведет к росту спроса на деньги, а, следовательно, к увеличению процентной ставки, в этом случае будет увеличиваться альтернативная стоимость хранения денег и снижаться курс ценных бумаг, что уменьшит спекулятивный спрос на деньги, увеличит покупку фирмами и домашними хозяйствами финансовых активов и даст возможность поддерживать денежный рынок в равновесном состоянии. При снижении доходов возникает обратная ситуация.</a:t>
            </a:r>
            <a:endParaRPr lang="ru-RU" altLang="ru-RU" sz="200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243"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Влияние нормы процента на равновесие рынка</a:t>
            </a:r>
          </a:p>
        </p:txBody>
      </p:sp>
      <p:sp>
        <p:nvSpPr>
          <p:cNvPr id="10244"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9069B7C-F210-41CD-AE4A-63F55006E3E2}" type="slidenum">
              <a:rPr lang="ru-RU" altLang="ru-RU"/>
              <a:pPr eaLnBrk="1" hangingPunct="1"/>
              <a:t>9</a:t>
            </a:fld>
            <a:endParaRPr lang="ru-RU" altLang="ru-RU"/>
          </a:p>
        </p:txBody>
      </p:sp>
      <p:sp>
        <p:nvSpPr>
          <p:cNvPr id="10245"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10000"/>
              </a:spcBef>
            </a:pPr>
            <a:r>
              <a:rPr lang="ru-RU" altLang="ru-RU" sz="2800"/>
              <a:t>Если норма процента превышает уровень равновесия, то хозяйственные агенты не захотят иметь то количество денег, которое предлагается банковской системой. Поскольку норма процента повысилась, стоимость ценных бумаг упала, они стали более доходными, и хозяйственные агенты предпочтут не денежные активы денежным. Падение спроса на деньги понизит норму ссудного процента до равновесного уровня</a:t>
            </a:r>
            <a:r>
              <a:rPr lang="ru-RU" altLang="ru-RU" sz="3200"/>
              <a:t>. </a:t>
            </a:r>
            <a:br>
              <a:rPr lang="ru-RU" altLang="ru-RU" sz="3200"/>
            </a:br>
            <a:endParaRPr lang="ru-RU" altLang="ru-RU" sz="320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Line 3"/>
          <p:cNvSpPr>
            <a:spLocks noChangeShapeType="1"/>
          </p:cNvSpPr>
          <p:nvPr/>
        </p:nvSpPr>
        <p:spPr bwMode="auto">
          <a:xfrm>
            <a:off x="373005" y="127473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67" name="Text Box 4"/>
          <p:cNvSpPr txBox="1">
            <a:spLocks noChangeArrowheads="1"/>
          </p:cNvSpPr>
          <p:nvPr/>
        </p:nvSpPr>
        <p:spPr bwMode="auto">
          <a:xfrm>
            <a:off x="373005"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a:solidFill>
                  <a:srgbClr val="333399"/>
                </a:solidFill>
              </a:rPr>
              <a:t>Влияние нормы процента на равновесие рынка</a:t>
            </a:r>
          </a:p>
        </p:txBody>
      </p:sp>
      <p:sp>
        <p:nvSpPr>
          <p:cNvPr id="11268"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32DEBEE-B4BA-4474-B46C-7669D8637438}" type="slidenum">
              <a:rPr lang="ru-RU" altLang="ru-RU"/>
              <a:pPr eaLnBrk="1" hangingPunct="1"/>
              <a:t>10</a:t>
            </a:fld>
            <a:endParaRPr lang="ru-RU" altLang="ru-RU"/>
          </a:p>
        </p:txBody>
      </p:sp>
      <p:sp>
        <p:nvSpPr>
          <p:cNvPr id="11269"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altLang="ru-RU" sz="2700" dirty="0"/>
              <a:t>Если процентная ставка оказывается меньше равновесной, сокращается число желающих держать свои активы в ценных бумагах. Те, у кого есть сбережения, будут все больше предпочитать ликвидность, сознавая, что низкие проценты тождественны высоким ценам на ценные бумаги. Спрос на ценные бумаги упадет, что вызовет повышение их курса. Повышение курса ценных бумаг снизит спрос на них и повысит спрос на деньги. Это отразится на процентных ставках, которые пойдут вверх, к равновесию.</a:t>
            </a:r>
            <a:endParaRPr lang="ru-RU" altLang="ru-RU" sz="27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dirty="0" smtClean="0"/>
              <a:t>Функции денежного рынка</a:t>
            </a:r>
          </a:p>
        </p:txBody>
      </p:sp>
      <p:sp>
        <p:nvSpPr>
          <p:cNvPr id="2" name="Объект 1"/>
          <p:cNvSpPr>
            <a:spLocks noGrp="1"/>
          </p:cNvSpPr>
          <p:nvPr>
            <p:ph idx="1"/>
          </p:nvPr>
        </p:nvSpPr>
        <p:spPr/>
        <p:txBody>
          <a:bodyPr/>
          <a:lstStyle/>
          <a:p>
            <a:pPr marL="514350" lvl="2" indent="-514350">
              <a:buFontTx/>
              <a:buAutoNum type="arabicParenR"/>
            </a:pPr>
            <a:r>
              <a:rPr lang="ru-RU" dirty="0" smtClean="0"/>
              <a:t>Денежный рынок обслуживает главным образом движение оборотных капиталов компаний и организаций, краткосрочной ликвидности банков и государства.</a:t>
            </a:r>
          </a:p>
          <a:p>
            <a:pPr marL="514350" lvl="2" indent="-514350">
              <a:buFontTx/>
              <a:buAutoNum type="arabicParenR"/>
            </a:pPr>
            <a:r>
              <a:rPr lang="ru-RU" dirty="0" smtClean="0"/>
              <a:t>Регулирование ликвидности всех участников рынка и экономики в целом. </a:t>
            </a:r>
            <a:endParaRPr lang="ru-RU" dirty="0" smtClean="0">
              <a:solidFill>
                <a:srgbClr val="7030A0"/>
              </a:solidFill>
            </a:endParaRPr>
          </a:p>
        </p:txBody>
      </p:sp>
      <p:sp>
        <p:nvSpPr>
          <p:cNvPr id="4" name="Line 3"/>
          <p:cNvSpPr>
            <a:spLocks noChangeShapeType="1"/>
          </p:cNvSpPr>
          <p:nvPr/>
        </p:nvSpPr>
        <p:spPr bwMode="auto">
          <a:xfrm>
            <a:off x="373005" y="127473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t>Функции ЦБР на денежном рынке</a:t>
            </a:r>
            <a:endParaRPr lang="ru-RU" sz="4000" dirty="0"/>
          </a:p>
        </p:txBody>
      </p:sp>
      <p:pic>
        <p:nvPicPr>
          <p:cNvPr id="4" name="Рисунок 3"/>
          <p:cNvPicPr/>
          <p:nvPr/>
        </p:nvPicPr>
        <p:blipFill>
          <a:blip r:embed="rId2" cstate="print"/>
          <a:srcRect l="8277" t="24199" r="21602" b="26982"/>
          <a:stretch>
            <a:fillRect/>
          </a:stretch>
        </p:blipFill>
        <p:spPr bwMode="auto">
          <a:xfrm>
            <a:off x="592083" y="1457298"/>
            <a:ext cx="8178912" cy="48197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dirty="0" smtClean="0"/>
              <a:t>Структура денежного рынка</a:t>
            </a:r>
          </a:p>
        </p:txBody>
      </p:sp>
      <p:sp>
        <p:nvSpPr>
          <p:cNvPr id="13315" name="Содержимое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None/>
            </a:pPr>
            <a:r>
              <a:rPr lang="ru-RU" altLang="ru-RU" dirty="0" smtClean="0"/>
              <a:t>По видам инструментов:</a:t>
            </a:r>
          </a:p>
          <a:p>
            <a:pPr marL="514350" indent="-514350">
              <a:buAutoNum type="arabicParenR"/>
            </a:pPr>
            <a:r>
              <a:rPr lang="ru-RU" altLang="ru-RU" dirty="0" smtClean="0"/>
              <a:t>Рынок межбанковского кредитования</a:t>
            </a:r>
          </a:p>
          <a:p>
            <a:pPr marL="514350" indent="-514350">
              <a:buAutoNum type="arabicParenR"/>
            </a:pPr>
            <a:r>
              <a:rPr lang="ru-RU" altLang="ru-RU" dirty="0" smtClean="0"/>
              <a:t>Рынок краткосрочных ценных бумаг (Учетный рынок (вексельный))</a:t>
            </a:r>
          </a:p>
        </p:txBody>
      </p:sp>
      <p:sp>
        <p:nvSpPr>
          <p:cNvPr id="4" name="Line 3"/>
          <p:cNvSpPr>
            <a:spLocks noChangeShapeType="1"/>
          </p:cNvSpPr>
          <p:nvPr/>
        </p:nvSpPr>
        <p:spPr bwMode="auto">
          <a:xfrm>
            <a:off x="373005" y="127473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bwMode="auto">
          <a:xfrm>
            <a:off x="299979" y="0"/>
            <a:ext cx="8617068"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4000" dirty="0" smtClean="0"/>
              <a:t>Рынок межбанковского кредитования</a:t>
            </a:r>
          </a:p>
        </p:txBody>
      </p:sp>
      <p:sp>
        <p:nvSpPr>
          <p:cNvPr id="14339" name="Содержимое 2"/>
          <p:cNvSpPr>
            <a:spLocks noGrp="1"/>
          </p:cNvSpPr>
          <p:nvPr>
            <p:ph idx="1"/>
          </p:nvPr>
        </p:nvSpPr>
        <p:spPr bwMode="auto">
          <a:xfrm>
            <a:off x="457200" y="1556792"/>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sz="2800" dirty="0" smtClean="0"/>
              <a:t>Межбанковский рынок стихийно </a:t>
            </a:r>
            <a:r>
              <a:rPr lang="ru-RU" sz="2800" dirty="0"/>
              <a:t>возникает в каждой стране для обеспечения проведения банковских операций и предоставления кредитов для выравнивания межбанковского платежного оборота</a:t>
            </a:r>
            <a:r>
              <a:rPr lang="ru-RU" sz="2800" dirty="0" smtClean="0"/>
              <a:t>. Он обслуживает сделки краткосрочных (необеспеченных) кредитов, с помощью которых коммерческие банки могут балансировать текущую ликвидность </a:t>
            </a:r>
            <a:endParaRPr lang="ru-RU" altLang="ru-RU" sz="2800" dirty="0" smtClean="0"/>
          </a:p>
        </p:txBody>
      </p:sp>
      <p:sp>
        <p:nvSpPr>
          <p:cNvPr id="4" name="Line 3"/>
          <p:cNvSpPr>
            <a:spLocks noChangeShapeType="1"/>
          </p:cNvSpPr>
          <p:nvPr/>
        </p:nvSpPr>
        <p:spPr bwMode="auto">
          <a:xfrm>
            <a:off x="373005" y="1384272"/>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4000" dirty="0" smtClean="0"/>
              <a:t>Рынок краткосрочных ценных бумаг</a:t>
            </a:r>
          </a:p>
        </p:txBody>
      </p:sp>
      <p:sp>
        <p:nvSpPr>
          <p:cNvPr id="15363" name="Содержимое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ru-RU" sz="2800" dirty="0"/>
              <a:t>С</a:t>
            </a:r>
            <a:r>
              <a:rPr lang="ru-RU" sz="2800" dirty="0" smtClean="0"/>
              <a:t>егмент </a:t>
            </a:r>
            <a:r>
              <a:rPr lang="ru-RU" sz="2800" dirty="0"/>
              <a:t>рынка ценных бумаг, на котором размещаются и обращаются ценные бумаги со сроком менее одного года. Он представляет собой основную часть рынка капитала. Краткосрочные ценные бумаги в большинстве своем одновременно являются платежно-расчетными или кредитными инструментами (векселя, чеки). </a:t>
            </a:r>
            <a:endParaRPr lang="ru-RU" altLang="ru-RU" sz="2800" dirty="0" smtClean="0"/>
          </a:p>
        </p:txBody>
      </p:sp>
      <p:sp>
        <p:nvSpPr>
          <p:cNvPr id="4" name="Line 3"/>
          <p:cNvSpPr>
            <a:spLocks noChangeShapeType="1"/>
          </p:cNvSpPr>
          <p:nvPr/>
        </p:nvSpPr>
        <p:spPr bwMode="auto">
          <a:xfrm>
            <a:off x="446031" y="1603350"/>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6387"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Вопрос 2</a:t>
            </a:r>
          </a:p>
        </p:txBody>
      </p:sp>
      <p:sp>
        <p:nvSpPr>
          <p:cNvPr id="16388"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C8A3B6-3833-49AB-8180-583983FCF6C1}" type="slidenum">
              <a:rPr lang="ru-RU" altLang="ru-RU"/>
              <a:pPr eaLnBrk="1" hangingPunct="1"/>
              <a:t>16</a:t>
            </a:fld>
            <a:endParaRPr lang="ru-RU" altLang="ru-RU"/>
          </a:p>
        </p:txBody>
      </p:sp>
      <p:sp>
        <p:nvSpPr>
          <p:cNvPr id="12293" name="Text Box 11"/>
          <p:cNvSpPr txBox="1">
            <a:spLocks noChangeArrowheads="1"/>
          </p:cNvSpPr>
          <p:nvPr/>
        </p:nvSpPr>
        <p:spPr bwMode="auto">
          <a:xfrm>
            <a:off x="336492" y="1347759"/>
            <a:ext cx="8496300" cy="4895850"/>
          </a:xfrm>
          <a:prstGeom prst="rect">
            <a:avLst/>
          </a:prstGeom>
          <a:noFill/>
          <a:ln w="3175">
            <a:noFill/>
            <a:prstDash val="dash"/>
            <a:miter lim="800000"/>
            <a:headEnd/>
            <a:tailEnd/>
          </a:ln>
        </p:spPr>
        <p:txBody>
          <a:bodyPr lIns="0" tIns="0" rIns="0" bIns="0"/>
          <a:lstStyle/>
          <a:p>
            <a:pPr marL="274638" indent="-274638" algn="ctr">
              <a:spcBef>
                <a:spcPct val="10000"/>
              </a:spcBef>
              <a:defRPr/>
            </a:pPr>
            <a:endParaRPr lang="ru-RU" sz="3200" dirty="0">
              <a:latin typeface="Arial" charset="0"/>
            </a:endParaRPr>
          </a:p>
          <a:p>
            <a:pPr marL="274638" indent="-274638" algn="ctr">
              <a:spcBef>
                <a:spcPct val="10000"/>
              </a:spcBef>
              <a:defRPr/>
            </a:pPr>
            <a:endParaRPr lang="ru-RU" sz="3200" dirty="0">
              <a:latin typeface="Arial" charset="0"/>
            </a:endParaRPr>
          </a:p>
          <a:p>
            <a:pPr marL="457200" indent="-457200" algn="ctr">
              <a:defRPr/>
            </a:pPr>
            <a:r>
              <a:rPr lang="ru-RU" sz="3200" dirty="0" smtClean="0">
                <a:latin typeface="Arial" charset="0"/>
              </a:rPr>
              <a:t>Инструменты (операции) денежного рынка</a:t>
            </a:r>
            <a:endParaRPr lang="ru-RU" sz="3200" dirty="0">
              <a:latin typeface="Arial" charset="0"/>
            </a:endParaRPr>
          </a:p>
        </p:txBody>
      </p:sp>
    </p:spTree>
    <p:custDataLst>
      <p:tags r:id="rId1"/>
    </p:custData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7411"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Инструменты денежного рынка</a:t>
            </a:r>
          </a:p>
        </p:txBody>
      </p:sp>
      <p:sp>
        <p:nvSpPr>
          <p:cNvPr id="17412"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510D95-531D-4EBA-BF75-5D710564F832}" type="slidenum">
              <a:rPr lang="ru-RU" altLang="ru-RU"/>
              <a:pPr eaLnBrk="1" hangingPunct="1"/>
              <a:t>17</a:t>
            </a:fld>
            <a:endParaRPr lang="ru-RU" altLang="ru-RU"/>
          </a:p>
        </p:txBody>
      </p:sp>
      <p:sp>
        <p:nvSpPr>
          <p:cNvPr id="17413"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10000"/>
              </a:spcBef>
            </a:pPr>
            <a:r>
              <a:rPr lang="ru-RU" altLang="ru-RU" sz="3200" dirty="0" smtClean="0"/>
              <a:t>Краткосрочные ценные бумаги:</a:t>
            </a:r>
          </a:p>
          <a:p>
            <a:pPr algn="ctr" eaLnBrk="1" hangingPunct="1">
              <a:spcBef>
                <a:spcPct val="10000"/>
              </a:spcBef>
            </a:pPr>
            <a:endParaRPr lang="ru-RU" altLang="ru-RU" sz="3200" dirty="0" smtClean="0"/>
          </a:p>
          <a:p>
            <a:pPr algn="ctr" eaLnBrk="1" hangingPunct="1">
              <a:spcBef>
                <a:spcPct val="10000"/>
              </a:spcBef>
            </a:pPr>
            <a:r>
              <a:rPr lang="ru-RU" altLang="ru-RU" sz="3200" dirty="0" smtClean="0"/>
              <a:t>казначейские </a:t>
            </a:r>
            <a:r>
              <a:rPr lang="ru-RU" altLang="ru-RU" sz="3200" dirty="0"/>
              <a:t>векселя; </a:t>
            </a:r>
            <a:br>
              <a:rPr lang="ru-RU" altLang="ru-RU" sz="3200" dirty="0"/>
            </a:br>
            <a:r>
              <a:rPr lang="ru-RU" altLang="ru-RU" sz="3200" dirty="0"/>
              <a:t>переводные векселя (коммерческие векселя); </a:t>
            </a:r>
            <a:br>
              <a:rPr lang="ru-RU" altLang="ru-RU" sz="3200" dirty="0"/>
            </a:br>
            <a:r>
              <a:rPr lang="ru-RU" altLang="ru-RU" sz="3200" dirty="0"/>
              <a:t>коммерческие бумаги; </a:t>
            </a:r>
            <a:br>
              <a:rPr lang="ru-RU" altLang="ru-RU" sz="3200" dirty="0"/>
            </a:br>
            <a:r>
              <a:rPr lang="ru-RU" altLang="ru-RU" sz="3200" dirty="0"/>
              <a:t>депозитные сертификаты. </a:t>
            </a:r>
            <a:endParaRPr lang="ru-RU" altLang="ru-RU" sz="32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8435"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a:solidFill>
                  <a:srgbClr val="333399"/>
                </a:solidFill>
              </a:rPr>
              <a:t>Казначейские </a:t>
            </a:r>
            <a:r>
              <a:rPr lang="ru-RU" altLang="ru-RU" sz="4000" dirty="0" smtClean="0">
                <a:solidFill>
                  <a:srgbClr val="333399"/>
                </a:solidFill>
              </a:rPr>
              <a:t>векселя</a:t>
            </a:r>
            <a:r>
              <a:rPr lang="en-US" altLang="ru-RU" sz="4000" dirty="0" smtClean="0">
                <a:solidFill>
                  <a:srgbClr val="333399"/>
                </a:solidFill>
              </a:rPr>
              <a:t> </a:t>
            </a:r>
          </a:p>
          <a:p>
            <a:pPr algn="ctr" eaLnBrk="1" hangingPunct="1"/>
            <a:r>
              <a:rPr lang="en-US" sz="2800" dirty="0" smtClean="0"/>
              <a:t>treasury bill — T-bill</a:t>
            </a:r>
            <a:endParaRPr lang="ru-RU" altLang="ru-RU" sz="2800" dirty="0">
              <a:solidFill>
                <a:srgbClr val="333399"/>
              </a:solidFill>
            </a:endParaRPr>
          </a:p>
        </p:txBody>
      </p:sp>
      <p:sp>
        <p:nvSpPr>
          <p:cNvPr id="18436"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62CE61-7840-47F0-B8CA-FC0DFCFA8481}" type="slidenum">
              <a:rPr lang="ru-RU" altLang="ru-RU"/>
              <a:pPr eaLnBrk="1" hangingPunct="1"/>
              <a:t>18</a:t>
            </a:fld>
            <a:endParaRPr lang="ru-RU" altLang="ru-RU"/>
          </a:p>
        </p:txBody>
      </p:sp>
      <p:sp>
        <p:nvSpPr>
          <p:cNvPr id="18437" name="Text Box 11"/>
          <p:cNvSpPr txBox="1">
            <a:spLocks noChangeArrowheads="1"/>
          </p:cNvSpPr>
          <p:nvPr/>
        </p:nvSpPr>
        <p:spPr bwMode="auto">
          <a:xfrm>
            <a:off x="336492" y="1165194"/>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altLang="ru-RU" sz="2800" dirty="0" smtClean="0"/>
              <a:t>   выпускаются государством (правительством) </a:t>
            </a:r>
            <a:r>
              <a:rPr lang="ru-RU" altLang="ru-RU" sz="2800" dirty="0"/>
              <a:t>в качестве обязательства выплатить определенную денежную </a:t>
            </a:r>
            <a:r>
              <a:rPr lang="ru-RU" altLang="ru-RU" sz="2800" dirty="0" smtClean="0"/>
              <a:t>сумму</a:t>
            </a:r>
            <a:r>
              <a:rPr lang="en-US" altLang="ru-RU" sz="2800" dirty="0" smtClean="0"/>
              <a:t> </a:t>
            </a:r>
            <a:r>
              <a:rPr lang="ru-RU" altLang="ru-RU" sz="2800" dirty="0" smtClean="0"/>
              <a:t>для покрытия бюджетных расходов. </a:t>
            </a:r>
            <a:r>
              <a:rPr lang="ru-RU" altLang="ru-RU" sz="2800" dirty="0"/>
              <a:t>Они выпускаются с дисконтом по отношению к лицевой (номинальной) стоимости. </a:t>
            </a:r>
            <a:r>
              <a:rPr lang="ru-RU" altLang="ru-RU" sz="2800" dirty="0" smtClean="0"/>
              <a:t>Он погашается по истечении срока обращения, (чаще всего 3 месяца).</a:t>
            </a:r>
            <a:r>
              <a:rPr lang="ru-RU" altLang="ru-RU" sz="2800" dirty="0"/>
              <a:t> </a:t>
            </a:r>
            <a:endParaRPr lang="ru-RU" altLang="ru-RU" sz="2800" dirty="0" smtClean="0"/>
          </a:p>
          <a:p>
            <a:pPr eaLnBrk="1" hangingPunct="1">
              <a:spcBef>
                <a:spcPct val="10000"/>
              </a:spcBef>
            </a:pPr>
            <a:r>
              <a:rPr lang="ru-RU" sz="2800" dirty="0" smtClean="0"/>
              <a:t>   </a:t>
            </a:r>
            <a:endParaRPr lang="ru-RU" altLang="ru-RU" sz="28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8435"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a:solidFill>
                  <a:srgbClr val="333399"/>
                </a:solidFill>
              </a:rPr>
              <a:t>Казначейские </a:t>
            </a:r>
            <a:r>
              <a:rPr lang="ru-RU" altLang="ru-RU" sz="4000" dirty="0" smtClean="0">
                <a:solidFill>
                  <a:srgbClr val="333399"/>
                </a:solidFill>
              </a:rPr>
              <a:t>векселя</a:t>
            </a:r>
            <a:r>
              <a:rPr lang="en-US" altLang="ru-RU" sz="4000" dirty="0" smtClean="0">
                <a:solidFill>
                  <a:srgbClr val="333399"/>
                </a:solidFill>
              </a:rPr>
              <a:t> </a:t>
            </a:r>
          </a:p>
          <a:p>
            <a:pPr algn="ctr" eaLnBrk="1" hangingPunct="1"/>
            <a:r>
              <a:rPr lang="en-US" sz="2800" dirty="0" smtClean="0"/>
              <a:t>treasury bill — T-bill</a:t>
            </a:r>
            <a:endParaRPr lang="ru-RU" altLang="ru-RU" sz="2800" dirty="0">
              <a:solidFill>
                <a:srgbClr val="333399"/>
              </a:solidFill>
            </a:endParaRPr>
          </a:p>
        </p:txBody>
      </p:sp>
      <p:sp>
        <p:nvSpPr>
          <p:cNvPr id="18436"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62CE61-7840-47F0-B8CA-FC0DFCFA8481}" type="slidenum">
              <a:rPr lang="ru-RU" altLang="ru-RU"/>
              <a:pPr eaLnBrk="1" hangingPunct="1"/>
              <a:t>19</a:t>
            </a:fld>
            <a:endParaRPr lang="ru-RU" altLang="ru-RU"/>
          </a:p>
        </p:txBody>
      </p:sp>
      <p:sp>
        <p:nvSpPr>
          <p:cNvPr id="18437" name="Text Box 11"/>
          <p:cNvSpPr txBox="1">
            <a:spLocks noChangeArrowheads="1"/>
          </p:cNvSpPr>
          <p:nvPr/>
        </p:nvSpPr>
        <p:spPr bwMode="auto">
          <a:xfrm>
            <a:off x="336492" y="1165194"/>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sz="2400" dirty="0" smtClean="0"/>
              <a:t>Казначейские векселя выпускаются центральными банками, то есть кредиторами последней инстанции, и поэтому являются базой для определения процентных ставок по другим инструментам.</a:t>
            </a:r>
          </a:p>
          <a:p>
            <a:pPr eaLnBrk="1" hangingPunct="1">
              <a:spcBef>
                <a:spcPct val="10000"/>
              </a:spcBef>
            </a:pPr>
            <a:r>
              <a:rPr lang="ru-RU" sz="2400" dirty="0" smtClean="0"/>
              <a:t>Реализуются в основном среди кредитных банковских организаций. Доход – это разница между ценой покупки и нарицательной стоимостью.</a:t>
            </a:r>
          </a:p>
          <a:p>
            <a:pPr eaLnBrk="1" hangingPunct="1">
              <a:spcBef>
                <a:spcPct val="10000"/>
              </a:spcBef>
            </a:pPr>
            <a:r>
              <a:rPr lang="ru-RU" sz="2400" dirty="0" smtClean="0"/>
              <a:t>Казначейские векселя выпускались сериями, объем и даты выпуска которых устанавливались Минфином России по согласованию с Центральным банком РФ. </a:t>
            </a:r>
            <a:endParaRPr lang="ru-RU" altLang="ru-RU" sz="24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8435"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a:solidFill>
                  <a:srgbClr val="333399"/>
                </a:solidFill>
              </a:rPr>
              <a:t>Казначейские </a:t>
            </a:r>
            <a:r>
              <a:rPr lang="ru-RU" altLang="ru-RU" sz="4000" dirty="0" smtClean="0">
                <a:solidFill>
                  <a:srgbClr val="333399"/>
                </a:solidFill>
              </a:rPr>
              <a:t>векселя</a:t>
            </a:r>
            <a:r>
              <a:rPr lang="en-US" altLang="ru-RU" sz="4000" dirty="0" smtClean="0">
                <a:solidFill>
                  <a:srgbClr val="333399"/>
                </a:solidFill>
              </a:rPr>
              <a:t> </a:t>
            </a:r>
          </a:p>
          <a:p>
            <a:pPr algn="ctr" eaLnBrk="1" hangingPunct="1"/>
            <a:r>
              <a:rPr lang="en-US" sz="2800" dirty="0" smtClean="0"/>
              <a:t>treasury bill — T-bill</a:t>
            </a:r>
            <a:endParaRPr lang="ru-RU" altLang="ru-RU" sz="2800" dirty="0">
              <a:solidFill>
                <a:srgbClr val="333399"/>
              </a:solidFill>
            </a:endParaRPr>
          </a:p>
        </p:txBody>
      </p:sp>
      <p:sp>
        <p:nvSpPr>
          <p:cNvPr id="18436"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62CE61-7840-47F0-B8CA-FC0DFCFA8481}" type="slidenum">
              <a:rPr lang="ru-RU" altLang="ru-RU"/>
              <a:pPr eaLnBrk="1" hangingPunct="1"/>
              <a:t>20</a:t>
            </a:fld>
            <a:endParaRPr lang="ru-RU" altLang="ru-RU"/>
          </a:p>
        </p:txBody>
      </p:sp>
      <p:sp>
        <p:nvSpPr>
          <p:cNvPr id="18437" name="Text Box 11"/>
          <p:cNvSpPr txBox="1">
            <a:spLocks noChangeArrowheads="1"/>
          </p:cNvSpPr>
          <p:nvPr/>
        </p:nvSpPr>
        <p:spPr bwMode="auto">
          <a:xfrm>
            <a:off x="336492" y="1165194"/>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sz="2400" dirty="0" smtClean="0"/>
              <a:t>в США это краткосрочные обязательства федерального </a:t>
            </a:r>
          </a:p>
          <a:p>
            <a:pPr eaLnBrk="1" hangingPunct="1">
              <a:spcBef>
                <a:spcPct val="10000"/>
              </a:spcBef>
            </a:pPr>
            <a:r>
              <a:rPr lang="ru-RU" sz="2400" dirty="0" smtClean="0"/>
              <a:t>правительства, которые еженедельно</a:t>
            </a:r>
          </a:p>
          <a:p>
            <a:pPr eaLnBrk="1" hangingPunct="1">
              <a:spcBef>
                <a:spcPct val="10000"/>
              </a:spcBef>
            </a:pPr>
            <a:r>
              <a:rPr lang="ru-RU" sz="2400" dirty="0" smtClean="0"/>
              <a:t>распространяются </a:t>
            </a:r>
            <a:r>
              <a:rPr lang="ru-RU" sz="2400" u="sng" dirty="0" smtClean="0"/>
              <a:t>казначейством</a:t>
            </a:r>
            <a:r>
              <a:rPr lang="ru-RU" sz="2400" dirty="0" smtClean="0"/>
              <a:t> посредством </a:t>
            </a:r>
          </a:p>
          <a:p>
            <a:pPr eaLnBrk="1" hangingPunct="1">
              <a:spcBef>
                <a:spcPct val="10000"/>
              </a:spcBef>
            </a:pPr>
            <a:r>
              <a:rPr lang="ru-RU" sz="2400" dirty="0" smtClean="0"/>
              <a:t>конкурентных торгов на срок 91 день и 182 дня. </a:t>
            </a:r>
          </a:p>
          <a:p>
            <a:pPr eaLnBrk="1" hangingPunct="1">
              <a:spcBef>
                <a:spcPct val="10000"/>
              </a:spcBef>
            </a:pPr>
            <a:r>
              <a:rPr lang="ru-RU" sz="2400" dirty="0" smtClean="0"/>
              <a:t>Кроме того, периодически выпускаются векселя на 9 </a:t>
            </a:r>
          </a:p>
          <a:p>
            <a:pPr eaLnBrk="1" hangingPunct="1">
              <a:spcBef>
                <a:spcPct val="10000"/>
              </a:spcBef>
            </a:pPr>
            <a:r>
              <a:rPr lang="ru-RU" sz="2400" dirty="0" smtClean="0"/>
              <a:t>месяцев и на год. </a:t>
            </a:r>
          </a:p>
          <a:p>
            <a:pPr eaLnBrk="1" hangingPunct="1">
              <a:spcBef>
                <a:spcPct val="10000"/>
              </a:spcBef>
            </a:pPr>
            <a:r>
              <a:rPr lang="ru-RU" sz="2400" dirty="0" smtClean="0"/>
              <a:t>Цена их колеблется от 10 тыс. до 1 млн. долл.</a:t>
            </a:r>
            <a:endParaRPr lang="ru-RU" altLang="ru-RU" sz="24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8435" name="Text Box 4"/>
          <p:cNvSpPr txBox="1">
            <a:spLocks noChangeArrowheads="1"/>
          </p:cNvSpPr>
          <p:nvPr/>
        </p:nvSpPr>
        <p:spPr bwMode="auto">
          <a:xfrm>
            <a:off x="190440" y="325395"/>
            <a:ext cx="8556684" cy="7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dirty="0" smtClean="0"/>
              <a:t>Основные условия выпуска и обслуживания казначейских векселей 1994 года</a:t>
            </a:r>
            <a:br>
              <a:rPr lang="ru-RU" dirty="0" smtClean="0"/>
            </a:br>
            <a:r>
              <a:rPr lang="ru-RU" dirty="0" smtClean="0"/>
              <a:t>(Одобрены </a:t>
            </a:r>
            <a:r>
              <a:rPr lang="ru-RU" dirty="0" smtClean="0">
                <a:hlinkClick r:id="rId4"/>
              </a:rPr>
              <a:t>постановлением</a:t>
            </a:r>
            <a:r>
              <a:rPr lang="ru-RU" dirty="0" smtClean="0"/>
              <a:t> Правительства РФ от 14 апреля 1994 г. N 321)</a:t>
            </a:r>
          </a:p>
        </p:txBody>
      </p:sp>
      <p:sp>
        <p:nvSpPr>
          <p:cNvPr id="18436"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62CE61-7840-47F0-B8CA-FC0DFCFA8481}" type="slidenum">
              <a:rPr lang="ru-RU" altLang="ru-RU"/>
              <a:pPr eaLnBrk="1" hangingPunct="1"/>
              <a:t>21</a:t>
            </a:fld>
            <a:endParaRPr lang="ru-RU" altLang="ru-RU"/>
          </a:p>
        </p:txBody>
      </p:sp>
      <p:sp>
        <p:nvSpPr>
          <p:cNvPr id="18437" name="Text Box 11"/>
          <p:cNvSpPr txBox="1">
            <a:spLocks noChangeArrowheads="1"/>
          </p:cNvSpPr>
          <p:nvPr/>
        </p:nvSpPr>
        <p:spPr bwMode="auto">
          <a:xfrm>
            <a:off x="336492" y="1165194"/>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ru-RU" sz="1600" dirty="0" smtClean="0"/>
              <a:t>1</a:t>
            </a:r>
            <a:r>
              <a:rPr lang="ru-RU" sz="1200" dirty="0" smtClean="0"/>
              <a:t>. Эмитентом казначейских векселей 1994 года является Министерство финансов Российской Федерации.</a:t>
            </a:r>
          </a:p>
          <a:p>
            <a:r>
              <a:rPr lang="ru-RU" sz="1200" dirty="0" smtClean="0"/>
              <a:t>2. Казначейские векселя 1994 года выпускаются сериями, объем и даты выпуска которых устанавливаются Министерством финансов Российской Федерации по согласованию с Центральным банком Российской Федерации.</a:t>
            </a:r>
          </a:p>
          <a:p>
            <a:r>
              <a:rPr lang="ru-RU" sz="1200" dirty="0" smtClean="0"/>
              <a:t>3. Казначейские векселя 1994 года каждой серии имеют единую дату составления (выпуска) и единую дату оплаты (погашения). Срок казначейских векселей 1994 года равен одному году от даты составления.</a:t>
            </a:r>
          </a:p>
          <a:p>
            <a:r>
              <a:rPr lang="ru-RU" sz="1200" dirty="0" smtClean="0"/>
              <a:t>4. Казначейские векселя 1994 передаются на хранение в Центральный банк Российской Федерации без выдачи на руки владельцам.</a:t>
            </a:r>
          </a:p>
          <a:p>
            <a:r>
              <a:rPr lang="ru-RU" sz="1200" dirty="0" smtClean="0"/>
              <a:t>5. Вексельная сумма одного казначейского векселя 1994 года равна 14 миллионам рублей.</a:t>
            </a:r>
          </a:p>
          <a:p>
            <a:r>
              <a:rPr lang="ru-RU" sz="1200" dirty="0" smtClean="0"/>
              <a:t>6. Сумма задолженности федерального бюджета, на которую оформляется один казначейский вексель, составляет 10 миллионов рублей.</a:t>
            </a:r>
          </a:p>
          <a:p>
            <a:r>
              <a:rPr lang="ru-RU" sz="1200" dirty="0" smtClean="0"/>
              <a:t>7. Владельцами казначейских векселей 1994 года могут быть только юридические лица, которые по законодательству Российской Федерации являются резидентами.</a:t>
            </a:r>
          </a:p>
          <a:p>
            <a:r>
              <a:rPr lang="ru-RU" sz="1200" dirty="0" smtClean="0"/>
              <a:t>8. Центральный банк Российской Федерации выступает генеральным агентом по обслуживанию казначейских векселей 1994 года. Порядок размещения, обращения и погашения казначейских векселей 1994 года определяется Министерством финансов Российской Федерации и Центральным банком Российской Федерации.</a:t>
            </a:r>
          </a:p>
          <a:p>
            <a:r>
              <a:rPr lang="ru-RU" sz="1200" dirty="0" smtClean="0"/>
              <a:t>9. Регистрацию сделок купли-продажи казначейских векселей 1994 года производит Центральный банк Российской Федерации.</a:t>
            </a:r>
          </a:p>
          <a:p>
            <a:r>
              <a:rPr lang="ru-RU" sz="1200" dirty="0" smtClean="0"/>
              <a:t>10. Операции по погашению казначейских векселей 1994 года производятся Центральным банком Российской Федерации по поручению Министерства финансов Российской Федерации путем осуществления денежных переводов в безналичном порядке в день погашения на банковские счета владельцев. Министерство финансов Российской Федерации до наступления срока погашения очередной серии казначейских векселей 1994 года обязано обеспечить перечисление Центральному банку Российской Федерации денежных средств, необходимых для полного погашения этой серии.</a:t>
            </a:r>
          </a:p>
        </p:txBody>
      </p:sp>
    </p:spTree>
    <p:custDataLst>
      <p:tags r:id="rId1"/>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9459"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Казначейские векселя</a:t>
            </a:r>
          </a:p>
        </p:txBody>
      </p:sp>
      <p:sp>
        <p:nvSpPr>
          <p:cNvPr id="19460"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02A586-B2F4-4F1C-A060-C0152FDDDE75}" type="slidenum">
              <a:rPr lang="ru-RU" altLang="ru-RU"/>
              <a:pPr eaLnBrk="1" hangingPunct="1"/>
              <a:t>22</a:t>
            </a:fld>
            <a:endParaRPr lang="ru-RU" altLang="ru-RU"/>
          </a:p>
        </p:txBody>
      </p:sp>
      <p:graphicFrame>
        <p:nvGraphicFramePr>
          <p:cNvPr id="6" name="Объект 5"/>
          <p:cNvGraphicFramePr>
            <a:graphicFrameLocks noChangeAspect="1"/>
          </p:cNvGraphicFramePr>
          <p:nvPr/>
        </p:nvGraphicFramePr>
        <p:xfrm>
          <a:off x="1614447" y="1289342"/>
          <a:ext cx="5915106" cy="4439977"/>
        </p:xfrm>
        <a:graphic>
          <a:graphicData uri="http://schemas.openxmlformats.org/presentationml/2006/ole">
            <mc:AlternateContent xmlns:mc="http://schemas.openxmlformats.org/markup-compatibility/2006">
              <mc:Choice xmlns:v="urn:schemas-microsoft-com:vml" Requires="v">
                <p:oleObj spid="_x0000_s1027" name="Формула" r:id="rId5" imgW="1002960" imgH="1066680" progId="Equation.3">
                  <p:embed/>
                </p:oleObj>
              </mc:Choice>
              <mc:Fallback>
                <p:oleObj name="Формула" r:id="rId5" imgW="1002960" imgH="106668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4447" y="1289342"/>
                        <a:ext cx="5915106" cy="44399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9459"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Казначейские векселя</a:t>
            </a:r>
          </a:p>
        </p:txBody>
      </p:sp>
      <p:sp>
        <p:nvSpPr>
          <p:cNvPr id="19460"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02A586-B2F4-4F1C-A060-C0152FDDDE75}" type="slidenum">
              <a:rPr lang="ru-RU" altLang="ru-RU"/>
              <a:pPr eaLnBrk="1" hangingPunct="1"/>
              <a:t>23</a:t>
            </a:fld>
            <a:endParaRPr lang="ru-RU" altLang="ru-RU"/>
          </a:p>
        </p:txBody>
      </p:sp>
      <p:graphicFrame>
        <p:nvGraphicFramePr>
          <p:cNvPr id="6" name="Объект 5"/>
          <p:cNvGraphicFramePr>
            <a:graphicFrameLocks noChangeAspect="1"/>
          </p:cNvGraphicFramePr>
          <p:nvPr/>
        </p:nvGraphicFramePr>
        <p:xfrm>
          <a:off x="571609" y="1530324"/>
          <a:ext cx="7907282" cy="4284478"/>
        </p:xfrm>
        <a:graphic>
          <a:graphicData uri="http://schemas.openxmlformats.org/presentationml/2006/ole">
            <mc:AlternateContent xmlns:mc="http://schemas.openxmlformats.org/markup-compatibility/2006">
              <mc:Choice xmlns:v="urn:schemas-microsoft-com:vml" Requires="v">
                <p:oleObj spid="_x0000_s2051" name="Формула" r:id="rId5" imgW="2158920" imgH="1396800" progId="Equation.3">
                  <p:embed/>
                </p:oleObj>
              </mc:Choice>
              <mc:Fallback>
                <p:oleObj name="Формула" r:id="rId5" imgW="2158920" imgH="13968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609" y="1530324"/>
                        <a:ext cx="7907282" cy="42844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0483"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Переводные (коммерческие) векселя</a:t>
            </a:r>
          </a:p>
        </p:txBody>
      </p:sp>
      <p:sp>
        <p:nvSpPr>
          <p:cNvPr id="20484"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296E80A-BACD-412C-B52C-857B3F4E7866}" type="slidenum">
              <a:rPr lang="ru-RU" altLang="ru-RU"/>
              <a:pPr eaLnBrk="1" hangingPunct="1"/>
              <a:t>24</a:t>
            </a:fld>
            <a:endParaRPr lang="ru-RU" altLang="ru-RU"/>
          </a:p>
        </p:txBody>
      </p:sp>
      <p:sp>
        <p:nvSpPr>
          <p:cNvPr id="20485"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altLang="ru-RU" sz="2000" dirty="0"/>
              <a:t>Эти векселя выпускаются компаниями опять-таки в качестве долговых инструментов в уплату за товары и услуги. Такие векселя получают дополнительное доказательство кредитоспособности в форме банковской гарантии или акцепта. Компания, получающая вексель, может извлечь из самого векселя очень мало пользы, но она может продать этот вексель другому банку для того, чтобы получить необходимые средства. Покупающий банк приобретает вексель с подходящим дисконтом по отношению к лицевой стоимости в связи с финансовым риском непогашения долгового обязательства в срок. Процесс расчета дисконта аналогичен процедуре с казначейскими векселями, однако, ставка дисконта отражает величину риска, связанного с операцией</a:t>
            </a:r>
            <a:r>
              <a:rPr lang="ru-RU" altLang="ru-RU" sz="2400" dirty="0"/>
              <a:t>. </a:t>
            </a:r>
            <a:endParaRPr lang="ru-RU" altLang="ru-RU" sz="24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1507"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smtClean="0">
                <a:solidFill>
                  <a:srgbClr val="333399"/>
                </a:solidFill>
              </a:rPr>
              <a:t>Схема обращения простого коммерческого векселя</a:t>
            </a:r>
            <a:endParaRPr lang="ru-RU" altLang="ru-RU" sz="4000" dirty="0">
              <a:solidFill>
                <a:srgbClr val="333399"/>
              </a:solidFill>
            </a:endParaRPr>
          </a:p>
        </p:txBody>
      </p:sp>
      <p:sp>
        <p:nvSpPr>
          <p:cNvPr id="21508"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E01A066-79DF-45CF-9BFB-04159248EC0B}" type="slidenum">
              <a:rPr lang="ru-RU" altLang="ru-RU"/>
              <a:pPr eaLnBrk="1" hangingPunct="1"/>
              <a:t>25</a:t>
            </a:fld>
            <a:endParaRPr lang="ru-RU" altLang="ru-RU"/>
          </a:p>
        </p:txBody>
      </p:sp>
      <p:graphicFrame>
        <p:nvGraphicFramePr>
          <p:cNvPr id="6" name="Схема 5"/>
          <p:cNvGraphicFramePr/>
          <p:nvPr/>
        </p:nvGraphicFramePr>
        <p:xfrm>
          <a:off x="920700" y="1397000"/>
          <a:ext cx="7667730" cy="46974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1507"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smtClean="0">
                <a:solidFill>
                  <a:srgbClr val="333399"/>
                </a:solidFill>
              </a:rPr>
              <a:t>Схема обращения переводного коммерческого векселя</a:t>
            </a:r>
            <a:endParaRPr lang="ru-RU" altLang="ru-RU" sz="4000" dirty="0">
              <a:solidFill>
                <a:srgbClr val="333399"/>
              </a:solidFill>
            </a:endParaRPr>
          </a:p>
        </p:txBody>
      </p:sp>
      <p:sp>
        <p:nvSpPr>
          <p:cNvPr id="21508"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E01A066-79DF-45CF-9BFB-04159248EC0B}" type="slidenum">
              <a:rPr lang="ru-RU" altLang="ru-RU"/>
              <a:pPr eaLnBrk="1" hangingPunct="1"/>
              <a:t>26</a:t>
            </a:fld>
            <a:endParaRPr lang="ru-RU" altLang="ru-RU"/>
          </a:p>
        </p:txBody>
      </p:sp>
      <p:graphicFrame>
        <p:nvGraphicFramePr>
          <p:cNvPr id="6" name="Схема 5"/>
          <p:cNvGraphicFramePr/>
          <p:nvPr/>
        </p:nvGraphicFramePr>
        <p:xfrm>
          <a:off x="920700" y="1397000"/>
          <a:ext cx="7667730" cy="36750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Скругленный прямоугольник 6"/>
          <p:cNvSpPr/>
          <p:nvPr/>
        </p:nvSpPr>
        <p:spPr>
          <a:xfrm>
            <a:off x="993726" y="1676376"/>
            <a:ext cx="2263806" cy="14240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Плательщик по векселю</a:t>
            </a:r>
            <a:endParaRPr lang="ru-RU" dirty="0">
              <a:solidFill>
                <a:schemeClr val="tx1"/>
              </a:solidFill>
            </a:endParaRPr>
          </a:p>
        </p:txBody>
      </p:sp>
      <p:sp>
        <p:nvSpPr>
          <p:cNvPr id="8" name="Двойная стрелка влево/вправо 7"/>
          <p:cNvSpPr/>
          <p:nvPr/>
        </p:nvSpPr>
        <p:spPr>
          <a:xfrm rot="20315984">
            <a:off x="3081181" y="2190400"/>
            <a:ext cx="645478" cy="15603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ustDataLst>
      <p:tags r:id="rId1"/>
    </p:custData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2531" name="Text Box 4"/>
          <p:cNvSpPr txBox="1">
            <a:spLocks noChangeArrowheads="1"/>
          </p:cNvSpPr>
          <p:nvPr/>
        </p:nvSpPr>
        <p:spPr bwMode="auto">
          <a:xfrm>
            <a:off x="409518" y="288882"/>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a:solidFill>
                  <a:srgbClr val="333399"/>
                </a:solidFill>
              </a:rPr>
              <a:t>Коммерческие бумаги</a:t>
            </a:r>
          </a:p>
        </p:txBody>
      </p:sp>
      <p:sp>
        <p:nvSpPr>
          <p:cNvPr id="22532"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E5F87E-B4F7-4E86-A8AD-DB538BB6E120}" type="slidenum">
              <a:rPr lang="ru-RU" altLang="ru-RU"/>
              <a:pPr eaLnBrk="1" hangingPunct="1"/>
              <a:t>27</a:t>
            </a:fld>
            <a:endParaRPr lang="ru-RU" altLang="ru-RU"/>
          </a:p>
        </p:txBody>
      </p:sp>
      <p:sp>
        <p:nvSpPr>
          <p:cNvPr id="22533"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altLang="ru-RU" sz="2400" dirty="0"/>
              <a:t>Коммерческая бумага аналогична простому векселю, хотя вексель является самостоятельным инструментом, а коммерческая бумага выпускается как часть программы финансирования (то есть, как только истекает срок действия одного выпуска, тут же выпускается другой). Фактически коммерческая бумага является альтернативой краткосрочного банковского кредита. Соответственно эмитент является исходным заемщиком и не перекладывает свои долговые обязательства на третью сторону.</a:t>
            </a:r>
            <a:endParaRPr lang="ru-RU" altLang="ru-RU" sz="24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4579" name="Text Box 4"/>
          <p:cNvSpPr txBox="1">
            <a:spLocks noChangeArrowheads="1"/>
          </p:cNvSpPr>
          <p:nvPr/>
        </p:nvSpPr>
        <p:spPr bwMode="auto">
          <a:xfrm>
            <a:off x="373005" y="215856"/>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a:solidFill>
                  <a:srgbClr val="333399"/>
                </a:solidFill>
              </a:rPr>
              <a:t>Депозитный сертификат</a:t>
            </a:r>
          </a:p>
        </p:txBody>
      </p:sp>
      <p:sp>
        <p:nvSpPr>
          <p:cNvPr id="24580"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57BD538-CD06-45F5-865D-8611ABE7C325}" type="slidenum">
              <a:rPr lang="ru-RU" altLang="ru-RU"/>
              <a:pPr eaLnBrk="1" hangingPunct="1"/>
              <a:t>28</a:t>
            </a:fld>
            <a:endParaRPr lang="ru-RU" altLang="ru-RU"/>
          </a:p>
        </p:txBody>
      </p:sp>
      <p:sp>
        <p:nvSpPr>
          <p:cNvPr id="24581"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altLang="ru-RU" sz="2400" dirty="0"/>
              <a:t>сертификат, подтверждающий размещение депозита у эмитента и являющийся объектом для торговли, аналогично сберегательной книжке, выдаваемой банком при внесении депозита на индивидуальный банковский счет. Выпуск депозитного сертификата в такой форме делает его переводным. Он выпускается с фиксированной процентной ставкой, что означает, что эмитент берет на себя обязательства погасить инструмент по его лицевой стоимости плюс сумма процентов в конкретный момент в будущем. </a:t>
            </a:r>
            <a:endParaRPr lang="ru-RU" altLang="ru-RU" sz="24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5603"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a:solidFill>
                  <a:srgbClr val="333399"/>
                </a:solidFill>
              </a:rPr>
              <a:t>Депозитный сертификат</a:t>
            </a:r>
          </a:p>
        </p:txBody>
      </p:sp>
      <p:sp>
        <p:nvSpPr>
          <p:cNvPr id="25604"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F26B576-CEEC-4A48-8CD1-9E201FDE507C}" type="slidenum">
              <a:rPr lang="ru-RU" altLang="ru-RU"/>
              <a:pPr eaLnBrk="1" hangingPunct="1"/>
              <a:t>29</a:t>
            </a:fld>
            <a:endParaRPr lang="ru-RU" altLang="ru-RU"/>
          </a:p>
        </p:txBody>
      </p:sp>
      <p:sp>
        <p:nvSpPr>
          <p:cNvPr id="25605" name="Text Box 11"/>
          <p:cNvSpPr txBox="1">
            <a:spLocks noRot="1" noChangeAspect="1" noMove="1" noResize="1" noEditPoints="1" noAdjustHandles="1" noChangeArrowheads="1" noChangeShapeType="1" noTextEdit="1"/>
          </p:cNvSpPr>
          <p:nvPr/>
        </p:nvSpPr>
        <p:spPr bwMode="auto">
          <a:xfrm>
            <a:off x="323850" y="1412875"/>
            <a:ext cx="8496300" cy="4895850"/>
          </a:xfrm>
          <a:prstGeom prst="rect">
            <a:avLst/>
          </a:prstGeom>
          <a:blipFill rotWithShape="0">
            <a:blip r:embed="rId4" cstate="print"/>
            <a:stretch>
              <a:fillRect l="-2152" t="-1868"/>
            </a:stretch>
          </a:blipFill>
          <a:ln>
            <a:noFill/>
          </a:ln>
          <a:extLst>
            <a:ext uri="{91240B29-F687-4F45-9708-019B960494DF}">
              <a14:hiddenLine xmlns:a14="http://schemas.microsoft.com/office/drawing/2010/main" w="3175">
                <a:solidFill>
                  <a:srgbClr val="000000"/>
                </a:solidFill>
                <a:prstDash val="dash"/>
                <a:miter lim="800000"/>
                <a:headEnd/>
                <a:tailEnd/>
              </a14:hiddenLine>
            </a:ext>
          </a:extLst>
        </p:spPr>
        <p:txBody>
          <a:bodyPr/>
          <a:lstStyle/>
          <a:p>
            <a:r>
              <a:rPr lang="ru-RU"/>
              <a:t> </a:t>
            </a:r>
          </a:p>
        </p:txBody>
      </p:sp>
    </p:spTree>
    <p:custDataLst>
      <p:tags r:id="rId1"/>
    </p:custData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задача</a:t>
            </a:r>
            <a:endParaRPr lang="ru-RU" dirty="0"/>
          </a:p>
        </p:txBody>
      </p:sp>
      <p:sp>
        <p:nvSpPr>
          <p:cNvPr id="3" name="Содержимое 2"/>
          <p:cNvSpPr>
            <a:spLocks noGrp="1"/>
          </p:cNvSpPr>
          <p:nvPr>
            <p:ph idx="1"/>
          </p:nvPr>
        </p:nvSpPr>
        <p:spPr/>
        <p:txBody>
          <a:bodyPr/>
          <a:lstStyle/>
          <a:p>
            <a:r>
              <a:rPr lang="ru-RU" dirty="0" smtClean="0"/>
              <a:t>Сберегательный сертификат куплен по цене 125 тыс. руб. за 50 дней до погашения. Номинал сертификата равен 110 тыс. руб., объявленная процентная ставка – 60%, срок обращения – 120 дней. Определите годовую доходность.</a:t>
            </a:r>
            <a:endParaRPr lang="ru-RU" dirty="0"/>
          </a:p>
        </p:txBody>
      </p:sp>
      <p:sp>
        <p:nvSpPr>
          <p:cNvPr id="4" name="Line 3"/>
          <p:cNvSpPr>
            <a:spLocks noChangeShapeType="1"/>
          </p:cNvSpPr>
          <p:nvPr/>
        </p:nvSpPr>
        <p:spPr bwMode="auto">
          <a:xfrm>
            <a:off x="373005" y="127473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задача</a:t>
            </a:r>
            <a:endParaRPr lang="ru-RU" dirty="0"/>
          </a:p>
        </p:txBody>
      </p:sp>
      <p:sp>
        <p:nvSpPr>
          <p:cNvPr id="3" name="Содержимое 2"/>
          <p:cNvSpPr>
            <a:spLocks noGrp="1"/>
          </p:cNvSpPr>
          <p:nvPr>
            <p:ph idx="1"/>
          </p:nvPr>
        </p:nvSpPr>
        <p:spPr/>
        <p:txBody>
          <a:bodyPr/>
          <a:lstStyle/>
          <a:p>
            <a:r>
              <a:rPr lang="ru-RU" dirty="0" smtClean="0"/>
              <a:t>Чтобы определить доходность необходимо знать цену покупки и сумму получаемую при погашении.</a:t>
            </a:r>
          </a:p>
          <a:p>
            <a:r>
              <a:rPr lang="ru-RU" dirty="0" smtClean="0"/>
              <a:t>Необходимо определить сумму при погашении.</a:t>
            </a:r>
          </a:p>
          <a:p>
            <a:pPr>
              <a:buNone/>
            </a:pPr>
            <a:endParaRPr lang="ru-RU" dirty="0"/>
          </a:p>
        </p:txBody>
      </p:sp>
      <p:sp>
        <p:nvSpPr>
          <p:cNvPr id="4" name="Line 3"/>
          <p:cNvSpPr>
            <a:spLocks noChangeShapeType="1"/>
          </p:cNvSpPr>
          <p:nvPr/>
        </p:nvSpPr>
        <p:spPr bwMode="auto">
          <a:xfrm>
            <a:off x="373005" y="127473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задача</a:t>
            </a:r>
            <a:endParaRPr lang="ru-RU" dirty="0"/>
          </a:p>
        </p:txBody>
      </p:sp>
      <p:sp>
        <p:nvSpPr>
          <p:cNvPr id="3" name="Содержимое 2"/>
          <p:cNvSpPr>
            <a:spLocks noGrp="1"/>
          </p:cNvSpPr>
          <p:nvPr>
            <p:ph idx="1"/>
          </p:nvPr>
        </p:nvSpPr>
        <p:spPr/>
        <p:txBody>
          <a:bodyPr/>
          <a:lstStyle/>
          <a:p>
            <a:pPr>
              <a:buNone/>
            </a:pPr>
            <a:r>
              <a:rPr lang="ru-RU" dirty="0" smtClean="0"/>
              <a:t>.</a:t>
            </a:r>
          </a:p>
          <a:p>
            <a:pPr>
              <a:buNone/>
            </a:pPr>
            <a:endParaRPr lang="ru-RU" dirty="0"/>
          </a:p>
        </p:txBody>
      </p:sp>
      <p:graphicFrame>
        <p:nvGraphicFramePr>
          <p:cNvPr id="4" name="Объект 3"/>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80900" name="Формула" r:id="rId3" imgW="914400" imgH="215640" progId="Equation.3">
                  <p:embed/>
                </p:oleObj>
              </mc:Choice>
              <mc:Fallback>
                <p:oleObj name="Формула" r:id="rId3" imgW="914400" imgH="215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Объект 4"/>
          <p:cNvGraphicFramePr>
            <a:graphicFrameLocks noChangeAspect="1"/>
          </p:cNvGraphicFramePr>
          <p:nvPr/>
        </p:nvGraphicFramePr>
        <p:xfrm>
          <a:off x="498475" y="1712913"/>
          <a:ext cx="7816850" cy="3286125"/>
        </p:xfrm>
        <a:graphic>
          <a:graphicData uri="http://schemas.openxmlformats.org/presentationml/2006/ole">
            <mc:AlternateContent xmlns:mc="http://schemas.openxmlformats.org/markup-compatibility/2006">
              <mc:Choice xmlns:v="urn:schemas-microsoft-com:vml" Requires="v">
                <p:oleObj spid="_x0000_s80901" name="Формула" r:id="rId5" imgW="1993680" imgH="838080" progId="Equation.3">
                  <p:embed/>
                </p:oleObj>
              </mc:Choice>
              <mc:Fallback>
                <p:oleObj name="Формула" r:id="rId5" imgW="1993680" imgH="8380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475" y="1712913"/>
                        <a:ext cx="7816850" cy="3286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Line 3"/>
          <p:cNvSpPr>
            <a:spLocks noChangeShapeType="1"/>
          </p:cNvSpPr>
          <p:nvPr/>
        </p:nvSpPr>
        <p:spPr bwMode="auto">
          <a:xfrm>
            <a:off x="373005" y="1274733"/>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Line 3"/>
          <p:cNvSpPr>
            <a:spLocks noChangeShapeType="1"/>
          </p:cNvSpPr>
          <p:nvPr/>
        </p:nvSpPr>
        <p:spPr bwMode="auto">
          <a:xfrm>
            <a:off x="323850" y="1125538"/>
            <a:ext cx="8496300" cy="0"/>
          </a:xfrm>
          <a:prstGeom prst="line">
            <a:avLst/>
          </a:prstGeom>
          <a:noFill/>
          <a:ln w="25400">
            <a:solidFill>
              <a:srgbClr val="333399"/>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7411" name="Text Box 4"/>
          <p:cNvSpPr txBox="1">
            <a:spLocks noChangeArrowheads="1"/>
          </p:cNvSpPr>
          <p:nvPr/>
        </p:nvSpPr>
        <p:spPr bwMode="auto">
          <a:xfrm>
            <a:off x="323850" y="0"/>
            <a:ext cx="84963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dirty="0">
                <a:solidFill>
                  <a:srgbClr val="333399"/>
                </a:solidFill>
              </a:rPr>
              <a:t>Инструменты денежного рынка</a:t>
            </a:r>
          </a:p>
        </p:txBody>
      </p:sp>
      <p:sp>
        <p:nvSpPr>
          <p:cNvPr id="17412" name="Text Box 10"/>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510D95-531D-4EBA-BF75-5D710564F832}" type="slidenum">
              <a:rPr lang="ru-RU" altLang="ru-RU"/>
              <a:pPr eaLnBrk="1" hangingPunct="1"/>
              <a:t>33</a:t>
            </a:fld>
            <a:endParaRPr lang="ru-RU" altLang="ru-RU"/>
          </a:p>
        </p:txBody>
      </p:sp>
      <p:sp>
        <p:nvSpPr>
          <p:cNvPr id="17413" name="Text Box 11"/>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r>
              <a:rPr lang="ru-RU" sz="3200" dirty="0" smtClean="0"/>
              <a:t>К основным операциям денежно-кредитного рынка, которые стали остро востребованы в период дефицита ликвидности, можно отнести следующие типы инструментов/операций: </a:t>
            </a:r>
          </a:p>
          <a:p>
            <a:pPr eaLnBrk="1" hangingPunct="1">
              <a:spcBef>
                <a:spcPct val="10000"/>
              </a:spcBef>
            </a:pPr>
            <a:r>
              <a:rPr lang="ru-RU" sz="3200" dirty="0" smtClean="0"/>
              <a:t>операции прямого РЕПО с ЦБ РФ, </a:t>
            </a:r>
          </a:p>
          <a:p>
            <a:pPr eaLnBrk="1" hangingPunct="1">
              <a:spcBef>
                <a:spcPct val="10000"/>
              </a:spcBef>
            </a:pPr>
            <a:r>
              <a:rPr lang="ru-RU" sz="3200" dirty="0" smtClean="0"/>
              <a:t>операции </a:t>
            </a:r>
            <a:r>
              <a:rPr lang="ru-RU" sz="3200" dirty="0" err="1" smtClean="0"/>
              <a:t>междилерского</a:t>
            </a:r>
            <a:r>
              <a:rPr lang="ru-RU" sz="3200" dirty="0" smtClean="0"/>
              <a:t> РЕПО, </a:t>
            </a:r>
          </a:p>
          <a:p>
            <a:pPr eaLnBrk="1" hangingPunct="1">
              <a:spcBef>
                <a:spcPct val="10000"/>
              </a:spcBef>
            </a:pPr>
            <a:r>
              <a:rPr lang="ru-RU" sz="3200" dirty="0" smtClean="0"/>
              <a:t>валютный своп, </a:t>
            </a:r>
          </a:p>
          <a:p>
            <a:pPr eaLnBrk="1" hangingPunct="1">
              <a:spcBef>
                <a:spcPct val="10000"/>
              </a:spcBef>
            </a:pPr>
            <a:r>
              <a:rPr lang="ru-RU" sz="3200" dirty="0" smtClean="0"/>
              <a:t>кредиты ЦБ РФ без обеспечения.</a:t>
            </a:r>
            <a:endParaRPr lang="ru-RU" altLang="ru-RU" sz="3200" dirty="0">
              <a:solidFill>
                <a:srgbClr val="333399"/>
              </a:solidFill>
            </a:endParaRPr>
          </a:p>
        </p:txBody>
      </p:sp>
    </p:spTree>
    <p:custDataLst>
      <p:tags r:id="rId1"/>
    </p:custData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Денежный рынок ММВБ</a:t>
            </a:r>
            <a:endParaRPr lang="ru-RU" dirty="0"/>
          </a:p>
        </p:txBody>
      </p:sp>
      <p:sp>
        <p:nvSpPr>
          <p:cNvPr id="3" name="Содержимое 2"/>
          <p:cNvSpPr>
            <a:spLocks noGrp="1"/>
          </p:cNvSpPr>
          <p:nvPr>
            <p:ph idx="1"/>
          </p:nvPr>
        </p:nvSpPr>
        <p:spPr/>
        <p:txBody>
          <a:bodyPr/>
          <a:lstStyle/>
          <a:p>
            <a:pPr>
              <a:buNone/>
            </a:pPr>
            <a:r>
              <a:rPr lang="ru-RU" sz="2800" b="1" dirty="0" smtClean="0"/>
              <a:t>Сделки РЕПО </a:t>
            </a:r>
            <a:r>
              <a:rPr lang="ru-RU" sz="2800" dirty="0" smtClean="0"/>
              <a:t>проводятся в Режимах торгов </a:t>
            </a:r>
            <a:r>
              <a:rPr lang="ru-RU" sz="2800" dirty="0" err="1" smtClean="0"/>
              <a:t>междилерского</a:t>
            </a:r>
            <a:r>
              <a:rPr lang="ru-RU" sz="2800" dirty="0" smtClean="0"/>
              <a:t> РЕПО, РЕПО с Банком России и РЕПО с Центральным контрагентом (ЦК), РЕПО с клиринговым сертификатом участия (КСУ). </a:t>
            </a:r>
          </a:p>
          <a:p>
            <a:pPr>
              <a:buNone/>
            </a:pPr>
            <a:r>
              <a:rPr lang="ru-RU" sz="2800" b="1" dirty="0" smtClean="0"/>
              <a:t>Депозитно-кредитный рынок </a:t>
            </a:r>
            <a:r>
              <a:rPr lang="ru-RU" sz="2800" dirty="0" smtClean="0"/>
              <a:t>составляют депозитные аукционы </a:t>
            </a:r>
            <a:r>
              <a:rPr lang="ru-RU" sz="2800" dirty="0" err="1" smtClean="0"/>
              <a:t>ВЭБа</a:t>
            </a:r>
            <a:r>
              <a:rPr lang="ru-RU" sz="2800" dirty="0" smtClean="0"/>
              <a:t>, Пенсионного фонда, Федерального Казначейства, а также депозитные и кредитные операции Банка России.</a:t>
            </a:r>
            <a:endParaRPr lang="ru-RU"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smtClean="0"/>
              <a:t>Операция РЕПО (англ. «</a:t>
            </a:r>
            <a:r>
              <a:rPr lang="ru-RU" sz="3200" dirty="0" err="1" smtClean="0"/>
              <a:t>repurchase</a:t>
            </a:r>
            <a:r>
              <a:rPr lang="ru-RU" sz="3200" dirty="0" smtClean="0"/>
              <a:t> </a:t>
            </a:r>
            <a:r>
              <a:rPr lang="ru-RU" sz="3200" dirty="0" err="1" smtClean="0"/>
              <a:t>agreement</a:t>
            </a:r>
            <a:r>
              <a:rPr lang="ru-RU" sz="3200" dirty="0" smtClean="0"/>
              <a:t>», «</a:t>
            </a:r>
            <a:r>
              <a:rPr lang="ru-RU" sz="3200" dirty="0" err="1" smtClean="0"/>
              <a:t>repo</a:t>
            </a:r>
            <a:r>
              <a:rPr lang="ru-RU" sz="3200" dirty="0" smtClean="0"/>
              <a:t>») </a:t>
            </a:r>
            <a:endParaRPr lang="ru-RU" sz="3200" dirty="0"/>
          </a:p>
        </p:txBody>
      </p:sp>
      <p:sp>
        <p:nvSpPr>
          <p:cNvPr id="3" name="Содержимое 2"/>
          <p:cNvSpPr>
            <a:spLocks noGrp="1"/>
          </p:cNvSpPr>
          <p:nvPr>
            <p:ph idx="1"/>
          </p:nvPr>
        </p:nvSpPr>
        <p:spPr/>
        <p:txBody>
          <a:bodyPr/>
          <a:lstStyle/>
          <a:p>
            <a:r>
              <a:rPr lang="ru-RU" sz="2400" dirty="0" smtClean="0"/>
              <a:t>представляет собой сделку, состоящую из двух частей: продажи и последующей покупки ценных бумаг через определенный срок по заранее установленной цене. Разница между ценой продажи и покупки составляет стоимость заимствований с помощью операции РЕПО. Механизм операций РЕПО подразумевает, что на срок предоставления денежных средств ценные бумаги, выступающие в качестве обеспечения, переходят в собственность к кредитору, что снижает кредитный риск по данному виду операций и упрощает разрешение ситуаций при неисполнении обязательств заемщиком</a:t>
            </a:r>
            <a:r>
              <a:rPr lang="ru-RU" dirty="0" smtClean="0"/>
              <a:t>.</a:t>
            </a: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965"/>
          </a:xfrm>
        </p:spPr>
        <p:txBody>
          <a:bodyPr/>
          <a:lstStyle/>
          <a:p>
            <a:r>
              <a:rPr lang="ru-RU" sz="3200" dirty="0" smtClean="0"/>
              <a:t>Операция РЕПО</a:t>
            </a:r>
            <a:endParaRPr lang="ru-RU" sz="3200" dirty="0"/>
          </a:p>
        </p:txBody>
      </p:sp>
      <p:sp>
        <p:nvSpPr>
          <p:cNvPr id="3" name="Содержимое 2"/>
          <p:cNvSpPr>
            <a:spLocks noGrp="1"/>
          </p:cNvSpPr>
          <p:nvPr>
            <p:ph idx="1"/>
          </p:nvPr>
        </p:nvSpPr>
        <p:spPr>
          <a:xfrm>
            <a:off x="457200" y="909604"/>
            <a:ext cx="8229600" cy="5216560"/>
          </a:xfrm>
        </p:spPr>
        <p:txBody>
          <a:bodyPr/>
          <a:lstStyle/>
          <a:p>
            <a:r>
              <a:rPr lang="ru-RU" sz="2100" dirty="0" smtClean="0"/>
              <a:t>В настоящее время операции РЕПО используются Банком России только для предоставления ликвидности. Операции РЕПО с Банком России проводятся на организованных торгах на Фондовой бирже ММВБ и Санкт-Петербургской валютной бирже, а также не на организованных торгах с использованием информационной системы </a:t>
            </a:r>
            <a:r>
              <a:rPr lang="ru-RU" sz="2100" dirty="0" err="1" smtClean="0"/>
              <a:t>Bloomberg</a:t>
            </a:r>
            <a:r>
              <a:rPr lang="ru-RU" sz="2100" dirty="0" smtClean="0"/>
              <a:t>. </a:t>
            </a:r>
          </a:p>
          <a:p>
            <a:r>
              <a:rPr lang="ru-RU" sz="2100" dirty="0" smtClean="0"/>
              <a:t>В обеспечение по операциям РЕПО с Банком России принимаются ценные бумаги, которые входят в Ломбардный список Банка России и для которых Банком России установлены начальные значения дисконта меньше 100%. Список ценных бумаг, принимаемых в обеспечение по операциям РЕПО с Банком России, ежедневно раскрывается на сайте Банка России.</a:t>
            </a:r>
          </a:p>
          <a:p>
            <a:r>
              <a:rPr lang="ru-RU" sz="2100" dirty="0" smtClean="0"/>
              <a:t>Операции РЕПО проводятся по фиксированной ставке. Аукционы РЕПО позволяют контрагентам предложить свои ставки.</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Депозитный аукцион</a:t>
            </a:r>
            <a:endParaRPr lang="ru-RU" dirty="0"/>
          </a:p>
        </p:txBody>
      </p:sp>
      <p:sp>
        <p:nvSpPr>
          <p:cNvPr id="3" name="Содержимое 2"/>
          <p:cNvSpPr>
            <a:spLocks noGrp="1"/>
          </p:cNvSpPr>
          <p:nvPr>
            <p:ph idx="1"/>
          </p:nvPr>
        </p:nvSpPr>
        <p:spPr>
          <a:xfrm>
            <a:off x="457200" y="1055656"/>
            <a:ext cx="8229600" cy="5070508"/>
          </a:xfrm>
        </p:spPr>
        <p:txBody>
          <a:bodyPr/>
          <a:lstStyle/>
          <a:p>
            <a:pPr algn="ctr">
              <a:buNone/>
            </a:pPr>
            <a:r>
              <a:rPr lang="ru-RU" dirty="0" smtClean="0"/>
              <a:t>аукцион, в ходе которого принимаются к размещению депозиты.</a:t>
            </a:r>
          </a:p>
          <a:p>
            <a:pPr>
              <a:buNone/>
            </a:pPr>
            <a:endParaRPr lang="ru-RU" sz="1800" dirty="0" smtClean="0"/>
          </a:p>
          <a:p>
            <a:pPr>
              <a:buNone/>
            </a:pPr>
            <a:r>
              <a:rPr lang="ru-RU" sz="1800" i="1" dirty="0" smtClean="0"/>
              <a:t>Американская схема</a:t>
            </a:r>
            <a:r>
              <a:rPr lang="ru-RU" sz="1800" dirty="0" smtClean="0"/>
              <a:t>. Заявки банков ранжируются в порядке возрастания процентной ставки, а затем удовлетворяются в том же порядке до полного исчерпания установленного для торгов лимита средств (возможно сокращение суммы последней удовлетворенной заявки)</a:t>
            </a:r>
          </a:p>
          <a:p>
            <a:pPr>
              <a:buNone/>
            </a:pPr>
            <a:r>
              <a:rPr lang="ru-RU" sz="1800" i="1" dirty="0" smtClean="0"/>
              <a:t>Голландская схема</a:t>
            </a:r>
            <a:r>
              <a:rPr lang="ru-RU" sz="1800" dirty="0" smtClean="0"/>
              <a:t>. Заявки банков ранжируются в порядке возрастания процентной ставки, а удовлетворяются по максимальной ставке, которую предлагают банки, попавшие в круг покупателей.</a:t>
            </a:r>
          </a:p>
          <a:p>
            <a:pPr>
              <a:buNone/>
            </a:pPr>
            <a:r>
              <a:rPr lang="ru-RU" sz="1800" i="1" dirty="0" smtClean="0"/>
              <a:t>Аукцион с фиксированной процентной ставкой</a:t>
            </a:r>
            <a:r>
              <a:rPr lang="ru-RU" sz="1800" dirty="0" smtClean="0"/>
              <a:t>. Все заявки подаются и удовлетворяются по фиксированной процентной ставке. Однако если сумма заявок превышает лимит для данных торгов, они удовлетворяются частично</a:t>
            </a:r>
          </a:p>
          <a:p>
            <a:pPr>
              <a:buNone/>
            </a:pPr>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dirty="0" smtClean="0"/>
              <a:t>Условия проведения депозитного / кредитного аукциона ЦБР на срок «1 неделя»</a:t>
            </a:r>
            <a:endParaRPr lang="ru-RU" sz="2400" dirty="0"/>
          </a:p>
        </p:txBody>
      </p:sp>
      <p:pic>
        <p:nvPicPr>
          <p:cNvPr id="4" name="Рисунок 3"/>
          <p:cNvPicPr/>
          <p:nvPr/>
        </p:nvPicPr>
        <p:blipFill>
          <a:blip r:embed="rId2" cstate="print"/>
          <a:srcRect l="1079" t="8897" r="6803" b="10614"/>
          <a:stretch>
            <a:fillRect/>
          </a:stretch>
        </p:blipFill>
        <p:spPr bwMode="auto">
          <a:xfrm>
            <a:off x="446030" y="1201707"/>
            <a:ext cx="8361477" cy="50753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28&quot;&gt;&lt;property id=&quot;20148&quot; value=&quot;5&quot;/&gt;&lt;property id=&quot;20300&quot; value=&quot;Slide 2&quot;/&gt;&lt;property id=&quot;20303&quot; value=&quot;-1&quot;/&gt;&lt;property id=&quot;20307&quot; value=&quot;260&quot;/&gt;&lt;property id=&quot;20309&quot; value=&quot;-1&quot;/&gt;&lt;/object&gt;&lt;object type=&quot;3&quot; unique_id=&quot;10429&quot;&gt;&lt;property id=&quot;20148&quot; value=&quot;5&quot;/&gt;&lt;property id=&quot;20300&quot; value=&quot;Slide 4&quot;/&gt;&lt;property id=&quot;20303&quot; value=&quot;-1&quot;/&gt;&lt;property id=&quot;20307&quot; value=&quot;261&quot;/&gt;&lt;property id=&quot;20309&quot; value=&quot;-1&quot;/&gt;&lt;/object&gt;&lt;object type=&quot;3&quot; unique_id=&quot;10430&quot;&gt;&lt;property id=&quot;20148&quot; value=&quot;5&quot;/&gt;&lt;property id=&quot;20300&quot; value=&quot;Slide 5&quot;/&gt;&lt;property id=&quot;20303&quot; value=&quot;-1&quot;/&gt;&lt;property id=&quot;20307&quot; value=&quot;267&quot;/&gt;&lt;property id=&quot;20309&quot; value=&quot;-1&quot;/&gt;&lt;/object&gt;&lt;object type=&quot;3&quot; unique_id=&quot;10431&quot;&gt;&lt;property id=&quot;20148&quot; value=&quot;5&quot;/&gt;&lt;property id=&quot;20300&quot; value=&quot;Slide 6&quot;/&gt;&lt;property id=&quot;20303&quot; value=&quot;-1&quot;/&gt;&lt;property id=&quot;20307&quot; value=&quot;268&quot;/&gt;&lt;property id=&quot;20309&quot; value=&quot;-1&quot;/&gt;&lt;/object&gt;&lt;object type=&quot;3&quot; unique_id=&quot;10432&quot;&gt;&lt;property id=&quot;20148&quot; value=&quot;5&quot;/&gt;&lt;property id=&quot;20300&quot; value=&quot;Slide 7&quot;/&gt;&lt;property id=&quot;20303&quot; value=&quot;-1&quot;/&gt;&lt;property id=&quot;20307&quot; value=&quot;269&quot;/&gt;&lt;property id=&quot;20309&quot; value=&quot;-1&quot;/&gt;&lt;/object&gt;&lt;object type=&quot;3&quot; unique_id=&quot;10433&quot;&gt;&lt;property id=&quot;20148&quot; value=&quot;5&quot;/&gt;&lt;property id=&quot;20300&quot; value=&quot;Slide 8&quot;/&gt;&lt;property id=&quot;20303&quot; value=&quot;-1&quot;/&gt;&lt;property id=&quot;20307&quot; value=&quot;257&quot;/&gt;&lt;property id=&quot;20309&quot; value=&quot;-1&quot;/&gt;&lt;/object&gt;&lt;object type=&quot;3&quot; unique_id=&quot;10434&quot;&gt;&lt;property id=&quot;20148&quot; value=&quot;5&quot;/&gt;&lt;property id=&quot;20300&quot; value=&quot;Slide 9&quot;/&gt;&lt;property id=&quot;20303&quot; value=&quot;-1&quot;/&gt;&lt;property id=&quot;20307&quot; value=&quot;256&quot;/&gt;&lt;property id=&quot;20309&quot; value=&quot;-1&quot;/&gt;&lt;/object&gt;&lt;object type=&quot;3&quot; unique_id=&quot;10435&quot;&gt;&lt;property id=&quot;20148&quot; value=&quot;5&quot;/&gt;&lt;property id=&quot;20300&quot; value=&quot;Slide 10&quot;/&gt;&lt;property id=&quot;20303&quot; value=&quot;-1&quot;/&gt;&lt;property id=&quot;20307&quot; value=&quot;264&quot;/&gt;&lt;property id=&quot;20309&quot; value=&quot;-1&quot;/&gt;&lt;/object&gt;&lt;object type=&quot;3&quot; unique_id=&quot;10436&quot;&gt;&lt;property id=&quot;20148&quot; value=&quot;5&quot;/&gt;&lt;property id=&quot;20300&quot; value=&quot;Slide 11&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3&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4&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5&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6&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8&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9&quot;/&gt;&lt;property id=&quot;20307&quot; value=&quot;271&quot;/&gt;&lt;property id=&quot;20309&quot; value=&quot;-1&quot;/&gt;&lt;/object&gt;&lt;object type=&quot;3&quot; unique_id=&quot;10979&quot;&gt;&lt;property id=&quot;20148&quot; value=&quot;5&quot;/&gt;&lt;property id=&quot;20300&quot; value=&quot;Slide 3&quot;/&gt;&lt;property id=&quot;20307&quot; value=&quot;272&quot;/&gt;&lt;property id=&quot;20309&quot; value=&quot;-1&quot;/&gt;&lt;/object&gt;&lt;object type=&quot;3&quot; unique_id=&quot;11756&quot;&gt;&lt;property id=&quot;20148&quot; value=&quot;5&quot;/&gt;&lt;property id=&quot;20300&quot; value=&quot;Slide 12&quot;/&gt;&lt;property id=&quot;20307&quot; value=&quot;273&quot;/&gt;&lt;/object&gt;&lt;object type=&quot;3&quot; unique_id=&quot;11778&quot;&gt;&lt;property id=&quot;20148&quot; value=&quot;5&quot;/&gt;&lt;property id=&quot;20300&quot; value=&quot;Slide 17&quot;/&gt;&lt;property id=&quot;20307&quot; value=&quot;274&quot;/&gt;&lt;/object&gt;&lt;/object&gt;&lt;/object&gt;&lt;/database&gt;"/>
  <p:tag name="FLASHSPRING_BG_AUDIO_DURATION_TAG" val="0.0000000"/>
  <p:tag name="ISPRING_SCORM_RATE_SLIDES" val="1"/>
  <p:tag name="ISPRING_SCORM_RATE_QUIZZES" val="0"/>
  <p:tag name="ISPRING_SCORM_PASSING_SCORE" val="100.0000000000"/>
  <p:tag name="GENSWF_OUTPUT_FILE_NAME" val="Lecture_9"/>
  <p:tag name="ISPRING_RESOURCE_PATHS_HASH_2" val="4d9f88d68f34d35d82b222d049e43917f17b25"/>
</p:tagLst>
</file>

<file path=ppt/tags/tag2.xml><?xml version="1.0" encoding="utf-8"?>
<p:tagLst xmlns:a="http://schemas.openxmlformats.org/drawingml/2006/main" xmlns:r="http://schemas.openxmlformats.org/officeDocument/2006/relationships" xmlns:p="http://schemas.openxmlformats.org/presentationml/2006/main">
  <p:tag name="GENSWF_SLIDE_TITLE" val="название"/>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SLIDE_TITLE" val="содержание лекции"/>
  <p:tag name="GENSWF_ADVANCE_TIME" val="0.00"/>
  <p:tag name="ISPRING_SLIDE_INDENT_LEVEL" val="0"/>
  <p:tag name="ISPRING_PRESENTER_ID" val="None"/>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SLIDE_TITLE" val="вопрос 1"/>
  <p:tag name="GENSWF_ADVANCE_TIME" val="0.00"/>
  <p:tag name="ISPRING_SLIDE_INDENT_LEVEL" val="0"/>
  <p:tag name="ISPRING_PRESENTER_ID" val="None"/>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SLIDE_TITLE" val="денежный рынок"/>
  <p:tag name="GENSWF_ADVANCE_TIME" val="0.00"/>
  <p:tag name="ISPRING_SLIDE_INDENT_LEVEL" val="0"/>
  <p:tag name="ISPRING_PRESENTER_ID" val="None"/>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SLIDE_TITLE" val="денежный рынок"/>
  <p:tag name="GENSWF_ADVANCE_TIME" val="0.00"/>
  <p:tag name="ISPRING_SLIDE_INDENT_LEVEL" val="0"/>
  <p:tag name="ISPRING_PRESENTER_ID" val="None"/>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SLIDE_TITLE" val="совокупный спрос на деньги"/>
  <p:tag name="GENSWF_ADVANCE_TIME" val="0.00"/>
  <p:tag name="ISPRING_SLIDE_INDENT_LEVEL" val="0"/>
  <p:tag name="ISPRING_PRESENTER_ID" val="None"/>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SLIDE_TITLE" val="предложение денег"/>
  <p:tag name="GENSWF_ADVANCE_TIME" val="0.00"/>
  <p:tag name="ISPRING_SLIDE_INDENT_LEVEL" val="0"/>
  <p:tag name="ISPRING_PRESENTER_ID" val="None"/>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SLIDE_TITLE" val="равновесие на денежном рынке"/>
  <p:tag name="GENSWF_ADVANCE_TIME" val="0.00"/>
  <p:tag name="ISPRING_SLIDE_INDENT_LEVEL" val="0"/>
  <p:tag name="ISPRING_PRESENTER_ID" val="None"/>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SLIDE_TITLE" val="влияние нормы процента на равновесие рынка"/>
  <p:tag name="GENSWF_ADVANCE_TIME" val="0.00"/>
  <p:tag name="ISPRING_SLIDE_INDENT_LEVEL" val="0"/>
  <p:tag name="ISPRING_PRESENTER_ID" val="None"/>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SLIDE_TITLE" val="Влияние нормы процента на равновесие рынка"/>
  <p:tag name="GENSWF_ADVANCE_TIME" val="0.00"/>
  <p:tag name="ISPRING_SLIDE_INDENT_LEVEL" val="0"/>
  <p:tag name="ISPRING_PRESENTER_ID" val="None"/>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SLIDE_TITLE" val="вопрос 2"/>
  <p:tag name="GENSWF_ADVANCE_TIME" val="0.00"/>
  <p:tag name="ISPRING_SLIDE_INDENT_LEVEL" val="0"/>
  <p:tag name="ISPRING_PRESENTER_ID" val="None"/>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SLIDE_TITLE" val="инструменты денежного рынка"/>
  <p:tag name="GENSWF_ADVANCE_TIME" val="0.00"/>
  <p:tag name="ISPRING_SLIDE_INDENT_LEVEL" val="0"/>
  <p:tag name="ISPRING_PRESENTER_ID" val="None"/>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SLIDE_TITLE" val="казначейские векселя"/>
  <p:tag name="GENSWF_ADVANCE_TIME" val="0.00"/>
  <p:tag name="ISPRING_SLIDE_INDENT_LEVEL" val="0"/>
  <p:tag name="ISPRING_PRESENTER_ID" val="None"/>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SLIDE_TITLE" val="казначейские векселя"/>
  <p:tag name="GENSWF_ADVANCE_TIME" val="0.00"/>
  <p:tag name="ISPRING_SLIDE_INDENT_LEVEL" val="0"/>
  <p:tag name="ISPRING_PRESENTER_ID" val="None"/>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SLIDE_TITLE" val="казначейские векселя"/>
  <p:tag name="GENSWF_ADVANCE_TIME" val="0.00"/>
  <p:tag name="ISPRING_SLIDE_INDENT_LEVEL" val="0"/>
  <p:tag name="ISPRING_PRESENTER_ID" val="None"/>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SLIDE_TITLE" val="казначейские векселя"/>
  <p:tag name="GENSWF_ADVANCE_TIME" val="0.00"/>
  <p:tag name="ISPRING_SLIDE_INDENT_LEVEL" val="0"/>
  <p:tag name="ISPRING_PRESENTER_ID" val="None"/>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SLIDE_TITLE" val="казначейские векселя"/>
  <p:tag name="GENSWF_ADVANCE_TIME" val="0.00"/>
  <p:tag name="ISPRING_SLIDE_INDENT_LEVEL" val="0"/>
  <p:tag name="ISPRING_PRESENTER_ID" val="None"/>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SLIDE_TITLE" val="казначейские векселя"/>
  <p:tag name="GENSWF_ADVANCE_TIME" val="0.00"/>
  <p:tag name="ISPRING_SLIDE_INDENT_LEVEL" val="0"/>
  <p:tag name="ISPRING_PRESENTER_ID" val="None"/>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SLIDE_TITLE" val="переводные (коммерческие) векселя"/>
  <p:tag name="GENSWF_ADVANCE_TIME" val="0.00"/>
  <p:tag name="ISPRING_SLIDE_INDENT_LEVEL" val="0"/>
  <p:tag name="ISPRING_PRESENTER_ID" val="None"/>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SLIDE_TITLE" val="переводные (коммерческие) векселя"/>
  <p:tag name="GENSWF_ADVANCE_TIME" val="0.00"/>
  <p:tag name="ISPRING_SLIDE_INDENT_LEVEL" val="0"/>
  <p:tag name="ISPRING_PRESENTER_ID" val="None"/>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SLIDE_TITLE" val="переводные (коммерческие) векселя"/>
  <p:tag name="GENSWF_ADVANCE_TIME" val="0.00"/>
  <p:tag name="ISPRING_SLIDE_INDENT_LEVEL" val="0"/>
  <p:tag name="ISPRING_PRESENTER_ID" val="None"/>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SLIDE_TITLE" val="коммерческие бумаги"/>
  <p:tag name="GENSWF_ADVANCE_TIME" val="0.00"/>
  <p:tag name="ISPRING_SLIDE_INDENT_LEVEL" val="0"/>
  <p:tag name="ISPRING_PRESENTER_ID" val="None"/>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SLIDE_TITLE" val="депозитный сертификат"/>
  <p:tag name="GENSWF_ADVANCE_TIME" val="0.00"/>
  <p:tag name="ISPRING_SLIDE_INDENT_LEVEL" val="0"/>
  <p:tag name="ISPRING_PRESENTER_ID" val="None"/>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GENSWF_SLIDE_TITLE" val="депозитный сертификат"/>
  <p:tag name="GENSWF_ADVANCE_TIME" val="0.00"/>
  <p:tag name="ISPRING_SLIDE_INDENT_LEVEL" val="0"/>
  <p:tag name="ISPRING_PRESENTER_ID" val="None"/>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SLIDE_TITLE" val="инструменты денежного рынка"/>
  <p:tag name="GENSWF_ADVANCE_TIME" val="0.00"/>
  <p:tag name="ISPRING_SLIDE_INDENT_LEVEL" val="0"/>
  <p:tag name="ISPRING_PRESENTER_ID" val="None"/>
  <p:tag name="ISPRING_CUSTOM_TIMING_USED" val="0"/>
</p:tagLst>
</file>

<file path=ppt/theme/theme1.xml><?xml version="1.0" encoding="utf-8"?>
<a:theme xmlns:a="http://schemas.openxmlformats.org/drawingml/2006/main" name="Оформление по умолчанию">
  <a:themeElements>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1385</TotalTime>
  <Words>1460</Words>
  <Application>Microsoft Office PowerPoint</Application>
  <PresentationFormat>Экран (4:3)</PresentationFormat>
  <Paragraphs>175</Paragraphs>
  <Slides>38</Slides>
  <Notes>25</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38</vt:i4>
      </vt:variant>
    </vt:vector>
  </HeadingPairs>
  <TitlesOfParts>
    <vt:vector size="40" baseType="lpstr">
      <vt:lpstr>Оформление по умолчанию</vt:lpstr>
      <vt:lpstr>Формула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Функции денежного рынка</vt:lpstr>
      <vt:lpstr>Функции ЦБР на денежном рынке</vt:lpstr>
      <vt:lpstr>Структура денежного рынка</vt:lpstr>
      <vt:lpstr>Рынок межбанковского кредитования</vt:lpstr>
      <vt:lpstr>Рынок краткосрочных ценных бумаг</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задача</vt:lpstr>
      <vt:lpstr>задача</vt:lpstr>
      <vt:lpstr>задача</vt:lpstr>
      <vt:lpstr>Презентация PowerPoint</vt:lpstr>
      <vt:lpstr>Денежный рынок ММВБ</vt:lpstr>
      <vt:lpstr>Операция РЕПО (англ. «repurchase agreement», «repo») </vt:lpstr>
      <vt:lpstr>Операция РЕПО</vt:lpstr>
      <vt:lpstr>Депозитный аукцион</vt:lpstr>
      <vt:lpstr>Условия проведения депозитного / кредитного аукциона ЦБР на срок «1 неделя»</vt:lpstr>
    </vt:vector>
  </TitlesOfParts>
  <Company>OPITUP VVSU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Template</dc:title>
  <dc:creator>S.V.Ryzhkov</dc:creator>
  <cp:lastModifiedBy>Alex</cp:lastModifiedBy>
  <cp:revision>178</cp:revision>
  <dcterms:created xsi:type="dcterms:W3CDTF">2007-04-22T06:20:01Z</dcterms:created>
  <dcterms:modified xsi:type="dcterms:W3CDTF">2018-03-06T08:43:31Z</dcterms:modified>
</cp:coreProperties>
</file>