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648" r:id="rId1"/>
  </p:sldMasterIdLst>
  <p:sldIdLst>
    <p:sldId id="256" r:id="rId2"/>
    <p:sldId id="786" r:id="rId3"/>
    <p:sldId id="787" r:id="rId4"/>
    <p:sldId id="788" r:id="rId5"/>
    <p:sldId id="518" r:id="rId6"/>
    <p:sldId id="789" r:id="rId7"/>
    <p:sldId id="530" r:id="rId8"/>
    <p:sldId id="732" r:id="rId9"/>
    <p:sldId id="730" r:id="rId10"/>
    <p:sldId id="731" r:id="rId11"/>
    <p:sldId id="734" r:id="rId12"/>
    <p:sldId id="733" r:id="rId13"/>
    <p:sldId id="735" r:id="rId14"/>
    <p:sldId id="736" r:id="rId15"/>
    <p:sldId id="737" r:id="rId16"/>
    <p:sldId id="738" r:id="rId17"/>
    <p:sldId id="739" r:id="rId18"/>
    <p:sldId id="740" r:id="rId19"/>
    <p:sldId id="741" r:id="rId20"/>
    <p:sldId id="742" r:id="rId21"/>
    <p:sldId id="747" r:id="rId22"/>
    <p:sldId id="748" r:id="rId23"/>
    <p:sldId id="749" r:id="rId24"/>
    <p:sldId id="753" r:id="rId25"/>
    <p:sldId id="754" r:id="rId26"/>
    <p:sldId id="757" r:id="rId27"/>
    <p:sldId id="755" r:id="rId28"/>
    <p:sldId id="756" r:id="rId29"/>
    <p:sldId id="758" r:id="rId30"/>
    <p:sldId id="759" r:id="rId31"/>
    <p:sldId id="760" r:id="rId32"/>
    <p:sldId id="761" r:id="rId33"/>
    <p:sldId id="766" r:id="rId34"/>
    <p:sldId id="750" r:id="rId35"/>
    <p:sldId id="751" r:id="rId36"/>
    <p:sldId id="772" r:id="rId37"/>
    <p:sldId id="775" r:id="rId38"/>
    <p:sldId id="776" r:id="rId39"/>
    <p:sldId id="777" r:id="rId40"/>
    <p:sldId id="765" r:id="rId41"/>
    <p:sldId id="752" r:id="rId42"/>
    <p:sldId id="743" r:id="rId43"/>
    <p:sldId id="762" r:id="rId44"/>
    <p:sldId id="764" r:id="rId45"/>
    <p:sldId id="763" r:id="rId46"/>
    <p:sldId id="745" r:id="rId47"/>
    <p:sldId id="768" r:id="rId48"/>
    <p:sldId id="767" r:id="rId49"/>
    <p:sldId id="778" r:id="rId50"/>
    <p:sldId id="779" r:id="rId51"/>
    <p:sldId id="780" r:id="rId52"/>
    <p:sldId id="781" r:id="rId53"/>
    <p:sldId id="782" r:id="rId54"/>
    <p:sldId id="783" r:id="rId55"/>
    <p:sldId id="784" r:id="rId56"/>
    <p:sldId id="785" r:id="rId57"/>
    <p:sldId id="769" r:id="rId58"/>
    <p:sldId id="770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26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&#1048;&#1083;&#1100;&#1103;\AppData\Local\Microsoft\Windows\Temporary%20Internet%20Files\Content.IE5\9AO13FBW\report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054271441876222"/>
          <c:y val="6.7892987038296229E-2"/>
          <c:w val="0.38219730876243357"/>
          <c:h val="0.86657060305073463"/>
        </c:manualLayout>
      </c:layout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'[report.xlsx]Таблица (2)'!$B$8:$B$21</c:f>
              <c:strCache>
                <c:ptCount val="14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Здравоохранение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Средства массовой информации</c:v>
                </c:pt>
                <c:pt idx="12">
                  <c:v>Обслуживание государственного и муниципального долга</c:v>
                </c:pt>
                <c:pt idx="13">
                  <c:v>Межбюджетные трансферты общего характера бюджетам субъектов Российской Федерации и муниципальных образований</c:v>
                </c:pt>
              </c:strCache>
            </c:strRef>
          </c:cat>
          <c:val>
            <c:numRef>
              <c:f>'[report.xlsx]Таблица (2)'!$E$8:$E$21</c:f>
              <c:numCache>
                <c:formatCode>#,##0.00</c:formatCode>
                <c:ptCount val="14"/>
                <c:pt idx="0">
                  <c:v>809.85126290000005</c:v>
                </c:pt>
                <c:pt idx="1">
                  <c:v>1812.3862071000001</c:v>
                </c:pt>
                <c:pt idx="2">
                  <c:v>1842.9786666</c:v>
                </c:pt>
                <c:pt idx="3">
                  <c:v>1968.4971121999999</c:v>
                </c:pt>
                <c:pt idx="4">
                  <c:v>228.83988650000001</c:v>
                </c:pt>
                <c:pt idx="5">
                  <c:v>22.4935984</c:v>
                </c:pt>
                <c:pt idx="6">
                  <c:v>603.83830839999996</c:v>
                </c:pt>
                <c:pt idx="7">
                  <c:v>89.857486600000001</c:v>
                </c:pt>
                <c:pt idx="8">
                  <c:v>613.82265629999995</c:v>
                </c:pt>
                <c:pt idx="9">
                  <c:v>3859.7262730000002</c:v>
                </c:pt>
                <c:pt idx="10">
                  <c:v>45.721130600000002</c:v>
                </c:pt>
                <c:pt idx="11">
                  <c:v>77.536416599999995</c:v>
                </c:pt>
                <c:pt idx="12">
                  <c:v>320.00060689999998</c:v>
                </c:pt>
                <c:pt idx="13">
                  <c:v>599.43713620000005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778850224367116E-2"/>
          <c:y val="5.4481680128282535E-2"/>
          <c:w val="0.51385719642187588"/>
          <c:h val="0.92870453924415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20022129262067"/>
          <c:y val="0.10313519899773124"/>
          <c:w val="0.54085936941445623"/>
          <c:h val="0.86627738690210587"/>
        </c:manualLayout>
      </c:layout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Лист1!$C$2:$C$15</c:f>
              <c:strCache>
                <c:ptCount val="14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ЗДРАВООХРАНЕНИЕ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СРЕДСТВА МАССОВОЙ ИНФОРМАЦИИ</c:v>
                </c:pt>
                <c:pt idx="12">
                  <c:v>ОБСЛУЖИВАНИЕ ГОСУДАРСТВЕННОГО И МУНИЦИПАЛЬНОГО ДОЛГА</c:v>
                </c:pt>
                <c:pt idx="13">
                  <c:v>МЕЖБЮДЖЕТНЫЕ ТРАНСФЕРТЫ ОБЩЕГО ХАРАКТЕРА БЮДЖЕТАМ СУБЪЕКТОВ РОССИЙСКОЙ ФЕДЕРАЦИИ И МУНИЦИПАЛЬНЫХ ОБРАЗОВАНИЙ</c:v>
                </c:pt>
              </c:strCache>
            </c:strRef>
          </c:cat>
          <c:val>
            <c:numRef>
              <c:f>Лист1!$D$2:$D$15</c:f>
              <c:numCache>
                <c:formatCode>General</c:formatCode>
                <c:ptCount val="14"/>
                <c:pt idx="0">
                  <c:v>4014692.12</c:v>
                </c:pt>
                <c:pt idx="1">
                  <c:v>27556.2</c:v>
                </c:pt>
                <c:pt idx="2">
                  <c:v>1339449.57</c:v>
                </c:pt>
                <c:pt idx="3">
                  <c:v>13090534.470000001</c:v>
                </c:pt>
                <c:pt idx="4">
                  <c:v>5373304.25</c:v>
                </c:pt>
                <c:pt idx="5">
                  <c:v>131523.94</c:v>
                </c:pt>
                <c:pt idx="6">
                  <c:v>17167991.760000002</c:v>
                </c:pt>
                <c:pt idx="7">
                  <c:v>1275421.21</c:v>
                </c:pt>
                <c:pt idx="8">
                  <c:v>15872277.550000001</c:v>
                </c:pt>
                <c:pt idx="9">
                  <c:v>18023033.07</c:v>
                </c:pt>
                <c:pt idx="10">
                  <c:v>1361974.48</c:v>
                </c:pt>
                <c:pt idx="11">
                  <c:v>464214.08</c:v>
                </c:pt>
                <c:pt idx="12">
                  <c:v>603409</c:v>
                </c:pt>
                <c:pt idx="13">
                  <c:v>2364540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7.382572262881088E-3"/>
          <c:y val="1.453548074350406E-2"/>
          <c:w val="0.43067177186523276"/>
          <c:h val="0.98444399000008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157037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sultant.ru/document/cons_doc_LAW_148920/?frame=3#p519" TargetMode="External"/><Relationship Id="rId13" Type="http://schemas.openxmlformats.org/officeDocument/2006/relationships/hyperlink" Target="http://www.consultant.ru/document/cons_doc_LAW_148920/?frame=3#p531" TargetMode="External"/><Relationship Id="rId3" Type="http://schemas.openxmlformats.org/officeDocument/2006/relationships/hyperlink" Target="http://www.consultant.ru/document/cons_doc_LAW_148920/?frame=3#p514" TargetMode="External"/><Relationship Id="rId7" Type="http://schemas.openxmlformats.org/officeDocument/2006/relationships/hyperlink" Target="http://www.consultant.ru/document/cons_doc_LAW_148920/?frame=3#p518" TargetMode="External"/><Relationship Id="rId12" Type="http://schemas.openxmlformats.org/officeDocument/2006/relationships/hyperlink" Target="http://www.consultant.ru/document/cons_doc_LAW_148920/?frame=3#p529" TargetMode="External"/><Relationship Id="rId2" Type="http://schemas.openxmlformats.org/officeDocument/2006/relationships/hyperlink" Target="http://www.consultant.ru/document/cons_doc_LAW_148920/?frame=3#p51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nsultant.ru/document/cons_doc_LAW_148920/?frame=3#p517" TargetMode="External"/><Relationship Id="rId11" Type="http://schemas.openxmlformats.org/officeDocument/2006/relationships/hyperlink" Target="http://www.consultant.ru/document/cons_doc_LAW_148920/?frame=3#p528" TargetMode="External"/><Relationship Id="rId5" Type="http://schemas.openxmlformats.org/officeDocument/2006/relationships/hyperlink" Target="http://www.consultant.ru/document/cons_doc_LAW_148920/?frame=3#p516" TargetMode="External"/><Relationship Id="rId10" Type="http://schemas.openxmlformats.org/officeDocument/2006/relationships/hyperlink" Target="http://www.consultant.ru/document/cons_doc_LAW_148920/?frame=3#p526" TargetMode="External"/><Relationship Id="rId4" Type="http://schemas.openxmlformats.org/officeDocument/2006/relationships/hyperlink" Target="http://www.consultant.ru/document/cons_doc_LAW_148920/?frame=3#p515" TargetMode="External"/><Relationship Id="rId9" Type="http://schemas.openxmlformats.org/officeDocument/2006/relationships/hyperlink" Target="http://www.consultant.ru/document/cons_doc_LAW_148920/?frame=3#p525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garant.ru/70408460/3/#block_2000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sultant.ru/document/cons_doc_LAW_148920/?frame=3#p519" TargetMode="External"/><Relationship Id="rId13" Type="http://schemas.openxmlformats.org/officeDocument/2006/relationships/hyperlink" Target="http://www.consultant.ru/document/cons_doc_LAW_148920/?frame=3#p531" TargetMode="External"/><Relationship Id="rId3" Type="http://schemas.openxmlformats.org/officeDocument/2006/relationships/hyperlink" Target="http://www.consultant.ru/document/cons_doc_LAW_148920/?frame=3#p514" TargetMode="External"/><Relationship Id="rId7" Type="http://schemas.openxmlformats.org/officeDocument/2006/relationships/hyperlink" Target="http://www.consultant.ru/document/cons_doc_LAW_148920/?frame=3#p518" TargetMode="External"/><Relationship Id="rId12" Type="http://schemas.openxmlformats.org/officeDocument/2006/relationships/hyperlink" Target="http://www.consultant.ru/document/cons_doc_LAW_148920/?frame=3#p529" TargetMode="External"/><Relationship Id="rId2" Type="http://schemas.openxmlformats.org/officeDocument/2006/relationships/hyperlink" Target="http://www.consultant.ru/document/cons_doc_LAW_148920/?frame=3#p51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nsultant.ru/document/cons_doc_LAW_148920/?frame=3#p517" TargetMode="External"/><Relationship Id="rId11" Type="http://schemas.openxmlformats.org/officeDocument/2006/relationships/hyperlink" Target="http://www.consultant.ru/document/cons_doc_LAW_148920/?frame=3#p528" TargetMode="External"/><Relationship Id="rId5" Type="http://schemas.openxmlformats.org/officeDocument/2006/relationships/hyperlink" Target="http://www.consultant.ru/document/cons_doc_LAW_148920/?frame=3#p516" TargetMode="External"/><Relationship Id="rId10" Type="http://schemas.openxmlformats.org/officeDocument/2006/relationships/hyperlink" Target="http://www.consultant.ru/document/cons_doc_LAW_148920/?frame=3#p526" TargetMode="External"/><Relationship Id="rId4" Type="http://schemas.openxmlformats.org/officeDocument/2006/relationships/hyperlink" Target="http://www.consultant.ru/document/cons_doc_LAW_148920/?frame=3#p515" TargetMode="External"/><Relationship Id="rId9" Type="http://schemas.openxmlformats.org/officeDocument/2006/relationships/hyperlink" Target="http://www.consultant.ru/document/cons_doc_LAW_148920/?frame=3#p525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sultant.ru/document/cons_doc_LAW_148920/?frame=3#p519" TargetMode="External"/><Relationship Id="rId13" Type="http://schemas.openxmlformats.org/officeDocument/2006/relationships/hyperlink" Target="http://www.consultant.ru/document/cons_doc_LAW_148920/?frame=3#p531" TargetMode="External"/><Relationship Id="rId3" Type="http://schemas.openxmlformats.org/officeDocument/2006/relationships/hyperlink" Target="http://www.consultant.ru/document/cons_doc_LAW_148920/?frame=3#p514" TargetMode="External"/><Relationship Id="rId7" Type="http://schemas.openxmlformats.org/officeDocument/2006/relationships/hyperlink" Target="http://www.consultant.ru/document/cons_doc_LAW_148920/?frame=3#p518" TargetMode="External"/><Relationship Id="rId12" Type="http://schemas.openxmlformats.org/officeDocument/2006/relationships/hyperlink" Target="http://www.consultant.ru/document/cons_doc_LAW_148920/?frame=3#p529" TargetMode="External"/><Relationship Id="rId2" Type="http://schemas.openxmlformats.org/officeDocument/2006/relationships/hyperlink" Target="http://www.consultant.ru/document/cons_doc_LAW_148920/?frame=3#p51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nsultant.ru/document/cons_doc_LAW_148920/?frame=3#p517" TargetMode="External"/><Relationship Id="rId11" Type="http://schemas.openxmlformats.org/officeDocument/2006/relationships/hyperlink" Target="http://www.consultant.ru/document/cons_doc_LAW_148920/?frame=3#p528" TargetMode="External"/><Relationship Id="rId5" Type="http://schemas.openxmlformats.org/officeDocument/2006/relationships/hyperlink" Target="http://www.consultant.ru/document/cons_doc_LAW_148920/?frame=3#p516" TargetMode="External"/><Relationship Id="rId10" Type="http://schemas.openxmlformats.org/officeDocument/2006/relationships/hyperlink" Target="http://www.consultant.ru/document/cons_doc_LAW_148920/?frame=3#p526" TargetMode="External"/><Relationship Id="rId4" Type="http://schemas.openxmlformats.org/officeDocument/2006/relationships/hyperlink" Target="http://www.consultant.ru/document/cons_doc_LAW_148920/?frame=3#p515" TargetMode="External"/><Relationship Id="rId9" Type="http://schemas.openxmlformats.org/officeDocument/2006/relationships/hyperlink" Target="http://www.consultant.ru/document/cons_doc_LAW_148920/?frame=3#p525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sultant.ru/document/cons_doc_LAW_148920/?frame=3#p519" TargetMode="External"/><Relationship Id="rId13" Type="http://schemas.openxmlformats.org/officeDocument/2006/relationships/hyperlink" Target="http://www.consultant.ru/document/cons_doc_LAW_148920/?frame=3#p531" TargetMode="External"/><Relationship Id="rId3" Type="http://schemas.openxmlformats.org/officeDocument/2006/relationships/hyperlink" Target="http://www.consultant.ru/document/cons_doc_LAW_148920/?frame=3#p514" TargetMode="External"/><Relationship Id="rId7" Type="http://schemas.openxmlformats.org/officeDocument/2006/relationships/hyperlink" Target="http://www.consultant.ru/document/cons_doc_LAW_148920/?frame=3#p518" TargetMode="External"/><Relationship Id="rId12" Type="http://schemas.openxmlformats.org/officeDocument/2006/relationships/hyperlink" Target="http://www.consultant.ru/document/cons_doc_LAW_148920/?frame=3#p529" TargetMode="External"/><Relationship Id="rId2" Type="http://schemas.openxmlformats.org/officeDocument/2006/relationships/hyperlink" Target="http://www.consultant.ru/document/cons_doc_LAW_148920/?frame=3#p51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nsultant.ru/document/cons_doc_LAW_148920/?frame=3#p517" TargetMode="External"/><Relationship Id="rId11" Type="http://schemas.openxmlformats.org/officeDocument/2006/relationships/hyperlink" Target="http://www.consultant.ru/document/cons_doc_LAW_148920/?frame=3#p528" TargetMode="External"/><Relationship Id="rId5" Type="http://schemas.openxmlformats.org/officeDocument/2006/relationships/hyperlink" Target="http://www.consultant.ru/document/cons_doc_LAW_148920/?frame=3#p516" TargetMode="External"/><Relationship Id="rId10" Type="http://schemas.openxmlformats.org/officeDocument/2006/relationships/hyperlink" Target="http://www.consultant.ru/document/cons_doc_LAW_148920/?frame=3#p526" TargetMode="External"/><Relationship Id="rId4" Type="http://schemas.openxmlformats.org/officeDocument/2006/relationships/hyperlink" Target="http://www.consultant.ru/document/cons_doc_LAW_148920/?frame=3#p515" TargetMode="External"/><Relationship Id="rId9" Type="http://schemas.openxmlformats.org/officeDocument/2006/relationships/hyperlink" Target="http://www.consultant.ru/document/cons_doc_LAW_148920/?frame=3#p525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6974" y="1469417"/>
            <a:ext cx="10919012" cy="2421464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FF00"/>
                </a:solidFill>
              </a:rPr>
              <a:t>Государственные и муниципальные финансы</a:t>
            </a:r>
            <a:endParaRPr lang="ru-RU" sz="72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9815" y="4245884"/>
            <a:ext cx="7197726" cy="140546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Доцент кафедры Финансов и налогов,</a:t>
            </a:r>
          </a:p>
          <a:p>
            <a:pPr algn="ctr"/>
            <a:r>
              <a:rPr lang="ru-RU" sz="2800" b="1" dirty="0" smtClean="0"/>
              <a:t>канд. Экон. наук</a:t>
            </a:r>
          </a:p>
          <a:p>
            <a:pPr algn="ctr"/>
            <a:r>
              <a:rPr lang="ru-RU" sz="3600" b="1" dirty="0" smtClean="0"/>
              <a:t>Бедрачук илья александрович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72584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4700" y="498900"/>
            <a:ext cx="111987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8" algn="ctr"/>
            <a:r>
              <a:rPr lang="ru-RU" sz="4800" b="1" dirty="0" smtClean="0">
                <a:solidFill>
                  <a:srgbClr val="FF0000"/>
                </a:solidFill>
              </a:rPr>
              <a:t>ИДЗ на практику 7</a:t>
            </a:r>
          </a:p>
          <a:p>
            <a:pPr marL="0" lvl="8"/>
            <a:r>
              <a:rPr lang="ru-RU" sz="3600" b="1" dirty="0" smtClean="0"/>
              <a:t>В-1 «Анализ доходов федерального бюджета»</a:t>
            </a:r>
          </a:p>
          <a:p>
            <a:pPr marL="0" lvl="8"/>
            <a:r>
              <a:rPr lang="ru-RU" sz="3600" b="1" dirty="0" smtClean="0"/>
              <a:t>В-2 </a:t>
            </a:r>
            <a:r>
              <a:rPr lang="ru-RU" sz="3600" b="1" dirty="0"/>
              <a:t>«Анализ доходов бюджета Приморского края</a:t>
            </a:r>
            <a:r>
              <a:rPr lang="ru-RU" sz="3600" b="1" dirty="0" smtClean="0"/>
              <a:t>»</a:t>
            </a:r>
            <a:endParaRPr lang="ru-RU" sz="3600" b="1" dirty="0"/>
          </a:p>
          <a:p>
            <a:pPr marL="0" lvl="8"/>
            <a:r>
              <a:rPr lang="ru-RU" sz="3600" b="1" dirty="0" smtClean="0"/>
              <a:t>В-3 </a:t>
            </a:r>
            <a:r>
              <a:rPr lang="ru-RU" sz="3600" b="1" dirty="0"/>
              <a:t>«Анализ доходов бюджета города Владивостока</a:t>
            </a:r>
            <a:r>
              <a:rPr lang="ru-RU" sz="3600" b="1" dirty="0" smtClean="0"/>
              <a:t>»</a:t>
            </a:r>
            <a:endParaRPr lang="ru-RU" sz="3600" b="1" dirty="0"/>
          </a:p>
          <a:p>
            <a:pPr marL="0" lvl="8"/>
            <a:r>
              <a:rPr lang="ru-RU" sz="3600" b="1" dirty="0" smtClean="0"/>
              <a:t>В-4 </a:t>
            </a:r>
            <a:r>
              <a:rPr lang="ru-RU" sz="3600" b="1" dirty="0"/>
              <a:t>«Анализ </a:t>
            </a:r>
            <a:r>
              <a:rPr lang="ru-RU" sz="3600" b="1" dirty="0" smtClean="0"/>
              <a:t>расходов федерального </a:t>
            </a:r>
            <a:r>
              <a:rPr lang="ru-RU" sz="3600" b="1" dirty="0"/>
              <a:t>бюджета»</a:t>
            </a:r>
          </a:p>
          <a:p>
            <a:pPr marL="0" lvl="8"/>
            <a:r>
              <a:rPr lang="ru-RU" sz="3600" b="1" dirty="0" smtClean="0"/>
              <a:t>В-5 </a:t>
            </a:r>
            <a:r>
              <a:rPr lang="ru-RU" sz="3600" b="1" dirty="0"/>
              <a:t>«Анализ расходов </a:t>
            </a:r>
            <a:r>
              <a:rPr lang="ru-RU" sz="3600" b="1" dirty="0" smtClean="0"/>
              <a:t>бюджета Приморского края»</a:t>
            </a:r>
            <a:endParaRPr lang="ru-RU" sz="3600" b="1" dirty="0"/>
          </a:p>
          <a:p>
            <a:pPr marL="0" lvl="8"/>
            <a:r>
              <a:rPr lang="ru-RU" sz="3600" b="1" dirty="0" smtClean="0"/>
              <a:t>В-6 </a:t>
            </a:r>
            <a:r>
              <a:rPr lang="ru-RU" sz="3600" b="1" dirty="0"/>
              <a:t>«Анализ расходов </a:t>
            </a:r>
            <a:r>
              <a:rPr lang="ru-RU" sz="3600" b="1" dirty="0" smtClean="0"/>
              <a:t>бюджета города Владивостока»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77810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32797"/>
              </p:ext>
            </p:extLst>
          </p:nvPr>
        </p:nvGraphicFramePr>
        <p:xfrm>
          <a:off x="522346" y="846367"/>
          <a:ext cx="10633335" cy="5620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0243"/>
                <a:gridCol w="2689411"/>
                <a:gridCol w="796066"/>
                <a:gridCol w="710005"/>
                <a:gridCol w="1678365"/>
                <a:gridCol w="1753325"/>
                <a:gridCol w="1645920"/>
              </a:tblGrid>
              <a:tr h="3369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Код</a:t>
                      </a:r>
                      <a:r>
                        <a:rPr lang="ru-RU" baseline="0" dirty="0" smtClean="0"/>
                        <a:t> группы и подгруппы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группы и подгруппы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2013 год, млн. руб.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2014 год, млн. руб.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Абсолютное отклонение, млн. руб.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Относительное отклонение,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Структура, %</a:t>
                      </a:r>
                      <a:endParaRPr lang="ru-RU" dirty="0"/>
                    </a:p>
                  </a:txBody>
                  <a:tcPr anchor="ctr"/>
                </a:tc>
              </a:tr>
              <a:tr h="430742">
                <a:tc>
                  <a:txBody>
                    <a:bodyPr/>
                    <a:lstStyle/>
                    <a:p>
                      <a:r>
                        <a:rPr lang="ru-RU" sz="1600" b="1" i="0" dirty="0" smtClean="0"/>
                        <a:t>100</a:t>
                      </a:r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u="none" dirty="0" smtClean="0"/>
                        <a:t>Налоговые и неналоговые доходы</a:t>
                      </a:r>
                      <a:endParaRPr lang="ru-RU" sz="1600" b="1" i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</a:tr>
              <a:tr h="430742">
                <a:tc>
                  <a:txBody>
                    <a:bodyPr/>
                    <a:lstStyle/>
                    <a:p>
                      <a:r>
                        <a:rPr lang="ru-RU" sz="1600" b="1" i="0" dirty="0" smtClean="0"/>
                        <a:t>101</a:t>
                      </a:r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dirty="0" smtClean="0"/>
                        <a:t>Налоги на прибыль, доходы</a:t>
                      </a:r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</a:tr>
              <a:tr h="430742">
                <a:tc>
                  <a:txBody>
                    <a:bodyPr/>
                    <a:lstStyle/>
                    <a:p>
                      <a:r>
                        <a:rPr lang="ru-RU" sz="1600" b="1" i="0" dirty="0" smtClean="0"/>
                        <a:t>102</a:t>
                      </a:r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Страховые взносы на обязательное социальное страхование</a:t>
                      </a:r>
                      <a:endParaRPr lang="ru-RU" sz="16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1" i="0" dirty="0" smtClean="0"/>
                        <a:t>…</a:t>
                      </a:r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</a:tr>
              <a:tr h="430742">
                <a:tc>
                  <a:txBody>
                    <a:bodyPr/>
                    <a:lstStyle/>
                    <a:p>
                      <a:r>
                        <a:rPr lang="ru-RU" sz="1600" b="1" i="0" dirty="0" smtClean="0"/>
                        <a:t>200</a:t>
                      </a:r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Безвозмездные поступления</a:t>
                      </a:r>
                      <a:endParaRPr lang="ru-RU" sz="16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</a:tr>
              <a:tr h="430742">
                <a:tc>
                  <a:txBody>
                    <a:bodyPr/>
                    <a:lstStyle/>
                    <a:p>
                      <a:r>
                        <a:rPr lang="ru-RU" sz="1600" b="1" i="0" dirty="0" smtClean="0"/>
                        <a:t>201</a:t>
                      </a:r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Безвозмездные поступления от нерезидентов</a:t>
                      </a:r>
                      <a:endParaRPr lang="ru-RU" sz="16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</a:tr>
              <a:tr h="430742">
                <a:tc>
                  <a:txBody>
                    <a:bodyPr/>
                    <a:lstStyle/>
                    <a:p>
                      <a:r>
                        <a:rPr lang="ru-RU" sz="1600" b="1" i="0" dirty="0" smtClean="0"/>
                        <a:t>…</a:t>
                      </a:r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</a:tr>
              <a:tr h="430742">
                <a:tc gridSpan="2">
                  <a:txBody>
                    <a:bodyPr/>
                    <a:lstStyle/>
                    <a:p>
                      <a:r>
                        <a:rPr lang="ru-RU" sz="1600" b="1" i="0" dirty="0" smtClean="0"/>
                        <a:t>ВСЕГО доходов</a:t>
                      </a:r>
                      <a:endParaRPr lang="ru-RU" sz="1600" b="1" i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810871" y="150182"/>
            <a:ext cx="8269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 algn="ctr"/>
            <a:r>
              <a:rPr lang="ru-RU" sz="3600" b="1" dirty="0" smtClean="0">
                <a:solidFill>
                  <a:srgbClr val="FFFF00"/>
                </a:solidFill>
              </a:rPr>
              <a:t>Анализ </a:t>
            </a:r>
            <a:r>
              <a:rPr lang="ru-RU" sz="3600" b="1" dirty="0">
                <a:solidFill>
                  <a:srgbClr val="FFFF00"/>
                </a:solidFill>
              </a:rPr>
              <a:t>доходов </a:t>
            </a:r>
            <a:r>
              <a:rPr lang="ru-RU" sz="3600" b="1" dirty="0" smtClean="0">
                <a:solidFill>
                  <a:srgbClr val="FFFF00"/>
                </a:solidFill>
              </a:rPr>
              <a:t>бюджета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9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943189"/>
              </p:ext>
            </p:extLst>
          </p:nvPr>
        </p:nvGraphicFramePr>
        <p:xfrm>
          <a:off x="425528" y="796513"/>
          <a:ext cx="11052881" cy="5744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0717"/>
                <a:gridCol w="4025554"/>
                <a:gridCol w="760383"/>
                <a:gridCol w="793929"/>
                <a:gridCol w="1420126"/>
                <a:gridCol w="1789136"/>
                <a:gridCol w="1353036"/>
              </a:tblGrid>
              <a:tr h="131898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Код</a:t>
                      </a:r>
                      <a:r>
                        <a:rPr lang="ru-RU" sz="1600" baseline="0" dirty="0" smtClean="0"/>
                        <a:t> раздела и подраздела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 </a:t>
                      </a:r>
                      <a:r>
                        <a:rPr lang="ru-RU" sz="1600" baseline="0" dirty="0" smtClean="0"/>
                        <a:t>раздела и подраздела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2013 год, млн. руб.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2014 год, млн. руб.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Абсолютное отклонение, млн. руб.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Относительное отклонение, %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Структура, %</a:t>
                      </a:r>
                      <a:endParaRPr lang="ru-RU" sz="1600" dirty="0"/>
                    </a:p>
                  </a:txBody>
                  <a:tcPr anchor="ctr"/>
                </a:tc>
              </a:tr>
              <a:tr h="306740">
                <a:tc>
                  <a:txBody>
                    <a:bodyPr/>
                    <a:lstStyle/>
                    <a:p>
                      <a:r>
                        <a:rPr lang="ru-RU" sz="1400" b="1" i="0" dirty="0" smtClean="0"/>
                        <a:t>01</a:t>
                      </a:r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ОБЩЕГОСУДАРСТВЕННЫЕ ВОПРОСЫ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</a:tr>
              <a:tr h="521458">
                <a:tc>
                  <a:txBody>
                    <a:bodyPr/>
                    <a:lstStyle/>
                    <a:p>
                      <a:r>
                        <a:rPr lang="ru-RU" sz="1400" b="1" i="0" dirty="0" smtClean="0"/>
                        <a:t>0101</a:t>
                      </a:r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Функционирование Президента Российской Федерации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</a:tr>
              <a:tr h="736176">
                <a:tc>
                  <a:txBody>
                    <a:bodyPr/>
                    <a:lstStyle/>
                    <a:p>
                      <a:r>
                        <a:rPr lang="ru-RU" sz="1400" b="1" i="0" dirty="0" smtClean="0"/>
                        <a:t>0102</a:t>
                      </a:r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</a:tr>
              <a:tr h="306740">
                <a:tc>
                  <a:txBody>
                    <a:bodyPr/>
                    <a:lstStyle/>
                    <a:p>
                      <a:r>
                        <a:rPr lang="ru-RU" sz="1400" b="1" i="0" dirty="0" smtClean="0"/>
                        <a:t>…</a:t>
                      </a:r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</a:tr>
              <a:tr h="950894">
                <a:tc>
                  <a:txBody>
                    <a:bodyPr/>
                    <a:lstStyle/>
                    <a:p>
                      <a:r>
                        <a:rPr lang="ru-RU" sz="1400" b="1" i="0" dirty="0" smtClean="0"/>
                        <a:t>14</a:t>
                      </a:r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МЕЖБЮДЖЕТНЫЕ ТРАНСФЕРТЫ ОБЩЕГО ХАРАКТЕРА БЮДЖЕТАМ СУБЪЕКТОВ РОССИЙСКОЙ ФЕДЕРАЦИИ И МУНИЦИПАЛЬНЫХ ОБРАЗОВАНИЙ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</a:tr>
              <a:tr h="736176">
                <a:tc>
                  <a:txBody>
                    <a:bodyPr/>
                    <a:lstStyle/>
                    <a:p>
                      <a:r>
                        <a:rPr lang="ru-RU" sz="1400" b="1" i="0" dirty="0" smtClean="0"/>
                        <a:t>1401</a:t>
                      </a:r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4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</a:tr>
              <a:tr h="433484">
                <a:tc>
                  <a:txBody>
                    <a:bodyPr/>
                    <a:lstStyle/>
                    <a:p>
                      <a:r>
                        <a:rPr lang="ru-RU" sz="1400" b="1" i="0" dirty="0" smtClean="0"/>
                        <a:t>…</a:t>
                      </a:r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</a:tr>
              <a:tr h="433484">
                <a:tc gridSpan="2">
                  <a:txBody>
                    <a:bodyPr/>
                    <a:lstStyle/>
                    <a:p>
                      <a:r>
                        <a:rPr lang="ru-RU" sz="1400" b="1" i="0" dirty="0" smtClean="0"/>
                        <a:t>ВСЕГО расходов</a:t>
                      </a:r>
                      <a:endParaRPr lang="ru-RU" sz="1400" b="1" i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i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810871" y="150182"/>
            <a:ext cx="8269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 algn="ctr"/>
            <a:r>
              <a:rPr lang="ru-RU" sz="3600" b="1" dirty="0" smtClean="0">
                <a:solidFill>
                  <a:srgbClr val="FFFF00"/>
                </a:solidFill>
              </a:rPr>
              <a:t>Анализ расходов бюджета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9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8490" y="346799"/>
            <a:ext cx="1046719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Примерная структура анализа</a:t>
            </a:r>
          </a:p>
          <a:p>
            <a:pPr marL="514350" indent="-514350">
              <a:buAutoNum type="arabicPeriod"/>
            </a:pPr>
            <a:r>
              <a:rPr lang="ru-RU" sz="2800" b="1" dirty="0" smtClean="0"/>
              <a:t>Общие выводы об объеме доходов (расходов) бюджета</a:t>
            </a:r>
          </a:p>
          <a:p>
            <a:pPr marL="514350" indent="-514350">
              <a:buFontTx/>
              <a:buAutoNum type="arabicPeriod"/>
            </a:pPr>
            <a:r>
              <a:rPr lang="ru-RU" sz="2800" b="1" dirty="0"/>
              <a:t>Общие выводы о динамике доходов (расходов) </a:t>
            </a:r>
            <a:r>
              <a:rPr lang="ru-RU" sz="2800" b="1" dirty="0" smtClean="0"/>
              <a:t>бюджета</a:t>
            </a:r>
          </a:p>
          <a:p>
            <a:pPr marL="514350" indent="-514350">
              <a:buAutoNum type="arabicPeriod"/>
            </a:pPr>
            <a:r>
              <a:rPr lang="ru-RU" sz="2800" b="1" dirty="0" smtClean="0"/>
              <a:t>Характеристика структуры </a:t>
            </a:r>
            <a:r>
              <a:rPr lang="ru-RU" sz="2800" b="1" dirty="0"/>
              <a:t>доходов (расходов) </a:t>
            </a:r>
            <a:r>
              <a:rPr lang="ru-RU" sz="2800" b="1" dirty="0" smtClean="0"/>
              <a:t>бюджета</a:t>
            </a:r>
          </a:p>
          <a:p>
            <a:pPr marL="514350" indent="-514350">
              <a:buAutoNum type="arabicPeriod"/>
            </a:pPr>
            <a:r>
              <a:rPr lang="ru-RU" sz="2800" b="1" dirty="0" smtClean="0"/>
              <a:t>Выделение направленности и ориентированности</a:t>
            </a:r>
            <a:r>
              <a:rPr lang="ru-RU" sz="2800" b="1" dirty="0"/>
              <a:t> доходов (расходов) </a:t>
            </a:r>
            <a:r>
              <a:rPr lang="ru-RU" sz="2800" b="1" dirty="0" smtClean="0"/>
              <a:t>бюджета</a:t>
            </a:r>
          </a:p>
          <a:p>
            <a:pPr marL="514350" indent="-514350">
              <a:buFontTx/>
              <a:buAutoNum type="arabicPeriod"/>
            </a:pPr>
            <a:r>
              <a:rPr lang="ru-RU" sz="2800" b="1" dirty="0" smtClean="0"/>
              <a:t>Анализ динамики </a:t>
            </a:r>
            <a:r>
              <a:rPr lang="ru-RU" sz="2800" b="1" dirty="0"/>
              <a:t>доходов (расходов) </a:t>
            </a:r>
            <a:r>
              <a:rPr lang="ru-RU" sz="2800" b="1" dirty="0" smtClean="0"/>
              <a:t>бюджета в разрезе групп (подгрупп), разделов (подразделов) КБК</a:t>
            </a:r>
          </a:p>
          <a:p>
            <a:pPr marL="514350" indent="-514350">
              <a:buFontTx/>
              <a:buAutoNum type="arabicPeriod"/>
            </a:pPr>
            <a:r>
              <a:rPr lang="ru-RU" sz="2800" b="1" dirty="0" smtClean="0"/>
              <a:t>Детализация и описание наиболее крупных </a:t>
            </a:r>
            <a:r>
              <a:rPr lang="ru-RU" sz="2800" b="1" dirty="0"/>
              <a:t>подгрупп </a:t>
            </a:r>
            <a:r>
              <a:rPr lang="ru-RU" sz="2800" b="1" dirty="0" smtClean="0"/>
              <a:t>доходов (подразделов расходов)</a:t>
            </a:r>
            <a:endParaRPr lang="ru-RU" sz="4400" b="1" dirty="0" smtClean="0">
              <a:solidFill>
                <a:srgbClr val="FFFF00"/>
              </a:solidFill>
            </a:endParaRPr>
          </a:p>
          <a:p>
            <a:pPr marL="514350" indent="-514350">
              <a:buFontTx/>
              <a:buAutoNum type="arabicPeriod"/>
            </a:pP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87385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366" y="1075763"/>
            <a:ext cx="1119871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400" b="1" u="sng" dirty="0"/>
          </a:p>
          <a:p>
            <a:pPr marL="0" lvl="8" algn="ctr"/>
            <a:r>
              <a:rPr lang="ru-RU" sz="4800" b="1" dirty="0" smtClean="0"/>
              <a:t>Лекция 11</a:t>
            </a:r>
          </a:p>
          <a:p>
            <a:pPr marL="0" lvl="8" algn="ctr"/>
            <a:endParaRPr lang="ru-RU" sz="4800" b="1" dirty="0" smtClean="0"/>
          </a:p>
          <a:p>
            <a:pPr marL="0" lvl="8" algn="ctr"/>
            <a:r>
              <a:rPr lang="ru-RU" sz="4800" b="1" dirty="0" smtClean="0"/>
              <a:t>Расходы бюджетов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01555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9398" y="688489"/>
            <a:ext cx="1073613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Расходы </a:t>
            </a:r>
            <a:r>
              <a:rPr lang="ru-RU" sz="4400" b="1" dirty="0">
                <a:solidFill>
                  <a:srgbClr val="FFFF00"/>
                </a:solidFill>
              </a:rPr>
              <a:t>бюджета </a:t>
            </a:r>
            <a:r>
              <a:rPr lang="ru-RU" sz="4400" b="1" dirty="0"/>
              <a:t>- выплачиваемые из бюджета денежные средства, за исключением средств, являющихся в соответствии с </a:t>
            </a:r>
            <a:r>
              <a:rPr lang="ru-RU" sz="4400" b="1" dirty="0" smtClean="0"/>
              <a:t>БК РФ источниками </a:t>
            </a:r>
            <a:r>
              <a:rPr lang="ru-RU" sz="4400" b="1" dirty="0"/>
              <a:t>финансирования дефицита </a:t>
            </a:r>
            <a:r>
              <a:rPr lang="ru-RU" sz="4400" b="1" dirty="0" smtClean="0"/>
              <a:t>бюджета</a:t>
            </a:r>
            <a:r>
              <a:rPr lang="ru-RU" sz="4400" b="1" dirty="0"/>
              <a:t/>
            </a:r>
            <a:br>
              <a:rPr lang="ru-RU" sz="4400" b="1" dirty="0"/>
            </a:b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122125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06823" y="419547"/>
            <a:ext cx="1052097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бюджета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зависимости от их экономического содержания делятся на текущие и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капитальные.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Капитальные расходы бюджета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часть расходов бюджета, обеспечивающая инновационную и инвестиционную деятельность. Сюда включаются статьи расходов, предназначенных для инвестиций (капитальных вложений) на воспроизводство основных фондов, их капитальный ремонт.</a:t>
            </a:r>
          </a:p>
          <a:p>
            <a:pPr indent="252095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Текущие расходы бюджета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часть расходов бюджета, обеспечивающая текущее функционирование органов государственной власти, органов местного самоуправления,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казенных учреждений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оказание государственной поддержки другим бюджетам и отдельным отраслям экономики в форме дотаций, субсидий и субвенций на текущее финансирование.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666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883" y="204395"/>
            <a:ext cx="107361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FFFF00"/>
                </a:solidFill>
              </a:rPr>
              <a:t>Формирование расходов бюджетов </a:t>
            </a:r>
            <a:r>
              <a:rPr lang="ru-RU" sz="3000" dirty="0"/>
              <a:t>бюджетной системы Российской Федерации осуществляется в соответствии с </a:t>
            </a:r>
            <a:r>
              <a:rPr lang="ru-RU" sz="3000" dirty="0">
                <a:solidFill>
                  <a:srgbClr val="FFFF00"/>
                </a:solidFill>
              </a:rPr>
              <a:t>расходными обязательствами</a:t>
            </a:r>
            <a:r>
              <a:rPr lang="ru-RU" sz="3000" dirty="0"/>
              <a:t>, обусловленными установленным законодательством Российской Федерации разграничением полномочий федеральных органов государственной власти, органов государственной власти субъектов Российской Федерации и органов местного самоуправления, исполнение которых согласно законодательству Российской Федерации, международным и иным договорам и соглашениям должно происходить в очередном финансовом году (очередном финансовом году и плановом периоде) за счет средств соответствующих бюджетов</a:t>
            </a:r>
            <a:r>
              <a:rPr lang="ru-RU" sz="3000" dirty="0" smtClean="0"/>
              <a:t>.</a:t>
            </a:r>
            <a:endParaRPr 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516553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9398" y="688489"/>
            <a:ext cx="1073613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Расходные </a:t>
            </a:r>
            <a:r>
              <a:rPr lang="ru-RU" sz="3200" b="1" dirty="0">
                <a:solidFill>
                  <a:srgbClr val="FFFF00"/>
                </a:solidFill>
              </a:rPr>
              <a:t>обязательства </a:t>
            </a:r>
            <a:r>
              <a:rPr lang="ru-RU" sz="3200" b="1" dirty="0"/>
              <a:t>- обусловленные законом, иным нормативным правовым актом, договором или соглашением обязанности публично-правового образования (Российской Федерации, субъекта Российской Федерации, муниципального образования) или действующего от его имени казенного учреждения предоставить физическому или юридическому лицу, иному публично-правовому образованию, субъекту международного права средства из соответствующего </a:t>
            </a:r>
            <a:r>
              <a:rPr lang="ru-RU" sz="3200" b="1" dirty="0" smtClean="0"/>
              <a:t>бюджета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06830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5915" y="763792"/>
            <a:ext cx="970339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FF00"/>
                </a:solidFill>
              </a:rPr>
              <a:t>Б</a:t>
            </a:r>
            <a:r>
              <a:rPr lang="ru-RU" sz="4400" b="1" dirty="0" smtClean="0">
                <a:solidFill>
                  <a:srgbClr val="FFFF00"/>
                </a:solidFill>
              </a:rPr>
              <a:t>юджетные </a:t>
            </a:r>
            <a:r>
              <a:rPr lang="ru-RU" sz="4400" b="1" dirty="0">
                <a:solidFill>
                  <a:srgbClr val="FFFF00"/>
                </a:solidFill>
              </a:rPr>
              <a:t>ассигнования - </a:t>
            </a:r>
            <a:r>
              <a:rPr lang="ru-RU" sz="4400" b="1" dirty="0"/>
              <a:t>предельные объемы денежных средств, предусмотренных в соответствующем финансовом году для исполнения бюджетных </a:t>
            </a:r>
            <a:r>
              <a:rPr lang="ru-RU" sz="4400" b="1" dirty="0" smtClean="0"/>
              <a:t>обязательств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484757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37882" y="311973"/>
            <a:ext cx="1094052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 К </a:t>
            </a:r>
            <a:r>
              <a:rPr lang="ru-RU" sz="2000" b="1" dirty="0">
                <a:solidFill>
                  <a:srgbClr val="FFFF00"/>
                </a:solidFill>
              </a:rPr>
              <a:t>бюджетным ассигнованиям </a:t>
            </a:r>
            <a:r>
              <a:rPr lang="ru-RU" sz="2000" b="1" dirty="0"/>
              <a:t>относятся ассигнования на:</a:t>
            </a:r>
          </a:p>
          <a:p>
            <a:r>
              <a:rPr lang="ru-RU" sz="2000" b="1" dirty="0"/>
              <a:t> </a:t>
            </a:r>
            <a:r>
              <a:rPr lang="ru-RU" sz="2000" b="1" dirty="0" smtClean="0"/>
              <a:t>1) оказание </a:t>
            </a:r>
            <a:r>
              <a:rPr lang="ru-RU" sz="2000" b="1" dirty="0"/>
              <a:t>государственных (муниципальных) услуг (выполнение работ), включая ассигнования на закупки товаров, работ, услуг для обеспечения государственных (муниципальных) нужд</a:t>
            </a:r>
            <a:r>
              <a:rPr lang="ru-RU" sz="2000" b="1" dirty="0" smtClean="0"/>
              <a:t>;</a:t>
            </a:r>
          </a:p>
          <a:p>
            <a:r>
              <a:rPr lang="ru-RU" sz="2000" b="1" dirty="0"/>
              <a:t> </a:t>
            </a:r>
            <a:r>
              <a:rPr lang="ru-RU" sz="2000" b="1" dirty="0" smtClean="0"/>
              <a:t>2) социальное </a:t>
            </a:r>
            <a:r>
              <a:rPr lang="ru-RU" sz="2000" b="1" dirty="0"/>
              <a:t>обеспечение населения;</a:t>
            </a:r>
          </a:p>
          <a:p>
            <a:r>
              <a:rPr lang="ru-RU" sz="2000" b="1" dirty="0"/>
              <a:t> </a:t>
            </a:r>
            <a:r>
              <a:rPr lang="ru-RU" sz="2000" b="1" dirty="0" smtClean="0"/>
              <a:t>3) предоставление </a:t>
            </a:r>
            <a:r>
              <a:rPr lang="ru-RU" sz="2000" b="1" dirty="0"/>
              <a:t>бюджетных инвестиций юридическим лицам, не являющимся государственными (муниципальными) учреждениями и государственными (муниципальными) унитарными предприятиями;</a:t>
            </a:r>
          </a:p>
          <a:p>
            <a:r>
              <a:rPr lang="ru-RU" sz="2000" b="1" dirty="0"/>
              <a:t> </a:t>
            </a:r>
            <a:r>
              <a:rPr lang="ru-RU" sz="2000" b="1" dirty="0" smtClean="0"/>
              <a:t>4) предоставление </a:t>
            </a:r>
            <a:r>
              <a:rPr lang="ru-RU" sz="2000" b="1" dirty="0"/>
              <a:t>субсидий юридическим лицам (за исключением субсидий государственным (муниципальным) учреждениям), индивидуальным предпринимателям, физическим лицам;</a:t>
            </a:r>
          </a:p>
          <a:p>
            <a:r>
              <a:rPr lang="ru-RU" sz="2000" b="1" dirty="0" smtClean="0"/>
              <a:t>предоставление </a:t>
            </a:r>
            <a:r>
              <a:rPr lang="ru-RU" sz="2000" b="1" dirty="0"/>
              <a:t>межбюджетных трансфертов;</a:t>
            </a:r>
          </a:p>
          <a:p>
            <a:r>
              <a:rPr lang="ru-RU" sz="2000" b="1" dirty="0"/>
              <a:t> </a:t>
            </a:r>
            <a:r>
              <a:rPr lang="ru-RU" sz="2000" b="1" dirty="0" smtClean="0"/>
              <a:t>5) предоставление </a:t>
            </a:r>
            <a:r>
              <a:rPr lang="ru-RU" sz="2000" b="1" dirty="0"/>
              <a:t>платежей, взносов, безвозмездных перечислений субъектам международного права;</a:t>
            </a:r>
          </a:p>
          <a:p>
            <a:r>
              <a:rPr lang="ru-RU" sz="2000" b="1" dirty="0"/>
              <a:t> </a:t>
            </a:r>
            <a:r>
              <a:rPr lang="ru-RU" sz="2000" b="1" dirty="0" smtClean="0"/>
              <a:t>6) обслуживание </a:t>
            </a:r>
            <a:r>
              <a:rPr lang="ru-RU" sz="2000" b="1" dirty="0"/>
              <a:t>государственного (муниципального) долга;</a:t>
            </a:r>
          </a:p>
          <a:p>
            <a:r>
              <a:rPr lang="ru-RU" sz="2000" b="1" dirty="0"/>
              <a:t> </a:t>
            </a:r>
            <a:r>
              <a:rPr lang="ru-RU" sz="2000" b="1" dirty="0" smtClean="0"/>
              <a:t>7) исполнение </a:t>
            </a:r>
            <a:r>
              <a:rPr lang="ru-RU" sz="2000" b="1" dirty="0"/>
              <a:t>судебных актов по искам к Российской Федерации, субъектам Российской Федерации, муниципальным образованиям о возмещении вреда, причиненного гражданину или юридическому лицу в результате незаконных действий (бездействия) органов государственной власти (государственных органов), органов местного самоуправления либо должностных лиц этих органов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86644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1671" y="247427"/>
            <a:ext cx="11080376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Бюджетные ассигнования на оказание государственных (муниципальных) услуг (выполнение работ</a:t>
            </a:r>
            <a:r>
              <a:rPr lang="ru-RU" sz="2000" b="1" dirty="0" smtClean="0">
                <a:solidFill>
                  <a:srgbClr val="FFFF00"/>
                </a:solidFill>
              </a:rPr>
              <a:t>):</a:t>
            </a:r>
          </a:p>
          <a:p>
            <a:r>
              <a:rPr lang="ru-RU" sz="1900" b="1" dirty="0"/>
              <a:t> </a:t>
            </a:r>
            <a:r>
              <a:rPr lang="ru-RU" sz="1900" b="1" dirty="0" smtClean="0"/>
              <a:t>- обеспечение </a:t>
            </a:r>
            <a:r>
              <a:rPr lang="ru-RU" sz="1900" b="1" dirty="0"/>
              <a:t>выполнения функций казенных учреждений, в том числе по оказанию государственных (муниципальных) услуг (выполнению работ) физическим и (или) юридическим лицам;</a:t>
            </a:r>
          </a:p>
          <a:p>
            <a:r>
              <a:rPr lang="ru-RU" sz="1900" b="1" dirty="0" smtClean="0"/>
              <a:t>- предоставление </a:t>
            </a:r>
            <a:r>
              <a:rPr lang="ru-RU" sz="1900" b="1" dirty="0"/>
              <a:t>субсидий бюджетным и автономным учреждениям, включая субсидии на финансовое обеспечение выполнения ими государственного (муниципального) задания;</a:t>
            </a:r>
          </a:p>
          <a:p>
            <a:r>
              <a:rPr lang="ru-RU" sz="1900" b="1" dirty="0" smtClean="0"/>
              <a:t>- предоставление </a:t>
            </a:r>
            <a:r>
              <a:rPr lang="ru-RU" sz="1900" b="1" dirty="0"/>
              <a:t>субсидий некоммерческим организациям, не являющимся государственными (муниципальными) учреждениями, в том числе в соответствии с договорами (соглашениями) на оказание указанными организациями государственных (муниципальных) услуг (выполнение работ) физическим и (или) юридическим лицам</a:t>
            </a:r>
            <a:r>
              <a:rPr lang="ru-RU" sz="1900" b="1" dirty="0" smtClean="0"/>
              <a:t>;</a:t>
            </a:r>
          </a:p>
          <a:p>
            <a:r>
              <a:rPr lang="ru-RU" sz="1900" b="1" dirty="0" smtClean="0"/>
              <a:t>- осуществление </a:t>
            </a:r>
            <a:r>
              <a:rPr lang="ru-RU" sz="1900" b="1" dirty="0"/>
              <a:t>бюджетных инвестиций в объекты государственной (муниципальной) собственности</a:t>
            </a:r>
            <a:r>
              <a:rPr lang="ru-RU" sz="1900" b="1" dirty="0" smtClean="0"/>
              <a:t>;</a:t>
            </a:r>
          </a:p>
          <a:p>
            <a:r>
              <a:rPr lang="ru-RU" sz="1900" b="1" dirty="0"/>
              <a:t> </a:t>
            </a:r>
            <a:r>
              <a:rPr lang="ru-RU" sz="1900" b="1" dirty="0" smtClean="0"/>
              <a:t>- закупку </a:t>
            </a:r>
            <a:r>
              <a:rPr lang="ru-RU" sz="1900" b="1" dirty="0"/>
              <a:t>товаров, работ и услуг для обеспечения государственных (муниципальных) нужд (за исключением бюджетных ассигнований для обеспечения выполнения функций казенного учреждения и бюджетных ассигнований на осуществление бюджетных инвестиций в объекты государственной (муниципальной) собственности казенных учреждений), в том числе в целях:</a:t>
            </a:r>
          </a:p>
          <a:p>
            <a:r>
              <a:rPr lang="ru-RU" sz="1900" dirty="0"/>
              <a:t> </a:t>
            </a:r>
            <a:r>
              <a:rPr lang="ru-RU" sz="1900" dirty="0" smtClean="0"/>
              <a:t>     </a:t>
            </a:r>
            <a:r>
              <a:rPr lang="ru-RU" sz="1900" i="1" dirty="0" smtClean="0"/>
              <a:t>оказания </a:t>
            </a:r>
            <a:r>
              <a:rPr lang="ru-RU" sz="1900" i="1" dirty="0"/>
              <a:t>государственных (муниципальных) услуг физическим и юридическим лицам;</a:t>
            </a:r>
          </a:p>
          <a:p>
            <a:r>
              <a:rPr lang="ru-RU" sz="1900" i="1" dirty="0"/>
              <a:t> </a:t>
            </a:r>
            <a:r>
              <a:rPr lang="ru-RU" sz="1900" i="1" dirty="0" smtClean="0"/>
              <a:t>     разработки</a:t>
            </a:r>
            <a:r>
              <a:rPr lang="ru-RU" sz="1900" i="1" dirty="0"/>
              <a:t>, закупки и ремонта вооружений, военной и специальной техники, продукции </a:t>
            </a:r>
            <a:r>
              <a:rPr lang="ru-RU" sz="1900" i="1" dirty="0" smtClean="0"/>
              <a:t>    производственно-технического </a:t>
            </a:r>
            <a:r>
              <a:rPr lang="ru-RU" sz="1900" i="1" dirty="0"/>
              <a:t>назначения и имущества в рамках государственного оборонного заказа;</a:t>
            </a:r>
          </a:p>
          <a:p>
            <a:r>
              <a:rPr lang="ru-RU" sz="1900" i="1" dirty="0"/>
              <a:t> </a:t>
            </a:r>
            <a:r>
              <a:rPr lang="ru-RU" sz="1900" i="1" dirty="0" smtClean="0"/>
              <a:t>     закупки </a:t>
            </a:r>
            <a:r>
              <a:rPr lang="ru-RU" sz="1900" i="1" dirty="0"/>
              <a:t>товаров в государственный материальный резерв</a:t>
            </a:r>
            <a:r>
              <a:rPr lang="ru-RU" sz="1900" i="1" dirty="0" smtClean="0"/>
              <a:t>.</a:t>
            </a:r>
            <a:endParaRPr lang="ru-RU" sz="1900" i="1" dirty="0"/>
          </a:p>
        </p:txBody>
      </p:sp>
    </p:spTree>
    <p:extLst>
      <p:ext uri="{BB962C8B-B14F-4D97-AF65-F5344CB8AC3E}">
        <p14:creationId xmlns:p14="http://schemas.microsoft.com/office/powerpoint/2010/main" val="3294021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822" y="1011218"/>
            <a:ext cx="112202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</a:rPr>
              <a:t>Государственное </a:t>
            </a:r>
            <a:r>
              <a:rPr lang="ru-RU" sz="4000" b="1" dirty="0">
                <a:solidFill>
                  <a:srgbClr val="FFFF00"/>
                </a:solidFill>
              </a:rPr>
              <a:t>(муниципальное) задание</a:t>
            </a:r>
            <a:r>
              <a:rPr lang="ru-RU" sz="4000" b="1" dirty="0"/>
              <a:t> - документ, устанавливающий требования к составу, качеству и (или) объему (содержанию), условиям, порядку и результатам оказания государственных (муниципальных) услуг (выполнения работ</a:t>
            </a:r>
            <a:r>
              <a:rPr lang="ru-RU" sz="4000" b="1" dirty="0" smtClean="0"/>
              <a:t>)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264578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619" y="247425"/>
            <a:ext cx="11790381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>
                <a:solidFill>
                  <a:srgbClr val="FFFF00"/>
                </a:solidFill>
              </a:rPr>
              <a:t>Государственное (муниципальное) задание </a:t>
            </a:r>
            <a:r>
              <a:rPr lang="ru-RU" sz="2300" b="1" dirty="0"/>
              <a:t>должно содержать</a:t>
            </a:r>
            <a:r>
              <a:rPr lang="ru-RU" sz="2300" b="1" dirty="0" smtClean="0"/>
              <a:t>:</a:t>
            </a:r>
          </a:p>
          <a:p>
            <a:r>
              <a:rPr lang="ru-RU" sz="2300" b="1" dirty="0" smtClean="0"/>
              <a:t>1) показатели</a:t>
            </a:r>
            <a:r>
              <a:rPr lang="ru-RU" sz="2300" b="1" dirty="0"/>
              <a:t>, характеризующие качество и (или) объем (содержание) оказываемых государственных (муниципальных) услуг (выполняемых работ);</a:t>
            </a:r>
            <a:br>
              <a:rPr lang="ru-RU" sz="2300" b="1" dirty="0"/>
            </a:br>
            <a:r>
              <a:rPr lang="ru-RU" sz="2300" b="1" dirty="0" smtClean="0"/>
              <a:t>2) порядок </a:t>
            </a:r>
            <a:r>
              <a:rPr lang="ru-RU" sz="2300" b="1" dirty="0"/>
              <a:t>контроля за исполнением государственного (муниципального) задания, в том числе условия и порядок его досрочного прекращения;</a:t>
            </a:r>
          </a:p>
          <a:p>
            <a:r>
              <a:rPr lang="ru-RU" sz="2300" b="1" dirty="0" smtClean="0"/>
              <a:t>3) требования </a:t>
            </a:r>
            <a:r>
              <a:rPr lang="ru-RU" sz="2300" b="1" dirty="0"/>
              <a:t>к отчетности об исполнении государственного (муниципального) задания</a:t>
            </a:r>
            <a:r>
              <a:rPr lang="ru-RU" sz="2300" b="1" dirty="0" smtClean="0"/>
              <a:t>.</a:t>
            </a:r>
            <a:r>
              <a:rPr lang="ru-RU" sz="2300" b="1" dirty="0"/>
              <a:t/>
            </a:r>
            <a:br>
              <a:rPr lang="ru-RU" sz="2300" b="1" dirty="0"/>
            </a:br>
            <a:r>
              <a:rPr lang="ru-RU" sz="2300" b="1" dirty="0"/>
              <a:t> </a:t>
            </a:r>
            <a:r>
              <a:rPr lang="ru-RU" sz="2300" b="1" dirty="0">
                <a:solidFill>
                  <a:srgbClr val="FFFF00"/>
                </a:solidFill>
              </a:rPr>
              <a:t>Государственное (муниципальное) задание на оказание государственных (муниципальных) услуг </a:t>
            </a:r>
            <a:r>
              <a:rPr lang="ru-RU" sz="2300" b="1" dirty="0"/>
              <a:t>физическим и юридическим лицам также должно содержать:</a:t>
            </a:r>
          </a:p>
          <a:p>
            <a:r>
              <a:rPr lang="ru-RU" sz="2300" b="1" dirty="0"/>
              <a:t> </a:t>
            </a:r>
            <a:r>
              <a:rPr lang="ru-RU" sz="2300" b="1" dirty="0" smtClean="0"/>
              <a:t>1) определение </a:t>
            </a:r>
            <a:r>
              <a:rPr lang="ru-RU" sz="2300" b="1" dirty="0"/>
              <a:t>категорий физических и (или) юридических лиц, являющихся потребителями соответствующих услуг;</a:t>
            </a:r>
          </a:p>
          <a:p>
            <a:r>
              <a:rPr lang="ru-RU" sz="2300" b="1" dirty="0" smtClean="0"/>
              <a:t> 2) порядок </a:t>
            </a:r>
            <a:r>
              <a:rPr lang="ru-RU" sz="2300" b="1" dirty="0"/>
              <a:t>оказания соответствующих услуг;</a:t>
            </a:r>
          </a:p>
          <a:p>
            <a:r>
              <a:rPr lang="ru-RU" sz="2300" b="1" dirty="0"/>
              <a:t> </a:t>
            </a:r>
            <a:r>
              <a:rPr lang="ru-RU" sz="2300" b="1" dirty="0" smtClean="0"/>
              <a:t>3) предельные </a:t>
            </a:r>
            <a:r>
              <a:rPr lang="ru-RU" sz="2300" b="1" dirty="0"/>
              <a:t>цены (тарифы) на оплату соответствующих услуг физическими или юридическими лицами в случаях, если законодательством Российской Федерации предусмотрено их оказание на платной основе, либо порядок установления указанных цен (тарифов) в случаях, установленных законодательством Российской Федерации</a:t>
            </a:r>
            <a:r>
              <a:rPr lang="ru-RU" sz="2300" b="1" dirty="0" smtClean="0"/>
              <a:t>.</a:t>
            </a:r>
            <a:endParaRPr lang="ru-RU" sz="2300" b="1" dirty="0"/>
          </a:p>
        </p:txBody>
      </p:sp>
    </p:spTree>
    <p:extLst>
      <p:ext uri="{BB962C8B-B14F-4D97-AF65-F5344CB8AC3E}">
        <p14:creationId xmlns:p14="http://schemas.microsoft.com/office/powerpoint/2010/main" val="2529917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4042" y="276783"/>
            <a:ext cx="1122739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FF00"/>
                </a:solidFill>
              </a:rPr>
              <a:t>Показатели государственного (муниципального) задания </a:t>
            </a:r>
            <a:r>
              <a:rPr lang="ru-RU" sz="2200" b="1" dirty="0"/>
              <a:t>используются при составлении проектов бюджетов для планирования бюджетных ассигнований на оказание государственных (муниципальных) услуг (выполнение работ), составлении бюджетной сметы казенного учреждения, а также для определения объема субсидий на выполнение государственного (муниципального) задания бюджетным или автономным учреждением.</a:t>
            </a:r>
          </a:p>
          <a:p>
            <a:r>
              <a:rPr lang="ru-RU" sz="2200" b="1" dirty="0" smtClean="0">
                <a:solidFill>
                  <a:srgbClr val="FFFF00"/>
                </a:solidFill>
              </a:rPr>
              <a:t>Государственное </a:t>
            </a:r>
            <a:r>
              <a:rPr lang="ru-RU" sz="2200" b="1" dirty="0">
                <a:solidFill>
                  <a:srgbClr val="FFFF00"/>
                </a:solidFill>
              </a:rPr>
              <a:t>(муниципальное) задание </a:t>
            </a:r>
            <a:r>
              <a:rPr lang="ru-RU" sz="2200" b="1" dirty="0"/>
              <a:t>на оказание государственных (муниципальных) услуг (выполнение работ) федеральными учреждениями, учреждениями субъекта Российской Федерации, муниципальными учреждениями формируется в соответствии с ведомственным перечнем государственных (муниципальных) услуг и работ, оказываемых (выполняемых) государственными (муниципальными) учреждениями в качестве основных видов </a:t>
            </a:r>
            <a:r>
              <a:rPr lang="ru-RU" sz="2200" b="1" dirty="0" smtClean="0"/>
              <a:t>деятельности.</a:t>
            </a:r>
          </a:p>
          <a:p>
            <a:r>
              <a:rPr lang="ru-RU" sz="2200" b="1" dirty="0" smtClean="0">
                <a:solidFill>
                  <a:srgbClr val="FFFF00"/>
                </a:solidFill>
              </a:rPr>
              <a:t>Государственное </a:t>
            </a:r>
            <a:r>
              <a:rPr lang="ru-RU" sz="2200" b="1" dirty="0">
                <a:solidFill>
                  <a:srgbClr val="FFFF00"/>
                </a:solidFill>
              </a:rPr>
              <a:t>(муниципальное) задание </a:t>
            </a:r>
            <a:r>
              <a:rPr lang="ru-RU" sz="2200" b="1" dirty="0"/>
              <a:t>формируется для бюджетных и автономных учреждений, а также казенных учреждений, определенных в соответствии с решением органа государственной власти (государственного органа), органа местного самоуправления, осуществляющего бюджетные полномочия главного распорядителя бюджетных средств</a:t>
            </a:r>
            <a:r>
              <a:rPr lang="ru-RU" sz="2200" b="1" dirty="0" smtClean="0"/>
              <a:t>.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527833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0155" y="688490"/>
            <a:ext cx="1090825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Закупки товаров, работ, услуг для обеспечения государственных (муниципальных) нужд осуществляются в соответствии с </a:t>
            </a:r>
            <a:r>
              <a:rPr lang="ru-RU" sz="2800" b="1" dirty="0">
                <a:hlinkClick r:id="rId2" tooltip="Федеральный закон от 05.04.2013 N 44-ФЗ&#10;(ред. от 28.12.2013)&#10;&quot;О контрактной системе в сфере закупок товаров, работ, услуг для обеспечения государственных и муниципальных нужд&quot;"/>
              </a:rPr>
              <a:t>законодательством</a:t>
            </a:r>
            <a:r>
              <a:rPr lang="ru-RU" sz="2800" b="1" dirty="0"/>
              <a:t> Российской Федерации о контрактной системе в сфере закупок товаров, работ, услуг для обеспечения государственных и муниципальных нужд с учетом положений </a:t>
            </a:r>
            <a:r>
              <a:rPr lang="ru-RU" sz="2800" b="1" dirty="0" smtClean="0"/>
              <a:t>БК РФ.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85713" y="3897893"/>
            <a:ext cx="99364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Федеральный закон от 05.04.2013 N 44-ФЗ (ред. от 28.12.2013) "О контрактной системе в сфере закупок товаров, работ, услуг для обеспечения государственных и муниципальных нужд"</a:t>
            </a:r>
            <a:br>
              <a:rPr lang="ru-RU" sz="2800" b="1" dirty="0">
                <a:solidFill>
                  <a:srgbClr val="FFFF00"/>
                </a:solidFill>
              </a:rPr>
            </a:b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723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8791" y="419548"/>
            <a:ext cx="111987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 </a:t>
            </a:r>
            <a:r>
              <a:rPr lang="ru-RU" sz="2000" b="1" dirty="0">
                <a:solidFill>
                  <a:srgbClr val="FFFF00"/>
                </a:solidFill>
              </a:rPr>
              <a:t>бюджетным ассигнованиям на социальное обеспечение населения </a:t>
            </a:r>
            <a:r>
              <a:rPr lang="ru-RU" sz="2000" b="1" dirty="0"/>
              <a:t>относятся бюджетные ассигнования на предоставление социальных выплат гражданам либо на приобретение товаров, работ, услуг в пользу граждан для обеспечения их нужд в целях реализации мер социальной поддержки населения.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Расходные </a:t>
            </a:r>
            <a:r>
              <a:rPr lang="ru-RU" sz="2000" b="1" dirty="0"/>
              <a:t>обязательства на социальное обеспечение населения могут возникать в результате принятия </a:t>
            </a:r>
            <a:r>
              <a:rPr lang="ru-RU" sz="2000" b="1" dirty="0">
                <a:solidFill>
                  <a:srgbClr val="FFFF00"/>
                </a:solidFill>
              </a:rPr>
              <a:t>публичных нормативных обязательств</a:t>
            </a:r>
            <a:r>
              <a:rPr lang="ru-RU" sz="2000" b="1" dirty="0" smtClean="0"/>
              <a:t>.</a:t>
            </a:r>
          </a:p>
          <a:p>
            <a:endParaRPr lang="ru-RU" sz="2000" b="1" dirty="0"/>
          </a:p>
          <a:p>
            <a:r>
              <a:rPr lang="ru-RU" sz="2000" b="1" dirty="0" smtClean="0"/>
              <a:t>Бюджетные </a:t>
            </a:r>
            <a:r>
              <a:rPr lang="ru-RU" sz="2000" b="1" dirty="0"/>
              <a:t>ассигнования на исполнение указанных публичных нормативных обязательств предусматриваются отдельно по каждому виду таких обязательств в виде пенсий, пособий, компенсаций и других социальных выплат, а также осуществления мер социальной поддержки населения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8791" y="4367221"/>
            <a:ext cx="10972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Публичные </a:t>
            </a:r>
            <a:r>
              <a:rPr lang="ru-RU" sz="2000" b="1" dirty="0">
                <a:solidFill>
                  <a:srgbClr val="FFFF00"/>
                </a:solidFill>
              </a:rPr>
              <a:t>обязательства </a:t>
            </a:r>
            <a:r>
              <a:rPr lang="ru-RU" sz="2000" b="1" dirty="0"/>
              <a:t>- обусловленные законом, иным нормативным правовым актом расходные обязательства публично-правового образования перед физическим или юридическим лицом, иным публично-правовым образованием, подлежащие исполнению в установленном соответствующим законом, иным нормативным правовым актом размере или имеющие установленный указанным законом, актом порядок его определения (расчета, индексации</a:t>
            </a:r>
            <a:r>
              <a:rPr lang="ru-RU" sz="2000" b="1" dirty="0" smtClean="0"/>
              <a:t>)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70708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6367" y="343604"/>
            <a:ext cx="1136007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В бюджетах бюджетной системы Российской Федерации, в том числе в рамках государственных (муниципальных) программ, могут предусматриваться бюджетные ассигнования на осуществление </a:t>
            </a:r>
            <a:r>
              <a:rPr lang="ru-RU" sz="2400" b="1" dirty="0">
                <a:solidFill>
                  <a:srgbClr val="FFFF00"/>
                </a:solidFill>
              </a:rPr>
              <a:t>бюджетных инвестиций в форме капитальных вложений в объекты государственной (муниципальной) </a:t>
            </a:r>
            <a:r>
              <a:rPr lang="ru-RU" sz="2400" b="1" dirty="0" smtClean="0">
                <a:solidFill>
                  <a:srgbClr val="FFFF00"/>
                </a:solidFill>
              </a:rPr>
              <a:t>собственности</a:t>
            </a:r>
            <a:r>
              <a:rPr lang="ru-RU" sz="2400" b="1" dirty="0" smtClean="0"/>
              <a:t>.</a:t>
            </a:r>
          </a:p>
          <a:p>
            <a:endParaRPr lang="ru-RU" sz="2400" b="1" dirty="0"/>
          </a:p>
          <a:p>
            <a:r>
              <a:rPr lang="ru-RU" sz="2400" b="1" dirty="0"/>
              <a:t>Объекты капитального строительства, созданные в результате осуществления бюджетных инвестиций, или объекты недвижимого имущества, приобретенные в государственную (муниципальную) собственность в результате осуществления бюджетных инвестиций, закрепляются в установленном порядке на праве оперативного управления или хозяйственного ведения за государственными (муниципальными) учреждениями, государственными (муниципальными) унитарными предприятиями с последующим увеличением стоимости основных средств, находящихся на праве оперативного управления у государственных (муниципальных) учреждений и государственных (муниципальных) унитарных </a:t>
            </a:r>
            <a:r>
              <a:rPr lang="ru-RU" sz="2400" b="1" dirty="0" smtClean="0"/>
              <a:t>предприятий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1543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0" y="294207"/>
            <a:ext cx="1141386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В расходной части бюджетов бюджетной системы Российской Федерации (за исключением бюджетов государственных внебюджетных фондов) предусматривается создание </a:t>
            </a:r>
            <a:r>
              <a:rPr lang="ru-RU" sz="2000" b="1" dirty="0">
                <a:solidFill>
                  <a:srgbClr val="FFFF00"/>
                </a:solidFill>
              </a:rPr>
              <a:t>резервных фондов исполнительных органов государственной власти (местных администраций)</a:t>
            </a:r>
            <a:r>
              <a:rPr lang="ru-RU" sz="2000" b="1" dirty="0"/>
              <a:t> - резервного фонда Правительства Российской Федерации, резервных фондов высших исполнительных органов государственной власти субъектов Российской Федерации, резервных фондов местных администраций</a:t>
            </a:r>
            <a:r>
              <a:rPr lang="ru-RU" sz="2000" b="1" dirty="0" smtClean="0"/>
              <a:t>.</a:t>
            </a:r>
          </a:p>
          <a:p>
            <a:endParaRPr lang="ru-RU" sz="2000" b="1" dirty="0"/>
          </a:p>
          <a:p>
            <a:r>
              <a:rPr lang="ru-RU" sz="2000" b="1" dirty="0" smtClean="0"/>
              <a:t>В </a:t>
            </a:r>
            <a:r>
              <a:rPr lang="ru-RU" sz="2000" b="1" dirty="0"/>
              <a:t>расходной части бюджетов бюджетной системы Российской Федерации </a:t>
            </a:r>
            <a:r>
              <a:rPr lang="ru-RU" sz="2000" b="1" dirty="0">
                <a:solidFill>
                  <a:srgbClr val="FFFF00"/>
                </a:solidFill>
              </a:rPr>
              <a:t>запрещается создание резервных фондов законодательных (представительных) органов </a:t>
            </a:r>
            <a:r>
              <a:rPr lang="ru-RU" sz="2000" b="1" dirty="0"/>
              <a:t>и депутатов законодательных (представительных) органов</a:t>
            </a:r>
            <a:r>
              <a:rPr lang="ru-RU" sz="2000" b="1" dirty="0" smtClean="0"/>
              <a:t>.</a:t>
            </a:r>
          </a:p>
          <a:p>
            <a:endParaRPr lang="ru-RU" sz="2000" b="1" dirty="0" smtClean="0"/>
          </a:p>
          <a:p>
            <a:r>
              <a:rPr lang="ru-RU" sz="2000" b="1" dirty="0" smtClean="0">
                <a:solidFill>
                  <a:srgbClr val="FFFF00"/>
                </a:solidFill>
              </a:rPr>
              <a:t>Размер </a:t>
            </a:r>
            <a:r>
              <a:rPr lang="ru-RU" sz="2000" b="1" dirty="0">
                <a:solidFill>
                  <a:srgbClr val="FFFF00"/>
                </a:solidFill>
              </a:rPr>
              <a:t>резервных фондов </a:t>
            </a:r>
            <a:r>
              <a:rPr lang="ru-RU" sz="2000" b="1" dirty="0"/>
              <a:t>исполнительных органов государственной власти (местных администраций) устанавливается законами (решениями) о соответствующих бюджетах и не может превышать </a:t>
            </a:r>
            <a:r>
              <a:rPr lang="ru-RU" sz="2000" b="1" dirty="0">
                <a:solidFill>
                  <a:srgbClr val="FFFF00"/>
                </a:solidFill>
              </a:rPr>
              <a:t>3 процента </a:t>
            </a:r>
            <a:r>
              <a:rPr lang="ru-RU" sz="2000" b="1" dirty="0"/>
              <a:t>утвержденного указанными законами (решениями) общего объема расходов</a:t>
            </a:r>
            <a:r>
              <a:rPr lang="ru-RU" sz="2000" b="1" dirty="0" smtClean="0"/>
              <a:t>.</a:t>
            </a:r>
          </a:p>
          <a:p>
            <a:endParaRPr lang="ru-RU" sz="2000" b="1" dirty="0"/>
          </a:p>
          <a:p>
            <a:r>
              <a:rPr lang="ru-RU" sz="2000" b="1" dirty="0" smtClean="0"/>
              <a:t>Средства </a:t>
            </a:r>
            <a:r>
              <a:rPr lang="ru-RU" sz="2000" b="1" dirty="0"/>
              <a:t>резервных фондов исполнительных органов государственной власти (местных администраций) </a:t>
            </a:r>
            <a:r>
              <a:rPr lang="ru-RU" sz="2000" b="1" dirty="0">
                <a:solidFill>
                  <a:srgbClr val="FFFF00"/>
                </a:solidFill>
              </a:rPr>
              <a:t>направляются на финансовое обеспечение непредвиденных расходов</a:t>
            </a:r>
            <a:r>
              <a:rPr lang="ru-RU" sz="2000" b="1" dirty="0"/>
              <a:t>, в том числе на проведение аварийно-восстановительных работ и иных мероприятий, связанных с ликвидацией последствий стихийных бедствий и других чрезвычайных ситуаций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103375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/>
          <p:cNvSpPr>
            <a:spLocks noChangeArrowheads="1"/>
          </p:cNvSpPr>
          <p:nvPr/>
        </p:nvSpPr>
        <p:spPr bwMode="auto">
          <a:xfrm>
            <a:off x="2590800" y="3033713"/>
            <a:ext cx="7620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3600">
                <a:solidFill>
                  <a:srgbClr val="FFFF66"/>
                </a:solidFill>
                <a:latin typeface="Arial" panose="020B0604020202020204" pitchFamily="34" charset="0"/>
              </a:rPr>
              <a:t> 	</a:t>
            </a:r>
            <a:endParaRPr lang="ru-RU">
              <a:latin typeface="Arial" panose="020B0604020202020204" pitchFamily="34" charset="0"/>
            </a:endParaRPr>
          </a:p>
        </p:txBody>
      </p:sp>
      <p:sp>
        <p:nvSpPr>
          <p:cNvPr id="95235" name="Rectangle 4"/>
          <p:cNvSpPr>
            <a:spLocks noChangeArrowheads="1"/>
          </p:cNvSpPr>
          <p:nvPr/>
        </p:nvSpPr>
        <p:spPr bwMode="auto">
          <a:xfrm>
            <a:off x="1687513" y="196850"/>
            <a:ext cx="800576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3600" b="1">
                <a:solidFill>
                  <a:srgbClr val="FFFF00"/>
                </a:solidFill>
              </a:rPr>
              <a:t>Классификация расходов бюджетов</a:t>
            </a:r>
          </a:p>
        </p:txBody>
      </p:sp>
      <p:sp>
        <p:nvSpPr>
          <p:cNvPr id="95236" name="Rectangle 5"/>
          <p:cNvSpPr>
            <a:spLocks noChangeArrowheads="1"/>
          </p:cNvSpPr>
          <p:nvPr/>
        </p:nvSpPr>
        <p:spPr bwMode="auto">
          <a:xfrm>
            <a:off x="333375" y="844550"/>
            <a:ext cx="11725275" cy="378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600">
                <a:latin typeface="Arial" panose="020B0604020202020204" pitchFamily="34" charset="0"/>
              </a:rPr>
              <a:t>Классификация расходов бюджетов представляет собой группировку расходов бюджетов бюджетной системы Российской Федерации и отражает направление бюджетных средств на выполнение федеральными органами государственной власти (государственными органами), органами государственной власти субъектов Российской Федерации, органами местного самоуправления (муниципальными органами) и органами управления государственных внебюджетных фондов основных функций, решение социально-экономических задач.</a:t>
            </a:r>
          </a:p>
          <a:p>
            <a:r>
              <a:rPr lang="ru-RU" sz="1600">
                <a:latin typeface="Arial" panose="020B0604020202020204" pitchFamily="34" charset="0"/>
              </a:rPr>
              <a:t>Код классификации расходов бюджетов состоит из двадцати знаков. Структура двадцатизначного кода классификации расходов бюджетов является единой для бюджетов бюджетной системы Российской Федерации и включает следующие составные части:</a:t>
            </a:r>
          </a:p>
          <a:p>
            <a:r>
              <a:rPr lang="ru-RU" sz="1600">
                <a:latin typeface="Arial" panose="020B0604020202020204" pitchFamily="34" charset="0"/>
              </a:rPr>
              <a:t>кода главного распорядителя бюджетных средств (</a:t>
            </a:r>
            <a:r>
              <a:rPr lang="ru-RU" sz="1600">
                <a:latin typeface="Arial" panose="020B0604020202020204" pitchFamily="34" charset="0"/>
                <a:hlinkClick r:id="rId2" tooltip="Ссылка на текущий документ"/>
              </a:rPr>
              <a:t>1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3" tooltip="Ссылка на текущий документ"/>
              </a:rPr>
              <a:t>3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раздела (</a:t>
            </a:r>
            <a:r>
              <a:rPr lang="ru-RU" sz="1600">
                <a:latin typeface="Arial" panose="020B0604020202020204" pitchFamily="34" charset="0"/>
                <a:hlinkClick r:id="rId4" tooltip="Ссылка на текущий документ"/>
              </a:rPr>
              <a:t>4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5" tooltip="Ссылка на текущий документ"/>
              </a:rPr>
              <a:t>5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подраздела (</a:t>
            </a:r>
            <a:r>
              <a:rPr lang="ru-RU" sz="1600">
                <a:latin typeface="Arial" panose="020B0604020202020204" pitchFamily="34" charset="0"/>
                <a:hlinkClick r:id="rId6" tooltip="Ссылка на текущий документ"/>
              </a:rPr>
              <a:t>6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7" tooltip="Ссылка на текущий документ"/>
              </a:rPr>
              <a:t>7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целевой статьи (</a:t>
            </a:r>
            <a:r>
              <a:rPr lang="ru-RU" sz="1600">
                <a:latin typeface="Arial" panose="020B0604020202020204" pitchFamily="34" charset="0"/>
                <a:hlinkClick r:id="rId8" tooltip="Ссылка на текущий документ"/>
              </a:rPr>
              <a:t>8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9" tooltip="Ссылка на текущий документ"/>
              </a:rPr>
              <a:t>14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вида расходов (</a:t>
            </a:r>
            <a:r>
              <a:rPr lang="ru-RU" sz="1600">
                <a:latin typeface="Arial" panose="020B0604020202020204" pitchFamily="34" charset="0"/>
                <a:hlinkClick r:id="rId10" tooltip="Ссылка на текущий документ"/>
              </a:rPr>
              <a:t>15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11" tooltip="Ссылка на текущий документ"/>
              </a:rPr>
              <a:t>17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классификации операций сектора государственного управления, относящихся к расходам бюджетов (</a:t>
            </a:r>
            <a:r>
              <a:rPr lang="ru-RU" sz="1600">
                <a:latin typeface="Arial" panose="020B0604020202020204" pitchFamily="34" charset="0"/>
                <a:hlinkClick r:id="rId12" tooltip="Ссылка на текущий документ"/>
              </a:rPr>
              <a:t>18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13" tooltip="Ссылка на текущий документ"/>
              </a:rPr>
              <a:t>20</a:t>
            </a:r>
            <a:r>
              <a:rPr lang="ru-RU" sz="1600">
                <a:latin typeface="Arial" panose="020B0604020202020204" pitchFamily="34" charset="0"/>
              </a:rPr>
              <a:t> разряды).</a:t>
            </a:r>
          </a:p>
        </p:txBody>
      </p:sp>
      <p:graphicFrame>
        <p:nvGraphicFramePr>
          <p:cNvPr id="141445" name="Group 133"/>
          <p:cNvGraphicFramePr>
            <a:graphicFrameLocks noGrp="1"/>
          </p:cNvGraphicFramePr>
          <p:nvPr/>
        </p:nvGraphicFramePr>
        <p:xfrm>
          <a:off x="666972" y="4847665"/>
          <a:ext cx="11091135" cy="1554480"/>
        </p:xfrm>
        <a:graphic>
          <a:graphicData uri="http://schemas.openxmlformats.org/drawingml/2006/table">
            <a:tbl>
              <a:tblPr/>
              <a:tblGrid>
                <a:gridCol w="512748"/>
                <a:gridCol w="510784"/>
                <a:gridCol w="579542"/>
                <a:gridCol w="443989"/>
                <a:gridCol w="512748"/>
                <a:gridCol w="552039"/>
                <a:gridCol w="565791"/>
                <a:gridCol w="565791"/>
                <a:gridCol w="377194"/>
                <a:gridCol w="510784"/>
                <a:gridCol w="603118"/>
                <a:gridCol w="603117"/>
                <a:gridCol w="703310"/>
                <a:gridCol w="785821"/>
                <a:gridCol w="502926"/>
                <a:gridCol w="563463"/>
                <a:gridCol w="594895"/>
                <a:gridCol w="565791"/>
                <a:gridCol w="471493"/>
                <a:gridCol w="565791"/>
              </a:tblGrid>
              <a:tr h="272975">
                <a:tc rowSpan="2"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Главный распорядитель бюджетных средств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Раздел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Подраздел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Целевая статья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Вид расходов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Код статьи (подстатьи) КОСГУ, относящийся к расходам бюджетов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5563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 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программа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подпрограмма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Группа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Подгруппа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Элемент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4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2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3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4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5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6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7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8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9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10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11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12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13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14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15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16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17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18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19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20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16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Прямоугольник 1"/>
          <p:cNvSpPr>
            <a:spLocks noChangeArrowheads="1"/>
          </p:cNvSpPr>
          <p:nvPr/>
        </p:nvSpPr>
        <p:spPr bwMode="auto">
          <a:xfrm>
            <a:off x="581025" y="412750"/>
            <a:ext cx="11241088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2000" b="1">
                <a:solidFill>
                  <a:srgbClr val="FFFF00"/>
                </a:solidFill>
              </a:rPr>
              <a:t>Главный распорядитель бюджетных средств </a:t>
            </a:r>
            <a:r>
              <a:rPr lang="ru-RU" sz="2000" b="1"/>
              <a:t>(главный распорядитель средств соответствующего бюджета) - орган государственной власти (государственный орган), орган управления государственным внебюджетным фондом, орган местного самоуправления, орган местной администрации, а также наиболее значимое учреждение науки, образования, культуры и здравоохранения, указанное в ведомственной структуре расходов бюджета, имеющие право распределять бюджетные ассигнования и лимиты бюджетных обязательств между подведомственными распорядителями и (или) получателями бюджетных средств,</a:t>
            </a:r>
          </a:p>
          <a:p>
            <a:r>
              <a:rPr lang="ru-RU" sz="2000" b="1">
                <a:solidFill>
                  <a:srgbClr val="FFFF00"/>
                </a:solidFill>
              </a:rPr>
              <a:t>Распорядитель бюджетных средств </a:t>
            </a:r>
            <a:r>
              <a:rPr lang="ru-RU" sz="2000" b="1"/>
              <a:t>(распорядитель средств соответствующего бюджета) - орган государственной власти (государственный орган), орган управления государственным внебюджетным фондом, орган местного самоуправления, орган местной администрации, казенное учреждение, имеющие право распределять бюджетные ассигнования и лимиты бюджетных обязательств между подведомственными распорядителями и (или) получателями бюджетных средств</a:t>
            </a:r>
          </a:p>
          <a:p>
            <a:r>
              <a:rPr lang="ru-RU" sz="2000" b="1">
                <a:solidFill>
                  <a:srgbClr val="FFFF00"/>
                </a:solidFill>
              </a:rPr>
              <a:t>Получатель бюджетных средств </a:t>
            </a:r>
            <a:r>
              <a:rPr lang="ru-RU" sz="2000" b="1"/>
              <a:t>(получатель средств соответствующего бюджета) - орган государственной власти (государственный орган), орган управления государственным внебюджетным фондом, орган местного самоуправления, орган местной администрации, находящееся в ведении главного распорядителя (распорядителя) бюджетных средств казенное учреждение, имеющие право на принятие и (или) исполнение бюджетных обязательств от имени публично-правового образования за счет средств соответствующего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2446331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Прямоугольник 1"/>
          <p:cNvSpPr>
            <a:spLocks noChangeArrowheads="1"/>
          </p:cNvSpPr>
          <p:nvPr/>
        </p:nvSpPr>
        <p:spPr bwMode="auto">
          <a:xfrm>
            <a:off x="495300" y="258763"/>
            <a:ext cx="107029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2400" b="1"/>
              <a:t>Перечень </a:t>
            </a:r>
            <a:r>
              <a:rPr lang="ru-RU" sz="2400" b="1">
                <a:solidFill>
                  <a:srgbClr val="FFFF00"/>
                </a:solidFill>
              </a:rPr>
              <a:t>главных распорядителей средств </a:t>
            </a:r>
            <a:r>
              <a:rPr lang="ru-RU" sz="2400" b="1"/>
              <a:t>федерального бюджета, бюджета субъекта Российской Федерации, бюджетов государственных внебюджетных фондов, местного бюджета устанавливается законом (решением) о соответствующем бюджете в составе ведомственной структуры расходов.</a:t>
            </a:r>
          </a:p>
        </p:txBody>
      </p:sp>
      <p:sp>
        <p:nvSpPr>
          <p:cNvPr id="97283" name="Прямоугольник 2"/>
          <p:cNvSpPr>
            <a:spLocks noChangeArrowheads="1"/>
          </p:cNvSpPr>
          <p:nvPr/>
        </p:nvSpPr>
        <p:spPr bwMode="auto">
          <a:xfrm>
            <a:off x="646113" y="1827213"/>
            <a:ext cx="11133137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b="1"/>
              <a:t>Едиными для бюджетов бюджетной системы Российской Федерации разделами и подразделами </a:t>
            </a:r>
            <a:r>
              <a:rPr lang="ru-RU" b="1">
                <a:hlinkClick r:id="rId2"/>
              </a:rPr>
              <a:t>классификации расходов</a:t>
            </a:r>
            <a:r>
              <a:rPr lang="ru-RU" b="1"/>
              <a:t> бюджетов являются:</a:t>
            </a:r>
          </a:p>
          <a:p>
            <a:r>
              <a:rPr lang="ru-RU" b="1"/>
              <a:t>1) общегосударственные вопросы:</a:t>
            </a:r>
          </a:p>
          <a:p>
            <a:r>
              <a:rPr lang="ru-RU" b="1"/>
              <a:t>2) национальная оборона</a:t>
            </a:r>
          </a:p>
          <a:p>
            <a:r>
              <a:rPr lang="ru-RU" b="1"/>
              <a:t>3) национальная безопасность и правоохранительная деятельность</a:t>
            </a:r>
          </a:p>
          <a:p>
            <a:r>
              <a:rPr lang="ru-RU" b="1"/>
              <a:t>4) национальная экономика</a:t>
            </a:r>
          </a:p>
          <a:p>
            <a:r>
              <a:rPr lang="ru-RU" b="1"/>
              <a:t>5) жилищно-коммунальное хозяйство</a:t>
            </a:r>
          </a:p>
          <a:p>
            <a:r>
              <a:rPr lang="ru-RU" b="1"/>
              <a:t>6) охрана окружающей среды</a:t>
            </a:r>
          </a:p>
          <a:p>
            <a:r>
              <a:rPr lang="ru-RU" b="1"/>
              <a:t>7) образование</a:t>
            </a:r>
          </a:p>
          <a:p>
            <a:r>
              <a:rPr lang="ru-RU" b="1"/>
              <a:t>8) культура, кинематография</a:t>
            </a:r>
          </a:p>
          <a:p>
            <a:r>
              <a:rPr lang="ru-RU" b="1"/>
              <a:t>9) здравоохранение</a:t>
            </a:r>
          </a:p>
          <a:p>
            <a:r>
              <a:rPr lang="ru-RU" b="1"/>
              <a:t>10) социальная политика</a:t>
            </a:r>
          </a:p>
          <a:p>
            <a:r>
              <a:rPr lang="ru-RU" b="1"/>
              <a:t>11) физическая культура и спорт</a:t>
            </a:r>
          </a:p>
          <a:p>
            <a:r>
              <a:rPr lang="ru-RU" b="1"/>
              <a:t>12) средства массовой информации</a:t>
            </a:r>
          </a:p>
          <a:p>
            <a:r>
              <a:rPr lang="ru-RU" b="1"/>
              <a:t>13) обслуживание государственного и муниципального долга</a:t>
            </a:r>
          </a:p>
          <a:p>
            <a:r>
              <a:rPr lang="ru-RU" b="1"/>
              <a:t>14) 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</p:spTree>
    <p:extLst>
      <p:ext uri="{BB962C8B-B14F-4D97-AF65-F5344CB8AC3E}">
        <p14:creationId xmlns:p14="http://schemas.microsoft.com/office/powerpoint/2010/main" val="1114266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8639" y="395118"/>
            <a:ext cx="1134931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01 ОБЩЕГОСУДАРСТВЕННЫЕ ВОПРОСЫ</a:t>
            </a:r>
          </a:p>
          <a:p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sz="2000" b="1" dirty="0" smtClean="0"/>
              <a:t>0101 Функционирование </a:t>
            </a:r>
            <a:r>
              <a:rPr lang="ru-RU" sz="2000" b="1" dirty="0"/>
              <a:t>Президента Российской Федерации</a:t>
            </a:r>
          </a:p>
          <a:p>
            <a:r>
              <a:rPr lang="ru-RU" sz="2000" b="1" dirty="0" smtClean="0"/>
              <a:t>0102 Функционирование </a:t>
            </a:r>
            <a:r>
              <a:rPr lang="ru-RU" sz="2000" b="1" dirty="0"/>
              <a:t>высшего должностного лица субъекта Российской Федерации и муниципального образования</a:t>
            </a:r>
          </a:p>
          <a:p>
            <a:r>
              <a:rPr lang="ru-RU" sz="2000" b="1" dirty="0" smtClean="0"/>
              <a:t>0103 Функционирование </a:t>
            </a:r>
            <a:r>
              <a:rPr lang="ru-RU" sz="2000" b="1" dirty="0"/>
              <a:t>законодательных (представительных) органов государственной власти и представительных органов муниципальных образований</a:t>
            </a:r>
          </a:p>
          <a:p>
            <a:r>
              <a:rPr lang="ru-RU" sz="2000" b="1" dirty="0" smtClean="0"/>
              <a:t>0104 Функционирование </a:t>
            </a:r>
            <a:r>
              <a:rPr lang="ru-RU" sz="2000" b="1" dirty="0"/>
              <a:t>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</a:r>
          </a:p>
          <a:p>
            <a:r>
              <a:rPr lang="ru-RU" sz="2000" b="1" dirty="0" smtClean="0"/>
              <a:t>0105 Судебная </a:t>
            </a:r>
            <a:r>
              <a:rPr lang="ru-RU" sz="2000" b="1" dirty="0"/>
              <a:t>система</a:t>
            </a:r>
          </a:p>
          <a:p>
            <a:r>
              <a:rPr lang="ru-RU" sz="2000" b="1" dirty="0" smtClean="0"/>
              <a:t>0106 Обеспечение </a:t>
            </a:r>
            <a:r>
              <a:rPr lang="ru-RU" sz="2000" b="1" dirty="0"/>
              <a:t>деятельности финансовых, налоговых и таможенных органов и органов финансового (финансово-бюджетного) надзора</a:t>
            </a:r>
          </a:p>
          <a:p>
            <a:r>
              <a:rPr lang="ru-RU" sz="2000" b="1" dirty="0" smtClean="0"/>
              <a:t>0107 Обеспечение </a:t>
            </a:r>
            <a:r>
              <a:rPr lang="ru-RU" sz="2000" b="1" dirty="0"/>
              <a:t>проведения выборов и референдумов</a:t>
            </a:r>
          </a:p>
          <a:p>
            <a:r>
              <a:rPr lang="ru-RU" sz="2000" b="1" dirty="0" smtClean="0"/>
              <a:t>0108 Международные </a:t>
            </a:r>
            <a:r>
              <a:rPr lang="ru-RU" sz="2000" b="1" dirty="0"/>
              <a:t>отношения и международное сотрудничество</a:t>
            </a:r>
          </a:p>
          <a:p>
            <a:r>
              <a:rPr lang="ru-RU" sz="2000" b="1" dirty="0" smtClean="0"/>
              <a:t>0109 Государственный </a:t>
            </a:r>
            <a:r>
              <a:rPr lang="ru-RU" sz="2000" b="1" dirty="0"/>
              <a:t>материальный резерв</a:t>
            </a:r>
          </a:p>
          <a:p>
            <a:r>
              <a:rPr lang="ru-RU" sz="2000" b="1" dirty="0" smtClean="0"/>
              <a:t>0110 Фундаментальные </a:t>
            </a:r>
            <a:r>
              <a:rPr lang="ru-RU" sz="2000" b="1" dirty="0"/>
              <a:t>исследования</a:t>
            </a:r>
          </a:p>
          <a:p>
            <a:r>
              <a:rPr lang="ru-RU" sz="2000" b="1" dirty="0" smtClean="0"/>
              <a:t>0111 Резервные </a:t>
            </a:r>
            <a:r>
              <a:rPr lang="ru-RU" sz="2000" b="1" dirty="0"/>
              <a:t>фонды</a:t>
            </a:r>
          </a:p>
          <a:p>
            <a:r>
              <a:rPr lang="ru-RU" sz="2000" b="1" dirty="0" smtClean="0"/>
              <a:t>0112 Прикладные </a:t>
            </a:r>
            <a:r>
              <a:rPr lang="ru-RU" sz="2000" b="1" dirty="0"/>
              <a:t>научные исследования в области общегосударственных вопросов</a:t>
            </a:r>
          </a:p>
          <a:p>
            <a:r>
              <a:rPr lang="ru-RU" sz="2000" b="1" dirty="0" smtClean="0"/>
              <a:t>0113 Другие </a:t>
            </a:r>
            <a:r>
              <a:rPr lang="ru-RU" sz="2000" b="1" dirty="0"/>
              <a:t>общегосударственные </a:t>
            </a:r>
            <a:r>
              <a:rPr lang="ru-RU" sz="2000" b="1" dirty="0" smtClean="0"/>
              <a:t>вопросы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35149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1063" y="308973"/>
            <a:ext cx="107146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02 НАЦИОНАЛЬНАЯ ОБОРОНА</a:t>
            </a:r>
          </a:p>
          <a:p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sz="2000" b="1" dirty="0" smtClean="0"/>
              <a:t>0201 Вооруженные </a:t>
            </a:r>
            <a:r>
              <a:rPr lang="ru-RU" sz="2000" b="1" dirty="0"/>
              <a:t>Силы Российской Федерации</a:t>
            </a:r>
          </a:p>
          <a:p>
            <a:r>
              <a:rPr lang="ru-RU" sz="2000" b="1" dirty="0" smtClean="0"/>
              <a:t>0203 Мобилизационная </a:t>
            </a:r>
            <a:r>
              <a:rPr lang="ru-RU" sz="2000" b="1" dirty="0"/>
              <a:t>и вневойсковая подготовка</a:t>
            </a:r>
          </a:p>
          <a:p>
            <a:r>
              <a:rPr lang="ru-RU" sz="2000" b="1" dirty="0" smtClean="0"/>
              <a:t>0204 Мобилизационная </a:t>
            </a:r>
            <a:r>
              <a:rPr lang="ru-RU" sz="2000" b="1" dirty="0"/>
              <a:t>подготовка экономики</a:t>
            </a:r>
          </a:p>
          <a:p>
            <a:r>
              <a:rPr lang="ru-RU" sz="2000" b="1" dirty="0" smtClean="0"/>
              <a:t>0205 Подготовка </a:t>
            </a:r>
            <a:r>
              <a:rPr lang="ru-RU" sz="2000" b="1" dirty="0"/>
              <a:t>и участие в обеспечении коллективной безопасности и миротворческой деятельности</a:t>
            </a:r>
          </a:p>
          <a:p>
            <a:r>
              <a:rPr lang="ru-RU" sz="2000" b="1" dirty="0" smtClean="0"/>
              <a:t>0206 Ядерно-оружейный </a:t>
            </a:r>
            <a:r>
              <a:rPr lang="ru-RU" sz="2000" b="1" dirty="0"/>
              <a:t>комплекс</a:t>
            </a:r>
          </a:p>
          <a:p>
            <a:r>
              <a:rPr lang="ru-RU" sz="2000" b="1" dirty="0" smtClean="0"/>
              <a:t>0207 Реализация </a:t>
            </a:r>
            <a:r>
              <a:rPr lang="ru-RU" sz="2000" b="1" dirty="0"/>
              <a:t>международных обязательств в сфере военно-технического сотрудничества</a:t>
            </a:r>
          </a:p>
          <a:p>
            <a:r>
              <a:rPr lang="ru-RU" sz="2000" b="1" dirty="0" smtClean="0"/>
              <a:t>0208 Прикладные </a:t>
            </a:r>
            <a:r>
              <a:rPr lang="ru-RU" sz="2000" b="1" dirty="0"/>
              <a:t>научные исследования в области национальной обороны</a:t>
            </a:r>
          </a:p>
          <a:p>
            <a:r>
              <a:rPr lang="ru-RU" sz="2000" b="1" dirty="0" smtClean="0"/>
              <a:t>0209 Другие </a:t>
            </a:r>
            <a:r>
              <a:rPr lang="ru-RU" sz="2000" b="1" dirty="0"/>
              <a:t>вопросы в области национальной обороны</a:t>
            </a:r>
          </a:p>
        </p:txBody>
      </p:sp>
    </p:spTree>
    <p:extLst>
      <p:ext uri="{BB962C8B-B14F-4D97-AF65-F5344CB8AC3E}">
        <p14:creationId xmlns:p14="http://schemas.microsoft.com/office/powerpoint/2010/main" val="1908773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1063" y="620945"/>
            <a:ext cx="1071461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03 НАЦИОНАЛЬНАЯ </a:t>
            </a:r>
            <a:r>
              <a:rPr lang="ru-RU" sz="2400" b="1" dirty="0">
                <a:solidFill>
                  <a:srgbClr val="FFFF00"/>
                </a:solidFill>
              </a:rPr>
              <a:t>БЕЗОПАСНОСТЬ И ПРАВООХРАНИТЕЛЬНАЯ </a:t>
            </a:r>
            <a:r>
              <a:rPr lang="ru-RU" sz="2400" b="1" dirty="0" smtClean="0">
                <a:solidFill>
                  <a:srgbClr val="FFFF00"/>
                </a:solidFill>
              </a:rPr>
              <a:t>ДЕЯТЕЛЬНОСТЬ</a:t>
            </a:r>
          </a:p>
          <a:p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sz="2000" b="1" dirty="0" smtClean="0"/>
              <a:t>0301 Органы </a:t>
            </a:r>
            <a:r>
              <a:rPr lang="ru-RU" sz="2000" b="1" dirty="0"/>
              <a:t>прокуратуры и следствия</a:t>
            </a:r>
          </a:p>
          <a:p>
            <a:r>
              <a:rPr lang="ru-RU" sz="2000" b="1" dirty="0" smtClean="0"/>
              <a:t>0302 Органы </a:t>
            </a:r>
            <a:r>
              <a:rPr lang="ru-RU" sz="2000" b="1" dirty="0"/>
              <a:t>внутренних дел</a:t>
            </a:r>
          </a:p>
          <a:p>
            <a:r>
              <a:rPr lang="ru-RU" sz="2000" b="1" dirty="0" smtClean="0"/>
              <a:t>0303 Внутренние </a:t>
            </a:r>
            <a:r>
              <a:rPr lang="ru-RU" sz="2000" b="1" dirty="0"/>
              <a:t>войска</a:t>
            </a:r>
          </a:p>
          <a:p>
            <a:r>
              <a:rPr lang="ru-RU" sz="2000" b="1" dirty="0" smtClean="0"/>
              <a:t>0304 Органы </a:t>
            </a:r>
            <a:r>
              <a:rPr lang="ru-RU" sz="2000" b="1" dirty="0"/>
              <a:t>юстиции</a:t>
            </a:r>
          </a:p>
          <a:p>
            <a:r>
              <a:rPr lang="ru-RU" sz="2000" b="1" dirty="0" smtClean="0"/>
              <a:t>0305 Система </a:t>
            </a:r>
            <a:r>
              <a:rPr lang="ru-RU" sz="2000" b="1" dirty="0"/>
              <a:t>исполнения </a:t>
            </a:r>
            <a:r>
              <a:rPr lang="ru-RU" sz="2000" b="1" dirty="0" smtClean="0"/>
              <a:t>наказаний</a:t>
            </a:r>
          </a:p>
          <a:p>
            <a:r>
              <a:rPr lang="ru-RU" sz="2000" b="1" dirty="0"/>
              <a:t>0306 Органы безопасности</a:t>
            </a:r>
          </a:p>
          <a:p>
            <a:r>
              <a:rPr lang="ru-RU" sz="2000" b="1" dirty="0"/>
              <a:t>0307 Органы пограничной службы</a:t>
            </a:r>
          </a:p>
          <a:p>
            <a:r>
              <a:rPr lang="ru-RU" sz="2000" b="1" dirty="0"/>
              <a:t>0308 Органы по контролю за оборотом наркотических средств и психотропных веществ</a:t>
            </a:r>
          </a:p>
          <a:p>
            <a:r>
              <a:rPr lang="ru-RU" sz="2000" b="1" dirty="0" smtClean="0"/>
              <a:t>0309 Защита </a:t>
            </a:r>
            <a:r>
              <a:rPr lang="ru-RU" sz="2000" b="1" dirty="0"/>
              <a:t>населения и территории от чрезвычайных ситуаций природного и техногенного характера, гражданская оборона</a:t>
            </a:r>
          </a:p>
          <a:p>
            <a:r>
              <a:rPr lang="ru-RU" sz="2000" b="1" dirty="0" smtClean="0"/>
              <a:t>0310 Обеспечение </a:t>
            </a:r>
            <a:r>
              <a:rPr lang="ru-RU" sz="2000" b="1" dirty="0"/>
              <a:t>пожарной безопасности</a:t>
            </a:r>
          </a:p>
          <a:p>
            <a:r>
              <a:rPr lang="ru-RU" sz="2000" b="1" dirty="0" smtClean="0"/>
              <a:t>0311 Миграционная </a:t>
            </a:r>
            <a:r>
              <a:rPr lang="ru-RU" sz="2000" b="1" dirty="0"/>
              <a:t>политика</a:t>
            </a:r>
          </a:p>
          <a:p>
            <a:r>
              <a:rPr lang="ru-RU" sz="2000" b="1" dirty="0" smtClean="0"/>
              <a:t>0313 Прикладные </a:t>
            </a:r>
            <a:r>
              <a:rPr lang="ru-RU" sz="2000" b="1" dirty="0"/>
              <a:t>научные исследования в области национальной безопасности и правоохранительной деятельности</a:t>
            </a:r>
          </a:p>
          <a:p>
            <a:r>
              <a:rPr lang="ru-RU" sz="2000" b="1" dirty="0" smtClean="0"/>
              <a:t>0314 Другие </a:t>
            </a:r>
            <a:r>
              <a:rPr lang="ru-RU" sz="2000" b="1" dirty="0"/>
              <a:t>вопросы в области национальной безопасности и правоохранительной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914363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6368" y="618286"/>
            <a:ext cx="112632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04 НАЦИОНАЛЬНАЯ </a:t>
            </a:r>
            <a:r>
              <a:rPr lang="ru-RU" sz="2400" b="1" dirty="0" smtClean="0">
                <a:solidFill>
                  <a:srgbClr val="FFFF00"/>
                </a:solidFill>
              </a:rPr>
              <a:t>ЭКОНОМИКА</a:t>
            </a:r>
          </a:p>
          <a:p>
            <a:endParaRPr lang="ru-RU" sz="2400" b="1" dirty="0">
              <a:solidFill>
                <a:srgbClr val="FFFF00"/>
              </a:solidFill>
            </a:endParaRPr>
          </a:p>
          <a:p>
            <a:r>
              <a:rPr lang="ru-RU" sz="2000" b="1" dirty="0" smtClean="0"/>
              <a:t>0401 Общеэкономические </a:t>
            </a:r>
            <a:r>
              <a:rPr lang="ru-RU" sz="2000" b="1" dirty="0"/>
              <a:t>вопросы</a:t>
            </a:r>
          </a:p>
          <a:p>
            <a:r>
              <a:rPr lang="ru-RU" sz="2000" b="1" dirty="0" smtClean="0"/>
              <a:t>0402 Топливно-энергетический </a:t>
            </a:r>
            <a:r>
              <a:rPr lang="ru-RU" sz="2000" b="1" dirty="0"/>
              <a:t>комплекс</a:t>
            </a:r>
          </a:p>
          <a:p>
            <a:r>
              <a:rPr lang="ru-RU" sz="2000" b="1" dirty="0" smtClean="0"/>
              <a:t>0403 Исследование </a:t>
            </a:r>
            <a:r>
              <a:rPr lang="ru-RU" sz="2000" b="1" dirty="0"/>
              <a:t>и использование космического пространства</a:t>
            </a:r>
          </a:p>
          <a:p>
            <a:r>
              <a:rPr lang="ru-RU" sz="2000" b="1" dirty="0" smtClean="0"/>
              <a:t>0404 Воспроизводство </a:t>
            </a:r>
            <a:r>
              <a:rPr lang="ru-RU" sz="2000" b="1" dirty="0"/>
              <a:t>минерально-сырьевой базы</a:t>
            </a:r>
          </a:p>
          <a:p>
            <a:r>
              <a:rPr lang="ru-RU" sz="2000" b="1" dirty="0" smtClean="0"/>
              <a:t>0405 Сельское </a:t>
            </a:r>
            <a:r>
              <a:rPr lang="ru-RU" sz="2000" b="1" dirty="0"/>
              <a:t>хозяйство и рыболовство</a:t>
            </a:r>
          </a:p>
          <a:p>
            <a:r>
              <a:rPr lang="ru-RU" sz="2000" b="1" dirty="0" smtClean="0"/>
              <a:t>0406 Водное </a:t>
            </a:r>
            <a:r>
              <a:rPr lang="ru-RU" sz="2000" b="1" dirty="0"/>
              <a:t>хозяйство</a:t>
            </a:r>
          </a:p>
          <a:p>
            <a:r>
              <a:rPr lang="ru-RU" sz="2000" b="1" dirty="0" smtClean="0"/>
              <a:t>0407 Лесное </a:t>
            </a:r>
            <a:r>
              <a:rPr lang="ru-RU" sz="2000" b="1" dirty="0"/>
              <a:t>хозяйство</a:t>
            </a:r>
          </a:p>
          <a:p>
            <a:r>
              <a:rPr lang="ru-RU" sz="2000" b="1" dirty="0" smtClean="0"/>
              <a:t>0408 Транспорт</a:t>
            </a:r>
            <a:endParaRPr lang="ru-RU" sz="2000" b="1" dirty="0"/>
          </a:p>
          <a:p>
            <a:r>
              <a:rPr lang="ru-RU" sz="2000" b="1" dirty="0" smtClean="0"/>
              <a:t>0409 Дорожное </a:t>
            </a:r>
            <a:r>
              <a:rPr lang="ru-RU" sz="2000" b="1" dirty="0"/>
              <a:t>хозяйство (дорожные фонды)</a:t>
            </a:r>
          </a:p>
          <a:p>
            <a:r>
              <a:rPr lang="ru-RU" sz="2000" b="1" dirty="0" smtClean="0"/>
              <a:t>0410 Связь </a:t>
            </a:r>
            <a:r>
              <a:rPr lang="ru-RU" sz="2000" b="1" dirty="0"/>
              <a:t>и информатика</a:t>
            </a:r>
          </a:p>
          <a:p>
            <a:r>
              <a:rPr lang="ru-RU" sz="2000" b="1" dirty="0" smtClean="0"/>
              <a:t>0411 Прикладные </a:t>
            </a:r>
            <a:r>
              <a:rPr lang="ru-RU" sz="2000" b="1" dirty="0"/>
              <a:t>научные исследования в области национальной экономики</a:t>
            </a:r>
          </a:p>
          <a:p>
            <a:r>
              <a:rPr lang="ru-RU" sz="2000" b="1" dirty="0" smtClean="0"/>
              <a:t>0412 Другие </a:t>
            </a:r>
            <a:r>
              <a:rPr lang="ru-RU" sz="2000" b="1" dirty="0"/>
              <a:t>вопросы в области национальной </a:t>
            </a:r>
            <a:r>
              <a:rPr lang="ru-RU" sz="2000" b="1" dirty="0" smtClean="0"/>
              <a:t>экономики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14190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457" y="544333"/>
            <a:ext cx="115752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05 ЖИЛИЩНО-КОММУНАЛЬНОЕ ХОЗЯЙСТВО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0501 Жилищное </a:t>
            </a:r>
            <a:r>
              <a:rPr lang="ru-RU" sz="2000" b="1" dirty="0"/>
              <a:t>хозяйство</a:t>
            </a:r>
          </a:p>
          <a:p>
            <a:r>
              <a:rPr lang="ru-RU" sz="2000" b="1" dirty="0" smtClean="0"/>
              <a:t>0502 Коммунальное </a:t>
            </a:r>
            <a:r>
              <a:rPr lang="ru-RU" sz="2000" b="1" dirty="0"/>
              <a:t>хозяйство</a:t>
            </a:r>
          </a:p>
          <a:p>
            <a:r>
              <a:rPr lang="ru-RU" sz="2000" b="1" dirty="0" smtClean="0"/>
              <a:t>0503 Благоустройство</a:t>
            </a:r>
            <a:endParaRPr lang="ru-RU" sz="2000" b="1" dirty="0"/>
          </a:p>
          <a:p>
            <a:pPr marR="0"/>
            <a:r>
              <a:rPr lang="ru-RU" sz="2000" b="1" dirty="0" smtClean="0"/>
              <a:t>0504 Прикладные </a:t>
            </a:r>
            <a:r>
              <a:rPr lang="ru-RU" sz="2000" b="1" dirty="0"/>
              <a:t>научные исследования в области жилищно-коммунального хозяйства</a:t>
            </a:r>
          </a:p>
          <a:p>
            <a:pPr marR="0"/>
            <a:r>
              <a:rPr lang="ru-RU" sz="2000" b="1" dirty="0" smtClean="0"/>
              <a:t>0505 Другие </a:t>
            </a:r>
            <a:r>
              <a:rPr lang="ru-RU" sz="2000" b="1" dirty="0"/>
              <a:t>вопросы в области жилищно-коммунального хозяйства</a:t>
            </a:r>
          </a:p>
          <a:p>
            <a:endParaRPr lang="ru-RU" sz="2000" b="1" dirty="0" smtClean="0"/>
          </a:p>
          <a:p>
            <a:r>
              <a:rPr lang="ru-RU" sz="2400" b="1" dirty="0" smtClean="0">
                <a:solidFill>
                  <a:srgbClr val="FFFF00"/>
                </a:solidFill>
              </a:rPr>
              <a:t>06 ОХРАНА </a:t>
            </a:r>
            <a:r>
              <a:rPr lang="ru-RU" sz="2400" b="1" dirty="0">
                <a:solidFill>
                  <a:srgbClr val="FFFF00"/>
                </a:solidFill>
              </a:rPr>
              <a:t>ОКРУЖАЮЩЕЙ </a:t>
            </a:r>
            <a:r>
              <a:rPr lang="ru-RU" sz="2400" b="1" dirty="0" smtClean="0">
                <a:solidFill>
                  <a:srgbClr val="FFFF00"/>
                </a:solidFill>
              </a:rPr>
              <a:t>СРЕДЫ</a:t>
            </a:r>
          </a:p>
          <a:p>
            <a:endParaRPr lang="ru-RU" sz="2000" b="1" dirty="0"/>
          </a:p>
          <a:p>
            <a:r>
              <a:rPr lang="ru-RU" sz="2000" b="1" dirty="0" smtClean="0"/>
              <a:t>0601 Экологический </a:t>
            </a:r>
            <a:r>
              <a:rPr lang="ru-RU" sz="2000" b="1" dirty="0"/>
              <a:t>контроль</a:t>
            </a:r>
          </a:p>
          <a:p>
            <a:r>
              <a:rPr lang="ru-RU" sz="2000" b="1" dirty="0" smtClean="0"/>
              <a:t>0602 Сбор</a:t>
            </a:r>
            <a:r>
              <a:rPr lang="ru-RU" sz="2000" b="1" dirty="0"/>
              <a:t>, удаление отходов и очистка сточных вод</a:t>
            </a:r>
          </a:p>
          <a:p>
            <a:r>
              <a:rPr lang="ru-RU" sz="2000" b="1" dirty="0" smtClean="0"/>
              <a:t>0603 Охрана </a:t>
            </a:r>
            <a:r>
              <a:rPr lang="ru-RU" sz="2000" b="1" dirty="0"/>
              <a:t>объектов растительного и животного мира и среды их обитания</a:t>
            </a:r>
          </a:p>
          <a:p>
            <a:r>
              <a:rPr lang="ru-RU" sz="2000" b="1" dirty="0" smtClean="0"/>
              <a:t>0604 Прикладные </a:t>
            </a:r>
            <a:r>
              <a:rPr lang="ru-RU" sz="2000" b="1" dirty="0"/>
              <a:t>научные исследования в области охраны окружающей среды</a:t>
            </a:r>
          </a:p>
          <a:p>
            <a:r>
              <a:rPr lang="ru-RU" sz="2000" b="1" dirty="0" smtClean="0"/>
              <a:t>0605 Другие </a:t>
            </a:r>
            <a:r>
              <a:rPr lang="ru-RU" sz="2000" b="1" dirty="0"/>
              <a:t>вопросы в области охраны окружающей </a:t>
            </a:r>
            <a:r>
              <a:rPr lang="ru-RU" sz="2000" b="1" dirty="0" smtClean="0"/>
              <a:t>среды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306787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457" y="544333"/>
            <a:ext cx="1157522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07 ОБРАЗОВАНИЕ</a:t>
            </a:r>
          </a:p>
          <a:p>
            <a:endParaRPr lang="ru-RU" sz="2000" b="1" dirty="0"/>
          </a:p>
          <a:p>
            <a:r>
              <a:rPr lang="ru-RU" sz="2000" b="1" dirty="0" smtClean="0"/>
              <a:t>0701 Дошкольное </a:t>
            </a:r>
            <a:r>
              <a:rPr lang="ru-RU" sz="2000" b="1" dirty="0"/>
              <a:t>образование</a:t>
            </a:r>
          </a:p>
          <a:p>
            <a:r>
              <a:rPr lang="ru-RU" sz="2000" b="1" dirty="0" smtClean="0"/>
              <a:t>0702 Общее </a:t>
            </a:r>
            <a:r>
              <a:rPr lang="ru-RU" sz="2000" b="1" dirty="0"/>
              <a:t>образование</a:t>
            </a:r>
          </a:p>
          <a:p>
            <a:r>
              <a:rPr lang="ru-RU" sz="2000" b="1" dirty="0" smtClean="0"/>
              <a:t>0704 Среднее </a:t>
            </a:r>
            <a:r>
              <a:rPr lang="ru-RU" sz="2000" b="1" dirty="0"/>
              <a:t>профессиональное образование</a:t>
            </a:r>
          </a:p>
          <a:p>
            <a:r>
              <a:rPr lang="ru-RU" sz="2000" b="1" dirty="0" smtClean="0"/>
              <a:t>0705 Профессиональная </a:t>
            </a:r>
            <a:r>
              <a:rPr lang="ru-RU" sz="2000" b="1" dirty="0"/>
              <a:t>подготовка, переподготовка и повышение квалификации</a:t>
            </a:r>
          </a:p>
          <a:p>
            <a:r>
              <a:rPr lang="ru-RU" sz="2000" b="1" dirty="0" smtClean="0"/>
              <a:t>0706 Высшее </a:t>
            </a:r>
            <a:r>
              <a:rPr lang="ru-RU" sz="2000" b="1" dirty="0"/>
              <a:t>и послевузовское профессиональное образование</a:t>
            </a:r>
          </a:p>
          <a:p>
            <a:r>
              <a:rPr lang="ru-RU" sz="2000" b="1" dirty="0" smtClean="0"/>
              <a:t>0707 Молодежная </a:t>
            </a:r>
            <a:r>
              <a:rPr lang="ru-RU" sz="2000" b="1" dirty="0"/>
              <a:t>политика и оздоровление детей</a:t>
            </a:r>
          </a:p>
          <a:p>
            <a:r>
              <a:rPr lang="ru-RU" sz="2000" b="1" dirty="0" smtClean="0"/>
              <a:t>0708 Прикладные </a:t>
            </a:r>
            <a:r>
              <a:rPr lang="ru-RU" sz="2000" b="1" dirty="0"/>
              <a:t>научные исследования в области образования</a:t>
            </a:r>
          </a:p>
          <a:p>
            <a:r>
              <a:rPr lang="ru-RU" sz="2000" b="1" dirty="0" smtClean="0"/>
              <a:t>0709 Другие </a:t>
            </a:r>
            <a:r>
              <a:rPr lang="ru-RU" sz="2000" b="1" dirty="0"/>
              <a:t>вопросы в области образования</a:t>
            </a:r>
          </a:p>
          <a:p>
            <a:endParaRPr lang="ru-RU" sz="2000" b="1" dirty="0" smtClean="0"/>
          </a:p>
          <a:p>
            <a:r>
              <a:rPr lang="ru-RU" sz="2400" b="1" dirty="0">
                <a:solidFill>
                  <a:srgbClr val="FFFF00"/>
                </a:solidFill>
              </a:rPr>
              <a:t>08 КУЛЬТУРА, КИНЕМАТОГРАФИЯ</a:t>
            </a:r>
          </a:p>
          <a:p>
            <a:endParaRPr lang="ru-RU" sz="2000" b="1" dirty="0"/>
          </a:p>
          <a:p>
            <a:r>
              <a:rPr lang="ru-RU" sz="2000" b="1" dirty="0" smtClean="0"/>
              <a:t>0801 Культура</a:t>
            </a:r>
            <a:endParaRPr lang="ru-RU" sz="2000" b="1" dirty="0"/>
          </a:p>
          <a:p>
            <a:r>
              <a:rPr lang="ru-RU" sz="2000" b="1" dirty="0" smtClean="0"/>
              <a:t>0802 Кинематография</a:t>
            </a:r>
            <a:endParaRPr lang="ru-RU" sz="2000" b="1" dirty="0"/>
          </a:p>
          <a:p>
            <a:r>
              <a:rPr lang="ru-RU" sz="2000" b="1" dirty="0" smtClean="0"/>
              <a:t>0803 Прикладные </a:t>
            </a:r>
            <a:r>
              <a:rPr lang="ru-RU" sz="2000" b="1" dirty="0"/>
              <a:t>научные исследования в области культуры, кинематографии</a:t>
            </a:r>
          </a:p>
          <a:p>
            <a:r>
              <a:rPr lang="ru-RU" sz="2000" b="1" dirty="0" smtClean="0"/>
              <a:t>0804 Другие </a:t>
            </a:r>
            <a:r>
              <a:rPr lang="ru-RU" sz="2000" b="1" dirty="0"/>
              <a:t>вопросы в области культуры, </a:t>
            </a:r>
            <a:r>
              <a:rPr lang="ru-RU" sz="2000" b="1" dirty="0" smtClean="0"/>
              <a:t>кинематографии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98532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457" y="544333"/>
            <a:ext cx="1157522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FFFF00"/>
                </a:solidFill>
              </a:rPr>
              <a:t>09 ЗДРАВООХРАНЕНИЕ</a:t>
            </a:r>
          </a:p>
          <a:p>
            <a:endParaRPr lang="ru-RU" sz="2200" b="1" dirty="0"/>
          </a:p>
          <a:p>
            <a:r>
              <a:rPr lang="ru-RU" sz="2000" b="1" dirty="0" smtClean="0"/>
              <a:t>0901 Стационарная </a:t>
            </a:r>
            <a:r>
              <a:rPr lang="ru-RU" sz="2000" b="1" dirty="0"/>
              <a:t>медицинская помощь</a:t>
            </a:r>
          </a:p>
          <a:p>
            <a:r>
              <a:rPr lang="ru-RU" sz="2000" b="1" dirty="0" smtClean="0"/>
              <a:t>0902 Амбулаторная </a:t>
            </a:r>
            <a:r>
              <a:rPr lang="ru-RU" sz="2000" b="1" dirty="0"/>
              <a:t>помощь</a:t>
            </a:r>
          </a:p>
          <a:p>
            <a:r>
              <a:rPr lang="ru-RU" sz="2000" b="1" dirty="0" smtClean="0"/>
              <a:t>0903 Медицинская </a:t>
            </a:r>
            <a:r>
              <a:rPr lang="ru-RU" sz="2000" b="1" dirty="0"/>
              <a:t>помощь в дневных стационарах всех типов</a:t>
            </a:r>
          </a:p>
          <a:p>
            <a:r>
              <a:rPr lang="ru-RU" sz="2000" b="1" dirty="0" smtClean="0"/>
              <a:t>0904 Скорая </a:t>
            </a:r>
            <a:r>
              <a:rPr lang="ru-RU" sz="2000" b="1" dirty="0"/>
              <a:t>медицинская помощь</a:t>
            </a:r>
          </a:p>
          <a:p>
            <a:r>
              <a:rPr lang="ru-RU" sz="2000" b="1" dirty="0" smtClean="0"/>
              <a:t>0905 Санаторно-оздоровительная </a:t>
            </a:r>
            <a:r>
              <a:rPr lang="ru-RU" sz="2000" b="1" dirty="0"/>
              <a:t>помощь</a:t>
            </a:r>
          </a:p>
          <a:p>
            <a:r>
              <a:rPr lang="ru-RU" sz="2000" b="1" dirty="0" smtClean="0"/>
              <a:t>0906 Заготовка</a:t>
            </a:r>
            <a:r>
              <a:rPr lang="ru-RU" sz="2000" b="1" dirty="0"/>
              <a:t>, переработка, хранение и обеспечение безопасности донорской крови и ее компонентов</a:t>
            </a:r>
          </a:p>
          <a:p>
            <a:r>
              <a:rPr lang="ru-RU" sz="2000" b="1" dirty="0" smtClean="0"/>
              <a:t>0907 Санитарно-эпидемиологическое </a:t>
            </a:r>
            <a:r>
              <a:rPr lang="ru-RU" sz="2000" b="1" dirty="0"/>
              <a:t>благополучие</a:t>
            </a:r>
          </a:p>
          <a:p>
            <a:r>
              <a:rPr lang="ru-RU" sz="2000" b="1" dirty="0" smtClean="0"/>
              <a:t>0908 Прикладные </a:t>
            </a:r>
            <a:r>
              <a:rPr lang="ru-RU" sz="2000" b="1" dirty="0"/>
              <a:t>научные исследования в области здравоохранения</a:t>
            </a:r>
          </a:p>
          <a:p>
            <a:r>
              <a:rPr lang="ru-RU" sz="2000" b="1" dirty="0" smtClean="0"/>
              <a:t>0909 Другие </a:t>
            </a:r>
            <a:r>
              <a:rPr lang="ru-RU" sz="2000" b="1" dirty="0"/>
              <a:t>вопросы в области </a:t>
            </a:r>
            <a:r>
              <a:rPr lang="ru-RU" sz="2000" b="1" dirty="0" smtClean="0"/>
              <a:t>здравоохранения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475877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457" y="339938"/>
            <a:ext cx="1157522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10 СОЦИАЛЬНАЯ ПОЛИТИКА</a:t>
            </a:r>
          </a:p>
          <a:p>
            <a:endParaRPr lang="ru-RU" sz="2000" b="1" dirty="0"/>
          </a:p>
          <a:p>
            <a:r>
              <a:rPr lang="ru-RU" sz="2000" b="1" dirty="0" smtClean="0"/>
              <a:t>1001 Пенсионное </a:t>
            </a:r>
            <a:r>
              <a:rPr lang="ru-RU" sz="2000" b="1" dirty="0"/>
              <a:t>обеспечение</a:t>
            </a:r>
          </a:p>
          <a:p>
            <a:r>
              <a:rPr lang="ru-RU" sz="2000" b="1" dirty="0" smtClean="0"/>
              <a:t>1002 Социальное </a:t>
            </a:r>
            <a:r>
              <a:rPr lang="ru-RU" sz="2000" b="1" dirty="0"/>
              <a:t>обслуживание населения</a:t>
            </a:r>
          </a:p>
          <a:p>
            <a:r>
              <a:rPr lang="ru-RU" sz="2000" b="1" dirty="0" smtClean="0"/>
              <a:t>1003 Социальное </a:t>
            </a:r>
            <a:r>
              <a:rPr lang="ru-RU" sz="2000" b="1" dirty="0"/>
              <a:t>обеспечение населения</a:t>
            </a:r>
          </a:p>
          <a:p>
            <a:r>
              <a:rPr lang="ru-RU" sz="2000" b="1" dirty="0" smtClean="0"/>
              <a:t>1004 Охрана </a:t>
            </a:r>
            <a:r>
              <a:rPr lang="ru-RU" sz="2000" b="1" dirty="0"/>
              <a:t>семьи и детства</a:t>
            </a:r>
          </a:p>
          <a:p>
            <a:r>
              <a:rPr lang="ru-RU" sz="2000" b="1" dirty="0" smtClean="0"/>
              <a:t>1005 Прикладные </a:t>
            </a:r>
            <a:r>
              <a:rPr lang="ru-RU" sz="2000" b="1" dirty="0"/>
              <a:t>научные исследования в области социальной политики</a:t>
            </a:r>
          </a:p>
          <a:p>
            <a:r>
              <a:rPr lang="ru-RU" sz="2000" b="1" dirty="0" smtClean="0"/>
              <a:t>1006 Другие </a:t>
            </a:r>
            <a:r>
              <a:rPr lang="ru-RU" sz="2000" b="1" dirty="0"/>
              <a:t>вопросы в области социальной политики</a:t>
            </a:r>
          </a:p>
          <a:p>
            <a:endParaRPr lang="ru-RU" sz="2000" b="1" dirty="0" smtClean="0"/>
          </a:p>
          <a:p>
            <a:r>
              <a:rPr lang="ru-RU" sz="2400" b="1" dirty="0" smtClean="0">
                <a:solidFill>
                  <a:srgbClr val="FFFF00"/>
                </a:solidFill>
              </a:rPr>
              <a:t>11 ФИЗИЧЕСКАЯ </a:t>
            </a:r>
            <a:r>
              <a:rPr lang="ru-RU" sz="2400" b="1" dirty="0">
                <a:solidFill>
                  <a:srgbClr val="FFFF00"/>
                </a:solidFill>
              </a:rPr>
              <a:t>КУЛЬТУРА И </a:t>
            </a:r>
            <a:r>
              <a:rPr lang="ru-RU" sz="2400" b="1" dirty="0" smtClean="0">
                <a:solidFill>
                  <a:srgbClr val="FFFF00"/>
                </a:solidFill>
              </a:rPr>
              <a:t>СПОРТ</a:t>
            </a:r>
          </a:p>
          <a:p>
            <a:endParaRPr lang="ru-RU" sz="2000" b="1" dirty="0"/>
          </a:p>
          <a:p>
            <a:r>
              <a:rPr lang="ru-RU" sz="2000" b="1" dirty="0" smtClean="0"/>
              <a:t>1101 Физическая </a:t>
            </a:r>
            <a:r>
              <a:rPr lang="ru-RU" sz="2000" b="1" dirty="0"/>
              <a:t>культура</a:t>
            </a:r>
          </a:p>
          <a:p>
            <a:r>
              <a:rPr lang="ru-RU" sz="2000" b="1" dirty="0" smtClean="0"/>
              <a:t>1102 Массовый </a:t>
            </a:r>
            <a:r>
              <a:rPr lang="ru-RU" sz="2000" b="1" dirty="0"/>
              <a:t>спорт</a:t>
            </a:r>
          </a:p>
          <a:p>
            <a:r>
              <a:rPr lang="ru-RU" sz="2000" b="1" dirty="0" smtClean="0"/>
              <a:t>1103 Спорт </a:t>
            </a:r>
            <a:r>
              <a:rPr lang="ru-RU" sz="2000" b="1" dirty="0"/>
              <a:t>высших достижений</a:t>
            </a:r>
          </a:p>
          <a:p>
            <a:r>
              <a:rPr lang="ru-RU" sz="2000" b="1" dirty="0" smtClean="0"/>
              <a:t>1104 Прикладные </a:t>
            </a:r>
            <a:r>
              <a:rPr lang="ru-RU" sz="2000" b="1" dirty="0"/>
              <a:t>научные исследования в области физической культуры и спорта</a:t>
            </a:r>
          </a:p>
          <a:p>
            <a:r>
              <a:rPr lang="ru-RU" sz="2000" b="1" dirty="0" smtClean="0"/>
              <a:t>1105 Другие </a:t>
            </a:r>
            <a:r>
              <a:rPr lang="ru-RU" sz="2000" b="1" dirty="0"/>
              <a:t>вопросы в области физической культуры и </a:t>
            </a:r>
            <a:r>
              <a:rPr lang="ru-RU" sz="2000" b="1" dirty="0" smtClean="0"/>
              <a:t>спорта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090417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457" y="210846"/>
            <a:ext cx="1157522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12 СРЕДСТВА </a:t>
            </a:r>
            <a:r>
              <a:rPr lang="ru-RU" sz="2400" b="1" dirty="0">
                <a:solidFill>
                  <a:srgbClr val="FFFF00"/>
                </a:solidFill>
              </a:rPr>
              <a:t>МАССОВОЙ </a:t>
            </a:r>
            <a:r>
              <a:rPr lang="ru-RU" sz="2400" b="1" dirty="0" smtClean="0">
                <a:solidFill>
                  <a:srgbClr val="FFFF00"/>
                </a:solidFill>
              </a:rPr>
              <a:t>ИНФОРМАЦИИ</a:t>
            </a:r>
          </a:p>
          <a:p>
            <a:endParaRPr lang="ru-RU" sz="2000" b="1" dirty="0"/>
          </a:p>
          <a:p>
            <a:r>
              <a:rPr lang="ru-RU" sz="2000" b="1" dirty="0" smtClean="0"/>
              <a:t>1201 Телевидение </a:t>
            </a:r>
            <a:r>
              <a:rPr lang="ru-RU" sz="2000" b="1" dirty="0"/>
              <a:t>и радиовещание</a:t>
            </a:r>
          </a:p>
          <a:p>
            <a:r>
              <a:rPr lang="ru-RU" sz="2000" b="1" dirty="0" smtClean="0"/>
              <a:t>1202 Периодическая </a:t>
            </a:r>
            <a:r>
              <a:rPr lang="ru-RU" sz="2000" b="1" dirty="0"/>
              <a:t>печать и издательства</a:t>
            </a:r>
          </a:p>
          <a:p>
            <a:r>
              <a:rPr lang="ru-RU" sz="2000" b="1" dirty="0" smtClean="0"/>
              <a:t>1203 Прикладные </a:t>
            </a:r>
            <a:r>
              <a:rPr lang="ru-RU" sz="2000" b="1" dirty="0"/>
              <a:t>научные исследования в области средств массовой информации</a:t>
            </a:r>
          </a:p>
          <a:p>
            <a:r>
              <a:rPr lang="ru-RU" sz="2000" b="1" dirty="0" smtClean="0"/>
              <a:t>1204 Другие </a:t>
            </a:r>
            <a:r>
              <a:rPr lang="ru-RU" sz="2000" b="1" dirty="0"/>
              <a:t>вопросы в области средств массовой </a:t>
            </a:r>
            <a:r>
              <a:rPr lang="ru-RU" sz="2000" b="1" dirty="0" smtClean="0"/>
              <a:t>информации</a:t>
            </a:r>
          </a:p>
          <a:p>
            <a:endParaRPr lang="ru-RU" sz="2000" b="1" dirty="0"/>
          </a:p>
          <a:p>
            <a:r>
              <a:rPr lang="ru-RU" sz="2400" b="1" dirty="0" smtClean="0">
                <a:solidFill>
                  <a:srgbClr val="FFFF00"/>
                </a:solidFill>
              </a:rPr>
              <a:t>13 ОБСЛУЖИВАНИЕ </a:t>
            </a:r>
            <a:r>
              <a:rPr lang="ru-RU" sz="2400" b="1" dirty="0">
                <a:solidFill>
                  <a:srgbClr val="FFFF00"/>
                </a:solidFill>
              </a:rPr>
              <a:t>ГОСУДАРСТВЕННОГО И МУНИЦИПАЛЬНОГО </a:t>
            </a:r>
            <a:r>
              <a:rPr lang="ru-RU" sz="2400" b="1" dirty="0" smtClean="0">
                <a:solidFill>
                  <a:srgbClr val="FFFF00"/>
                </a:solidFill>
              </a:rPr>
              <a:t>ДОЛГА</a:t>
            </a:r>
          </a:p>
          <a:p>
            <a:endParaRPr lang="ru-RU" sz="2000" b="1" dirty="0"/>
          </a:p>
          <a:p>
            <a:r>
              <a:rPr lang="ru-RU" sz="2000" b="1" dirty="0" smtClean="0"/>
              <a:t>1301 Обслуживание </a:t>
            </a:r>
            <a:r>
              <a:rPr lang="ru-RU" sz="2000" b="1" dirty="0"/>
              <a:t>государственного внутреннего и муниципального долга</a:t>
            </a:r>
          </a:p>
          <a:p>
            <a:r>
              <a:rPr lang="ru-RU" sz="2000" b="1" dirty="0" smtClean="0"/>
              <a:t>1302 Обслуживание </a:t>
            </a:r>
            <a:r>
              <a:rPr lang="ru-RU" sz="2000" b="1" dirty="0"/>
              <a:t>государственного внешнего долга</a:t>
            </a:r>
          </a:p>
          <a:p>
            <a:endParaRPr lang="ru-RU" sz="2000" b="1" dirty="0" smtClean="0"/>
          </a:p>
          <a:p>
            <a:r>
              <a:rPr lang="ru-RU" sz="2400" b="1" dirty="0" smtClean="0">
                <a:solidFill>
                  <a:srgbClr val="FFFF00"/>
                </a:solidFill>
              </a:rPr>
              <a:t>14 МЕЖБЮДЖЕТНЫЕ </a:t>
            </a:r>
            <a:r>
              <a:rPr lang="ru-RU" sz="2400" b="1" dirty="0">
                <a:solidFill>
                  <a:srgbClr val="FFFF00"/>
                </a:solidFill>
              </a:rPr>
              <a:t>ТРАНСФЕРТЫ ОБЩЕГО ХАРАКТЕРА БЮДЖЕТАМ СУБЪЕКТОВ РОССИЙСКОЙ ФЕДЕРАЦИИ И МУНИЦИПАЛЬНЫХ </a:t>
            </a:r>
            <a:r>
              <a:rPr lang="ru-RU" sz="2400" b="1" dirty="0" smtClean="0">
                <a:solidFill>
                  <a:srgbClr val="FFFF00"/>
                </a:solidFill>
              </a:rPr>
              <a:t>ОБРАЗОВАНИЙ</a:t>
            </a:r>
          </a:p>
          <a:p>
            <a:endParaRPr lang="ru-RU" sz="2400" b="1" dirty="0">
              <a:solidFill>
                <a:srgbClr val="FFFF00"/>
              </a:solidFill>
            </a:endParaRPr>
          </a:p>
          <a:p>
            <a:r>
              <a:rPr lang="ru-RU" sz="2000" b="1" dirty="0" smtClean="0"/>
              <a:t>1401 Дотации </a:t>
            </a:r>
            <a:r>
              <a:rPr lang="ru-RU" sz="2000" b="1" dirty="0"/>
              <a:t>на выравнивание бюджетной обеспеченности субъектов Российской Федерации и муниципальных образований</a:t>
            </a:r>
          </a:p>
          <a:p>
            <a:r>
              <a:rPr lang="ru-RU" sz="2000" b="1" dirty="0" smtClean="0"/>
              <a:t>1402 Иные </a:t>
            </a:r>
            <a:r>
              <a:rPr lang="ru-RU" sz="2000" b="1" dirty="0"/>
              <a:t>дотации</a:t>
            </a:r>
          </a:p>
          <a:p>
            <a:r>
              <a:rPr lang="ru-RU" sz="2000" b="1" dirty="0" smtClean="0"/>
              <a:t>1403 Прочие </a:t>
            </a:r>
            <a:r>
              <a:rPr lang="ru-RU" sz="2000" b="1" dirty="0"/>
              <a:t>межбюджетные трансферты общего </a:t>
            </a:r>
            <a:r>
              <a:rPr lang="ru-RU" sz="2000" b="1" dirty="0" smtClean="0"/>
              <a:t>характера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393002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/>
          <p:cNvSpPr>
            <a:spLocks noChangeArrowheads="1"/>
          </p:cNvSpPr>
          <p:nvPr/>
        </p:nvSpPr>
        <p:spPr bwMode="auto">
          <a:xfrm>
            <a:off x="2590800" y="3033713"/>
            <a:ext cx="7620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3600">
                <a:solidFill>
                  <a:srgbClr val="FFFF66"/>
                </a:solidFill>
                <a:latin typeface="Arial" panose="020B0604020202020204" pitchFamily="34" charset="0"/>
              </a:rPr>
              <a:t> 	</a:t>
            </a:r>
            <a:endParaRPr lang="ru-RU">
              <a:latin typeface="Arial" panose="020B0604020202020204" pitchFamily="34" charset="0"/>
            </a:endParaRPr>
          </a:p>
        </p:txBody>
      </p:sp>
      <p:sp>
        <p:nvSpPr>
          <p:cNvPr id="95235" name="Rectangle 4"/>
          <p:cNvSpPr>
            <a:spLocks noChangeArrowheads="1"/>
          </p:cNvSpPr>
          <p:nvPr/>
        </p:nvSpPr>
        <p:spPr bwMode="auto">
          <a:xfrm>
            <a:off x="1687513" y="196850"/>
            <a:ext cx="800576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3600" b="1">
                <a:solidFill>
                  <a:srgbClr val="FFFF00"/>
                </a:solidFill>
              </a:rPr>
              <a:t>Классификация расходов бюджетов</a:t>
            </a:r>
          </a:p>
        </p:txBody>
      </p:sp>
      <p:sp>
        <p:nvSpPr>
          <p:cNvPr id="95236" name="Rectangle 5"/>
          <p:cNvSpPr>
            <a:spLocks noChangeArrowheads="1"/>
          </p:cNvSpPr>
          <p:nvPr/>
        </p:nvSpPr>
        <p:spPr bwMode="auto">
          <a:xfrm>
            <a:off x="333375" y="844550"/>
            <a:ext cx="11725275" cy="378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600">
                <a:latin typeface="Arial" panose="020B0604020202020204" pitchFamily="34" charset="0"/>
              </a:rPr>
              <a:t>Классификация расходов бюджетов представляет собой группировку расходов бюджетов бюджетной системы Российской Федерации и отражает направление бюджетных средств на выполнение федеральными органами государственной власти (государственными органами), органами государственной власти субъектов Российской Федерации, органами местного самоуправления (муниципальными органами) и органами управления государственных внебюджетных фондов основных функций, решение социально-экономических задач.</a:t>
            </a:r>
          </a:p>
          <a:p>
            <a:r>
              <a:rPr lang="ru-RU" sz="1600">
                <a:latin typeface="Arial" panose="020B0604020202020204" pitchFamily="34" charset="0"/>
              </a:rPr>
              <a:t>Код классификации расходов бюджетов состоит из двадцати знаков. Структура двадцатизначного кода классификации расходов бюджетов является единой для бюджетов бюджетной системы Российской Федерации и включает следующие составные части:</a:t>
            </a:r>
          </a:p>
          <a:p>
            <a:r>
              <a:rPr lang="ru-RU" sz="1600">
                <a:latin typeface="Arial" panose="020B0604020202020204" pitchFamily="34" charset="0"/>
              </a:rPr>
              <a:t>кода главного распорядителя бюджетных средств (</a:t>
            </a:r>
            <a:r>
              <a:rPr lang="ru-RU" sz="1600">
                <a:latin typeface="Arial" panose="020B0604020202020204" pitchFamily="34" charset="0"/>
                <a:hlinkClick r:id="rId2" tooltip="Ссылка на текущий документ"/>
              </a:rPr>
              <a:t>1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3" tooltip="Ссылка на текущий документ"/>
              </a:rPr>
              <a:t>3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раздела (</a:t>
            </a:r>
            <a:r>
              <a:rPr lang="ru-RU" sz="1600">
                <a:latin typeface="Arial" panose="020B0604020202020204" pitchFamily="34" charset="0"/>
                <a:hlinkClick r:id="rId4" tooltip="Ссылка на текущий документ"/>
              </a:rPr>
              <a:t>4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5" tooltip="Ссылка на текущий документ"/>
              </a:rPr>
              <a:t>5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подраздела (</a:t>
            </a:r>
            <a:r>
              <a:rPr lang="ru-RU" sz="1600">
                <a:latin typeface="Arial" panose="020B0604020202020204" pitchFamily="34" charset="0"/>
                <a:hlinkClick r:id="rId6" tooltip="Ссылка на текущий документ"/>
              </a:rPr>
              <a:t>6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7" tooltip="Ссылка на текущий документ"/>
              </a:rPr>
              <a:t>7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целевой статьи (</a:t>
            </a:r>
            <a:r>
              <a:rPr lang="ru-RU" sz="1600">
                <a:latin typeface="Arial" panose="020B0604020202020204" pitchFamily="34" charset="0"/>
                <a:hlinkClick r:id="rId8" tooltip="Ссылка на текущий документ"/>
              </a:rPr>
              <a:t>8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9" tooltip="Ссылка на текущий документ"/>
              </a:rPr>
              <a:t>14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вида расходов (</a:t>
            </a:r>
            <a:r>
              <a:rPr lang="ru-RU" sz="1600">
                <a:latin typeface="Arial" panose="020B0604020202020204" pitchFamily="34" charset="0"/>
                <a:hlinkClick r:id="rId10" tooltip="Ссылка на текущий документ"/>
              </a:rPr>
              <a:t>15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11" tooltip="Ссылка на текущий документ"/>
              </a:rPr>
              <a:t>17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классификации операций сектора государственного управления, относящихся к расходам бюджетов (</a:t>
            </a:r>
            <a:r>
              <a:rPr lang="ru-RU" sz="1600">
                <a:latin typeface="Arial" panose="020B0604020202020204" pitchFamily="34" charset="0"/>
                <a:hlinkClick r:id="rId12" tooltip="Ссылка на текущий документ"/>
              </a:rPr>
              <a:t>18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13" tooltip="Ссылка на текущий документ"/>
              </a:rPr>
              <a:t>20</a:t>
            </a:r>
            <a:r>
              <a:rPr lang="ru-RU" sz="1600">
                <a:latin typeface="Arial" panose="020B0604020202020204" pitchFamily="34" charset="0"/>
              </a:rPr>
              <a:t> разряды).</a:t>
            </a:r>
          </a:p>
        </p:txBody>
      </p:sp>
      <p:graphicFrame>
        <p:nvGraphicFramePr>
          <p:cNvPr id="141445" name="Group 133"/>
          <p:cNvGraphicFramePr>
            <a:graphicFrameLocks noGrp="1"/>
          </p:cNvGraphicFramePr>
          <p:nvPr/>
        </p:nvGraphicFramePr>
        <p:xfrm>
          <a:off x="666972" y="4847665"/>
          <a:ext cx="11091135" cy="1554480"/>
        </p:xfrm>
        <a:graphic>
          <a:graphicData uri="http://schemas.openxmlformats.org/drawingml/2006/table">
            <a:tbl>
              <a:tblPr/>
              <a:tblGrid>
                <a:gridCol w="512748"/>
                <a:gridCol w="510784"/>
                <a:gridCol w="579542"/>
                <a:gridCol w="443989"/>
                <a:gridCol w="512748"/>
                <a:gridCol w="552039"/>
                <a:gridCol w="565791"/>
                <a:gridCol w="565791"/>
                <a:gridCol w="377194"/>
                <a:gridCol w="510784"/>
                <a:gridCol w="603118"/>
                <a:gridCol w="603117"/>
                <a:gridCol w="703310"/>
                <a:gridCol w="785821"/>
                <a:gridCol w="502926"/>
                <a:gridCol w="563463"/>
                <a:gridCol w="594895"/>
                <a:gridCol w="565791"/>
                <a:gridCol w="471493"/>
                <a:gridCol w="565791"/>
              </a:tblGrid>
              <a:tr h="272975">
                <a:tc rowSpan="2"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Главный распорядитель бюджетных средств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Раздел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Подраздел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Целевая статья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Вид расходов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Код статьи (подстатьи) КОСГУ, относящийся к расходам бюджетов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5563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 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программа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подпрограмма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Группа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Подгруппа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Элемент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4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2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3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4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5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6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7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8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9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10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11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12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13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14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15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16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17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18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19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20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53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Прямоугольник 1"/>
          <p:cNvSpPr>
            <a:spLocks noChangeArrowheads="1"/>
          </p:cNvSpPr>
          <p:nvPr/>
        </p:nvSpPr>
        <p:spPr bwMode="auto">
          <a:xfrm>
            <a:off x="333375" y="117475"/>
            <a:ext cx="11784013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2400" b="1"/>
              <a:t>Перечень разделов, подразделов, целевых статей (государственных (муниципальных) программ и непрограммных направлений деятельности), групп (групп и подгрупп) видов расходов бюджета утверждается в составе ведомственной структуры расходов бюджета законом (решением) о бюджете либо в установленных БК РФ случаях сводной бюджетной росписью соответствующего бюджета.</a:t>
            </a:r>
          </a:p>
          <a:p>
            <a:endParaRPr lang="ru-RU" sz="2400" b="1"/>
          </a:p>
          <a:p>
            <a:r>
              <a:rPr lang="ru-RU" sz="2400" b="1">
                <a:solidFill>
                  <a:srgbClr val="FFFF00"/>
                </a:solidFill>
              </a:rPr>
              <a:t>Целевые статьи расходов </a:t>
            </a:r>
            <a:r>
              <a:rPr lang="ru-RU" sz="2400" b="1"/>
              <a:t>бюджетов формируются в соответствии с государственными (муниципальными) программами, не включенными в государственные (муниципальные) программы направлениями деятельности органов государственной власти (государственных органов), органов управления государственными внебюджетными фондами, органов местного самоуправления, органов местной администрации, наиболее значимых учреждений науки, образования, культуры и здравоохранения, указанных в ведомственной структуре расходов бюджета (в целях настоящего Кодекса - непрограммные направления деятельности), и (или) расходными обязательствами, подлежащими исполнению за счет средств соответствующих бюджетов.</a:t>
            </a:r>
          </a:p>
        </p:txBody>
      </p:sp>
    </p:spTree>
    <p:extLst>
      <p:ext uri="{BB962C8B-B14F-4D97-AF65-F5344CB8AC3E}">
        <p14:creationId xmlns:p14="http://schemas.microsoft.com/office/powerpoint/2010/main" val="28292355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Прямоугольник 1"/>
          <p:cNvSpPr>
            <a:spLocks noChangeArrowheads="1"/>
          </p:cNvSpPr>
          <p:nvPr/>
        </p:nvSpPr>
        <p:spPr bwMode="auto">
          <a:xfrm>
            <a:off x="333375" y="117475"/>
            <a:ext cx="11784013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2000" b="1"/>
              <a:t>Каждому публичному нормативному обязательству, межбюджетному трансферту, обособленной функции (сфере, направлению) деятельности органов государственной власти (органов местного самоуправления), присваиваются </a:t>
            </a:r>
            <a:r>
              <a:rPr lang="ru-RU" sz="2000" b="1">
                <a:solidFill>
                  <a:srgbClr val="FFFF00"/>
                </a:solidFill>
              </a:rPr>
              <a:t>уникальные коды целевых статей расходов </a:t>
            </a:r>
            <a:r>
              <a:rPr lang="ru-RU" sz="2000" b="1"/>
              <a:t>соответствующего бюджета.</a:t>
            </a:r>
          </a:p>
          <a:p>
            <a:endParaRPr lang="ru-RU" sz="2000" b="1"/>
          </a:p>
          <a:p>
            <a:r>
              <a:rPr lang="ru-RU" sz="2000" b="1"/>
              <a:t>Перечень и коды целевых статей расходов бюджетов устанавливаются финансовым органом, осуществляющим составление и организацию исполнения бюджета.</a:t>
            </a:r>
          </a:p>
          <a:p>
            <a:endParaRPr lang="ru-RU" sz="2000" b="1"/>
          </a:p>
          <a:p>
            <a:r>
              <a:rPr lang="ru-RU" sz="2000" b="1">
                <a:solidFill>
                  <a:srgbClr val="FFFF00"/>
                </a:solidFill>
              </a:rPr>
              <a:t>Перечень и коды целевых статей расходов бюджетов</a:t>
            </a:r>
            <a:r>
              <a:rPr lang="ru-RU" sz="2000" b="1"/>
              <a:t>, финансовое обеспечение которых осуществляется за счет межбюджетных субсидий, субвенций и иных межбюджетных трансфертов, имеющих целевое назначение, определяются в порядке, установленном финансовым органом, осуществляющим составление и организацию исполнения бюджета, из которого предоставляются указанные межбюджетные субсидии, субвенции и иные межбюджетные трансферты, имеющие целевое назначение.</a:t>
            </a:r>
          </a:p>
          <a:p>
            <a:endParaRPr lang="ru-RU" sz="2000" b="1"/>
          </a:p>
          <a:p>
            <a:r>
              <a:rPr lang="ru-RU" sz="2000" b="1">
                <a:solidFill>
                  <a:srgbClr val="FFFF00"/>
                </a:solidFill>
              </a:rPr>
              <a:t>Перечень и коды целевых статей расходов бюджетов </a:t>
            </a:r>
            <a:r>
              <a:rPr lang="ru-RU" sz="2000" b="1"/>
              <a:t>государственных внебюджетных фондов Российской Федерации, территориальных государственных внебюджетных фондов устанавливаются соответственно Министерством финансов Российской Федерации, финансовым органом субъекта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2523193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05607" y="2455294"/>
            <a:ext cx="1111265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Unicode MS" panose="020B0604020202020204" pitchFamily="34" charset="-128"/>
              </a:rPr>
              <a:t>XX 0 0000 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Государственная программа Российской Федерации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Unicode MS" panose="020B0604020202020204" pitchFamily="34" charset="-128"/>
              </a:rPr>
              <a:t>XX X 0000 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Подпрограмма государственной программы Российской Федерации или ФЦП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Unicode MS" panose="020B0604020202020204" pitchFamily="34" charset="-128"/>
              </a:rPr>
              <a:t>XX X XXXX 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Направление расходов на реализацию подпрограммы государственной программы Российской Федерации, ведомственной программы или подпрограммы ФЦП (мероприятия ФЦП)</a:t>
            </a: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23908"/>
              </p:ext>
            </p:extLst>
          </p:nvPr>
        </p:nvGraphicFramePr>
        <p:xfrm>
          <a:off x="3450516" y="570921"/>
          <a:ext cx="4149135" cy="1475643"/>
        </p:xfrm>
        <a:graphic>
          <a:graphicData uri="http://schemas.openxmlformats.org/drawingml/2006/table">
            <a:tbl>
              <a:tblPr/>
              <a:tblGrid>
                <a:gridCol w="565791"/>
                <a:gridCol w="377194"/>
                <a:gridCol w="510784"/>
                <a:gridCol w="603118"/>
                <a:gridCol w="603117"/>
                <a:gridCol w="703310"/>
                <a:gridCol w="785821"/>
              </a:tblGrid>
              <a:tr h="272975">
                <a:tc gridSpan="7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Целевая статья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5563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 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программа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подпрограмма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4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8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9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10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11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12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13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14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71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517" y="333487"/>
            <a:ext cx="11198711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01 0 0000 Государственная программа Российской </a:t>
            </a:r>
            <a:r>
              <a:rPr lang="ru-RU" sz="2400" b="1" dirty="0" smtClean="0">
                <a:solidFill>
                  <a:srgbClr val="FFFF00"/>
                </a:solidFill>
              </a:rPr>
              <a:t>Федерации «Развитие здравоохранения»</a:t>
            </a:r>
          </a:p>
          <a:p>
            <a:r>
              <a:rPr lang="ru-RU" sz="2400" dirty="0"/>
              <a:t>01 1 0000 Подпрограмма "Профилактика заболеваний</a:t>
            </a:r>
          </a:p>
          <a:p>
            <a:r>
              <a:rPr lang="ru-RU" sz="2400" dirty="0"/>
              <a:t>и формирование здорового образа жизни. Развитие первичной</a:t>
            </a:r>
          </a:p>
          <a:p>
            <a:r>
              <a:rPr lang="ru-RU" sz="2400" dirty="0"/>
              <a:t>медико-санитарной помощи" государственной программы</a:t>
            </a:r>
          </a:p>
          <a:p>
            <a:r>
              <a:rPr lang="ru-RU" sz="2400" dirty="0"/>
              <a:t>Российской Федерации </a:t>
            </a:r>
            <a:r>
              <a:rPr lang="ru-RU" sz="2400" dirty="0" smtClean="0"/>
              <a:t>«Развитие здравоохранения»</a:t>
            </a:r>
          </a:p>
          <a:p>
            <a:r>
              <a:rPr lang="ru-RU" sz="2000" b="1" dirty="0" smtClean="0"/>
              <a:t>2030 </a:t>
            </a:r>
            <a:r>
              <a:rPr lang="ru-RU" sz="2000" b="1" dirty="0"/>
              <a:t>Закупки лекарственных препаратов, предназначенных для лечения больных злокачественными новообразованиями лимфоидной, кроветворной и родственных им тканей, гемофилией, муковисцидозом, гипофизарным нанизмом, болезнью Гоше, рассеянным склерозом, а также после трансплантации органов и (или) тканей</a:t>
            </a:r>
            <a:br>
              <a:rPr lang="ru-RU" sz="2000" b="1" dirty="0"/>
            </a:br>
            <a:r>
              <a:rPr lang="ru-RU" sz="2000" b="1" dirty="0"/>
              <a:t>2034 Мероприятия в рамках национального календаря профилактических прививок</a:t>
            </a:r>
          </a:p>
          <a:p>
            <a:r>
              <a:rPr lang="ru-RU" sz="2000" b="1" dirty="0"/>
              <a:t>5113 Субвенция на организацию обеспечения лиц, больных гемофилией, муковисцидозом, гипофизарным нанизмом, болезнью Гоше, злокачественными новообразованиями лимфоидной, кроветворной и родственных им тканей, рассеянным склерозом, лиц после трансплантации органов и (или) тканей лекарственными </a:t>
            </a:r>
            <a:r>
              <a:rPr lang="ru-RU" sz="2000" b="1" dirty="0" smtClean="0"/>
              <a:t>препаратами</a:t>
            </a:r>
          </a:p>
          <a:p>
            <a:r>
              <a:rPr lang="ru-RU" sz="2000" b="1" dirty="0" smtClean="0"/>
              <a:t>5161 Иные межбюджетные трансферты на реализацию отдельных полномочий в области лекарственного обеспечения</a:t>
            </a:r>
          </a:p>
          <a:p>
            <a:r>
              <a:rPr lang="ru-RU" sz="2000" b="1" dirty="0"/>
              <a:t>5179 Иные межбюджетные трансферты на реализацию мероприятий по профилактике ВИЧ-инфекции и гепатитов B и C</a:t>
            </a:r>
          </a:p>
        </p:txBody>
      </p:sp>
    </p:spTree>
    <p:extLst>
      <p:ext uri="{BB962C8B-B14F-4D97-AF65-F5344CB8AC3E}">
        <p14:creationId xmlns:p14="http://schemas.microsoft.com/office/powerpoint/2010/main" val="133444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517" y="333487"/>
            <a:ext cx="1119871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01 0 0000 Государственная программа Российской </a:t>
            </a:r>
            <a:r>
              <a:rPr lang="ru-RU" sz="2400" b="1" dirty="0" smtClean="0">
                <a:solidFill>
                  <a:srgbClr val="FFFF00"/>
                </a:solidFill>
              </a:rPr>
              <a:t>Федерации «Развитие здравоохранения»</a:t>
            </a:r>
          </a:p>
          <a:p>
            <a:r>
              <a:rPr lang="ru-RU" sz="2400" dirty="0"/>
              <a:t>01 2 0000 Подпрограмма "Совершенствование оказания</a:t>
            </a:r>
          </a:p>
          <a:p>
            <a:r>
              <a:rPr lang="ru-RU" sz="2400" dirty="0"/>
              <a:t>специализированной, включая высокотехнологичную,</a:t>
            </a:r>
          </a:p>
          <a:p>
            <a:r>
              <a:rPr lang="ru-RU" sz="2400" dirty="0"/>
              <a:t>медицинской помощи, скорой, в том числе скорой</a:t>
            </a:r>
          </a:p>
          <a:p>
            <a:r>
              <a:rPr lang="ru-RU" sz="2400" dirty="0"/>
              <a:t>специализированной, медицинской помощи, медицинской</a:t>
            </a:r>
          </a:p>
          <a:p>
            <a:r>
              <a:rPr lang="ru-RU" sz="2400" dirty="0"/>
              <a:t>эвакуации" государственной программы Российской</a:t>
            </a:r>
          </a:p>
          <a:p>
            <a:r>
              <a:rPr lang="ru-RU" sz="2400" dirty="0"/>
              <a:t>Федерации "Развитие здравоохранения"</a:t>
            </a:r>
          </a:p>
          <a:p>
            <a:r>
              <a:rPr lang="ru-RU" sz="2400" dirty="0"/>
              <a:t>01 3 0000 Подпрограмма "Развитие и внедрение</a:t>
            </a:r>
          </a:p>
          <a:p>
            <a:r>
              <a:rPr lang="ru-RU" sz="2400" dirty="0"/>
              <a:t>инновационных методов диагностики, профилактики и лечения,</a:t>
            </a:r>
          </a:p>
          <a:p>
            <a:r>
              <a:rPr lang="ru-RU" sz="2400" dirty="0"/>
              <a:t>а также основ персонализированной медицины" государственной</a:t>
            </a:r>
          </a:p>
          <a:p>
            <a:r>
              <a:rPr lang="ru-RU" sz="2400" dirty="0"/>
              <a:t>программы Российской Федерации "Развитие здравоохранения"</a:t>
            </a:r>
          </a:p>
          <a:p>
            <a:r>
              <a:rPr lang="ru-RU" sz="2400" dirty="0"/>
              <a:t>01 4 0000 Подпрограмма "Охрана здоровья матери</a:t>
            </a:r>
          </a:p>
          <a:p>
            <a:r>
              <a:rPr lang="ru-RU" sz="2400" dirty="0"/>
              <a:t>и ребенка" государственной программы Российской Федерации</a:t>
            </a:r>
          </a:p>
          <a:p>
            <a:r>
              <a:rPr lang="ru-RU" sz="2400" dirty="0"/>
              <a:t>"Развитие здравоохранения</a:t>
            </a:r>
            <a:r>
              <a:rPr lang="ru-RU" sz="2400" dirty="0" smtClean="0"/>
              <a:t>"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794733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517" y="333487"/>
            <a:ext cx="1119871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01 0 0000 Государственная программа Российской </a:t>
            </a:r>
            <a:r>
              <a:rPr lang="ru-RU" sz="2400" b="1" dirty="0" smtClean="0">
                <a:solidFill>
                  <a:srgbClr val="FFFF00"/>
                </a:solidFill>
              </a:rPr>
              <a:t>Федерации «Развитие здравоохранения»</a:t>
            </a:r>
          </a:p>
          <a:p>
            <a:r>
              <a:rPr lang="ru-RU" sz="2400" dirty="0"/>
              <a:t>01 5 0000 Подпрограмма "Развитие медицинской</a:t>
            </a:r>
          </a:p>
          <a:p>
            <a:r>
              <a:rPr lang="ru-RU" sz="2400" dirty="0"/>
              <a:t>реабилитации и санаторно-курортного лечения, в том числе</a:t>
            </a:r>
          </a:p>
          <a:p>
            <a:r>
              <a:rPr lang="ru-RU" sz="2400" dirty="0"/>
              <a:t>детям" государственной программы Российской Федерации</a:t>
            </a:r>
          </a:p>
          <a:p>
            <a:r>
              <a:rPr lang="ru-RU" sz="2400" dirty="0"/>
              <a:t>"Развитие здравоохранения"</a:t>
            </a:r>
          </a:p>
          <a:p>
            <a:r>
              <a:rPr lang="ru-RU" sz="2400" dirty="0"/>
              <a:t>01 6 0000 Подпрограмма "Оказание паллиативной помощи,</a:t>
            </a:r>
          </a:p>
          <a:p>
            <a:r>
              <a:rPr lang="ru-RU" sz="2400" dirty="0"/>
              <a:t>в том числе детям" государственной программы Российской</a:t>
            </a:r>
          </a:p>
          <a:p>
            <a:r>
              <a:rPr lang="ru-RU" sz="2400" dirty="0"/>
              <a:t>Федерации "Развитие здравоохранения"</a:t>
            </a:r>
          </a:p>
          <a:p>
            <a:r>
              <a:rPr lang="ru-RU" sz="2400" dirty="0"/>
              <a:t>01 7 0000 Подпрограмма "Кадровое обеспечение системы</a:t>
            </a:r>
          </a:p>
          <a:p>
            <a:r>
              <a:rPr lang="ru-RU" sz="2400" dirty="0"/>
              <a:t>здравоохранения" государственной программы Российской</a:t>
            </a:r>
          </a:p>
          <a:p>
            <a:r>
              <a:rPr lang="ru-RU" sz="2400" dirty="0"/>
              <a:t>Федерации "Развитие здравоохранения"</a:t>
            </a:r>
          </a:p>
          <a:p>
            <a:r>
              <a:rPr lang="ru-RU" sz="2400" dirty="0"/>
              <a:t>01 8 0000 Подпрограмма "Развитие международных отношений</a:t>
            </a:r>
          </a:p>
          <a:p>
            <a:r>
              <a:rPr lang="ru-RU" sz="2400" dirty="0"/>
              <a:t>в сфере охраны здоровья" государственной программы</a:t>
            </a:r>
          </a:p>
          <a:p>
            <a:r>
              <a:rPr lang="ru-RU" sz="2400" dirty="0"/>
              <a:t>Российской Федерации "Развитие </a:t>
            </a:r>
            <a:r>
              <a:rPr lang="ru-RU" sz="2400" dirty="0" smtClean="0"/>
              <a:t>здравоохранения«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и</a:t>
            </a:r>
            <a:r>
              <a:rPr lang="ru-RU" sz="2400" b="1" dirty="0" smtClean="0">
                <a:solidFill>
                  <a:srgbClr val="FFFF00"/>
                </a:solidFill>
              </a:rPr>
              <a:t> т.д.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7251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/>
          <p:cNvSpPr>
            <a:spLocks noChangeArrowheads="1"/>
          </p:cNvSpPr>
          <p:nvPr/>
        </p:nvSpPr>
        <p:spPr bwMode="auto">
          <a:xfrm>
            <a:off x="2590800" y="3033713"/>
            <a:ext cx="7620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3600">
                <a:solidFill>
                  <a:srgbClr val="FFFF66"/>
                </a:solidFill>
                <a:latin typeface="Arial" panose="020B0604020202020204" pitchFamily="34" charset="0"/>
              </a:rPr>
              <a:t> 	</a:t>
            </a:r>
            <a:endParaRPr lang="ru-RU">
              <a:latin typeface="Arial" panose="020B0604020202020204" pitchFamily="34" charset="0"/>
            </a:endParaRPr>
          </a:p>
        </p:txBody>
      </p:sp>
      <p:sp>
        <p:nvSpPr>
          <p:cNvPr id="95235" name="Rectangle 4"/>
          <p:cNvSpPr>
            <a:spLocks noChangeArrowheads="1"/>
          </p:cNvSpPr>
          <p:nvPr/>
        </p:nvSpPr>
        <p:spPr bwMode="auto">
          <a:xfrm>
            <a:off x="1687513" y="196850"/>
            <a:ext cx="800576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3600" b="1">
                <a:solidFill>
                  <a:srgbClr val="FFFF00"/>
                </a:solidFill>
              </a:rPr>
              <a:t>Классификация расходов бюджетов</a:t>
            </a:r>
          </a:p>
        </p:txBody>
      </p:sp>
      <p:sp>
        <p:nvSpPr>
          <p:cNvPr id="95236" name="Rectangle 5"/>
          <p:cNvSpPr>
            <a:spLocks noChangeArrowheads="1"/>
          </p:cNvSpPr>
          <p:nvPr/>
        </p:nvSpPr>
        <p:spPr bwMode="auto">
          <a:xfrm>
            <a:off x="333375" y="844550"/>
            <a:ext cx="11725275" cy="378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600">
                <a:latin typeface="Arial" panose="020B0604020202020204" pitchFamily="34" charset="0"/>
              </a:rPr>
              <a:t>Классификация расходов бюджетов представляет собой группировку расходов бюджетов бюджетной системы Российской Федерации и отражает направление бюджетных средств на выполнение федеральными органами государственной власти (государственными органами), органами государственной власти субъектов Российской Федерации, органами местного самоуправления (муниципальными органами) и органами управления государственных внебюджетных фондов основных функций, решение социально-экономических задач.</a:t>
            </a:r>
          </a:p>
          <a:p>
            <a:r>
              <a:rPr lang="ru-RU" sz="1600">
                <a:latin typeface="Arial" panose="020B0604020202020204" pitchFamily="34" charset="0"/>
              </a:rPr>
              <a:t>Код классификации расходов бюджетов состоит из двадцати знаков. Структура двадцатизначного кода классификации расходов бюджетов является единой для бюджетов бюджетной системы Российской Федерации и включает следующие составные части:</a:t>
            </a:r>
          </a:p>
          <a:p>
            <a:r>
              <a:rPr lang="ru-RU" sz="1600">
                <a:latin typeface="Arial" panose="020B0604020202020204" pitchFamily="34" charset="0"/>
              </a:rPr>
              <a:t>кода главного распорядителя бюджетных средств (</a:t>
            </a:r>
            <a:r>
              <a:rPr lang="ru-RU" sz="1600">
                <a:latin typeface="Arial" panose="020B0604020202020204" pitchFamily="34" charset="0"/>
                <a:hlinkClick r:id="rId2" tooltip="Ссылка на текущий документ"/>
              </a:rPr>
              <a:t>1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3" tooltip="Ссылка на текущий документ"/>
              </a:rPr>
              <a:t>3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раздела (</a:t>
            </a:r>
            <a:r>
              <a:rPr lang="ru-RU" sz="1600">
                <a:latin typeface="Arial" panose="020B0604020202020204" pitchFamily="34" charset="0"/>
                <a:hlinkClick r:id="rId4" tooltip="Ссылка на текущий документ"/>
              </a:rPr>
              <a:t>4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5" tooltip="Ссылка на текущий документ"/>
              </a:rPr>
              <a:t>5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подраздела (</a:t>
            </a:r>
            <a:r>
              <a:rPr lang="ru-RU" sz="1600">
                <a:latin typeface="Arial" panose="020B0604020202020204" pitchFamily="34" charset="0"/>
                <a:hlinkClick r:id="rId6" tooltip="Ссылка на текущий документ"/>
              </a:rPr>
              <a:t>6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7" tooltip="Ссылка на текущий документ"/>
              </a:rPr>
              <a:t>7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целевой статьи (</a:t>
            </a:r>
            <a:r>
              <a:rPr lang="ru-RU" sz="1600">
                <a:latin typeface="Arial" panose="020B0604020202020204" pitchFamily="34" charset="0"/>
                <a:hlinkClick r:id="rId8" tooltip="Ссылка на текущий документ"/>
              </a:rPr>
              <a:t>8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9" tooltip="Ссылка на текущий документ"/>
              </a:rPr>
              <a:t>14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вида расходов (</a:t>
            </a:r>
            <a:r>
              <a:rPr lang="ru-RU" sz="1600">
                <a:latin typeface="Arial" panose="020B0604020202020204" pitchFamily="34" charset="0"/>
                <a:hlinkClick r:id="rId10" tooltip="Ссылка на текущий документ"/>
              </a:rPr>
              <a:t>15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11" tooltip="Ссылка на текущий документ"/>
              </a:rPr>
              <a:t>17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классификации операций сектора государственного управления, относящихся к расходам бюджетов (</a:t>
            </a:r>
            <a:r>
              <a:rPr lang="ru-RU" sz="1600">
                <a:latin typeface="Arial" panose="020B0604020202020204" pitchFamily="34" charset="0"/>
                <a:hlinkClick r:id="rId12" tooltip="Ссылка на текущий документ"/>
              </a:rPr>
              <a:t>18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13" tooltip="Ссылка на текущий документ"/>
              </a:rPr>
              <a:t>20</a:t>
            </a:r>
            <a:r>
              <a:rPr lang="ru-RU" sz="1600">
                <a:latin typeface="Arial" panose="020B0604020202020204" pitchFamily="34" charset="0"/>
              </a:rPr>
              <a:t> разряды).</a:t>
            </a:r>
          </a:p>
        </p:txBody>
      </p:sp>
      <p:graphicFrame>
        <p:nvGraphicFramePr>
          <p:cNvPr id="141445" name="Group 133"/>
          <p:cNvGraphicFramePr>
            <a:graphicFrameLocks noGrp="1"/>
          </p:cNvGraphicFramePr>
          <p:nvPr/>
        </p:nvGraphicFramePr>
        <p:xfrm>
          <a:off x="666972" y="4847665"/>
          <a:ext cx="11091135" cy="1554480"/>
        </p:xfrm>
        <a:graphic>
          <a:graphicData uri="http://schemas.openxmlformats.org/drawingml/2006/table">
            <a:tbl>
              <a:tblPr/>
              <a:tblGrid>
                <a:gridCol w="512748"/>
                <a:gridCol w="510784"/>
                <a:gridCol w="579542"/>
                <a:gridCol w="443989"/>
                <a:gridCol w="512748"/>
                <a:gridCol w="552039"/>
                <a:gridCol w="565791"/>
                <a:gridCol w="565791"/>
                <a:gridCol w="377194"/>
                <a:gridCol w="510784"/>
                <a:gridCol w="603118"/>
                <a:gridCol w="603117"/>
                <a:gridCol w="703310"/>
                <a:gridCol w="785821"/>
                <a:gridCol w="502926"/>
                <a:gridCol w="563463"/>
                <a:gridCol w="594895"/>
                <a:gridCol w="565791"/>
                <a:gridCol w="471493"/>
                <a:gridCol w="565791"/>
              </a:tblGrid>
              <a:tr h="272975">
                <a:tc rowSpan="2"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Главный распорядитель бюджетных средств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Раздел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Подраздел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Целевая статья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Вид расходов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Код статьи (подстатьи) КОСГУ, относящийся к расходам бюджетов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5563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 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программа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подпрограмма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Группа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Подгруппа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Элемент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4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2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3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4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5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6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7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8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9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10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11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12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13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14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15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16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17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18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19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20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815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Прямоугольник 2"/>
          <p:cNvSpPr>
            <a:spLocks noChangeArrowheads="1"/>
          </p:cNvSpPr>
          <p:nvPr/>
        </p:nvSpPr>
        <p:spPr bwMode="auto">
          <a:xfrm>
            <a:off x="649288" y="325438"/>
            <a:ext cx="1142047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2000" b="1"/>
              <a:t>Код вида расходов включает </a:t>
            </a:r>
            <a:r>
              <a:rPr lang="ru-RU" sz="2000" b="1">
                <a:solidFill>
                  <a:srgbClr val="FFFF00"/>
                </a:solidFill>
              </a:rPr>
              <a:t>группу</a:t>
            </a:r>
            <a:r>
              <a:rPr lang="ru-RU" sz="2000" b="1"/>
              <a:t>, подгруппу и элемент вида расходов.</a:t>
            </a:r>
          </a:p>
          <a:p>
            <a:r>
              <a:rPr lang="ru-RU" sz="2000" b="1"/>
              <a:t/>
            </a:r>
            <a:br>
              <a:rPr lang="ru-RU" sz="2000" b="1"/>
            </a:br>
            <a:r>
              <a:rPr lang="ru-RU" sz="2000" b="1">
                <a:solidFill>
                  <a:srgbClr val="FFFF00"/>
                </a:solidFill>
              </a:rPr>
              <a:t>Едиными для бюджетов </a:t>
            </a:r>
            <a:r>
              <a:rPr lang="ru-RU" sz="2000" b="1"/>
              <a:t>бюджетной системы Российской Федерации группами видов расходов являются:</a:t>
            </a:r>
          </a:p>
          <a:p>
            <a:r>
              <a:rPr lang="ru-RU" sz="2000" b="1"/>
              <a:t>1) группа "Расходы на выплаты персоналу в целях обеспечения выполнения функций государственными (муниципальными) органами, казенными учреждениями, органами управления государственными внебюджетными фондами"</a:t>
            </a:r>
          </a:p>
          <a:p>
            <a:r>
              <a:rPr lang="ru-RU" sz="2000" b="1"/>
              <a:t>2) группа "Закупка товаров, работ и услуг для обеспечения государственных (муниципальных) нужд":</a:t>
            </a:r>
            <a:br>
              <a:rPr lang="ru-RU" sz="2000" b="1"/>
            </a:br>
            <a:r>
              <a:rPr lang="ru-RU" sz="2000" b="1"/>
              <a:t>3) группа "Социальное обеспечение и иные выплаты населению"</a:t>
            </a:r>
            <a:br>
              <a:rPr lang="ru-RU" sz="2000" b="1"/>
            </a:br>
            <a:r>
              <a:rPr lang="ru-RU" sz="2000" b="1"/>
              <a:t>4) группа "Капитальные вложения в объекты государственной (муниципальной) собственности"</a:t>
            </a:r>
            <a:br>
              <a:rPr lang="ru-RU" sz="2000" b="1"/>
            </a:br>
            <a:r>
              <a:rPr lang="ru-RU" sz="2000" b="1"/>
              <a:t>5) группа "Межбюджетные трансферты"</a:t>
            </a:r>
          </a:p>
          <a:p>
            <a:r>
              <a:rPr lang="ru-RU" sz="2000" b="1"/>
              <a:t>6) группа "Предоставление субсидий бюджетным, автономным учреждениям и иным некоммерческим организациям"</a:t>
            </a:r>
            <a:br>
              <a:rPr lang="ru-RU" sz="2000" b="1"/>
            </a:br>
            <a:r>
              <a:rPr lang="ru-RU" sz="2000" b="1"/>
              <a:t>7) группа "Обслуживание государственного (муниципального) долга"</a:t>
            </a:r>
            <a:br>
              <a:rPr lang="ru-RU" sz="2000" b="1"/>
            </a:br>
            <a:r>
              <a:rPr lang="ru-RU" sz="2000" b="1"/>
              <a:t>8) группа "Иные бюджетные ассигнования"</a:t>
            </a:r>
          </a:p>
          <a:p>
            <a:endParaRPr lang="ru-RU" sz="2000" b="1"/>
          </a:p>
          <a:p>
            <a:endParaRPr lang="ru-RU" sz="2000" b="1"/>
          </a:p>
        </p:txBody>
      </p:sp>
    </p:spTree>
    <p:extLst>
      <p:ext uri="{BB962C8B-B14F-4D97-AF65-F5344CB8AC3E}">
        <p14:creationId xmlns:p14="http://schemas.microsoft.com/office/powerpoint/2010/main" val="890670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3186" y="365761"/>
            <a:ext cx="109620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ПЕРЕЧЕНЬ ВИДОВ </a:t>
            </a:r>
            <a:r>
              <a:rPr lang="ru-RU" sz="2400" b="1" dirty="0">
                <a:solidFill>
                  <a:srgbClr val="FFFF00"/>
                </a:solidFill>
              </a:rPr>
              <a:t>(ГРУПП, ПОДГРУПП, ЭЛЕМЕНТОВ) РАСХОДОВ </a:t>
            </a:r>
            <a:r>
              <a:rPr lang="ru-RU" sz="2400" b="1" dirty="0" smtClean="0">
                <a:solidFill>
                  <a:srgbClr val="FFFF00"/>
                </a:solidFill>
              </a:rPr>
              <a:t>КЛАССИФИКАЦИИ РАСХОДОВ </a:t>
            </a:r>
            <a:r>
              <a:rPr lang="ru-RU" sz="2400" b="1" dirty="0">
                <a:solidFill>
                  <a:srgbClr val="FFFF00"/>
                </a:solidFill>
              </a:rPr>
              <a:t>БЮДЖЕТОВ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7831" y="1327199"/>
            <a:ext cx="529993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/>
            <a:r>
              <a:rPr lang="ru-RU" sz="1600" b="1" dirty="0" smtClean="0"/>
              <a:t>100 Расходы </a:t>
            </a:r>
            <a:r>
              <a:rPr lang="ru-RU" sz="1600" b="1" dirty="0"/>
              <a:t>на выплаты персоналу в целях обеспечения выполнения функций государственными (муниципальными) органами, казенными учреждениями, органами управления государственными внебюджетными фондами</a:t>
            </a:r>
          </a:p>
          <a:p>
            <a:pPr marR="0"/>
            <a:r>
              <a:rPr lang="ru-RU" sz="1600" b="1" dirty="0" smtClean="0"/>
              <a:t>110 Расходы </a:t>
            </a:r>
            <a:r>
              <a:rPr lang="ru-RU" sz="1600" b="1" dirty="0"/>
              <a:t>на выплаты персоналу казенных учреждений</a:t>
            </a:r>
          </a:p>
          <a:p>
            <a:pPr marR="0"/>
            <a:r>
              <a:rPr lang="ru-RU" sz="1600" b="1" dirty="0" smtClean="0"/>
              <a:t>111 Фонд </a:t>
            </a:r>
            <a:r>
              <a:rPr lang="ru-RU" sz="1600" b="1" dirty="0"/>
              <a:t>оплаты труда казенных учреждений и взносы по обязательному социальному страхованию</a:t>
            </a:r>
          </a:p>
          <a:p>
            <a:pPr marR="0"/>
            <a:r>
              <a:rPr lang="ru-RU" sz="1600" b="1" dirty="0" smtClean="0"/>
              <a:t>112 Иные </a:t>
            </a:r>
            <a:r>
              <a:rPr lang="ru-RU" sz="1600" b="1" dirty="0"/>
              <a:t>выплаты персоналу казенных учреждений, за исключением фонда оплаты труда</a:t>
            </a:r>
          </a:p>
          <a:p>
            <a:pPr marR="0"/>
            <a:r>
              <a:rPr lang="ru-RU" sz="1600" b="1" dirty="0" smtClean="0"/>
              <a:t>113 Иные </a:t>
            </a:r>
            <a:r>
              <a:rPr lang="ru-RU" sz="1600" b="1" dirty="0"/>
              <a:t>выплаты, за исключением фонда оплаты труда казенных учреждений, лицам, привлекаемым согласно законодательству для выполнения отдельных полномочий</a:t>
            </a:r>
          </a:p>
          <a:p>
            <a:pPr marR="0"/>
            <a:r>
              <a:rPr lang="ru-RU" sz="1600" b="1" dirty="0" smtClean="0"/>
              <a:t>120 Расходы </a:t>
            </a:r>
            <a:r>
              <a:rPr lang="ru-RU" sz="1600" b="1" dirty="0"/>
              <a:t>на выплаты персоналу государственных (муниципальных) органов</a:t>
            </a:r>
          </a:p>
          <a:p>
            <a:pPr marR="0"/>
            <a:r>
              <a:rPr lang="ru-RU" sz="1600" b="1" dirty="0" smtClean="0"/>
              <a:t>121 Фонд </a:t>
            </a:r>
            <a:r>
              <a:rPr lang="ru-RU" sz="1600" b="1" dirty="0"/>
              <a:t>оплаты труда государственных (муниципальных) органов и взносы по обязательному социальному </a:t>
            </a:r>
            <a:r>
              <a:rPr lang="ru-RU" sz="1600" b="1" dirty="0" smtClean="0"/>
              <a:t>страхованию</a:t>
            </a:r>
            <a:endParaRPr lang="ru-RU" sz="1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94207" y="1327199"/>
            <a:ext cx="57463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/>
            <a:r>
              <a:rPr lang="ru-RU" sz="1600" b="1" dirty="0" smtClean="0"/>
              <a:t>122 Иные </a:t>
            </a:r>
            <a:r>
              <a:rPr lang="ru-RU" sz="1600" b="1" dirty="0"/>
              <a:t>выплаты персоналу государственных (муниципальных) органов, за исключением фонда оплаты труда</a:t>
            </a:r>
          </a:p>
          <a:p>
            <a:pPr marR="0"/>
            <a:r>
              <a:rPr lang="ru-RU" sz="1600" b="1" dirty="0" smtClean="0"/>
              <a:t>123 Иные </a:t>
            </a:r>
            <a:r>
              <a:rPr lang="ru-RU" sz="1600" b="1" dirty="0"/>
              <a:t>выплаты, за исключением фонда оплаты труда государственных (муниципальных) органов, лицам, привлекаемым согласно законодательству для выполнения отдельных полномочий</a:t>
            </a:r>
          </a:p>
          <a:p>
            <a:pPr marR="0"/>
            <a:r>
              <a:rPr lang="ru-RU" sz="1600" b="1" dirty="0" smtClean="0"/>
              <a:t>130 Расходы </a:t>
            </a:r>
            <a:r>
              <a:rPr lang="ru-RU" sz="1600" b="1" dirty="0"/>
              <a:t>на выплаты персоналу в сфере национальной безопасности, правоохранительной деятельности и обороны</a:t>
            </a:r>
          </a:p>
          <a:p>
            <a:pPr marR="0"/>
            <a:r>
              <a:rPr lang="ru-RU" sz="1600" b="1" dirty="0" smtClean="0"/>
              <a:t>131 Денежное </a:t>
            </a:r>
            <a:r>
              <a:rPr lang="ru-RU" sz="1600" b="1" dirty="0"/>
              <a:t>довольствие военнослужащих и сотрудников, имеющих специальные звания</a:t>
            </a:r>
          </a:p>
          <a:p>
            <a:pPr marR="0"/>
            <a:r>
              <a:rPr lang="ru-RU" sz="1600" b="1" dirty="0" smtClean="0"/>
              <a:t>133 Расходы </a:t>
            </a:r>
            <a:r>
              <a:rPr lang="ru-RU" sz="1600" b="1" dirty="0"/>
              <a:t>на выплаты военнослужащим и сотрудникам, имеющим специальные звания, зависящие от размера денежного довольствия</a:t>
            </a:r>
          </a:p>
          <a:p>
            <a:pPr marR="0"/>
            <a:r>
              <a:rPr lang="ru-RU" sz="1600" b="1" dirty="0" smtClean="0"/>
              <a:t>134 Иные </a:t>
            </a:r>
            <a:r>
              <a:rPr lang="ru-RU" sz="1600" b="1" dirty="0"/>
              <a:t>выплаты персоналу и сотрудникам, имеющим специальные звания</a:t>
            </a:r>
          </a:p>
          <a:p>
            <a:pPr marR="0"/>
            <a:r>
              <a:rPr lang="ru-RU" sz="1600" b="1" dirty="0" smtClean="0"/>
              <a:t>140 Расходы </a:t>
            </a:r>
            <a:r>
              <a:rPr lang="ru-RU" sz="1600" b="1" dirty="0"/>
              <a:t>на выплаты персоналу государственных внебюджетных фондов</a:t>
            </a:r>
          </a:p>
          <a:p>
            <a:pPr marR="0"/>
            <a:r>
              <a:rPr lang="ru-RU" sz="1600" b="1" dirty="0" smtClean="0"/>
              <a:t>141 Фонд </a:t>
            </a:r>
            <a:r>
              <a:rPr lang="ru-RU" sz="1600" b="1" dirty="0"/>
              <a:t>оплаты труда и страховые взносы</a:t>
            </a:r>
          </a:p>
          <a:p>
            <a:pPr marR="0"/>
            <a:r>
              <a:rPr lang="ru-RU" sz="1600" b="1" dirty="0" smtClean="0"/>
              <a:t>142 Иные </a:t>
            </a:r>
            <a:r>
              <a:rPr lang="ru-RU" sz="1600" b="1" dirty="0"/>
              <a:t>выплаты персоналу, за исключением фонда оплаты </a:t>
            </a:r>
            <a:r>
              <a:rPr lang="ru-RU" sz="1600" b="1" dirty="0" smtClean="0"/>
              <a:t>труда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7597775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3186" y="365761"/>
            <a:ext cx="109620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ПЕРЕЧЕНЬ ВИДОВ </a:t>
            </a:r>
            <a:r>
              <a:rPr lang="ru-RU" sz="2400" b="1" dirty="0">
                <a:solidFill>
                  <a:srgbClr val="FFFF00"/>
                </a:solidFill>
              </a:rPr>
              <a:t>(ГРУПП, ПОДГРУПП, ЭЛЕМЕНТОВ) РАСХОДОВ </a:t>
            </a:r>
            <a:r>
              <a:rPr lang="ru-RU" sz="2400" b="1" dirty="0" smtClean="0">
                <a:solidFill>
                  <a:srgbClr val="FFFF00"/>
                </a:solidFill>
              </a:rPr>
              <a:t>КЛАССИФИКАЦИИ РАСХОДОВ </a:t>
            </a:r>
            <a:r>
              <a:rPr lang="ru-RU" sz="2400" b="1" dirty="0">
                <a:solidFill>
                  <a:srgbClr val="FFFF00"/>
                </a:solidFill>
              </a:rPr>
              <a:t>БЮДЖЕТОВ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7831" y="1327199"/>
            <a:ext cx="539675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300 Социальное </a:t>
            </a:r>
            <a:r>
              <a:rPr lang="ru-RU" sz="1600" b="1" dirty="0"/>
              <a:t>обеспечение и иные выплаты населению</a:t>
            </a:r>
          </a:p>
          <a:p>
            <a:r>
              <a:rPr lang="ru-RU" sz="1600" b="1" dirty="0" smtClean="0"/>
              <a:t>310 Публичные </a:t>
            </a:r>
            <a:r>
              <a:rPr lang="ru-RU" sz="1600" b="1" dirty="0"/>
              <a:t>нормативные социальные выплаты гражданам</a:t>
            </a:r>
          </a:p>
          <a:p>
            <a:r>
              <a:rPr lang="ru-RU" sz="1600" b="1" dirty="0" smtClean="0"/>
              <a:t>311 Пенсии</a:t>
            </a:r>
            <a:r>
              <a:rPr lang="ru-RU" sz="1600" b="1" dirty="0"/>
              <a:t>, выплачиваемые по пенсионному страхованию населения</a:t>
            </a:r>
          </a:p>
          <a:p>
            <a:r>
              <a:rPr lang="ru-RU" sz="1600" b="1" dirty="0" smtClean="0"/>
              <a:t>312 Иные </a:t>
            </a:r>
            <a:r>
              <a:rPr lang="ru-RU" sz="1600" b="1" dirty="0"/>
              <a:t>пенсии, социальные доплаты к пенсиям</a:t>
            </a:r>
          </a:p>
          <a:p>
            <a:r>
              <a:rPr lang="ru-RU" sz="1600" b="1" dirty="0" smtClean="0"/>
              <a:t>313 Пособия</a:t>
            </a:r>
            <a:r>
              <a:rPr lang="ru-RU" sz="1600" b="1" dirty="0"/>
              <a:t>, компенсации, меры социальной поддержки по публичным нормативным обязательствам</a:t>
            </a:r>
          </a:p>
          <a:p>
            <a:r>
              <a:rPr lang="ru-RU" sz="1600" b="1" dirty="0" smtClean="0"/>
              <a:t>320 Социальные </a:t>
            </a:r>
            <a:r>
              <a:rPr lang="ru-RU" sz="1600" b="1" dirty="0"/>
              <a:t>выплаты гражданам, кроме публичных нормативных социальных выплат</a:t>
            </a:r>
          </a:p>
          <a:p>
            <a:r>
              <a:rPr lang="ru-RU" sz="1600" b="1" dirty="0" smtClean="0"/>
              <a:t>321 Пособия</a:t>
            </a:r>
            <a:r>
              <a:rPr lang="ru-RU" sz="1600" b="1" dirty="0"/>
              <a:t>, компенсации и иные социальные выплаты гражданам, кроме публичных нормативных обязательств</a:t>
            </a:r>
          </a:p>
          <a:p>
            <a:r>
              <a:rPr lang="ru-RU" sz="1600" b="1" dirty="0" smtClean="0"/>
              <a:t>322 Субсидии </a:t>
            </a:r>
            <a:r>
              <a:rPr lang="ru-RU" sz="1600" b="1" dirty="0"/>
              <a:t>гражданам на приобретение жилья</a:t>
            </a:r>
          </a:p>
          <a:p>
            <a:r>
              <a:rPr lang="ru-RU" sz="1600" b="1" dirty="0" smtClean="0"/>
              <a:t>323 Приобретение </a:t>
            </a:r>
            <a:r>
              <a:rPr lang="ru-RU" sz="1600" b="1" dirty="0"/>
              <a:t>товаров, работ, услуг в пользу граждан в целях их социального обеспечения</a:t>
            </a:r>
          </a:p>
          <a:p>
            <a:r>
              <a:rPr lang="ru-RU" sz="1600" b="1" dirty="0" smtClean="0"/>
              <a:t>330 Публичные </a:t>
            </a:r>
            <a:r>
              <a:rPr lang="ru-RU" sz="1600" b="1" dirty="0"/>
              <a:t>нормативные выплаты гражданам несоциального характера</a:t>
            </a:r>
          </a:p>
          <a:p>
            <a:r>
              <a:rPr lang="ru-RU" sz="1600" b="1" dirty="0" smtClean="0"/>
              <a:t>340 Стипендии</a:t>
            </a:r>
            <a:endParaRPr lang="ru-RU" sz="1600" b="1" dirty="0"/>
          </a:p>
          <a:p>
            <a:r>
              <a:rPr lang="ru-RU" sz="1600" b="1" dirty="0" smtClean="0"/>
              <a:t>350 Премии </a:t>
            </a:r>
            <a:r>
              <a:rPr lang="ru-RU" sz="1600" b="1" dirty="0"/>
              <a:t>и гранты</a:t>
            </a:r>
          </a:p>
          <a:p>
            <a:r>
              <a:rPr lang="ru-RU" sz="1600" b="1" dirty="0" smtClean="0"/>
              <a:t>360 Иные </a:t>
            </a:r>
            <a:r>
              <a:rPr lang="ru-RU" sz="1600" b="1" dirty="0"/>
              <a:t>выплаты </a:t>
            </a:r>
            <a:r>
              <a:rPr lang="ru-RU" sz="1600" b="1" dirty="0" smtClean="0"/>
              <a:t>населению</a:t>
            </a:r>
            <a:endParaRPr lang="ru-RU" sz="1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94207" y="1327199"/>
            <a:ext cx="57463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500 Межбюджетные </a:t>
            </a:r>
            <a:r>
              <a:rPr lang="ru-RU" sz="1600" b="1" dirty="0"/>
              <a:t>трансферты</a:t>
            </a:r>
          </a:p>
          <a:p>
            <a:r>
              <a:rPr lang="ru-RU" sz="1600" b="1" dirty="0" smtClean="0"/>
              <a:t>510 Дотации</a:t>
            </a:r>
            <a:endParaRPr lang="ru-RU" sz="1600" b="1" dirty="0"/>
          </a:p>
          <a:p>
            <a:r>
              <a:rPr lang="ru-RU" sz="1600" b="1" dirty="0" smtClean="0"/>
              <a:t>511 Дотации </a:t>
            </a:r>
            <a:r>
              <a:rPr lang="ru-RU" sz="1600" b="1" dirty="0"/>
              <a:t>на выравнивание бюджетной обеспеченности</a:t>
            </a:r>
          </a:p>
          <a:p>
            <a:r>
              <a:rPr lang="ru-RU" sz="1600" b="1" dirty="0" smtClean="0"/>
              <a:t>512 Иные </a:t>
            </a:r>
            <a:r>
              <a:rPr lang="ru-RU" sz="1600" b="1" dirty="0"/>
              <a:t>дотации</a:t>
            </a:r>
          </a:p>
          <a:p>
            <a:r>
              <a:rPr lang="ru-RU" sz="1600" b="1" dirty="0" smtClean="0"/>
              <a:t>520 Субсидии</a:t>
            </a:r>
            <a:endParaRPr lang="ru-RU" sz="1600" b="1" dirty="0"/>
          </a:p>
          <a:p>
            <a:r>
              <a:rPr lang="ru-RU" sz="1600" b="1" dirty="0" smtClean="0"/>
              <a:t>521 Субсидии</a:t>
            </a:r>
            <a:r>
              <a:rPr lang="ru-RU" sz="1600" b="1" dirty="0"/>
              <a:t>, за исключением субсидий на софинансирование капитальных вложений в объекты государственной (муниципальной) собственности</a:t>
            </a:r>
          </a:p>
          <a:p>
            <a:r>
              <a:rPr lang="ru-RU" sz="1600" b="1" dirty="0" smtClean="0"/>
              <a:t>522 Субсидии </a:t>
            </a:r>
            <a:r>
              <a:rPr lang="ru-RU" sz="1600" b="1" dirty="0"/>
              <a:t>на софинансирование капитальных вложений в объекты государственной (муниципальной) собственности</a:t>
            </a:r>
          </a:p>
          <a:p>
            <a:r>
              <a:rPr lang="ru-RU" sz="1600" b="1" dirty="0" smtClean="0"/>
              <a:t>530 Субвенции</a:t>
            </a:r>
            <a:endParaRPr lang="ru-RU" sz="1600" b="1" dirty="0"/>
          </a:p>
          <a:p>
            <a:r>
              <a:rPr lang="ru-RU" sz="1600" b="1" dirty="0" smtClean="0"/>
              <a:t>540 Иные </a:t>
            </a:r>
            <a:r>
              <a:rPr lang="ru-RU" sz="1600" b="1" dirty="0"/>
              <a:t>межбюджетные трансферты</a:t>
            </a:r>
          </a:p>
          <a:p>
            <a:r>
              <a:rPr lang="ru-RU" sz="1600" b="1" dirty="0" smtClean="0"/>
              <a:t>550 Межбюджетные </a:t>
            </a:r>
            <a:r>
              <a:rPr lang="ru-RU" sz="1600" b="1" dirty="0"/>
              <a:t>трансферты бюджету Фонда социального страхования Российской Федерации</a:t>
            </a:r>
          </a:p>
          <a:p>
            <a:r>
              <a:rPr lang="ru-RU" sz="1600" b="1" dirty="0" smtClean="0"/>
              <a:t>560 Межбюджетные </a:t>
            </a:r>
            <a:r>
              <a:rPr lang="ru-RU" sz="1600" b="1" dirty="0"/>
              <a:t>трансферты бюджету Федерального фонда обязательного медицинского страхования</a:t>
            </a:r>
          </a:p>
          <a:p>
            <a:r>
              <a:rPr lang="ru-RU" sz="1600" b="1" dirty="0" smtClean="0"/>
              <a:t>570 Межбюджетные </a:t>
            </a:r>
            <a:r>
              <a:rPr lang="ru-RU" sz="1600" b="1" dirty="0"/>
              <a:t>трансферты бюджету Пенсионного фонда Российской Федерации</a:t>
            </a:r>
          </a:p>
          <a:p>
            <a:r>
              <a:rPr lang="ru-RU" sz="1600" b="1" dirty="0" smtClean="0"/>
              <a:t>580 Межбюджетные </a:t>
            </a:r>
            <a:r>
              <a:rPr lang="ru-RU" sz="1600" b="1" dirty="0"/>
              <a:t>трансферты бюджетам территориальных фондов обязательного медицинского </a:t>
            </a:r>
            <a:r>
              <a:rPr lang="ru-RU" sz="1600" b="1" dirty="0" smtClean="0"/>
              <a:t>страхования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9545740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/>
          <p:cNvSpPr>
            <a:spLocks noChangeArrowheads="1"/>
          </p:cNvSpPr>
          <p:nvPr/>
        </p:nvSpPr>
        <p:spPr bwMode="auto">
          <a:xfrm>
            <a:off x="2590800" y="3033713"/>
            <a:ext cx="7620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89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61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433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00500" indent="-3429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3600">
                <a:solidFill>
                  <a:srgbClr val="FFFF66"/>
                </a:solidFill>
                <a:latin typeface="Arial" panose="020B0604020202020204" pitchFamily="34" charset="0"/>
              </a:rPr>
              <a:t> 	</a:t>
            </a:r>
            <a:endParaRPr lang="ru-RU">
              <a:latin typeface="Arial" panose="020B0604020202020204" pitchFamily="34" charset="0"/>
            </a:endParaRPr>
          </a:p>
        </p:txBody>
      </p:sp>
      <p:sp>
        <p:nvSpPr>
          <p:cNvPr id="95235" name="Rectangle 4"/>
          <p:cNvSpPr>
            <a:spLocks noChangeArrowheads="1"/>
          </p:cNvSpPr>
          <p:nvPr/>
        </p:nvSpPr>
        <p:spPr bwMode="auto">
          <a:xfrm>
            <a:off x="1687513" y="196850"/>
            <a:ext cx="800576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3600" b="1">
                <a:solidFill>
                  <a:srgbClr val="FFFF00"/>
                </a:solidFill>
              </a:rPr>
              <a:t>Классификация расходов бюджетов</a:t>
            </a:r>
          </a:p>
        </p:txBody>
      </p:sp>
      <p:sp>
        <p:nvSpPr>
          <p:cNvPr id="95236" name="Rectangle 5"/>
          <p:cNvSpPr>
            <a:spLocks noChangeArrowheads="1"/>
          </p:cNvSpPr>
          <p:nvPr/>
        </p:nvSpPr>
        <p:spPr bwMode="auto">
          <a:xfrm>
            <a:off x="333375" y="844550"/>
            <a:ext cx="11725275" cy="378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600">
                <a:latin typeface="Arial" panose="020B0604020202020204" pitchFamily="34" charset="0"/>
              </a:rPr>
              <a:t>Классификация расходов бюджетов представляет собой группировку расходов бюджетов бюджетной системы Российской Федерации и отражает направление бюджетных средств на выполнение федеральными органами государственной власти (государственными органами), органами государственной власти субъектов Российской Федерации, органами местного самоуправления (муниципальными органами) и органами управления государственных внебюджетных фондов основных функций, решение социально-экономических задач.</a:t>
            </a:r>
          </a:p>
          <a:p>
            <a:r>
              <a:rPr lang="ru-RU" sz="1600">
                <a:latin typeface="Arial" panose="020B0604020202020204" pitchFamily="34" charset="0"/>
              </a:rPr>
              <a:t>Код классификации расходов бюджетов состоит из двадцати знаков. Структура двадцатизначного кода классификации расходов бюджетов является единой для бюджетов бюджетной системы Российской Федерации и включает следующие составные части:</a:t>
            </a:r>
          </a:p>
          <a:p>
            <a:r>
              <a:rPr lang="ru-RU" sz="1600">
                <a:latin typeface="Arial" panose="020B0604020202020204" pitchFamily="34" charset="0"/>
              </a:rPr>
              <a:t>кода главного распорядителя бюджетных средств (</a:t>
            </a:r>
            <a:r>
              <a:rPr lang="ru-RU" sz="1600">
                <a:latin typeface="Arial" panose="020B0604020202020204" pitchFamily="34" charset="0"/>
                <a:hlinkClick r:id="rId2" tooltip="Ссылка на текущий документ"/>
              </a:rPr>
              <a:t>1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3" tooltip="Ссылка на текущий документ"/>
              </a:rPr>
              <a:t>3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раздела (</a:t>
            </a:r>
            <a:r>
              <a:rPr lang="ru-RU" sz="1600">
                <a:latin typeface="Arial" panose="020B0604020202020204" pitchFamily="34" charset="0"/>
                <a:hlinkClick r:id="rId4" tooltip="Ссылка на текущий документ"/>
              </a:rPr>
              <a:t>4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5" tooltip="Ссылка на текущий документ"/>
              </a:rPr>
              <a:t>5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подраздела (</a:t>
            </a:r>
            <a:r>
              <a:rPr lang="ru-RU" sz="1600">
                <a:latin typeface="Arial" panose="020B0604020202020204" pitchFamily="34" charset="0"/>
                <a:hlinkClick r:id="rId6" tooltip="Ссылка на текущий документ"/>
              </a:rPr>
              <a:t>6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7" tooltip="Ссылка на текущий документ"/>
              </a:rPr>
              <a:t>7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целевой статьи (</a:t>
            </a:r>
            <a:r>
              <a:rPr lang="ru-RU" sz="1600">
                <a:latin typeface="Arial" panose="020B0604020202020204" pitchFamily="34" charset="0"/>
                <a:hlinkClick r:id="rId8" tooltip="Ссылка на текущий документ"/>
              </a:rPr>
              <a:t>8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9" tooltip="Ссылка на текущий документ"/>
              </a:rPr>
              <a:t>14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вида расходов (</a:t>
            </a:r>
            <a:r>
              <a:rPr lang="ru-RU" sz="1600">
                <a:latin typeface="Arial" panose="020B0604020202020204" pitchFamily="34" charset="0"/>
                <a:hlinkClick r:id="rId10" tooltip="Ссылка на текущий документ"/>
              </a:rPr>
              <a:t>15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11" tooltip="Ссылка на текущий документ"/>
              </a:rPr>
              <a:t>17</a:t>
            </a:r>
            <a:r>
              <a:rPr lang="ru-RU" sz="1600">
                <a:latin typeface="Arial" panose="020B0604020202020204" pitchFamily="34" charset="0"/>
              </a:rPr>
              <a:t> разряды);</a:t>
            </a:r>
          </a:p>
          <a:p>
            <a:r>
              <a:rPr lang="ru-RU" sz="1600">
                <a:latin typeface="Arial" panose="020B0604020202020204" pitchFamily="34" charset="0"/>
              </a:rPr>
              <a:t>кода классификации операций сектора государственного управления, относящихся к расходам бюджетов (</a:t>
            </a:r>
            <a:r>
              <a:rPr lang="ru-RU" sz="1600">
                <a:latin typeface="Arial" panose="020B0604020202020204" pitchFamily="34" charset="0"/>
                <a:hlinkClick r:id="rId12" tooltip="Ссылка на текущий документ"/>
              </a:rPr>
              <a:t>18</a:t>
            </a:r>
            <a:r>
              <a:rPr lang="ru-RU" sz="1600">
                <a:latin typeface="Arial" panose="020B0604020202020204" pitchFamily="34" charset="0"/>
              </a:rPr>
              <a:t> - </a:t>
            </a:r>
            <a:r>
              <a:rPr lang="ru-RU" sz="1600">
                <a:latin typeface="Arial" panose="020B0604020202020204" pitchFamily="34" charset="0"/>
                <a:hlinkClick r:id="rId13" tooltip="Ссылка на текущий документ"/>
              </a:rPr>
              <a:t>20</a:t>
            </a:r>
            <a:r>
              <a:rPr lang="ru-RU" sz="1600">
                <a:latin typeface="Arial" panose="020B0604020202020204" pitchFamily="34" charset="0"/>
              </a:rPr>
              <a:t> разряды).</a:t>
            </a:r>
          </a:p>
        </p:txBody>
      </p:sp>
      <p:graphicFrame>
        <p:nvGraphicFramePr>
          <p:cNvPr id="141445" name="Group 133"/>
          <p:cNvGraphicFramePr>
            <a:graphicFrameLocks noGrp="1"/>
          </p:cNvGraphicFramePr>
          <p:nvPr/>
        </p:nvGraphicFramePr>
        <p:xfrm>
          <a:off x="666972" y="4847665"/>
          <a:ext cx="11091135" cy="1554480"/>
        </p:xfrm>
        <a:graphic>
          <a:graphicData uri="http://schemas.openxmlformats.org/drawingml/2006/table">
            <a:tbl>
              <a:tblPr/>
              <a:tblGrid>
                <a:gridCol w="512748"/>
                <a:gridCol w="510784"/>
                <a:gridCol w="579542"/>
                <a:gridCol w="443989"/>
                <a:gridCol w="512748"/>
                <a:gridCol w="552039"/>
                <a:gridCol w="565791"/>
                <a:gridCol w="565791"/>
                <a:gridCol w="377194"/>
                <a:gridCol w="510784"/>
                <a:gridCol w="603118"/>
                <a:gridCol w="603117"/>
                <a:gridCol w="703310"/>
                <a:gridCol w="785821"/>
                <a:gridCol w="502926"/>
                <a:gridCol w="563463"/>
                <a:gridCol w="594895"/>
                <a:gridCol w="565791"/>
                <a:gridCol w="471493"/>
                <a:gridCol w="565791"/>
              </a:tblGrid>
              <a:tr h="272975">
                <a:tc rowSpan="2"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Главный распорядитель бюджетных средств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Раздел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Подраздел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Целевая статья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Вид расходов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Код статьи (подстатьи) КОСГУ, относящийся к расходам бюджетов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5563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 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программа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подпрограмма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Группа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Подгруппа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Элемент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4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2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3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4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5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6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7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8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9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10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11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12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13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14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15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16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17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18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19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Cyr" panose="020B0604020202020204" pitchFamily="34" charset="0"/>
                        </a:rPr>
                        <a:t>20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993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7533" y="405665"/>
            <a:ext cx="10409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КЛАССИФИКАЦИЯ ОПЕРАЦИЙ СЕКТОРА ГОСУДАРСТВЕННОГО УПРАВЛЕНИЯ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5558" y="774997"/>
            <a:ext cx="571948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/>
            <a:r>
              <a:rPr lang="ru-RU" sz="1600" b="1" dirty="0" smtClean="0"/>
              <a:t>200 Расходы</a:t>
            </a:r>
            <a:endParaRPr lang="ru-RU" sz="1600" b="1" dirty="0"/>
          </a:p>
          <a:p>
            <a:pPr marR="0"/>
            <a:r>
              <a:rPr lang="ru-RU" sz="1600" b="1" dirty="0" smtClean="0"/>
              <a:t>210 Оплата </a:t>
            </a:r>
            <a:r>
              <a:rPr lang="ru-RU" sz="1600" b="1" dirty="0"/>
              <a:t>труда и начисления на выплаты по оплате труда</a:t>
            </a:r>
          </a:p>
          <a:p>
            <a:pPr marR="0"/>
            <a:r>
              <a:rPr lang="ru-RU" sz="1600" b="1" dirty="0" smtClean="0"/>
              <a:t>211 Заработная </a:t>
            </a:r>
            <a:r>
              <a:rPr lang="ru-RU" sz="1600" b="1" dirty="0"/>
              <a:t>плата</a:t>
            </a:r>
          </a:p>
          <a:p>
            <a:pPr marR="0"/>
            <a:r>
              <a:rPr lang="ru-RU" sz="1600" b="1" dirty="0" smtClean="0"/>
              <a:t>212 Прочие </a:t>
            </a:r>
            <a:r>
              <a:rPr lang="ru-RU" sz="1600" b="1" dirty="0"/>
              <a:t>выплаты</a:t>
            </a:r>
          </a:p>
          <a:p>
            <a:pPr marR="0"/>
            <a:r>
              <a:rPr lang="ru-RU" sz="1600" b="1" dirty="0" smtClean="0"/>
              <a:t>213 Начисления </a:t>
            </a:r>
            <a:r>
              <a:rPr lang="ru-RU" sz="1600" b="1" dirty="0"/>
              <a:t>на выплаты по оплате труда</a:t>
            </a:r>
          </a:p>
          <a:p>
            <a:pPr marR="0"/>
            <a:r>
              <a:rPr lang="ru-RU" sz="1600" b="1" dirty="0" smtClean="0"/>
              <a:t>220 Оплата </a:t>
            </a:r>
            <a:r>
              <a:rPr lang="ru-RU" sz="1600" b="1" dirty="0"/>
              <a:t>работ, услуг</a:t>
            </a:r>
          </a:p>
          <a:p>
            <a:pPr marR="0"/>
            <a:r>
              <a:rPr lang="ru-RU" sz="1600" b="1" dirty="0" smtClean="0"/>
              <a:t>221 Услуги </a:t>
            </a:r>
            <a:r>
              <a:rPr lang="ru-RU" sz="1600" b="1" dirty="0"/>
              <a:t>связи</a:t>
            </a:r>
          </a:p>
          <a:p>
            <a:pPr marR="0"/>
            <a:r>
              <a:rPr lang="ru-RU" sz="1600" b="1" dirty="0" smtClean="0"/>
              <a:t>222 Транспортные </a:t>
            </a:r>
            <a:r>
              <a:rPr lang="ru-RU" sz="1600" b="1" dirty="0"/>
              <a:t>услуги</a:t>
            </a:r>
          </a:p>
          <a:p>
            <a:pPr marR="0"/>
            <a:r>
              <a:rPr lang="ru-RU" sz="1600" b="1" dirty="0" smtClean="0"/>
              <a:t>223 Коммунальные </a:t>
            </a:r>
            <a:r>
              <a:rPr lang="ru-RU" sz="1600" b="1" dirty="0"/>
              <a:t>услуги</a:t>
            </a:r>
          </a:p>
          <a:p>
            <a:pPr marR="0"/>
            <a:r>
              <a:rPr lang="ru-RU" sz="1600" b="1" dirty="0" smtClean="0"/>
              <a:t>224 Арендная </a:t>
            </a:r>
            <a:r>
              <a:rPr lang="ru-RU" sz="1600" b="1" dirty="0"/>
              <a:t>плата за пользование имуществом</a:t>
            </a:r>
          </a:p>
          <a:p>
            <a:pPr marR="0"/>
            <a:r>
              <a:rPr lang="ru-RU" sz="1600" b="1" dirty="0" smtClean="0"/>
              <a:t>225 Работы</a:t>
            </a:r>
            <a:r>
              <a:rPr lang="ru-RU" sz="1600" b="1" dirty="0"/>
              <a:t>, услуги по содержанию имущества</a:t>
            </a:r>
          </a:p>
          <a:p>
            <a:pPr marR="0"/>
            <a:r>
              <a:rPr lang="ru-RU" sz="1600" b="1" dirty="0" smtClean="0"/>
              <a:t>226 Прочие </a:t>
            </a:r>
            <a:r>
              <a:rPr lang="ru-RU" sz="1600" b="1" dirty="0"/>
              <a:t>работы, услуги</a:t>
            </a:r>
          </a:p>
          <a:p>
            <a:pPr marR="0"/>
            <a:r>
              <a:rPr lang="ru-RU" sz="1600" b="1" dirty="0" smtClean="0"/>
              <a:t>230 Обслуживание </a:t>
            </a:r>
            <a:r>
              <a:rPr lang="ru-RU" sz="1600" b="1" dirty="0"/>
              <a:t>государственного (муниципального) долга</a:t>
            </a:r>
          </a:p>
          <a:p>
            <a:pPr marR="0"/>
            <a:r>
              <a:rPr lang="ru-RU" sz="1600" b="1" dirty="0" smtClean="0"/>
              <a:t>231 Обслуживание </a:t>
            </a:r>
            <a:r>
              <a:rPr lang="ru-RU" sz="1600" b="1" dirty="0"/>
              <a:t>внутреннего долга</a:t>
            </a:r>
          </a:p>
          <a:p>
            <a:pPr marR="0"/>
            <a:r>
              <a:rPr lang="ru-RU" sz="1600" b="1" dirty="0" smtClean="0"/>
              <a:t>232 Обслуживание </a:t>
            </a:r>
            <a:r>
              <a:rPr lang="ru-RU" sz="1600" b="1" dirty="0"/>
              <a:t>внешнего долга</a:t>
            </a:r>
          </a:p>
          <a:p>
            <a:pPr marR="0"/>
            <a:r>
              <a:rPr lang="ru-RU" sz="1600" b="1" dirty="0" smtClean="0"/>
              <a:t>240 Безвозмездные </a:t>
            </a:r>
            <a:r>
              <a:rPr lang="ru-RU" sz="1600" b="1" dirty="0"/>
              <a:t>перечисления организациям</a:t>
            </a:r>
          </a:p>
          <a:p>
            <a:pPr marR="0"/>
            <a:r>
              <a:rPr lang="ru-RU" sz="1600" b="1" dirty="0" smtClean="0"/>
              <a:t>241 Безвозмездные </a:t>
            </a:r>
            <a:r>
              <a:rPr lang="ru-RU" sz="1600" b="1" dirty="0"/>
              <a:t>перечисления государственным и муниципальным организациям</a:t>
            </a:r>
          </a:p>
          <a:p>
            <a:pPr marR="0"/>
            <a:r>
              <a:rPr lang="ru-RU" sz="1600" b="1" dirty="0" smtClean="0"/>
              <a:t>242 Безвозмездные </a:t>
            </a:r>
            <a:r>
              <a:rPr lang="ru-RU" sz="1600" b="1" dirty="0"/>
              <a:t>перечисления организациям, за исключением государственных и муниципальных </a:t>
            </a:r>
            <a:r>
              <a:rPr lang="ru-RU" sz="1600" b="1" dirty="0" smtClean="0"/>
              <a:t>организаций</a:t>
            </a:r>
          </a:p>
          <a:p>
            <a:r>
              <a:rPr lang="ru-RU" sz="1600" b="1" dirty="0"/>
              <a:t>250 Безвозмездные перечисления </a:t>
            </a:r>
            <a:r>
              <a:rPr lang="ru-RU" sz="1600" b="1" dirty="0" smtClean="0"/>
              <a:t>бюджетам</a:t>
            </a:r>
            <a:endParaRPr lang="ru-RU" sz="1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35040" y="774997"/>
            <a:ext cx="536447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/>
            <a:r>
              <a:rPr lang="ru-RU" sz="1600" b="1" dirty="0" smtClean="0"/>
              <a:t>251 Перечисления </a:t>
            </a:r>
            <a:r>
              <a:rPr lang="ru-RU" sz="1600" b="1" dirty="0"/>
              <a:t>другим бюджетам бюджетной системы Российской Федерации</a:t>
            </a:r>
          </a:p>
          <a:p>
            <a:pPr marR="0"/>
            <a:r>
              <a:rPr lang="ru-RU" sz="1600" b="1" dirty="0" smtClean="0"/>
              <a:t>252 Перечисления </a:t>
            </a:r>
            <a:r>
              <a:rPr lang="ru-RU" sz="1600" b="1" dirty="0"/>
              <a:t>наднациональным организациям и правительствам иностранных государств</a:t>
            </a:r>
          </a:p>
          <a:p>
            <a:pPr marR="0"/>
            <a:r>
              <a:rPr lang="ru-RU" sz="1600" b="1" dirty="0" smtClean="0"/>
              <a:t>253 Перечисления </a:t>
            </a:r>
            <a:r>
              <a:rPr lang="ru-RU" sz="1600" b="1" dirty="0"/>
              <a:t>международным организациям</a:t>
            </a:r>
          </a:p>
          <a:p>
            <a:pPr marR="0"/>
            <a:r>
              <a:rPr lang="ru-RU" sz="1600" b="1" dirty="0" smtClean="0"/>
              <a:t>260 Социальное </a:t>
            </a:r>
            <a:r>
              <a:rPr lang="ru-RU" sz="1600" b="1" dirty="0"/>
              <a:t>обеспечение</a:t>
            </a:r>
          </a:p>
          <a:p>
            <a:pPr marR="0"/>
            <a:r>
              <a:rPr lang="ru-RU" sz="1600" b="1" dirty="0" smtClean="0"/>
              <a:t>261 Пенсии</a:t>
            </a:r>
            <a:r>
              <a:rPr lang="ru-RU" sz="1600" b="1" dirty="0"/>
              <a:t>, пособия и выплаты по пенсионному, социальному и медицинскому страхованию населения</a:t>
            </a:r>
          </a:p>
          <a:p>
            <a:pPr marR="0"/>
            <a:r>
              <a:rPr lang="ru-RU" sz="1600" b="1" dirty="0" smtClean="0"/>
              <a:t>262 Пособия </a:t>
            </a:r>
            <a:r>
              <a:rPr lang="ru-RU" sz="1600" b="1" dirty="0"/>
              <a:t>по социальной помощи населению</a:t>
            </a:r>
          </a:p>
          <a:p>
            <a:pPr marR="0"/>
            <a:r>
              <a:rPr lang="ru-RU" sz="1600" b="1" dirty="0" smtClean="0"/>
              <a:t>263 Пенсии</a:t>
            </a:r>
            <a:r>
              <a:rPr lang="ru-RU" sz="1600" b="1" dirty="0"/>
              <a:t>, пособия, выплачиваемые организациями сектора государственного управления</a:t>
            </a:r>
          </a:p>
          <a:p>
            <a:pPr marR="0"/>
            <a:r>
              <a:rPr lang="ru-RU" sz="1600" b="1" dirty="0" smtClean="0"/>
              <a:t>270 Расходы </a:t>
            </a:r>
            <a:r>
              <a:rPr lang="ru-RU" sz="1600" b="1" dirty="0"/>
              <a:t>по операциям с активами</a:t>
            </a:r>
          </a:p>
          <a:p>
            <a:pPr marR="0"/>
            <a:r>
              <a:rPr lang="ru-RU" sz="1600" b="1" dirty="0" smtClean="0"/>
              <a:t>271 Амортизация </a:t>
            </a:r>
            <a:r>
              <a:rPr lang="ru-RU" sz="1600" b="1" dirty="0"/>
              <a:t>основных средств и нематериальных активов</a:t>
            </a:r>
          </a:p>
          <a:p>
            <a:pPr marR="0"/>
            <a:r>
              <a:rPr lang="ru-RU" sz="1600" b="1" dirty="0" smtClean="0"/>
              <a:t>272 Расходование </a:t>
            </a:r>
            <a:r>
              <a:rPr lang="ru-RU" sz="1600" b="1" dirty="0"/>
              <a:t>материальных запасов</a:t>
            </a:r>
          </a:p>
          <a:p>
            <a:pPr marR="0"/>
            <a:r>
              <a:rPr lang="ru-RU" sz="1600" b="1" dirty="0" smtClean="0"/>
              <a:t>273 Чрезвычайные </a:t>
            </a:r>
            <a:r>
              <a:rPr lang="ru-RU" sz="1600" b="1" dirty="0"/>
              <a:t>расходы по операциям с активами</a:t>
            </a:r>
          </a:p>
          <a:p>
            <a:pPr marR="0"/>
            <a:r>
              <a:rPr lang="ru-RU" sz="1600" b="1" dirty="0" smtClean="0"/>
              <a:t>290 Прочие расходы</a:t>
            </a:r>
          </a:p>
          <a:p>
            <a:r>
              <a:rPr lang="ru-RU" sz="1600" b="1" dirty="0" smtClean="0"/>
              <a:t>300 Поступление </a:t>
            </a:r>
            <a:r>
              <a:rPr lang="ru-RU" sz="1600" b="1" dirty="0"/>
              <a:t>нефинансовых активов</a:t>
            </a:r>
          </a:p>
          <a:p>
            <a:r>
              <a:rPr lang="ru-RU" sz="1600" b="1" dirty="0" smtClean="0"/>
              <a:t>310 Увеличение </a:t>
            </a:r>
            <a:r>
              <a:rPr lang="ru-RU" sz="1600" b="1" dirty="0"/>
              <a:t>стоимости основных средств</a:t>
            </a:r>
          </a:p>
          <a:p>
            <a:r>
              <a:rPr lang="ru-RU" sz="1600" b="1" dirty="0" smtClean="0"/>
              <a:t>320 Увеличение </a:t>
            </a:r>
            <a:r>
              <a:rPr lang="ru-RU" sz="1600" b="1" dirty="0"/>
              <a:t>стоимости нематериальных активов</a:t>
            </a:r>
          </a:p>
          <a:p>
            <a:r>
              <a:rPr lang="ru-RU" sz="1600" b="1" dirty="0" smtClean="0"/>
              <a:t>330 Увеличение </a:t>
            </a:r>
            <a:r>
              <a:rPr lang="ru-RU" sz="1600" b="1" dirty="0"/>
              <a:t>стоимости непроизведенных активов</a:t>
            </a:r>
          </a:p>
          <a:p>
            <a:r>
              <a:rPr lang="ru-RU" sz="1600" b="1" dirty="0" smtClean="0"/>
              <a:t>340 Увеличение </a:t>
            </a:r>
            <a:r>
              <a:rPr lang="ru-RU" sz="1600" b="1" dirty="0"/>
              <a:t>стоимости материальных </a:t>
            </a:r>
            <a:r>
              <a:rPr lang="ru-RU" sz="1600" b="1" dirty="0" smtClean="0"/>
              <a:t>запасов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7834656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7063" t="42640" r="48331" b="29382"/>
          <a:stretch/>
        </p:blipFill>
        <p:spPr>
          <a:xfrm>
            <a:off x="2095016" y="1579767"/>
            <a:ext cx="7733023" cy="38665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1862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312169"/>
              </p:ext>
            </p:extLst>
          </p:nvPr>
        </p:nvGraphicFramePr>
        <p:xfrm>
          <a:off x="328613" y="1114425"/>
          <a:ext cx="10944225" cy="518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136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788270"/>
              </p:ext>
            </p:extLst>
          </p:nvPr>
        </p:nvGraphicFramePr>
        <p:xfrm>
          <a:off x="290456" y="879874"/>
          <a:ext cx="11542955" cy="5565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0867"/>
                <a:gridCol w="4392768"/>
                <a:gridCol w="1575666"/>
                <a:gridCol w="1830321"/>
                <a:gridCol w="1420487"/>
                <a:gridCol w="1352846"/>
              </a:tblGrid>
              <a:tr h="5770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РзПр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Федеральный закон,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Сводная бюджетная роспись,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Кассовое исполнение, 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Доля в расходах, %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23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РАСХОДОВ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12 957,30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13 035,35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12 894,99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100,0%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23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Общегосударственные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вопросы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832,33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816,40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809,85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6,3%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1606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0101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Функционирование Президента Российской Федерации 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9,12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14,00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12,76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0,1%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749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0103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 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10,06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9,56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9,33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0,1%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749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0104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 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3,44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4,25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3,79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0,0%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23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0105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Судебная система 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120,85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121,31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120,68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0,9%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564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0106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 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214,29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216,48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214,00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1,7%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37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0107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проведения выборов и референдумов 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15,04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16,91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26,71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0,2%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37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0108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Международные отношения и международное сотрудничество 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98,32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98,36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102,03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0,8%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23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0109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Государственный материальный резерв 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104,03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104,40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103,69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0,8%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23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0110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Фундаментальные исследования 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88,29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86,69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86,62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0,7%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23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0111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Резервные фонды 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13,70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3,75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0,0%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37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0112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Прикладные научные исследования в области общегосударственных вопросов 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13,18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16,74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16,56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0,1%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23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0113</a:t>
                      </a:r>
                      <a:endParaRPr lang="ru-RU" sz="12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общегосударственные вопросы </a:t>
                      </a:r>
                      <a:endParaRPr lang="ru-RU" sz="12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142,02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123,96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113,69</a:t>
                      </a:r>
                      <a:endParaRPr lang="ru-RU" sz="14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0,9%</a:t>
                      </a:r>
                      <a:endParaRPr lang="ru-RU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5710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156389"/>
              </p:ext>
            </p:extLst>
          </p:nvPr>
        </p:nvGraphicFramePr>
        <p:xfrm>
          <a:off x="279698" y="879874"/>
          <a:ext cx="11360075" cy="36181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5485"/>
                <a:gridCol w="4323171"/>
                <a:gridCol w="1550703"/>
                <a:gridCol w="1801321"/>
                <a:gridCol w="1397982"/>
                <a:gridCol w="1331413"/>
              </a:tblGrid>
              <a:tr h="61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РзПр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Федеральный закон,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Сводная бюджетная роспись,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Кассовое исполнение, 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Доля в расходах, %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12 957,30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13 035,35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12 894,99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оборона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1 846,25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1 832,24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1 812,39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Вооруженные Силы Российской Федерации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1 357,60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1 357,61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1 350,05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48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Мобилизационная и вневойсковая подготовка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6,38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6,37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86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Мобилизационная подготовка экономики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4,88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4,88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1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Подготовка и участие в обеспечении коллективной безопасности и миротворческой деятельности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0,42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5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Ядерно-оружейный комплекс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27,48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27,48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27,47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Реализация международных обязательств в сфере военно-технического сотрудничества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7,68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Прикладные научные исследования в области национальной обороны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166,83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162,57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162,48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национальной обороны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277,07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265,50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253,33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51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158599"/>
              </p:ext>
            </p:extLst>
          </p:nvPr>
        </p:nvGraphicFramePr>
        <p:xfrm>
          <a:off x="279698" y="879874"/>
          <a:ext cx="11360075" cy="58274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5485"/>
                <a:gridCol w="4323171"/>
                <a:gridCol w="1550703"/>
                <a:gridCol w="1801321"/>
                <a:gridCol w="1397982"/>
                <a:gridCol w="1331413"/>
              </a:tblGrid>
              <a:tr h="61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РзПр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Федеральный закон,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Сводная бюджетная роспись,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Кассовое исполнение, 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Доля в расходах, %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12 957,30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13 035,35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12 894,99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Национальная безопасность и правоохранительная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деятельность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1 818,58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1 820,95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1 842,98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Органы прокуратуры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38,38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38,77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48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Органы внутренних дел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765,30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766,96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766,14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86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Внутренние войска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123,90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122,52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122,35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1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Органы юстиции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52,97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53,21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52,81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5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Система исполнения наказаний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178,82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179,78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206,32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Органы безопасности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265,59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260,73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259,17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Органы пограничной службы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85,96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85,65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85,51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Органы по контролю за оборотом наркотических средств и психотропных веществ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23,47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23,48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23,39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89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84,91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87,16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86,95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75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Обеспечение пожарной безопасности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106,19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105,94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105,53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510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Миграционная политика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28,99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31,17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27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0313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Прикладные научные исследования в области национальной безопасности и правоохранительной деятельности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31,12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32,65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Другие вопросы в области национальной безопасности и правоохранительной деятельности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32,77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32,33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6269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459191"/>
              </p:ext>
            </p:extLst>
          </p:nvPr>
        </p:nvGraphicFramePr>
        <p:xfrm>
          <a:off x="279698" y="879874"/>
          <a:ext cx="11360075" cy="47980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5485"/>
                <a:gridCol w="4323171"/>
                <a:gridCol w="1550703"/>
                <a:gridCol w="1801321"/>
                <a:gridCol w="1397982"/>
                <a:gridCol w="1331413"/>
              </a:tblGrid>
              <a:tr h="61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РзПр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Федеральный закон,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Сводная бюджетная роспись,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Кассовое исполнение, 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Доля в расходах, %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12 957,30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13 035,35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12 894,99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Национальная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экономика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2 027,20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2 051,90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1 968,50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Общеэкономические вопросы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23,99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19,22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18,39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48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Топливно-энергетический комплекс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106,00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108,11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107,84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86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Исследование и использование космического пространства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34,28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1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Воспроизводство минерально-сырьевой базы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5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Сельское хозяйство и рыболовство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149,99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149,55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148,82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Водное хозяйство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21,97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Лесное хозяйство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30,43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Транспорт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332,59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371,95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339,72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89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Дорожное хозяйство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448,72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483,71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442,39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75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Связь и информатика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45,74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42,17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510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Прикладные научные исследования в области национальной экономики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231,01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230,74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229,09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27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0412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Другие вопросы в области национальной экономики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573,02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531,65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526,58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8611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654275"/>
              </p:ext>
            </p:extLst>
          </p:nvPr>
        </p:nvGraphicFramePr>
        <p:xfrm>
          <a:off x="279698" y="879874"/>
          <a:ext cx="11360075" cy="45046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5485"/>
                <a:gridCol w="4323171"/>
                <a:gridCol w="1550703"/>
                <a:gridCol w="1801321"/>
                <a:gridCol w="1397982"/>
                <a:gridCol w="1331413"/>
              </a:tblGrid>
              <a:tr h="61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РзПр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Федеральный закон,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Сводная бюджетная роспись,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Кассовое исполнение, 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Доля в расходах, %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12 957,30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13 035,35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12 894,99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Жилищно-коммунальное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хозяйство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221,81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239,82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228,84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Жилищное хозяйство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171,81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189,14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179,31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48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Коммунальное хозяйство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28,43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86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Благоустройство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1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Прикладные научные исследования в области жилищно-коммунального хозяйства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5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Другие вопросы в области жилищно-коммунального хозяйства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22,16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22,16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0600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Охрана окружающей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среды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22,66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22,77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22,49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0602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Сбор, удаление отходов и очистка сточных вод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0603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Охрана объектов растительного и животного мира и среды их обитания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7,66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7,83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7,83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89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0604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Прикладные научные исследования в области охраны окружающей среды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75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0605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Другие вопросы в области охраны окружающей среды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13,79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480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24002"/>
              </p:ext>
            </p:extLst>
          </p:nvPr>
        </p:nvGraphicFramePr>
        <p:xfrm>
          <a:off x="279698" y="879874"/>
          <a:ext cx="11360075" cy="41294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5485"/>
                <a:gridCol w="4323171"/>
                <a:gridCol w="1550703"/>
                <a:gridCol w="1801321"/>
                <a:gridCol w="1397982"/>
                <a:gridCol w="1331413"/>
              </a:tblGrid>
              <a:tr h="61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РзПр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Федеральный закон,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Сводная бюджетная роспись,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Кассовое исполнение, 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Доля в расходах, %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12 957,30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13 035,35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12 894,99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Образование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608,86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608,94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603,84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Дошкольное образование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6,76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48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Общее образование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91,70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90,32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89,59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86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Начальное профессиональное образование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4,93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1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Среднее профессиональное образование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4,92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5,22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5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Профессиональная подготовка, переподготовка и повышение квалификации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6,38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Высшее и послевузовское профессиональное образование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444,30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451,06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448,13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Молодежная политика и оздоровление детей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5,54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5,44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5,42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Прикладные научные исследования в области образования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13,55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89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Другие вопросы в области образования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24,49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24,74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46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221567"/>
              </p:ext>
            </p:extLst>
          </p:nvPr>
        </p:nvGraphicFramePr>
        <p:xfrm>
          <a:off x="279698" y="879874"/>
          <a:ext cx="11360075" cy="52857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5485"/>
                <a:gridCol w="4323171"/>
                <a:gridCol w="1550703"/>
                <a:gridCol w="1801321"/>
                <a:gridCol w="1397982"/>
                <a:gridCol w="1331413"/>
              </a:tblGrid>
              <a:tr h="61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РзПр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Федеральный закон,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Сводная бюджетная роспись,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Кассовое исполнение, 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Доля в расходах, %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12 957,30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13 035,35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12 894,99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0800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Культура,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кинематография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93,51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92,80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89,86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0801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Культура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80,01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79,19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76,38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48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0802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Кинематография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7,19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7,19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86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0803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Прикладные научные исследования в области культуры, кинематографии, средств массовой информации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0,44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0,44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0,42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1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0804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Другие вопросы в области культуры, кинематографии, средств массовой информации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5,88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5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Здравоохранение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558,98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626,73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613,82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Стационарная медицинская помощь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255,79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283,83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279,60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Амбулаторная помощь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122,57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151,38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150,94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Санаторно-оздоровительная помощь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42,83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42,62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45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Заготовка, переработка, хранение и обеспечение безопасности донорской крови и ее компонентов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6,88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6,74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Санитарно-эпидемиологическое благополучие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14,27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13,41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13,34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33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Прикладные научные исследования в области здравоохранения, физической культуры и спорта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9,49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8,74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Другие вопросы в области здравоохранения, физической культуры и спорта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112,96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118,92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111,85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4760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5116"/>
              </p:ext>
            </p:extLst>
          </p:nvPr>
        </p:nvGraphicFramePr>
        <p:xfrm>
          <a:off x="279698" y="879874"/>
          <a:ext cx="11360075" cy="49504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5485"/>
                <a:gridCol w="4323171"/>
                <a:gridCol w="1550703"/>
                <a:gridCol w="1801321"/>
                <a:gridCol w="1397982"/>
                <a:gridCol w="1331413"/>
              </a:tblGrid>
              <a:tr h="61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РзПр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Федеральный закон,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Сводная бюджетная роспись,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Кассовое исполнение, 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Доля в расходах, %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12 957,30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13 035,35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12 894,99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Социальная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политика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3 891,66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3 866,80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3 859,73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Пенсионное обеспечение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2 759,18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2 721,73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2 720,48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48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Социальное обслуживание населения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86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Социальное обеспечение населения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945,23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911,73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906,50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1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Охрана семьи и детства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173,69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218,88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218,87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5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Прикладные научные исследования в области социальной политики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Другие вопросы в области социальной политики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5,36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Физическая культура и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спорт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42,17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46,05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45,72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Физическая культура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45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Массовый спорт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Спорт высших достижений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27,64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27,54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27,54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33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Прикладные научные исследования в области физической культуры и спорта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Другие вопросы в области физической культуры и спорта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9092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210565"/>
              </p:ext>
            </p:extLst>
          </p:nvPr>
        </p:nvGraphicFramePr>
        <p:xfrm>
          <a:off x="279698" y="879874"/>
          <a:ext cx="11360075" cy="52457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5485"/>
                <a:gridCol w="4323171"/>
                <a:gridCol w="1550703"/>
                <a:gridCol w="1801321"/>
                <a:gridCol w="1397982"/>
                <a:gridCol w="1331413"/>
              </a:tblGrid>
              <a:tr h="61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РзПр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Федеральный закон,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Сводная бюджетная роспись,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Кассовое исполнение,  млрд. руб.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Доля в расходах, %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 РАСХОДОВ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12 957,30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13 035,35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12 894,99</a:t>
                      </a:r>
                    </a:p>
                  </a:txBody>
                  <a:tcPr marL="7262" marR="7262" marT="726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7262" marR="7262" marT="7262" marB="0" anchor="ctr">
                    <a:noFill/>
                  </a:tcPr>
                </a:tc>
              </a:tr>
              <a:tr h="239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Средства массовой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информации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77,41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77,63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77,54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Телевидение и радиовещание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66,37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66,62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66,57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48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Периодическая печать и издательства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5,68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5,68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86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Прикладные научные исследования в области средств массовой информации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1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Другие вопросы в области средств массовой информации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65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Обслуживание государственного и муниципального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долга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332,03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332,03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320,00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Обслуживание государственного внутреннего и муниципального долга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254,33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254,33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244,25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0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Обслуживание государственного внешнего долга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77,69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77,69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75,76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Межбюджетные трансферты общего характера бюджетам субъектов Российской Федерации и муниципальных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образований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583,86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600,29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599,44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45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397,00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397,00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397,00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Иные дотации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128,94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127,75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127,00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33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Прочие межбюджетные трансферты общего характера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57,92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75,54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75,44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федерального бюджета в 2012 году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8623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41034"/>
              </p:ext>
            </p:extLst>
          </p:nvPr>
        </p:nvGraphicFramePr>
        <p:xfrm>
          <a:off x="398031" y="879874"/>
          <a:ext cx="11295531" cy="5748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06165"/>
                <a:gridCol w="623429"/>
                <a:gridCol w="747645"/>
                <a:gridCol w="1076936"/>
                <a:gridCol w="1177979"/>
                <a:gridCol w="2063377"/>
              </a:tblGrid>
              <a:tr h="427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Раздел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Под-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раздел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Целевая статья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Вид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расходов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Сумма на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 2014 год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4 014 692,12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НАЦИОНАЛЬНАЯ ОБОРОНА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27 556,20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1 339 449,57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13 090 534,47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5 373 304,25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ОХРАНА ОКРУЖАЮЩЕЙ СРЕДЫ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131 523,94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ОБРАЗОВАНИЕ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17 167 991,76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КУЛЬТУРА, КИНЕМАТОГРАФИЯ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08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1 275 421,21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ЗДРАВООХРАНЕНИЕ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15 872 277,55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СОЦИАЛЬНАЯ ПОЛИТИКА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18 023 033,07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ФИЗИЧЕСКАЯ КУЛЬТУРА И СПОРТ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1 361 974,48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СРЕДСТВА МАССОВОЙ ИНФОРМАЦИИ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464 214,08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603 409,00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7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МЕЖБЮДЖЕТНЫЕ ТРАНСФЕРТЫ ОБЩЕГО ХАРАКТЕРА БЮДЖЕТАМ СУБЪЕКТОВ РОССИЙСКОЙ ФЕДЕРАЦИИ И МУНИЦИПАЛЬНЫХ ОБРАЗОВАНИЙ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0000000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2 364 540,00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81 109 921,7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756620" y="233543"/>
            <a:ext cx="1040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Расходы бюджета Приморского края на 2014 год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7538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4232505"/>
              </p:ext>
            </p:extLst>
          </p:nvPr>
        </p:nvGraphicFramePr>
        <p:xfrm>
          <a:off x="828339" y="473336"/>
          <a:ext cx="10477947" cy="5927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89705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Небесный</Template>
  <TotalTime>1534</TotalTime>
  <Words>6003</Words>
  <Application>Microsoft Office PowerPoint</Application>
  <PresentationFormat>Произвольный</PresentationFormat>
  <Paragraphs>1453</Paragraphs>
  <Slides>58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Небеса</vt:lpstr>
      <vt:lpstr>Государственные и муниципальные финансы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и муниципальные финансы</dc:title>
  <dc:creator>Илья</dc:creator>
  <cp:lastModifiedBy>Бедрачук Илья</cp:lastModifiedBy>
  <cp:revision>281</cp:revision>
  <dcterms:created xsi:type="dcterms:W3CDTF">2014-01-06T06:23:34Z</dcterms:created>
  <dcterms:modified xsi:type="dcterms:W3CDTF">2014-04-25T22:07:16Z</dcterms:modified>
</cp:coreProperties>
</file>