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6" r:id="rId2"/>
    <p:sldId id="283" r:id="rId3"/>
    <p:sldId id="257" r:id="rId4"/>
    <p:sldId id="275" r:id="rId5"/>
    <p:sldId id="258" r:id="rId6"/>
    <p:sldId id="259" r:id="rId7"/>
    <p:sldId id="260" r:id="rId8"/>
    <p:sldId id="261" r:id="rId9"/>
    <p:sldId id="262" r:id="rId10"/>
    <p:sldId id="263" r:id="rId11"/>
    <p:sldId id="264" r:id="rId12"/>
    <p:sldId id="265" r:id="rId13"/>
    <p:sldId id="266" r:id="rId14"/>
    <p:sldId id="267" r:id="rId15"/>
    <p:sldId id="268" r:id="rId16"/>
    <p:sldId id="270" r:id="rId17"/>
    <p:sldId id="280" r:id="rId18"/>
    <p:sldId id="281" r:id="rId19"/>
    <p:sldId id="282" r:id="rId20"/>
    <p:sldId id="271" r:id="rId21"/>
    <p:sldId id="272" r:id="rId22"/>
    <p:sldId id="273" r:id="rId23"/>
    <p:sldId id="274" r:id="rId24"/>
    <p:sldId id="285" r:id="rId25"/>
    <p:sldId id="286" r:id="rId26"/>
    <p:sldId id="276" r:id="rId27"/>
    <p:sldId id="278" r:id="rId28"/>
    <p:sldId id="279" r:id="rId29"/>
    <p:sldId id="287" r:id="rId30"/>
    <p:sldId id="284" r:id="rId31"/>
    <p:sldId id="288" r:id="rId32"/>
  </p:sldIdLst>
  <p:sldSz cx="9144000" cy="6858000" type="screen4x3"/>
  <p:notesSz cx="6858000" cy="9144000"/>
  <p:custDataLst>
    <p:tags r:id="rId34"/>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54" autoAdjust="0"/>
    <p:restoredTop sz="80200" autoAdjust="0"/>
  </p:normalViewPr>
  <p:slideViewPr>
    <p:cSldViewPr>
      <p:cViewPr varScale="1">
        <p:scale>
          <a:sx n="86" d="100"/>
          <a:sy n="86" d="100"/>
        </p:scale>
        <p:origin x="1512"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8AF11C-0809-4E34-AA46-A004219BA8D8}" type="datetimeFigureOut">
              <a:rPr lang="ru-RU" smtClean="0"/>
              <a:t>04.12.2024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ADB2EE-F97C-45AE-B0AC-7BD3CC731D8C}" type="slidenum">
              <a:rPr lang="ru-RU" smtClean="0"/>
              <a:t>‹#›</a:t>
            </a:fld>
            <a:endParaRPr lang="ru-RU"/>
          </a:p>
        </p:txBody>
      </p:sp>
    </p:spTree>
    <p:extLst>
      <p:ext uri="{BB962C8B-B14F-4D97-AF65-F5344CB8AC3E}">
        <p14:creationId xmlns:p14="http://schemas.microsoft.com/office/powerpoint/2010/main" val="3157228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Планирование семьи – планирование рождаемости и количества детей в семье, времени их появления. Планирование семьи включает совокупность медицинских, психологических мер, направленных на появление в семье запланированных, желанных, здоровых детей, а также на сохранение здоровья женщины в семье. Планирование семьи включает в себя психологическую и медицинскую подготовку к желанной беременности, а также контрацепцию, прерывание нежелательной беременности, позволяющих препятствовать рождению детей. Планирование карьеры означает осознанный и целенаправленный выбор профессии, а также стремление к получению какой-либо должности. Планирование карьеры включает получение образования (среднего специального, высшего, дополнительного, второго высшего и т.д.), повышение квалификации, участие в тренингах, обучающих программах как в сторонних организациях, так и в структуре организации-работодателя. Планирование жилья включает планирование расходов на жилье, ремонт, принятие решения о смене жилья. Планирование пенсии предполагает создание пенсионного фонда при помощи различных инструментов, что позволит при выходе на пенсию сохранить привычный образ жизни. Текущее планирование означает планирование более мелких событий, но требующих организации, а также временных и финансовых ресурсов. Например, путешествие в отпуске или приобретение дорогостоящих активов (дача, автомобиль), строительные работы на садовом участке, образование детей, помощь престарелым родителям и др. В рыночной экономике основополагающим для принятия решения о совершении тех или иных планируемых событий, для понимания возможности их осуществления служит финансовое планирование, которое является техникой достижения целей и связывает все направления планирования жизни домашнего хозяйства. Реальность планов, а также последовательность их осуществления становятся ясными после составления финансового плана домашнего хозяйства. Финансирование различных жизненных событий зачастую исключает их одновременное осуществление. Каждый вид планирования по-своему влияет на финансы домашнего хозяйства (табл. 1).</a:t>
            </a:r>
            <a:endParaRPr lang="ru-RU" dirty="0"/>
          </a:p>
        </p:txBody>
      </p:sp>
      <p:sp>
        <p:nvSpPr>
          <p:cNvPr id="4" name="Номер слайда 3"/>
          <p:cNvSpPr>
            <a:spLocks noGrp="1"/>
          </p:cNvSpPr>
          <p:nvPr>
            <p:ph type="sldNum" sz="quarter" idx="10"/>
          </p:nvPr>
        </p:nvSpPr>
        <p:spPr/>
        <p:txBody>
          <a:bodyPr/>
          <a:lstStyle/>
          <a:p>
            <a:fld id="{F8ADB2EE-F97C-45AE-B0AC-7BD3CC731D8C}" type="slidenum">
              <a:rPr lang="ru-RU" smtClean="0"/>
              <a:t>2</a:t>
            </a:fld>
            <a:endParaRPr lang="ru-RU"/>
          </a:p>
        </p:txBody>
      </p:sp>
    </p:spTree>
    <p:extLst>
      <p:ext uri="{BB962C8B-B14F-4D97-AF65-F5344CB8AC3E}">
        <p14:creationId xmlns:p14="http://schemas.microsoft.com/office/powerpoint/2010/main" val="1907002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Составляя персональный финансовый план, гражданин обеспечивает себе полную финансовую защищенность, решая при этом всевозможные финансовые задачи, стоящие перед ним.</a:t>
            </a:r>
          </a:p>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персонального финансового планирования направлено на поиск оптимального инструмента принятия финансовых инвестиционных решений в домашнем хозяйстве, если семья состоит из нескольких человек, либо для отдельно взятого индивида, если он ведет хозяйство самостоятельно.  персональное финансовое планирование позволит гораздо более осмысленно подойти к инвестированию и выбору инвестиционных инструментов, позволит увеличить спектр инвестиционных инструментов, используемых большинством домохозяйств. </a:t>
            </a:r>
          </a:p>
          <a:p>
            <a:endParaRPr lang="ru-RU" dirty="0"/>
          </a:p>
        </p:txBody>
      </p:sp>
      <p:sp>
        <p:nvSpPr>
          <p:cNvPr id="4" name="Номер слайда 3"/>
          <p:cNvSpPr>
            <a:spLocks noGrp="1"/>
          </p:cNvSpPr>
          <p:nvPr>
            <p:ph type="sldNum" sz="quarter" idx="10"/>
          </p:nvPr>
        </p:nvSpPr>
        <p:spPr/>
        <p:txBody>
          <a:bodyPr/>
          <a:lstStyle/>
          <a:p>
            <a:fld id="{F8ADB2EE-F97C-45AE-B0AC-7BD3CC731D8C}" type="slidenum">
              <a:rPr lang="ru-RU" smtClean="0"/>
              <a:t>3</a:t>
            </a:fld>
            <a:endParaRPr lang="ru-RU"/>
          </a:p>
        </p:txBody>
      </p:sp>
    </p:spTree>
    <p:extLst>
      <p:ext uri="{BB962C8B-B14F-4D97-AF65-F5344CB8AC3E}">
        <p14:creationId xmlns:p14="http://schemas.microsoft.com/office/powerpoint/2010/main" val="15543882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Все, с чем работает финансовое планирование, – это будущее: будущие доходы, будущие расходы, будущие финансовые цели. Если говорить о персональном финансовом планировании как о процессе, то, персональное финансовое планирование – это процесс создания алгоритма принятия финансовых (в том числе инвестиционных) решений для достижения конкретных финансовых целей.</a:t>
            </a:r>
            <a:endParaRPr lang="ru-RU" dirty="0"/>
          </a:p>
        </p:txBody>
      </p:sp>
      <p:sp>
        <p:nvSpPr>
          <p:cNvPr id="4" name="Номер слайда 3"/>
          <p:cNvSpPr>
            <a:spLocks noGrp="1"/>
          </p:cNvSpPr>
          <p:nvPr>
            <p:ph type="sldNum" sz="quarter" idx="10"/>
          </p:nvPr>
        </p:nvSpPr>
        <p:spPr/>
        <p:txBody>
          <a:bodyPr/>
          <a:lstStyle/>
          <a:p>
            <a:fld id="{F8ADB2EE-F97C-45AE-B0AC-7BD3CC731D8C}" type="slidenum">
              <a:rPr lang="ru-RU" smtClean="0"/>
              <a:t>4</a:t>
            </a:fld>
            <a:endParaRPr lang="ru-RU"/>
          </a:p>
        </p:txBody>
      </p:sp>
    </p:spTree>
    <p:extLst>
      <p:ext uri="{BB962C8B-B14F-4D97-AF65-F5344CB8AC3E}">
        <p14:creationId xmlns:p14="http://schemas.microsoft.com/office/powerpoint/2010/main" val="2661373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Персональный финансовый план можно определить как документ, описывающий финансовые решения, которые необходимо принять для наиболее вероятного достижения цели. Также можно сказать, что персональный финансовый план – это инструмент принятия финансовых инвестиционных решений в домашнем хозяйстве. Так как финансовое планирование направлено в будущее, то оно имеет дело с вероятностью наступления тех или иных событий как внутри домохозяйства, так и во внешнем мире. </a:t>
            </a:r>
          </a:p>
          <a:p>
            <a:pPr marL="0" marR="0" indent="0" algn="l" defTabSz="914400" rtl="0" eaLnBrk="1" fontAlgn="auto" latinLnBrk="0" hangingPunct="1">
              <a:lnSpc>
                <a:spcPct val="100000"/>
              </a:lnSpc>
              <a:spcBef>
                <a:spcPts val="0"/>
              </a:spcBef>
              <a:spcAft>
                <a:spcPts val="0"/>
              </a:spcAft>
              <a:buClrTx/>
              <a:buSzTx/>
              <a:buFontTx/>
              <a:buNone/>
              <a:tabLst/>
              <a:defRPr/>
            </a:pPr>
            <a:endParaRPr lang="ru-RU"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Отсутствие личного плана – огромный риск. Каждый человек имеет разные черты характера, однако для каждого имеет смысл разработать его собственный финансовый план, при его появлении финансовые риски заметно снизятся.</a:t>
            </a:r>
          </a:p>
          <a:p>
            <a:r>
              <a:rPr lang="ru-RU" dirty="0" smtClean="0"/>
              <a:t>Первым шагом формирования финансового плана является составление личного бюджета.</a:t>
            </a:r>
            <a:endParaRPr lang="ru-RU" dirty="0"/>
          </a:p>
        </p:txBody>
      </p:sp>
      <p:sp>
        <p:nvSpPr>
          <p:cNvPr id="4" name="Номер слайда 3"/>
          <p:cNvSpPr>
            <a:spLocks noGrp="1"/>
          </p:cNvSpPr>
          <p:nvPr>
            <p:ph type="sldNum" sz="quarter" idx="10"/>
          </p:nvPr>
        </p:nvSpPr>
        <p:spPr/>
        <p:txBody>
          <a:bodyPr/>
          <a:lstStyle/>
          <a:p>
            <a:fld id="{F8ADB2EE-F97C-45AE-B0AC-7BD3CC731D8C}" type="slidenum">
              <a:rPr lang="ru-RU" smtClean="0"/>
              <a:t>5</a:t>
            </a:fld>
            <a:endParaRPr lang="ru-RU"/>
          </a:p>
        </p:txBody>
      </p:sp>
    </p:spTree>
    <p:extLst>
      <p:ext uri="{BB962C8B-B14F-4D97-AF65-F5344CB8AC3E}">
        <p14:creationId xmlns:p14="http://schemas.microsoft.com/office/powerpoint/2010/main" val="3032730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Структура доходов может быть следующая: 1.</a:t>
            </a:r>
          </a:p>
          <a:p>
            <a:r>
              <a:rPr lang="ru-RU" dirty="0" smtClean="0"/>
              <a:t>Периодические доходы: ежемесячные доходы, ежегодные доходы; 2. Разовые (прочие) доходы.</a:t>
            </a:r>
          </a:p>
          <a:p>
            <a:r>
              <a:rPr lang="ru-RU" dirty="0" smtClean="0"/>
              <a:t>Аналогичной может быть структура расходов: 1.</a:t>
            </a:r>
          </a:p>
          <a:p>
            <a:r>
              <a:rPr lang="ru-RU" dirty="0" smtClean="0"/>
              <a:t>Периодические расходы: ежемесячные расходы, еже- годные расходы; 2. Разовые (прочие) расходы.</a:t>
            </a:r>
          </a:p>
          <a:p>
            <a:r>
              <a:rPr lang="ru-RU" dirty="0" smtClean="0"/>
              <a:t>Планируя бюджет, важно четко осознавать, ка- кие расходы в нем являются абсолютно необходимыми, а какие нам просто хотелось бы себе позволить.</a:t>
            </a:r>
            <a:endParaRPr lang="ru-RU" dirty="0"/>
          </a:p>
        </p:txBody>
      </p:sp>
      <p:sp>
        <p:nvSpPr>
          <p:cNvPr id="4" name="Номер слайда 3"/>
          <p:cNvSpPr>
            <a:spLocks noGrp="1"/>
          </p:cNvSpPr>
          <p:nvPr>
            <p:ph type="sldNum" sz="quarter" idx="10"/>
          </p:nvPr>
        </p:nvSpPr>
        <p:spPr/>
        <p:txBody>
          <a:bodyPr/>
          <a:lstStyle/>
          <a:p>
            <a:fld id="{F8ADB2EE-F97C-45AE-B0AC-7BD3CC731D8C}" type="slidenum">
              <a:rPr lang="ru-RU" smtClean="0"/>
              <a:t>6</a:t>
            </a:fld>
            <a:endParaRPr lang="ru-RU"/>
          </a:p>
        </p:txBody>
      </p:sp>
    </p:spTree>
    <p:extLst>
      <p:ext uri="{BB962C8B-B14F-4D97-AF65-F5344CB8AC3E}">
        <p14:creationId xmlns:p14="http://schemas.microsoft.com/office/powerpoint/2010/main" val="615870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Нередко в сложной финансовой ситуации подобные платежи откладывают, думая погасить долг позже, но заниматься этим бесконечно невозможно: к сумме основного долга прибавляются пени и штрафы. Со временем дело может дойти до суда, изъятия части имущества в счет погашения долга, а при задолженности по ЖКУ – отключения от соответствующих услуг (например, электричества и канализации).</a:t>
            </a:r>
            <a:endParaRPr lang="ru-RU" dirty="0"/>
          </a:p>
        </p:txBody>
      </p:sp>
      <p:sp>
        <p:nvSpPr>
          <p:cNvPr id="4" name="Номер слайда 3"/>
          <p:cNvSpPr>
            <a:spLocks noGrp="1"/>
          </p:cNvSpPr>
          <p:nvPr>
            <p:ph type="sldNum" sz="quarter" idx="10"/>
          </p:nvPr>
        </p:nvSpPr>
        <p:spPr/>
        <p:txBody>
          <a:bodyPr/>
          <a:lstStyle/>
          <a:p>
            <a:fld id="{F8ADB2EE-F97C-45AE-B0AC-7BD3CC731D8C}" type="slidenum">
              <a:rPr lang="ru-RU" smtClean="0"/>
              <a:t>7</a:t>
            </a:fld>
            <a:endParaRPr lang="ru-RU"/>
          </a:p>
        </p:txBody>
      </p:sp>
    </p:spTree>
    <p:extLst>
      <p:ext uri="{BB962C8B-B14F-4D97-AF65-F5344CB8AC3E}">
        <p14:creationId xmlns:p14="http://schemas.microsoft.com/office/powerpoint/2010/main" val="12079482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indent="0">
              <a:buNone/>
            </a:pPr>
            <a:r>
              <a:rPr lang="ru-RU" dirty="0" smtClean="0"/>
              <a:t>Все остальные расходы, на самом деле, зависят от наших возможностей и желаний. Это не значит, что от них надо немедленно отказываться полностью. Они</a:t>
            </a:r>
          </a:p>
          <a:p>
            <a:pPr marL="0" indent="0">
              <a:buNone/>
            </a:pPr>
            <a:r>
              <a:rPr lang="ru-RU" dirty="0" smtClean="0"/>
              <a:t>определяют качество нашей жизни, от них может </a:t>
            </a:r>
            <a:r>
              <a:rPr lang="ru-RU" dirty="0" err="1" smtClean="0"/>
              <a:t>зави</a:t>
            </a:r>
            <a:r>
              <a:rPr lang="ru-RU" dirty="0" smtClean="0"/>
              <a:t>- сеть наше психологическое состояние. Но если денег и</a:t>
            </a:r>
          </a:p>
          <a:p>
            <a:pPr marL="0" indent="0">
              <a:buNone/>
            </a:pPr>
            <a:r>
              <a:rPr lang="ru-RU" dirty="0" smtClean="0"/>
              <a:t>без того в обрез, такими расходами лучше пренебречь</a:t>
            </a:r>
          </a:p>
          <a:p>
            <a:pPr marL="0" indent="0">
              <a:buNone/>
            </a:pPr>
            <a:r>
              <a:rPr lang="ru-RU" dirty="0" smtClean="0"/>
              <a:t>или отложить их на какое-то время – катастрофы не про- изойдет[3].</a:t>
            </a:r>
          </a:p>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Часть расходов можно назвать переменными – совершать их приходится относительно редко. </a:t>
            </a:r>
          </a:p>
          <a:p>
            <a:pPr marL="0" indent="0">
              <a:buNone/>
            </a:pPr>
            <a:r>
              <a:rPr lang="ru-RU" dirty="0" smtClean="0"/>
              <a:t> Часть необязательных расходов мы совершаем и вовсе случайно. Мы их или не планировали делать, но искушение оказалось слишком велико, или </a:t>
            </a:r>
            <a:r>
              <a:rPr lang="ru-RU" dirty="0" err="1" smtClean="0"/>
              <a:t>планирова</a:t>
            </a:r>
            <a:r>
              <a:rPr lang="ru-RU" dirty="0" smtClean="0"/>
              <a:t>- ли позднее, но вдруг подвернулся удобный случай. В каких-то ситуациях эти расходы вполне рациональны (например, когда нужный вам товар продается с боль- </a:t>
            </a:r>
            <a:r>
              <a:rPr lang="ru-RU" dirty="0" err="1" smtClean="0"/>
              <a:t>шой</a:t>
            </a:r>
            <a:r>
              <a:rPr lang="ru-RU" dirty="0" smtClean="0"/>
              <a:t> скидкой), а в каких-то приносят лишь недолгое счастье покупки.</a:t>
            </a:r>
          </a:p>
          <a:p>
            <a:endParaRPr lang="ru-RU" dirty="0"/>
          </a:p>
        </p:txBody>
      </p:sp>
      <p:sp>
        <p:nvSpPr>
          <p:cNvPr id="4" name="Номер слайда 3"/>
          <p:cNvSpPr>
            <a:spLocks noGrp="1"/>
          </p:cNvSpPr>
          <p:nvPr>
            <p:ph type="sldNum" sz="quarter" idx="10"/>
          </p:nvPr>
        </p:nvSpPr>
        <p:spPr/>
        <p:txBody>
          <a:bodyPr/>
          <a:lstStyle/>
          <a:p>
            <a:fld id="{F8ADB2EE-F97C-45AE-B0AC-7BD3CC731D8C}" type="slidenum">
              <a:rPr lang="ru-RU" smtClean="0"/>
              <a:t>8</a:t>
            </a:fld>
            <a:endParaRPr lang="ru-RU"/>
          </a:p>
        </p:txBody>
      </p:sp>
    </p:spTree>
    <p:extLst>
      <p:ext uri="{BB962C8B-B14F-4D97-AF65-F5344CB8AC3E}">
        <p14:creationId xmlns:p14="http://schemas.microsoft.com/office/powerpoint/2010/main" val="1078774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Попробуйте сформировать на «случайные цели» от- дельный «фонд», деньги из которого вы не будете рас- </a:t>
            </a:r>
            <a:r>
              <a:rPr lang="ru-RU" dirty="0" err="1" smtClean="0"/>
              <a:t>ходовать</a:t>
            </a:r>
            <a:r>
              <a:rPr lang="ru-RU" dirty="0" smtClean="0"/>
              <a:t> ежемесячно и за рамки которого вы никогда не будете выходить (для этой цели можно использовать банковский депозит с возможностью частичного снятия средств без потери процентов). Такое решение – компромисс между объективной необходимостью контролировать расходы и желанием обеспечить себе психологический комфорт: если постоянно отказывать себе в спонтанных действиях, можно почувствовать себя неуверенно. Деньги на развлечения и маленькие радости – еще один вид необязательных расходов, который можно выделить в бюджете отдельной строкой. Формировать ее лучше по остаточному принципу – после того, как вы определили, сколько потратите на все остальное, и направили часть средств на долгосрочные сбережения.</a:t>
            </a:r>
            <a:endParaRPr lang="ru-RU" dirty="0"/>
          </a:p>
        </p:txBody>
      </p:sp>
      <p:sp>
        <p:nvSpPr>
          <p:cNvPr id="4" name="Номер слайда 3"/>
          <p:cNvSpPr>
            <a:spLocks noGrp="1"/>
          </p:cNvSpPr>
          <p:nvPr>
            <p:ph type="sldNum" sz="quarter" idx="10"/>
          </p:nvPr>
        </p:nvSpPr>
        <p:spPr/>
        <p:txBody>
          <a:bodyPr/>
          <a:lstStyle/>
          <a:p>
            <a:fld id="{F8ADB2EE-F97C-45AE-B0AC-7BD3CC731D8C}" type="slidenum">
              <a:rPr lang="ru-RU" smtClean="0"/>
              <a:t>9</a:t>
            </a:fld>
            <a:endParaRPr lang="ru-RU"/>
          </a:p>
        </p:txBody>
      </p:sp>
    </p:spTree>
    <p:extLst>
      <p:ext uri="{BB962C8B-B14F-4D97-AF65-F5344CB8AC3E}">
        <p14:creationId xmlns:p14="http://schemas.microsoft.com/office/powerpoint/2010/main" val="3112662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err="1" smtClean="0"/>
              <a:t>равили</a:t>
            </a:r>
            <a:r>
              <a:rPr lang="ru-RU" dirty="0" smtClean="0"/>
              <a:t> часть средств на долгосрочные сбережения.</a:t>
            </a:r>
          </a:p>
          <a:p>
            <a:r>
              <a:rPr lang="ru-RU" dirty="0" smtClean="0"/>
              <a:t>Что же можно сказать об источниках дохода? Одни получают зарплату, другие – прибыль от бизнеса, третьи – инвестируют в ценные бумаги, четвертые – сдают квартиру в аренду. Каковы бы ни были источники дохода, для планирования бюджета важно только то, насколько предсказуемыми эти доходы являются. Самое простое – поделить все доходы на постоянные</a:t>
            </a:r>
          </a:p>
          <a:p>
            <a:r>
              <a:rPr lang="ru-RU" dirty="0" smtClean="0"/>
              <a:t>и случайные. При планировании обязательных и постоянных расходов бюджета учитывать, соответственно,</a:t>
            </a:r>
          </a:p>
          <a:p>
            <a:r>
              <a:rPr lang="ru-RU" dirty="0" smtClean="0"/>
              <a:t>только постоянные доходы.</a:t>
            </a:r>
          </a:p>
          <a:p>
            <a:r>
              <a:rPr lang="ru-RU" dirty="0" smtClean="0"/>
              <a:t>Отметим, что проценты по банковским депозитам, хотя они и относятся к постоянным доходам, при планировании текущих расходов лучше не принимать в расчет. Сбережения неизбежно будут таять в реальном выражении, если физические лица будут «проедать» про- центы. Из-за инфляции их покупательная способность будет снижаться.</a:t>
            </a:r>
          </a:p>
          <a:p>
            <a:r>
              <a:rPr lang="ru-RU" dirty="0" smtClean="0"/>
              <a:t>Даже если у вас нет постоянных доходов, старайтесь не рассчитывать на будущие случайные заработки. По возможности планируйте расходы, исходя из тех денег, которые вы уже получили.</a:t>
            </a:r>
          </a:p>
          <a:p>
            <a:r>
              <a:rPr lang="ru-RU" dirty="0" smtClean="0"/>
              <a:t>Помните, что постоянные доходы – не значит вечные. Зарплату могут задержать (в непростых экономических условиях вероятность этого события может </a:t>
            </a:r>
            <a:r>
              <a:rPr lang="ru-RU" dirty="0" err="1" smtClean="0"/>
              <a:t>выра</a:t>
            </a:r>
            <a:r>
              <a:rPr lang="ru-RU" dirty="0" smtClean="0"/>
              <a:t>- </a:t>
            </a:r>
            <a:r>
              <a:rPr lang="ru-RU" dirty="0" err="1" smtClean="0"/>
              <a:t>сти</a:t>
            </a:r>
            <a:r>
              <a:rPr lang="ru-RU" dirty="0" smtClean="0"/>
              <a:t>). Арендатор недвижимости может внезапно съехать.</a:t>
            </a:r>
          </a:p>
          <a:p>
            <a:r>
              <a:rPr lang="ru-RU" dirty="0" smtClean="0"/>
              <a:t>Стабильный бизнес может перестать приносить доход.</a:t>
            </a:r>
            <a:endParaRPr lang="ru-RU" dirty="0"/>
          </a:p>
        </p:txBody>
      </p:sp>
      <p:sp>
        <p:nvSpPr>
          <p:cNvPr id="4" name="Номер слайда 3"/>
          <p:cNvSpPr>
            <a:spLocks noGrp="1"/>
          </p:cNvSpPr>
          <p:nvPr>
            <p:ph type="sldNum" sz="quarter" idx="10"/>
          </p:nvPr>
        </p:nvSpPr>
        <p:spPr/>
        <p:txBody>
          <a:bodyPr/>
          <a:lstStyle/>
          <a:p>
            <a:fld id="{F8ADB2EE-F97C-45AE-B0AC-7BD3CC731D8C}" type="slidenum">
              <a:rPr lang="ru-RU" smtClean="0"/>
              <a:t>10</a:t>
            </a:fld>
            <a:endParaRPr lang="ru-RU"/>
          </a:p>
        </p:txBody>
      </p:sp>
    </p:spTree>
    <p:extLst>
      <p:ext uri="{BB962C8B-B14F-4D97-AF65-F5344CB8AC3E}">
        <p14:creationId xmlns:p14="http://schemas.microsoft.com/office/powerpoint/2010/main" val="40271035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Составляя бюджет, оценивайте, насколько </a:t>
            </a:r>
            <a:r>
              <a:rPr lang="ru-RU" dirty="0" err="1" smtClean="0"/>
              <a:t>гарантирова</a:t>
            </a:r>
            <a:r>
              <a:rPr lang="ru-RU" dirty="0" smtClean="0"/>
              <a:t>- </a:t>
            </a:r>
            <a:r>
              <a:rPr lang="ru-RU" dirty="0" err="1" smtClean="0"/>
              <a:t>ны</a:t>
            </a:r>
            <a:r>
              <a:rPr lang="ru-RU" dirty="0" smtClean="0"/>
              <a:t> ваши доходы на самом деле и как сильно они могут</a:t>
            </a:r>
          </a:p>
          <a:p>
            <a:r>
              <a:rPr lang="ru-RU" dirty="0" smtClean="0"/>
              <a:t>снизиться. Еще одним видом доходов являются случай- </a:t>
            </a:r>
            <a:r>
              <a:rPr lang="ru-RU" dirty="0" err="1" smtClean="0"/>
              <a:t>ные</a:t>
            </a:r>
            <a:r>
              <a:rPr lang="ru-RU" dirty="0" smtClean="0"/>
              <a:t> или нерегулярные доходы.</a:t>
            </a:r>
          </a:p>
          <a:p>
            <a:r>
              <a:rPr lang="ru-RU" dirty="0" smtClean="0"/>
              <a:t>Все эти доходы имеет смысл учитывать в бюджете,</a:t>
            </a:r>
          </a:p>
          <a:p>
            <a:r>
              <a:rPr lang="ru-RU" dirty="0" smtClean="0"/>
              <a:t>только если деньги вами уже получены.</a:t>
            </a:r>
          </a:p>
          <a:p>
            <a:r>
              <a:rPr lang="ru-RU" dirty="0" smtClean="0"/>
              <a:t>Направлять их следует в первую очередь на сбережения (если у вас есть кредиты, то на погашение кредитов)</a:t>
            </a:r>
          </a:p>
          <a:p>
            <a:r>
              <a:rPr lang="ru-RU" dirty="0" smtClean="0"/>
              <a:t>или на крупные покупки. Небольшую часть этих доходов (ни в коем случае не все) можно пустить на необязательные траты[5].</a:t>
            </a:r>
          </a:p>
          <a:p>
            <a:r>
              <a:rPr lang="ru-RU" dirty="0" smtClean="0"/>
              <a:t>Если вероятность падения доходов высока, если вы понимаете, что положение организации, где вы работаете, неустойчиво, сократите необязательные расходы и направляйте больше денег на сбережения – они могут понадобиться значительно раньше, чем вам хотелось бы[6].</a:t>
            </a:r>
          </a:p>
          <a:p>
            <a:endParaRPr lang="ru-RU" dirty="0"/>
          </a:p>
        </p:txBody>
      </p:sp>
      <p:sp>
        <p:nvSpPr>
          <p:cNvPr id="4" name="Номер слайда 3"/>
          <p:cNvSpPr>
            <a:spLocks noGrp="1"/>
          </p:cNvSpPr>
          <p:nvPr>
            <p:ph type="sldNum" sz="quarter" idx="10"/>
          </p:nvPr>
        </p:nvSpPr>
        <p:spPr/>
        <p:txBody>
          <a:bodyPr/>
          <a:lstStyle/>
          <a:p>
            <a:fld id="{F8ADB2EE-F97C-45AE-B0AC-7BD3CC731D8C}" type="slidenum">
              <a:rPr lang="ru-RU" smtClean="0"/>
              <a:t>11</a:t>
            </a:fld>
            <a:endParaRPr lang="ru-RU"/>
          </a:p>
        </p:txBody>
      </p:sp>
    </p:spTree>
    <p:extLst>
      <p:ext uri="{BB962C8B-B14F-4D97-AF65-F5344CB8AC3E}">
        <p14:creationId xmlns:p14="http://schemas.microsoft.com/office/powerpoint/2010/main" val="907911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Начинать планирование бюджета лучше с доходов – они ограничивают ваши траты.</a:t>
            </a:r>
          </a:p>
          <a:p>
            <a:r>
              <a:rPr lang="ru-RU" dirty="0" smtClean="0"/>
              <a:t>Составляя бюджет необходимо придерживаться ряда принципов[7]:</a:t>
            </a:r>
          </a:p>
          <a:p>
            <a:r>
              <a:rPr lang="ru-RU" dirty="0" smtClean="0"/>
              <a:t>1) Не планируйте потратить больше, чем зарабатываете. Вы, конечно, можете взять кредит или занять у</a:t>
            </a:r>
          </a:p>
          <a:p>
            <a:r>
              <a:rPr lang="ru-RU" dirty="0" smtClean="0"/>
              <a:t>друзей, но закладывать в бюджет займы «на покрытие</a:t>
            </a:r>
          </a:p>
          <a:p>
            <a:r>
              <a:rPr lang="ru-RU" dirty="0" smtClean="0"/>
              <a:t>дефицита» – плохая стратегия. Все занятое надо будет</a:t>
            </a:r>
          </a:p>
          <a:p>
            <a:r>
              <a:rPr lang="ru-RU" dirty="0" smtClean="0"/>
              <a:t>отдавать. Неизвестно, в каком состоянии окажется ваш</a:t>
            </a:r>
          </a:p>
          <a:p>
            <a:r>
              <a:rPr lang="ru-RU" dirty="0" smtClean="0"/>
              <a:t>бюджет к этому моменту, хватит ли вам денег на покрытие долга. Не говоря уж о том, что проценты по некоторым видам кредитов в разы перекрывают все возможные</a:t>
            </a:r>
          </a:p>
          <a:p>
            <a:r>
              <a:rPr lang="ru-RU" dirty="0" smtClean="0"/>
              <a:t>выгоды их использования.</a:t>
            </a:r>
          </a:p>
          <a:p>
            <a:r>
              <a:rPr lang="ru-RU" dirty="0" smtClean="0"/>
              <a:t>2) Не рассчитывайте на случайные доходы. Вы избежите неприятных неожиданностей, если будете закладывать в бюджет только постоянные доходы (зарплата,</a:t>
            </a:r>
          </a:p>
          <a:p>
            <a:r>
              <a:rPr lang="ru-RU" dirty="0" smtClean="0"/>
              <a:t>доходы от сдачи квартиры в аренду и т. п.). Если позже</a:t>
            </a:r>
          </a:p>
          <a:p>
            <a:r>
              <a:rPr lang="ru-RU" dirty="0" smtClean="0"/>
              <a:t>у вас образуется разовый, случайный доход, распорядиться им будет несложно. Его стоит направить на досрочное погашение кредитов, долгосрочные сбережения</a:t>
            </a:r>
          </a:p>
          <a:p>
            <a:r>
              <a:rPr lang="ru-RU" dirty="0" smtClean="0"/>
              <a:t>и запланированные крупные покупки. Часть разовых доходов можно позволить себе потратить на отдых и развлечения.</a:t>
            </a:r>
          </a:p>
          <a:p>
            <a:r>
              <a:rPr lang="ru-RU" dirty="0" smtClean="0"/>
              <a:t>3) Ранжируйте расходы по степени важности.</a:t>
            </a:r>
          </a:p>
          <a:p>
            <a:r>
              <a:rPr lang="ru-RU" dirty="0" smtClean="0"/>
              <a:t>Составьте список расходов, начав с обязательных платежей (платежи по кредитам, квартплата, налоги, плата за</a:t>
            </a:r>
          </a:p>
          <a:p>
            <a:r>
              <a:rPr lang="ru-RU" dirty="0" smtClean="0"/>
              <a:t>детский сад и т. п.) и расходов, без которых вы не сможете обойтись, – на питание, одежду и обувь, транспорт</a:t>
            </a:r>
          </a:p>
          <a:p>
            <a:r>
              <a:rPr lang="ru-RU" dirty="0" smtClean="0"/>
              <a:t>и т. п. Постарайтесь также оставить немного на непредвиденные расходы, а если у вас нет кредитов, включите</a:t>
            </a:r>
          </a:p>
          <a:p>
            <a:r>
              <a:rPr lang="ru-RU" dirty="0" smtClean="0"/>
              <a:t>в обязательную часть списка некоторую сумму на долгосрочные сбережения.</a:t>
            </a:r>
          </a:p>
          <a:p>
            <a:r>
              <a:rPr lang="ru-RU" dirty="0" smtClean="0"/>
              <a:t>4) Ставьте долгосрочные цели. Если после формирования списка обязательных и неизбежных расходов </a:t>
            </a:r>
            <a:r>
              <a:rPr lang="ru-RU" dirty="0" err="1" smtClean="0"/>
              <a:t>чтото</a:t>
            </a:r>
            <a:r>
              <a:rPr lang="ru-RU" dirty="0" smtClean="0"/>
              <a:t> осталось, следует отложить хотя бы часть на будущие</a:t>
            </a:r>
          </a:p>
          <a:p>
            <a:r>
              <a:rPr lang="ru-RU" dirty="0" smtClean="0"/>
              <a:t>крупные расходы. Плановые (поездка в отпуск, покупка</a:t>
            </a:r>
          </a:p>
          <a:p>
            <a:r>
              <a:rPr lang="ru-RU" dirty="0" smtClean="0"/>
              <a:t>автомобиля, первый взнос по ипотеке и т. п.) или </a:t>
            </a:r>
            <a:r>
              <a:rPr lang="ru-RU" dirty="0" err="1" smtClean="0"/>
              <a:t>доста</a:t>
            </a:r>
            <a:r>
              <a:rPr lang="ru-RU" dirty="0" smtClean="0"/>
              <a:t>- точно вероятные (например, замена бытовой техники).</a:t>
            </a:r>
          </a:p>
          <a:p>
            <a:r>
              <a:rPr lang="ru-RU" dirty="0" smtClean="0"/>
              <a:t>Если у вас есть кредиты, направьте эту часть денег на</a:t>
            </a:r>
          </a:p>
          <a:p>
            <a:r>
              <a:rPr lang="ru-RU" dirty="0" smtClean="0"/>
              <a:t>их досрочное погашение. Только после этого оставшиеся деньги можно распределить на необязательные траты: развлечения, покупку деликатесов и прочие радости</a:t>
            </a:r>
          </a:p>
          <a:p>
            <a:r>
              <a:rPr lang="ru-RU" dirty="0" smtClean="0"/>
              <a:t>жизни.</a:t>
            </a:r>
          </a:p>
          <a:p>
            <a:r>
              <a:rPr lang="ru-RU" dirty="0" smtClean="0"/>
              <a:t>5) Не отступайте от намеченного плана. С </a:t>
            </a:r>
            <a:r>
              <a:rPr lang="ru-RU" dirty="0" err="1" smtClean="0"/>
              <a:t>непри</a:t>
            </a:r>
            <a:r>
              <a:rPr lang="ru-RU" dirty="0" smtClean="0"/>
              <a:t>- </a:t>
            </a:r>
            <a:r>
              <a:rPr lang="ru-RU" dirty="0" err="1" smtClean="0"/>
              <a:t>вычки</a:t>
            </a:r>
            <a:r>
              <a:rPr lang="ru-RU" dirty="0" smtClean="0"/>
              <a:t> следовать плану может оказаться непросто, но</a:t>
            </a:r>
          </a:p>
          <a:p>
            <a:r>
              <a:rPr lang="ru-RU" dirty="0" smtClean="0"/>
              <a:t>постарайтесь все же не смешивать статьи расходов. Не стоит тратить на красивую или полезную вещицу день- </a:t>
            </a:r>
            <a:r>
              <a:rPr lang="ru-RU" dirty="0" err="1" smtClean="0"/>
              <a:t>ги</a:t>
            </a:r>
            <a:r>
              <a:rPr lang="ru-RU" dirty="0" smtClean="0"/>
              <a:t>, отложенные на еду или квартплату, уговаривая себя, что долг по квартплате вы погасите в следующем меся- </a:t>
            </a:r>
            <a:r>
              <a:rPr lang="ru-RU" dirty="0" err="1" smtClean="0"/>
              <a:t>це</a:t>
            </a:r>
            <a:r>
              <a:rPr lang="ru-RU" dirty="0" smtClean="0"/>
              <a:t>. Залатать дыру в бюджете будет непросто. Планы на месяц не должны меняться под влиянием спонтанных желаний. </a:t>
            </a:r>
          </a:p>
          <a:p>
            <a:r>
              <a:rPr lang="ru-RU" dirty="0" smtClean="0"/>
              <a:t>6) Ведите учет расходов. Ни размер, ни структура расходов в личном бюджете не могут быть постоянной величиной – цены на разные товары и услуги растут по-разному, да и наша потребность в них тоже может меняться. Регулярно проводите ревизию расходов: если какая-то статья расходов стала «отъедать» слишком большую часть ваших доходов в ущерб остальным, </a:t>
            </a:r>
            <a:r>
              <a:rPr lang="ru-RU" dirty="0" err="1" smtClean="0"/>
              <a:t>сле</a:t>
            </a:r>
            <a:r>
              <a:rPr lang="ru-RU" dirty="0" smtClean="0"/>
              <a:t>- дует подумать, можно ли как-то вернуть ее в привычные рамки</a:t>
            </a:r>
            <a:endParaRPr lang="ru-RU" dirty="0"/>
          </a:p>
        </p:txBody>
      </p:sp>
      <p:sp>
        <p:nvSpPr>
          <p:cNvPr id="4" name="Номер слайда 3"/>
          <p:cNvSpPr>
            <a:spLocks noGrp="1"/>
          </p:cNvSpPr>
          <p:nvPr>
            <p:ph type="sldNum" sz="quarter" idx="10"/>
          </p:nvPr>
        </p:nvSpPr>
        <p:spPr/>
        <p:txBody>
          <a:bodyPr/>
          <a:lstStyle/>
          <a:p>
            <a:fld id="{F8ADB2EE-F97C-45AE-B0AC-7BD3CC731D8C}" type="slidenum">
              <a:rPr lang="ru-RU" smtClean="0"/>
              <a:t>12</a:t>
            </a:fld>
            <a:endParaRPr lang="ru-RU"/>
          </a:p>
        </p:txBody>
      </p:sp>
    </p:spTree>
    <p:extLst>
      <p:ext uri="{BB962C8B-B14F-4D97-AF65-F5344CB8AC3E}">
        <p14:creationId xmlns:p14="http://schemas.microsoft.com/office/powerpoint/2010/main" val="41271091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Подсчитать все, на что на самом деле тратите деньги. Выяснить, всегда ли </a:t>
            </a:r>
            <a:r>
              <a:rPr lang="ru-RU" dirty="0" err="1" smtClean="0"/>
              <a:t>покупа</a:t>
            </a:r>
            <a:r>
              <a:rPr lang="ru-RU" dirty="0" smtClean="0"/>
              <a:t>- </a:t>
            </a:r>
            <a:r>
              <a:rPr lang="ru-RU" dirty="0" err="1" smtClean="0"/>
              <a:t>ете</a:t>
            </a:r>
            <a:r>
              <a:rPr lang="ru-RU" dirty="0" smtClean="0"/>
              <a:t> то, что действительно нужно, и понять, как можно сэкономить</a:t>
            </a:r>
            <a:r>
              <a:rPr lang="ru-RU" dirty="0" smtClean="0"/>
              <a:t>. </a:t>
            </a:r>
            <a:r>
              <a:rPr lang="ru-RU" dirty="0" smtClean="0"/>
              <a:t>Сделайте над собой усилие и попробуйте хотя бы несколько месяцев записывать абсолютно все. Каждый месяц подводите итоги и думайте, от каких трат можно отказаться, а в каких случаях стоит не отказываться, а что-нибудь изменить. Значимой статьей расходов могут оказаться даже шоколадки, которые люди нередко просто прихватывают со стойки у кассы супермаркетов. О суммах, которые тратят курильщики на сигареты, а любители посидеть в кафе - на услуги общепита, и говорить нечего. Учет расходов можно вести и в электронных таблицах типа </a:t>
            </a:r>
            <a:r>
              <a:rPr lang="ru-RU" dirty="0" err="1" smtClean="0"/>
              <a:t>Excel</a:t>
            </a:r>
            <a:r>
              <a:rPr lang="ru-RU" dirty="0" smtClean="0"/>
              <a:t> (шаблоны для ведения домашнего бюджета в </a:t>
            </a:r>
            <a:r>
              <a:rPr lang="ru-RU" dirty="0" err="1" smtClean="0"/>
              <a:t>Excel</a:t>
            </a:r>
            <a:r>
              <a:rPr lang="ru-RU" dirty="0" smtClean="0"/>
              <a:t> можно найти в интернете), и просто на бумаге. Но задача покажется легче, если вы используете одну из специальных программ или мобильных приложений для ведения личных финансов (или домашней бухгалтерии, или домашнего бюджета). Их сейчас довольно много, в том числе таких, что распространяются бесплатно или условно-бесплатно. В некоторых из таких программ заранее заложена возможность простейшего анализа расходов и распределения их по разным потребителям. Это важно, если пытаетесь анализировать не просто личный бюджет, а бюджет семьи[9].</a:t>
            </a:r>
            <a:endParaRPr lang="ru-RU" dirty="0"/>
          </a:p>
        </p:txBody>
      </p:sp>
      <p:sp>
        <p:nvSpPr>
          <p:cNvPr id="4" name="Номер слайда 3"/>
          <p:cNvSpPr>
            <a:spLocks noGrp="1"/>
          </p:cNvSpPr>
          <p:nvPr>
            <p:ph type="sldNum" sz="quarter" idx="10"/>
          </p:nvPr>
        </p:nvSpPr>
        <p:spPr/>
        <p:txBody>
          <a:bodyPr/>
          <a:lstStyle/>
          <a:p>
            <a:fld id="{F8ADB2EE-F97C-45AE-B0AC-7BD3CC731D8C}" type="slidenum">
              <a:rPr lang="ru-RU" smtClean="0"/>
              <a:t>13</a:t>
            </a:fld>
            <a:endParaRPr lang="ru-RU"/>
          </a:p>
        </p:txBody>
      </p:sp>
    </p:spTree>
    <p:extLst>
      <p:ext uri="{BB962C8B-B14F-4D97-AF65-F5344CB8AC3E}">
        <p14:creationId xmlns:p14="http://schemas.microsoft.com/office/powerpoint/2010/main" val="32405798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Самый надежный способ не купить лишнего – не ходить в магазин. Люди часто заглядывают в магазины просто полюбопытствовать, а заканчивается это лишни- ми тратами или ненужными финансовыми целями. Перед походом в магазин составляйте список </a:t>
            </a:r>
            <a:r>
              <a:rPr lang="ru-RU" dirty="0" err="1" smtClean="0"/>
              <a:t>поку</a:t>
            </a:r>
            <a:r>
              <a:rPr lang="ru-RU" dirty="0" smtClean="0"/>
              <a:t>- </a:t>
            </a:r>
            <a:r>
              <a:rPr lang="ru-RU" dirty="0" err="1" smtClean="0"/>
              <a:t>пок</a:t>
            </a:r>
            <a:r>
              <a:rPr lang="ru-RU" dirty="0" smtClean="0"/>
              <a:t>. Во-первых, со списком вы ничего не забудете, вам не придется лишний раз идти в магазин и у вас будет меньше поводов для искушений. А во-вторых, если вы возьмете за правило покупать только то, что включили в список, это убережет вас от ненужных покупок. Часто жители крупных городов предпочитают «в целях экономии» не ездить за продуктами в гипермаркеты, где «слишком много соблазнов», а закупаться в </a:t>
            </a:r>
            <a:r>
              <a:rPr lang="ru-RU" dirty="0" err="1" smtClean="0"/>
              <a:t>неболь</a:t>
            </a:r>
            <a:r>
              <a:rPr lang="ru-RU" dirty="0" smtClean="0"/>
              <a:t>- </a:t>
            </a:r>
            <a:r>
              <a:rPr lang="ru-RU" dirty="0" err="1" smtClean="0"/>
              <a:t>ших</a:t>
            </a:r>
            <a:r>
              <a:rPr lang="ru-RU" dirty="0" smtClean="0"/>
              <a:t> магазинах у дома. Рациональное зерно в этом есть. Тем не менее, экономя подобным образом, люди часто покупают товары по более высоким ценам, чем могли бы это сделать в крупном магазине. Просто надо делать покупки точно по списку. Если, собираясь за продуктами, вы перекусите перед выходом, следовать списку будет проще. Голодному по- </a:t>
            </a:r>
            <a:r>
              <a:rPr lang="ru-RU" dirty="0" err="1" smtClean="0"/>
              <a:t>купателю</a:t>
            </a:r>
            <a:r>
              <a:rPr lang="ru-RU" dirty="0" smtClean="0"/>
              <a:t> всегда хочется «всего и побольше». Перед любой покупкой дайте себе время подумать. Удерживайте себя от импульсивных покупок, даже если вам кажется, что подвернулся редкий шанс приобрести хорошую вещь по низкой цене: по акции, на сезонной распродаже, и т. п. [10]. Сэкономить при покупке нужных вещей сложнее, чем отказаться от покупки лишнего, но сэкономить </a:t>
            </a:r>
            <a:r>
              <a:rPr lang="ru-RU" dirty="0" err="1" smtClean="0"/>
              <a:t>всетаки</a:t>
            </a:r>
            <a:r>
              <a:rPr lang="ru-RU" dirty="0" smtClean="0"/>
              <a:t> можно. аки можно. Сравнивайте цены в разных магазинах. Даже </a:t>
            </a:r>
            <a:r>
              <a:rPr lang="ru-RU" dirty="0" err="1" smtClean="0"/>
              <a:t>магази</a:t>
            </a:r>
            <a:r>
              <a:rPr lang="ru-RU" dirty="0" smtClean="0"/>
              <a:t>- </a:t>
            </a:r>
            <a:r>
              <a:rPr lang="ru-RU" dirty="0" err="1" smtClean="0"/>
              <a:t>ны</a:t>
            </a:r>
            <a:r>
              <a:rPr lang="ru-RU" dirty="0" smtClean="0"/>
              <a:t>, находящиеся неподалеку друг от друга, могут пред- </a:t>
            </a:r>
            <a:r>
              <a:rPr lang="ru-RU" dirty="0" err="1" smtClean="0"/>
              <a:t>лагать</a:t>
            </a:r>
            <a:r>
              <a:rPr lang="ru-RU" dirty="0" smtClean="0"/>
              <a:t> один и тот же товар по разным ценам. Конечно, не всегда овчинка стоит выделки и если вам нужно купить пакет молока, то разница в цене в несколько рублей, скорее всего, будет для вас недостаточно значимой. Но если речь идет о крупных покупках, или даже покупке продуктов на неделю, экономия может оказаться суще- </a:t>
            </a:r>
            <a:r>
              <a:rPr lang="ru-RU" dirty="0" err="1" smtClean="0"/>
              <a:t>ственной</a:t>
            </a:r>
            <a:r>
              <a:rPr lang="ru-RU" dirty="0" smtClean="0"/>
              <a:t>. Если вы ведете детальный учет расходов, вы </a:t>
            </a:r>
            <a:r>
              <a:rPr lang="ru-RU" dirty="0" err="1" smtClean="0"/>
              <a:t>доволь</a:t>
            </a:r>
            <a:r>
              <a:rPr lang="ru-RU" dirty="0" smtClean="0"/>
              <a:t>- но быстро вычислите, какие торговые точки </a:t>
            </a:r>
            <a:r>
              <a:rPr lang="ru-RU" dirty="0" err="1" smtClean="0"/>
              <a:t>оптималь</a:t>
            </a:r>
            <a:r>
              <a:rPr lang="ru-RU" dirty="0" smtClean="0"/>
              <a:t>- </a:t>
            </a:r>
            <a:r>
              <a:rPr lang="ru-RU" dirty="0" err="1" smtClean="0"/>
              <a:t>ны</a:t>
            </a:r>
            <a:r>
              <a:rPr lang="ru-RU" dirty="0" smtClean="0"/>
              <a:t> для ваших постоянных покупок. Проверьте, нельзя ли заказать нужные товары в интернете: случается, что интернет-магазины предлагают их дешевле и обнуляют цену доставки для больших заказов. Пользуйтесь скидками. Стремясь приманить к себе покупателей, магазины регулярно проводят различные акции и могут продавать некоторые товары по цене, близкой к себестоимости, чтобы избавиться от товарных остатков, либо в расчете, что привлеченный скидками человек заодно прихватит что-нибудь еще. Но если вы будете помнить, что покупать «что-то еще» совсем не обязательно, вы действительно сэкономите. Нужно помнить еще о паре моментов. Покупая товары со скидкой, проверяйте, не вызвана ли скидка проблемами с товаром (нет ли дефектов, не подходит ли к концу срок годности), а уж затем решайте, нужны ли они вам. Кроме того, само по себе объявление о распродаже или желтый ценник на товаре еще не значит, что скидка действительно есть или что она достаточно велика, чтобы обращать на нее внимание. Иногда товар со скидкой стоит столько же (а то и дороже), сколько без всяких скидок в другом магазине. Обращайте внимание на бренд. Известность товарной марки можно, конечно, рассматривать как некий «знак качества», но часто широко разрекламированный товар по своим потребительским качествам мало чем отличается от товара, менее известного. А в его цену всегда заложены расходы на рекламу и красочную упаковку. Все выше обозначенное, не значит, что в любой ситуации можно и нужно покупать самые дешевые товары. Низкая цена может означать, что производитель сильно сэкономил на качестве, а ваша покупка окажется бессмысленной или даже опасной. Изучить рынок – это не значит просто сравнить цены в разных торговых точках. в первую очередь нужно оценить, какой именно товар подойдет вам лучше всего. Исходите из функционала. Определяясь с выбором, думайте о тех задачах, на решение которых направлена ваша покупка. На этой стадии представление о них должно быть детализировано настолько, насколько это возможно. </a:t>
            </a:r>
            <a:endParaRPr lang="ru-RU" dirty="0"/>
          </a:p>
        </p:txBody>
      </p:sp>
      <p:sp>
        <p:nvSpPr>
          <p:cNvPr id="4" name="Номер слайда 3"/>
          <p:cNvSpPr>
            <a:spLocks noGrp="1"/>
          </p:cNvSpPr>
          <p:nvPr>
            <p:ph type="sldNum" sz="quarter" idx="10"/>
          </p:nvPr>
        </p:nvSpPr>
        <p:spPr/>
        <p:txBody>
          <a:bodyPr/>
          <a:lstStyle/>
          <a:p>
            <a:fld id="{F8ADB2EE-F97C-45AE-B0AC-7BD3CC731D8C}" type="slidenum">
              <a:rPr lang="ru-RU" smtClean="0"/>
              <a:t>14</a:t>
            </a:fld>
            <a:endParaRPr lang="ru-RU"/>
          </a:p>
        </p:txBody>
      </p:sp>
    </p:spTree>
    <p:extLst>
      <p:ext uri="{BB962C8B-B14F-4D97-AF65-F5344CB8AC3E}">
        <p14:creationId xmlns:p14="http://schemas.microsoft.com/office/powerpoint/2010/main" val="17264856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В попытках сэкономить при выборе тех или иных товаров и услуг не доводите дело до абсурда. тезис «сэкономил – значит заработал», безусловно, справедлив, но не надо повторять его бездумно. спросите себя, какого размера заработки вас интересуют и стоят ли ваши </a:t>
            </a:r>
            <a:r>
              <a:rPr lang="ru-RU" dirty="0" err="1" smtClean="0"/>
              <a:t>уси</a:t>
            </a:r>
            <a:r>
              <a:rPr lang="ru-RU" dirty="0" smtClean="0"/>
              <a:t> лия «сберечь копеечку» времени, которое вы потратите. Ответ найти не так уж и сложно: посчитайте, сколько обычно зарабатываете за один час, хотя бы приблизи- </a:t>
            </a:r>
            <a:r>
              <a:rPr lang="ru-RU" dirty="0" err="1" smtClean="0"/>
              <a:t>тельно</a:t>
            </a:r>
            <a:r>
              <a:rPr lang="ru-RU" dirty="0" smtClean="0"/>
              <a:t>. Если вы работаете по найму, задача очень про- стая: достаточно разделить размер заработка на </a:t>
            </a:r>
            <a:r>
              <a:rPr lang="ru-RU" dirty="0" err="1" smtClean="0"/>
              <a:t>количе</a:t>
            </a:r>
            <a:r>
              <a:rPr lang="ru-RU" dirty="0" smtClean="0"/>
              <a:t>- </a:t>
            </a:r>
            <a:r>
              <a:rPr lang="ru-RU" dirty="0" err="1" smtClean="0"/>
              <a:t>ство</a:t>
            </a:r>
            <a:r>
              <a:rPr lang="ru-RU" dirty="0" smtClean="0"/>
              <a:t> часов, которые вы проводите на работе или тратите на выполнение задач, связанных с работой. Например, если вам каждый день требуется два часа, чтобы до- браться до офиса, это время тоже стоит включить в рас- чет. Более точный расчет предполагает учет всех </a:t>
            </a:r>
            <a:r>
              <a:rPr lang="ru-RU" dirty="0" err="1" smtClean="0"/>
              <a:t>дохо</a:t>
            </a:r>
            <a:r>
              <a:rPr lang="ru-RU" dirty="0" smtClean="0"/>
              <a:t>- </a:t>
            </a:r>
            <a:r>
              <a:rPr lang="ru-RU" dirty="0" err="1" smtClean="0"/>
              <a:t>дов</a:t>
            </a:r>
            <a:r>
              <a:rPr lang="ru-RU" dirty="0" smtClean="0"/>
              <a:t> и всего времени за год (время отпуска в этом случае надо вычитать), но для грубой оценки достаточно взять и данные за один месяц. </a:t>
            </a:r>
          </a:p>
          <a:p>
            <a:r>
              <a:rPr lang="ru-RU" dirty="0" smtClean="0"/>
              <a:t>Очевидно, что человек, получающий 20 000 рублей в месяц, может потратить хоть целый день на то, чтобы сэкономить 1 000 рублей, и это будет оправдано, ведь его рабочий час стоит не больше 125 рублей. Но если, тем же самым будет заниматься человек, за- </a:t>
            </a:r>
            <a:r>
              <a:rPr lang="ru-RU" dirty="0" err="1" smtClean="0"/>
              <a:t>рабатывающий</a:t>
            </a:r>
            <a:r>
              <a:rPr lang="ru-RU" dirty="0" smtClean="0"/>
              <a:t> 100 000 рублей в месяц, он просто без- </a:t>
            </a:r>
            <a:r>
              <a:rPr lang="ru-RU" dirty="0" err="1" smtClean="0"/>
              <a:t>дарно</a:t>
            </a:r>
            <a:r>
              <a:rPr lang="ru-RU" dirty="0" smtClean="0"/>
              <a:t> потратит свое время. Если бы ему предложили весь этот день проработать, чтобы получить те деньги, которые он пытается сэкономить, он бы наверняка от- казался. Так что не тратьте на экономию больше, чем со- </a:t>
            </a:r>
            <a:r>
              <a:rPr lang="ru-RU" dirty="0" err="1" smtClean="0"/>
              <a:t>бираетесь</a:t>
            </a:r>
            <a:r>
              <a:rPr lang="ru-RU" dirty="0" smtClean="0"/>
              <a:t> сэкономить</a:t>
            </a:r>
            <a:endParaRPr lang="ru-RU" dirty="0"/>
          </a:p>
        </p:txBody>
      </p:sp>
      <p:sp>
        <p:nvSpPr>
          <p:cNvPr id="4" name="Номер слайда 3"/>
          <p:cNvSpPr>
            <a:spLocks noGrp="1"/>
          </p:cNvSpPr>
          <p:nvPr>
            <p:ph type="sldNum" sz="quarter" idx="10"/>
          </p:nvPr>
        </p:nvSpPr>
        <p:spPr/>
        <p:txBody>
          <a:bodyPr/>
          <a:lstStyle/>
          <a:p>
            <a:fld id="{F8ADB2EE-F97C-45AE-B0AC-7BD3CC731D8C}" type="slidenum">
              <a:rPr lang="ru-RU" smtClean="0"/>
              <a:t>15</a:t>
            </a:fld>
            <a:endParaRPr lang="ru-RU"/>
          </a:p>
        </p:txBody>
      </p:sp>
    </p:spTree>
    <p:extLst>
      <p:ext uri="{BB962C8B-B14F-4D97-AF65-F5344CB8AC3E}">
        <p14:creationId xmlns:p14="http://schemas.microsoft.com/office/powerpoint/2010/main" val="40962599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В момент наступления кризиса особенно актуальным становится вопрос о финансовой грамотности, о том, как же оставаться в ситуации кризиса финансово- </a:t>
            </a:r>
            <a:r>
              <a:rPr lang="ru-RU" dirty="0" err="1" smtClean="0"/>
              <a:t>раци</a:t>
            </a:r>
            <a:r>
              <a:rPr lang="ru-RU" dirty="0" smtClean="0"/>
              <a:t>- </a:t>
            </a:r>
            <a:r>
              <a:rPr lang="ru-RU" dirty="0" err="1" smtClean="0"/>
              <a:t>ональным</a:t>
            </a:r>
            <a:r>
              <a:rPr lang="ru-RU" dirty="0" smtClean="0"/>
              <a:t> и прагматичным, как не поддаться панике и не потерять собственные средства. Основные принципы лично-кризисного финансового поведения: - «Без паники». На восприятие кризисной </a:t>
            </a:r>
            <a:r>
              <a:rPr lang="ru-RU" dirty="0" err="1" smtClean="0"/>
              <a:t>ситуа</a:t>
            </a:r>
            <a:r>
              <a:rPr lang="ru-RU" dirty="0" smtClean="0"/>
              <a:t>- </a:t>
            </a:r>
            <a:r>
              <a:rPr lang="ru-RU" dirty="0" err="1" smtClean="0"/>
              <a:t>ции</a:t>
            </a:r>
            <a:r>
              <a:rPr lang="ru-RU" dirty="0" smtClean="0"/>
              <a:t> положительно влияет терпение, положительный настрой, трезвость рассуждений. Следует без паники анализировать любую поступающую информацию. Кризисы были и будут, любой кризис конечен. - Снижение расходов на товары не первой необходимости. Для минимизации рисков во время кризиса лучше отказаться от крупных покупок (если, конечно, это не вопрос первой необходимости) и максимально возможно сберегать деньги для обеспечения финансовой безопасности. - Поиск дополнительных источников дохода. Изучение налогового законодательства в целях поиска возможности получения налоговой льготы (налогового вычета), изучение рынка труда в целях поиска приработка, и другие способы увеличения дохода, насколько это возможно в сложившейся ситуации, могут помочь пережить кризис с минимальными потерями. </a:t>
            </a:r>
          </a:p>
          <a:p>
            <a:r>
              <a:rPr lang="ru-RU" dirty="0" smtClean="0"/>
              <a:t>Личный (семейный) резерв - сумма денег, сформированная на случай возникновения непредвиденных обстоятельств. Резерв должен обладать</a:t>
            </a:r>
            <a:r>
              <a:rPr lang="ru-RU" baseline="0" dirty="0" smtClean="0"/>
              <a:t> </a:t>
            </a:r>
            <a:r>
              <a:rPr lang="ru-RU" dirty="0" smtClean="0"/>
              <a:t>ликвидностью (способность быстро обращаться в наличные деньги), по</a:t>
            </a:r>
          </a:p>
          <a:p>
            <a:r>
              <a:rPr lang="ru-RU" dirty="0" smtClean="0"/>
              <a:t>этому принципу может быть в виде наличности, денег</a:t>
            </a:r>
          </a:p>
          <a:p>
            <a:r>
              <a:rPr lang="ru-RU" dirty="0" smtClean="0"/>
              <a:t>на банковской карточке, банковского депозита, и др. </a:t>
            </a:r>
          </a:p>
          <a:p>
            <a:r>
              <a:rPr lang="ru-RU" dirty="0" smtClean="0"/>
              <a:t>Размер резерва – объем трех-шести месячных расходов.</a:t>
            </a:r>
          </a:p>
          <a:p>
            <a:r>
              <a:rPr lang="ru-RU" dirty="0" smtClean="0"/>
              <a:t>Диверсификация рисков. При распределении </a:t>
            </a:r>
            <a:r>
              <a:rPr lang="ru-RU" dirty="0" err="1" smtClean="0"/>
              <a:t>сбере</a:t>
            </a:r>
            <a:r>
              <a:rPr lang="ru-RU" dirty="0" smtClean="0"/>
              <a:t>- </a:t>
            </a:r>
            <a:r>
              <a:rPr lang="ru-RU" dirty="0" err="1" smtClean="0"/>
              <a:t>жений</a:t>
            </a:r>
            <a:r>
              <a:rPr lang="ru-RU" dirty="0" smtClean="0"/>
              <a:t> между разными «корзинами», например, между</a:t>
            </a:r>
          </a:p>
          <a:p>
            <a:r>
              <a:rPr lang="ru-RU" dirty="0" smtClean="0"/>
              <a:t>разными видами валют, в момент наступления кризиса</a:t>
            </a:r>
          </a:p>
          <a:p>
            <a:r>
              <a:rPr lang="ru-RU" dirty="0" smtClean="0"/>
              <a:t>риск от потери сбережений будет соответствующим об- разом «разложен» между данными «корзинами».</a:t>
            </a:r>
          </a:p>
          <a:p>
            <a:r>
              <a:rPr lang="ru-RU" dirty="0" smtClean="0"/>
              <a:t>Забота о ликвидности. Особенностью любого </a:t>
            </a:r>
            <a:r>
              <a:rPr lang="ru-RU" dirty="0" err="1" smtClean="0"/>
              <a:t>кризи</a:t>
            </a:r>
            <a:r>
              <a:rPr lang="ru-RU" dirty="0" smtClean="0"/>
              <a:t>- </a:t>
            </a:r>
            <a:r>
              <a:rPr lang="ru-RU" dirty="0" err="1" smtClean="0"/>
              <a:t>са</a:t>
            </a:r>
            <a:r>
              <a:rPr lang="ru-RU" dirty="0" smtClean="0"/>
              <a:t> является малая предсказуемость развития событий.</a:t>
            </a:r>
          </a:p>
          <a:p>
            <a:r>
              <a:rPr lang="ru-RU" dirty="0" smtClean="0"/>
              <a:t>Вложение во время кризиса денег в недвижимость, </a:t>
            </a:r>
            <a:r>
              <a:rPr lang="ru-RU" dirty="0" err="1" smtClean="0"/>
              <a:t>золо</a:t>
            </a:r>
            <a:r>
              <a:rPr lang="ru-RU" dirty="0" smtClean="0"/>
              <a:t>- то/драгоценности и предметы длительного пользования</a:t>
            </a:r>
          </a:p>
          <a:p>
            <a:r>
              <a:rPr lang="ru-RU" dirty="0" smtClean="0"/>
              <a:t>может привести к дополнительным рискам. Такие пред- меты в кризис </a:t>
            </a:r>
            <a:r>
              <a:rPr lang="ru-RU" dirty="0" err="1" smtClean="0"/>
              <a:t>малоликвидны</a:t>
            </a:r>
            <a:r>
              <a:rPr lang="ru-RU" dirty="0" smtClean="0"/>
              <a:t> – их трудно оперативно</a:t>
            </a:r>
          </a:p>
          <a:p>
            <a:r>
              <a:rPr lang="ru-RU" dirty="0" smtClean="0"/>
              <a:t>продать и получить наличные деньги, причем выручен- </a:t>
            </a:r>
            <a:r>
              <a:rPr lang="ru-RU" dirty="0" err="1" smtClean="0"/>
              <a:t>ная</a:t>
            </a:r>
            <a:r>
              <a:rPr lang="ru-RU" dirty="0" smtClean="0"/>
              <a:t> сумма, как правило, будет меньше той, что имелась</a:t>
            </a:r>
          </a:p>
          <a:p>
            <a:r>
              <a:rPr lang="ru-RU" dirty="0" smtClean="0"/>
              <a:t>до покупки. </a:t>
            </a:r>
            <a:endParaRPr lang="ru-RU" dirty="0"/>
          </a:p>
        </p:txBody>
      </p:sp>
      <p:sp>
        <p:nvSpPr>
          <p:cNvPr id="4" name="Номер слайда 3"/>
          <p:cNvSpPr>
            <a:spLocks noGrp="1"/>
          </p:cNvSpPr>
          <p:nvPr>
            <p:ph type="sldNum" sz="quarter" idx="10"/>
          </p:nvPr>
        </p:nvSpPr>
        <p:spPr/>
        <p:txBody>
          <a:bodyPr/>
          <a:lstStyle/>
          <a:p>
            <a:fld id="{F8ADB2EE-F97C-45AE-B0AC-7BD3CC731D8C}" type="slidenum">
              <a:rPr lang="ru-RU" smtClean="0"/>
              <a:t>16</a:t>
            </a:fld>
            <a:endParaRPr lang="ru-RU"/>
          </a:p>
        </p:txBody>
      </p:sp>
    </p:spTree>
    <p:extLst>
      <p:ext uri="{BB962C8B-B14F-4D97-AF65-F5344CB8AC3E}">
        <p14:creationId xmlns:p14="http://schemas.microsoft.com/office/powerpoint/2010/main" val="38311765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Финансовое планирование в домашних хозяйствах может быть различным по уровню, на который влияют следующие факторы: 1) размер дохода, 2) наличие элементов финансовой структуры и 3) осуществление осознанной финансовой деятельности в домашнем хозяйстве</a:t>
            </a:r>
            <a:endParaRPr lang="ru-RU" dirty="0"/>
          </a:p>
        </p:txBody>
      </p:sp>
      <p:sp>
        <p:nvSpPr>
          <p:cNvPr id="4" name="Номер слайда 3"/>
          <p:cNvSpPr>
            <a:spLocks noGrp="1"/>
          </p:cNvSpPr>
          <p:nvPr>
            <p:ph type="sldNum" sz="quarter" idx="10"/>
          </p:nvPr>
        </p:nvSpPr>
        <p:spPr/>
        <p:txBody>
          <a:bodyPr/>
          <a:lstStyle/>
          <a:p>
            <a:fld id="{F8ADB2EE-F97C-45AE-B0AC-7BD3CC731D8C}" type="slidenum">
              <a:rPr lang="ru-RU" smtClean="0"/>
              <a:t>17</a:t>
            </a:fld>
            <a:endParaRPr lang="ru-RU"/>
          </a:p>
        </p:txBody>
      </p:sp>
    </p:spTree>
    <p:extLst>
      <p:ext uri="{BB962C8B-B14F-4D97-AF65-F5344CB8AC3E}">
        <p14:creationId xmlns:p14="http://schemas.microsoft.com/office/powerpoint/2010/main" val="38601279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8ADB2EE-F97C-45AE-B0AC-7BD3CC731D8C}" type="slidenum">
              <a:rPr lang="ru-RU" smtClean="0"/>
              <a:t>18</a:t>
            </a:fld>
            <a:endParaRPr lang="ru-RU"/>
          </a:p>
        </p:txBody>
      </p:sp>
    </p:spTree>
    <p:extLst>
      <p:ext uri="{BB962C8B-B14F-4D97-AF65-F5344CB8AC3E}">
        <p14:creationId xmlns:p14="http://schemas.microsoft.com/office/powerpoint/2010/main" val="35579745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Сложно назвать суммы доходов, которые разделили бы уровни финансового планирования в семье. В большинстве случаев рост доходов приводит к росту расходов, а при полном расходовании поступивших средств можно говорить только о нулевом или, в лучшем случае, о базовом уровне планирования. Но условно можно обозначить, что минимальным уровнем потребления для перехода с нулевого уровня планирования на базовый и дальше на продвинутый является уровень, превышающий восстановительный потребительский бюджет [5]. К сожалению, максимальной суммы дохода при нулевом уровне планирования может и не быть. Даже при высоких доходах (более 100 тыс. руб. в месяц на человека) можно не вести никакого учета, растрачивая все денежные средства, и брать потребительские кредиты. Как видно из табл. 4, с увеличением уровня усложняется финансовая структура, появляются новые элементы.</a:t>
            </a:r>
            <a:endParaRPr lang="ru-RU" dirty="0"/>
          </a:p>
        </p:txBody>
      </p:sp>
      <p:sp>
        <p:nvSpPr>
          <p:cNvPr id="4" name="Номер слайда 3"/>
          <p:cNvSpPr>
            <a:spLocks noGrp="1"/>
          </p:cNvSpPr>
          <p:nvPr>
            <p:ph type="sldNum" sz="quarter" idx="10"/>
          </p:nvPr>
        </p:nvSpPr>
        <p:spPr/>
        <p:txBody>
          <a:bodyPr/>
          <a:lstStyle/>
          <a:p>
            <a:fld id="{F8ADB2EE-F97C-45AE-B0AC-7BD3CC731D8C}" type="slidenum">
              <a:rPr lang="ru-RU" smtClean="0"/>
              <a:t>19</a:t>
            </a:fld>
            <a:endParaRPr lang="ru-RU"/>
          </a:p>
        </p:txBody>
      </p:sp>
    </p:spTree>
    <p:extLst>
      <p:ext uri="{BB962C8B-B14F-4D97-AF65-F5344CB8AC3E}">
        <p14:creationId xmlns:p14="http://schemas.microsoft.com/office/powerpoint/2010/main" val="35579745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Кроме собственно</a:t>
            </a:r>
            <a:r>
              <a:rPr lang="ru-RU" baseline="0" dirty="0" smtClean="0"/>
              <a:t> доходной и расходной частей, финансовое планирование индивида может быть структурировано и иначе.</a:t>
            </a:r>
            <a:endParaRPr lang="ru-RU" dirty="0" smtClean="0"/>
          </a:p>
          <a:p>
            <a:r>
              <a:rPr lang="ru-RU" dirty="0" smtClean="0"/>
              <a:t>Анализ процесса персонального финансового планирования позволил разделить персональный финансовый план на следующие составляющие: − Инвестиционный план – этот раздел плана определяет, в какие инструменты, на какой срок, в каком объеме, с каким риском и доходностью нужно инвестировать. для того чтобы добиться финансовых целей. − Кредитный план – этот раздел плана позволят понять, на каких этапах и в каких суммах возникнет потребность в кредитовании, на какой срок необходимо будет взять кредит, какой объем средств будет отвлекаться на погашение и обслуживание долга. − Страховой план – этот раздел позволяет спланировать создание защитного резервного фонда домохозяйства, показывает, какие страховые возможности необходимо задействовать для защиты от непредвиденных обстоятельств (т.е. какой набор страховых полисов необходимо иметь на каждом этапе реализации финансового плана и какие средства под это будут отвлекаться). </a:t>
            </a:r>
            <a:endParaRPr lang="ru-RU" dirty="0"/>
          </a:p>
        </p:txBody>
      </p:sp>
      <p:sp>
        <p:nvSpPr>
          <p:cNvPr id="4" name="Номер слайда 3"/>
          <p:cNvSpPr>
            <a:spLocks noGrp="1"/>
          </p:cNvSpPr>
          <p:nvPr>
            <p:ph type="sldNum" sz="quarter" idx="10"/>
          </p:nvPr>
        </p:nvSpPr>
        <p:spPr/>
        <p:txBody>
          <a:bodyPr/>
          <a:lstStyle/>
          <a:p>
            <a:fld id="{F8ADB2EE-F97C-45AE-B0AC-7BD3CC731D8C}" type="slidenum">
              <a:rPr lang="ru-RU" smtClean="0"/>
              <a:t>20</a:t>
            </a:fld>
            <a:endParaRPr lang="ru-RU"/>
          </a:p>
        </p:txBody>
      </p:sp>
    </p:spTree>
    <p:extLst>
      <p:ext uri="{BB962C8B-B14F-4D97-AF65-F5344CB8AC3E}">
        <p14:creationId xmlns:p14="http://schemas.microsoft.com/office/powerpoint/2010/main" val="19585262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В результате анализа процесса финансового планирования домашних хозяйств, предлагается подразделить процесс планирования на следующие этапы: 1. Постановка целей. 2. Оценка финансовых ресурсов домохозяйства (текущего финансового состояния). 3.Создание и оценка предварительного финансового плана. 4. Оптимизация персонального финансового плана (создание оптимального персонального финансового плана). 5. Подбор инвестиционного, кредитного и страхового портфеля. </a:t>
            </a:r>
            <a:endParaRPr lang="ru-RU" dirty="0"/>
          </a:p>
        </p:txBody>
      </p:sp>
      <p:sp>
        <p:nvSpPr>
          <p:cNvPr id="4" name="Номер слайда 3"/>
          <p:cNvSpPr>
            <a:spLocks noGrp="1"/>
          </p:cNvSpPr>
          <p:nvPr>
            <p:ph type="sldNum" sz="quarter" idx="10"/>
          </p:nvPr>
        </p:nvSpPr>
        <p:spPr/>
        <p:txBody>
          <a:bodyPr/>
          <a:lstStyle/>
          <a:p>
            <a:fld id="{F8ADB2EE-F97C-45AE-B0AC-7BD3CC731D8C}" type="slidenum">
              <a:rPr lang="ru-RU" smtClean="0"/>
              <a:t>21</a:t>
            </a:fld>
            <a:endParaRPr lang="ru-RU"/>
          </a:p>
        </p:txBody>
      </p:sp>
    </p:spTree>
    <p:extLst>
      <p:ext uri="{BB962C8B-B14F-4D97-AF65-F5344CB8AC3E}">
        <p14:creationId xmlns:p14="http://schemas.microsoft.com/office/powerpoint/2010/main" val="31063660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Первым этапом составления персонального финансового плана должна быть постановка целей. Постановка целей, являясь, на первый взгляд, простой задачей, часто вызывает значительные трудности. Наиболее эффективным методом постановки финансовых целей домохозяйства может являться широко применяемый при финансовом планировании бизнеса SMART-стандарт постановки целей, который был введен Джорджем </a:t>
            </a:r>
            <a:r>
              <a:rPr lang="ru-RU" dirty="0" err="1" smtClean="0"/>
              <a:t>Дораном</a:t>
            </a:r>
            <a:r>
              <a:rPr lang="ru-RU" dirty="0" smtClean="0"/>
              <a:t> в 1981 году. </a:t>
            </a:r>
          </a:p>
          <a:p>
            <a:r>
              <a:rPr lang="ru-RU" dirty="0" smtClean="0"/>
              <a:t>SMART-цели должны обладать следующими характеристиками (по первым буквам) 3 : </a:t>
            </a:r>
          </a:p>
          <a:p>
            <a:r>
              <a:rPr lang="ru-RU" dirty="0" smtClean="0"/>
              <a:t>1)Конкретность. Цель должна быть максимально конкретной и ясной. Степень её прозрачности определяется однозначностью её восприятия. </a:t>
            </a:r>
          </a:p>
          <a:p>
            <a:r>
              <a:rPr lang="ru-RU" dirty="0" smtClean="0"/>
              <a:t>2)Измеримость. Цель должна быть измеримой, причем критерии измерения должны быть не только по конечному результату, но и по промежуточному. </a:t>
            </a:r>
            <a:r>
              <a:rPr lang="ru-RU" b="0" i="0" dirty="0" smtClean="0">
                <a:solidFill>
                  <a:srgbClr val="222222"/>
                </a:solidFill>
                <a:effectLst/>
                <a:latin typeface="Arial"/>
              </a:rPr>
              <a:t>Объясняется, в чем будет измеряться результат. «Сколько вешать в граммах?»© Если показатель количественный, то необходимо выявить единицы измерения, если качественный, то необходимо выявить эталон отношения. Например, «увеличить прибыль собственного предприятия на 25% относительно чистой прибыли текущего года</a:t>
            </a:r>
            <a:endParaRPr lang="ru-RU" dirty="0" smtClean="0"/>
          </a:p>
          <a:p>
            <a:r>
              <a:rPr lang="ru-RU" dirty="0" smtClean="0"/>
              <a:t>3)Достижимость. Необходимо адекватно оценивать ситуацию и понимать, что цель достижима с точки зрения внешних и внутренних ресурсов. </a:t>
            </a:r>
            <a:r>
              <a:rPr lang="ru-RU" b="0" i="0" dirty="0" smtClean="0">
                <a:solidFill>
                  <a:srgbClr val="222222"/>
                </a:solidFill>
                <a:effectLst/>
                <a:latin typeface="Arial"/>
              </a:rPr>
              <a:t>Объясняется, за счет чего планируется достичь цели. И возможно ли ее достигнуть вообще. Например, «увеличить прибыль собственного предприятия на 25% относительно чистой прибыли текущего года за счет снижения себестоимости продукции, автоматизации ресурсоемких операций и сокращения штата занятых на исполнении автоматизируемых операций сотрудников на 80 % от текущего количества». А вот совершить кругосветный круиз на резиновой уточке вряд ли удастся.</a:t>
            </a:r>
            <a:endParaRPr lang="ru-RU" dirty="0" smtClean="0"/>
          </a:p>
          <a:p>
            <a:r>
              <a:rPr lang="ru-RU" dirty="0" smtClean="0"/>
              <a:t>4)Реалистичность. Цель должна быть реалистичной и уместной в данной ситуации, должна вписываться в нее и не нарушать баланса с другими целями и приоритетами. </a:t>
            </a:r>
            <a:r>
              <a:rPr lang="ru-RU" b="0" i="0" dirty="0" smtClean="0">
                <a:solidFill>
                  <a:srgbClr val="222222"/>
                </a:solidFill>
                <a:effectLst/>
                <a:latin typeface="Arial"/>
              </a:rPr>
              <a:t>Определение истинности цели. Действительно ли выполнение данной задачи позволит достичь желаемой цели. Необходимо удостовериться, что выполнение данной задачи действительно необходимо. Например, если брать «сокращение штата занятых на исполнении автоматизируемых операций сотрудников на 80 %» в качестве отдельной подзадачи, которая также ставится по SMART, то сотрудников можно не увольнять, а перевести на иные должности, на которых эти сотрудники смогут принести компании доход, а не просто экономию. Если брать страховую компанию, то вместо увольнения сотрудникам можно предложить продолжить работу в качестве агента либо не расходовать средства на автоматизацию, а просто увеличить норму выработки.</a:t>
            </a:r>
            <a:endParaRPr lang="ru-RU" dirty="0" smtClean="0"/>
          </a:p>
          <a:p>
            <a:r>
              <a:rPr lang="ru-RU" dirty="0" smtClean="0"/>
              <a:t>5)Временная ориентированность. Срок или точный период выполнения – одна из главных составляющих цели. Она может иметь как фиксированную дату, так и охватывать определенный период. </a:t>
            </a:r>
            <a:r>
              <a:rPr lang="ru-RU" sz="1200" b="0" i="0" kern="1200" dirty="0" smtClean="0">
                <a:solidFill>
                  <a:schemeClr val="tx1"/>
                </a:solidFill>
                <a:effectLst/>
                <a:latin typeface="+mn-lt"/>
                <a:ea typeface="+mn-ea"/>
                <a:cs typeface="+mn-cs"/>
              </a:rPr>
              <a:t>Определение временного  промежутка, по наступлению / окончанию которого должна быть достигнута цель (выполнена задача). Например, «к окончанию второго квартала следующего года увеличить прибыль собственного предприятия на 25 % относительно чистой прибыли текущего года за счет снижения себестоимости продукции, автоматизации ресурсоемких операций и сокращения штата занятых на исполнении автоматизируемых операций сотрудников на 80% от текущего количества»</a:t>
            </a:r>
          </a:p>
          <a:p>
            <a:r>
              <a:rPr lang="ru-RU" dirty="0" smtClean="0"/>
              <a:t>Помимо того, что каждая отдельная цель должна соответствовать приведенным критериям, необходимо проведение </a:t>
            </a:r>
            <a:r>
              <a:rPr lang="ru-RU" dirty="0" err="1" smtClean="0"/>
              <a:t>приоритизации</a:t>
            </a:r>
            <a:r>
              <a:rPr lang="ru-RU" dirty="0" smtClean="0"/>
              <a:t> целей. Для этого надо </a:t>
            </a:r>
            <a:r>
              <a:rPr lang="ru-RU" dirty="0" err="1" smtClean="0"/>
              <a:t>проранжировать</a:t>
            </a:r>
            <a:r>
              <a:rPr lang="ru-RU" dirty="0" smtClean="0"/>
              <a:t> их по важности и по времени достижения. Постановка двух конфликтующих целей приведет к </a:t>
            </a:r>
            <a:r>
              <a:rPr lang="ru-RU" dirty="0" err="1" smtClean="0"/>
              <a:t>недостижению</a:t>
            </a:r>
            <a:r>
              <a:rPr lang="ru-RU" dirty="0" smtClean="0"/>
              <a:t> одной из целей, и как следствии к разочарованию человека в планирования. Если финансовый поток снижается по тем или иным причинам, важно увеличивать сроки и отказаться от целей, которые имеют самый низкий приоритет. Также в зависимости от приоритетов, возможно отказаться от целей с низкими приоритетами, для того чтобы увеличить финансовый поток в приоритетные цели и достигнуть их в более сжатые сроки. Для построения финансового плана домашнего хозяйства, в соответствии с алгоритмом планирования, необходимы следующие параметры цели: стоимость цели, срок достижения цели и регулярность повторения цели. </a:t>
            </a:r>
            <a:endParaRPr lang="ru-RU" dirty="0"/>
          </a:p>
        </p:txBody>
      </p:sp>
      <p:sp>
        <p:nvSpPr>
          <p:cNvPr id="4" name="Номер слайда 3"/>
          <p:cNvSpPr>
            <a:spLocks noGrp="1"/>
          </p:cNvSpPr>
          <p:nvPr>
            <p:ph type="sldNum" sz="quarter" idx="10"/>
          </p:nvPr>
        </p:nvSpPr>
        <p:spPr/>
        <p:txBody>
          <a:bodyPr/>
          <a:lstStyle/>
          <a:p>
            <a:fld id="{F8ADB2EE-F97C-45AE-B0AC-7BD3CC731D8C}" type="slidenum">
              <a:rPr lang="ru-RU" smtClean="0"/>
              <a:t>22</a:t>
            </a:fld>
            <a:endParaRPr lang="ru-RU"/>
          </a:p>
        </p:txBody>
      </p:sp>
    </p:spTree>
    <p:extLst>
      <p:ext uri="{BB962C8B-B14F-4D97-AF65-F5344CB8AC3E}">
        <p14:creationId xmlns:p14="http://schemas.microsoft.com/office/powerpoint/2010/main" val="41442471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Персональное финансовое планирование, как инструмент принятия финансовых инвестиционных решений, имеет дело только с одним из денежных фондов – фондом сбережений. Это связано с тем, что именно этот фонд является ресурсной базой для персонального финансового планирования. Оценка финансовых ресурсов домохозяйства может начинаться с оценки активов и пассивов. </a:t>
            </a:r>
            <a:endParaRPr lang="ru-RU" dirty="0"/>
          </a:p>
        </p:txBody>
      </p:sp>
      <p:sp>
        <p:nvSpPr>
          <p:cNvPr id="4" name="Номер слайда 3"/>
          <p:cNvSpPr>
            <a:spLocks noGrp="1"/>
          </p:cNvSpPr>
          <p:nvPr>
            <p:ph type="sldNum" sz="quarter" idx="10"/>
          </p:nvPr>
        </p:nvSpPr>
        <p:spPr/>
        <p:txBody>
          <a:bodyPr/>
          <a:lstStyle/>
          <a:p>
            <a:fld id="{F8ADB2EE-F97C-45AE-B0AC-7BD3CC731D8C}" type="slidenum">
              <a:rPr lang="ru-RU" smtClean="0"/>
              <a:t>23</a:t>
            </a:fld>
            <a:endParaRPr lang="ru-RU"/>
          </a:p>
        </p:txBody>
      </p:sp>
    </p:spTree>
    <p:extLst>
      <p:ext uri="{BB962C8B-B14F-4D97-AF65-F5344CB8AC3E}">
        <p14:creationId xmlns:p14="http://schemas.microsoft.com/office/powerpoint/2010/main" val="9415049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Активами домохозяйства являются накопленные на данный момент ресурсы, которые могут получить денежную оценку и быть проданы. Пассивами домохозяйства являются заемные средства в виде банковских кредитов и частных ссуд. </a:t>
            </a:r>
            <a:endParaRPr lang="ru-RU" dirty="0"/>
          </a:p>
        </p:txBody>
      </p:sp>
      <p:sp>
        <p:nvSpPr>
          <p:cNvPr id="4" name="Номер слайда 3"/>
          <p:cNvSpPr>
            <a:spLocks noGrp="1"/>
          </p:cNvSpPr>
          <p:nvPr>
            <p:ph type="sldNum" sz="quarter" idx="10"/>
          </p:nvPr>
        </p:nvSpPr>
        <p:spPr/>
        <p:txBody>
          <a:bodyPr/>
          <a:lstStyle/>
          <a:p>
            <a:fld id="{F8ADB2EE-F97C-45AE-B0AC-7BD3CC731D8C}" type="slidenum">
              <a:rPr lang="ru-RU" smtClean="0"/>
              <a:t>24</a:t>
            </a:fld>
            <a:endParaRPr lang="ru-RU"/>
          </a:p>
        </p:txBody>
      </p:sp>
    </p:spTree>
    <p:extLst>
      <p:ext uri="{BB962C8B-B14F-4D97-AF65-F5344CB8AC3E}">
        <p14:creationId xmlns:p14="http://schemas.microsoft.com/office/powerpoint/2010/main" val="9415049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Оценка проводится путем составления таблицы баланса, где в правой стороне указываются пассивы, в левой стороне – активы. Данная таблица позволяет выявить собственный капитал, как разницу между активами домохозяйства и его финансовыми обязательствами. По величине данного показателя можно судить о финансовом положении домашнего хозяйства: чем больше собственный капитал, тем стабильнее положение. </a:t>
            </a:r>
          </a:p>
          <a:p>
            <a:endParaRPr lang="ru-RU" dirty="0" smtClean="0"/>
          </a:p>
          <a:p>
            <a:r>
              <a:rPr lang="ru-RU" dirty="0" smtClean="0"/>
              <a:t>Вторым этапом оценки финансового состояния домохозяйства является составление баланса доходов и расходов в левой части которого необходимо указать доходы с источниками их получения, в правой части – расходы по направлениям. Для переменных доходов необходимо указывать среднемесячное значение. Также необходимо определить темпы роста доходов и расходов. В результате составления баланса должен появиться показатель ежемесячного объема сбережения, который рассчитывается как разница между доходами и расходами. Таким образом, этот показатель и будет являться фондом сбережения. Темпы роста доходов и расходов позволят оценить сумму ежемесячных сбережений через некоторый промежуток времени. После постановки финансовых целей и оценки финансовых ресурсов домохозяйства имеется достаточно информации для построения предварительного финансового плана. </a:t>
            </a:r>
            <a:endParaRPr lang="ru-RU" dirty="0"/>
          </a:p>
        </p:txBody>
      </p:sp>
      <p:sp>
        <p:nvSpPr>
          <p:cNvPr id="4" name="Номер слайда 3"/>
          <p:cNvSpPr>
            <a:spLocks noGrp="1"/>
          </p:cNvSpPr>
          <p:nvPr>
            <p:ph type="sldNum" sz="quarter" idx="10"/>
          </p:nvPr>
        </p:nvSpPr>
        <p:spPr/>
        <p:txBody>
          <a:bodyPr/>
          <a:lstStyle/>
          <a:p>
            <a:fld id="{F8ADB2EE-F97C-45AE-B0AC-7BD3CC731D8C}" type="slidenum">
              <a:rPr lang="ru-RU" smtClean="0"/>
              <a:t>25</a:t>
            </a:fld>
            <a:endParaRPr lang="ru-RU"/>
          </a:p>
        </p:txBody>
      </p:sp>
    </p:spTree>
    <p:extLst>
      <p:ext uri="{BB962C8B-B14F-4D97-AF65-F5344CB8AC3E}">
        <p14:creationId xmlns:p14="http://schemas.microsoft.com/office/powerpoint/2010/main" val="9415049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Предлагается в процессе создания и оценки финансового плана домохозяйства опираться на базовые принципы, такие, как: − Основными источниками финансирования достижения целей являются собственные средства, то есть заработанные каждым членом домашнего хозяйства: заработная плата, полученный доход от подсобного хозяйства, прибыль от коммерческой деятельности, средства, мобилизованные на финансовом рынке, в форме дивидендов, процентов, и средства, поступившие в порядке перераспределения: пенсии, пособия, субсидии из бюджетов и внебюджетных социальных фондов. Кредитные средства применяются только в случае временного недостатка денежных средств. − Принцип нарастающего итога. Перенос остатка финансовых средств на следующий год. </a:t>
            </a:r>
            <a:endParaRPr lang="ru-RU" dirty="0"/>
          </a:p>
        </p:txBody>
      </p:sp>
      <p:sp>
        <p:nvSpPr>
          <p:cNvPr id="4" name="Номер слайда 3"/>
          <p:cNvSpPr>
            <a:spLocks noGrp="1"/>
          </p:cNvSpPr>
          <p:nvPr>
            <p:ph type="sldNum" sz="quarter" idx="10"/>
          </p:nvPr>
        </p:nvSpPr>
        <p:spPr/>
        <p:txBody>
          <a:bodyPr/>
          <a:lstStyle/>
          <a:p>
            <a:fld id="{F8ADB2EE-F97C-45AE-B0AC-7BD3CC731D8C}" type="slidenum">
              <a:rPr lang="ru-RU" smtClean="0"/>
              <a:t>26</a:t>
            </a:fld>
            <a:endParaRPr lang="ru-RU"/>
          </a:p>
        </p:txBody>
      </p:sp>
    </p:spTree>
    <p:extLst>
      <p:ext uri="{BB962C8B-B14F-4D97-AF65-F5344CB8AC3E}">
        <p14:creationId xmlns:p14="http://schemas.microsoft.com/office/powerpoint/2010/main" val="35979520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Четвертым этапом составления персонального финансового плана является этап оптимизации персонального финансового плана. Чтобы не допустить нехватки денежных средств, в финансовом плане производится оптимизация баланса, а также доходов и расходов, данные о которых были сформулированы на первом и втором этапах создания финансового плана, а также вводится страхование личного финансового плана для гарантированного достижения цели. В данном случае под страхованием понимается создание отдельного фонда, из которого средства будут изыматься в первую очередь в случае непредвиденных жизненных ситуаций, а также для приобретения полисов страхования отдельных дорогостоящих активов домохозяйства. Первым этапом оптимизации является оптимизация текущих активов и обязательств. Для этого необходимо оценить эффективность содержания неликвидных активов, к которым относится движимое и недвижимое имущество. Необходимо определить, используются ли эти объекты и возможно ли их продать для пополнения инвестиционных активов. Речь идет о неиспользуемых активах, например, гараже, при отсутствии машины, или старом автомобиле, которым не пользуется ни один из членов семьи. Также необходимо оценить возможности увеличения доходности текущего инвестиционного портфеля, возможности </a:t>
            </a:r>
            <a:r>
              <a:rPr lang="ru-RU" dirty="0" err="1" smtClean="0"/>
              <a:t>перекредитования</a:t>
            </a:r>
            <a:r>
              <a:rPr lang="ru-RU" dirty="0" smtClean="0"/>
              <a:t> или консолидации кредитов для сокращения расходов на обслуживания. Следующим этапом оптимизации финансового плана является оптимизация доходов и расходов, что подразумевает увеличение доходов и снижение расходов. Увеличение доходов может заключаться как в оптимизации текущей ситуации, например, сокращение дебиторской задолженности, получение средств от налоговых вычетов, так и в поиске новых (дополнительных) источников доходов. Уменьшение расходов возможно за счет уменьшения расходных статей, имеющих наибольший вес в бюджете домохозяйства. Третьим этапом оптимизации является оптимизация доходности текущего инвестиционного портфеля, которая заключается в поиске более эффективных инструментов инвестирования. Далее необходимо оценить возможность изменения финансовых целей путем изменения сроков достижения этих целей и снижения их стоимости. Также необходимой частью оптимизации является введение страховой защиты персонального финансового плана за счет создания резервов на непредвиденные расходы, введения страховой защиты жизни всех членов семьи и дорогостоящего имущества. В итоге необходимо повторить действия третьего этапа создания персонального финансового плана, результатом должен являться финансовый план, в котором реализация целей не будет приводить к появлению периодов нехватки денежных средств.</a:t>
            </a:r>
            <a:endParaRPr lang="ru-RU" dirty="0"/>
          </a:p>
        </p:txBody>
      </p:sp>
      <p:sp>
        <p:nvSpPr>
          <p:cNvPr id="4" name="Номер слайда 3"/>
          <p:cNvSpPr>
            <a:spLocks noGrp="1"/>
          </p:cNvSpPr>
          <p:nvPr>
            <p:ph type="sldNum" sz="quarter" idx="10"/>
          </p:nvPr>
        </p:nvSpPr>
        <p:spPr/>
        <p:txBody>
          <a:bodyPr/>
          <a:lstStyle/>
          <a:p>
            <a:fld id="{F8ADB2EE-F97C-45AE-B0AC-7BD3CC731D8C}" type="slidenum">
              <a:rPr lang="ru-RU" smtClean="0"/>
              <a:t>27</a:t>
            </a:fld>
            <a:endParaRPr lang="ru-RU"/>
          </a:p>
        </p:txBody>
      </p:sp>
    </p:spTree>
    <p:extLst>
      <p:ext uri="{BB962C8B-B14F-4D97-AF65-F5344CB8AC3E}">
        <p14:creationId xmlns:p14="http://schemas.microsoft.com/office/powerpoint/2010/main" val="29890033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Подбор инвестиционного, кредитного и страхового портфеля, должен являться пятым этапом составления персонального финансового плана. Следующая задача – подбор вариантов изменения портфеля определение необходимости в заемных средствах, а также в страховании от рисков. Кредитные инструменты могут использоваться для покрытия нехватки денежных средств в персональном финансовом плане и для распределения по времени финансовой нагрузки.</a:t>
            </a:r>
            <a:r>
              <a:rPr lang="ru-RU" baseline="0" dirty="0" smtClean="0"/>
              <a:t> </a:t>
            </a:r>
            <a:r>
              <a:rPr lang="ru-RU" dirty="0" smtClean="0"/>
              <a:t>страховые инструменты должны вводиться для обеспечения гарантии достижения определенных целей в личном финансовом плане. Инвестиционные инструменты позволяют увеличивать сумму работающего капитала и создавать дополнительные активы. </a:t>
            </a:r>
            <a:endParaRPr lang="ru-RU" dirty="0"/>
          </a:p>
        </p:txBody>
      </p:sp>
      <p:sp>
        <p:nvSpPr>
          <p:cNvPr id="4" name="Номер слайда 3"/>
          <p:cNvSpPr>
            <a:spLocks noGrp="1"/>
          </p:cNvSpPr>
          <p:nvPr>
            <p:ph type="sldNum" sz="quarter" idx="10"/>
          </p:nvPr>
        </p:nvSpPr>
        <p:spPr/>
        <p:txBody>
          <a:bodyPr/>
          <a:lstStyle/>
          <a:p>
            <a:fld id="{F8ADB2EE-F97C-45AE-B0AC-7BD3CC731D8C}" type="slidenum">
              <a:rPr lang="ru-RU" smtClean="0"/>
              <a:t>28</a:t>
            </a:fld>
            <a:endParaRPr lang="ru-RU"/>
          </a:p>
        </p:txBody>
      </p:sp>
    </p:spTree>
    <p:extLst>
      <p:ext uri="{BB962C8B-B14F-4D97-AF65-F5344CB8AC3E}">
        <p14:creationId xmlns:p14="http://schemas.microsoft.com/office/powerpoint/2010/main" val="15097595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Инструменты</a:t>
            </a:r>
          </a:p>
          <a:p>
            <a:r>
              <a:rPr lang="ru-RU" dirty="0" smtClean="0"/>
              <a:t>Соотношение дохода</a:t>
            </a:r>
            <a:r>
              <a:rPr lang="ru-RU" baseline="0" dirty="0" smtClean="0"/>
              <a:t> от инвестирования и риска, периода, ликвидности</a:t>
            </a:r>
            <a:endParaRPr lang="ru-RU" dirty="0"/>
          </a:p>
        </p:txBody>
      </p:sp>
      <p:sp>
        <p:nvSpPr>
          <p:cNvPr id="4" name="Номер слайда 3"/>
          <p:cNvSpPr>
            <a:spLocks noGrp="1"/>
          </p:cNvSpPr>
          <p:nvPr>
            <p:ph type="sldNum" sz="quarter" idx="10"/>
          </p:nvPr>
        </p:nvSpPr>
        <p:spPr/>
        <p:txBody>
          <a:bodyPr/>
          <a:lstStyle/>
          <a:p>
            <a:fld id="{F8ADB2EE-F97C-45AE-B0AC-7BD3CC731D8C}" type="slidenum">
              <a:rPr lang="ru-RU" smtClean="0"/>
              <a:t>30</a:t>
            </a:fld>
            <a:endParaRPr lang="ru-RU"/>
          </a:p>
        </p:txBody>
      </p:sp>
    </p:spTree>
    <p:extLst>
      <p:ext uri="{BB962C8B-B14F-4D97-AF65-F5344CB8AC3E}">
        <p14:creationId xmlns:p14="http://schemas.microsoft.com/office/powerpoint/2010/main" val="3289667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63BAAB1A-D8E1-4809-B4E8-160EF05457C9}" type="datetimeFigureOut">
              <a:rPr lang="ru-RU" smtClean="0"/>
              <a:t>04.12.2024</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7" name="Прямая соединительная линия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Овал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4343400" y="2199454"/>
            <a:ext cx="457200" cy="441325"/>
          </a:xfrm>
        </p:spPr>
        <p:txBody>
          <a:bodyPr/>
          <a:lstStyle>
            <a:lvl1pPr>
              <a:defRPr>
                <a:solidFill>
                  <a:schemeClr val="accent3">
                    <a:shade val="75000"/>
                  </a:schemeClr>
                </a:solidFill>
              </a:defRPr>
            </a:lvl1pPr>
          </a:lstStyle>
          <a:p>
            <a:fld id="{CC81670F-8AA8-4E08-AB96-E162205DAE39}" type="slidenum">
              <a:rPr lang="ru-RU" smtClean="0"/>
              <a:t>‹#›</a:t>
            </a:fld>
            <a:endParaRPr lang="ru-RU"/>
          </a:p>
        </p:txBody>
      </p:sp>
      <p:sp>
        <p:nvSpPr>
          <p:cNvPr id="8" name="Заголовок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63BAAB1A-D8E1-4809-B4E8-160EF05457C9}" type="datetimeFigureOut">
              <a:rPr lang="ru-RU" smtClean="0"/>
              <a:t>04.12.2024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4361688" y="1026376"/>
            <a:ext cx="457200" cy="441325"/>
          </a:xfrm>
        </p:spPr>
        <p:txBody>
          <a:bodyPr/>
          <a:lstStyle/>
          <a:p>
            <a:fld id="{CC81670F-8AA8-4E08-AB96-E162205DAE39}" type="slidenum">
              <a:rPr lang="ru-RU" smtClean="0"/>
              <a:t>‹#›</a:t>
            </a:fld>
            <a:endParaRPr lang="ru-RU"/>
          </a:p>
        </p:txBody>
      </p:sp>
      <p:sp>
        <p:nvSpPr>
          <p:cNvPr id="8" name="Объект 7"/>
          <p:cNvSpPr>
            <a:spLocks noGrp="1"/>
          </p:cNvSpPr>
          <p:nvPr>
            <p:ph sz="quarter" idx="1"/>
          </p:nvPr>
        </p:nvSpPr>
        <p:spPr>
          <a:xfrm>
            <a:off x="301752" y="1527048"/>
            <a:ext cx="850392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3" name="Прямоугольник 12"/>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Нижний колонтитул 4"/>
          <p:cNvSpPr>
            <a:spLocks noGrp="1"/>
          </p:cNvSpPr>
          <p:nvPr>
            <p:ph type="ftr" sz="quarter" idx="11"/>
          </p:nvPr>
        </p:nvSpPr>
        <p:spPr/>
        <p:txBody>
          <a:bodyPr/>
          <a:lstStyle/>
          <a:p>
            <a:endParaRPr lang="ru-RU"/>
          </a:p>
        </p:txBody>
      </p:sp>
      <p:sp>
        <p:nvSpPr>
          <p:cNvPr id="4" name="Дата 3"/>
          <p:cNvSpPr>
            <a:spLocks noGrp="1"/>
          </p:cNvSpPr>
          <p:nvPr>
            <p:ph type="dt" sz="half" idx="10"/>
          </p:nvPr>
        </p:nvSpPr>
        <p:spPr/>
        <p:txBody>
          <a:bodyPr/>
          <a:lstStyle/>
          <a:p>
            <a:fld id="{63BAAB1A-D8E1-4809-B4E8-160EF05457C9}" type="datetimeFigureOut">
              <a:rPr lang="ru-RU" smtClean="0"/>
              <a:t>04.12.2024</a:t>
            </a:fld>
            <a:endParaRPr lang="ru-RU"/>
          </a:p>
        </p:txBody>
      </p:sp>
      <p:sp>
        <p:nvSpPr>
          <p:cNvPr id="8" name="Прямая соединительная линия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4343400" y="2199454"/>
            <a:ext cx="457200" cy="441325"/>
          </a:xfrm>
        </p:spPr>
        <p:txBody>
          <a:bodyPr/>
          <a:lstStyle>
            <a:lvl1pPr>
              <a:defRPr>
                <a:solidFill>
                  <a:schemeClr val="accent3">
                    <a:shade val="75000"/>
                  </a:schemeClr>
                </a:solidFill>
              </a:defRPr>
            </a:lvl1pPr>
          </a:lstStyle>
          <a:p>
            <a:fld id="{CC81670F-8AA8-4E08-AB96-E162205DAE39}" type="slidenum">
              <a:rPr lang="ru-RU" smtClean="0"/>
              <a:t>‹#›</a:t>
            </a:fld>
            <a:endParaRPr lang="ru-RU"/>
          </a:p>
        </p:txBody>
      </p:sp>
      <p:sp>
        <p:nvSpPr>
          <p:cNvPr id="2" name="Заголовок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758952"/>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a:xfrm>
            <a:off x="5791200" y="6409944"/>
            <a:ext cx="3044952" cy="365760"/>
          </a:xfrm>
        </p:spPr>
        <p:txBody>
          <a:bodyPr/>
          <a:lstStyle/>
          <a:p>
            <a:fld id="{63BAAB1A-D8E1-4809-B4E8-160EF05457C9}" type="datetimeFigureOut">
              <a:rPr lang="ru-RU" smtClean="0"/>
              <a:t>04.12.2024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C81670F-8AA8-4E08-AB96-E162205DAE39}" type="slidenum">
              <a:rPr lang="ru-RU" smtClean="0"/>
              <a:t>‹#›</a:t>
            </a:fld>
            <a:endParaRPr lang="ru-RU"/>
          </a:p>
        </p:txBody>
      </p:sp>
      <p:sp>
        <p:nvSpPr>
          <p:cNvPr id="8" name="Прямая соединительная линия 7"/>
          <p:cNvSpPr>
            <a:spLocks noChangeShapeType="1"/>
          </p:cNvSpPr>
          <p:nvPr/>
        </p:nvSpPr>
        <p:spPr bwMode="auto">
          <a:xfrm flipV="1">
            <a:off x="4563082" y="1575654"/>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бъект 9"/>
          <p:cNvSpPr>
            <a:spLocks noGrp="1"/>
          </p:cNvSpPr>
          <p:nvPr>
            <p:ph sz="half" idx="1"/>
          </p:nvPr>
        </p:nvSpPr>
        <p:spPr>
          <a:xfrm>
            <a:off x="301752"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Объект 11"/>
          <p:cNvSpPr>
            <a:spLocks noGrp="1"/>
          </p:cNvSpPr>
          <p:nvPr>
            <p:ph sz="half" idx="2"/>
          </p:nvPr>
        </p:nvSpPr>
        <p:spPr>
          <a:xfrm>
            <a:off x="4800600"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91332"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63BAAB1A-D8E1-4809-B4E8-160EF05457C9}" type="datetimeFigureOut">
              <a:rPr lang="ru-RU" smtClean="0"/>
              <a:t>04.12.2024</a:t>
            </a:fld>
            <a:endParaRPr lang="ru-RU"/>
          </a:p>
        </p:txBody>
      </p:sp>
      <p:sp>
        <p:nvSpPr>
          <p:cNvPr id="8" name="Нижний колонтитул 7"/>
          <p:cNvSpPr>
            <a:spLocks noGrp="1"/>
          </p:cNvSpPr>
          <p:nvPr>
            <p:ph type="ftr" sz="quarter" idx="11"/>
          </p:nvPr>
        </p:nvSpPr>
        <p:spPr>
          <a:xfrm>
            <a:off x="304800" y="6409944"/>
            <a:ext cx="3581400" cy="365760"/>
          </a:xfrm>
        </p:spPr>
        <p:txBody>
          <a:bodyPr/>
          <a:lstStyle/>
          <a:p>
            <a:endParaRPr lang="ru-RU"/>
          </a:p>
        </p:txBody>
      </p:sp>
      <p:sp>
        <p:nvSpPr>
          <p:cNvPr id="15" name="Прямая соединительная линия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Объект 23"/>
          <p:cNvSpPr>
            <a:spLocks noGrp="1"/>
          </p:cNvSpPr>
          <p:nvPr>
            <p:ph sz="quarter" idx="2"/>
          </p:nvPr>
        </p:nvSpPr>
        <p:spPr>
          <a:xfrm>
            <a:off x="301752" y="2471383"/>
            <a:ext cx="4041648" cy="381840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Объект 25"/>
          <p:cNvSpPr>
            <a:spLocks noGrp="1"/>
          </p:cNvSpPr>
          <p:nvPr>
            <p:ph sz="quarter" idx="4"/>
          </p:nvPr>
        </p:nvSpPr>
        <p:spPr>
          <a:xfrm>
            <a:off x="4800600" y="2471383"/>
            <a:ext cx="4038600" cy="382219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Овал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4343400" y="1042420"/>
            <a:ext cx="457200" cy="441325"/>
          </a:xfrm>
        </p:spPr>
        <p:txBody>
          <a:bodyPr/>
          <a:lstStyle>
            <a:lvl1pPr algn="ctr">
              <a:defRPr/>
            </a:lvl1pPr>
          </a:lstStyle>
          <a:p>
            <a:fld id="{CC81670F-8AA8-4E08-AB96-E162205DAE39}" type="slidenum">
              <a:rPr lang="ru-RU" smtClean="0"/>
              <a:t>‹#›</a:t>
            </a:fld>
            <a:endParaRPr lang="ru-RU"/>
          </a:p>
        </p:txBody>
      </p:sp>
      <p:sp>
        <p:nvSpPr>
          <p:cNvPr id="23" name="Заголовок 22"/>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63BAAB1A-D8E1-4809-B4E8-160EF05457C9}" type="datetimeFigureOut">
              <a:rPr lang="ru-RU" smtClean="0"/>
              <a:t>04.12.2024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a:xfrm>
            <a:off x="4343400" y="1036024"/>
            <a:ext cx="457200" cy="441325"/>
          </a:xfrm>
        </p:spPr>
        <p:txBody>
          <a:bodyPr/>
          <a:lstStyle/>
          <a:p>
            <a:fld id="{CC81670F-8AA8-4E08-AB96-E162205DAE39}"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Дата 1"/>
          <p:cNvSpPr>
            <a:spLocks noGrp="1"/>
          </p:cNvSpPr>
          <p:nvPr>
            <p:ph type="dt" sz="half" idx="10"/>
          </p:nvPr>
        </p:nvSpPr>
        <p:spPr/>
        <p:txBody>
          <a:bodyPr/>
          <a:lstStyle/>
          <a:p>
            <a:fld id="{63BAAB1A-D8E1-4809-B4E8-160EF05457C9}" type="datetimeFigureOut">
              <a:rPr lang="ru-RU" smtClean="0"/>
              <a:t>04.12.2024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4267200" y="6324600"/>
            <a:ext cx="609600" cy="441324"/>
          </a:xfrm>
        </p:spPr>
        <p:txBody>
          <a:bodyPr/>
          <a:lstStyle>
            <a:lvl1pPr>
              <a:defRPr>
                <a:solidFill>
                  <a:srgbClr val="FFFFFF"/>
                </a:solidFill>
              </a:defRPr>
            </a:lvl1pPr>
          </a:lstStyle>
          <a:p>
            <a:fld id="{CC81670F-8AA8-4E08-AB96-E162205DAE39}"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381000" y="1981204"/>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оугольник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Прямая соединительная линия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Объект 19"/>
          <p:cNvSpPr>
            <a:spLocks noGrp="1"/>
          </p:cNvSpPr>
          <p:nvPr>
            <p:ph sz="quarter" idx="1"/>
          </p:nvPr>
        </p:nvSpPr>
        <p:spPr>
          <a:xfrm>
            <a:off x="3124200" y="685800"/>
            <a:ext cx="5638800" cy="5410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Овал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42"/>
            <a:ext cx="457200" cy="441325"/>
          </a:xfrm>
        </p:spPr>
        <p:txBody>
          <a:bodyPr/>
          <a:lstStyle>
            <a:lvl1pPr>
              <a:defRPr>
                <a:solidFill>
                  <a:schemeClr val="accent3">
                    <a:shade val="75000"/>
                  </a:schemeClr>
                </a:solidFill>
              </a:defRPr>
            </a:lvl1pPr>
          </a:lstStyle>
          <a:p>
            <a:fld id="{CC81670F-8AA8-4E08-AB96-E162205DAE39}" type="slidenum">
              <a:rPr lang="ru-RU" smtClean="0"/>
              <a:t>‹#›</a:t>
            </a:fld>
            <a:endParaRPr lang="ru-RU"/>
          </a:p>
        </p:txBody>
      </p:sp>
      <p:sp>
        <p:nvSpPr>
          <p:cNvPr id="21" name="Прямоугольник 20"/>
          <p:cNvSpPr>
            <a:spLocks noChangeArrowheads="1"/>
          </p:cNvSpPr>
          <p:nvPr/>
        </p:nvSpPr>
        <p:spPr bwMode="auto">
          <a:xfrm>
            <a:off x="149352" y="6388389"/>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fld id="{63BAAB1A-D8E1-4809-B4E8-160EF05457C9}" type="datetimeFigureOut">
              <a:rPr lang="ru-RU" smtClean="0"/>
              <a:t>04.12.2024</a:t>
            </a:fld>
            <a:endParaRPr lang="ru-RU"/>
          </a:p>
        </p:txBody>
      </p:sp>
      <p:sp>
        <p:nvSpPr>
          <p:cNvPr id="6" name="Нижний колонтитул 5"/>
          <p:cNvSpPr>
            <a:spLocks noGrp="1"/>
          </p:cNvSpPr>
          <p:nvPr>
            <p:ph type="ftr" sz="quarter" idx="11"/>
          </p:nvPr>
        </p:nvSpPr>
        <p:spPr>
          <a:xfrm>
            <a:off x="301752" y="6410848"/>
            <a:ext cx="3383280" cy="365760"/>
          </a:xfrm>
        </p:spPr>
        <p:txBody>
          <a:bodyPr/>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Прямоугольник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Овал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42"/>
            <a:ext cx="457200" cy="441325"/>
          </a:xfrm>
        </p:spPr>
        <p:txBody>
          <a:bodyPr/>
          <a:lstStyle/>
          <a:p>
            <a:fld id="{CC81670F-8AA8-4E08-AB96-E162205DAE39}" type="slidenum">
              <a:rPr lang="ru-RU" smtClean="0"/>
              <a:t>‹#›</a:t>
            </a:fld>
            <a:endParaRPr lang="ru-RU"/>
          </a:p>
        </p:txBody>
      </p:sp>
      <p:sp>
        <p:nvSpPr>
          <p:cNvPr id="2" name="Заголовок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3000375" y="609600"/>
            <a:ext cx="5867400" cy="4267200"/>
          </a:xfrm>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22" name="Прямоугольник 21"/>
          <p:cNvSpPr>
            <a:spLocks noChangeArrowheads="1"/>
          </p:cNvSpPr>
          <p:nvPr/>
        </p:nvSpPr>
        <p:spPr bwMode="auto">
          <a:xfrm>
            <a:off x="149352" y="6388389"/>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5788152" y="6404984"/>
            <a:ext cx="3044952" cy="365760"/>
          </a:xfrm>
        </p:spPr>
        <p:txBody>
          <a:bodyPr/>
          <a:lstStyle/>
          <a:p>
            <a:fld id="{63BAAB1A-D8E1-4809-B4E8-160EF05457C9}" type="datetimeFigureOut">
              <a:rPr lang="ru-RU" smtClean="0"/>
              <a:t>04.12.2024</a:t>
            </a:fld>
            <a:endParaRPr lang="ru-RU"/>
          </a:p>
        </p:txBody>
      </p:sp>
      <p:sp>
        <p:nvSpPr>
          <p:cNvPr id="6" name="Нижний колонтитул 5"/>
          <p:cNvSpPr>
            <a:spLocks noGrp="1"/>
          </p:cNvSpPr>
          <p:nvPr>
            <p:ph type="ftr" sz="quarter" idx="11"/>
          </p:nvPr>
        </p:nvSpPr>
        <p:spPr>
          <a:xfrm>
            <a:off x="301752" y="6410848"/>
            <a:ext cx="3584448" cy="365760"/>
          </a:xfrm>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BAAB1A-D8E1-4809-B4E8-160EF05457C9}" type="datetimeFigureOut">
              <a:rPr lang="ru-RU" smtClean="0"/>
              <a:t>04.12.2024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81670F-8AA8-4E08-AB96-E162205DAE39}"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Прямая соединительная линия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6915912" y="3009905"/>
            <a:ext cx="457200" cy="441325"/>
          </a:xfrm>
        </p:spPr>
        <p:txBody>
          <a:bodyPr/>
          <a:lstStyle/>
          <a:p>
            <a:fld id="{CC81670F-8AA8-4E08-AB96-E162205DAE39}" type="slidenum">
              <a:rPr lang="ru-RU" smtClean="0"/>
              <a:t>‹#›</a:t>
            </a:fld>
            <a:endParaRPr lang="ru-RU"/>
          </a:p>
        </p:txBody>
      </p:sp>
      <p:sp>
        <p:nvSpPr>
          <p:cNvPr id="3" name="Вертикальный текст 2"/>
          <p:cNvSpPr>
            <a:spLocks noGrp="1"/>
          </p:cNvSpPr>
          <p:nvPr>
            <p:ph type="body" orient="vert" idx="1"/>
          </p:nvPr>
        </p:nvSpPr>
        <p:spPr>
          <a:xfrm>
            <a:off x="304800" y="304800"/>
            <a:ext cx="6553200" cy="5821366"/>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BAAB1A-D8E1-4809-B4E8-160EF05457C9}" type="datetimeFigureOut">
              <a:rPr lang="ru-RU" smtClean="0"/>
              <a:t>04.12.2024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2" name="Вертикальный заголовок 1"/>
          <p:cNvSpPr>
            <a:spLocks noGrp="1"/>
          </p:cNvSpPr>
          <p:nvPr>
            <p:ph type="title" orient="vert"/>
          </p:nvPr>
        </p:nvSpPr>
        <p:spPr>
          <a:xfrm>
            <a:off x="7391400" y="304805"/>
            <a:ext cx="1447800" cy="5851525"/>
          </a:xfrm>
        </p:spPr>
        <p:txBody>
          <a:bodyPr vert="eaVert"/>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4"/>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49352" y="6388389"/>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63BAAB1A-D8E1-4809-B4E8-160EF05457C9}" type="datetimeFigureOut">
              <a:rPr lang="ru-RU" smtClean="0"/>
              <a:t>04.12.2024</a:t>
            </a:fld>
            <a:endParaRPr lang="ru-RU"/>
          </a:p>
        </p:txBody>
      </p:sp>
      <p:sp>
        <p:nvSpPr>
          <p:cNvPr id="3" name="Нижний колонтитул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ru-RU"/>
          </a:p>
        </p:txBody>
      </p:sp>
      <p:sp>
        <p:nvSpPr>
          <p:cNvPr id="8" name="Прямоугольник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Прямая соединительная линия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4343400" y="1040178"/>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CC81670F-8AA8-4E08-AB96-E162205DAE39}" type="slidenum">
              <a:rPr lang="ru-RU" smtClean="0"/>
              <a:t>‹#›</a:t>
            </a:fld>
            <a:endParaRPr lang="ru-RU"/>
          </a:p>
        </p:txBody>
      </p:sp>
      <p:sp>
        <p:nvSpPr>
          <p:cNvPr id="22" name="Заголовок 21"/>
          <p:cNvSpPr>
            <a:spLocks noGrp="1"/>
          </p:cNvSpPr>
          <p:nvPr>
            <p:ph type="title"/>
          </p:nvPr>
        </p:nvSpPr>
        <p:spPr>
          <a:xfrm>
            <a:off x="301752" y="228600"/>
            <a:ext cx="8534400" cy="758952"/>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lstStyle/>
          <a:p>
            <a:r>
              <a:rPr lang="ru-RU" dirty="0" smtClean="0"/>
              <a:t>Раздел: Финансы домохозяйств</a:t>
            </a:r>
          </a:p>
          <a:p>
            <a:r>
              <a:rPr lang="ru-RU" dirty="0" smtClean="0"/>
              <a:t>(лекция 6)</a:t>
            </a:r>
            <a:endParaRPr lang="en-US" dirty="0" smtClean="0"/>
          </a:p>
          <a:p>
            <a:endParaRPr lang="en-US" dirty="0"/>
          </a:p>
          <a:p>
            <a:r>
              <a:rPr lang="ru-RU" dirty="0" smtClean="0"/>
              <a:t>Планирование в системе личных финансов</a:t>
            </a:r>
            <a:endParaRPr lang="ru-RU" dirty="0"/>
          </a:p>
        </p:txBody>
      </p:sp>
      <p:sp>
        <p:nvSpPr>
          <p:cNvPr id="2" name="Заголовок 1"/>
          <p:cNvSpPr>
            <a:spLocks noGrp="1"/>
          </p:cNvSpPr>
          <p:nvPr>
            <p:ph type="ctrTitle"/>
          </p:nvPr>
        </p:nvSpPr>
        <p:spPr/>
        <p:txBody>
          <a:bodyPr/>
          <a:lstStyle/>
          <a:p>
            <a:r>
              <a:rPr lang="ru-RU" dirty="0" smtClean="0"/>
              <a:t>финансы</a:t>
            </a:r>
            <a:endParaRPr lang="ru-RU" dirty="0"/>
          </a:p>
        </p:txBody>
      </p:sp>
    </p:spTree>
    <p:extLst>
      <p:ext uri="{BB962C8B-B14F-4D97-AF65-F5344CB8AC3E}">
        <p14:creationId xmlns:p14="http://schemas.microsoft.com/office/powerpoint/2010/main" val="20048939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04664"/>
            <a:ext cx="8534400" cy="758952"/>
          </a:xfrm>
        </p:spPr>
        <p:txBody>
          <a:bodyPr>
            <a:normAutofit fontScale="90000"/>
          </a:bodyPr>
          <a:lstStyle/>
          <a:p>
            <a:r>
              <a:rPr lang="ru-RU" dirty="0"/>
              <a:t>В широком смысле планирование в домашнем хозяйстве</a:t>
            </a:r>
          </a:p>
        </p:txBody>
      </p:sp>
      <p:sp>
        <p:nvSpPr>
          <p:cNvPr id="3" name="Объект 2"/>
          <p:cNvSpPr>
            <a:spLocks noGrp="1"/>
          </p:cNvSpPr>
          <p:nvPr>
            <p:ph sz="quarter" idx="1"/>
          </p:nvPr>
        </p:nvSpPr>
        <p:spPr/>
        <p:txBody>
          <a:bodyPr/>
          <a:lstStyle/>
          <a:p>
            <a:r>
              <a:rPr lang="ru-RU" dirty="0"/>
              <a:t>означает обоснование целей и событий, которых стремится достичь домашнее хозяйство, и имеет несколько направлений: </a:t>
            </a:r>
            <a:endParaRPr lang="ru-RU" dirty="0" smtClean="0"/>
          </a:p>
          <a:p>
            <a:r>
              <a:rPr lang="ru-RU" dirty="0" smtClean="0"/>
              <a:t>планирование </a:t>
            </a:r>
            <a:r>
              <a:rPr lang="ru-RU" dirty="0"/>
              <a:t>семьи, </a:t>
            </a:r>
            <a:endParaRPr lang="ru-RU" dirty="0" smtClean="0"/>
          </a:p>
          <a:p>
            <a:r>
              <a:rPr lang="ru-RU" dirty="0" smtClean="0"/>
              <a:t>планирование </a:t>
            </a:r>
            <a:r>
              <a:rPr lang="ru-RU" dirty="0"/>
              <a:t>карьеры, </a:t>
            </a:r>
            <a:endParaRPr lang="ru-RU" dirty="0" smtClean="0"/>
          </a:p>
          <a:p>
            <a:r>
              <a:rPr lang="ru-RU" dirty="0" smtClean="0"/>
              <a:t>планирование </a:t>
            </a:r>
            <a:r>
              <a:rPr lang="ru-RU" dirty="0"/>
              <a:t>жилья, </a:t>
            </a:r>
            <a:endParaRPr lang="ru-RU" dirty="0" smtClean="0"/>
          </a:p>
          <a:p>
            <a:r>
              <a:rPr lang="ru-RU" dirty="0" smtClean="0"/>
              <a:t>планирование </a:t>
            </a:r>
            <a:r>
              <a:rPr lang="ru-RU" dirty="0"/>
              <a:t>пенсии </a:t>
            </a:r>
            <a:endParaRPr lang="ru-RU" dirty="0" smtClean="0"/>
          </a:p>
          <a:p>
            <a:r>
              <a:rPr lang="ru-RU" dirty="0" smtClean="0"/>
              <a:t>и </a:t>
            </a:r>
            <a:r>
              <a:rPr lang="ru-RU" dirty="0"/>
              <a:t>текущее планирование других жизненных событий.</a:t>
            </a:r>
          </a:p>
        </p:txBody>
      </p:sp>
    </p:spTree>
    <p:extLst>
      <p:ext uri="{BB962C8B-B14F-4D97-AF65-F5344CB8AC3E}">
        <p14:creationId xmlns:p14="http://schemas.microsoft.com/office/powerpoint/2010/main" val="2853758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Персональное финансовое планирование</a:t>
            </a:r>
          </a:p>
        </p:txBody>
      </p:sp>
      <p:sp>
        <p:nvSpPr>
          <p:cNvPr id="3" name="Объект 2"/>
          <p:cNvSpPr>
            <a:spLocks noGrp="1"/>
          </p:cNvSpPr>
          <p:nvPr>
            <p:ph sz="quarter" idx="1"/>
          </p:nvPr>
        </p:nvSpPr>
        <p:spPr/>
        <p:txBody>
          <a:bodyPr>
            <a:normAutofit/>
          </a:bodyPr>
          <a:lstStyle/>
          <a:p>
            <a:pPr marL="0" indent="0">
              <a:buNone/>
            </a:pPr>
            <a:r>
              <a:rPr lang="ru-RU" dirty="0"/>
              <a:t>Персональное финансовое планирование представляет собой </a:t>
            </a:r>
            <a:r>
              <a:rPr lang="ru-RU" u="sng" dirty="0"/>
              <a:t>моделирование</a:t>
            </a:r>
            <a:r>
              <a:rPr lang="ru-RU" dirty="0"/>
              <a:t> персональной </a:t>
            </a:r>
            <a:r>
              <a:rPr lang="ru-RU" u="sng" dirty="0"/>
              <a:t>структуры потенциальных доходов и расходов</a:t>
            </a:r>
            <a:r>
              <a:rPr lang="ru-RU" dirty="0"/>
              <a:t> и предназначено </a:t>
            </a:r>
            <a:r>
              <a:rPr lang="ru-RU" dirty="0" smtClean="0"/>
              <a:t>для финансового </a:t>
            </a:r>
            <a:r>
              <a:rPr lang="ru-RU" dirty="0"/>
              <a:t>обеспечения целей физических </a:t>
            </a:r>
            <a:r>
              <a:rPr lang="ru-RU" dirty="0" smtClean="0"/>
              <a:t>лиц.</a:t>
            </a:r>
          </a:p>
          <a:p>
            <a:pPr marL="0" indent="0">
              <a:buNone/>
            </a:pPr>
            <a:r>
              <a:rPr lang="ru-RU" dirty="0" smtClean="0"/>
              <a:t>Персональное </a:t>
            </a:r>
            <a:r>
              <a:rPr lang="ru-RU" dirty="0"/>
              <a:t>финансовое планирование </a:t>
            </a:r>
            <a:r>
              <a:rPr lang="ru-RU" dirty="0" smtClean="0"/>
              <a:t>необходимо каждому </a:t>
            </a:r>
            <a:r>
              <a:rPr lang="ru-RU" dirty="0"/>
              <a:t>человеку независимо от возраста, </a:t>
            </a:r>
            <a:r>
              <a:rPr lang="ru-RU" dirty="0" smtClean="0"/>
              <a:t>социального положения </a:t>
            </a:r>
            <a:r>
              <a:rPr lang="ru-RU" dirty="0"/>
              <a:t>и уровня материального благополучия. </a:t>
            </a:r>
          </a:p>
        </p:txBody>
      </p:sp>
    </p:spTree>
    <p:extLst>
      <p:ext uri="{BB962C8B-B14F-4D97-AF65-F5344CB8AC3E}">
        <p14:creationId xmlns:p14="http://schemas.microsoft.com/office/powerpoint/2010/main" val="39082276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Финансовое планирование </a:t>
            </a:r>
          </a:p>
        </p:txBody>
      </p:sp>
      <p:sp>
        <p:nvSpPr>
          <p:cNvPr id="3" name="Объект 2"/>
          <p:cNvSpPr>
            <a:spLocks noGrp="1"/>
          </p:cNvSpPr>
          <p:nvPr>
            <p:ph sz="quarter" idx="1"/>
          </p:nvPr>
        </p:nvSpPr>
        <p:spPr/>
        <p:txBody>
          <a:bodyPr/>
          <a:lstStyle/>
          <a:p>
            <a:r>
              <a:rPr lang="ru-RU" dirty="0" smtClean="0"/>
              <a:t>– </a:t>
            </a:r>
            <a:r>
              <a:rPr lang="ru-RU" dirty="0"/>
              <a:t>это выбор целей по реальности их достижения с имеющимися финансовыми ресурсами в зависимости от внешних условий и согласование будущих финансовых потоков, которое выражается в составлении планов и контроле над их </a:t>
            </a:r>
            <a:r>
              <a:rPr lang="ru-RU" dirty="0" smtClean="0"/>
              <a:t>выполнением.</a:t>
            </a:r>
            <a:endParaRPr lang="ru-RU" dirty="0"/>
          </a:p>
        </p:txBody>
      </p:sp>
    </p:spTree>
    <p:extLst>
      <p:ext uri="{BB962C8B-B14F-4D97-AF65-F5344CB8AC3E}">
        <p14:creationId xmlns:p14="http://schemas.microsoft.com/office/powerpoint/2010/main" val="3007953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Личный финансовый план</a:t>
            </a:r>
          </a:p>
        </p:txBody>
      </p:sp>
      <p:sp>
        <p:nvSpPr>
          <p:cNvPr id="3" name="Объект 2"/>
          <p:cNvSpPr>
            <a:spLocks noGrp="1"/>
          </p:cNvSpPr>
          <p:nvPr>
            <p:ph sz="quarter" idx="1"/>
          </p:nvPr>
        </p:nvSpPr>
        <p:spPr/>
        <p:txBody>
          <a:bodyPr>
            <a:normAutofit/>
          </a:bodyPr>
          <a:lstStyle/>
          <a:p>
            <a:r>
              <a:rPr lang="ru-RU" dirty="0"/>
              <a:t>Финансовое планирование – это исключительно </a:t>
            </a:r>
            <a:r>
              <a:rPr lang="ru-RU" dirty="0" smtClean="0"/>
              <a:t>индивидуальный </a:t>
            </a:r>
            <a:r>
              <a:rPr lang="ru-RU" dirty="0"/>
              <a:t>процесс, различный по целям, задачам </a:t>
            </a:r>
            <a:r>
              <a:rPr lang="ru-RU" dirty="0" smtClean="0"/>
              <a:t>и способам </a:t>
            </a:r>
            <a:r>
              <a:rPr lang="ru-RU" dirty="0"/>
              <a:t>их достижения. При разных подходах </a:t>
            </a:r>
            <a:r>
              <a:rPr lang="ru-RU" dirty="0" smtClean="0"/>
              <a:t>основные </a:t>
            </a:r>
            <a:r>
              <a:rPr lang="ru-RU" dirty="0"/>
              <a:t>преимущества персонального финансового </a:t>
            </a:r>
            <a:r>
              <a:rPr lang="ru-RU" dirty="0" smtClean="0"/>
              <a:t>планирования </a:t>
            </a:r>
            <a:r>
              <a:rPr lang="ru-RU" dirty="0"/>
              <a:t>можно описать как нахождение </a:t>
            </a:r>
            <a:r>
              <a:rPr lang="ru-RU" dirty="0" smtClean="0"/>
              <a:t>оптимальных финансовых </a:t>
            </a:r>
            <a:r>
              <a:rPr lang="ru-RU" dirty="0"/>
              <a:t>решений.</a:t>
            </a:r>
          </a:p>
          <a:p>
            <a:r>
              <a:rPr lang="ru-RU" dirty="0" smtClean="0"/>
              <a:t>Личный </a:t>
            </a:r>
            <a:r>
              <a:rPr lang="ru-RU" dirty="0"/>
              <a:t>финансовый план – это личный </a:t>
            </a:r>
            <a:r>
              <a:rPr lang="ru-RU" dirty="0" smtClean="0"/>
              <a:t>план действий </a:t>
            </a:r>
            <a:r>
              <a:rPr lang="ru-RU" dirty="0"/>
              <a:t>по достижению желаемых финансовых целей.</a:t>
            </a:r>
          </a:p>
        </p:txBody>
      </p:sp>
    </p:spTree>
    <p:extLst>
      <p:ext uri="{BB962C8B-B14F-4D97-AF65-F5344CB8AC3E}">
        <p14:creationId xmlns:p14="http://schemas.microsoft.com/office/powerpoint/2010/main" val="1926154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32656"/>
            <a:ext cx="8534400" cy="758952"/>
          </a:xfrm>
        </p:spPr>
        <p:txBody>
          <a:bodyPr>
            <a:normAutofit fontScale="90000"/>
          </a:bodyPr>
          <a:lstStyle/>
          <a:p>
            <a:r>
              <a:rPr lang="ru-RU" dirty="0"/>
              <a:t>Для составления бюджета необходимы </a:t>
            </a:r>
            <a:r>
              <a:rPr lang="ru-RU" dirty="0" smtClean="0"/>
              <a:t>следующие действия</a:t>
            </a:r>
            <a:endParaRPr lang="ru-RU" dirty="0"/>
          </a:p>
        </p:txBody>
      </p:sp>
      <p:sp>
        <p:nvSpPr>
          <p:cNvPr id="3" name="Объект 2"/>
          <p:cNvSpPr>
            <a:spLocks noGrp="1"/>
          </p:cNvSpPr>
          <p:nvPr>
            <p:ph sz="quarter" idx="1"/>
          </p:nvPr>
        </p:nvSpPr>
        <p:spPr/>
        <p:txBody>
          <a:bodyPr/>
          <a:lstStyle/>
          <a:p>
            <a:pPr marL="514350" indent="-514350">
              <a:buFont typeface="+mj-lt"/>
              <a:buAutoNum type="arabicPeriod"/>
            </a:pPr>
            <a:r>
              <a:rPr lang="ru-RU" dirty="0"/>
              <a:t> </a:t>
            </a:r>
            <a:r>
              <a:rPr lang="ru-RU" dirty="0" smtClean="0"/>
              <a:t>определение </a:t>
            </a:r>
            <a:r>
              <a:rPr lang="ru-RU" dirty="0"/>
              <a:t>статей доходов и расходов;</a:t>
            </a:r>
          </a:p>
          <a:p>
            <a:pPr marL="514350" indent="-514350">
              <a:buFont typeface="+mj-lt"/>
              <a:buAutoNum type="arabicPeriod"/>
            </a:pPr>
            <a:r>
              <a:rPr lang="ru-RU" dirty="0"/>
              <a:t> </a:t>
            </a:r>
            <a:r>
              <a:rPr lang="ru-RU" dirty="0" smtClean="0"/>
              <a:t>запись </a:t>
            </a:r>
            <a:r>
              <a:rPr lang="ru-RU" dirty="0"/>
              <a:t>доходов и расходов;</a:t>
            </a:r>
          </a:p>
          <a:p>
            <a:pPr marL="514350" indent="-514350">
              <a:buFont typeface="+mj-lt"/>
              <a:buAutoNum type="arabicPeriod"/>
            </a:pPr>
            <a:r>
              <a:rPr lang="ru-RU" dirty="0" smtClean="0"/>
              <a:t>группировка </a:t>
            </a:r>
            <a:r>
              <a:rPr lang="ru-RU" dirty="0"/>
              <a:t>доходов и расходов;</a:t>
            </a:r>
          </a:p>
          <a:p>
            <a:pPr marL="514350" indent="-514350">
              <a:buFont typeface="+mj-lt"/>
              <a:buAutoNum type="arabicPeriod"/>
            </a:pPr>
            <a:r>
              <a:rPr lang="ru-RU" dirty="0" smtClean="0"/>
              <a:t>расчет </a:t>
            </a:r>
            <a:r>
              <a:rPr lang="ru-RU" dirty="0"/>
              <a:t>разницы между полученными доходами </a:t>
            </a:r>
            <a:r>
              <a:rPr lang="ru-RU" dirty="0" smtClean="0"/>
              <a:t>и произведенными </a:t>
            </a:r>
            <a:r>
              <a:rPr lang="ru-RU" dirty="0"/>
              <a:t>расходами;</a:t>
            </a:r>
          </a:p>
          <a:p>
            <a:pPr marL="514350" indent="-514350">
              <a:buFont typeface="+mj-lt"/>
              <a:buAutoNum type="arabicPeriod"/>
            </a:pPr>
            <a:r>
              <a:rPr lang="ru-RU" dirty="0" smtClean="0"/>
              <a:t>постоянный </a:t>
            </a:r>
            <a:r>
              <a:rPr lang="ru-RU" dirty="0"/>
              <a:t>учет доходов и расходов. </a:t>
            </a:r>
          </a:p>
        </p:txBody>
      </p:sp>
    </p:spTree>
    <p:extLst>
      <p:ext uri="{BB962C8B-B14F-4D97-AF65-F5344CB8AC3E}">
        <p14:creationId xmlns:p14="http://schemas.microsoft.com/office/powerpoint/2010/main" val="1315476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Обязательные расходы </a:t>
            </a:r>
          </a:p>
        </p:txBody>
      </p:sp>
      <p:sp>
        <p:nvSpPr>
          <p:cNvPr id="3" name="Объект 2"/>
          <p:cNvSpPr>
            <a:spLocks noGrp="1"/>
          </p:cNvSpPr>
          <p:nvPr>
            <p:ph sz="quarter" idx="1"/>
          </p:nvPr>
        </p:nvSpPr>
        <p:spPr/>
        <p:txBody>
          <a:bodyPr>
            <a:normAutofit/>
          </a:bodyPr>
          <a:lstStyle/>
          <a:p>
            <a:pPr marL="0" indent="0">
              <a:buNone/>
            </a:pPr>
            <a:r>
              <a:rPr lang="ru-RU" dirty="0" smtClean="0"/>
              <a:t>это </a:t>
            </a:r>
            <a:r>
              <a:rPr lang="ru-RU" dirty="0"/>
              <a:t>такие платежи, повлиять </a:t>
            </a:r>
            <a:r>
              <a:rPr lang="ru-RU" dirty="0" smtClean="0"/>
              <a:t>на сроки </a:t>
            </a:r>
            <a:r>
              <a:rPr lang="ru-RU" dirty="0"/>
              <a:t>и размер которых мы не можем (по крайней </a:t>
            </a:r>
            <a:r>
              <a:rPr lang="ru-RU" dirty="0" smtClean="0"/>
              <a:t>мере, это </a:t>
            </a:r>
            <a:r>
              <a:rPr lang="ru-RU" dirty="0"/>
              <a:t>невозможно сделать быстро):</a:t>
            </a:r>
          </a:p>
          <a:p>
            <a:pPr marL="0" indent="0">
              <a:buNone/>
            </a:pPr>
            <a:r>
              <a:rPr lang="ru-RU" dirty="0"/>
              <a:t>- налоги;</a:t>
            </a:r>
          </a:p>
          <a:p>
            <a:pPr marL="0" indent="0">
              <a:buNone/>
            </a:pPr>
            <a:r>
              <a:rPr lang="ru-RU" dirty="0"/>
              <a:t>- платежи по кредитам;</a:t>
            </a:r>
          </a:p>
          <a:p>
            <a:pPr marL="0" indent="0">
              <a:buNone/>
            </a:pPr>
            <a:r>
              <a:rPr lang="ru-RU" dirty="0"/>
              <a:t>- плата за коммунальные услуги и/или аренду жилья;</a:t>
            </a:r>
          </a:p>
          <a:p>
            <a:pPr marL="0" indent="0">
              <a:buNone/>
            </a:pPr>
            <a:r>
              <a:rPr lang="ru-RU" dirty="0"/>
              <a:t>- плата за детский сад и т.п.</a:t>
            </a:r>
          </a:p>
        </p:txBody>
      </p:sp>
    </p:spTree>
    <p:extLst>
      <p:ext uri="{BB962C8B-B14F-4D97-AF65-F5344CB8AC3E}">
        <p14:creationId xmlns:p14="http://schemas.microsoft.com/office/powerpoint/2010/main" val="378622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Постоянные расходы</a:t>
            </a:r>
            <a:endParaRPr lang="ru-RU" dirty="0"/>
          </a:p>
        </p:txBody>
      </p:sp>
      <p:sp>
        <p:nvSpPr>
          <p:cNvPr id="3" name="Объект 2"/>
          <p:cNvSpPr>
            <a:spLocks noGrp="1"/>
          </p:cNvSpPr>
          <p:nvPr>
            <p:ph sz="quarter" idx="1"/>
          </p:nvPr>
        </p:nvSpPr>
        <p:spPr/>
        <p:txBody>
          <a:bodyPr>
            <a:normAutofit/>
          </a:bodyPr>
          <a:lstStyle/>
          <a:p>
            <a:pPr marL="0" indent="0">
              <a:buNone/>
            </a:pPr>
            <a:r>
              <a:rPr lang="ru-RU" dirty="0" smtClean="0"/>
              <a:t>Всем </a:t>
            </a:r>
            <a:r>
              <a:rPr lang="ru-RU" dirty="0"/>
              <a:t>нужно что-то есть, во что-то одеваться, </a:t>
            </a:r>
            <a:r>
              <a:rPr lang="ru-RU" dirty="0" smtClean="0"/>
              <a:t>пользоваться </a:t>
            </a:r>
            <a:r>
              <a:rPr lang="ru-RU" dirty="0"/>
              <a:t>транспортом и услугами связи. Некоторым </a:t>
            </a:r>
            <a:r>
              <a:rPr lang="ru-RU" dirty="0" smtClean="0"/>
              <a:t>необходимо </a:t>
            </a:r>
            <a:r>
              <a:rPr lang="ru-RU" dirty="0"/>
              <a:t>постоянно покупать лекарства. Свести </a:t>
            </a:r>
            <a:r>
              <a:rPr lang="ru-RU" dirty="0" smtClean="0"/>
              <a:t>эти расходы </a:t>
            </a:r>
            <a:r>
              <a:rPr lang="ru-RU" dirty="0"/>
              <a:t>к нулю невозможно, но в какой-то степени </a:t>
            </a:r>
            <a:r>
              <a:rPr lang="ru-RU" dirty="0" smtClean="0"/>
              <a:t>их размер </a:t>
            </a:r>
            <a:r>
              <a:rPr lang="ru-RU" dirty="0"/>
              <a:t>все же зависит от нас: мы можем выбирать еду </a:t>
            </a:r>
            <a:r>
              <a:rPr lang="ru-RU" dirty="0" smtClean="0"/>
              <a:t>и одежду</a:t>
            </a:r>
            <a:r>
              <a:rPr lang="ru-RU" dirty="0"/>
              <a:t>, менять виды транспорта, тарифы и </a:t>
            </a:r>
            <a:r>
              <a:rPr lang="ru-RU" dirty="0" smtClean="0"/>
              <a:t>операторов связи</a:t>
            </a:r>
            <a:r>
              <a:rPr lang="ru-RU" dirty="0"/>
              <a:t>. </a:t>
            </a:r>
            <a:endParaRPr lang="ru-RU" dirty="0" smtClean="0"/>
          </a:p>
          <a:p>
            <a:pPr marL="0" indent="0">
              <a:buNone/>
            </a:pPr>
            <a:r>
              <a:rPr lang="ru-RU" dirty="0" smtClean="0"/>
              <a:t>Часть </a:t>
            </a:r>
            <a:r>
              <a:rPr lang="ru-RU" dirty="0"/>
              <a:t>расходов можно назвать переменными – </a:t>
            </a:r>
            <a:r>
              <a:rPr lang="ru-RU" dirty="0" smtClean="0"/>
              <a:t>совершать </a:t>
            </a:r>
            <a:r>
              <a:rPr lang="ru-RU" dirty="0"/>
              <a:t>их приходится относительно редко. </a:t>
            </a:r>
          </a:p>
        </p:txBody>
      </p:sp>
    </p:spTree>
    <p:extLst>
      <p:ext uri="{BB962C8B-B14F-4D97-AF65-F5344CB8AC3E}">
        <p14:creationId xmlns:p14="http://schemas.microsoft.com/office/powerpoint/2010/main" val="9412721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Необязательные расходы</a:t>
            </a:r>
            <a:endParaRPr lang="ru-RU" dirty="0"/>
          </a:p>
        </p:txBody>
      </p:sp>
      <p:sp>
        <p:nvSpPr>
          <p:cNvPr id="3" name="Объект 2"/>
          <p:cNvSpPr>
            <a:spLocks noGrp="1"/>
          </p:cNvSpPr>
          <p:nvPr>
            <p:ph sz="quarter" idx="1"/>
          </p:nvPr>
        </p:nvSpPr>
        <p:spPr/>
        <p:txBody>
          <a:bodyPr/>
          <a:lstStyle/>
          <a:p>
            <a:r>
              <a:rPr lang="ru-RU" dirty="0"/>
              <a:t>Деньги на развлечения и маленькие радости – еще один вид необязательных расходов, который можно выделить в бюджете отдельной строкой. Формировать ее лучше по остаточному принципу – после того, как вы определили, сколько потратите на все остальное, и направили часть средств на долгосрочные сбережения.</a:t>
            </a:r>
          </a:p>
          <a:p>
            <a:endParaRPr lang="ru-RU" dirty="0"/>
          </a:p>
        </p:txBody>
      </p:sp>
    </p:spTree>
    <p:extLst>
      <p:ext uri="{BB962C8B-B14F-4D97-AF65-F5344CB8AC3E}">
        <p14:creationId xmlns:p14="http://schemas.microsoft.com/office/powerpoint/2010/main" val="1051502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Источники дохода</a:t>
            </a:r>
            <a:endParaRPr lang="ru-RU" dirty="0"/>
          </a:p>
        </p:txBody>
      </p:sp>
      <p:sp>
        <p:nvSpPr>
          <p:cNvPr id="3" name="Объект 2"/>
          <p:cNvSpPr>
            <a:spLocks noGrp="1"/>
          </p:cNvSpPr>
          <p:nvPr>
            <p:ph sz="quarter" idx="1"/>
          </p:nvPr>
        </p:nvSpPr>
        <p:spPr/>
        <p:txBody>
          <a:bodyPr/>
          <a:lstStyle/>
          <a:p>
            <a:r>
              <a:rPr lang="ru-RU" dirty="0" smtClean="0"/>
              <a:t>Постоянные</a:t>
            </a:r>
          </a:p>
          <a:p>
            <a:r>
              <a:rPr lang="ru-RU" dirty="0" smtClean="0"/>
              <a:t>Случайные</a:t>
            </a:r>
          </a:p>
          <a:p>
            <a:endParaRPr lang="ru-RU" dirty="0"/>
          </a:p>
          <a:p>
            <a:endParaRPr lang="ru-RU" dirty="0"/>
          </a:p>
        </p:txBody>
      </p:sp>
    </p:spTree>
    <p:extLst>
      <p:ext uri="{BB962C8B-B14F-4D97-AF65-F5344CB8AC3E}">
        <p14:creationId xmlns:p14="http://schemas.microsoft.com/office/powerpoint/2010/main" val="3919763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Источники дохода</a:t>
            </a:r>
            <a:endParaRPr lang="ru-RU" dirty="0"/>
          </a:p>
        </p:txBody>
      </p:sp>
      <p:sp>
        <p:nvSpPr>
          <p:cNvPr id="3" name="Объект 2"/>
          <p:cNvSpPr>
            <a:spLocks noGrp="1"/>
          </p:cNvSpPr>
          <p:nvPr>
            <p:ph sz="quarter" idx="1"/>
          </p:nvPr>
        </p:nvSpPr>
        <p:spPr/>
        <p:txBody>
          <a:bodyPr/>
          <a:lstStyle/>
          <a:p>
            <a:pPr marL="0" indent="0">
              <a:buNone/>
            </a:pPr>
            <a:r>
              <a:rPr lang="ru-RU" dirty="0" smtClean="0"/>
              <a:t>Нерегулярные доходы </a:t>
            </a:r>
            <a:r>
              <a:rPr lang="ru-RU" dirty="0"/>
              <a:t>имеет смысл учитывать в </a:t>
            </a:r>
            <a:r>
              <a:rPr lang="ru-RU" dirty="0" smtClean="0"/>
              <a:t>бюджете, только </a:t>
            </a:r>
            <a:r>
              <a:rPr lang="ru-RU" dirty="0"/>
              <a:t>если деньги вами уже получены</a:t>
            </a:r>
            <a:r>
              <a:rPr lang="ru-RU" dirty="0" smtClean="0"/>
              <a:t>.</a:t>
            </a:r>
          </a:p>
          <a:p>
            <a:pPr marL="0" indent="0">
              <a:buNone/>
            </a:pPr>
            <a:r>
              <a:rPr lang="ru-RU" dirty="0"/>
              <a:t>Направлять их следует в первую очередь на сбережения (если у вас есть кредиты, то на погашение </a:t>
            </a:r>
            <a:r>
              <a:rPr lang="ru-RU" dirty="0" smtClean="0"/>
              <a:t>кредитов) или </a:t>
            </a:r>
            <a:r>
              <a:rPr lang="ru-RU" dirty="0"/>
              <a:t>на крупные покупки. Небольшую часть этих доходов (ни в коем случае не все) можно пустить на необязательные </a:t>
            </a:r>
            <a:r>
              <a:rPr lang="ru-RU" dirty="0" smtClean="0"/>
              <a:t>траты.</a:t>
            </a:r>
            <a:endParaRPr lang="ru-RU" dirty="0"/>
          </a:p>
          <a:p>
            <a:endParaRPr lang="ru-RU" dirty="0"/>
          </a:p>
        </p:txBody>
      </p:sp>
    </p:spTree>
    <p:extLst>
      <p:ext uri="{BB962C8B-B14F-4D97-AF65-F5344CB8AC3E}">
        <p14:creationId xmlns:p14="http://schemas.microsoft.com/office/powerpoint/2010/main" val="3846548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Принципы составления бюджета</a:t>
            </a:r>
            <a:endParaRPr lang="ru-RU" dirty="0"/>
          </a:p>
        </p:txBody>
      </p:sp>
      <p:sp>
        <p:nvSpPr>
          <p:cNvPr id="3" name="Объект 2"/>
          <p:cNvSpPr>
            <a:spLocks noGrp="1"/>
          </p:cNvSpPr>
          <p:nvPr>
            <p:ph sz="quarter" idx="1"/>
          </p:nvPr>
        </p:nvSpPr>
        <p:spPr/>
        <p:txBody>
          <a:bodyPr/>
          <a:lstStyle/>
          <a:p>
            <a:pPr marL="514350" indent="-514350">
              <a:buAutoNum type="arabicParenR"/>
            </a:pPr>
            <a:r>
              <a:rPr lang="ru-RU" dirty="0" smtClean="0"/>
              <a:t>Не </a:t>
            </a:r>
            <a:r>
              <a:rPr lang="ru-RU" dirty="0"/>
              <a:t>планируйте потратить больше, чем зарабатываете</a:t>
            </a:r>
            <a:r>
              <a:rPr lang="ru-RU" dirty="0" smtClean="0"/>
              <a:t>.</a:t>
            </a:r>
          </a:p>
          <a:p>
            <a:pPr marL="514350" indent="-514350">
              <a:buAutoNum type="arabicParenR"/>
            </a:pPr>
            <a:r>
              <a:rPr lang="ru-RU" dirty="0"/>
              <a:t>Не рассчитывайте на случайные доходы. </a:t>
            </a:r>
            <a:endParaRPr lang="ru-RU" dirty="0" smtClean="0"/>
          </a:p>
          <a:p>
            <a:pPr marL="514350" indent="-514350">
              <a:buFont typeface="Wingdings 2"/>
              <a:buAutoNum type="arabicParenR"/>
            </a:pPr>
            <a:r>
              <a:rPr lang="ru-RU" dirty="0"/>
              <a:t>Ранжируйте расходы по степени важности.</a:t>
            </a:r>
          </a:p>
          <a:p>
            <a:pPr marL="514350" indent="-514350">
              <a:buAutoNum type="arabicParenR"/>
            </a:pPr>
            <a:r>
              <a:rPr lang="ru-RU" dirty="0"/>
              <a:t>Ставьте долгосрочные цели. </a:t>
            </a:r>
            <a:endParaRPr lang="ru-RU" dirty="0" smtClean="0"/>
          </a:p>
          <a:p>
            <a:pPr marL="514350" indent="-514350">
              <a:buAutoNum type="arabicParenR"/>
            </a:pPr>
            <a:r>
              <a:rPr lang="ru-RU" dirty="0"/>
              <a:t>Не отступайте от намеченного плана. </a:t>
            </a:r>
            <a:endParaRPr lang="ru-RU" dirty="0" smtClean="0"/>
          </a:p>
          <a:p>
            <a:pPr marL="514350" indent="-514350">
              <a:buAutoNum type="arabicParenR"/>
            </a:pPr>
            <a:r>
              <a:rPr lang="ru-RU" dirty="0"/>
              <a:t>Ведите учет расходов.</a:t>
            </a:r>
          </a:p>
        </p:txBody>
      </p:sp>
    </p:spTree>
    <p:extLst>
      <p:ext uri="{BB962C8B-B14F-4D97-AF65-F5344CB8AC3E}">
        <p14:creationId xmlns:p14="http://schemas.microsoft.com/office/powerpoint/2010/main" val="7912017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Дефицит </a:t>
            </a:r>
            <a:r>
              <a:rPr lang="en-US" dirty="0" smtClean="0"/>
              <a:t>VS</a:t>
            </a:r>
            <a:r>
              <a:rPr lang="ru-RU" dirty="0" smtClean="0"/>
              <a:t> профицит</a:t>
            </a:r>
            <a:endParaRPr lang="ru-RU" dirty="0"/>
          </a:p>
        </p:txBody>
      </p:sp>
      <p:sp>
        <p:nvSpPr>
          <p:cNvPr id="3" name="Объект 2"/>
          <p:cNvSpPr>
            <a:spLocks noGrp="1"/>
          </p:cNvSpPr>
          <p:nvPr>
            <p:ph sz="quarter" idx="1"/>
          </p:nvPr>
        </p:nvSpPr>
        <p:spPr/>
        <p:txBody>
          <a:bodyPr/>
          <a:lstStyle/>
          <a:p>
            <a:r>
              <a:rPr lang="ru-RU" dirty="0"/>
              <a:t>Просто расписать предстоящие расходы – еще не значит составить хороший личный бюджет.</a:t>
            </a:r>
          </a:p>
          <a:p>
            <a:r>
              <a:rPr lang="ru-RU" dirty="0"/>
              <a:t> Бывает так, что получившийся перечень нас не устраивает: либо не хватает на что-то полезное и </a:t>
            </a:r>
            <a:r>
              <a:rPr lang="ru-RU" dirty="0" smtClean="0"/>
              <a:t>очень желанное</a:t>
            </a:r>
            <a:r>
              <a:rPr lang="ru-RU" dirty="0"/>
              <a:t>, либо и вовсе концы с концами не сходятся. И в такой ситуации, если не удается увеличить </a:t>
            </a:r>
            <a:r>
              <a:rPr lang="ru-RU" dirty="0" smtClean="0"/>
              <a:t>доходы (сменить </a:t>
            </a:r>
            <a:r>
              <a:rPr lang="ru-RU" dirty="0"/>
              <a:t>работу, найти дополнительный заработок), надо анализировать расходы. </a:t>
            </a:r>
          </a:p>
        </p:txBody>
      </p:sp>
    </p:spTree>
    <p:extLst>
      <p:ext uri="{BB962C8B-B14F-4D97-AF65-F5344CB8AC3E}">
        <p14:creationId xmlns:p14="http://schemas.microsoft.com/office/powerpoint/2010/main" val="10072189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Принципы снижения расходов</a:t>
            </a:r>
            <a:endParaRPr lang="ru-RU" dirty="0"/>
          </a:p>
        </p:txBody>
      </p:sp>
      <p:sp>
        <p:nvSpPr>
          <p:cNvPr id="3" name="Объект 2"/>
          <p:cNvSpPr>
            <a:spLocks noGrp="1"/>
          </p:cNvSpPr>
          <p:nvPr>
            <p:ph sz="quarter" idx="1"/>
          </p:nvPr>
        </p:nvSpPr>
        <p:spPr/>
        <p:txBody>
          <a:bodyPr/>
          <a:lstStyle/>
          <a:p>
            <a:r>
              <a:rPr lang="ru-RU" dirty="0"/>
              <a:t>Перед походом в магазин составляйте список </a:t>
            </a:r>
            <a:r>
              <a:rPr lang="ru-RU" dirty="0" smtClean="0"/>
              <a:t>покупок</a:t>
            </a:r>
            <a:r>
              <a:rPr lang="ru-RU" dirty="0"/>
              <a:t>. </a:t>
            </a:r>
            <a:endParaRPr lang="ru-RU" dirty="0" smtClean="0"/>
          </a:p>
          <a:p>
            <a:r>
              <a:rPr lang="ru-RU" dirty="0" smtClean="0"/>
              <a:t>Сравнивайте </a:t>
            </a:r>
            <a:r>
              <a:rPr lang="ru-RU" dirty="0"/>
              <a:t>цены в разных магазинах</a:t>
            </a:r>
            <a:r>
              <a:rPr lang="ru-RU" dirty="0" smtClean="0"/>
              <a:t>.</a:t>
            </a:r>
          </a:p>
          <a:p>
            <a:r>
              <a:rPr lang="ru-RU" dirty="0"/>
              <a:t>Пользуйтесь скидками. </a:t>
            </a:r>
            <a:endParaRPr lang="ru-RU" dirty="0" smtClean="0"/>
          </a:p>
          <a:p>
            <a:r>
              <a:rPr lang="ru-RU" dirty="0"/>
              <a:t>Обращайте внимание на бренд</a:t>
            </a:r>
            <a:r>
              <a:rPr lang="ru-RU" dirty="0" smtClean="0"/>
              <a:t>.</a:t>
            </a:r>
          </a:p>
          <a:p>
            <a:r>
              <a:rPr lang="ru-RU" dirty="0" smtClean="0"/>
              <a:t>Изучайте рынок.</a:t>
            </a:r>
          </a:p>
          <a:p>
            <a:r>
              <a:rPr lang="ru-RU" dirty="0" smtClean="0"/>
              <a:t>Исходите </a:t>
            </a:r>
            <a:r>
              <a:rPr lang="ru-RU" dirty="0"/>
              <a:t>из функционала.</a:t>
            </a:r>
            <a:endParaRPr lang="ru-RU" dirty="0" smtClean="0"/>
          </a:p>
          <a:p>
            <a:endParaRPr lang="ru-RU" dirty="0"/>
          </a:p>
        </p:txBody>
      </p:sp>
    </p:spTree>
    <p:extLst>
      <p:ext uri="{BB962C8B-B14F-4D97-AF65-F5344CB8AC3E}">
        <p14:creationId xmlns:p14="http://schemas.microsoft.com/office/powerpoint/2010/main" val="956246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Экономия…</a:t>
            </a:r>
            <a:endParaRPr lang="ru-RU" dirty="0"/>
          </a:p>
        </p:txBody>
      </p:sp>
      <p:sp>
        <p:nvSpPr>
          <p:cNvPr id="3" name="Объект 2"/>
          <p:cNvSpPr>
            <a:spLocks noGrp="1"/>
          </p:cNvSpPr>
          <p:nvPr>
            <p:ph sz="quarter" idx="1"/>
          </p:nvPr>
        </p:nvSpPr>
        <p:spPr/>
        <p:txBody>
          <a:bodyPr/>
          <a:lstStyle/>
          <a:p>
            <a:r>
              <a:rPr lang="ru-RU" dirty="0" smtClean="0"/>
              <a:t>Экономия денег зачастую сопряжена с дополнительными затратами времени (которое как известно тоже деньги), поэтому для того, чтобы определиться надо ли экономить в каждом конкретном случае, нужно сравнить величину экономии и сумму потерянного заработка.</a:t>
            </a:r>
            <a:endParaRPr lang="ru-RU" dirty="0"/>
          </a:p>
        </p:txBody>
      </p:sp>
    </p:spTree>
    <p:extLst>
      <p:ext uri="{BB962C8B-B14F-4D97-AF65-F5344CB8AC3E}">
        <p14:creationId xmlns:p14="http://schemas.microsoft.com/office/powerpoint/2010/main" val="35594154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32656"/>
            <a:ext cx="8534400" cy="758952"/>
          </a:xfrm>
        </p:spPr>
        <p:txBody>
          <a:bodyPr>
            <a:normAutofit fontScale="90000"/>
          </a:bodyPr>
          <a:lstStyle/>
          <a:p>
            <a:r>
              <a:rPr lang="ru-RU" dirty="0"/>
              <a:t>Личный финансовый </a:t>
            </a:r>
            <a:r>
              <a:rPr lang="ru-RU" dirty="0" smtClean="0"/>
              <a:t>риск-менеджмент в период кризиса</a:t>
            </a:r>
            <a:endParaRPr lang="ru-RU" dirty="0"/>
          </a:p>
        </p:txBody>
      </p:sp>
      <p:sp>
        <p:nvSpPr>
          <p:cNvPr id="3" name="Объект 2"/>
          <p:cNvSpPr>
            <a:spLocks noGrp="1"/>
          </p:cNvSpPr>
          <p:nvPr>
            <p:ph sz="quarter" idx="1"/>
          </p:nvPr>
        </p:nvSpPr>
        <p:spPr/>
        <p:txBody>
          <a:bodyPr>
            <a:normAutofit lnSpcReduction="10000"/>
          </a:bodyPr>
          <a:lstStyle/>
          <a:p>
            <a:r>
              <a:rPr lang="ru-RU" dirty="0"/>
              <a:t>Будущее неизвестно, но учитывать в собственном финансовом плане вероятность наступления кризисной ситуации можно и нужно. Людям свойственно надеяться на лучшее, поэтому часто происходит недооценка </a:t>
            </a:r>
            <a:r>
              <a:rPr lang="ru-RU" dirty="0" smtClean="0"/>
              <a:t>вероятности </a:t>
            </a:r>
            <a:r>
              <a:rPr lang="ru-RU" dirty="0"/>
              <a:t>негативных событий. Личный финансовый риск-менеджмент - прочный фундамент подготовки к возможным кризисам. </a:t>
            </a:r>
            <a:endParaRPr lang="ru-RU" dirty="0" smtClean="0"/>
          </a:p>
          <a:p>
            <a:r>
              <a:rPr lang="ru-RU" dirty="0"/>
              <a:t>Создание резерва. </a:t>
            </a:r>
            <a:endParaRPr lang="ru-RU" dirty="0" smtClean="0"/>
          </a:p>
          <a:p>
            <a:r>
              <a:rPr lang="ru-RU" dirty="0"/>
              <a:t>Диверсификация рисков</a:t>
            </a:r>
            <a:r>
              <a:rPr lang="ru-RU" dirty="0" smtClean="0"/>
              <a:t>.</a:t>
            </a:r>
          </a:p>
          <a:p>
            <a:r>
              <a:rPr lang="ru-RU" dirty="0"/>
              <a:t>Забота о ликвидности.</a:t>
            </a:r>
          </a:p>
        </p:txBody>
      </p:sp>
    </p:spTree>
    <p:extLst>
      <p:ext uri="{BB962C8B-B14F-4D97-AF65-F5344CB8AC3E}">
        <p14:creationId xmlns:p14="http://schemas.microsoft.com/office/powerpoint/2010/main" val="1393730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Уровни финансового планирования</a:t>
            </a:r>
            <a:endParaRPr lang="ru-RU" dirty="0"/>
          </a:p>
        </p:txBody>
      </p:sp>
      <p:sp>
        <p:nvSpPr>
          <p:cNvPr id="3" name="Объект 2"/>
          <p:cNvSpPr>
            <a:spLocks noGrp="1"/>
          </p:cNvSpPr>
          <p:nvPr>
            <p:ph sz="quarter" idx="1"/>
          </p:nvPr>
        </p:nvSpPr>
        <p:spPr/>
        <p:txBody>
          <a:bodyPr>
            <a:normAutofit/>
          </a:bodyPr>
          <a:lstStyle/>
          <a:p>
            <a:r>
              <a:rPr lang="ru-RU" dirty="0" smtClean="0"/>
              <a:t>Нулевой</a:t>
            </a:r>
          </a:p>
          <a:p>
            <a:r>
              <a:rPr lang="ru-RU" dirty="0" smtClean="0"/>
              <a:t>Базовый</a:t>
            </a:r>
          </a:p>
          <a:p>
            <a:r>
              <a:rPr lang="ru-RU" dirty="0" smtClean="0"/>
              <a:t>Продвинутый</a:t>
            </a:r>
          </a:p>
          <a:p>
            <a:r>
              <a:rPr lang="ru-RU" dirty="0" smtClean="0"/>
              <a:t>Профессиональный</a:t>
            </a:r>
          </a:p>
          <a:p>
            <a:endParaRPr lang="ru-RU" dirty="0"/>
          </a:p>
          <a:p>
            <a:pPr marL="0" indent="0">
              <a:buNone/>
            </a:pPr>
            <a:r>
              <a:rPr lang="ru-RU" dirty="0" smtClean="0"/>
              <a:t>Факторы: 1</a:t>
            </a:r>
            <a:r>
              <a:rPr lang="ru-RU" dirty="0"/>
              <a:t>) размер дохода, 2) наличие элементов финансовой </a:t>
            </a:r>
            <a:r>
              <a:rPr lang="ru-RU" dirty="0" smtClean="0"/>
              <a:t>структуры, 3</a:t>
            </a:r>
            <a:r>
              <a:rPr lang="ru-RU" dirty="0"/>
              <a:t>) осуществление осознанной финансовой деятельности в домашнем хозяйстве</a:t>
            </a:r>
            <a:endParaRPr lang="ru-RU" dirty="0" smtClean="0"/>
          </a:p>
          <a:p>
            <a:endParaRPr lang="ru-RU" dirty="0"/>
          </a:p>
        </p:txBody>
      </p:sp>
    </p:spTree>
    <p:extLst>
      <p:ext uri="{BB962C8B-B14F-4D97-AF65-F5344CB8AC3E}">
        <p14:creationId xmlns:p14="http://schemas.microsoft.com/office/powerpoint/2010/main" val="1175072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Уровни финансового планирования</a:t>
            </a:r>
            <a:endParaRPr lang="ru-RU" dirty="0"/>
          </a:p>
        </p:txBody>
      </p:sp>
      <p:pic>
        <p:nvPicPr>
          <p:cNvPr id="4" name="Объект 3"/>
          <p:cNvPicPr>
            <a:picLocks noGrp="1"/>
          </p:cNvPicPr>
          <p:nvPr>
            <p:ph sz="quarter" idx="1"/>
          </p:nvPr>
        </p:nvPicPr>
        <p:blipFill rotWithShape="1">
          <a:blip r:embed="rId3"/>
          <a:srcRect l="7785" t="12296" r="57485" b="32666"/>
          <a:stretch/>
        </p:blipFill>
        <p:spPr bwMode="auto">
          <a:xfrm>
            <a:off x="251520" y="1268760"/>
            <a:ext cx="8712968" cy="496855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562450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Уровни финансового планирования</a:t>
            </a:r>
            <a:endParaRPr lang="ru-RU" dirty="0"/>
          </a:p>
        </p:txBody>
      </p:sp>
      <p:pic>
        <p:nvPicPr>
          <p:cNvPr id="5" name="Объект 4"/>
          <p:cNvPicPr>
            <a:picLocks noGrp="1"/>
          </p:cNvPicPr>
          <p:nvPr>
            <p:ph sz="quarter" idx="1"/>
          </p:nvPr>
        </p:nvPicPr>
        <p:blipFill rotWithShape="1">
          <a:blip r:embed="rId3"/>
          <a:srcRect l="7647" t="16636" r="57293" b="13038"/>
          <a:stretch/>
        </p:blipFill>
        <p:spPr bwMode="auto">
          <a:xfrm>
            <a:off x="395536" y="1268760"/>
            <a:ext cx="8424935" cy="518457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242426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32656"/>
            <a:ext cx="8534400" cy="758952"/>
          </a:xfrm>
        </p:spPr>
        <p:txBody>
          <a:bodyPr>
            <a:normAutofit fontScale="90000"/>
          </a:bodyPr>
          <a:lstStyle/>
          <a:p>
            <a:r>
              <a:rPr lang="ru-RU" dirty="0" smtClean="0"/>
              <a:t>Составляющие персонального финансового плана</a:t>
            </a:r>
            <a:endParaRPr lang="ru-RU" dirty="0"/>
          </a:p>
        </p:txBody>
      </p:sp>
      <p:sp>
        <p:nvSpPr>
          <p:cNvPr id="3" name="Объект 2"/>
          <p:cNvSpPr>
            <a:spLocks noGrp="1"/>
          </p:cNvSpPr>
          <p:nvPr>
            <p:ph sz="quarter" idx="1"/>
          </p:nvPr>
        </p:nvSpPr>
        <p:spPr/>
        <p:txBody>
          <a:bodyPr/>
          <a:lstStyle/>
          <a:p>
            <a:r>
              <a:rPr lang="ru-RU" dirty="0"/>
              <a:t>Инвестиционный </a:t>
            </a:r>
            <a:r>
              <a:rPr lang="ru-RU" dirty="0" smtClean="0"/>
              <a:t>план</a:t>
            </a:r>
          </a:p>
          <a:p>
            <a:r>
              <a:rPr lang="ru-RU" dirty="0"/>
              <a:t>Кредитный </a:t>
            </a:r>
            <a:r>
              <a:rPr lang="ru-RU" dirty="0" smtClean="0"/>
              <a:t>план</a:t>
            </a:r>
          </a:p>
          <a:p>
            <a:r>
              <a:rPr lang="ru-RU" dirty="0"/>
              <a:t>Страховой план</a:t>
            </a:r>
          </a:p>
        </p:txBody>
      </p:sp>
    </p:spTree>
    <p:extLst>
      <p:ext uri="{BB962C8B-B14F-4D97-AF65-F5344CB8AC3E}">
        <p14:creationId xmlns:p14="http://schemas.microsoft.com/office/powerpoint/2010/main" val="18727251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Этапы процесса планирования</a:t>
            </a:r>
            <a:endParaRPr lang="ru-RU" dirty="0"/>
          </a:p>
        </p:txBody>
      </p:sp>
      <p:sp>
        <p:nvSpPr>
          <p:cNvPr id="3" name="Объект 2"/>
          <p:cNvSpPr>
            <a:spLocks noGrp="1"/>
          </p:cNvSpPr>
          <p:nvPr>
            <p:ph sz="quarter" idx="1"/>
          </p:nvPr>
        </p:nvSpPr>
        <p:spPr/>
        <p:txBody>
          <a:bodyPr/>
          <a:lstStyle/>
          <a:p>
            <a:pPr marL="514350" indent="-514350">
              <a:buAutoNum type="arabicPeriod"/>
            </a:pPr>
            <a:r>
              <a:rPr lang="ru-RU" dirty="0" smtClean="0"/>
              <a:t>Постановка </a:t>
            </a:r>
            <a:r>
              <a:rPr lang="ru-RU" dirty="0"/>
              <a:t>целей. </a:t>
            </a:r>
            <a:endParaRPr lang="ru-RU" dirty="0" smtClean="0"/>
          </a:p>
          <a:p>
            <a:pPr marL="514350" indent="-514350">
              <a:buAutoNum type="arabicPeriod"/>
            </a:pPr>
            <a:r>
              <a:rPr lang="ru-RU" dirty="0" smtClean="0"/>
              <a:t>Оценка </a:t>
            </a:r>
            <a:r>
              <a:rPr lang="ru-RU" dirty="0"/>
              <a:t>финансовых ресурсов домохозяйства (текущего финансового состояния). </a:t>
            </a:r>
            <a:endParaRPr lang="ru-RU" dirty="0" smtClean="0"/>
          </a:p>
          <a:p>
            <a:pPr marL="514350" indent="-514350">
              <a:buAutoNum type="arabicPeriod"/>
            </a:pPr>
            <a:r>
              <a:rPr lang="ru-RU" dirty="0" smtClean="0"/>
              <a:t>Создание </a:t>
            </a:r>
            <a:r>
              <a:rPr lang="ru-RU" dirty="0"/>
              <a:t>и оценка предварительного финансового плана. </a:t>
            </a:r>
            <a:endParaRPr lang="ru-RU" dirty="0" smtClean="0"/>
          </a:p>
          <a:p>
            <a:pPr marL="514350" indent="-514350">
              <a:buAutoNum type="arabicPeriod"/>
            </a:pPr>
            <a:r>
              <a:rPr lang="ru-RU" dirty="0" smtClean="0"/>
              <a:t>Оптимизация </a:t>
            </a:r>
            <a:r>
              <a:rPr lang="ru-RU" dirty="0"/>
              <a:t>персонального финансового плана (создание оптимального персонального финансового плана). </a:t>
            </a:r>
            <a:endParaRPr lang="ru-RU" dirty="0" smtClean="0"/>
          </a:p>
          <a:p>
            <a:pPr marL="514350" indent="-514350">
              <a:buAutoNum type="arabicPeriod"/>
            </a:pPr>
            <a:r>
              <a:rPr lang="ru-RU" dirty="0" smtClean="0"/>
              <a:t>Подбор </a:t>
            </a:r>
            <a:r>
              <a:rPr lang="ru-RU" dirty="0"/>
              <a:t>инвестиционного, кредитного и страхового портфеля</a:t>
            </a:r>
            <a:r>
              <a:rPr lang="ru-RU" dirty="0" smtClean="0"/>
              <a:t>.</a:t>
            </a:r>
          </a:p>
          <a:p>
            <a:pPr marL="0" indent="0">
              <a:buNone/>
            </a:pPr>
            <a:endParaRPr lang="ru-RU" dirty="0"/>
          </a:p>
        </p:txBody>
      </p:sp>
    </p:spTree>
    <p:extLst>
      <p:ext uri="{BB962C8B-B14F-4D97-AF65-F5344CB8AC3E}">
        <p14:creationId xmlns:p14="http://schemas.microsoft.com/office/powerpoint/2010/main" val="25070808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Постановка целей</a:t>
            </a:r>
            <a:endParaRPr lang="ru-RU" dirty="0"/>
          </a:p>
        </p:txBody>
      </p:sp>
      <p:sp>
        <p:nvSpPr>
          <p:cNvPr id="3" name="Объект 2"/>
          <p:cNvSpPr>
            <a:spLocks noGrp="1"/>
          </p:cNvSpPr>
          <p:nvPr>
            <p:ph sz="quarter" idx="1"/>
          </p:nvPr>
        </p:nvSpPr>
        <p:spPr/>
        <p:txBody>
          <a:bodyPr/>
          <a:lstStyle/>
          <a:p>
            <a:pPr marL="0" indent="0">
              <a:buNone/>
            </a:pPr>
            <a:r>
              <a:rPr lang="ru-RU" dirty="0" smtClean="0"/>
              <a:t>SMART-цели</a:t>
            </a:r>
          </a:p>
          <a:p>
            <a:pPr marL="0" indent="0">
              <a:buNone/>
            </a:pPr>
            <a:r>
              <a:rPr lang="ru-RU" dirty="0"/>
              <a:t>1)Конкретность</a:t>
            </a:r>
            <a:r>
              <a:rPr lang="ru-RU" dirty="0" smtClean="0"/>
              <a:t>. (</a:t>
            </a:r>
            <a:r>
              <a:rPr lang="en-US" dirty="0" smtClean="0"/>
              <a:t>Specific</a:t>
            </a:r>
            <a:r>
              <a:rPr lang="ru-RU" dirty="0" smtClean="0"/>
              <a:t>)</a:t>
            </a:r>
          </a:p>
          <a:p>
            <a:pPr marL="0" indent="0">
              <a:buNone/>
            </a:pPr>
            <a:r>
              <a:rPr lang="ru-RU" dirty="0"/>
              <a:t>2)Измеримость</a:t>
            </a:r>
            <a:r>
              <a:rPr lang="ru-RU" dirty="0" smtClean="0"/>
              <a:t>. (</a:t>
            </a:r>
            <a:r>
              <a:rPr lang="en-US" dirty="0" smtClean="0"/>
              <a:t>Measurable</a:t>
            </a:r>
            <a:r>
              <a:rPr lang="ru-RU" dirty="0" smtClean="0"/>
              <a:t>)</a:t>
            </a:r>
          </a:p>
          <a:p>
            <a:pPr marL="0" indent="0">
              <a:buNone/>
            </a:pPr>
            <a:r>
              <a:rPr lang="ru-RU" dirty="0" smtClean="0"/>
              <a:t>3)Достижимость. (</a:t>
            </a:r>
            <a:r>
              <a:rPr lang="en-US" dirty="0" smtClean="0"/>
              <a:t>Attainable</a:t>
            </a:r>
            <a:r>
              <a:rPr lang="ru-RU" dirty="0" smtClean="0"/>
              <a:t>)</a:t>
            </a:r>
          </a:p>
          <a:p>
            <a:pPr marL="0" indent="0">
              <a:buNone/>
            </a:pPr>
            <a:r>
              <a:rPr lang="ru-RU" dirty="0"/>
              <a:t>4)Реалистичность</a:t>
            </a:r>
            <a:r>
              <a:rPr lang="ru-RU" dirty="0" smtClean="0"/>
              <a:t>. (</a:t>
            </a:r>
            <a:r>
              <a:rPr lang="en-US" dirty="0" smtClean="0"/>
              <a:t>Relevant</a:t>
            </a:r>
            <a:r>
              <a:rPr lang="ru-RU" dirty="0" smtClean="0"/>
              <a:t>)</a:t>
            </a:r>
          </a:p>
          <a:p>
            <a:pPr marL="0" indent="0">
              <a:buNone/>
            </a:pPr>
            <a:r>
              <a:rPr lang="ru-RU" dirty="0"/>
              <a:t>5)Временная </a:t>
            </a:r>
            <a:r>
              <a:rPr lang="ru-RU" dirty="0" smtClean="0"/>
              <a:t>ориентированность. (</a:t>
            </a:r>
            <a:r>
              <a:rPr lang="en-US" dirty="0" smtClean="0"/>
              <a:t>Time-bound</a:t>
            </a:r>
            <a:r>
              <a:rPr lang="ru-RU" dirty="0" smtClean="0"/>
              <a:t>)</a:t>
            </a:r>
          </a:p>
          <a:p>
            <a:pPr marL="0" indent="0">
              <a:buNone/>
            </a:pPr>
            <a:endParaRPr lang="ru-RU" dirty="0"/>
          </a:p>
          <a:p>
            <a:pPr marL="0" indent="0">
              <a:buNone/>
            </a:pPr>
            <a:r>
              <a:rPr lang="ru-RU" dirty="0" err="1" smtClean="0"/>
              <a:t>Приоритизация</a:t>
            </a:r>
            <a:r>
              <a:rPr lang="ru-RU" dirty="0" smtClean="0"/>
              <a:t> целей</a:t>
            </a:r>
            <a:endParaRPr lang="ru-RU" dirty="0"/>
          </a:p>
        </p:txBody>
      </p:sp>
    </p:spTree>
    <p:extLst>
      <p:ext uri="{BB962C8B-B14F-4D97-AF65-F5344CB8AC3E}">
        <p14:creationId xmlns:p14="http://schemas.microsoft.com/office/powerpoint/2010/main" val="14533690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Оценка финансовых ресурсов домохозяйства</a:t>
            </a:r>
          </a:p>
        </p:txBody>
      </p:sp>
      <p:sp>
        <p:nvSpPr>
          <p:cNvPr id="3" name="Объект 2"/>
          <p:cNvSpPr>
            <a:spLocks noGrp="1"/>
          </p:cNvSpPr>
          <p:nvPr>
            <p:ph sz="quarter" idx="1"/>
          </p:nvPr>
        </p:nvSpPr>
        <p:spPr/>
        <p:txBody>
          <a:bodyPr/>
          <a:lstStyle/>
          <a:p>
            <a:r>
              <a:rPr lang="ru-RU" dirty="0"/>
              <a:t>Финансовые ресурсы домашнего хозяйства – это совокупный фонд денежных средств, находящийся в распоряжении конкретного домохозяйства, созданный в результате производственной деятельности членов домашнего хозяйства, который выступает частью национального дохода всего общества</a:t>
            </a:r>
            <a:r>
              <a:rPr lang="ru-RU" dirty="0" smtClean="0"/>
              <a:t>.</a:t>
            </a:r>
          </a:p>
          <a:p>
            <a:r>
              <a:rPr lang="ru-RU" dirty="0" smtClean="0"/>
              <a:t>Фонд потребления и фонд сбережения</a:t>
            </a:r>
            <a:endParaRPr lang="ru-RU" dirty="0"/>
          </a:p>
        </p:txBody>
      </p:sp>
    </p:spTree>
    <p:extLst>
      <p:ext uri="{BB962C8B-B14F-4D97-AF65-F5344CB8AC3E}">
        <p14:creationId xmlns:p14="http://schemas.microsoft.com/office/powerpoint/2010/main" val="808869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Активы и пассивы домохозяйств</a:t>
            </a:r>
            <a:endParaRPr lang="ru-RU" dirty="0"/>
          </a:p>
        </p:txBody>
      </p:sp>
      <p:pic>
        <p:nvPicPr>
          <p:cNvPr id="1026" name="Picture 2"/>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bwMode="auto">
          <a:xfrm>
            <a:off x="539552" y="1556792"/>
            <a:ext cx="8216020"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18578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Активы и пассивы домохозяйств</a:t>
            </a:r>
            <a:endParaRPr lang="ru-RU" dirty="0"/>
          </a:p>
        </p:txBody>
      </p:sp>
      <p:pic>
        <p:nvPicPr>
          <p:cNvPr id="2050" name="Picture 2"/>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bwMode="auto">
          <a:xfrm>
            <a:off x="179512" y="1052736"/>
            <a:ext cx="6342856" cy="3074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3861048"/>
            <a:ext cx="6150769" cy="2747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25477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32656"/>
            <a:ext cx="8534400" cy="758952"/>
          </a:xfrm>
        </p:spPr>
        <p:txBody>
          <a:bodyPr>
            <a:normAutofit fontScale="90000"/>
          </a:bodyPr>
          <a:lstStyle/>
          <a:p>
            <a:r>
              <a:rPr lang="ru-RU" dirty="0" smtClean="0"/>
              <a:t>Базовые принципы финансового планирования</a:t>
            </a:r>
            <a:endParaRPr lang="ru-RU" dirty="0"/>
          </a:p>
        </p:txBody>
      </p:sp>
      <p:sp>
        <p:nvSpPr>
          <p:cNvPr id="3" name="Объект 2"/>
          <p:cNvSpPr>
            <a:spLocks noGrp="1"/>
          </p:cNvSpPr>
          <p:nvPr>
            <p:ph sz="quarter" idx="1"/>
          </p:nvPr>
        </p:nvSpPr>
        <p:spPr/>
        <p:txBody>
          <a:bodyPr/>
          <a:lstStyle/>
          <a:p>
            <a:r>
              <a:rPr lang="ru-RU" dirty="0" smtClean="0"/>
              <a:t>Ориентация в первую очередь на собственные средства</a:t>
            </a:r>
          </a:p>
          <a:p>
            <a:r>
              <a:rPr lang="ru-RU" dirty="0" smtClean="0"/>
              <a:t>Перенос остатка финансовых средств на следующий год</a:t>
            </a:r>
          </a:p>
          <a:p>
            <a:endParaRPr lang="ru-RU" dirty="0"/>
          </a:p>
        </p:txBody>
      </p:sp>
    </p:spTree>
    <p:extLst>
      <p:ext uri="{BB962C8B-B14F-4D97-AF65-F5344CB8AC3E}">
        <p14:creationId xmlns:p14="http://schemas.microsoft.com/office/powerpoint/2010/main" val="14054493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Оптимизация плана</a:t>
            </a:r>
            <a:endParaRPr lang="ru-RU" dirty="0"/>
          </a:p>
        </p:txBody>
      </p:sp>
      <p:sp>
        <p:nvSpPr>
          <p:cNvPr id="3" name="Объект 2"/>
          <p:cNvSpPr>
            <a:spLocks noGrp="1"/>
          </p:cNvSpPr>
          <p:nvPr>
            <p:ph sz="quarter" idx="1"/>
          </p:nvPr>
        </p:nvSpPr>
        <p:spPr/>
        <p:txBody>
          <a:bodyPr/>
          <a:lstStyle/>
          <a:p>
            <a:r>
              <a:rPr lang="ru-RU" dirty="0"/>
              <a:t>Чтобы не допустить нехватки денежных средств, в финансовом плане производится оптимизация баланса, а также доходов и расходов, данные о которых были сформулированы на первом и втором этапах создания финансового плана, а также вводится страхование личного финансового плана для гарантированного достижения цели.</a:t>
            </a:r>
          </a:p>
        </p:txBody>
      </p:sp>
    </p:spTree>
    <p:extLst>
      <p:ext uri="{BB962C8B-B14F-4D97-AF65-F5344CB8AC3E}">
        <p14:creationId xmlns:p14="http://schemas.microsoft.com/office/powerpoint/2010/main" val="23574112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Подбор инвестиционных, кредитных и страховых инструментов</a:t>
            </a:r>
            <a:endParaRPr lang="ru-RU" dirty="0"/>
          </a:p>
        </p:txBody>
      </p:sp>
      <p:sp>
        <p:nvSpPr>
          <p:cNvPr id="3" name="Объект 2"/>
          <p:cNvSpPr>
            <a:spLocks noGrp="1"/>
          </p:cNvSpPr>
          <p:nvPr>
            <p:ph sz="quarter" idx="1"/>
          </p:nvPr>
        </p:nvSpPr>
        <p:spPr/>
        <p:txBody>
          <a:bodyPr/>
          <a:lstStyle/>
          <a:p>
            <a:r>
              <a:rPr lang="ru-RU" dirty="0"/>
              <a:t>Кредитные инструменты могут использоваться для покрытия нехватки денежных средств в персональном финансовом плане и для распределения по времени финансовой </a:t>
            </a:r>
            <a:r>
              <a:rPr lang="ru-RU" dirty="0" smtClean="0"/>
              <a:t>нагрузки.</a:t>
            </a:r>
          </a:p>
          <a:p>
            <a:r>
              <a:rPr lang="ru-RU" dirty="0" smtClean="0"/>
              <a:t>Страховые инструменты </a:t>
            </a:r>
            <a:r>
              <a:rPr lang="ru-RU" dirty="0"/>
              <a:t>должны вводиться для обеспечения гарантии достижения определенных целей в личном финансовом плане. </a:t>
            </a:r>
            <a:endParaRPr lang="ru-RU" dirty="0" smtClean="0"/>
          </a:p>
          <a:p>
            <a:r>
              <a:rPr lang="ru-RU" dirty="0" smtClean="0"/>
              <a:t>Инвестиционные </a:t>
            </a:r>
            <a:r>
              <a:rPr lang="ru-RU" dirty="0"/>
              <a:t>инструменты позволяют увеличивать сумму работающего капитала и создавать дополнительные активы. </a:t>
            </a:r>
          </a:p>
          <a:p>
            <a:endParaRPr lang="ru-RU" dirty="0"/>
          </a:p>
        </p:txBody>
      </p:sp>
    </p:spTree>
    <p:extLst>
      <p:ext uri="{BB962C8B-B14F-4D97-AF65-F5344CB8AC3E}">
        <p14:creationId xmlns:p14="http://schemas.microsoft.com/office/powerpoint/2010/main" val="7965900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Способы увеличения дохода</a:t>
            </a:r>
            <a:endParaRPr lang="ru-RU" dirty="0"/>
          </a:p>
        </p:txBody>
      </p:sp>
      <p:pic>
        <p:nvPicPr>
          <p:cNvPr id="3075" name="Picture 3"/>
          <p:cNvPicPr>
            <a:picLocks noGrp="1" noChangeAspect="1" noChangeArrowheads="1"/>
          </p:cNvPicPr>
          <p:nvPr>
            <p:ph sz="quarter" idx="1"/>
          </p:nvPr>
        </p:nvPicPr>
        <p:blipFill rotWithShape="1">
          <a:blip r:embed="rId2">
            <a:extLst>
              <a:ext uri="{28A0092B-C50C-407E-A947-70E740481C1C}">
                <a14:useLocalDpi xmlns:a14="http://schemas.microsoft.com/office/drawing/2010/main" val="0"/>
              </a:ext>
            </a:extLst>
          </a:blip>
          <a:srcRect t="8147"/>
          <a:stretch/>
        </p:blipFill>
        <p:spPr bwMode="auto">
          <a:xfrm>
            <a:off x="179512" y="1562100"/>
            <a:ext cx="8912048" cy="3307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37102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Пассивный доход: варианты инвестирования</a:t>
            </a:r>
            <a:endParaRPr lang="ru-RU" dirty="0"/>
          </a:p>
        </p:txBody>
      </p:sp>
      <p:sp>
        <p:nvSpPr>
          <p:cNvPr id="3" name="Объект 2"/>
          <p:cNvSpPr>
            <a:spLocks noGrp="1"/>
          </p:cNvSpPr>
          <p:nvPr>
            <p:ph sz="quarter" idx="1"/>
          </p:nvPr>
        </p:nvSpPr>
        <p:spPr/>
        <p:txBody>
          <a:bodyPr/>
          <a:lstStyle/>
          <a:p>
            <a:r>
              <a:rPr lang="ru-RU" dirty="0" smtClean="0"/>
              <a:t>Рынок объектов реального инвестирования (недвижимость, бизнес)</a:t>
            </a:r>
          </a:p>
          <a:p>
            <a:r>
              <a:rPr lang="ru-RU" dirty="0" smtClean="0"/>
              <a:t>Рынок объектов финансового инвестирования (вклады, валюта, ценные бумаги, </a:t>
            </a:r>
            <a:r>
              <a:rPr lang="ru-RU" dirty="0" err="1" smtClean="0"/>
              <a:t>ПИФы</a:t>
            </a:r>
            <a:r>
              <a:rPr lang="ru-RU" dirty="0" smtClean="0"/>
              <a:t>, страхование)</a:t>
            </a:r>
          </a:p>
          <a:p>
            <a:endParaRPr lang="ru-RU" dirty="0"/>
          </a:p>
          <a:p>
            <a:endParaRPr lang="ru-RU" dirty="0"/>
          </a:p>
        </p:txBody>
      </p:sp>
    </p:spTree>
    <p:extLst>
      <p:ext uri="{BB962C8B-B14F-4D97-AF65-F5344CB8AC3E}">
        <p14:creationId xmlns:p14="http://schemas.microsoft.com/office/powerpoint/2010/main" val="4243450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r>
              <a:rPr lang="ru-RU" dirty="0" smtClean="0"/>
              <a:t>Как вы оцениваете уровень финансового планирования вашего домохозяйства?</a:t>
            </a:r>
            <a:endParaRPr lang="ru-RU" dirty="0"/>
          </a:p>
        </p:txBody>
      </p:sp>
    </p:spTree>
    <p:extLst>
      <p:ext uri="{BB962C8B-B14F-4D97-AF65-F5344CB8AC3E}">
        <p14:creationId xmlns:p14="http://schemas.microsoft.com/office/powerpoint/2010/main" val="148434357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15ae4c6122d0bf219a337e1fe7083d3a3cae44"/>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фициаль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867</TotalTime>
  <Words>5805</Words>
  <Application>Microsoft Office PowerPoint</Application>
  <PresentationFormat>Экран (4:3)</PresentationFormat>
  <Paragraphs>244</Paragraphs>
  <Slides>31</Slides>
  <Notes>28</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31</vt:i4>
      </vt:variant>
    </vt:vector>
  </HeadingPairs>
  <TitlesOfParts>
    <vt:vector size="37" baseType="lpstr">
      <vt:lpstr>Arial</vt:lpstr>
      <vt:lpstr>Calibri</vt:lpstr>
      <vt:lpstr>Georgia</vt:lpstr>
      <vt:lpstr>Wingdings</vt:lpstr>
      <vt:lpstr>Wingdings 2</vt:lpstr>
      <vt:lpstr>Официальная</vt:lpstr>
      <vt:lpstr>финансы</vt:lpstr>
      <vt:lpstr>В широком смысле планирование в домашнем хозяйстве</vt:lpstr>
      <vt:lpstr>Персональное финансовое планирование</vt:lpstr>
      <vt:lpstr>Финансовое планирование </vt:lpstr>
      <vt:lpstr>Личный финансовый план</vt:lpstr>
      <vt:lpstr>Для составления бюджета необходимы следующие действия</vt:lpstr>
      <vt:lpstr>Обязательные расходы </vt:lpstr>
      <vt:lpstr>Постоянные расходы</vt:lpstr>
      <vt:lpstr>Необязательные расходы</vt:lpstr>
      <vt:lpstr>Источники дохода</vt:lpstr>
      <vt:lpstr>Источники дохода</vt:lpstr>
      <vt:lpstr>Принципы составления бюджета</vt:lpstr>
      <vt:lpstr>Дефицит VS профицит</vt:lpstr>
      <vt:lpstr>Принципы снижения расходов</vt:lpstr>
      <vt:lpstr>Экономия…</vt:lpstr>
      <vt:lpstr>Личный финансовый риск-менеджмент в период кризиса</vt:lpstr>
      <vt:lpstr>Уровни финансового планирования</vt:lpstr>
      <vt:lpstr>Уровни финансового планирования</vt:lpstr>
      <vt:lpstr>Уровни финансового планирования</vt:lpstr>
      <vt:lpstr>Составляющие персонального финансового плана</vt:lpstr>
      <vt:lpstr>Этапы процесса планирования</vt:lpstr>
      <vt:lpstr>Постановка целей</vt:lpstr>
      <vt:lpstr>Оценка финансовых ресурсов домохозяйства</vt:lpstr>
      <vt:lpstr>Активы и пассивы домохозяйств</vt:lpstr>
      <vt:lpstr>Активы и пассивы домохозяйств</vt:lpstr>
      <vt:lpstr>Базовые принципы финансового планирования</vt:lpstr>
      <vt:lpstr>Оптимизация плана</vt:lpstr>
      <vt:lpstr>Подбор инвестиционных, кредитных и страховых инструментов</vt:lpstr>
      <vt:lpstr>Способы увеличения дохода</vt:lpstr>
      <vt:lpstr>Пассивный доход: варианты инвестирования</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Alex</dc:creator>
  <cp:lastModifiedBy>Tatyana</cp:lastModifiedBy>
  <cp:revision>86</cp:revision>
  <dcterms:created xsi:type="dcterms:W3CDTF">2017-12-12T14:10:04Z</dcterms:created>
  <dcterms:modified xsi:type="dcterms:W3CDTF">2024-12-04T10:59:35Z</dcterms:modified>
</cp:coreProperties>
</file>