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4"/>
  </p:notes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2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3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8A836-10CB-4AA9-9050-CF6291F6E854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E628A-762B-4515-9E5D-B3AAD9EE0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512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1F0241-CB8A-4CA0-8E55-1A9FF7FFD90C}" type="slidenum">
              <a:rPr lang="ru-RU" altLang="ru-RU"/>
              <a:pPr eaLnBrk="1" hangingPunct="1">
                <a:spcBef>
                  <a:spcPct val="0"/>
                </a:spcBef>
              </a:pPr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8549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095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812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24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34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02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013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432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172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07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024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55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E62ED4AD-5EE4-45F9-B5C3-D50D6A947B0F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4F92313-FFB4-418F-AC2B-7C29CB045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62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Основы экономики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sz="6600" b="1" dirty="0">
                <a:solidFill>
                  <a:srgbClr val="7030A0"/>
                </a:solidFill>
              </a:rPr>
              <a:t>Тема </a:t>
            </a:r>
            <a:r>
              <a:rPr lang="ru-RU" sz="6600" b="1" dirty="0" smtClean="0">
                <a:solidFill>
                  <a:srgbClr val="7030A0"/>
                </a:solidFill>
              </a:rPr>
              <a:t>3</a:t>
            </a:r>
            <a:endParaRPr lang="ru-RU" sz="6600" b="1" dirty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60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50006" y="830687"/>
            <a:ext cx="9792237" cy="2427668"/>
          </a:xfrm>
        </p:spPr>
        <p:txBody>
          <a:bodyPr/>
          <a:lstStyle/>
          <a:p>
            <a:pPr algn="l" eaLnBrk="1" hangingPunct="1"/>
            <a:r>
              <a:rPr lang="ru-RU" alt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</a:t>
            </a:r>
            <a:r>
              <a:rPr lang="ru-RU" altLang="ru-RU" sz="3600" dirty="0"/>
              <a:t> – </a:t>
            </a:r>
            <a:r>
              <a:rPr lang="ru-RU" altLang="ru-RU" sz="3000" dirty="0" smtClean="0"/>
              <a:t>это </a:t>
            </a:r>
            <a:r>
              <a:rPr lang="ru-RU" altLang="ru-RU" sz="3000" dirty="0"/>
              <a:t>механизм взаимодействия покупателей и продавцов экономических благ и услуг.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424113" y="3733800"/>
            <a:ext cx="8767628" cy="293528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altLang="ru-RU" sz="3200" dirty="0"/>
              <a:t>Он охватывает всю совокупность отношений производителей и потребителей, формируемых прежде всего через отношения обмена, включая принимаемые ими решения, а значит, уровни объёма, цен и методы конкурентной борьбы. </a:t>
            </a:r>
          </a:p>
        </p:txBody>
      </p:sp>
    </p:spTree>
    <p:extLst>
      <p:ext uri="{BB962C8B-B14F-4D97-AF65-F5344CB8AC3E}">
        <p14:creationId xmlns:p14="http://schemas.microsoft.com/office/powerpoint/2010/main" val="270991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Определения понятия рынка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 bwMode="auto">
          <a:xfrm>
            <a:off x="679360" y="1442327"/>
            <a:ext cx="10898747" cy="4808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eaLnBrk="1" hangingPunct="1"/>
            <a:r>
              <a:rPr lang="ru-RU" altLang="ru-RU" sz="3200" dirty="0">
                <a:solidFill>
                  <a:srgbClr val="0000CC"/>
                </a:solidFill>
              </a:rPr>
              <a:t>Стихийный порядок</a:t>
            </a:r>
            <a:r>
              <a:rPr lang="ru-RU" altLang="ru-RU" sz="3200" dirty="0"/>
              <a:t>.</a:t>
            </a:r>
          </a:p>
          <a:p>
            <a:pPr eaLnBrk="1" hangingPunct="1"/>
            <a:r>
              <a:rPr lang="ru-RU" altLang="ru-RU" sz="3200" dirty="0">
                <a:solidFill>
                  <a:srgbClr val="0000CC"/>
                </a:solidFill>
              </a:rPr>
              <a:t>Институт / механизм 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взаимодействия покупателей и продавцов товаров и услуг. </a:t>
            </a:r>
          </a:p>
          <a:p>
            <a:pPr eaLnBrk="1" hangingPunct="1"/>
            <a:r>
              <a:rPr lang="ru-RU" altLang="ru-RU" sz="3200" dirty="0">
                <a:solidFill>
                  <a:srgbClr val="0000CC"/>
                </a:solidFill>
              </a:rPr>
              <a:t>Взаимная передача 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прав собственности. </a:t>
            </a:r>
          </a:p>
          <a:p>
            <a:pPr eaLnBrk="1" hangingPunct="1"/>
            <a:r>
              <a:rPr lang="ru-RU" altLang="ru-RU" sz="3200" dirty="0">
                <a:solidFill>
                  <a:srgbClr val="0000CC"/>
                </a:solidFill>
              </a:rPr>
              <a:t>Механизм перераспределения 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доходов в пользу лучше хозяйствующих субъектов. </a:t>
            </a:r>
          </a:p>
          <a:p>
            <a:pPr eaLnBrk="1" hangingPunct="1"/>
            <a:r>
              <a:rPr lang="ru-RU" altLang="ru-RU" sz="3200" dirty="0">
                <a:solidFill>
                  <a:srgbClr val="0000CC"/>
                </a:solidFill>
              </a:rPr>
              <a:t>Способ 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взаимодействия производителей и потребителей на основе </a:t>
            </a:r>
            <a:r>
              <a:rPr lang="ru-RU" altLang="ru-RU" sz="3200" i="1" u="sng" dirty="0" err="1">
                <a:solidFill>
                  <a:schemeClr val="accent1">
                    <a:lumMod val="75000"/>
                  </a:schemeClr>
                </a:solidFill>
              </a:rPr>
              <a:t>безличностного</a:t>
            </a:r>
            <a:r>
              <a:rPr lang="ru-RU" altLang="ru-RU" sz="3200" i="1" u="sng" dirty="0">
                <a:solidFill>
                  <a:schemeClr val="accent1">
                    <a:lumMod val="75000"/>
                  </a:schemeClr>
                </a:solidFill>
              </a:rPr>
              <a:t> механизма ценовых сигналов 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при регулирующем воздействии институциональных норм и правил.</a:t>
            </a:r>
          </a:p>
          <a:p>
            <a:pPr eaLnBrk="1" hangingPunct="1"/>
            <a:r>
              <a:rPr lang="ru-RU" altLang="ru-RU" sz="3200" dirty="0">
                <a:solidFill>
                  <a:srgbClr val="0000CC"/>
                </a:solidFill>
              </a:rPr>
              <a:t>Совокупность </a:t>
            </a:r>
            <a:r>
              <a:rPr lang="ru-RU" altLang="ru-RU" sz="3200" dirty="0" err="1">
                <a:solidFill>
                  <a:schemeClr val="accent1">
                    <a:lumMod val="75000"/>
                  </a:schemeClr>
                </a:solidFill>
              </a:rPr>
              <a:t>трансанкций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 / товарно-денежных отношений</a:t>
            </a:r>
            <a:r>
              <a:rPr lang="ru-RU" altLang="ru-RU" sz="3200" dirty="0"/>
              <a:t>.</a:t>
            </a:r>
          </a:p>
          <a:p>
            <a:pPr eaLnBrk="1" hangingPunct="1"/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73718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89203" y="435200"/>
            <a:ext cx="6554787" cy="152717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4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9969" y="1717676"/>
            <a:ext cx="9872871" cy="4038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dirty="0" smtClean="0"/>
              <a:t>   </a:t>
            </a:r>
            <a:r>
              <a:rPr lang="ru-RU" altLang="ru-RU" sz="4000" dirty="0" smtClean="0">
                <a:solidFill>
                  <a:schemeClr val="accent1">
                    <a:lumMod val="75000"/>
                  </a:schemeClr>
                </a:solidFill>
              </a:rPr>
              <a:t>Есть результат естественно-исторического процесса развития товарного производства, обусловленный: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4000" dirty="0" smtClean="0">
                <a:solidFill>
                  <a:schemeClr val="accent1">
                    <a:lumMod val="75000"/>
                  </a:schemeClr>
                </a:solidFill>
              </a:rPr>
              <a:t>Общественным разделением труда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4000" dirty="0" smtClean="0">
                <a:solidFill>
                  <a:schemeClr val="accent1">
                    <a:lumMod val="75000"/>
                  </a:schemeClr>
                </a:solidFill>
              </a:rPr>
              <a:t>Обособлением субъектов хозяйствования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4000" dirty="0" smtClean="0">
                <a:solidFill>
                  <a:schemeClr val="accent1">
                    <a:lumMod val="75000"/>
                  </a:schemeClr>
                </a:solidFill>
              </a:rPr>
              <a:t>Появлению товарно-денежных отношений.  </a:t>
            </a:r>
          </a:p>
        </p:txBody>
      </p:sp>
    </p:spTree>
    <p:extLst>
      <p:ext uri="{BB962C8B-B14F-4D97-AF65-F5344CB8AC3E}">
        <p14:creationId xmlns:p14="http://schemas.microsoft.com/office/powerpoint/2010/main" val="287512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 bwMode="auto">
          <a:xfrm>
            <a:off x="1026486" y="407854"/>
            <a:ext cx="10087981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Главные черты рыночной экономики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 bwMode="auto">
          <a:xfrm>
            <a:off x="2027238" y="1233488"/>
            <a:ext cx="7777162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Частная собственность. </a:t>
            </a:r>
          </a:p>
          <a:p>
            <a:pPr eaLnBrk="1" hangingPunct="1"/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Свобода выбора потребителя.</a:t>
            </a:r>
          </a:p>
          <a:p>
            <a:pPr eaLnBrk="1" hangingPunct="1"/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Личная выгода. </a:t>
            </a:r>
          </a:p>
          <a:p>
            <a:pPr eaLnBrk="1" hangingPunct="1"/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Саморегулирование. </a:t>
            </a:r>
          </a:p>
          <a:p>
            <a:pPr eaLnBrk="1" hangingPunct="1"/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Вмешательство государства по необходимости. </a:t>
            </a:r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02042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 bwMode="auto">
          <a:xfrm>
            <a:off x="891103" y="333376"/>
            <a:ext cx="8672513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ru-RU" altLang="ru-RU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функционирования рынка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 bwMode="auto">
          <a:xfrm>
            <a:off x="759854" y="981076"/>
            <a:ext cx="10715222" cy="56054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экономическая свобода производителей (продукт, цены, прибыль…);</a:t>
            </a:r>
          </a:p>
          <a:p>
            <a:pPr eaLnBrk="1" hangingPunct="1">
              <a:defRPr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наличие потребностей в конкретных благах;</a:t>
            </a:r>
          </a:p>
          <a:p>
            <a:pPr eaLnBrk="1" hangingPunct="1">
              <a:defRPr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наличие платежеспособного спроса;</a:t>
            </a:r>
          </a:p>
          <a:p>
            <a:pPr eaLnBrk="1" hangingPunct="1">
              <a:defRPr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отсутствие командной роли государства по отношению к субъектам рынка;</a:t>
            </a:r>
          </a:p>
          <a:p>
            <a:pPr eaLnBrk="1" hangingPunct="1">
              <a:defRPr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наличие рыночной инфраструктуры (в том числе законов и независимого судопроизводства);</a:t>
            </a:r>
          </a:p>
          <a:p>
            <a:pPr eaLnBrk="1" hangingPunct="1">
              <a:defRPr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достаточное число производителей благ, конкуренция между ними. </a:t>
            </a:r>
          </a:p>
          <a:p>
            <a:pPr marL="0" indent="0">
              <a:buNone/>
              <a:defRPr/>
            </a:pPr>
            <a:endParaRPr lang="ru-RU" altLang="ru-RU" sz="2800" dirty="0"/>
          </a:p>
          <a:p>
            <a:pPr eaLnBrk="1" hangingPunct="1">
              <a:defRPr/>
            </a:pPr>
            <a:endParaRPr lang="ru-RU" altLang="ru-RU" sz="1100" dirty="0"/>
          </a:p>
        </p:txBody>
      </p:sp>
    </p:spTree>
    <p:extLst>
      <p:ext uri="{BB962C8B-B14F-4D97-AF65-F5344CB8AC3E}">
        <p14:creationId xmlns:p14="http://schemas.microsoft.com/office/powerpoint/2010/main" val="266422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 bwMode="auto">
          <a:xfrm>
            <a:off x="743755" y="493690"/>
            <a:ext cx="9875520" cy="13563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ru-RU" altLang="ru-RU" sz="54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Конкуренция</a:t>
            </a:r>
            <a:endParaRPr lang="ru-RU" alt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 bwMode="auto">
          <a:xfrm>
            <a:off x="2148066" y="1850050"/>
            <a:ext cx="9468677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борьба участников рынка за лучшие условия производства и реализации продукции; 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движущий механизм рынка; 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фактор внутреннего развития производителей. </a:t>
            </a:r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5972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363" y="260351"/>
            <a:ext cx="9144000" cy="40481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Виды конкуренции</a:t>
            </a:r>
            <a:endParaRPr lang="ru-RU" sz="3600" b="1" dirty="0">
              <a:solidFill>
                <a:srgbClr val="0F2BE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 bwMode="auto">
          <a:xfrm>
            <a:off x="283335" y="665164"/>
            <a:ext cx="11655379" cy="6192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70000"/>
              </a:lnSpc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внутриотраслевая и межотраслевая; </a:t>
            </a:r>
          </a:p>
          <a:p>
            <a:pPr>
              <a:lnSpc>
                <a:spcPct val="70000"/>
              </a:lnSpc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ценовая и неценовая; </a:t>
            </a:r>
          </a:p>
          <a:p>
            <a:pPr>
              <a:lnSpc>
                <a:spcPct val="70000"/>
              </a:lnSpc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совершенная и несовершенная</a:t>
            </a:r>
            <a:r>
              <a:rPr lang="ru-RU" altLang="ru-RU" sz="3600" dirty="0"/>
              <a:t>. </a:t>
            </a:r>
          </a:p>
          <a:p>
            <a:pPr>
              <a:buFontTx/>
              <a:buNone/>
            </a:pPr>
            <a:r>
              <a:rPr lang="ru-RU" altLang="ru-RU" sz="2800" i="1" u="sng" dirty="0" smtClean="0">
                <a:solidFill>
                  <a:srgbClr val="0F2BEC"/>
                </a:solidFill>
              </a:rPr>
              <a:t>Ценовая</a:t>
            </a:r>
            <a:r>
              <a:rPr lang="ru-RU" altLang="ru-RU" sz="2800" i="1" dirty="0" smtClean="0"/>
              <a:t> </a:t>
            </a:r>
            <a:r>
              <a:rPr lang="ru-RU" altLang="ru-RU" sz="2800" i="1" dirty="0">
                <a:solidFill>
                  <a:schemeClr val="accent1">
                    <a:lumMod val="75000"/>
                  </a:schemeClr>
                </a:solidFill>
              </a:rPr>
              <a:t>конкуренция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– на основе снижения затрат производства и цен; используются демпинг, ценовая дискриминация, дифференциация качества товара.</a:t>
            </a:r>
          </a:p>
          <a:p>
            <a:pPr>
              <a:buFontTx/>
              <a:buNone/>
            </a:pPr>
            <a:r>
              <a:rPr lang="ru-RU" altLang="ru-RU" sz="2800" i="1" u="sng" dirty="0" smtClean="0">
                <a:solidFill>
                  <a:srgbClr val="0F2BEC"/>
                </a:solidFill>
              </a:rPr>
              <a:t>Неценовая</a:t>
            </a:r>
            <a:r>
              <a:rPr lang="ru-RU" altLang="ru-RU" sz="2800" i="1" dirty="0" smtClean="0"/>
              <a:t> </a:t>
            </a:r>
            <a:r>
              <a:rPr lang="ru-RU" altLang="ru-RU" sz="2800" i="1" dirty="0">
                <a:solidFill>
                  <a:schemeClr val="accent1">
                    <a:lumMod val="75000"/>
                  </a:schemeClr>
                </a:solidFill>
              </a:rPr>
              <a:t>конкуренция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– на основе технического превосходства, высокого качества и надежности товаров и услуг, улучшения методов продаж и условий оплаты.</a:t>
            </a:r>
          </a:p>
          <a:p>
            <a:pPr marL="45720" indent="0">
              <a:buNone/>
            </a:pPr>
            <a:r>
              <a:rPr lang="ru-RU" altLang="ru-RU" sz="2800" i="1" u="sng" dirty="0">
                <a:solidFill>
                  <a:srgbClr val="0F2BEC"/>
                </a:solidFill>
              </a:rPr>
              <a:t>Совершенная</a:t>
            </a:r>
            <a:r>
              <a:rPr lang="ru-RU" altLang="ru-RU" sz="2800" i="1" dirty="0"/>
              <a:t> </a:t>
            </a:r>
            <a:r>
              <a:rPr lang="ru-RU" altLang="ru-RU" sz="2800" i="1" dirty="0">
                <a:solidFill>
                  <a:schemeClr val="accent1">
                    <a:lumMod val="75000"/>
                  </a:schemeClr>
                </a:solidFill>
              </a:rPr>
              <a:t>конкуренция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- влияние каждого субъекта рыночной экономики на общую ситуацию незначительно. </a:t>
            </a:r>
          </a:p>
          <a:p>
            <a:pPr>
              <a:buFontTx/>
              <a:buNone/>
            </a:pPr>
            <a:r>
              <a:rPr lang="ru-RU" altLang="ru-RU" sz="2800" dirty="0"/>
              <a:t> </a:t>
            </a:r>
            <a:r>
              <a:rPr lang="ru-RU" altLang="ru-RU" sz="2800" i="1" u="sng" dirty="0" smtClean="0">
                <a:solidFill>
                  <a:srgbClr val="0F2BEC"/>
                </a:solidFill>
              </a:rPr>
              <a:t>Несовершенная</a:t>
            </a:r>
            <a:r>
              <a:rPr lang="ru-RU" altLang="ru-RU" sz="2800" i="1" dirty="0" smtClean="0"/>
              <a:t> </a:t>
            </a:r>
            <a:r>
              <a:rPr lang="ru-RU" altLang="ru-RU" sz="2800" i="1" dirty="0">
                <a:solidFill>
                  <a:schemeClr val="accent1">
                    <a:lumMod val="75000"/>
                  </a:schemeClr>
                </a:solidFill>
              </a:rPr>
              <a:t>конкуренция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- возможен контроль над определенной долей рынка. </a:t>
            </a:r>
          </a:p>
        </p:txBody>
      </p:sp>
    </p:spTree>
    <p:extLst>
      <p:ext uri="{BB962C8B-B14F-4D97-AF65-F5344CB8AC3E}">
        <p14:creationId xmlns:p14="http://schemas.microsoft.com/office/powerpoint/2010/main" val="30668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 bwMode="auto">
          <a:xfrm>
            <a:off x="1955800" y="152400"/>
            <a:ext cx="8229600" cy="63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ru-RU" sz="40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 рынка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039" y="981076"/>
            <a:ext cx="9221273" cy="536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40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1419136" y="193183"/>
            <a:ext cx="9036050" cy="692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altLang="ru-RU" sz="32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Характеристика основных моделей рынка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325875"/>
              </p:ext>
            </p:extLst>
          </p:nvPr>
        </p:nvGraphicFramePr>
        <p:xfrm>
          <a:off x="334852" y="674353"/>
          <a:ext cx="11513710" cy="5931696"/>
        </p:xfrm>
        <a:graphic>
          <a:graphicData uri="http://schemas.openxmlformats.org/drawingml/2006/table">
            <a:tbl>
              <a:tblPr/>
              <a:tblGrid>
                <a:gridCol w="1671441"/>
                <a:gridCol w="2054313"/>
                <a:gridCol w="2820064"/>
                <a:gridCol w="2878592"/>
                <a:gridCol w="2089300"/>
              </a:tblGrid>
              <a:tr h="21341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Признаки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Совершенная конкуренция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Несовершенная конкуренция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68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Монополистическая </a:t>
                      </a:r>
                      <a:r>
                        <a:rPr lang="ru-RU" sz="1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конкуренция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Олигополия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/>
                        </a:rPr>
                        <a:t>Чистая монополия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50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Количество фирм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Множество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Много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Несколько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Одна фирма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19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Тип продукции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Однородная, </a:t>
                      </a:r>
                      <a:r>
                        <a:rPr lang="ru-RU" sz="16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стандартизиро-ванная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Мнимая или действительная дифференциация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Однородная или дифференцированная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Уникальная продукция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17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Степень контроля над ценой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Отсутствует контроль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Слабый, незначительный контроль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Частичный контроль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Высокая степень контроля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045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Условия вступления </a:t>
                      </a:r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в </a:t>
                      </a:r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отрасль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Ограничений нет, равный доступ к информации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Относительно легкие, удовлетворительный доступ к информации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Ограничен доступ на рынок и к информации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Доступ на рынок блокирован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39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Неценовая конкуренция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Отсутствует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Используются реклама, торговые марки и товарные знаки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Используется в значительной степени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Создание благоприятного имиджа фирмы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28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Примеры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Фермерские хозяйства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Розничная торговля, производство одежды, обуви, косметики, мебели и т.д.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Автомобилестроение, авиационная, химическая, нефтяная, электронная промышленность и т.д.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Компании коммунального хозяйства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947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2640014" y="274638"/>
            <a:ext cx="757078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l" eaLnBrk="1" hangingPunct="1"/>
            <a:r>
              <a:rPr lang="ru-RU" altLang="ru-RU" sz="48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рынка 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 bwMode="auto">
          <a:xfrm>
            <a:off x="2502593" y="1233487"/>
            <a:ext cx="7581900" cy="52961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Информационная.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alt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Ценообразующая</a:t>
            </a: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Регулирующая.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Координирующая.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Посредническая.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Стимулирующая. 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Санирующая.</a:t>
            </a:r>
          </a:p>
          <a:p>
            <a:pPr eaLnBrk="1" hangingPunct="1"/>
            <a:endParaRPr lang="ru-RU" altLang="ru-RU" dirty="0" smtClean="0"/>
          </a:p>
          <a:p>
            <a:pPr eaLnBrk="1" hangingPunct="1"/>
            <a:endParaRPr lang="ru-RU" altLang="ru-RU" dirty="0" smtClean="0"/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4110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 bwMode="auto">
          <a:xfrm>
            <a:off x="1992313" y="333376"/>
            <a:ext cx="8229600" cy="792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ru-RU" altLang="ru-RU" sz="3600" dirty="0">
                <a:solidFill>
                  <a:srgbClr val="000099"/>
                </a:solidFill>
              </a:rPr>
              <a:t>    </a:t>
            </a:r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 формирует 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 bwMode="auto">
          <a:xfrm>
            <a:off x="1755774" y="1233489"/>
            <a:ext cx="9242783" cy="50642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конкурентную среду;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хозяйственные пропорции;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системность производственных сил;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восприимчивость к техническому прогрессу;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условия реализации экономических интересов;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ценовую оценку результатов деятельности</a:t>
            </a:r>
          </a:p>
          <a:p>
            <a:pPr eaLnBrk="1" hangingPunct="1"/>
            <a:endParaRPr lang="ru-RU" altLang="ru-RU" dirty="0" smtClean="0"/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75986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5225" y="333376"/>
            <a:ext cx="7837488" cy="62071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Субъекты рынка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 bwMode="auto">
          <a:xfrm>
            <a:off x="1146220" y="1233489"/>
            <a:ext cx="10625070" cy="540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   -  </a:t>
            </a:r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домашние хозяйства;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4000" dirty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- бизнес;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4000" dirty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- правительство;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ru-RU" sz="4000" dirty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ru-RU" altLang="ru-RU" sz="4000" dirty="0">
                <a:solidFill>
                  <a:schemeClr val="accent1">
                    <a:lumMod val="75000"/>
                  </a:schemeClr>
                </a:solidFill>
              </a:rPr>
              <a:t>- заграница.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700" dirty="0">
                <a:solidFill>
                  <a:srgbClr val="000099"/>
                </a:solidFill>
              </a:rPr>
              <a:t>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700" dirty="0">
                <a:solidFill>
                  <a:srgbClr val="000099"/>
                </a:solidFill>
              </a:rPr>
              <a:t>  </a:t>
            </a: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Продавцы 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и покупатели; потребители и производители; предприниматели и наемные работники; владельцы ссудного капитала и собственники ценных бумаг и т.п.  </a:t>
            </a:r>
            <a:endParaRPr lang="ru-RU" alt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01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2603500" y="188914"/>
            <a:ext cx="7056438" cy="777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l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рынка 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 bwMode="auto">
          <a:xfrm>
            <a:off x="2532063" y="1808163"/>
            <a:ext cx="7345362" cy="4348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Clr>
                <a:schemeClr val="accent1">
                  <a:lumMod val="75000"/>
                </a:schemeClr>
              </a:buClr>
              <a:buFont typeface="Wingdings 2" panose="05020102010507070707" pitchFamily="18" charset="2"/>
              <a:buChar char="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средства производства;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 2" panose="05020102010507070707" pitchFamily="18" charset="2"/>
              <a:buChar char="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продукты труда;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 2" panose="05020102010507070707" pitchFamily="18" charset="2"/>
              <a:buChar char="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научные идеи;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 2" panose="05020102010507070707" pitchFamily="18" charset="2"/>
              <a:buChar char="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рабочая сила;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 2" panose="05020102010507070707" pitchFamily="18" charset="2"/>
              <a:buChar char="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информация;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 2" panose="05020102010507070707" pitchFamily="18" charset="2"/>
              <a:buChar char="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ценные бумаги;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 2" panose="05020102010507070707" pitchFamily="18" charset="2"/>
              <a:buChar char="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валюта…. </a:t>
            </a:r>
          </a:p>
          <a:p>
            <a:pPr eaLnBrk="1" hangingPunct="1"/>
            <a:endParaRPr lang="ru-RU" altLang="ru-RU" dirty="0" smtClean="0"/>
          </a:p>
        </p:txBody>
      </p:sp>
      <p:sp>
        <p:nvSpPr>
          <p:cNvPr id="16388" name="TextBox 1"/>
          <p:cNvSpPr txBox="1">
            <a:spLocks noChangeArrowheads="1"/>
          </p:cNvSpPr>
          <p:nvPr/>
        </p:nvSpPr>
        <p:spPr bwMode="auto">
          <a:xfrm>
            <a:off x="2640014" y="846138"/>
            <a:ext cx="78120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то, вокруг чего складываются отношения купли продажи</a:t>
            </a:r>
          </a:p>
        </p:txBody>
      </p:sp>
    </p:spTree>
    <p:extLst>
      <p:ext uri="{BB962C8B-B14F-4D97-AF65-F5344CB8AC3E}">
        <p14:creationId xmlns:p14="http://schemas.microsoft.com/office/powerpoint/2010/main" val="331902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2171700" y="296863"/>
            <a:ext cx="8229600" cy="633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Рабочая сила как объект рынка 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 bwMode="auto">
          <a:xfrm>
            <a:off x="1300767" y="1160463"/>
            <a:ext cx="10328856" cy="5148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совокупность физических и интеллектуальных способностей человека к труду;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в условиях рыночной экономики – товар;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создает стоимость большую, чем он сам стоит (чем оценивает его работодатель);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стоимость рабочей силы зависит от спроса (региона, отрасли), степени развитости социального партнерства, трудового законодательства;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от рабочей силы зависит эффективность использования основных и оборотных фондов.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54562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 bwMode="auto">
          <a:xfrm>
            <a:off x="2170185" y="208835"/>
            <a:ext cx="82296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ru-RU" altLang="ru-RU" sz="40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Рыночный кругооборот</a:t>
            </a:r>
          </a:p>
        </p:txBody>
      </p:sp>
      <p:sp>
        <p:nvSpPr>
          <p:cNvPr id="18435" name="Rectangle 3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grpSp>
        <p:nvGrpSpPr>
          <p:cNvPr id="18436" name="Group 1"/>
          <p:cNvGrpSpPr>
            <a:grpSpLocks noChangeAspect="1"/>
          </p:cNvGrpSpPr>
          <p:nvPr/>
        </p:nvGrpSpPr>
        <p:grpSpPr bwMode="auto">
          <a:xfrm>
            <a:off x="1685997" y="913121"/>
            <a:ext cx="8713788" cy="4573587"/>
            <a:chOff x="2486" y="8187"/>
            <a:chExt cx="6112" cy="3208"/>
          </a:xfrm>
        </p:grpSpPr>
        <p:sp>
          <p:nvSpPr>
            <p:cNvPr id="18438" name="AutoShape 34"/>
            <p:cNvSpPr>
              <a:spLocks noChangeAspect="1" noChangeArrowheads="1" noTextEdit="1"/>
            </p:cNvSpPr>
            <p:nvPr/>
          </p:nvSpPr>
          <p:spPr bwMode="auto">
            <a:xfrm>
              <a:off x="2486" y="8245"/>
              <a:ext cx="6112" cy="3048"/>
            </a:xfrm>
            <a:prstGeom prst="rect">
              <a:avLst/>
            </a:prstGeom>
            <a:noFill/>
            <a:ln w="317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39" name="Text Box 33"/>
            <p:cNvSpPr txBox="1">
              <a:spLocks noChangeArrowheads="1"/>
            </p:cNvSpPr>
            <p:nvPr/>
          </p:nvSpPr>
          <p:spPr bwMode="auto">
            <a:xfrm>
              <a:off x="7332" y="9337"/>
              <a:ext cx="1266" cy="84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8440" name="Oval 32"/>
            <p:cNvSpPr>
              <a:spLocks noChangeArrowheads="1"/>
            </p:cNvSpPr>
            <p:nvPr/>
          </p:nvSpPr>
          <p:spPr bwMode="auto">
            <a:xfrm>
              <a:off x="4774" y="8241"/>
              <a:ext cx="1665" cy="1363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anose="020F0502020204030204" pitchFamily="34" charset="0"/>
              </a:endParaRPr>
            </a:p>
          </p:txBody>
        </p:sp>
        <p:sp>
          <p:nvSpPr>
            <p:cNvPr id="18441" name="Text Box 31"/>
            <p:cNvSpPr txBox="1">
              <a:spLocks noChangeArrowheads="1"/>
            </p:cNvSpPr>
            <p:nvPr/>
          </p:nvSpPr>
          <p:spPr bwMode="auto">
            <a:xfrm>
              <a:off x="5113" y="8442"/>
              <a:ext cx="1010" cy="9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200" b="1">
                  <a:solidFill>
                    <a:srgbClr val="0000CC"/>
                  </a:solidFill>
                  <a:cs typeface="Times New Roman" panose="02020603050405020304" pitchFamily="18" charset="0"/>
                </a:rPr>
                <a:t>Рынки </a:t>
              </a:r>
              <a:endParaRPr lang="ru-RU" altLang="ru-RU" sz="2200">
                <a:solidFill>
                  <a:srgbClr val="0000CC"/>
                </a:solidFill>
              </a:endParaRPr>
            </a:p>
            <a:p>
              <a:pPr algn="ctr"/>
              <a:r>
                <a:rPr lang="ru-RU" altLang="ru-RU" sz="2200" b="1">
                  <a:solidFill>
                    <a:srgbClr val="0000CC"/>
                  </a:solidFill>
                  <a:cs typeface="Times New Roman" panose="02020603050405020304" pitchFamily="18" charset="0"/>
                </a:rPr>
                <a:t>факторов производ-ства</a:t>
              </a:r>
              <a:endParaRPr lang="ru-RU" altLang="ru-RU" sz="2200">
                <a:solidFill>
                  <a:srgbClr val="0000CC"/>
                </a:solidFill>
              </a:endParaRPr>
            </a:p>
          </p:txBody>
        </p:sp>
        <p:sp>
          <p:nvSpPr>
            <p:cNvPr id="18442" name="Line 30"/>
            <p:cNvSpPr>
              <a:spLocks noChangeShapeType="1"/>
            </p:cNvSpPr>
            <p:nvPr/>
          </p:nvSpPr>
          <p:spPr bwMode="auto">
            <a:xfrm flipV="1">
              <a:off x="6426" y="8788"/>
              <a:ext cx="1807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43" name="Oval 29"/>
            <p:cNvSpPr>
              <a:spLocks noChangeArrowheads="1"/>
            </p:cNvSpPr>
            <p:nvPr/>
          </p:nvSpPr>
          <p:spPr bwMode="auto">
            <a:xfrm>
              <a:off x="4851" y="10012"/>
              <a:ext cx="1588" cy="1383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anose="020F0502020204030204" pitchFamily="34" charset="0"/>
              </a:endParaRPr>
            </a:p>
          </p:txBody>
        </p:sp>
        <p:sp>
          <p:nvSpPr>
            <p:cNvPr id="18444" name="Line 27"/>
            <p:cNvSpPr>
              <a:spLocks noChangeShapeType="1"/>
            </p:cNvSpPr>
            <p:nvPr/>
          </p:nvSpPr>
          <p:spPr bwMode="auto">
            <a:xfrm>
              <a:off x="8233" y="8788"/>
              <a:ext cx="10" cy="5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45" name="Line 26"/>
            <p:cNvSpPr>
              <a:spLocks noChangeShapeType="1"/>
            </p:cNvSpPr>
            <p:nvPr/>
          </p:nvSpPr>
          <p:spPr bwMode="auto">
            <a:xfrm flipV="1">
              <a:off x="7992" y="8923"/>
              <a:ext cx="1" cy="41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46" name="Line 25"/>
            <p:cNvSpPr>
              <a:spLocks noChangeShapeType="1"/>
            </p:cNvSpPr>
            <p:nvPr/>
          </p:nvSpPr>
          <p:spPr bwMode="auto">
            <a:xfrm flipH="1" flipV="1">
              <a:off x="6421" y="10491"/>
              <a:ext cx="157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47" name="Line 24"/>
            <p:cNvSpPr>
              <a:spLocks noChangeShapeType="1"/>
            </p:cNvSpPr>
            <p:nvPr/>
          </p:nvSpPr>
          <p:spPr bwMode="auto">
            <a:xfrm flipH="1">
              <a:off x="8005" y="10177"/>
              <a:ext cx="1" cy="31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48" name="Line 23"/>
            <p:cNvSpPr>
              <a:spLocks noChangeShapeType="1"/>
            </p:cNvSpPr>
            <p:nvPr/>
          </p:nvSpPr>
          <p:spPr bwMode="auto">
            <a:xfrm flipV="1">
              <a:off x="8244" y="10164"/>
              <a:ext cx="0" cy="55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49" name="Line 22"/>
            <p:cNvSpPr>
              <a:spLocks noChangeShapeType="1"/>
            </p:cNvSpPr>
            <p:nvPr/>
          </p:nvSpPr>
          <p:spPr bwMode="auto">
            <a:xfrm flipV="1">
              <a:off x="3261" y="10489"/>
              <a:ext cx="1589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0" name="Text Box 21"/>
            <p:cNvSpPr txBox="1">
              <a:spLocks noChangeArrowheads="1"/>
            </p:cNvSpPr>
            <p:nvPr/>
          </p:nvSpPr>
          <p:spPr bwMode="auto">
            <a:xfrm>
              <a:off x="7358" y="9596"/>
              <a:ext cx="1032" cy="2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indent="2524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 b="1">
                  <a:solidFill>
                    <a:srgbClr val="0000CC"/>
                  </a:solidFill>
                  <a:cs typeface="Times New Roman" panose="02020603050405020304" pitchFamily="18" charset="0"/>
                </a:rPr>
                <a:t>Фирмы</a:t>
              </a:r>
              <a:endParaRPr lang="ru-RU" altLang="ru-RU" sz="2400">
                <a:solidFill>
                  <a:srgbClr val="0000CC"/>
                </a:solidFill>
              </a:endParaRPr>
            </a:p>
          </p:txBody>
        </p:sp>
        <p:sp>
          <p:nvSpPr>
            <p:cNvPr id="18451" name="Text Box 20"/>
            <p:cNvSpPr txBox="1">
              <a:spLocks noChangeArrowheads="1"/>
            </p:cNvSpPr>
            <p:nvPr/>
          </p:nvSpPr>
          <p:spPr bwMode="auto">
            <a:xfrm>
              <a:off x="2574" y="9315"/>
              <a:ext cx="1291" cy="908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8452" name="Line 19"/>
            <p:cNvSpPr>
              <a:spLocks noChangeShapeType="1"/>
            </p:cNvSpPr>
            <p:nvPr/>
          </p:nvSpPr>
          <p:spPr bwMode="auto">
            <a:xfrm flipH="1">
              <a:off x="6439" y="8914"/>
              <a:ext cx="1566" cy="1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3" name="Line 18"/>
            <p:cNvSpPr>
              <a:spLocks noChangeShapeType="1"/>
            </p:cNvSpPr>
            <p:nvPr/>
          </p:nvSpPr>
          <p:spPr bwMode="auto">
            <a:xfrm>
              <a:off x="6439" y="10703"/>
              <a:ext cx="1804" cy="1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4" name="Line 17"/>
            <p:cNvSpPr>
              <a:spLocks noChangeShapeType="1"/>
            </p:cNvSpPr>
            <p:nvPr/>
          </p:nvSpPr>
          <p:spPr bwMode="auto">
            <a:xfrm flipH="1" flipV="1">
              <a:off x="3271" y="8907"/>
              <a:ext cx="1488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5" name="Line 16"/>
            <p:cNvSpPr>
              <a:spLocks noChangeShapeType="1"/>
            </p:cNvSpPr>
            <p:nvPr/>
          </p:nvSpPr>
          <p:spPr bwMode="auto">
            <a:xfrm>
              <a:off x="2984" y="8744"/>
              <a:ext cx="1825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6" name="Line 15"/>
            <p:cNvSpPr>
              <a:spLocks noChangeShapeType="1"/>
            </p:cNvSpPr>
            <p:nvPr/>
          </p:nvSpPr>
          <p:spPr bwMode="auto">
            <a:xfrm flipH="1">
              <a:off x="3261" y="8924"/>
              <a:ext cx="10" cy="39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7" name="Line 14"/>
            <p:cNvSpPr>
              <a:spLocks noChangeShapeType="1"/>
            </p:cNvSpPr>
            <p:nvPr/>
          </p:nvSpPr>
          <p:spPr bwMode="auto">
            <a:xfrm flipV="1">
              <a:off x="2983" y="8731"/>
              <a:ext cx="1" cy="57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8" name="Line 13"/>
            <p:cNvSpPr>
              <a:spLocks noChangeShapeType="1"/>
            </p:cNvSpPr>
            <p:nvPr/>
          </p:nvSpPr>
          <p:spPr bwMode="auto">
            <a:xfrm flipH="1">
              <a:off x="2973" y="10626"/>
              <a:ext cx="1877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9" name="Line 12"/>
            <p:cNvSpPr>
              <a:spLocks noChangeShapeType="1"/>
            </p:cNvSpPr>
            <p:nvPr/>
          </p:nvSpPr>
          <p:spPr bwMode="auto">
            <a:xfrm flipV="1">
              <a:off x="2991" y="10214"/>
              <a:ext cx="0" cy="40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60" name="Line 11"/>
            <p:cNvSpPr>
              <a:spLocks noChangeShapeType="1"/>
            </p:cNvSpPr>
            <p:nvPr/>
          </p:nvSpPr>
          <p:spPr bwMode="auto">
            <a:xfrm>
              <a:off x="3260" y="10223"/>
              <a:ext cx="1" cy="26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61" name="Text Box 10"/>
            <p:cNvSpPr txBox="1">
              <a:spLocks noChangeArrowheads="1"/>
            </p:cNvSpPr>
            <p:nvPr/>
          </p:nvSpPr>
          <p:spPr bwMode="auto">
            <a:xfrm>
              <a:off x="2638" y="9507"/>
              <a:ext cx="1111" cy="5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 b="1">
                  <a:solidFill>
                    <a:srgbClr val="0000CC"/>
                  </a:solidFill>
                  <a:cs typeface="Times New Roman" panose="02020603050405020304" pitchFamily="18" charset="0"/>
                </a:rPr>
                <a:t>Домохо-зяйства</a:t>
              </a:r>
              <a:endParaRPr lang="ru-RU" altLang="ru-RU" sz="2400">
                <a:solidFill>
                  <a:srgbClr val="0000CC"/>
                </a:solidFill>
              </a:endParaRPr>
            </a:p>
          </p:txBody>
        </p:sp>
        <p:sp>
          <p:nvSpPr>
            <p:cNvPr id="18462" name="Text Box 9"/>
            <p:cNvSpPr txBox="1">
              <a:spLocks noChangeArrowheads="1"/>
            </p:cNvSpPr>
            <p:nvPr/>
          </p:nvSpPr>
          <p:spPr bwMode="auto">
            <a:xfrm>
              <a:off x="3900" y="10164"/>
              <a:ext cx="960" cy="21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cs typeface="Times New Roman" panose="02020603050405020304" pitchFamily="18" charset="0"/>
                </a:rPr>
                <a:t>Расходы</a:t>
              </a:r>
              <a:endParaRPr lang="ru-RU" altLang="ru-RU" sz="2400"/>
            </a:p>
          </p:txBody>
        </p:sp>
        <p:sp>
          <p:nvSpPr>
            <p:cNvPr id="18463" name="Text Box 8"/>
            <p:cNvSpPr txBox="1">
              <a:spLocks noChangeArrowheads="1"/>
            </p:cNvSpPr>
            <p:nvPr/>
          </p:nvSpPr>
          <p:spPr bwMode="auto">
            <a:xfrm>
              <a:off x="6578" y="10214"/>
              <a:ext cx="833" cy="21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cs typeface="Times New Roman" panose="02020603050405020304" pitchFamily="18" charset="0"/>
                </a:rPr>
                <a:t>Доходы</a:t>
              </a:r>
              <a:endParaRPr lang="ru-RU" altLang="ru-RU" sz="2400"/>
            </a:p>
          </p:txBody>
        </p:sp>
        <p:sp>
          <p:nvSpPr>
            <p:cNvPr id="18464" name="Text Box 7"/>
            <p:cNvSpPr txBox="1">
              <a:spLocks noChangeArrowheads="1"/>
            </p:cNvSpPr>
            <p:nvPr/>
          </p:nvSpPr>
          <p:spPr bwMode="auto">
            <a:xfrm>
              <a:off x="2991" y="10669"/>
              <a:ext cx="1744" cy="4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cs typeface="Times New Roman" panose="02020603050405020304" pitchFamily="18" charset="0"/>
                </a:rPr>
                <a:t>Потребительские блага</a:t>
              </a:r>
              <a:endParaRPr lang="ru-RU" altLang="ru-RU" sz="2400"/>
            </a:p>
          </p:txBody>
        </p:sp>
        <p:sp>
          <p:nvSpPr>
            <p:cNvPr id="18465" name="Text Box 6"/>
            <p:cNvSpPr txBox="1">
              <a:spLocks noChangeArrowheads="1"/>
            </p:cNvSpPr>
            <p:nvPr/>
          </p:nvSpPr>
          <p:spPr bwMode="auto">
            <a:xfrm>
              <a:off x="6426" y="8245"/>
              <a:ext cx="1531" cy="4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cs typeface="Times New Roman" panose="02020603050405020304" pitchFamily="18" charset="0"/>
                </a:rPr>
                <a:t>Факторы    производства</a:t>
              </a:r>
              <a:endParaRPr lang="ru-RU" altLang="ru-RU" sz="2400"/>
            </a:p>
          </p:txBody>
        </p:sp>
        <p:sp>
          <p:nvSpPr>
            <p:cNvPr id="18466" name="Text Box 5"/>
            <p:cNvSpPr txBox="1">
              <a:spLocks noChangeArrowheads="1"/>
            </p:cNvSpPr>
            <p:nvPr/>
          </p:nvSpPr>
          <p:spPr bwMode="auto">
            <a:xfrm>
              <a:off x="2534" y="8187"/>
              <a:ext cx="2340" cy="4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 dirty="0">
                  <a:cs typeface="Times New Roman" panose="02020603050405020304" pitchFamily="18" charset="0"/>
                </a:rPr>
                <a:t>Услуги факторов производства</a:t>
              </a:r>
              <a:endParaRPr lang="ru-RU" altLang="ru-RU" sz="2400" dirty="0"/>
            </a:p>
          </p:txBody>
        </p:sp>
        <p:sp>
          <p:nvSpPr>
            <p:cNvPr id="18467" name="Text Box 4"/>
            <p:cNvSpPr txBox="1">
              <a:spLocks noChangeArrowheads="1"/>
            </p:cNvSpPr>
            <p:nvPr/>
          </p:nvSpPr>
          <p:spPr bwMode="auto">
            <a:xfrm>
              <a:off x="3538" y="8936"/>
              <a:ext cx="953" cy="2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cs typeface="Times New Roman" panose="02020603050405020304" pitchFamily="18" charset="0"/>
                </a:rPr>
                <a:t>Доходы</a:t>
              </a:r>
              <a:endParaRPr lang="ru-RU" altLang="ru-RU" sz="2400"/>
            </a:p>
          </p:txBody>
        </p:sp>
        <p:sp>
          <p:nvSpPr>
            <p:cNvPr id="18468" name="Text Box 3"/>
            <p:cNvSpPr txBox="1">
              <a:spLocks noChangeArrowheads="1"/>
            </p:cNvSpPr>
            <p:nvPr/>
          </p:nvSpPr>
          <p:spPr bwMode="auto">
            <a:xfrm>
              <a:off x="6553" y="10818"/>
              <a:ext cx="1717" cy="3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cs typeface="Times New Roman" panose="02020603050405020304" pitchFamily="18" charset="0"/>
                </a:rPr>
                <a:t>Товары и услуги</a:t>
              </a:r>
              <a:endParaRPr lang="ru-RU" altLang="ru-RU" sz="2400"/>
            </a:p>
          </p:txBody>
        </p:sp>
        <p:sp>
          <p:nvSpPr>
            <p:cNvPr id="18469" name="Text Box 2"/>
            <p:cNvSpPr txBox="1">
              <a:spLocks noChangeArrowheads="1"/>
            </p:cNvSpPr>
            <p:nvPr/>
          </p:nvSpPr>
          <p:spPr bwMode="auto">
            <a:xfrm>
              <a:off x="6706" y="8934"/>
              <a:ext cx="963" cy="2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>
                  <a:cs typeface="Times New Roman" panose="02020603050405020304" pitchFamily="18" charset="0"/>
                </a:rPr>
                <a:t>Расходы</a:t>
              </a:r>
              <a:endParaRPr lang="ru-RU" altLang="ru-RU" sz="2400"/>
            </a:p>
          </p:txBody>
        </p:sp>
        <p:sp>
          <p:nvSpPr>
            <p:cNvPr id="18470" name="Text Box 28"/>
            <p:cNvSpPr txBox="1">
              <a:spLocks noChangeArrowheads="1"/>
            </p:cNvSpPr>
            <p:nvPr/>
          </p:nvSpPr>
          <p:spPr bwMode="auto">
            <a:xfrm>
              <a:off x="5062" y="10265"/>
              <a:ext cx="1010" cy="7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400" b="1">
                  <a:solidFill>
                    <a:srgbClr val="0000CC"/>
                  </a:solidFill>
                  <a:cs typeface="Times New Roman" panose="02020603050405020304" pitchFamily="18" charset="0"/>
                </a:rPr>
                <a:t>Рынки</a:t>
              </a:r>
              <a:endParaRPr lang="ru-RU" altLang="ru-RU" sz="2400">
                <a:solidFill>
                  <a:srgbClr val="0000CC"/>
                </a:solidFill>
              </a:endParaRPr>
            </a:p>
            <a:p>
              <a:pPr algn="ctr"/>
              <a:r>
                <a:rPr lang="ru-RU" altLang="ru-RU" sz="2400" b="1">
                  <a:solidFill>
                    <a:srgbClr val="0000CC"/>
                  </a:solidFill>
                  <a:cs typeface="Times New Roman" panose="02020603050405020304" pitchFamily="18" charset="0"/>
                </a:rPr>
                <a:t>товаров и услуг</a:t>
              </a:r>
              <a:endParaRPr lang="ru-RU" altLang="ru-RU" sz="2400">
                <a:solidFill>
                  <a:srgbClr val="0000CC"/>
                </a:solidFill>
              </a:endParaRPr>
            </a:p>
          </p:txBody>
        </p:sp>
      </p:grpSp>
      <p:sp>
        <p:nvSpPr>
          <p:cNvPr id="18437" name="TextBox 37"/>
          <p:cNvSpPr txBox="1">
            <a:spLocks noChangeArrowheads="1"/>
          </p:cNvSpPr>
          <p:nvPr/>
        </p:nvSpPr>
        <p:spPr bwMode="auto">
          <a:xfrm>
            <a:off x="1685997" y="5850553"/>
            <a:ext cx="97890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i="1" dirty="0">
                <a:solidFill>
                  <a:schemeClr val="accent1">
                    <a:lumMod val="75000"/>
                  </a:schemeClr>
                </a:solidFill>
              </a:rPr>
              <a:t>Модель не учитывает</a:t>
            </a:r>
            <a:r>
              <a:rPr lang="en-US" altLang="ru-RU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sz="2400" i="1" dirty="0">
                <a:solidFill>
                  <a:schemeClr val="accent1">
                    <a:lumMod val="75000"/>
                  </a:schemeClr>
                </a:solidFill>
              </a:rPr>
              <a:t>накопление экономических благ и денег</a:t>
            </a:r>
            <a:r>
              <a:rPr lang="en-US" altLang="ru-RU" sz="2400" i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altLang="ru-RU" sz="24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04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 bwMode="auto">
          <a:xfrm>
            <a:off x="1992313" y="146051"/>
            <a:ext cx="8229600" cy="728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рынков</a:t>
            </a: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1738648" y="2889250"/>
            <a:ext cx="4644691" cy="1944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1000"/>
              </a:spcAft>
              <a:defRPr/>
            </a:pPr>
            <a:r>
              <a:rPr lang="ru-RU" altLang="ru-RU" sz="20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 территориальному признаку</a:t>
            </a:r>
          </a:p>
          <a:p>
            <a:pPr marL="285750" indent="-285750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000" b="1" dirty="0">
                <a:latin typeface="+mn-lt"/>
              </a:rPr>
              <a:t>  </a:t>
            </a:r>
            <a:r>
              <a:rPr lang="ru-RU" altLang="ru-RU" sz="2000" dirty="0">
                <a:latin typeface="+mn-lt"/>
              </a:rPr>
              <a:t>местный (локальный)</a:t>
            </a:r>
          </a:p>
          <a:p>
            <a:pPr marL="342900" indent="-342900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региональный в стране</a:t>
            </a:r>
          </a:p>
          <a:p>
            <a:pPr marL="342900" indent="-342900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национальный</a:t>
            </a:r>
          </a:p>
          <a:p>
            <a:pPr marL="342900" indent="-342900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региональный между странами</a:t>
            </a:r>
          </a:p>
          <a:p>
            <a:pPr marL="342900" indent="-342900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мировой</a:t>
            </a:r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3575051" y="4938713"/>
            <a:ext cx="5178425" cy="14922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1000"/>
              </a:spcAft>
              <a:defRPr/>
            </a:pPr>
            <a:r>
              <a:rPr lang="ru-RU" altLang="ru-RU" sz="20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 механизму функционирования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</a:t>
            </a:r>
            <a:r>
              <a:rPr lang="ru-RU" altLang="ru-RU" sz="2000" dirty="0">
                <a:latin typeface="+mn-lt"/>
                <a:cs typeface="Times New Roman" panose="02020603050405020304" pitchFamily="18" charset="0"/>
              </a:rPr>
              <a:t>равновесный (спроса = предложению) 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  <a:cs typeface="Times New Roman" panose="02020603050405020304" pitchFamily="18" charset="0"/>
              </a:rPr>
              <a:t> дефицитный (спрос </a:t>
            </a:r>
            <a:r>
              <a:rPr lang="en-US" altLang="ru-RU" sz="2000" dirty="0">
                <a:latin typeface="+mn-lt"/>
                <a:cs typeface="Times New Roman" panose="02020603050405020304" pitchFamily="18" charset="0"/>
              </a:rPr>
              <a:t>&gt; </a:t>
            </a:r>
            <a:r>
              <a:rPr lang="ru-RU" altLang="ru-RU" sz="2000" dirty="0">
                <a:latin typeface="+mn-lt"/>
                <a:cs typeface="Times New Roman" panose="02020603050405020304" pitchFamily="18" charset="0"/>
              </a:rPr>
              <a:t>предложения)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  <a:cs typeface="Times New Roman" panose="02020603050405020304" pitchFamily="18" charset="0"/>
              </a:rPr>
              <a:t> избыточный (предложение </a:t>
            </a:r>
            <a:r>
              <a:rPr lang="en-US" altLang="ru-RU" sz="2000" dirty="0">
                <a:latin typeface="+mn-lt"/>
                <a:cs typeface="Times New Roman" panose="02020603050405020304" pitchFamily="18" charset="0"/>
              </a:rPr>
              <a:t>&gt;</a:t>
            </a:r>
            <a:r>
              <a:rPr lang="ru-RU" altLang="ru-RU" sz="2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latin typeface="+mn-lt"/>
                <a:cs typeface="Times New Roman" panose="02020603050405020304" pitchFamily="18" charset="0"/>
              </a:rPr>
              <a:t>спроса)</a:t>
            </a:r>
            <a:endParaRPr lang="ru-RU" altLang="ru-RU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6600825" y="2889250"/>
            <a:ext cx="3556000" cy="1944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1000"/>
              </a:spcAft>
              <a:defRPr/>
            </a:pPr>
            <a:r>
              <a:rPr lang="ru-RU" altLang="ru-RU" sz="20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 степени насыщенности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равновесный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дефицитный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избыточный</a:t>
            </a:r>
          </a:p>
        </p:txBody>
      </p:sp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6600826" y="1044575"/>
            <a:ext cx="3554413" cy="17287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1000"/>
              </a:spcAft>
              <a:defRPr/>
            </a:pPr>
            <a:r>
              <a:rPr lang="ru-RU" altLang="ru-RU" sz="20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 объекту рыночных отношений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товарный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финансовый 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труда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0914" y="1044575"/>
            <a:ext cx="5842426" cy="17287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1000"/>
              </a:spcAft>
              <a:defRPr/>
            </a:pPr>
            <a:r>
              <a:rPr lang="ru-RU" altLang="ru-RU" sz="20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 типу рыночной структуры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altLang="ru-RU" sz="2000" dirty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совершенная конкуренция 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+mn-lt"/>
              </a:rPr>
              <a:t> монополистическая конкуренция 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+mn-lt"/>
              </a:rPr>
              <a:t>олигополия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+mn-lt"/>
              </a:rPr>
              <a:t>чистая монополия </a:t>
            </a:r>
          </a:p>
        </p:txBody>
      </p:sp>
    </p:spTree>
    <p:extLst>
      <p:ext uri="{BB962C8B-B14F-4D97-AF65-F5344CB8AC3E}">
        <p14:creationId xmlns:p14="http://schemas.microsoft.com/office/powerpoint/2010/main" val="34171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 bwMode="auto">
          <a:xfrm>
            <a:off x="1966555" y="257557"/>
            <a:ext cx="8229600" cy="936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Инфраструктура рынка 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 bwMode="auto">
          <a:xfrm>
            <a:off x="969047" y="1052514"/>
            <a:ext cx="10918153" cy="51133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45720" indent="0" eaLnBrk="1" hangingPunct="1">
              <a:buNone/>
            </a:pPr>
            <a:r>
              <a:rPr lang="ru-RU" altLang="ru-RU" sz="2800" i="1" dirty="0">
                <a:solidFill>
                  <a:schemeClr val="accent1">
                    <a:lumMod val="75000"/>
                  </a:schemeClr>
                </a:solidFill>
              </a:rPr>
              <a:t>«Инфраструктура» - "</a:t>
            </a:r>
            <a:r>
              <a:rPr lang="ru-RU" altLang="ru-RU" sz="2800" i="1" dirty="0" err="1">
                <a:solidFill>
                  <a:schemeClr val="accent1">
                    <a:lumMod val="75000"/>
                  </a:schemeClr>
                </a:solidFill>
              </a:rPr>
              <a:t>infra</a:t>
            </a:r>
            <a:r>
              <a:rPr lang="ru-RU" altLang="ru-RU" sz="2800" i="1" dirty="0">
                <a:solidFill>
                  <a:schemeClr val="accent1">
                    <a:lumMod val="75000"/>
                  </a:schemeClr>
                </a:solidFill>
              </a:rPr>
              <a:t>" - ниже, под; "</a:t>
            </a:r>
            <a:r>
              <a:rPr lang="ru-RU" altLang="ru-RU" sz="2800" i="1" dirty="0" err="1">
                <a:solidFill>
                  <a:schemeClr val="accent1">
                    <a:lumMod val="75000"/>
                  </a:schemeClr>
                </a:solidFill>
              </a:rPr>
              <a:t>structura</a:t>
            </a:r>
            <a:r>
              <a:rPr lang="ru-RU" altLang="ru-RU" sz="2800" i="1" dirty="0">
                <a:solidFill>
                  <a:schemeClr val="accent1">
                    <a:lumMod val="75000"/>
                  </a:schemeClr>
                </a:solidFill>
              </a:rPr>
              <a:t>" - строение, расположение. </a:t>
            </a:r>
            <a:endParaRPr lang="ru-RU" altLang="ru-RU" sz="28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eaLnBrk="1" hangingPunct="1">
              <a:buNone/>
            </a:pPr>
            <a:endParaRPr lang="ru-RU" altLang="ru-RU" sz="28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eaLnBrk="1" hangingPunct="1">
              <a:buNone/>
            </a:pP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Бывает: производственная, социальная. </a:t>
            </a:r>
          </a:p>
          <a:p>
            <a:pPr marL="0" indent="0">
              <a:buNone/>
            </a:pP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Например</a:t>
            </a: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, совокупность отраслей, обслуживающих функционирование материального производства.</a:t>
            </a:r>
          </a:p>
          <a:p>
            <a:pPr marL="0" indent="0">
              <a:buNone/>
            </a:pPr>
            <a:r>
              <a:rPr lang="ru-RU" altLang="ru-RU" sz="3600" b="1" dirty="0" smtClean="0">
                <a:solidFill>
                  <a:srgbClr val="0F2BEC"/>
                </a:solidFill>
              </a:rPr>
              <a:t>Рыночная </a:t>
            </a:r>
            <a:r>
              <a:rPr lang="ru-RU" altLang="ru-RU" sz="3600" b="1" dirty="0">
                <a:solidFill>
                  <a:srgbClr val="0F2BEC"/>
                </a:solidFill>
              </a:rPr>
              <a:t>инфраструктура</a:t>
            </a: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: совокупность организационно-правовых и экономических отношений.</a:t>
            </a:r>
          </a:p>
          <a:p>
            <a:pPr eaLnBrk="1" hangingPunct="1"/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343152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 bwMode="auto">
          <a:xfrm>
            <a:off x="1524000" y="225425"/>
            <a:ext cx="10092744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Элементы рыночной инфраструктуры</a:t>
            </a: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 bwMode="auto">
          <a:xfrm>
            <a:off x="798490" y="1089024"/>
            <a:ext cx="10676586" cy="54920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биржи (товарные, сырьевые, фондовые, валютные, труда);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аукционы, ярмарки, выставочные комплексы;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кредитная система и коммерческие банки;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эмиссионная система и эмиссионные банки;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система регулирования занятости населения;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информационные технологии, средства деловой коммуникации;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налоговая система;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система страхования хозяйственных рисков;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рекламные агентства, средства массовой </a:t>
            </a: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информации</a:t>
            </a:r>
            <a:endParaRPr lang="ru-RU" alt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/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294206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1124754" y="279065"/>
            <a:ext cx="9616225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Элементы рыночной инфраструктуры </a:t>
            </a:r>
            <a:r>
              <a:rPr lang="ru-RU" altLang="ru-RU" sz="36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(продолжение)</a:t>
            </a:r>
            <a:br>
              <a:rPr lang="ru-RU" altLang="ru-RU" sz="36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rgbClr val="0F2BE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708338" y="1159100"/>
            <a:ext cx="10947041" cy="509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торговые палаты, общественные, добровольные и государственные ассоциации деловых кругов;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таможенная система;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профсоюзы работающих по найму;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система профессионального образования;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аудиторские компании;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консалтинговые компании;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общественные и государственные фонды стимулирования деловой активности;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специальные зоны свободного предпринимательства.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2168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135" y="260349"/>
            <a:ext cx="7894750" cy="6385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Заголовок 1"/>
          <p:cNvSpPr>
            <a:spLocks noGrp="1"/>
          </p:cNvSpPr>
          <p:nvPr>
            <p:ph type="title"/>
          </p:nvPr>
        </p:nvSpPr>
        <p:spPr bwMode="auto">
          <a:xfrm>
            <a:off x="6851651" y="1089026"/>
            <a:ext cx="3635375" cy="836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endParaRPr lang="ru-RU" altLang="ru-RU" sz="3200" dirty="0">
              <a:solidFill>
                <a:srgbClr val="0F2B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36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 bwMode="auto">
          <a:xfrm>
            <a:off x="1847850" y="115889"/>
            <a:ext cx="8686800" cy="72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Преимущества рыночного механизма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 bwMode="auto">
          <a:xfrm>
            <a:off x="837127" y="1378039"/>
            <a:ext cx="10805374" cy="5218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Эффективное распределение ресурсов.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Свобода выбора потребителей и производителей.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Адаптивность к меняющимся условиям.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Эффективное внедрение результатов НТП.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Заинтересованность в расширении ассортимента продукции.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Стремление к расширению доли на рынке и диверсификации рыночных сегментов.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Наличие действенных стимулов к повышению качества продукции.</a:t>
            </a:r>
          </a:p>
          <a:p>
            <a:pPr eaLnBrk="1" hangingPunct="1"/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17488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 bwMode="auto">
          <a:xfrm>
            <a:off x="2157211" y="158572"/>
            <a:ext cx="8229600" cy="563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ru-RU" altLang="ru-RU" sz="36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 рыночного механизма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692151"/>
            <a:ext cx="7795631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8415138" y="1354318"/>
            <a:ext cx="18493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dirty="0">
                <a:solidFill>
                  <a:schemeClr val="accent1">
                    <a:lumMod val="75000"/>
                  </a:schemeClr>
                </a:solidFill>
              </a:rPr>
              <a:t>кризисы, инфляция, безработица.</a:t>
            </a:r>
          </a:p>
        </p:txBody>
      </p:sp>
      <p:sp>
        <p:nvSpPr>
          <p:cNvPr id="26629" name="Text Box 7"/>
          <p:cNvSpPr txBox="1">
            <a:spLocks noChangeArrowheads="1"/>
          </p:cNvSpPr>
          <p:nvPr/>
        </p:nvSpPr>
        <p:spPr bwMode="auto">
          <a:xfrm>
            <a:off x="734096" y="5949950"/>
            <a:ext cx="110758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000" dirty="0">
                <a:solidFill>
                  <a:schemeClr val="accent1">
                    <a:lumMod val="75000"/>
                  </a:schemeClr>
                </a:solidFill>
              </a:rPr>
              <a:t>Ограниченность стимулов производства общественных благ, соблюдения общественных интересов, охраны окружающей среды, сохранения невоспроизводимых ресурсов.</a:t>
            </a:r>
            <a:endParaRPr lang="ru-RU" altLang="ru-RU" sz="105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54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 bwMode="auto">
          <a:xfrm>
            <a:off x="1955800" y="188913"/>
            <a:ext cx="8229600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Внешние эффекты и провалы рынка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 bwMode="auto">
          <a:xfrm>
            <a:off x="321972" y="1531827"/>
            <a:ext cx="11423560" cy="5040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3600" b="1" i="1" dirty="0">
                <a:solidFill>
                  <a:srgbClr val="000099"/>
                </a:solidFill>
                <a:cs typeface="Arial" panose="020B0604020202020204" pitchFamily="34" charset="0"/>
              </a:rPr>
              <a:t>Внешние эффекты (</a:t>
            </a:r>
            <a:r>
              <a:rPr lang="ru-RU" altLang="ru-RU" sz="3600" b="1" i="1" dirty="0" err="1">
                <a:solidFill>
                  <a:srgbClr val="000099"/>
                </a:solidFill>
                <a:cs typeface="Arial" panose="020B0604020202020204" pitchFamily="34" charset="0"/>
              </a:rPr>
              <a:t>экстерналии</a:t>
            </a:r>
            <a:r>
              <a:rPr lang="ru-RU" altLang="ru-RU" sz="3600" b="1" i="1" dirty="0">
                <a:solidFill>
                  <a:srgbClr val="000099"/>
                </a:solidFill>
                <a:cs typeface="Arial" panose="020B0604020202020204" pitchFamily="34" charset="0"/>
              </a:rPr>
              <a:t>)</a:t>
            </a:r>
            <a:r>
              <a:rPr lang="ru-RU" altLang="ru-RU" sz="3600" b="1" i="1" dirty="0">
                <a:cs typeface="Arial" panose="020B0604020202020204" pitchFamily="34" charset="0"/>
              </a:rPr>
              <a:t> </a:t>
            </a: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– воздействие рыночной трансакции на третьих лиц, не опосредованное </a:t>
            </a: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рынком.</a:t>
            </a:r>
            <a:endParaRPr lang="ru-RU" altLang="ru-RU" sz="3600" dirty="0">
              <a:solidFill>
                <a:schemeClr val="accent1">
                  <a:lumMod val="75000"/>
                </a:schemeClr>
              </a:solidFill>
            </a:endParaRPr>
          </a:p>
          <a:p>
            <a:pPr marL="548640" lvl="2" indent="0">
              <a:buNone/>
            </a:pPr>
            <a:r>
              <a:rPr lang="ru-RU" altLang="ru-RU" sz="3200" i="1" dirty="0">
                <a:solidFill>
                  <a:schemeClr val="accent1">
                    <a:lumMod val="75000"/>
                  </a:schemeClr>
                </a:solidFill>
              </a:rPr>
              <a:t>Например, экономическая деятельность предпринимателя влияет на уровень производства других предпринимателей.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При наличии внешних эффектов рыночное равновесие перестаёт быть эффективным: появляется «мертвый </a:t>
            </a:r>
            <a:r>
              <a:rPr lang="ru-RU" altLang="ru-RU" sz="3600" dirty="0" err="1">
                <a:solidFill>
                  <a:schemeClr val="accent1">
                    <a:lumMod val="75000"/>
                  </a:schemeClr>
                </a:solidFill>
              </a:rPr>
              <a:t>груз</a:t>
            </a:r>
            <a:r>
              <a:rPr lang="ru-RU" alt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»,нарушается</a:t>
            </a:r>
            <a:r>
              <a:rPr lang="ru-RU" altLang="ru-RU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sz="3600" dirty="0">
                <a:solidFill>
                  <a:schemeClr val="accent1">
                    <a:lumMod val="75000"/>
                  </a:schemeClr>
                </a:solidFill>
              </a:rPr>
              <a:t>эффективность по Парето, возникает </a:t>
            </a:r>
            <a:r>
              <a:rPr lang="ru-RU" altLang="ru-RU" sz="3600" b="1" i="1" dirty="0">
                <a:solidFill>
                  <a:srgbClr val="0000CC"/>
                </a:solidFill>
              </a:rPr>
              <a:t>фиаско (провалы) рынка</a:t>
            </a:r>
            <a:r>
              <a:rPr lang="ru-RU" altLang="ru-RU" sz="3600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631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 bwMode="auto">
          <a:xfrm>
            <a:off x="1610195" y="167426"/>
            <a:ext cx="8229600" cy="765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ru-RU" altLang="ru-RU" sz="40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</a:t>
            </a:r>
            <a:r>
              <a:rPr lang="ru-RU" altLang="ru-RU" sz="4000" b="1" dirty="0" err="1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экстерналий</a:t>
            </a:r>
            <a:endParaRPr lang="ru-RU" altLang="ru-RU" sz="4000" b="1" dirty="0">
              <a:solidFill>
                <a:srgbClr val="0F2BE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 bwMode="auto">
          <a:xfrm>
            <a:off x="399245" y="765176"/>
            <a:ext cx="11256135" cy="590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000" b="1" i="1" dirty="0">
                <a:solidFill>
                  <a:srgbClr val="0000CC"/>
                </a:solidFill>
              </a:rPr>
              <a:t>По результатам воздействия на </a:t>
            </a:r>
            <a:r>
              <a:rPr lang="ru-RU" altLang="ru-RU" sz="3000" b="1" i="1" dirty="0" smtClean="0">
                <a:solidFill>
                  <a:srgbClr val="0000CC"/>
                </a:solidFill>
              </a:rPr>
              <a:t>субъект:</a:t>
            </a:r>
            <a:r>
              <a:rPr lang="ru-RU" altLang="ru-RU" sz="3000" b="1" i="1" dirty="0" smtClean="0"/>
              <a:t> </a:t>
            </a:r>
            <a:r>
              <a:rPr lang="ru-RU" altLang="ru-RU" sz="3000" dirty="0" smtClean="0">
                <a:solidFill>
                  <a:schemeClr val="accent1">
                    <a:lumMod val="75000"/>
                  </a:schemeClr>
                </a:solidFill>
              </a:rPr>
              <a:t>отрицательные</a:t>
            </a: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, положительные</a:t>
            </a:r>
            <a:r>
              <a:rPr lang="ru-RU" altLang="ru-RU" sz="30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altLang="ru-RU" sz="3000" dirty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000" b="1" i="1" dirty="0">
                <a:solidFill>
                  <a:srgbClr val="0000CC"/>
                </a:solidFill>
              </a:rPr>
              <a:t>По направлениям </a:t>
            </a:r>
            <a:r>
              <a:rPr lang="ru-RU" altLang="ru-RU" sz="3000" b="1" i="1" dirty="0" smtClean="0">
                <a:solidFill>
                  <a:srgbClr val="0000CC"/>
                </a:solidFill>
              </a:rPr>
              <a:t>действия</a:t>
            </a:r>
            <a:r>
              <a:rPr lang="ru-RU" altLang="ru-RU" sz="3000" b="1" i="1" dirty="0" smtClean="0"/>
              <a:t>: </a:t>
            </a:r>
            <a:r>
              <a:rPr lang="ru-RU" altLang="ru-RU" sz="3000" dirty="0" smtClean="0">
                <a:solidFill>
                  <a:schemeClr val="accent1">
                    <a:lumMod val="75000"/>
                  </a:schemeClr>
                </a:solidFill>
              </a:rPr>
              <a:t>производственные</a:t>
            </a: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,  потребительские, смешанные. 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000" b="1" i="1" dirty="0">
                <a:solidFill>
                  <a:srgbClr val="0000CC"/>
                </a:solidFill>
              </a:rPr>
              <a:t>По характеру воздействия на субъект</a:t>
            </a:r>
            <a:r>
              <a:rPr lang="ru-RU" altLang="ru-RU" sz="3000" dirty="0"/>
              <a:t>: </a:t>
            </a: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технологические,  денежные. 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000" b="1" i="1" dirty="0">
                <a:solidFill>
                  <a:srgbClr val="0000CC"/>
                </a:solidFill>
              </a:rPr>
              <a:t>По степени воздействия на субъект</a:t>
            </a:r>
            <a:r>
              <a:rPr lang="ru-RU" altLang="ru-RU" sz="3000" b="1" i="1" dirty="0"/>
              <a:t>: </a:t>
            </a: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предельные,  </a:t>
            </a:r>
            <a:r>
              <a:rPr lang="ru-RU" altLang="ru-RU" sz="3000" dirty="0" err="1">
                <a:solidFill>
                  <a:schemeClr val="accent1">
                    <a:lumMod val="75000"/>
                  </a:schemeClr>
                </a:solidFill>
              </a:rPr>
              <a:t>интрамаржинальные</a:t>
            </a: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 (мало влияющие). 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000" b="1" i="1" dirty="0">
                <a:solidFill>
                  <a:srgbClr val="0000CC"/>
                </a:solidFill>
              </a:rPr>
              <a:t>По влиянию на благосостояние других лиц</a:t>
            </a:r>
            <a:r>
              <a:rPr lang="ru-RU" altLang="ru-RU" sz="3000" b="1" i="1" dirty="0"/>
              <a:t>: </a:t>
            </a: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Парето-непротиворечивые,  Парето-противоречивые. 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altLang="ru-RU" sz="3000" b="1" i="1" dirty="0">
                <a:solidFill>
                  <a:srgbClr val="0000CC"/>
                </a:solidFill>
              </a:rPr>
              <a:t>По способу трансформации внешних эффектов</a:t>
            </a:r>
            <a:r>
              <a:rPr lang="ru-RU" altLang="ru-RU" sz="3000" b="1" i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altLang="ru-RU" sz="3000" dirty="0">
                <a:solidFill>
                  <a:schemeClr val="accent1">
                    <a:lumMod val="75000"/>
                  </a:schemeClr>
                </a:solidFill>
              </a:rPr>
              <a:t>устраняются при государственном регулировании, путем </a:t>
            </a:r>
            <a:r>
              <a:rPr lang="ru-RU" altLang="ru-RU" sz="3000" dirty="0" smtClean="0">
                <a:solidFill>
                  <a:schemeClr val="accent1">
                    <a:lumMod val="75000"/>
                  </a:schemeClr>
                </a:solidFill>
              </a:rPr>
              <a:t>переговоров</a:t>
            </a:r>
            <a:endParaRPr lang="ru-RU" altLang="ru-RU" sz="3000" dirty="0"/>
          </a:p>
        </p:txBody>
      </p:sp>
    </p:spTree>
    <p:extLst>
      <p:ext uri="{BB962C8B-B14F-4D97-AF65-F5344CB8AC3E}">
        <p14:creationId xmlns:p14="http://schemas.microsoft.com/office/powerpoint/2010/main" val="423719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 bwMode="auto">
          <a:xfrm>
            <a:off x="1992313" y="188914"/>
            <a:ext cx="8229600" cy="7064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Товарообмен и товарное обращение</a:t>
            </a:r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 bwMode="auto">
          <a:xfrm>
            <a:off x="425004" y="1674253"/>
            <a:ext cx="11436438" cy="47265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45720" indent="0" eaLnBrk="1" hangingPunct="1">
              <a:lnSpc>
                <a:spcPct val="80000"/>
              </a:lnSpc>
              <a:buNone/>
            </a:pPr>
            <a:r>
              <a:rPr lang="ru-RU" altLang="ru-RU" sz="2800" b="1" i="1" dirty="0">
                <a:solidFill>
                  <a:srgbClr val="0000CC"/>
                </a:solidFill>
              </a:rPr>
              <a:t>Натуральное хозяйство</a:t>
            </a:r>
            <a:r>
              <a:rPr lang="ru-RU" altLang="ru-RU" sz="2800" b="1" i="1" dirty="0"/>
              <a:t>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– продукты труда производятся для удовлетворения собственных потребностей производителя.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</a:rPr>
              <a:t>В основе товарообмена — товары.                                            </a:t>
            </a:r>
            <a:endParaRPr lang="ru-RU" altLang="ru-RU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3200" b="1" dirty="0" smtClean="0"/>
              <a:t> </a:t>
            </a:r>
            <a:r>
              <a:rPr lang="ru-RU" altLang="ru-RU" sz="3200" b="1" dirty="0">
                <a:solidFill>
                  <a:srgbClr val="0000CC"/>
                </a:solidFill>
              </a:rPr>
              <a:t>Форма: Т (товар) — Т (товар). </a:t>
            </a:r>
            <a:endParaRPr lang="ru-RU" altLang="ru-RU" sz="3200" b="1" dirty="0" smtClean="0">
              <a:solidFill>
                <a:srgbClr val="0000CC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3200" b="1" dirty="0">
              <a:solidFill>
                <a:srgbClr val="0000CC"/>
              </a:solidFill>
            </a:endParaRPr>
          </a:p>
          <a:p>
            <a:pPr marL="45720" indent="0" eaLnBrk="1" hangingPunct="1">
              <a:lnSpc>
                <a:spcPct val="80000"/>
              </a:lnSpc>
              <a:buNone/>
            </a:pPr>
            <a:r>
              <a:rPr lang="ru-RU" altLang="ru-RU" sz="2800" b="1" i="1" dirty="0">
                <a:solidFill>
                  <a:srgbClr val="0000CC"/>
                </a:solidFill>
              </a:rPr>
              <a:t>Товарное производство (рыночное хозяйство</a:t>
            </a:r>
            <a:r>
              <a:rPr lang="ru-RU" altLang="ru-RU" sz="2800" b="1" i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 – продукты производятся </a:t>
            </a:r>
            <a:r>
              <a:rPr lang="ru-RU" altLang="ru-RU" sz="2800" u="sng" dirty="0">
                <a:solidFill>
                  <a:schemeClr val="accent1">
                    <a:lumMod val="75000"/>
                  </a:schemeClr>
                </a:solidFill>
              </a:rPr>
              <a:t>обособленными специализирующимися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 товаропроизводителями. Отношения обмена продуктами (купля-продажа на рынке) опосредуются денежным эквивалентом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</a:rPr>
              <a:t>Товарное обращение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</a:rPr>
              <a:t>                     </a:t>
            </a:r>
            <a:r>
              <a:rPr lang="ru-RU" altLang="ru-RU" sz="2800" dirty="0"/>
              <a:t> </a:t>
            </a:r>
            <a:endParaRPr lang="ru-RU" altLang="ru-RU" sz="28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800" b="1" dirty="0" smtClean="0">
                <a:solidFill>
                  <a:srgbClr val="0000CC"/>
                </a:solidFill>
              </a:rPr>
              <a:t>Форма</a:t>
            </a:r>
            <a:r>
              <a:rPr lang="ru-RU" altLang="ru-RU" sz="2800" b="1" dirty="0">
                <a:solidFill>
                  <a:srgbClr val="0000CC"/>
                </a:solidFill>
              </a:rPr>
              <a:t>: Т (товар) — Д (деньги) — Т(товар).</a:t>
            </a:r>
          </a:p>
          <a:p>
            <a:pPr algn="ctr" eaLnBrk="1" hangingPunct="1">
              <a:lnSpc>
                <a:spcPct val="80000"/>
              </a:lnSpc>
            </a:pPr>
            <a:endParaRPr lang="ru-RU" altLang="ru-RU" sz="900" dirty="0"/>
          </a:p>
        </p:txBody>
      </p:sp>
    </p:spTree>
    <p:extLst>
      <p:ext uri="{BB962C8B-B14F-4D97-AF65-F5344CB8AC3E}">
        <p14:creationId xmlns:p14="http://schemas.microsoft.com/office/powerpoint/2010/main" val="44888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 bwMode="auto">
          <a:xfrm>
            <a:off x="1992313" y="152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Формы рыночных отношений помимо товарообмена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 bwMode="auto">
          <a:xfrm>
            <a:off x="708338" y="1600201"/>
            <a:ext cx="10998557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арендные отношения; </a:t>
            </a:r>
            <a:endParaRPr lang="ru-RU" altLang="ru-RU" sz="4800" dirty="0">
              <a:solidFill>
                <a:schemeClr val="accent1">
                  <a:lumMod val="75000"/>
                </a:schemeClr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взаимоотношения совместных предприятий с зарубежными фирмами; </a:t>
            </a:r>
            <a:endParaRPr lang="ru-RU" altLang="ru-RU" sz="4800" dirty="0">
              <a:solidFill>
                <a:schemeClr val="accent1">
                  <a:lumMod val="75000"/>
                </a:schemeClr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наем рабочей силы через биржу труда; </a:t>
            </a:r>
            <a:endParaRPr lang="ru-RU" altLang="ru-RU" sz="4800" dirty="0">
              <a:solidFill>
                <a:schemeClr val="accent1">
                  <a:lumMod val="75000"/>
                </a:schemeClr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кредитные отношения; </a:t>
            </a:r>
            <a:endParaRPr lang="ru-RU" altLang="ru-RU" sz="4800" dirty="0">
              <a:solidFill>
                <a:schemeClr val="accent1">
                  <a:lumMod val="75000"/>
                </a:schemeClr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</a:rPr>
              <a:t>процесс функционирования рыночной инфраструктуры управления, включающей в себя товарные, фондовые, валютные биржи и другие подразделения</a:t>
            </a:r>
            <a:r>
              <a:rPr lang="ru-RU" altLang="ru-RU" sz="3200" dirty="0" smtClean="0"/>
              <a:t>.</a:t>
            </a:r>
            <a:endParaRPr lang="ru-RU" altLang="ru-RU" sz="4800" dirty="0"/>
          </a:p>
        </p:txBody>
      </p:sp>
    </p:spTree>
    <p:extLst>
      <p:ext uri="{BB962C8B-B14F-4D97-AF65-F5344CB8AC3E}">
        <p14:creationId xmlns:p14="http://schemas.microsoft.com/office/powerpoint/2010/main" val="83122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 bwMode="auto">
          <a:xfrm>
            <a:off x="1919288" y="333375"/>
            <a:ext cx="8229600" cy="827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Сущность денег</a:t>
            </a:r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 bwMode="auto">
          <a:xfrm>
            <a:off x="1184856" y="1341438"/>
            <a:ext cx="10212947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Clr>
                <a:schemeClr val="accent1">
                  <a:lumMod val="75000"/>
                </a:schemeClr>
              </a:buClr>
              <a:buFont typeface="Wingdings 3" panose="05040102010807070707" pitchFamily="18" charset="2"/>
              <a:buChar char="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Историческая категория товарного производства, в которой проявляются экономические отношения между людьми. 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 3" panose="05040102010807070707" pitchFamily="18" charset="2"/>
              <a:buChar char="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При помощи денег осуществляются взаимосвязи между участниками рыночного хозяйства. 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 3" panose="05040102010807070707" pitchFamily="18" charset="2"/>
              <a:buChar char=""/>
            </a:pP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Деньги – всеобщий эквивалент товаров, форма меновой стоимости. Определяют меновые пропорции. </a:t>
            </a:r>
          </a:p>
          <a:p>
            <a:pPr eaLnBrk="1" hangingPunct="1"/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71416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 bwMode="auto">
          <a:xfrm>
            <a:off x="1738314" y="115888"/>
            <a:ext cx="892968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 основные концепции происхождения денег </a:t>
            </a: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 bwMode="auto">
          <a:xfrm>
            <a:off x="463639" y="1484314"/>
            <a:ext cx="11217499" cy="4752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ru-RU" altLang="ru-RU" sz="1400" b="1" dirty="0"/>
              <a:t>          </a:t>
            </a:r>
            <a:r>
              <a:rPr lang="ru-RU" altLang="ru-RU" sz="3200" b="1" dirty="0">
                <a:solidFill>
                  <a:srgbClr val="0000CC"/>
                </a:solidFill>
              </a:rPr>
              <a:t>Эволюционная концепция (</a:t>
            </a:r>
            <a:r>
              <a:rPr lang="ru-RU" altLang="ru-RU" sz="3200" dirty="0">
                <a:solidFill>
                  <a:srgbClr val="0000CC"/>
                </a:solidFill>
              </a:rPr>
              <a:t>К. Маркс): </a:t>
            </a:r>
          </a:p>
          <a:p>
            <a:pPr eaLnBrk="1" hangingPunct="1"/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sz="32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 -  объективный результат развития процесса товарного обмена, который независимо от желания людей, постепенно привел к стихийному выделению из общей массы товаров специфического товара, который начал выполнять денежные функции.</a:t>
            </a:r>
          </a:p>
          <a:p>
            <a:pPr eaLnBrk="1" hangingPunct="1">
              <a:buFontTx/>
              <a:buNone/>
            </a:pPr>
            <a:r>
              <a:rPr lang="ru-RU" altLang="ru-RU" sz="3200" b="1" dirty="0"/>
              <a:t>    </a:t>
            </a:r>
            <a:r>
              <a:rPr lang="ru-RU" altLang="ru-RU" sz="3200" b="1" dirty="0">
                <a:solidFill>
                  <a:srgbClr val="0000CC"/>
                </a:solidFill>
              </a:rPr>
              <a:t>Рационалистическая концепция, субъективистско-психологическая</a:t>
            </a:r>
            <a:r>
              <a:rPr lang="ru-RU" altLang="ru-RU" sz="3200" dirty="0">
                <a:solidFill>
                  <a:srgbClr val="0000CC"/>
                </a:solidFill>
              </a:rPr>
              <a:t> (Аристотель):</a:t>
            </a:r>
          </a:p>
          <a:p>
            <a:pPr eaLnBrk="1" hangingPunct="1"/>
            <a:r>
              <a:rPr lang="ru-RU" altLang="ru-RU" sz="32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</a:rPr>
              <a:t> стали деньгами не по своей внутренней природе, а в силу закона, поэтому люди могут изменить этот закон и сделать деньги бесполезными.</a:t>
            </a:r>
          </a:p>
          <a:p>
            <a:pPr eaLnBrk="1" hangingPunct="1"/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377512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555" y="404813"/>
            <a:ext cx="9182637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11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 bwMode="auto">
          <a:xfrm>
            <a:off x="1824216" y="367652"/>
            <a:ext cx="8229600" cy="8366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ru-RU" altLang="ru-RU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виды денег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38" y="1294416"/>
            <a:ext cx="8242478" cy="527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90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 bwMode="auto">
          <a:xfrm>
            <a:off x="1909762" y="501651"/>
            <a:ext cx="8908491" cy="6937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ru-RU" altLang="ru-RU" sz="40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Уравнение обмена </a:t>
            </a:r>
            <a:r>
              <a:rPr lang="ru-RU" altLang="ru-RU" sz="4000" b="1" dirty="0" err="1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Ирвинга</a:t>
            </a:r>
            <a:r>
              <a:rPr lang="ru-RU" altLang="ru-RU" sz="4000" b="1" dirty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000" b="1" dirty="0" smtClean="0">
                <a:solidFill>
                  <a:srgbClr val="0F2B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Фишера</a:t>
            </a:r>
            <a:endParaRPr lang="ru-RU" alt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 bwMode="auto">
          <a:xfrm>
            <a:off x="1181100" y="1304926"/>
            <a:ext cx="9547002" cy="936625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45720" indent="0" eaLnBrk="1" hangingPunct="1">
              <a:buNone/>
              <a:defRPr/>
            </a:pPr>
            <a:r>
              <a:rPr lang="ru-RU" sz="3200" spc="-150" dirty="0">
                <a:solidFill>
                  <a:schemeClr val="accent1">
                    <a:lumMod val="75000"/>
                  </a:schemeClr>
                </a:solidFill>
              </a:rPr>
              <a:t>Чтобы обслужить обращение товаров, необходима определенная сумма денег. 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37892" name="TextBox 4"/>
          <p:cNvSpPr txBox="1">
            <a:spLocks noChangeArrowheads="1"/>
          </p:cNvSpPr>
          <p:nvPr/>
        </p:nvSpPr>
        <p:spPr bwMode="auto">
          <a:xfrm>
            <a:off x="1181100" y="3876674"/>
            <a:ext cx="1002352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200" i="1" spc="-15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М – масса денег для нормального денежного обращения; </a:t>
            </a:r>
            <a:endParaRPr lang="en-US" sz="3200" i="1" spc="-15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3200" i="1" spc="-15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Р – средний уровень цен товаров и услуг; </a:t>
            </a:r>
            <a:endParaRPr lang="en-US" sz="3200" i="1" spc="-15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3200" i="1" spc="-15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Q – общий объем товаров и услуг за год; </a:t>
            </a:r>
            <a:endParaRPr lang="en-US" sz="3200" i="1" spc="-15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3200" i="1" spc="-15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V – скорость обращения денег (число раз, которое каждая денежная единица участвовала в сделках в течение года).</a:t>
            </a:r>
          </a:p>
        </p:txBody>
      </p:sp>
      <p:sp>
        <p:nvSpPr>
          <p:cNvPr id="35845" name="TextBox 7"/>
          <p:cNvSpPr txBox="1">
            <a:spLocks noChangeArrowheads="1"/>
          </p:cNvSpPr>
          <p:nvPr/>
        </p:nvSpPr>
        <p:spPr bwMode="auto">
          <a:xfrm>
            <a:off x="4008438" y="2492375"/>
            <a:ext cx="15113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5400" i="1">
                <a:solidFill>
                  <a:srgbClr val="0F2BEC"/>
                </a:solidFill>
                <a:latin typeface="Calibri" panose="020F0502020204030204" pitchFamily="34" charset="0"/>
              </a:rPr>
              <a:t>M</a:t>
            </a:r>
            <a:r>
              <a:rPr lang="ru-RU" altLang="ru-RU" sz="5400" i="1">
                <a:solidFill>
                  <a:srgbClr val="0F2BEC"/>
                </a:solidFill>
              </a:rPr>
              <a:t> </a:t>
            </a:r>
            <a:r>
              <a:rPr lang="en-US" altLang="ru-RU" sz="5400">
                <a:solidFill>
                  <a:srgbClr val="0F2BEC"/>
                </a:solidFill>
                <a:latin typeface="Calibri" panose="020F0502020204030204" pitchFamily="34" charset="0"/>
              </a:rPr>
              <a:t>=</a:t>
            </a:r>
            <a:endParaRPr lang="ru-RU" altLang="ru-RU" sz="5400">
              <a:solidFill>
                <a:srgbClr val="0F2BEC"/>
              </a:solidFill>
              <a:latin typeface="Calibri" panose="020F0502020204030204" pitchFamily="34" charset="0"/>
            </a:endParaRPr>
          </a:p>
        </p:txBody>
      </p:sp>
      <p:sp>
        <p:nvSpPr>
          <p:cNvPr id="35846" name="TextBox 8"/>
          <p:cNvSpPr txBox="1">
            <a:spLocks noChangeArrowheads="1"/>
          </p:cNvSpPr>
          <p:nvPr/>
        </p:nvSpPr>
        <p:spPr bwMode="auto">
          <a:xfrm>
            <a:off x="5448300" y="2133600"/>
            <a:ext cx="25209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5400" i="1" u="sng">
                <a:solidFill>
                  <a:srgbClr val="0F2BEC"/>
                </a:solidFill>
                <a:latin typeface="Calibri" panose="020F0502020204030204" pitchFamily="34" charset="0"/>
              </a:rPr>
              <a:t>P x Q</a:t>
            </a:r>
            <a:endParaRPr lang="ru-RU" altLang="ru-RU" sz="5400" i="1" u="sng">
              <a:solidFill>
                <a:srgbClr val="0F2BEC"/>
              </a:solidFill>
              <a:latin typeface="Calibri" panose="020F0502020204030204" pitchFamily="34" charset="0"/>
            </a:endParaRPr>
          </a:p>
        </p:txBody>
      </p:sp>
      <p:sp>
        <p:nvSpPr>
          <p:cNvPr id="35847" name="TextBox 10"/>
          <p:cNvSpPr txBox="1">
            <a:spLocks noChangeArrowheads="1"/>
          </p:cNvSpPr>
          <p:nvPr/>
        </p:nvSpPr>
        <p:spPr bwMode="auto">
          <a:xfrm>
            <a:off x="6024563" y="2852738"/>
            <a:ext cx="7921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5400" i="1">
                <a:solidFill>
                  <a:srgbClr val="0F2BEC"/>
                </a:solidFill>
                <a:latin typeface="Calibri" panose="020F0502020204030204" pitchFamily="34" charset="0"/>
              </a:rPr>
              <a:t>V</a:t>
            </a:r>
            <a:endParaRPr lang="ru-RU" altLang="ru-RU" sz="5400" i="1">
              <a:solidFill>
                <a:srgbClr val="0F2BE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22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56</TotalTime>
  <Words>1401</Words>
  <Application>Microsoft Office PowerPoint</Application>
  <PresentationFormat>Широкоэкранный</PresentationFormat>
  <Paragraphs>238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1" baseType="lpstr">
      <vt:lpstr>Arial</vt:lpstr>
      <vt:lpstr>Calibri</vt:lpstr>
      <vt:lpstr>Corbel</vt:lpstr>
      <vt:lpstr>Courier New</vt:lpstr>
      <vt:lpstr>Times New Roman</vt:lpstr>
      <vt:lpstr>Wingdings</vt:lpstr>
      <vt:lpstr>Wingdings 2</vt:lpstr>
      <vt:lpstr>Wingdings 3</vt:lpstr>
      <vt:lpstr>Базис</vt:lpstr>
      <vt:lpstr>Основы экономики</vt:lpstr>
      <vt:lpstr>Рынок – это механизм взаимодействия покупателей и продавцов экономических благ и услуг.</vt:lpstr>
      <vt:lpstr>Определения понятия рынка</vt:lpstr>
      <vt:lpstr>Рынок </vt:lpstr>
      <vt:lpstr>Главные черты рыночной экономики</vt:lpstr>
      <vt:lpstr>Условия функционирования рынка</vt:lpstr>
      <vt:lpstr>Конкуренция</vt:lpstr>
      <vt:lpstr>Виды конкуренции</vt:lpstr>
      <vt:lpstr>Модели рынка</vt:lpstr>
      <vt:lpstr>Характеристика основных моделей рынка</vt:lpstr>
      <vt:lpstr>Функции рынка </vt:lpstr>
      <vt:lpstr>    Рынок формирует </vt:lpstr>
      <vt:lpstr>Субъекты рынка</vt:lpstr>
      <vt:lpstr>Объекты рынка </vt:lpstr>
      <vt:lpstr>Рабочая сила как объект рынка </vt:lpstr>
      <vt:lpstr>Рыночный кругооборот</vt:lpstr>
      <vt:lpstr>Классификация рынков</vt:lpstr>
      <vt:lpstr>Инфраструктура рынка </vt:lpstr>
      <vt:lpstr>Элементы рыночной инфраструктуры</vt:lpstr>
      <vt:lpstr>Элементы рыночной инфраструктуры (продолжение) </vt:lpstr>
      <vt:lpstr>Презентация PowerPoint</vt:lpstr>
      <vt:lpstr>Преимущества рыночного механизма</vt:lpstr>
      <vt:lpstr>Недостатки рыночного механизма</vt:lpstr>
      <vt:lpstr>Внешние эффекты и провалы рынка</vt:lpstr>
      <vt:lpstr>Виды экстерналий</vt:lpstr>
      <vt:lpstr>Товарообмен и товарное обращение</vt:lpstr>
      <vt:lpstr>Формы рыночных отношений помимо товарообмена</vt:lpstr>
      <vt:lpstr>Сущность денег</vt:lpstr>
      <vt:lpstr>Две основные концепции происхождения денег </vt:lpstr>
      <vt:lpstr>Презентация PowerPoint</vt:lpstr>
      <vt:lpstr>Основные виды денег</vt:lpstr>
      <vt:lpstr>Уравнение обмена Ирвинга Фишера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экономики</dc:title>
  <dc:creator>Ольга Гетман</dc:creator>
  <cp:lastModifiedBy>Ольга Гетман</cp:lastModifiedBy>
  <cp:revision>7</cp:revision>
  <dcterms:created xsi:type="dcterms:W3CDTF">2015-10-30T14:40:52Z</dcterms:created>
  <dcterms:modified xsi:type="dcterms:W3CDTF">2015-10-30T15:38:37Z</dcterms:modified>
</cp:coreProperties>
</file>