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83" r:id="rId36"/>
    <p:sldId id="297" r:id="rId37"/>
    <p:sldId id="284" r:id="rId38"/>
    <p:sldId id="275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Бюджетное планирование и прогнозирование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91000" y="5638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и планирование расходов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Содержание бюджетной политики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на 2016 год  и на плановый период 2017 – 2018 годов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943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/>
              <a:t>          </a:t>
            </a:r>
            <a:r>
              <a:rPr lang="ru-RU" sz="3600" b="1" dirty="0" smtClean="0"/>
              <a:t>Бюджетная политика </a:t>
            </a:r>
            <a:r>
              <a:rPr lang="ru-RU" sz="3600" dirty="0" smtClean="0"/>
              <a:t>– это совокупность принимаемых решений, осуществляемых органами законодательной (представительной) и исполнительной власти,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/>
              <a:t>    Бюджетная политика является частью финансовой политики государства и как таковая выступает средством осуществления экономической и социальной политики государства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/>
              <a:t>     Разработка бюджетной политики начинается с определения концептуальных основ развития бюджета, установления его роли в общественном воспроизводстве на соответствующем временном этапе. Затем формируются цели и задачи бюджетной политики, определяемые исходя из основных направлений использования бюджетных отношений в интересах граждан, общества и государства. На завершающем этапе бюджетной политики должны вырабатываться конкретные пути решения поставленных целей и задач, позволяющие реализовать основные направления использования бюджетных отношений на том или ином отрезке времени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715000"/>
          </a:xfrm>
        </p:spPr>
        <p:txBody>
          <a:bodyPr>
            <a:normAutofit fontScale="85000" lnSpcReduction="10000"/>
          </a:bodyPr>
          <a:lstStyle/>
          <a:p>
            <a:pPr marL="0" algn="ctr" fontAlgn="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800" b="1" dirty="0" smtClean="0"/>
              <a:t>Функциональный аспект бюджетной политики включает: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доходов бюджета (фискальную);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расходов бюджета;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обеспечения сбалансированности бюджета;</a:t>
            </a:r>
          </a:p>
          <a:p>
            <a:pPr marL="0" lvl="0" fontAlgn="t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эффективного управления государственным, муниципальным долгом;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/>
              <a:t> политику в области межбюджетных отношений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dirty="0" smtClean="0"/>
              <a:t>      Временной аспект бюджетной политики состоит из бюджетной стратегии, рассчитанной на перспективу, и бюджетной тактики, ориентированной на проведение мероприятий в конкретном финансовом периоде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Бюджетная политика осуществляется как на государственном, так и на субфедеральном (региональном) и муниципальном уровнях. Без самостоятельной, продуманной и результативной бюджетной политики не может быть обеспечена финансово-бюджетная самостоятельность ни государственного, ни территориального, ни муниципального образований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60960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Основу бюджетной политики составляют стратегические направления экономической и социальной политики государства. Именно они определяют размеры и пропорции централизуемых государством финансовых ресурсов, перспективы использования бюджетных средств в интересах решения главных социальных и экономических задач государства.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181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dirty="0" smtClean="0"/>
              <a:t>      В условиях рынка бюджетная политика – главный рычаг определения основных направлений экономического воздействия государства на общественное производство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Главное требование для обеспечения эффективности бюджетной политики – научный подход к ее разработке, учитывающий реальное состояние экономики, финансов и бюджетной системы страны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 marL="0" fontAlgn="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600" dirty="0" smtClean="0"/>
              <a:t>     </a:t>
            </a:r>
            <a:r>
              <a:rPr lang="ru-RU" sz="3600" b="1" dirty="0" smtClean="0"/>
              <a:t>Результативность бюджетной политики</a:t>
            </a:r>
            <a:r>
              <a:rPr lang="ru-RU" sz="3600" dirty="0" smtClean="0"/>
              <a:t> во многом </a:t>
            </a:r>
            <a:r>
              <a:rPr lang="ru-RU" sz="3600" b="1" dirty="0" smtClean="0"/>
              <a:t>зависит</a:t>
            </a:r>
            <a:r>
              <a:rPr lang="ru-RU" sz="3600" dirty="0" smtClean="0"/>
              <a:t> также </a:t>
            </a:r>
            <a:r>
              <a:rPr lang="ru-RU" sz="3600" b="1" dirty="0" smtClean="0"/>
              <a:t>от</a:t>
            </a:r>
            <a:r>
              <a:rPr lang="ru-RU" sz="3600" dirty="0" smtClean="0"/>
              <a:t> соблюдения двух </a:t>
            </a:r>
            <a:r>
              <a:rPr lang="ru-RU" sz="3600" b="1" dirty="0" smtClean="0"/>
              <a:t>условий:</a:t>
            </a:r>
          </a:p>
          <a:p>
            <a:pPr marL="0" lvl="0" fontAlgn="t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600" dirty="0" smtClean="0"/>
              <a:t> политической стабильности в стране;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600" dirty="0" smtClean="0"/>
              <a:t> высокого уровня профессионализма работников бюджетной сферы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dirty="0" smtClean="0"/>
              <a:t>     В разработке бюджетной политики участвуют законодательные (представительные) и исполнительные органы власти. Специфика конституционного строя современной России обусловила то, что приоритет в разработке бюджетной политики принадлежит Президенту РФ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Содержание бюджетной политики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Инструментами реализации бюджетной политики выступают бюджетное право и бюджетный механизм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2. Основные направления бюджетной политики на 2016 год  и на плановый период 2017 – 2018 годов</a:t>
            </a:r>
          </a:p>
          <a:p>
            <a:pPr marL="0">
              <a:spcBef>
                <a:spcPts val="0"/>
              </a:spcBef>
              <a:buNone/>
            </a:pP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None/>
            </a:pPr>
            <a:r>
              <a:rPr lang="ru-RU" sz="3200" dirty="0" smtClean="0"/>
              <a:t>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на 2016 год и на плановый период 2017 и 2018 годов разработаны в соответствии со статьей 165 Бюджетного кодекса Российской Федерации с учетом итогов реализации бюджетной политики в период до 2015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/>
              <a:t>     В целях обеспечения долгосрочной сбалансированности и устойчивости бюджетов, определения финансовых возможностей для реализации государственных программ, оценки бюджетных рисков и своевременной проработки мер по их минимизации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3200" dirty="0" smtClean="0"/>
              <a:t>года в Бюджетный кодекс включено требование о разработке и представлении в законодательные органы одновременно с проектом бюджета проекта </a:t>
            </a:r>
            <a:r>
              <a:rPr lang="ru-RU" sz="3200" b="1" dirty="0" smtClean="0"/>
              <a:t>долгосрочного бюджетного прогноза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553200"/>
          </a:xfrm>
        </p:spPr>
        <p:txBody>
          <a:bodyPr>
            <a:normAutofit fontScale="5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4400" b="1" dirty="0" smtClean="0"/>
              <a:t>Основными задачами ближайших лет по повышению эффективности бюджетных расходов являются: 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повышение эффективности и результативности имеющихся инструментов программно-целевого управления и </a:t>
            </a:r>
            <a:r>
              <a:rPr lang="ru-RU" sz="4000" dirty="0" err="1" smtClean="0"/>
              <a:t>бюджетирования</a:t>
            </a:r>
            <a:r>
              <a:rPr lang="ru-RU" sz="4000" dirty="0" smtClean="0"/>
              <a:t>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создание условий для повышения качества предоставления государственных услуг;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повышение эффективности процедур проведения государственных закупок, в том числе путем внедрения казначейского сопровождения;</a:t>
            </a:r>
          </a:p>
          <a:p>
            <a:pPr marL="0" lv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совершенствование процедур предварительного и последующего контроля, в том числе уточнение порядка и содержания мер принуждения к нарушениям в финансово-бюджетной сфере;</a:t>
            </a:r>
          </a:p>
          <a:p>
            <a:pPr marL="0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4000" dirty="0" smtClean="0"/>
              <a:t>обеспечение широкого вовлечения граждан в процедуры обсуждения и принятия конкретных бюджетных решений, общественного контроля их эффективности и результативности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248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3200" dirty="0" smtClean="0">
              <a:latin typeface="Calibri"/>
              <a:ea typeface="Times New Roman"/>
              <a:cs typeface="Times New Roman"/>
            </a:endParaRPr>
          </a:p>
          <a:p>
            <a:pPr>
              <a:buNone/>
            </a:pPr>
            <a:endParaRPr lang="ru-RU" sz="3200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Рисунок 1"/>
          <p:cNvPicPr>
            <a:picLocks noChangeAspect="1" noChangeArrowheads="1"/>
          </p:cNvPicPr>
          <p:nvPr/>
        </p:nvPicPr>
        <p:blipFill>
          <a:blip r:embed="rId2"/>
          <a:srcRect l="21806" t="21368" r="18706" b="9972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indent="-252000">
              <a:buClrTx/>
              <a:buNone/>
            </a:pPr>
            <a:endParaRPr lang="ru-RU" sz="3200" dirty="0" smtClean="0"/>
          </a:p>
          <a:p>
            <a:pPr marL="0" lvl="0" indent="-252000"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Рисунок 4"/>
          <p:cNvPicPr>
            <a:picLocks noChangeAspect="1" noChangeArrowheads="1"/>
          </p:cNvPicPr>
          <p:nvPr/>
        </p:nvPicPr>
        <p:blipFill>
          <a:blip r:embed="rId2"/>
          <a:srcRect l="23410" t="27350" r="19669" b="21368"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На федеральном уровне реализация целей стратегического развития осуществляется в рамках государственных программ, объединяющих регулятивные инструменты и бюджетные ассигнования федерального бюджета для достижения целей и результатов государственной политики в соответствующих сферах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solidFill>
                  <a:schemeClr val="tx1"/>
                </a:solidFill>
              </a:rPr>
              <a:t>ЧТО ТАКОЕ ГОСПРОГРАММА?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2578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2800" dirty="0" smtClean="0"/>
              <a:t>это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ресурсам,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обеспечения национальной безопасности Российской Федерации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Государственные </a:t>
            </a:r>
            <a:r>
              <a:rPr lang="ru-RU" dirty="0" smtClean="0"/>
              <a:t>программы Российской Федерации разрабатываются федеральными органами исполнительной власти для достижения приоритетов и целей социально-экономического развития и обеспечения национальной безопасности Российской Федерации, определенных в стратегии социально-экономического развития Российской Федерации, отраслевых документах стратегического планирования Российской Федерации, стратегии пространственного развития Российской Федерации и основных направлениях деятельности Правительства Российской Федерации</a:t>
            </a:r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33400" y="304800"/>
            <a:ext cx="861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КТО И ЗАЧЕМ РАЗРАБАТЫВАЕТ ГОСПРОГРАММЫ?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/>
          <a:lstStyle/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200" dirty="0" smtClean="0"/>
              <a:t>Государственные </a:t>
            </a:r>
            <a:r>
              <a:rPr lang="ru-RU" sz="3200" dirty="0" smtClean="0"/>
              <a:t>программы Российской Федерации разрабатываются на период, определяемый Правительством Российской Федерации</a:t>
            </a:r>
            <a:endParaRPr lang="ru-RU" sz="3200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57200" y="838200"/>
            <a:ext cx="8153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КАКОЙ СРОК РАЗРАБАТЫВАЕТСЯ ГОСПРОГРАММА?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200" dirty="0" smtClean="0"/>
              <a:t>Государственные </a:t>
            </a:r>
            <a:r>
              <a:rPr lang="ru-RU" sz="3200" dirty="0" smtClean="0"/>
              <a:t>программы Российской Федерации включают в себя подпрограммы, содержащие в том числе ведомственные целевые программы и отдельные мероприятия органов государственной власти Российской Федерации</a:t>
            </a:r>
            <a:endParaRPr lang="ru-RU" sz="3200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990600" y="838200"/>
            <a:ext cx="67013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 ЧЕГО СОСТОЯТ ГОСПРОГРАММЫ?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программы Российской Федерации утверждаются Правительством Российской Федерации в соответствии с Бюджетным кодексом Российской Федерации.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Перечень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государственных программ Российской Федерации утверждается Правительством Российской Федерации.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соответствии с Перечнем государственных программ Российской Федерации, утвержденным распоряжением Правительства Российской Федерации от 11 ноября 2010 г. № 1950-р, ответственными исполнителями должны быть разработаны 43 государственные программы Российской Федерации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828800" y="304800"/>
            <a:ext cx="56497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УТВЕРЖДЕНИЕ ГОСПРОГРАММ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Autofit/>
          </a:bodyPr>
          <a:lstStyle/>
          <a:p>
            <a:pPr marL="0">
              <a:buClrTx/>
              <a:buFont typeface="Wingdings" pitchFamily="2" charset="2"/>
              <a:buChar char="q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2011 году были утверждены 2 государственные программы «Доступная среда» и «Информационное общество». В период с 2012 по 2013 годы были разработаны и утверждены еще 37 государственных программ.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Российской Федерации в 2014 году 39 государственных программ были актуализированы и приведены в соответствие с утвержденными параметрами федерального бюджета на 2014 год и плановый период 2015–2016 гг. Также в 2014 году была утверждена государственная программа «Социально-экономическое развитие Арктической зоны Российской Федерации на период до 2020 года», первым годом реализации которой был определен 2015 год.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Актуализация государственных программ и приведение их в соответствие с утвержденными параметрами федерального бюджета на 2015 год и плановый период 2016–2017 гг. не осуществлялась ввиду приостановления до 1 января 2016 года действия советующей нормы Бюджетного кодекса Российской Федерации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219200" y="304800"/>
            <a:ext cx="69117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ТЕКУЩЕЕ СОСТОЯНИЕ ГОСПРОГРАММ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Перечень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государственных программ Российской Федерации сформирован по отраслевому признаку, исходя из приоритетов социально-экономического развития Российской Федерации, отраженных в Концепции долгосрочного социально-экономического развития Российской Федерации на период до 2020 года и Основных направлениях деятельности Правительства Российской Федерации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33400" y="533400"/>
            <a:ext cx="8075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ПРИНЦИП ФОРМИРОВАНИЯ ГОСПРОГРАММ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>
              <a:buNone/>
            </a:pPr>
            <a:r>
              <a:rPr lang="ru-RU" sz="3200" b="1" dirty="0" smtClean="0"/>
              <a:t>Новое качество жизни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качественное </a:t>
            </a:r>
            <a:r>
              <a:rPr lang="ru-RU" sz="3200" dirty="0" smtClean="0"/>
              <a:t>развитие отраслей, ориентированных на человека, включающее развитие здравоохранения, образования, поддержка семьи и улучшение качества жизни социально- незащищенных групп</a:t>
            </a:r>
            <a:endParaRPr lang="ru-RU" sz="3200" dirty="0"/>
          </a:p>
        </p:txBody>
      </p:sp>
      <p:pic>
        <p:nvPicPr>
          <p:cNvPr id="4" name="Рисунок 3" descr="http://programs.gov.ru/Portal/img/icon-dir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762000"/>
            <a:ext cx="99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Aft>
                <a:spcPts val="1200"/>
              </a:spcAft>
              <a:buNone/>
            </a:pPr>
            <a:r>
              <a:rPr lang="ru-RU" sz="3200" b="1" dirty="0" smtClean="0"/>
              <a:t>Инновационное развитие и модернизация экономики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вопросы </a:t>
            </a:r>
            <a:r>
              <a:rPr lang="ru-RU" sz="3200" dirty="0" smtClean="0"/>
              <a:t>развития отраслей промышленности, науки, внешнеэкономической деятельности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programs.gov.ru/Portal/img/icon-dir-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685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Aft>
                <a:spcPts val="1200"/>
              </a:spcAft>
              <a:buNone/>
            </a:pPr>
            <a:r>
              <a:rPr lang="ru-RU" sz="3200" b="1" dirty="0" smtClean="0"/>
              <a:t>Сбалансированное региональное развитие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региональная </a:t>
            </a:r>
            <a:r>
              <a:rPr lang="ru-RU" sz="3200" dirty="0" smtClean="0"/>
              <a:t>политика и развитие </a:t>
            </a:r>
            <a:r>
              <a:rPr lang="ru-RU" sz="3200" dirty="0" err="1" smtClean="0"/>
              <a:t>макрорегионов</a:t>
            </a:r>
            <a:r>
              <a:rPr lang="ru-RU" sz="3200" dirty="0" smtClean="0"/>
              <a:t>, межбюджетные отношения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ttp://programs.gov.ru/Portal/img/icon-dir-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762000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Обеспечение национальной безопасности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обороноспособность</a:t>
            </a:r>
            <a:r>
              <a:rPr lang="ru-RU" sz="3200" dirty="0" smtClean="0"/>
              <a:t>, госбезопасность, высокий уровень боеспособности Вооруженных Сил Российской Федерации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programs.gov.ru/Portal/img/icon-dir-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914400"/>
            <a:ext cx="838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Эффективное государство</a:t>
            </a:r>
            <a:endParaRPr lang="ru-RU" sz="3200" dirty="0" smtClean="0"/>
          </a:p>
          <a:p>
            <a:pPr marL="0">
              <a:buClrTx/>
              <a:buFont typeface="Wingdings" pitchFamily="2" charset="2"/>
              <a:buChar char="q"/>
            </a:pPr>
            <a:r>
              <a:rPr lang="ru-RU" sz="3200" dirty="0" smtClean="0"/>
              <a:t> управление </a:t>
            </a:r>
            <a:r>
              <a:rPr lang="ru-RU" sz="3200" dirty="0" smtClean="0"/>
              <a:t>федеральным имуществом, управление госфинансами, развитие финансовых и страховых рынков, внешнеполитическая деятельность, юстиция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programs.gov.ru/Portal/img/icon-dir-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990600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К настоящему времени Правительством Российской Федерации утверждены 39 государственных программ из 43 (утверждение государственных программ «Развитие пенсионной системы на 2017 - 2025 годы», «Развитие оборонно-промышленного комплекса», «Обеспечение обороноспособности страны», «Социально-экономическое развитие Крымского федерального округа на период до 2020 года» планируется в более поздние сроки)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1283" t="8262" r="26884" b="13675"/>
          <a:stretch>
            <a:fillRect/>
          </a:stretch>
        </p:blipFill>
        <p:spPr bwMode="auto">
          <a:xfrm>
            <a:off x="381000" y="381000"/>
            <a:ext cx="838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3" name="Рисунок 7"/>
          <p:cNvPicPr>
            <a:picLocks noChangeAspect="1" noChangeArrowheads="1"/>
          </p:cNvPicPr>
          <p:nvPr/>
        </p:nvPicPr>
        <p:blipFill>
          <a:blip r:embed="rId2"/>
          <a:srcRect l="6253" t="21083" r="53310" b="11111"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1111</TotalTime>
  <Words>1271</Words>
  <PresentationFormat>Экран (4:3)</PresentationFormat>
  <Paragraphs>78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Бюджетное планирование и прогнозирование</vt:lpstr>
      <vt:lpstr>Тема: Прогнозирование и планирование расходов бюджета</vt:lpstr>
      <vt:lpstr>ВОПРОСЫ:</vt:lpstr>
      <vt:lpstr>1. Содержание бюджетной политики 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Слайд 10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1. Содержание бюджетной политики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ЧТО ТАКОЕ ГОСПРОГРАММА?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116</cp:revision>
  <dcterms:created xsi:type="dcterms:W3CDTF">2014-09-02T04:46:32Z</dcterms:created>
  <dcterms:modified xsi:type="dcterms:W3CDTF">2016-04-05T07:22:16Z</dcterms:modified>
</cp:coreProperties>
</file>