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451" r:id="rId2"/>
    <p:sldId id="454" r:id="rId3"/>
    <p:sldId id="455" r:id="rId4"/>
    <p:sldId id="503" r:id="rId5"/>
    <p:sldId id="552" r:id="rId6"/>
    <p:sldId id="504" r:id="rId7"/>
    <p:sldId id="505" r:id="rId8"/>
    <p:sldId id="506" r:id="rId9"/>
    <p:sldId id="507" r:id="rId10"/>
    <p:sldId id="508" r:id="rId11"/>
    <p:sldId id="509" r:id="rId12"/>
    <p:sldId id="510" r:id="rId13"/>
    <p:sldId id="511" r:id="rId14"/>
    <p:sldId id="512" r:id="rId15"/>
    <p:sldId id="513" r:id="rId16"/>
    <p:sldId id="514" r:id="rId17"/>
    <p:sldId id="515" r:id="rId18"/>
    <p:sldId id="516" r:id="rId19"/>
    <p:sldId id="517" r:id="rId20"/>
    <p:sldId id="518" r:id="rId21"/>
    <p:sldId id="519" r:id="rId22"/>
    <p:sldId id="520" r:id="rId23"/>
    <p:sldId id="521" r:id="rId24"/>
    <p:sldId id="522" r:id="rId25"/>
    <p:sldId id="523" r:id="rId26"/>
    <p:sldId id="553" r:id="rId27"/>
    <p:sldId id="555" r:id="rId28"/>
    <p:sldId id="524" r:id="rId29"/>
    <p:sldId id="556" r:id="rId30"/>
    <p:sldId id="525" r:id="rId31"/>
    <p:sldId id="526" r:id="rId32"/>
    <p:sldId id="558" r:id="rId33"/>
    <p:sldId id="557" r:id="rId34"/>
    <p:sldId id="527" r:id="rId35"/>
    <p:sldId id="528" r:id="rId36"/>
    <p:sldId id="529" r:id="rId37"/>
    <p:sldId id="530" r:id="rId38"/>
    <p:sldId id="531" r:id="rId39"/>
    <p:sldId id="532" r:id="rId40"/>
    <p:sldId id="533" r:id="rId41"/>
    <p:sldId id="535" r:id="rId42"/>
    <p:sldId id="536" r:id="rId43"/>
    <p:sldId id="534" r:id="rId44"/>
    <p:sldId id="540" r:id="rId45"/>
    <p:sldId id="541" r:id="rId46"/>
    <p:sldId id="542" r:id="rId47"/>
    <p:sldId id="560" r:id="rId48"/>
    <p:sldId id="543" r:id="rId49"/>
    <p:sldId id="544" r:id="rId50"/>
    <p:sldId id="545" r:id="rId51"/>
    <p:sldId id="546" r:id="rId52"/>
    <p:sldId id="547" r:id="rId53"/>
    <p:sldId id="548" r:id="rId54"/>
    <p:sldId id="549" r:id="rId55"/>
    <p:sldId id="550" r:id="rId56"/>
    <p:sldId id="322" r:id="rId5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0" autoAdjust="0"/>
    <p:restoredTop sz="94660"/>
  </p:normalViewPr>
  <p:slideViewPr>
    <p:cSldViewPr>
      <p:cViewPr varScale="1">
        <p:scale>
          <a:sx n="82" d="100"/>
          <a:sy n="82" d="100"/>
        </p:scale>
        <p:origin x="-12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7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139AED06-8583-416F-A4D6-E81EA1C6185F}" type="datetimeFigureOut">
              <a:rPr lang="ru-RU"/>
              <a:pPr/>
              <a:t>07.12.2015</a:t>
            </a:fld>
            <a:endParaRPr lang="ru-RU"/>
          </a:p>
        </p:txBody>
      </p:sp>
      <p:sp>
        <p:nvSpPr>
          <p:cNvPr id="2539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2539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9D67B5E3-88E5-4EFB-B188-D4D43F797C6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7FBB56D-E91C-41D7-BC0F-BF646286B161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902FCE2-BACE-4C8B-97BB-25A80C0477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F02D20-836F-47E8-97B3-E746E577DC1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Марина Викторовна</a:t>
            </a:r>
          </a:p>
          <a:p>
            <a:pPr>
              <a:spcBef>
                <a:spcPct val="0"/>
              </a:spcBef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Зинаида Ивановна</a:t>
            </a: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A07613-6C20-4EFA-ADA4-47677880067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b="1" smtClean="0"/>
              <a:t>PEST анализ</a:t>
            </a:r>
            <a:r>
              <a:rPr lang="ru-RU" smtClean="0"/>
              <a:t> — простой и удобный метод для </a:t>
            </a:r>
            <a:r>
              <a:rPr lang="ru-RU" b="1" smtClean="0"/>
              <a:t>анализа</a:t>
            </a:r>
            <a:r>
              <a:rPr lang="ru-RU" smtClean="0"/>
              <a:t> макросреды (внешней среды) предприятия. Методика </a:t>
            </a:r>
            <a:r>
              <a:rPr lang="ru-RU" b="1" smtClean="0"/>
              <a:t>PEST анализа </a:t>
            </a:r>
            <a:r>
              <a:rPr lang="ru-RU" smtClean="0"/>
              <a:t>часто используется для оценки ключевых рыночных тенденций отрасли, а результаты </a:t>
            </a:r>
            <a:r>
              <a:rPr lang="ru-RU" b="1" smtClean="0"/>
              <a:t>PEST анализа</a:t>
            </a:r>
            <a:r>
              <a:rPr lang="ru-RU" smtClean="0"/>
              <a:t> можно использовать для определения списка угроз и возможностей при составлении SWOT </a:t>
            </a:r>
            <a:r>
              <a:rPr lang="ru-RU" b="1" smtClean="0"/>
              <a:t>анализа</a:t>
            </a:r>
            <a:r>
              <a:rPr lang="ru-RU" smtClean="0"/>
              <a:t> компании.</a:t>
            </a:r>
          </a:p>
        </p:txBody>
      </p:sp>
      <p:sp>
        <p:nvSpPr>
          <p:cNvPr id="440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6B8CAD5-2569-49E0-986A-14EBDEDB736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(Вендор) Поставщик — это любое юридическое или физическое лицо, поставляющие товары или услуги заказчикам. Поставщик осуществляет предпринимательскую деятельность в соответствии с условиями заключенного договора поставки, который является одним из видов договора купли-продажи. ..</a:t>
            </a:r>
          </a:p>
        </p:txBody>
      </p:sp>
      <p:sp>
        <p:nvSpPr>
          <p:cNvPr id="522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257399B-9AA8-4078-B664-1273157FA3A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73363-E73C-41A7-A75E-B22C894A2654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A0CC1-E650-49D5-BC9E-928077D97D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D03FD-E443-420D-A937-5BEE672B94CF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1B398-6693-49DC-8088-2BA558CFF7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CDE80-4BE6-4034-955C-877F5093EA63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1CFBB-370E-4936-B1C0-6C51710734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4E420-4F5A-46CC-8E21-C40A38E6B38B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7AE1D-AB01-499A-9F80-54C0734151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D88C4-4ECB-41B6-9857-0DAA4BC972AC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25FF5-6D1B-4724-A17B-F2F48E8B8C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56B6C-5032-420A-88D7-180174163D15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1224A-15C2-464B-B3EB-F43D59E2C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68CA8-694B-4D19-A6E9-8AB1E4B67754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CA5D9-D6F8-41B6-9987-37959BCD1F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44239-032E-4702-8201-19FD2F24BD75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53768-9915-43C5-AE0A-85D54627F1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9BA2D-0664-492B-ACF7-D167408C8BF6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3294D-096B-4BDF-8E65-97C51D6486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0ADDE-0ED5-4D96-B045-751BC5AEC0F7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7D950-CDAF-4E05-8F45-B306C6323D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888E5-B3B6-4F90-9D23-4530634EF854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8E1B9-304B-4918-8E28-8E21EEDF76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301625" y="1676400"/>
            <a:ext cx="8540750" cy="4422775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C524A-E6F9-48DC-B7A1-62B3933EC0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E8D29-19E4-486C-8085-915C1B300E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198C4CA-E34D-4B38-8239-4BDFE6E4D54E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1FD708-FA5D-4CB2-8B92-1EFFFDAD42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62" r:id="rId12"/>
    <p:sldLayoutId id="2147483663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Line 5"/>
          <p:cNvSpPr>
            <a:spLocks noChangeShapeType="1"/>
          </p:cNvSpPr>
          <p:nvPr/>
        </p:nvSpPr>
        <p:spPr bwMode="auto">
          <a:xfrm>
            <a:off x="285750" y="207168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86" name="Line 6"/>
          <p:cNvSpPr>
            <a:spLocks noChangeShapeType="1"/>
          </p:cNvSpPr>
          <p:nvPr/>
        </p:nvSpPr>
        <p:spPr bwMode="auto">
          <a:xfrm>
            <a:off x="323850" y="40052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87" name="Text Box 7"/>
          <p:cNvSpPr txBox="1">
            <a:spLocks noChangeArrowheads="1"/>
          </p:cNvSpPr>
          <p:nvPr/>
        </p:nvSpPr>
        <p:spPr bwMode="auto">
          <a:xfrm>
            <a:off x="357188" y="2286000"/>
            <a:ext cx="8496300" cy="1446213"/>
          </a:xfrm>
          <a:prstGeom prst="rect">
            <a:avLst/>
          </a:prstGeom>
          <a:solidFill>
            <a:srgbClr val="BBE0E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latin typeface="Times New Roman" pitchFamily="18" charset="0"/>
                <a:cs typeface="Times New Roman" pitchFamily="18" charset="0"/>
              </a:rPr>
              <a:t>Лекция 7  Планирование на предприятиях сервиса </a:t>
            </a:r>
          </a:p>
        </p:txBody>
      </p:sp>
      <p:sp>
        <p:nvSpPr>
          <p:cNvPr id="16388" name="Text Box 13"/>
          <p:cNvSpPr txBox="1">
            <a:spLocks noChangeArrowheads="1"/>
          </p:cNvSpPr>
          <p:nvPr/>
        </p:nvSpPr>
        <p:spPr bwMode="auto">
          <a:xfrm>
            <a:off x="373063" y="4378325"/>
            <a:ext cx="849630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sz="2400">
              <a:latin typeface="Calibri" pitchFamily="34" charset="0"/>
            </a:endParaRPr>
          </a:p>
        </p:txBody>
      </p:sp>
      <p:sp>
        <p:nvSpPr>
          <p:cNvPr id="16389" name="Прямоугольник 7"/>
          <p:cNvSpPr>
            <a:spLocks noChangeArrowheads="1"/>
          </p:cNvSpPr>
          <p:nvPr/>
        </p:nvSpPr>
        <p:spPr bwMode="auto">
          <a:xfrm>
            <a:off x="357188" y="285750"/>
            <a:ext cx="84296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Calibri" pitchFamily="34" charset="0"/>
              </a:rPr>
              <a:t>Организация и планирование</a:t>
            </a:r>
            <a:r>
              <a:rPr lang="en-US" sz="3200" b="1">
                <a:latin typeface="Calibri" pitchFamily="34" charset="0"/>
              </a:rPr>
              <a:t> </a:t>
            </a:r>
            <a:r>
              <a:rPr lang="ru-RU" sz="3200" b="1">
                <a:latin typeface="Calibri" pitchFamily="34" charset="0"/>
              </a:rPr>
              <a:t>деятельности предприятий  сервиса</a:t>
            </a:r>
            <a:endParaRPr lang="ru-RU" sz="3200">
              <a:latin typeface="Calibri" pitchFamily="34" charset="0"/>
            </a:endParaRPr>
          </a:p>
        </p:txBody>
      </p:sp>
      <p:sp>
        <p:nvSpPr>
          <p:cNvPr id="16390" name="TextBox 8"/>
          <p:cNvSpPr txBox="1">
            <a:spLocks noChangeArrowheads="1"/>
          </p:cNvSpPr>
          <p:nvPr/>
        </p:nvSpPr>
        <p:spPr bwMode="auto">
          <a:xfrm>
            <a:off x="1714500" y="4572000"/>
            <a:ext cx="7375525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latin typeface="Times New Roman" pitchFamily="18" charset="0"/>
                <a:cs typeface="Times New Roman" pitchFamily="18" charset="0"/>
              </a:rPr>
              <a:t>Фалько Людмила Юрьевна</a:t>
            </a:r>
            <a:r>
              <a:rPr lang="ru-RU" sz="320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доцент кафедры дизайна и технологий,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кандидат технических наук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Источники информации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4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Виноградова М.В.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Организация и планирование деятельности предприятий сервиса. Учебное пособие для студ. вузов.  / М.В. Виноградова, З.И.  Панина – М.: Изд-во торговая компания «Дашков и Ко», 2013. -448 с.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Панина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З. И.</a:t>
            </a:r>
            <a:br>
              <a:rPr lang="ru-RU" sz="5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Организация и планирование деятельности предприятия сферы сервиса: практикум [для студентов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специалитета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] / З. И. Панина, М. В. Виноградова. - 2-е изд. - М. : Дашков и К°, 2013. - 244 с.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Раздаточные материалы ПО ДИСЦИПЛИНЕ  в ХРАНИДИЩЕ ПЦУМ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smtClean="0"/>
              <a:t>Подготовка к контрольной работе</a:t>
            </a:r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>
          <a:xfrm>
            <a:off x="827088" y="1600200"/>
            <a:ext cx="7777162" cy="4525963"/>
          </a:xfrm>
        </p:spPr>
        <p:txBody>
          <a:bodyPr/>
          <a:lstStyle/>
          <a:p>
            <a:r>
              <a:rPr lang="ru-RU" sz="4800" smtClean="0"/>
              <a:t>Раздел Тестовые задания</a:t>
            </a:r>
          </a:p>
          <a:p>
            <a:r>
              <a:rPr lang="ru-RU" sz="4800" smtClean="0"/>
              <a:t>Задания 8-15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0"/>
            <a:ext cx="8510587" cy="1325563"/>
          </a:xfrm>
        </p:spPr>
        <p:txBody>
          <a:bodyPr/>
          <a:lstStyle/>
          <a:p>
            <a:r>
              <a:rPr lang="ru-RU" sz="4000" b="1" smtClean="0">
                <a:solidFill>
                  <a:srgbClr val="5858A4"/>
                </a:solidFill>
              </a:rPr>
              <a:t> </a:t>
            </a:r>
            <a:r>
              <a:rPr lang="ru-RU" sz="4800" b="1" smtClean="0">
                <a:solidFill>
                  <a:srgbClr val="5858A4"/>
                </a:solidFill>
              </a:rPr>
              <a:t>План лекции  </a:t>
            </a: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000125" y="1412875"/>
            <a:ext cx="7791450" cy="4608513"/>
          </a:xfrm>
        </p:spPr>
        <p:txBody>
          <a:bodyPr rtlCol="0">
            <a:no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Цель и задачи планирования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Принципы планирования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Методы планирования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Виды  и формы планирования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Система планов предприятия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Стратегическое планирование деятельности предприятия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Годовое планирование предприятия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Бизнес-планирование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Производственная программа предприятия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Технико-экономическое планирование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Оперативно-производственное планирование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42875" y="0"/>
            <a:ext cx="8858250" cy="1071563"/>
          </a:xfrm>
        </p:spPr>
        <p:txBody>
          <a:bodyPr/>
          <a:lstStyle/>
          <a:p>
            <a:r>
              <a:rPr lang="ru-RU" b="1" smtClean="0">
                <a:solidFill>
                  <a:srgbClr val="5858A4"/>
                </a:solidFill>
              </a:rPr>
              <a:t>Укрупненная схема  предприятия</a:t>
            </a:r>
          </a:p>
        </p:txBody>
      </p:sp>
      <p:pic>
        <p:nvPicPr>
          <p:cNvPr id="23554" name="Picture 4"/>
          <p:cNvPicPr>
            <a:picLocks noChangeAspect="1" noChangeArrowheads="1"/>
          </p:cNvPicPr>
          <p:nvPr/>
        </p:nvPicPr>
        <p:blipFill>
          <a:blip r:embed="rId2"/>
          <a:srcRect r="2036" b="6187"/>
          <a:stretch>
            <a:fillRect/>
          </a:stretch>
        </p:blipFill>
        <p:spPr bwMode="auto">
          <a:xfrm>
            <a:off x="428625" y="1071563"/>
            <a:ext cx="8358188" cy="548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28625" y="857250"/>
            <a:ext cx="8437563" cy="478631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40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Планирование деятельности предприятия</a:t>
            </a:r>
            <a:r>
              <a:rPr lang="ru-RU" sz="4000" i="1" dirty="0" smtClean="0"/>
              <a:t> </a:t>
            </a:r>
            <a:r>
              <a:rPr lang="ru-RU" sz="28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—</a:t>
            </a:r>
            <a:r>
              <a:rPr lang="ru-RU" sz="2800" i="1" dirty="0" smtClean="0"/>
              <a:t> 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/>
              <a:t>   определение основных направлений и пропорций развития производства с учетом имеющихся материальных и трудовых ресурсов на основе наиболее полного выявления требуемых рынком видов, объемов товаров и сроков их выпуска.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0825" y="571500"/>
            <a:ext cx="8540750" cy="5911850"/>
          </a:xfrm>
        </p:spPr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широком понимании</a:t>
            </a:r>
            <a:r>
              <a:rPr lang="ru-RU" sz="3600" dirty="0" smtClean="0"/>
              <a:t> планирование </a:t>
            </a:r>
            <a:r>
              <a:rPr lang="ru-RU" sz="3600" i="1" dirty="0" smtClean="0"/>
              <a:t>состоит в принятии комплекса решений, относящихся к будущим событиям.</a:t>
            </a:r>
            <a:r>
              <a:rPr lang="ru-RU" sz="3600" dirty="0" smtClean="0"/>
              <a:t>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8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узком понимании</a:t>
            </a:r>
            <a:r>
              <a:rPr lang="ru-RU" sz="3600" dirty="0" smtClean="0"/>
              <a:t> планирование сводится к </a:t>
            </a:r>
            <a:r>
              <a:rPr lang="ru-RU" sz="3600" i="1" dirty="0" smtClean="0"/>
              <a:t>составлению</a:t>
            </a:r>
            <a:r>
              <a:rPr lang="ru-RU" sz="3600" dirty="0" smtClean="0"/>
              <a:t> специальных документов — </a:t>
            </a:r>
            <a:r>
              <a:rPr lang="ru-RU" sz="3600" i="1" dirty="0" smtClean="0"/>
              <a:t>планов, определяющих конкретные действия предприятия по осуществле­нию принятых решений.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476250"/>
            <a:ext cx="8229600" cy="1143000"/>
          </a:xfrm>
        </p:spPr>
        <p:txBody>
          <a:bodyPr/>
          <a:lstStyle/>
          <a:p>
            <a:r>
              <a:rPr lang="ru-RU" sz="4800" b="1" smtClean="0">
                <a:solidFill>
                  <a:srgbClr val="5858A4"/>
                </a:solidFill>
              </a:rPr>
              <a:t>Цель планирования</a:t>
            </a:r>
          </a:p>
        </p:txBody>
      </p:sp>
      <p:sp>
        <p:nvSpPr>
          <p:cNvPr id="512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39750" y="2349500"/>
            <a:ext cx="8604250" cy="45085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3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Главная цель -</a:t>
            </a:r>
            <a:r>
              <a:rPr 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3600" dirty="0" smtClean="0"/>
              <a:t>               обеспечение эффективного 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3600" dirty="0" smtClean="0"/>
              <a:t>               функционирования и 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3600" dirty="0" smtClean="0"/>
              <a:t>               развития предприятия. 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0825" y="0"/>
            <a:ext cx="8510588" cy="1052513"/>
          </a:xfrm>
        </p:spPr>
        <p:txBody>
          <a:bodyPr/>
          <a:lstStyle/>
          <a:p>
            <a:r>
              <a:rPr lang="ru-RU" sz="4800" b="1" smtClean="0">
                <a:solidFill>
                  <a:srgbClr val="5858A4"/>
                </a:solidFill>
              </a:rPr>
              <a:t>Задачи планирования</a:t>
            </a:r>
          </a:p>
        </p:txBody>
      </p:sp>
      <p:sp>
        <p:nvSpPr>
          <p:cNvPr id="27650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00063" y="1169988"/>
            <a:ext cx="8326437" cy="5688012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200" b="1" smtClean="0"/>
              <a:t>предвидение вероятных рыночных тенденций и соответствующая им корректировка производственной программы предприятия;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200" b="1" smtClean="0"/>
              <a:t>исследование требований потребителей и формирование программы, ориентированной на их запросы;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200" b="1" smtClean="0"/>
              <a:t>обеспечение выпуска продукции более высокого качества;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200" b="1" smtClean="0"/>
              <a:t>непрерывное повышение эффективности производства на основе дальнейшей специализации и кооперирования;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200" b="1" smtClean="0"/>
              <a:t>выявление и мобилизация внутренних ресурсов производства;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200" b="1" smtClean="0"/>
              <a:t>применение наиболее экономичных технологий и оборудования;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200" b="1" smtClean="0"/>
              <a:t>согласование действий с поставщиками, потребителями, посредниками предприятия и направленность этих действий на достижение взаимовыгодных результатов.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sz="4800" b="1" smtClean="0">
                <a:solidFill>
                  <a:srgbClr val="5858A4"/>
                </a:solidFill>
              </a:rPr>
              <a:t>Принципы планирования</a:t>
            </a:r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781050" y="1000125"/>
            <a:ext cx="8362950" cy="5327650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Комплексность;</a:t>
            </a:r>
          </a:p>
          <a:p>
            <a:pPr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Непрерывность;</a:t>
            </a:r>
          </a:p>
          <a:p>
            <a:pPr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Временная  ориентация;</a:t>
            </a:r>
          </a:p>
          <a:p>
            <a:pPr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Маржинальность</a:t>
            </a: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; </a:t>
            </a:r>
          </a:p>
          <a:p>
            <a:pPr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Конкретность;</a:t>
            </a:r>
          </a:p>
          <a:p>
            <a:pPr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Гибкость;</a:t>
            </a:r>
          </a:p>
          <a:p>
            <a:pPr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Непротиворечивость;</a:t>
            </a:r>
          </a:p>
          <a:p>
            <a:pPr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Обязательность исполнения.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5858A4"/>
                </a:solidFill>
              </a:rPr>
              <a:t>Методы планирования</a:t>
            </a: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042988" y="1628775"/>
            <a:ext cx="7138987" cy="4530725"/>
          </a:xfrm>
        </p:spPr>
        <p:txBody>
          <a:bodyPr rtlCol="0">
            <a:norm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Балансовый – </a:t>
            </a:r>
            <a:r>
              <a:rPr lang="ru-RU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составляется система балансов (трудовых, материально-вещественных)  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Нормативный – </a:t>
            </a:r>
            <a:r>
              <a:rPr lang="ru-RU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расчет плановых заданий на основе норм 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Экономико-математический – </a:t>
            </a:r>
            <a:r>
              <a:rPr lang="ru-RU" i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рачеты</a:t>
            </a:r>
            <a:r>
              <a:rPr lang="ru-RU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на основе моделей, например статистических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0"/>
            <a:ext cx="8229600" cy="1143000"/>
          </a:xfrm>
        </p:spPr>
        <p:txBody>
          <a:bodyPr/>
          <a:lstStyle/>
          <a:p>
            <a:r>
              <a:rPr lang="ru-RU" sz="4800" b="1" smtClean="0">
                <a:solidFill>
                  <a:srgbClr val="5858A4"/>
                </a:solidFill>
              </a:rPr>
              <a:t>Формы планирования</a:t>
            </a:r>
          </a:p>
        </p:txBody>
      </p:sp>
      <p:graphicFrame>
        <p:nvGraphicFramePr>
          <p:cNvPr id="8220" name="Group 28"/>
          <p:cNvGraphicFramePr>
            <a:graphicFrameLocks noGrp="1"/>
          </p:cNvGraphicFramePr>
          <p:nvPr>
            <p:ph idx="1"/>
          </p:nvPr>
        </p:nvGraphicFramePr>
        <p:xfrm>
          <a:off x="500063" y="1357313"/>
          <a:ext cx="8158162" cy="4722812"/>
        </p:xfrm>
        <a:graphic>
          <a:graphicData uri="http://schemas.openxmlformats.org/drawingml/2006/table">
            <a:tbl>
              <a:tblPr/>
              <a:tblGrid>
                <a:gridCol w="3355170"/>
                <a:gridCol w="4802992"/>
              </a:tblGrid>
              <a:tr h="865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Признак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Формы планирования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длительность планового периода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перспективное;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среднесрочное;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текущее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5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содержание плановых решений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стратегическое;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тактическое;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оперативно-календарное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00063" y="0"/>
            <a:ext cx="8229600" cy="1143000"/>
          </a:xfrm>
        </p:spPr>
        <p:txBody>
          <a:bodyPr/>
          <a:lstStyle/>
          <a:p>
            <a:r>
              <a:rPr lang="ru-RU" sz="4800" b="1" smtClean="0">
                <a:solidFill>
                  <a:srgbClr val="5858A4"/>
                </a:solidFill>
              </a:rPr>
              <a:t>Виды планов</a:t>
            </a:r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71500" y="1143000"/>
            <a:ext cx="8229600" cy="5429250"/>
          </a:xfrm>
        </p:spPr>
        <p:txBody>
          <a:bodyPr rtlCol="0">
            <a:no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Планы-цели</a:t>
            </a:r>
            <a:r>
              <a:rPr lang="ru-RU" i="1" dirty="0" smtClean="0">
                <a:solidFill>
                  <a:srgbClr val="37613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i="1" dirty="0" smtClean="0"/>
              <a:t>- набор качественных и количественных характеристик желаемого состояния предприятия или его подразделений. 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Планы для повторяющихся действий</a:t>
            </a:r>
            <a:r>
              <a:rPr lang="ru-RU" i="1" dirty="0" smtClean="0">
                <a:solidFill>
                  <a:srgbClr val="C00000"/>
                </a:solidFill>
              </a:rPr>
              <a:t> </a:t>
            </a:r>
            <a:r>
              <a:rPr lang="ru-RU" i="1" dirty="0" smtClean="0"/>
              <a:t>предписывают их сроки и порядок осуществления в стандартных ситуациях. 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Планы для неповторяющихся действий</a:t>
            </a:r>
            <a:r>
              <a:rPr lang="ru-RU" i="1" dirty="0" smtClean="0">
                <a:solidFill>
                  <a:srgbClr val="C00000"/>
                </a:solidFill>
              </a:rPr>
              <a:t> </a:t>
            </a:r>
            <a:r>
              <a:rPr lang="ru-RU" i="1" dirty="0" smtClean="0"/>
              <a:t>составляются для решения специфических проблем, возникающих в процессе развития и функционирования предприятия. </a:t>
            </a:r>
            <a:endParaRPr lang="ru-RU" i="1" dirty="0" smtClean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28625" y="0"/>
            <a:ext cx="8510588" cy="608013"/>
          </a:xfrm>
        </p:spPr>
        <p:txBody>
          <a:bodyPr/>
          <a:lstStyle/>
          <a:p>
            <a:r>
              <a:rPr lang="ru-RU" sz="4800" b="1" smtClean="0">
                <a:solidFill>
                  <a:srgbClr val="5858A4"/>
                </a:solidFill>
              </a:rPr>
              <a:t>Виды планов</a:t>
            </a:r>
          </a:p>
        </p:txBody>
      </p:sp>
      <p:graphicFrame>
        <p:nvGraphicFramePr>
          <p:cNvPr id="133172" name="Group 52"/>
          <p:cNvGraphicFramePr>
            <a:graphicFrameLocks noGrp="1"/>
          </p:cNvGraphicFramePr>
          <p:nvPr>
            <p:ph idx="1"/>
          </p:nvPr>
        </p:nvGraphicFramePr>
        <p:xfrm>
          <a:off x="285750" y="785813"/>
          <a:ext cx="8540750" cy="5913437"/>
        </p:xfrm>
        <a:graphic>
          <a:graphicData uri="http://schemas.openxmlformats.org/drawingml/2006/table">
            <a:tbl>
              <a:tblPr/>
              <a:tblGrid>
                <a:gridCol w="4270375"/>
                <a:gridCol w="4270375"/>
              </a:tblGrid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Признак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Виды  планов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04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Срок выполнения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долгосрочные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среднесрочные;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краткосрочные;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оперативные.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06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Содержание хозяйственной деятельности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планы НИОКР;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производства;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маркетинга;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сбыта;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материально-технического снабжения;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финансовый план.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04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организационная структуры предприятия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планы предприятия;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планы цехов, отделов и служб;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 планы филиалов.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и т.п.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5858A4"/>
                </a:solidFill>
              </a:rPr>
              <a:t>Характеристика планов предприятия</a:t>
            </a:r>
          </a:p>
        </p:txBody>
      </p:sp>
      <p:graphicFrame>
        <p:nvGraphicFramePr>
          <p:cNvPr id="9356" name="Group 140"/>
          <p:cNvGraphicFramePr>
            <a:graphicFrameLocks noGrp="1"/>
          </p:cNvGraphicFramePr>
          <p:nvPr>
            <p:ph idx="1"/>
          </p:nvPr>
        </p:nvGraphicFramePr>
        <p:xfrm>
          <a:off x="357188" y="1143000"/>
          <a:ext cx="8607425" cy="5761038"/>
        </p:xfrm>
        <a:graphic>
          <a:graphicData uri="http://schemas.openxmlformats.org/drawingml/2006/table">
            <a:tbl>
              <a:tblPr/>
              <a:tblGrid>
                <a:gridCol w="1911549"/>
                <a:gridCol w="1909980"/>
                <a:gridCol w="1323500"/>
                <a:gridCol w="3462427"/>
              </a:tblGrid>
              <a:tr h="45474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Наименование плана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Горизонт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плани-рования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Описание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старое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новое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489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Прогнозиро-вание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Долгосрочное стратегическое планирование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 – 10 лет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соответствии с миссией и главной целью деятельности предприятия устанавливаются важнейшие направления экономического развития, определяются стратегические цели и задачи по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функцио-нальным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подразделениям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89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Перспективное планирование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Среднесрочноестратегическое планирование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2-5 лет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устанавливаются основные производственные и технико-экономические показатели, разрабатываются направления технического, организационного , экономического и социального развития.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5858A4"/>
                </a:solidFill>
              </a:rPr>
              <a:t>Характеристика планов предприятия</a:t>
            </a:r>
          </a:p>
        </p:txBody>
      </p:sp>
      <p:graphicFrame>
        <p:nvGraphicFramePr>
          <p:cNvPr id="66654" name="Group 94"/>
          <p:cNvGraphicFramePr>
            <a:graphicFrameLocks noGrp="1"/>
          </p:cNvGraphicFramePr>
          <p:nvPr>
            <p:ph idx="1"/>
          </p:nvPr>
        </p:nvGraphicFramePr>
        <p:xfrm>
          <a:off x="250825" y="1268413"/>
          <a:ext cx="8713788" cy="5211762"/>
        </p:xfrm>
        <a:graphic>
          <a:graphicData uri="http://schemas.openxmlformats.org/drawingml/2006/table">
            <a:tbl>
              <a:tblPr/>
              <a:tblGrid>
                <a:gridCol w="1820845"/>
                <a:gridCol w="1785950"/>
                <a:gridCol w="1285884"/>
                <a:gridCol w="3821109"/>
              </a:tblGrid>
              <a:tr h="4048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Наименование плана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Горизонт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плани-рования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Описание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старое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новое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9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Текущее планирование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Краткосрочное планирование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Рассчитываются и устанавливаются плановые технико-экономические показатели, разрабатываются и устанавливаются системы норм и нормативов, разрабатывается бизнес-план предприятия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7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Оперативное планирование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Краткосрочное планирование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кв.,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месяц,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сутки,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смена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разрабатываются производственные программы производственным подразделениям предприятия: цехам, службам, рассчитываются календарно-плановые нормативы, устанавливаются задания участкам, рабочим.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4000" smtClean="0">
                <a:solidFill>
                  <a:srgbClr val="5858A4"/>
                </a:solidFill>
              </a:rPr>
              <a:t>Система планов среднего предприятия</a:t>
            </a:r>
            <a:r>
              <a:rPr lang="ru-RU" sz="4000" smtClean="0"/>
              <a:t> </a:t>
            </a:r>
          </a:p>
        </p:txBody>
      </p:sp>
      <p:graphicFrame>
        <p:nvGraphicFramePr>
          <p:cNvPr id="68715" name="Group 107"/>
          <p:cNvGraphicFramePr>
            <a:graphicFrameLocks noGrp="1"/>
          </p:cNvGraphicFramePr>
          <p:nvPr>
            <p:ph sz="half" idx="1"/>
          </p:nvPr>
        </p:nvGraphicFramePr>
        <p:xfrm>
          <a:off x="357188" y="1285875"/>
          <a:ext cx="8497887" cy="1946275"/>
        </p:xfrm>
        <a:graphic>
          <a:graphicData uri="http://schemas.openxmlformats.org/drawingml/2006/table">
            <a:tbl>
              <a:tblPr/>
              <a:tblGrid>
                <a:gridCol w="2668587"/>
                <a:gridCol w="5829300"/>
              </a:tblGrid>
              <a:tr h="309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Наименование плана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58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Долгосрочный стратегический план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Ответственные исполнители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58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Генеральный директор, топ - менеджеры предприятия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  <a:tr h="939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Параметры плана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58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Миссия, главная цель предприятия, важнейшие направления экономического развития, цели и задачи функциональных подразделений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</a:tbl>
          </a:graphicData>
        </a:graphic>
      </p:graphicFrame>
      <p:sp>
        <p:nvSpPr>
          <p:cNvPr id="35856" name="AutoShape 32"/>
          <p:cNvSpPr>
            <a:spLocks noChangeArrowheads="1"/>
          </p:cNvSpPr>
          <p:nvPr/>
        </p:nvSpPr>
        <p:spPr bwMode="auto">
          <a:xfrm>
            <a:off x="4286250" y="3286125"/>
            <a:ext cx="431800" cy="503238"/>
          </a:xfrm>
          <a:prstGeom prst="downArrow">
            <a:avLst>
              <a:gd name="adj1" fmla="val 50000"/>
              <a:gd name="adj2" fmla="val 29136"/>
            </a:avLst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68716" name="Group 108"/>
          <p:cNvGraphicFramePr>
            <a:graphicFrameLocks noGrp="1"/>
          </p:cNvGraphicFramePr>
          <p:nvPr>
            <p:ph sz="half" idx="2"/>
          </p:nvPr>
        </p:nvGraphicFramePr>
        <p:xfrm>
          <a:off x="500063" y="3786188"/>
          <a:ext cx="8291512" cy="2333625"/>
        </p:xfrm>
        <a:graphic>
          <a:graphicData uri="http://schemas.openxmlformats.org/drawingml/2006/table">
            <a:tbl>
              <a:tblPr/>
              <a:tblGrid>
                <a:gridCol w="2663825"/>
                <a:gridCol w="5627687"/>
              </a:tblGrid>
              <a:tr h="779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Наименование плана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58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Среднесрочный стратегический план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  <a:tr h="583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Ответственные исполнители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58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Генеральный директор, топ - менеджеры предприятия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  <a:tr h="8330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Параметры плана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58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Технико-экономические показатели по всем направлениям: техническое, организационное, экономическое, социальное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</a:tbl>
          </a:graphicData>
        </a:graphic>
      </p:graphicFrame>
      <p:sp>
        <p:nvSpPr>
          <p:cNvPr id="35871" name="AutoShape 83"/>
          <p:cNvSpPr>
            <a:spLocks noChangeArrowheads="1"/>
          </p:cNvSpPr>
          <p:nvPr/>
        </p:nvSpPr>
        <p:spPr bwMode="auto">
          <a:xfrm>
            <a:off x="4429125" y="6215063"/>
            <a:ext cx="431800" cy="504825"/>
          </a:xfrm>
          <a:prstGeom prst="downArrow">
            <a:avLst>
              <a:gd name="adj1" fmla="val 50000"/>
              <a:gd name="adj2" fmla="val 29228"/>
            </a:avLst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4000" smtClean="0">
                <a:solidFill>
                  <a:srgbClr val="5858A4"/>
                </a:solidFill>
              </a:rPr>
              <a:t>Система планов среднего предприятия</a:t>
            </a:r>
            <a:r>
              <a:rPr lang="ru-RU" sz="4000" smtClean="0"/>
              <a:t> </a:t>
            </a:r>
          </a:p>
        </p:txBody>
      </p:sp>
      <p:graphicFrame>
        <p:nvGraphicFramePr>
          <p:cNvPr id="73817" name="Group 89"/>
          <p:cNvGraphicFramePr>
            <a:graphicFrameLocks noGrp="1"/>
          </p:cNvGraphicFramePr>
          <p:nvPr>
            <p:ph sz="half" idx="1"/>
          </p:nvPr>
        </p:nvGraphicFramePr>
        <p:xfrm>
          <a:off x="285750" y="1357313"/>
          <a:ext cx="8435975" cy="2524125"/>
        </p:xfrm>
        <a:graphic>
          <a:graphicData uri="http://schemas.openxmlformats.org/drawingml/2006/table">
            <a:tbl>
              <a:tblPr/>
              <a:tblGrid>
                <a:gridCol w="2828925"/>
                <a:gridCol w="5607050"/>
              </a:tblGrid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Наименование плана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58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Краткосрочные планы на межцеховом уровне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(бизнес-план предприятия)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  <a:tr h="620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Ответственные исполнители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58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Зам. генерального директора по экономике, менеджеры предприятия всех направлений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  <a:tr h="1154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Параметры плана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58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Технико-экономические показатели по всем направлениям производственно-хозяйственной деятельности предприятия, в .т.ч. Финансовый бюджет.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</a:tbl>
          </a:graphicData>
        </a:graphic>
      </p:graphicFrame>
      <p:sp>
        <p:nvSpPr>
          <p:cNvPr id="36880" name="AutoShape 5"/>
          <p:cNvSpPr>
            <a:spLocks noChangeArrowheads="1"/>
          </p:cNvSpPr>
          <p:nvPr/>
        </p:nvSpPr>
        <p:spPr bwMode="auto">
          <a:xfrm>
            <a:off x="4357688" y="92868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6881" name="AutoShape 28"/>
          <p:cNvSpPr>
            <a:spLocks noChangeArrowheads="1"/>
          </p:cNvSpPr>
          <p:nvPr/>
        </p:nvSpPr>
        <p:spPr bwMode="auto">
          <a:xfrm>
            <a:off x="4429125" y="3929063"/>
            <a:ext cx="431800" cy="503237"/>
          </a:xfrm>
          <a:prstGeom prst="downArrow">
            <a:avLst>
              <a:gd name="adj1" fmla="val 50000"/>
              <a:gd name="adj2" fmla="val 29136"/>
            </a:avLst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73818" name="Group 90"/>
          <p:cNvGraphicFramePr>
            <a:graphicFrameLocks noGrp="1"/>
          </p:cNvGraphicFramePr>
          <p:nvPr>
            <p:ph sz="half" idx="2"/>
          </p:nvPr>
        </p:nvGraphicFramePr>
        <p:xfrm>
          <a:off x="357188" y="4357688"/>
          <a:ext cx="8434387" cy="1905000"/>
        </p:xfrm>
        <a:graphic>
          <a:graphicData uri="http://schemas.openxmlformats.org/drawingml/2006/table">
            <a:tbl>
              <a:tblPr/>
              <a:tblGrid>
                <a:gridCol w="2708275"/>
                <a:gridCol w="5726113"/>
              </a:tblGrid>
              <a:tr h="4907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Наименование плана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58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Производственная программа предприятия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  <a:tr h="8660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Ответственные исполнители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58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Зам. генерального директора по экономике, коммерческий директор, директор по производству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  <a:tr h="5006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Параметры плана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58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Объем выпуска готовых изделий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</a:tbl>
          </a:graphicData>
        </a:graphic>
      </p:graphicFrame>
      <p:sp>
        <p:nvSpPr>
          <p:cNvPr id="36896" name="AutoShape 66"/>
          <p:cNvSpPr>
            <a:spLocks noChangeArrowheads="1"/>
          </p:cNvSpPr>
          <p:nvPr/>
        </p:nvSpPr>
        <p:spPr bwMode="auto">
          <a:xfrm>
            <a:off x="4429125" y="6286500"/>
            <a:ext cx="431800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008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4000" smtClean="0">
                <a:solidFill>
                  <a:srgbClr val="5858A4"/>
                </a:solidFill>
              </a:rPr>
              <a:t>Система планов среднего предприятия</a:t>
            </a:r>
            <a:r>
              <a:rPr lang="ru-RU" sz="4000" smtClean="0"/>
              <a:t> </a:t>
            </a:r>
          </a:p>
        </p:txBody>
      </p:sp>
      <p:graphicFrame>
        <p:nvGraphicFramePr>
          <p:cNvPr id="77876" name="Group 52"/>
          <p:cNvGraphicFramePr>
            <a:graphicFrameLocks noGrp="1"/>
          </p:cNvGraphicFramePr>
          <p:nvPr>
            <p:ph sz="half" idx="1"/>
          </p:nvPr>
        </p:nvGraphicFramePr>
        <p:xfrm>
          <a:off x="357188" y="1857375"/>
          <a:ext cx="8358187" cy="1995488"/>
        </p:xfrm>
        <a:graphic>
          <a:graphicData uri="http://schemas.openxmlformats.org/drawingml/2006/table">
            <a:tbl>
              <a:tblPr/>
              <a:tblGrid>
                <a:gridCol w="2802859"/>
                <a:gridCol w="5555387"/>
              </a:tblGrid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Наименование плана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58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Производственная программа предприятия по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цехам (Диспетчерский график)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Ответственные исполнители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58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Директор по производству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Параметры плана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58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Объем выпуска ДСЕ в трудозатратах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</a:tbl>
          </a:graphicData>
        </a:graphic>
      </p:graphicFrame>
      <p:sp>
        <p:nvSpPr>
          <p:cNvPr id="37904" name="AutoShape 17"/>
          <p:cNvSpPr>
            <a:spLocks noChangeArrowheads="1"/>
          </p:cNvSpPr>
          <p:nvPr/>
        </p:nvSpPr>
        <p:spPr bwMode="auto">
          <a:xfrm>
            <a:off x="4286250" y="1285875"/>
            <a:ext cx="431800" cy="504825"/>
          </a:xfrm>
          <a:prstGeom prst="downArrow">
            <a:avLst>
              <a:gd name="adj1" fmla="val 50000"/>
              <a:gd name="adj2" fmla="val 29228"/>
            </a:avLst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905" name="AutoShape 18"/>
          <p:cNvSpPr>
            <a:spLocks noChangeArrowheads="1"/>
          </p:cNvSpPr>
          <p:nvPr/>
        </p:nvSpPr>
        <p:spPr bwMode="auto">
          <a:xfrm>
            <a:off x="4286250" y="3929063"/>
            <a:ext cx="431800" cy="503237"/>
          </a:xfrm>
          <a:prstGeom prst="downArrow">
            <a:avLst>
              <a:gd name="adj1" fmla="val 50000"/>
              <a:gd name="adj2" fmla="val 29136"/>
            </a:avLst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77878" name="Group 54"/>
          <p:cNvGraphicFramePr>
            <a:graphicFrameLocks noGrp="1"/>
          </p:cNvGraphicFramePr>
          <p:nvPr>
            <p:ph sz="half" idx="2"/>
          </p:nvPr>
        </p:nvGraphicFramePr>
        <p:xfrm>
          <a:off x="395288" y="4508500"/>
          <a:ext cx="8362950" cy="1920875"/>
        </p:xfrm>
        <a:graphic>
          <a:graphicData uri="http://schemas.openxmlformats.org/drawingml/2006/table">
            <a:tbl>
              <a:tblPr/>
              <a:tblGrid>
                <a:gridCol w="2686050"/>
                <a:gridCol w="5676900"/>
              </a:tblGrid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Наименование плана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58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Суточные сменные задания по участкам и рабочим местам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Ответственные исполнители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58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Начальники цеха, мастера цеха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Параметры плана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858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Суточные сменные задания по участкам и рабочим  в шт.,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725612"/>
          </a:xfrm>
        </p:spPr>
        <p:txBody>
          <a:bodyPr/>
          <a:lstStyle/>
          <a:p>
            <a:r>
              <a:rPr lang="ru-RU" sz="4800" b="1" smtClean="0">
                <a:solidFill>
                  <a:srgbClr val="FF0000"/>
                </a:solidFill>
              </a:rPr>
              <a:t>Стратегическое планирование деятельности предприятий</a:t>
            </a:r>
          </a:p>
        </p:txBody>
      </p:sp>
      <p:sp>
        <p:nvSpPr>
          <p:cNvPr id="1351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928688" y="2928938"/>
            <a:ext cx="7748587" cy="264953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Стратегическое планирование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37613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/>
              <a:t>   </a:t>
            </a:r>
            <a:r>
              <a:rPr lang="ru-RU" b="1" dirty="0" smtClean="0"/>
              <a:t>комплекс мероприятий по достижению долгосрочных успехов (5-1- лет) успехов (целей) в бизнесе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77813"/>
            <a:ext cx="9144000" cy="1143000"/>
          </a:xfrm>
        </p:spPr>
        <p:txBody>
          <a:bodyPr/>
          <a:lstStyle/>
          <a:p>
            <a:r>
              <a:rPr lang="ru-RU" sz="4000" smtClean="0">
                <a:solidFill>
                  <a:srgbClr val="5858A4"/>
                </a:solidFill>
              </a:rPr>
              <a:t>Этапы  стратегического планирования</a:t>
            </a:r>
          </a:p>
        </p:txBody>
      </p:sp>
      <p:sp>
        <p:nvSpPr>
          <p:cNvPr id="39938" name="AutoShape 15"/>
          <p:cNvSpPr>
            <a:spLocks noChangeArrowheads="1"/>
          </p:cNvSpPr>
          <p:nvPr/>
        </p:nvSpPr>
        <p:spPr bwMode="auto">
          <a:xfrm>
            <a:off x="250825" y="1916113"/>
            <a:ext cx="3025775" cy="1152525"/>
          </a:xfrm>
          <a:prstGeom prst="rightArrowCallout">
            <a:avLst>
              <a:gd name="adj1" fmla="val 25000"/>
              <a:gd name="adj2" fmla="val 25000"/>
              <a:gd name="adj3" fmla="val 43756"/>
              <a:gd name="adj4" fmla="val 6666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>
              <a:buFontTx/>
              <a:buAutoNum type="arabicPeriod"/>
            </a:pPr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Разработка </a:t>
            </a:r>
          </a:p>
          <a:p>
            <a:pPr marL="342900" indent="-342900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миссии </a:t>
            </a:r>
          </a:p>
          <a:p>
            <a:pPr marL="342900" indent="-342900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предприятия</a:t>
            </a:r>
          </a:p>
        </p:txBody>
      </p:sp>
      <p:sp>
        <p:nvSpPr>
          <p:cNvPr id="39939" name="AutoShape 17"/>
          <p:cNvSpPr>
            <a:spLocks noChangeArrowheads="1"/>
          </p:cNvSpPr>
          <p:nvPr/>
        </p:nvSpPr>
        <p:spPr bwMode="auto">
          <a:xfrm>
            <a:off x="3348038" y="1989138"/>
            <a:ext cx="2879725" cy="1079500"/>
          </a:xfrm>
          <a:prstGeom prst="rightArrowCallout">
            <a:avLst>
              <a:gd name="adj1" fmla="val 25000"/>
              <a:gd name="adj2" fmla="val 25000"/>
              <a:gd name="adj3" fmla="val 44461"/>
              <a:gd name="adj4" fmla="val 6666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2. Установление </a:t>
            </a:r>
          </a:p>
          <a:p>
            <a:pPr marL="342900" indent="-342900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целей</a:t>
            </a:r>
          </a:p>
        </p:txBody>
      </p:sp>
      <p:sp>
        <p:nvSpPr>
          <p:cNvPr id="39940" name="AutoShape 19"/>
          <p:cNvSpPr>
            <a:spLocks noChangeArrowheads="1"/>
          </p:cNvSpPr>
          <p:nvPr/>
        </p:nvSpPr>
        <p:spPr bwMode="auto">
          <a:xfrm>
            <a:off x="6227763" y="1989138"/>
            <a:ext cx="2665412" cy="1439862"/>
          </a:xfrm>
          <a:prstGeom prst="downArrowCallout">
            <a:avLst>
              <a:gd name="adj1" fmla="val 46279"/>
              <a:gd name="adj2" fmla="val 46279"/>
              <a:gd name="adj3" fmla="val 16667"/>
              <a:gd name="adj4" fmla="val 66667"/>
            </a:avLst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Анализ внутреннего </a:t>
            </a:r>
          </a:p>
          <a:p>
            <a:pPr marL="342900" indent="-342900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и внешнего положения</a:t>
            </a:r>
          </a:p>
          <a:p>
            <a:pPr marL="342900" indent="-342900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предприятия</a:t>
            </a:r>
          </a:p>
        </p:txBody>
      </p:sp>
      <p:sp>
        <p:nvSpPr>
          <p:cNvPr id="39941" name="AutoShape 20"/>
          <p:cNvSpPr>
            <a:spLocks noChangeArrowheads="1"/>
          </p:cNvSpPr>
          <p:nvPr/>
        </p:nvSpPr>
        <p:spPr bwMode="auto">
          <a:xfrm>
            <a:off x="5651500" y="3429000"/>
            <a:ext cx="3097213" cy="1079500"/>
          </a:xfrm>
          <a:prstGeom prst="leftArrowCallout">
            <a:avLst>
              <a:gd name="adj1" fmla="val 25000"/>
              <a:gd name="adj2" fmla="val 25000"/>
              <a:gd name="adj3" fmla="val 47819"/>
              <a:gd name="adj4" fmla="val 66667"/>
            </a:avLst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4. Анализ </a:t>
            </a:r>
          </a:p>
          <a:p>
            <a:pPr marL="342900" indent="-342900" algn="ctr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факторов </a:t>
            </a:r>
          </a:p>
          <a:p>
            <a:pPr marL="342900" indent="-342900" algn="ctr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влияния</a:t>
            </a:r>
          </a:p>
        </p:txBody>
      </p:sp>
      <p:sp>
        <p:nvSpPr>
          <p:cNvPr id="39942" name="AutoShape 21"/>
          <p:cNvSpPr>
            <a:spLocks noChangeArrowheads="1"/>
          </p:cNvSpPr>
          <p:nvPr/>
        </p:nvSpPr>
        <p:spPr bwMode="auto">
          <a:xfrm>
            <a:off x="2627313" y="3500438"/>
            <a:ext cx="3024187" cy="1079500"/>
          </a:xfrm>
          <a:prstGeom prst="leftArrowCallout">
            <a:avLst>
              <a:gd name="adj1" fmla="val 25000"/>
              <a:gd name="adj2" fmla="val 25000"/>
              <a:gd name="adj3" fmla="val 46691"/>
              <a:gd name="adj4" fmla="val 66667"/>
            </a:avLst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5. Анализ </a:t>
            </a:r>
          </a:p>
          <a:p>
            <a:pPr marL="342900" indent="-342900" algn="ctr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угроз и  </a:t>
            </a:r>
          </a:p>
          <a:p>
            <a:pPr marL="342900" indent="-342900" algn="ctr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возможностей</a:t>
            </a:r>
          </a:p>
        </p:txBody>
      </p:sp>
      <p:sp>
        <p:nvSpPr>
          <p:cNvPr id="39943" name="AutoShape 22"/>
          <p:cNvSpPr>
            <a:spLocks noChangeArrowheads="1"/>
          </p:cNvSpPr>
          <p:nvPr/>
        </p:nvSpPr>
        <p:spPr bwMode="auto">
          <a:xfrm>
            <a:off x="323850" y="3573463"/>
            <a:ext cx="2303463" cy="1512887"/>
          </a:xfrm>
          <a:prstGeom prst="downArrowCallout">
            <a:avLst>
              <a:gd name="adj1" fmla="val 38064"/>
              <a:gd name="adj2" fmla="val 38064"/>
              <a:gd name="adj3" fmla="val 16667"/>
              <a:gd name="adj4" fmla="val 66667"/>
            </a:avLst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6. Формирование </a:t>
            </a:r>
          </a:p>
          <a:p>
            <a:pPr marL="342900" indent="-342900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стратегий </a:t>
            </a:r>
          </a:p>
          <a:p>
            <a:pPr marL="342900" indent="-342900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(дерево стратегий)</a:t>
            </a:r>
          </a:p>
        </p:txBody>
      </p:sp>
      <p:sp>
        <p:nvSpPr>
          <p:cNvPr id="39944" name="AutoShape 23"/>
          <p:cNvSpPr>
            <a:spLocks noChangeArrowheads="1"/>
          </p:cNvSpPr>
          <p:nvPr/>
        </p:nvSpPr>
        <p:spPr bwMode="auto">
          <a:xfrm>
            <a:off x="539750" y="5084763"/>
            <a:ext cx="3025775" cy="1152525"/>
          </a:xfrm>
          <a:prstGeom prst="rightArrowCallout">
            <a:avLst>
              <a:gd name="adj1" fmla="val 25000"/>
              <a:gd name="adj2" fmla="val 25000"/>
              <a:gd name="adj3" fmla="val 43756"/>
              <a:gd name="adj4" fmla="val 66667"/>
            </a:avLst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/>
            <a:endParaRPr lang="ru-RU" sz="2000">
              <a:solidFill>
                <a:srgbClr val="FFFF66"/>
              </a:solidFill>
              <a:latin typeface="Calibri" pitchFamily="34" charset="0"/>
            </a:endParaRPr>
          </a:p>
          <a:p>
            <a:pPr marL="342900" indent="-342900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7. Изменение </a:t>
            </a:r>
          </a:p>
          <a:p>
            <a:pPr marL="342900" indent="-342900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регулирующих</a:t>
            </a:r>
          </a:p>
          <a:p>
            <a:pPr marL="342900" indent="-342900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 факторов </a:t>
            </a:r>
          </a:p>
          <a:p>
            <a:pPr marL="342900" indent="-342900"/>
            <a:endParaRPr lang="ru-RU" sz="2000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39945" name="Rectangle 24"/>
          <p:cNvSpPr>
            <a:spLocks noChangeArrowheads="1"/>
          </p:cNvSpPr>
          <p:nvPr/>
        </p:nvSpPr>
        <p:spPr bwMode="auto">
          <a:xfrm>
            <a:off x="3563938" y="5157788"/>
            <a:ext cx="2087562" cy="1079500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8. Ожидаемые </a:t>
            </a:r>
          </a:p>
          <a:p>
            <a:pPr marL="342900" indent="-342900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финансовые </a:t>
            </a:r>
          </a:p>
          <a:p>
            <a:pPr marL="342900" indent="-342900"/>
            <a:r>
              <a:rPr lang="ru-RU" sz="2000">
                <a:solidFill>
                  <a:srgbClr val="FFFF66"/>
                </a:solidFill>
                <a:latin typeface="Calibri" pitchFamily="34" charset="0"/>
              </a:rPr>
              <a:t>результаты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5858A4"/>
                </a:solidFill>
              </a:rPr>
              <a:t>Миссия предприятия</a:t>
            </a:r>
          </a:p>
        </p:txBody>
      </p:sp>
      <p:sp>
        <p:nvSpPr>
          <p:cNvPr id="13619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755650" y="1676400"/>
            <a:ext cx="7848600" cy="4422775"/>
          </a:xfrm>
        </p:spPr>
        <p:txBody>
          <a:bodyPr rtlCol="0">
            <a:norm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37613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Миссия – это</a:t>
            </a:r>
            <a:r>
              <a:rPr lang="ru-RU" sz="2800" smtClean="0"/>
              <a:t>: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основная общая цель предприятия;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назначение и причина существования предприятия;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то, что предприятие хочет представлять собой в будущем;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это то, ради чего существует предприятие; это тот элемент, звено, которое объединяет все направления производственно-хозяйственной деятельности предприятия.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42875" y="317500"/>
            <a:ext cx="8786813" cy="1325563"/>
          </a:xfrm>
        </p:spPr>
        <p:txBody>
          <a:bodyPr/>
          <a:lstStyle/>
          <a:p>
            <a:r>
              <a:rPr lang="ru-RU" sz="4800" b="1" smtClean="0">
                <a:solidFill>
                  <a:srgbClr val="5858A4"/>
                </a:solidFill>
              </a:rPr>
              <a:t>Анализ внутреннего и внешнего положения предприятия</a:t>
            </a:r>
            <a:r>
              <a:rPr lang="ru-RU" sz="4800" b="1" smtClean="0"/>
              <a:t> </a:t>
            </a:r>
          </a:p>
        </p:txBody>
      </p:sp>
      <p:sp>
        <p:nvSpPr>
          <p:cNvPr id="41986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84213" y="1916113"/>
            <a:ext cx="7777162" cy="4422775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spcBef>
                <a:spcPct val="50000"/>
              </a:spcBef>
              <a:buFont typeface="Wingdings" pitchFamily="2" charset="2"/>
              <a:buAutoNum type="arabicPeriod"/>
            </a:pPr>
            <a:r>
              <a:rPr lang="en-US" sz="2800" smtClean="0"/>
              <a:t>PEST</a:t>
            </a:r>
            <a:r>
              <a:rPr lang="ru-RU" sz="2800" smtClean="0"/>
              <a:t>- анализ;</a:t>
            </a:r>
          </a:p>
          <a:p>
            <a:pPr marL="609600" indent="-609600">
              <a:lnSpc>
                <a:spcPct val="90000"/>
              </a:lnSpc>
              <a:spcBef>
                <a:spcPct val="50000"/>
              </a:spcBef>
              <a:buFont typeface="Wingdings" pitchFamily="2" charset="2"/>
              <a:buAutoNum type="arabicPeriod"/>
            </a:pPr>
            <a:r>
              <a:rPr lang="en-US" sz="2800" smtClean="0"/>
              <a:t>SWOT</a:t>
            </a:r>
            <a:r>
              <a:rPr lang="ru-RU" sz="2800" smtClean="0"/>
              <a:t> – анализ;</a:t>
            </a:r>
          </a:p>
          <a:p>
            <a:pPr marL="609600" indent="-609600">
              <a:lnSpc>
                <a:spcPct val="90000"/>
              </a:lnSpc>
              <a:spcBef>
                <a:spcPct val="50000"/>
              </a:spcBef>
              <a:buFont typeface="Wingdings" pitchFamily="2" charset="2"/>
              <a:buAutoNum type="arabicPeriod"/>
            </a:pPr>
            <a:r>
              <a:rPr lang="ru-RU" sz="2800" smtClean="0"/>
              <a:t>определение ключевых факторов успеха (КФУ) предприятия;</a:t>
            </a:r>
          </a:p>
          <a:p>
            <a:pPr marL="609600" indent="-609600">
              <a:lnSpc>
                <a:spcPct val="90000"/>
              </a:lnSpc>
              <a:spcBef>
                <a:spcPct val="50000"/>
              </a:spcBef>
              <a:buFont typeface="Wingdings" pitchFamily="2" charset="2"/>
              <a:buAutoNum type="arabicPeriod"/>
            </a:pPr>
            <a:r>
              <a:rPr lang="ru-RU" sz="2800" smtClean="0"/>
              <a:t> определение внешней диагностики предприятия (анализ факторов влияния);</a:t>
            </a:r>
          </a:p>
          <a:p>
            <a:pPr marL="609600" indent="-609600">
              <a:lnSpc>
                <a:spcPct val="90000"/>
              </a:lnSpc>
              <a:spcBef>
                <a:spcPct val="50000"/>
              </a:spcBef>
              <a:buFont typeface="Wingdings" pitchFamily="2" charset="2"/>
              <a:buAutoNum type="arabicPeriod"/>
            </a:pPr>
            <a:r>
              <a:rPr lang="ru-RU" sz="2800" smtClean="0"/>
              <a:t>определение внутренней диагностики предприятия (анализ угроз и возможностей).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5858A4"/>
                </a:solidFill>
              </a:rPr>
              <a:t>PEST</a:t>
            </a:r>
            <a:r>
              <a:rPr lang="ru-RU" smtClean="0">
                <a:solidFill>
                  <a:srgbClr val="5858A4"/>
                </a:solidFill>
              </a:rPr>
              <a:t>- анализ</a:t>
            </a:r>
          </a:p>
        </p:txBody>
      </p:sp>
      <p:graphicFrame>
        <p:nvGraphicFramePr>
          <p:cNvPr id="138368" name="Group 128"/>
          <p:cNvGraphicFramePr>
            <a:graphicFrameLocks noGrp="1"/>
          </p:cNvGraphicFramePr>
          <p:nvPr>
            <p:ph idx="1"/>
          </p:nvPr>
        </p:nvGraphicFramePr>
        <p:xfrm>
          <a:off x="285750" y="1357313"/>
          <a:ext cx="8540750" cy="5181600"/>
        </p:xfrm>
        <a:graphic>
          <a:graphicData uri="http://schemas.openxmlformats.org/drawingml/2006/table">
            <a:tbl>
              <a:tblPr/>
              <a:tblGrid>
                <a:gridCol w="4270375"/>
                <a:gridCol w="4270375"/>
              </a:tblGrid>
              <a:tr h="3905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Политическая среда (Р)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Экономическая среда (Е)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Общий вывод о влиянии политической среды на предприятие: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Общий вывод о влиянии экономической среды на предприятие: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среда (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Технологическая среда (Т)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Общий вывод о влиянии социальной среды на предприятие: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Общий вывод о влиянии технологической среды на предприятие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2270125" cy="6343650"/>
          </a:xfrm>
        </p:spPr>
        <p:txBody>
          <a:bodyPr/>
          <a:lstStyle/>
          <a:p>
            <a:r>
              <a:rPr lang="en-US" smtClean="0"/>
              <a:t>PEST-</a:t>
            </a:r>
            <a:r>
              <a:rPr lang="ru-RU" smtClean="0"/>
              <a:t>АНАЛИЗ КОМПАНИИ “</a:t>
            </a:r>
            <a:r>
              <a:rPr lang="en-US" smtClean="0"/>
              <a:t>FREE</a:t>
            </a:r>
            <a:br>
              <a:rPr lang="en-US" smtClean="0"/>
            </a:br>
            <a:r>
              <a:rPr lang="en-US" smtClean="0"/>
              <a:t>WAITER”</a:t>
            </a:r>
            <a:endParaRPr lang="ru-RU" smtClean="0"/>
          </a:p>
        </p:txBody>
      </p:sp>
      <p:pic>
        <p:nvPicPr>
          <p:cNvPr id="45058" name="Picture 2" descr="PEST анализ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25" y="500063"/>
            <a:ext cx="542925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6082" name="Таблица 2"/>
          <p:cNvSpPr>
            <a:spLocks noGrp="1"/>
          </p:cNvSpPr>
          <p:nvPr>
            <p:ph type="tbl" idx="1"/>
          </p:nvPr>
        </p:nvSpPr>
        <p:spPr/>
      </p:sp>
      <p:pic>
        <p:nvPicPr>
          <p:cNvPr id="46083" name="Picture 2" descr="http://conversionxl.com/wp-content/uploads/2014/01/SWO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500063"/>
            <a:ext cx="7200900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5858A4"/>
                </a:solidFill>
              </a:rPr>
              <a:t>SWOT</a:t>
            </a:r>
            <a:r>
              <a:rPr lang="ru-RU" smtClean="0">
                <a:solidFill>
                  <a:srgbClr val="5858A4"/>
                </a:solidFill>
              </a:rPr>
              <a:t>- анализ</a:t>
            </a:r>
          </a:p>
        </p:txBody>
      </p:sp>
      <p:graphicFrame>
        <p:nvGraphicFramePr>
          <p:cNvPr id="140577" name="Group 289"/>
          <p:cNvGraphicFramePr>
            <a:graphicFrameLocks noGrp="1"/>
          </p:cNvGraphicFramePr>
          <p:nvPr>
            <p:ph idx="1"/>
          </p:nvPr>
        </p:nvGraphicFramePr>
        <p:xfrm>
          <a:off x="323850" y="1557338"/>
          <a:ext cx="8540750" cy="4084637"/>
        </p:xfrm>
        <a:graphic>
          <a:graphicData uri="http://schemas.openxmlformats.org/drawingml/2006/table">
            <a:tbl>
              <a:tblPr/>
              <a:tblGrid>
                <a:gridCol w="4270375"/>
                <a:gridCol w="4270375"/>
              </a:tblGrid>
              <a:tr h="2460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Потенциальные внутренние сильные стороны (</a:t>
                      </a:r>
                      <a:r>
                        <a:rPr kumimoji="0" lang="en-U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):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Потенциальные внутренние слабости (</a:t>
                      </a:r>
                      <a:r>
                        <a:rPr kumimoji="0" lang="en-U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):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6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6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6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Потенциальные внешние благоприятные возможности (О):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Потенциальные внешние угрозы (Т):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2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SWOT-</a:t>
            </a:r>
            <a:r>
              <a:rPr lang="ru-RU" dirty="0" smtClean="0"/>
              <a:t>АНАЛИЗ КОМПАНИИ “</a:t>
            </a:r>
            <a:r>
              <a:rPr lang="en-US" dirty="0" smtClean="0"/>
              <a:t>FREEWAITER”</a:t>
            </a:r>
            <a:br>
              <a:rPr lang="en-US" dirty="0" smtClean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/>
          </p:cNvGraphicFramePr>
          <p:nvPr/>
        </p:nvGraphicFramePr>
        <p:xfrm>
          <a:off x="642938" y="1000125"/>
          <a:ext cx="7715250" cy="5546725"/>
        </p:xfrm>
        <a:graphic>
          <a:graphicData uri="http://schemas.openxmlformats.org/drawingml/2006/table">
            <a:tbl>
              <a:tblPr/>
              <a:tblGrid>
                <a:gridCol w="3857652"/>
                <a:gridCol w="3857652"/>
              </a:tblGrid>
              <a:tr h="3221311">
                <a:tc>
                  <a:txBody>
                    <a:bodyPr/>
                    <a:lstStyle/>
                    <a:p>
                      <a:r>
                        <a:rPr lang="ru-RU" sz="3200" b="1" dirty="0" smtClean="0"/>
                        <a:t>S</a:t>
                      </a:r>
                      <a:endParaRPr lang="ru-RU" sz="3200" dirty="0"/>
                    </a:p>
                    <a:p>
                      <a:r>
                        <a:rPr lang="ru-RU" sz="1400" dirty="0"/>
                        <a:t>1. Легкодоступные и высокорентабельные каналы дистрибуции</a:t>
                      </a:r>
                    </a:p>
                    <a:p>
                      <a:r>
                        <a:rPr lang="ru-RU" sz="1400" dirty="0"/>
                        <a:t>2. Низкие затраты на хозяйственную деятельность</a:t>
                      </a:r>
                    </a:p>
                    <a:p>
                      <a:r>
                        <a:rPr lang="ru-RU" sz="1400" dirty="0"/>
                        <a:t>3. Диверсификация деятельности</a:t>
                      </a:r>
                    </a:p>
                    <a:p>
                      <a:r>
                        <a:rPr lang="ru-RU" sz="1400" dirty="0"/>
                        <a:t>4. Дизайн, удобство и простота использования</a:t>
                      </a:r>
                    </a:p>
                    <a:p>
                      <a:r>
                        <a:rPr lang="ru-RU" sz="1400" dirty="0"/>
                        <a:t>5. Положительная репутация</a:t>
                      </a:r>
                    </a:p>
                    <a:p>
                      <a:r>
                        <a:rPr lang="ru-RU" sz="1400" dirty="0"/>
                        <a:t>6. Практически нулевая стоимость внедрения продукта</a:t>
                      </a:r>
                    </a:p>
                    <a:p>
                      <a:r>
                        <a:rPr lang="ru-RU" sz="1400" dirty="0"/>
                        <a:t>7. Обслуживание сервиса самими покупателями без участия разработчиков</a:t>
                      </a:r>
                    </a:p>
                    <a:p>
                      <a:r>
                        <a:rPr lang="ru-RU" sz="1400" dirty="0"/>
                        <a:t>8. Программа лояльности (система бонусов и скидок для клиентов)</a:t>
                      </a:r>
                    </a:p>
                  </a:txBody>
                  <a:tcPr marL="45130" marR="45130" marT="22565" marB="225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dirty="0"/>
                        <a:t>W</a:t>
                      </a:r>
                      <a:endParaRPr lang="ru-RU" sz="3200" dirty="0"/>
                    </a:p>
                    <a:p>
                      <a:r>
                        <a:rPr lang="ru-RU" sz="1400" dirty="0"/>
                        <a:t>1. Незначительное представление на рынке</a:t>
                      </a:r>
                    </a:p>
                    <a:p>
                      <a:r>
                        <a:rPr lang="ru-RU" sz="1400" dirty="0"/>
                        <a:t>2. Направления, не связанные с IT-инфраструктурой, относительно слабые</a:t>
                      </a:r>
                    </a:p>
                    <a:p>
                      <a:r>
                        <a:rPr lang="ru-RU" sz="1400" dirty="0"/>
                        <a:t>3. Сложность масштабирования бизнеса</a:t>
                      </a:r>
                    </a:p>
                    <a:p>
                      <a:r>
                        <a:rPr lang="ru-RU" sz="1400" dirty="0"/>
                        <a:t>4. Отсутствие полной информации о компании в открытом доступе</a:t>
                      </a:r>
                    </a:p>
                    <a:p>
                      <a:r>
                        <a:rPr lang="ru-RU" sz="1400" dirty="0"/>
                        <a:t> </a:t>
                      </a:r>
                    </a:p>
                    <a:p>
                      <a:r>
                        <a:rPr lang="ru-RU" sz="1400" dirty="0"/>
                        <a:t> </a:t>
                      </a:r>
                    </a:p>
                    <a:p>
                      <a:r>
                        <a:rPr lang="ru-RU" sz="1400" dirty="0"/>
                        <a:t> </a:t>
                      </a:r>
                    </a:p>
                    <a:p>
                      <a:r>
                        <a:rPr lang="ru-RU" sz="1400" dirty="0"/>
                        <a:t> </a:t>
                      </a:r>
                    </a:p>
                  </a:txBody>
                  <a:tcPr marL="45130" marR="45130" marT="22565" marB="225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1993">
                <a:tc>
                  <a:txBody>
                    <a:bodyPr/>
                    <a:lstStyle/>
                    <a:p>
                      <a:r>
                        <a:rPr lang="ru-RU" sz="3200" b="1" dirty="0"/>
                        <a:t>O</a:t>
                      </a:r>
                      <a:endParaRPr lang="ru-RU" sz="3200" dirty="0"/>
                    </a:p>
                    <a:p>
                      <a:r>
                        <a:rPr lang="ru-RU" sz="1400" dirty="0"/>
                        <a:t>1. Рост сегмента</a:t>
                      </a:r>
                    </a:p>
                    <a:p>
                      <a:r>
                        <a:rPr lang="ru-RU" sz="1400" dirty="0"/>
                        <a:t>2. Наличие стратегии</a:t>
                      </a:r>
                    </a:p>
                    <a:p>
                      <a:r>
                        <a:rPr lang="ru-RU" sz="1400" dirty="0"/>
                        <a:t>3. </a:t>
                      </a:r>
                      <a:r>
                        <a:rPr lang="ru-RU" sz="1400" dirty="0" err="1"/>
                        <a:t>Сайд-проект</a:t>
                      </a:r>
                      <a:r>
                        <a:rPr lang="ru-RU" sz="1400" dirty="0"/>
                        <a:t> (</a:t>
                      </a:r>
                      <a:r>
                        <a:rPr lang="ru-RU" sz="1400" dirty="0" err="1"/>
                        <a:t>Ланч-мастер</a:t>
                      </a:r>
                      <a:r>
                        <a:rPr lang="ru-RU" sz="1400" dirty="0"/>
                        <a:t>)</a:t>
                      </a:r>
                    </a:p>
                    <a:p>
                      <a:r>
                        <a:rPr lang="ru-RU" sz="1400" dirty="0"/>
                        <a:t>4. Наличие вертикально интегрированных рынков</a:t>
                      </a:r>
                    </a:p>
                    <a:p>
                      <a:r>
                        <a:rPr lang="ru-RU" sz="1400" dirty="0"/>
                        <a:t> </a:t>
                      </a:r>
                    </a:p>
                  </a:txBody>
                  <a:tcPr marL="45130" marR="45130" marT="22565" marB="225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b="1" dirty="0" smtClean="0"/>
                    </a:p>
                    <a:p>
                      <a:r>
                        <a:rPr lang="ru-RU" sz="3200" b="1" dirty="0" smtClean="0"/>
                        <a:t>T</a:t>
                      </a:r>
                      <a:endParaRPr lang="ru-RU" sz="3200" dirty="0"/>
                    </a:p>
                    <a:p>
                      <a:r>
                        <a:rPr lang="ru-RU" sz="1400" dirty="0"/>
                        <a:t>1. Потенциальная конкуренция в сегменте</a:t>
                      </a:r>
                    </a:p>
                    <a:p>
                      <a:r>
                        <a:rPr lang="ru-RU" sz="1400" dirty="0"/>
                        <a:t>2. Зависимость от снижения спроса</a:t>
                      </a:r>
                    </a:p>
                    <a:p>
                      <a:r>
                        <a:rPr lang="ru-RU" sz="1400" dirty="0"/>
                        <a:t>3. Зависимость от инноваций</a:t>
                      </a:r>
                    </a:p>
                    <a:p>
                      <a:r>
                        <a:rPr lang="ru-RU" sz="1400" dirty="0"/>
                        <a:t>4. Консерватизм потребителей в связи с постарением населения</a:t>
                      </a:r>
                    </a:p>
                    <a:p>
                      <a:r>
                        <a:rPr lang="ru-RU" sz="1400" dirty="0"/>
                        <a:t>5. Зависимость от административно-правового регулирования</a:t>
                      </a:r>
                    </a:p>
                  </a:txBody>
                  <a:tcPr marL="45130" marR="45130" marT="22565" marB="225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>
                <a:solidFill>
                  <a:srgbClr val="5858A4"/>
                </a:solidFill>
              </a:rPr>
              <a:t>Группы ключевых факторов успеха</a:t>
            </a:r>
          </a:p>
        </p:txBody>
      </p:sp>
      <p:sp>
        <p:nvSpPr>
          <p:cNvPr id="49154" name="Rectangle 561"/>
          <p:cNvSpPr>
            <a:spLocks noGrp="1" noRot="1" noChangeArrowheads="1"/>
          </p:cNvSpPr>
          <p:nvPr>
            <p:ph type="body" idx="1"/>
          </p:nvPr>
        </p:nvSpPr>
        <p:spPr>
          <a:xfrm>
            <a:off x="642938" y="1428750"/>
            <a:ext cx="8216900" cy="4422775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spcBef>
                <a:spcPct val="100000"/>
              </a:spcBef>
              <a:buFont typeface="Wingdings" pitchFamily="2" charset="2"/>
              <a:buAutoNum type="arabicPeriod"/>
            </a:pPr>
            <a:r>
              <a:rPr lang="ru-RU" smtClean="0"/>
              <a:t>Организационные</a:t>
            </a:r>
          </a:p>
          <a:p>
            <a:pPr marL="609600" indent="-609600">
              <a:lnSpc>
                <a:spcPct val="90000"/>
              </a:lnSpc>
              <a:spcBef>
                <a:spcPct val="100000"/>
              </a:spcBef>
              <a:buFont typeface="Wingdings" pitchFamily="2" charset="2"/>
              <a:buAutoNum type="arabicPeriod"/>
            </a:pPr>
            <a:r>
              <a:rPr lang="ru-RU" smtClean="0"/>
              <a:t>Технологические</a:t>
            </a:r>
          </a:p>
          <a:p>
            <a:pPr marL="609600" indent="-609600">
              <a:lnSpc>
                <a:spcPct val="90000"/>
              </a:lnSpc>
              <a:spcBef>
                <a:spcPct val="100000"/>
              </a:spcBef>
              <a:buFont typeface="Wingdings" pitchFamily="2" charset="2"/>
              <a:buAutoNum type="arabicPeriod"/>
            </a:pPr>
            <a:r>
              <a:rPr lang="ru-RU" smtClean="0"/>
              <a:t>Производственные</a:t>
            </a:r>
          </a:p>
          <a:p>
            <a:pPr marL="609600" indent="-609600">
              <a:lnSpc>
                <a:spcPct val="90000"/>
              </a:lnSpc>
              <a:spcBef>
                <a:spcPct val="100000"/>
              </a:spcBef>
              <a:buFont typeface="Wingdings" pitchFamily="2" charset="2"/>
              <a:buAutoNum type="arabicPeriod"/>
            </a:pPr>
            <a:r>
              <a:rPr lang="ru-RU" smtClean="0"/>
              <a:t>Маркетинговые</a:t>
            </a:r>
          </a:p>
          <a:p>
            <a:pPr marL="609600" indent="-609600">
              <a:lnSpc>
                <a:spcPct val="90000"/>
              </a:lnSpc>
              <a:spcBef>
                <a:spcPct val="100000"/>
              </a:spcBef>
              <a:buFont typeface="Wingdings" pitchFamily="2" charset="2"/>
              <a:buAutoNum type="arabicPeriod"/>
            </a:pPr>
            <a:r>
              <a:rPr lang="ru-RU" smtClean="0"/>
              <a:t>КФУ по профессиональным навыкам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8625" y="428625"/>
            <a:ext cx="3786188" cy="5072063"/>
          </a:xfrm>
        </p:spPr>
        <p:txBody>
          <a:bodyPr/>
          <a:lstStyle/>
          <a:p>
            <a:r>
              <a:rPr lang="ru-RU" sz="5300" b="1" smtClean="0">
                <a:solidFill>
                  <a:srgbClr val="5858A4"/>
                </a:solidFill>
              </a:rPr>
              <a:t>Формирование стратегии </a:t>
            </a:r>
            <a:r>
              <a:rPr lang="ru-RU" b="1" smtClean="0">
                <a:solidFill>
                  <a:srgbClr val="5858A4"/>
                </a:solidFill>
              </a:rPr>
              <a:t>(дерево стратегий)</a:t>
            </a:r>
          </a:p>
        </p:txBody>
      </p:sp>
      <p:sp>
        <p:nvSpPr>
          <p:cNvPr id="50178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84213" y="1989138"/>
            <a:ext cx="7848600" cy="4422775"/>
          </a:xfrm>
        </p:spPr>
        <p:txBody>
          <a:bodyPr/>
          <a:lstStyle/>
          <a:p>
            <a:pPr>
              <a:spcBef>
                <a:spcPct val="100000"/>
              </a:spcBef>
            </a:pPr>
            <a:endParaRPr lang="ru-RU" smtClean="0"/>
          </a:p>
        </p:txBody>
      </p:sp>
      <p:pic>
        <p:nvPicPr>
          <p:cNvPr id="50179" name="Picture 2" descr="http://www.kholodkov.ru/it/wp-content/uploads/2011/04/041611_1515_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0" y="0"/>
            <a:ext cx="4686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5120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1203" name="Picture 4" descr="http://www.kholodkov.ru/it/wp-content/uploads/2011/04/041611_1515_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663" y="214313"/>
            <a:ext cx="8001000" cy="635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5325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3251" name="Picture 2" descr="http://www.kholodkov.ru/it/wp-content/uploads/2011/04/041611_1515_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85750"/>
            <a:ext cx="8331200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>
                <a:solidFill>
                  <a:srgbClr val="5858A4"/>
                </a:solidFill>
              </a:rPr>
              <a:t>Годовой план предприятия</a:t>
            </a:r>
          </a:p>
        </p:txBody>
      </p:sp>
      <p:sp>
        <p:nvSpPr>
          <p:cNvPr id="122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Годовой план предприятия</a:t>
            </a:r>
            <a:r>
              <a:rPr lang="ru-RU" dirty="0" smtClean="0"/>
              <a:t> — это предвиденная и подготовленная на текущий период программа (прогноз) социально-экономического развития предприятия и всех его подразделений.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052513"/>
          </a:xfrm>
        </p:spPr>
        <p:txBody>
          <a:bodyPr/>
          <a:lstStyle/>
          <a:p>
            <a:r>
              <a:rPr lang="ru-RU" smtClean="0">
                <a:solidFill>
                  <a:srgbClr val="5858A4"/>
                </a:solidFill>
              </a:rPr>
              <a:t>Структура годового плана</a:t>
            </a:r>
          </a:p>
        </p:txBody>
      </p:sp>
      <p:graphicFrame>
        <p:nvGraphicFramePr>
          <p:cNvPr id="13378" name="Group 66"/>
          <p:cNvGraphicFramePr>
            <a:graphicFrameLocks noGrp="1"/>
          </p:cNvGraphicFramePr>
          <p:nvPr>
            <p:ph idx="1"/>
          </p:nvPr>
        </p:nvGraphicFramePr>
        <p:xfrm>
          <a:off x="468313" y="919163"/>
          <a:ext cx="8496300" cy="5937250"/>
        </p:xfrm>
        <a:graphic>
          <a:graphicData uri="http://schemas.openxmlformats.org/drawingml/2006/table">
            <a:tbl>
              <a:tblPr/>
              <a:tblGrid>
                <a:gridCol w="3240087"/>
                <a:gridCol w="5256213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858A4"/>
                          </a:solidFill>
                          <a:effectLst/>
                          <a:latin typeface="Arial" charset="0"/>
                        </a:rPr>
                        <a:t>Разделы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858A4"/>
                          </a:solidFill>
                          <a:effectLst/>
                          <a:latin typeface="Arial" charset="0"/>
                        </a:rPr>
                        <a:t>Показатели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1. </a:t>
                      </a: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Производство продукции.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Объем производства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Объем реализации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2. </a:t>
                      </a: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Ресурсное обеспечение.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Основные фонды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Оборотные фонды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Оборотные средства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Трудовой потенциал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3. </a:t>
                      </a: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Оценочные показатели.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Себестоимость продукции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Производительность труда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Прибыль, рентабельность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4. Финансовые обязательства.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Платежи в бюджеты и внебюджетные фонды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Погашение кредитов (обязательств)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5. Социальное развитие.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Развитие непроизводственной сферы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Охрана и условия труда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Подготовка и переподготовка кадров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6. Природоохранные мероприятия.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Влияние производства на окружающую среду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 Безопасность продукции для человека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sz="4800" b="1" smtClean="0">
                <a:solidFill>
                  <a:srgbClr val="FF0000"/>
                </a:solidFill>
              </a:rPr>
              <a:t>Бизнес-план</a:t>
            </a:r>
          </a:p>
        </p:txBody>
      </p:sp>
      <p:pic>
        <p:nvPicPr>
          <p:cNvPr id="56322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85813" y="785813"/>
            <a:ext cx="7215187" cy="5856287"/>
          </a:xfr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9750" y="0"/>
            <a:ext cx="8229600" cy="1143000"/>
          </a:xfrm>
        </p:spPr>
        <p:txBody>
          <a:bodyPr/>
          <a:lstStyle/>
          <a:p>
            <a:r>
              <a:rPr lang="ru-RU" sz="4800" b="1" smtClean="0">
                <a:solidFill>
                  <a:srgbClr val="5858A4"/>
                </a:solidFill>
              </a:rPr>
              <a:t>Функции бизнес-плана</a:t>
            </a: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68313" y="1125538"/>
            <a:ext cx="8229600" cy="5400675"/>
          </a:xfrm>
        </p:spPr>
        <p:txBody>
          <a:bodyPr rtlCol="0">
            <a:norm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разработка общей концепции развития предприятия;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собственно планирование, которое дает возможность оценивать и контролировать развитие основной деятельности предприятия;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привлечение денежных средств (ссуды, кредиты) со стороны;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привлечение к реализации планов предприятия и осуществлению проектов потенциальных партнеров.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smtClean="0">
                <a:solidFill>
                  <a:srgbClr val="5858A4"/>
                </a:solidFill>
              </a:rPr>
              <a:t>Этапы подготовки и разработки бизнес-плана</a:t>
            </a:r>
            <a:r>
              <a:rPr lang="ru-RU" sz="4800" b="1" smtClean="0"/>
              <a:t> </a:t>
            </a:r>
          </a:p>
        </p:txBody>
      </p:sp>
      <p:graphicFrame>
        <p:nvGraphicFramePr>
          <p:cNvPr id="146542" name="Group 110"/>
          <p:cNvGraphicFramePr>
            <a:graphicFrameLocks noGrp="1"/>
          </p:cNvGraphicFramePr>
          <p:nvPr>
            <p:ph idx="1"/>
          </p:nvPr>
        </p:nvGraphicFramePr>
        <p:xfrm>
          <a:off x="250825" y="1916113"/>
          <a:ext cx="8540750" cy="4362450"/>
        </p:xfrm>
        <a:graphic>
          <a:graphicData uri="http://schemas.openxmlformats.org/drawingml/2006/table">
            <a:tbl>
              <a:tblPr/>
              <a:tblGrid>
                <a:gridCol w="957263"/>
                <a:gridCol w="7583487"/>
              </a:tblGrid>
              <a:tr h="3841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58A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NN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58A4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858A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Содержание этапа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858A4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Сбор исходных данных о требованиях к бизнес-плану предприятия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Определение внутренних и внешних целей разработки бизнес-плана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Определение инвесторов предприятия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Определение структуры бизнес-плана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Сбор информации, необходимой для разработки каждого раздела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бизнес-плана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Разработка бизнес-плана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50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предварительной экспертизы бизнес-плана. 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10588" cy="89693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5858A4"/>
                </a:solidFill>
              </a:rPr>
              <a:t>Технология разработки </a:t>
            </a:r>
            <a:br>
              <a:rPr lang="ru-RU" smtClean="0">
                <a:solidFill>
                  <a:srgbClr val="5858A4"/>
                </a:solidFill>
              </a:rPr>
            </a:br>
            <a:r>
              <a:rPr lang="ru-RU" smtClean="0">
                <a:solidFill>
                  <a:srgbClr val="5858A4"/>
                </a:solidFill>
              </a:rPr>
              <a:t>бизнес-плана</a:t>
            </a:r>
            <a:r>
              <a:rPr lang="ru-RU" sz="4000" smtClean="0"/>
              <a:t> </a:t>
            </a:r>
          </a:p>
        </p:txBody>
      </p:sp>
      <p:pic>
        <p:nvPicPr>
          <p:cNvPr id="5939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341438"/>
            <a:ext cx="7704137" cy="55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14313" y="274638"/>
            <a:ext cx="8472487" cy="1143000"/>
          </a:xfrm>
        </p:spPr>
        <p:txBody>
          <a:bodyPr/>
          <a:lstStyle/>
          <a:p>
            <a:r>
              <a:rPr lang="ru-RU" sz="4800" b="1" smtClean="0">
                <a:solidFill>
                  <a:srgbClr val="FF0000"/>
                </a:solidFill>
              </a:rPr>
              <a:t>Разработка производственной программы</a:t>
            </a:r>
          </a:p>
        </p:txBody>
      </p:sp>
      <p:sp>
        <p:nvSpPr>
          <p:cNvPr id="60418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76400"/>
            <a:ext cx="8540750" cy="4921250"/>
          </a:xfrm>
        </p:spPr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ru-RU" sz="2800" smtClean="0"/>
              <a:t>Производственная программа включает :</a:t>
            </a:r>
          </a:p>
          <a:p>
            <a:pPr marL="609600" indent="-609600">
              <a:spcBef>
                <a:spcPct val="50000"/>
              </a:spcBef>
              <a:buFont typeface="Wingdings" pitchFamily="2" charset="2"/>
              <a:buAutoNum type="arabicPeriod"/>
            </a:pPr>
            <a:r>
              <a:rPr lang="ru-RU" sz="2800" b="1" i="1" smtClean="0">
                <a:solidFill>
                  <a:srgbClr val="C00000"/>
                </a:solidFill>
              </a:rPr>
              <a:t>План производства продукции в натуральном выражении</a:t>
            </a:r>
            <a:r>
              <a:rPr lang="ru-RU" sz="2800" b="1" smtClean="0">
                <a:solidFill>
                  <a:srgbClr val="C00000"/>
                </a:solidFill>
              </a:rPr>
              <a:t> </a:t>
            </a:r>
            <a:r>
              <a:rPr lang="ru-RU" sz="2800" smtClean="0"/>
              <a:t>(показатели выпуска продукции определенной номенклатуры, ассортимента и качества изделий в физических единицах)</a:t>
            </a:r>
          </a:p>
          <a:p>
            <a:pPr marL="609600" indent="-609600">
              <a:spcBef>
                <a:spcPct val="50000"/>
              </a:spcBef>
              <a:buFont typeface="Wingdings" pitchFamily="2" charset="2"/>
              <a:buAutoNum type="arabicPeriod"/>
            </a:pPr>
            <a:r>
              <a:rPr lang="ru-RU" sz="2800" b="1" i="1" smtClean="0">
                <a:solidFill>
                  <a:srgbClr val="C00000"/>
                </a:solidFill>
              </a:rPr>
              <a:t>План производства продукции в стоимостном выражении</a:t>
            </a:r>
            <a:r>
              <a:rPr lang="ru-RU" sz="2800" b="1" smtClean="0">
                <a:solidFill>
                  <a:srgbClr val="C00000"/>
                </a:solidFill>
              </a:rPr>
              <a:t> </a:t>
            </a:r>
            <a:r>
              <a:rPr lang="ru-RU" sz="2800" smtClean="0"/>
              <a:t>(показатели реализованной, товарной, валовой продукции)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10588" cy="896938"/>
          </a:xfrm>
        </p:spPr>
        <p:txBody>
          <a:bodyPr/>
          <a:lstStyle/>
          <a:p>
            <a:r>
              <a:rPr lang="ru-RU" sz="4800" b="1" smtClean="0">
                <a:solidFill>
                  <a:srgbClr val="5858A4"/>
                </a:solidFill>
              </a:rPr>
              <a:t>Товарная продукция</a:t>
            </a:r>
          </a:p>
        </p:txBody>
      </p:sp>
      <p:sp>
        <p:nvSpPr>
          <p:cNvPr id="16589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23850" y="1196975"/>
            <a:ext cx="8569325" cy="29527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rgbClr val="5858A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Товарная продукция</a:t>
            </a:r>
            <a:r>
              <a:rPr lang="ru-RU" sz="2400" dirty="0" smtClean="0"/>
              <a:t> включает стоимости: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/>
              <a:t>запланированных к выпуску готовых изделий;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/>
              <a:t>запланированных к выпуску полуфабрикатов, комплектующих деталей и сборочных единиц, предназначенных для реализации на сторону;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/>
              <a:t>услуги и работы промышленного характера, предназначенные для реализации на сторону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 smtClean="0"/>
          </a:p>
        </p:txBody>
      </p:sp>
      <p:graphicFrame>
        <p:nvGraphicFramePr>
          <p:cNvPr id="235522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2268538" y="4076700"/>
          <a:ext cx="3600450" cy="1057275"/>
        </p:xfrm>
        <a:graphic>
          <a:graphicData uri="http://schemas.openxmlformats.org/presentationml/2006/ole">
            <p:oleObj spid="_x0000_s235522" name="Формула" r:id="rId3" imgW="1511280" imgH="444240" progId="Equation.3">
              <p:embed/>
            </p:oleObj>
          </a:graphicData>
        </a:graphic>
      </p:graphicFrame>
      <p:sp>
        <p:nvSpPr>
          <p:cNvPr id="235525" name="Text Box 6"/>
          <p:cNvSpPr txBox="1">
            <a:spLocks noChangeArrowheads="1"/>
          </p:cNvSpPr>
          <p:nvPr/>
        </p:nvSpPr>
        <p:spPr bwMode="auto">
          <a:xfrm>
            <a:off x="323850" y="5229225"/>
            <a:ext cx="8424863" cy="1098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Где: 	</a:t>
            </a:r>
            <a:r>
              <a:rPr lang="en-US">
                <a:latin typeface="Calibri" pitchFamily="34" charset="0"/>
              </a:rPr>
              <a:t>X</a:t>
            </a:r>
            <a:r>
              <a:rPr lang="en-US" baseline="-25000">
                <a:latin typeface="Calibri" pitchFamily="34" charset="0"/>
              </a:rPr>
              <a:t>i</a:t>
            </a:r>
            <a:r>
              <a:rPr lang="en-US" baseline="-40000">
                <a:latin typeface="Calibri" pitchFamily="34" charset="0"/>
              </a:rPr>
              <a:t> </a:t>
            </a:r>
            <a:r>
              <a:rPr lang="en-US">
                <a:latin typeface="Calibri" pitchFamily="34" charset="0"/>
              </a:rPr>
              <a:t>–</a:t>
            </a:r>
            <a:r>
              <a:rPr lang="ru-RU">
                <a:latin typeface="Calibri" pitchFamily="34" charset="0"/>
              </a:rPr>
              <a:t> план</a:t>
            </a:r>
            <a:r>
              <a:rPr lang="en-US">
                <a:latin typeface="Calibri" pitchFamily="34" charset="0"/>
              </a:rPr>
              <a:t> </a:t>
            </a:r>
            <a:r>
              <a:rPr lang="ru-RU">
                <a:latin typeface="Calibri" pitchFamily="34" charset="0"/>
              </a:rPr>
              <a:t>выпуска </a:t>
            </a:r>
            <a:r>
              <a:rPr lang="en-US">
                <a:latin typeface="Calibri" pitchFamily="34" charset="0"/>
              </a:rPr>
              <a:t>i-</a:t>
            </a:r>
            <a:r>
              <a:rPr lang="ru-RU">
                <a:latin typeface="Calibri" pitchFamily="34" charset="0"/>
              </a:rPr>
              <a:t>го вида продукции в натуральных единицах;</a:t>
            </a:r>
          </a:p>
          <a:p>
            <a:r>
              <a:rPr lang="ru-RU">
                <a:latin typeface="Calibri" pitchFamily="34" charset="0"/>
              </a:rPr>
              <a:t>	Ц</a:t>
            </a:r>
            <a:r>
              <a:rPr lang="en-US" baseline="-25000">
                <a:latin typeface="Calibri" pitchFamily="34" charset="0"/>
              </a:rPr>
              <a:t>i</a:t>
            </a:r>
            <a:r>
              <a:rPr lang="en-US" baseline="-40000">
                <a:latin typeface="Calibri" pitchFamily="34" charset="0"/>
              </a:rPr>
              <a:t> </a:t>
            </a:r>
            <a:r>
              <a:rPr lang="en-US">
                <a:latin typeface="Calibri" pitchFamily="34" charset="0"/>
              </a:rPr>
              <a:t>-  </a:t>
            </a:r>
            <a:r>
              <a:rPr lang="ru-RU">
                <a:latin typeface="Calibri" pitchFamily="34" charset="0"/>
              </a:rPr>
              <a:t>цена </a:t>
            </a:r>
            <a:r>
              <a:rPr lang="en-US">
                <a:latin typeface="Calibri" pitchFamily="34" charset="0"/>
              </a:rPr>
              <a:t>i-</a:t>
            </a:r>
            <a:r>
              <a:rPr lang="ru-RU">
                <a:latin typeface="Calibri" pitchFamily="34" charset="0"/>
              </a:rPr>
              <a:t>го вида продукции;</a:t>
            </a:r>
          </a:p>
          <a:p>
            <a:r>
              <a:rPr lang="en-US">
                <a:latin typeface="Calibri" pitchFamily="34" charset="0"/>
              </a:rPr>
              <a:t>	Y</a:t>
            </a:r>
            <a:r>
              <a:rPr lang="en-US" baseline="-25000">
                <a:latin typeface="Calibri" pitchFamily="34" charset="0"/>
              </a:rPr>
              <a:t>i</a:t>
            </a:r>
            <a:r>
              <a:rPr lang="en-US">
                <a:latin typeface="Calibri" pitchFamily="34" charset="0"/>
              </a:rPr>
              <a:t> -  </a:t>
            </a:r>
            <a:r>
              <a:rPr lang="ru-RU">
                <a:latin typeface="Calibri" pitchFamily="34" charset="0"/>
              </a:rPr>
              <a:t>объем услуг и работ промышленного характера </a:t>
            </a:r>
            <a:r>
              <a:rPr lang="en-US">
                <a:latin typeface="Calibri" pitchFamily="34" charset="0"/>
              </a:rPr>
              <a:t>j -</a:t>
            </a:r>
            <a:r>
              <a:rPr lang="ru-RU">
                <a:latin typeface="Calibri" pitchFamily="34" charset="0"/>
              </a:rPr>
              <a:t>го вида, </a:t>
            </a:r>
          </a:p>
          <a:p>
            <a:endParaRPr lang="ru-RU" baseline="-400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7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smtClean="0">
                <a:solidFill>
                  <a:srgbClr val="5858A4"/>
                </a:solidFill>
              </a:rPr>
              <a:t>Валовая продукция</a:t>
            </a:r>
          </a:p>
        </p:txBody>
      </p:sp>
      <p:sp>
        <p:nvSpPr>
          <p:cNvPr id="16691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676400"/>
            <a:ext cx="7942263" cy="182403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rgbClr val="5858A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Валовая продукция</a:t>
            </a:r>
            <a:r>
              <a:rPr lang="ru-RU" sz="2400" dirty="0" smtClean="0"/>
              <a:t> включает стоимость всей произведенной продукции и выполненных работ, в том числе незавершенное производство и продукцию и услуги внутрихозяйственного оборота</a:t>
            </a:r>
          </a:p>
        </p:txBody>
      </p:sp>
      <p:graphicFrame>
        <p:nvGraphicFramePr>
          <p:cNvPr id="23654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547813" y="3500438"/>
          <a:ext cx="4391025" cy="473075"/>
        </p:xfrm>
        <a:graphic>
          <a:graphicData uri="http://schemas.openxmlformats.org/presentationml/2006/ole">
            <p:oleObj spid="_x0000_s236546" name="Формула" r:id="rId3" imgW="1650960" imgH="177480" progId="Equation.3">
              <p:embed/>
            </p:oleObj>
          </a:graphicData>
        </a:graphic>
      </p:graphicFrame>
      <p:sp>
        <p:nvSpPr>
          <p:cNvPr id="236549" name="Text Box 6"/>
          <p:cNvSpPr txBox="1">
            <a:spLocks noChangeArrowheads="1"/>
          </p:cNvSpPr>
          <p:nvPr/>
        </p:nvSpPr>
        <p:spPr bwMode="auto">
          <a:xfrm>
            <a:off x="250825" y="4581525"/>
            <a:ext cx="8424863" cy="915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Где: 	П</a:t>
            </a:r>
            <a:r>
              <a:rPr lang="ru-RU" baseline="-25000">
                <a:latin typeface="Calibri" pitchFamily="34" charset="0"/>
              </a:rPr>
              <a:t>ТП</a:t>
            </a:r>
            <a:r>
              <a:rPr lang="en-US">
                <a:latin typeface="Calibri" pitchFamily="34" charset="0"/>
              </a:rPr>
              <a:t>–</a:t>
            </a:r>
            <a:r>
              <a:rPr lang="ru-RU">
                <a:latin typeface="Calibri" pitchFamily="34" charset="0"/>
              </a:rPr>
              <a:t> плановый объем товарной  продукции;</a:t>
            </a:r>
          </a:p>
          <a:p>
            <a:r>
              <a:rPr lang="ru-RU">
                <a:latin typeface="Calibri" pitchFamily="34" charset="0"/>
              </a:rPr>
              <a:t>	∆НЗП </a:t>
            </a:r>
            <a:r>
              <a:rPr lang="en-US">
                <a:latin typeface="Calibri" pitchFamily="34" charset="0"/>
              </a:rPr>
              <a:t>-  </a:t>
            </a:r>
            <a:r>
              <a:rPr lang="ru-RU">
                <a:latin typeface="Calibri" pitchFamily="34" charset="0"/>
              </a:rPr>
              <a:t>изменение остатков незавершенного производства;</a:t>
            </a:r>
          </a:p>
          <a:p>
            <a:r>
              <a:rPr lang="en-US">
                <a:latin typeface="Calibri" pitchFamily="34" charset="0"/>
              </a:rPr>
              <a:t>	</a:t>
            </a:r>
            <a:r>
              <a:rPr lang="ru-RU">
                <a:latin typeface="Calibri" pitchFamily="34" charset="0"/>
              </a:rPr>
              <a:t>Пвхо </a:t>
            </a:r>
            <a:r>
              <a:rPr lang="en-US">
                <a:latin typeface="Calibri" pitchFamily="34" charset="0"/>
              </a:rPr>
              <a:t>– </a:t>
            </a:r>
            <a:r>
              <a:rPr lang="ru-RU">
                <a:latin typeface="Calibri" pitchFamily="34" charset="0"/>
              </a:rPr>
              <a:t>плановый объем</a:t>
            </a:r>
            <a:r>
              <a:rPr lang="en-US">
                <a:latin typeface="Calibri" pitchFamily="34" charset="0"/>
              </a:rPr>
              <a:t> </a:t>
            </a:r>
            <a:r>
              <a:rPr lang="ru-RU">
                <a:latin typeface="Calibri" pitchFamily="34" charset="0"/>
              </a:rPr>
              <a:t> внутрихозяйственного оборота.</a:t>
            </a:r>
            <a:endParaRPr lang="ru-RU" baseline="-400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9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smtClean="0">
                <a:solidFill>
                  <a:srgbClr val="5858A4"/>
                </a:solidFill>
              </a:rPr>
              <a:t>Реализованная продукция</a:t>
            </a:r>
          </a:p>
        </p:txBody>
      </p:sp>
      <p:sp>
        <p:nvSpPr>
          <p:cNvPr id="16384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285750" y="1428750"/>
            <a:ext cx="8447088" cy="1320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rgbClr val="5858A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Реализованная продукция</a:t>
            </a:r>
            <a:r>
              <a:rPr lang="ru-RU" sz="2800" dirty="0" smtClean="0"/>
              <a:t> – это продукция, оплаченная покупателями.</a:t>
            </a:r>
          </a:p>
        </p:txBody>
      </p:sp>
      <p:graphicFrame>
        <p:nvGraphicFramePr>
          <p:cNvPr id="234498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428750" y="2714625"/>
          <a:ext cx="6148388" cy="1357313"/>
        </p:xfrm>
        <a:graphic>
          <a:graphicData uri="http://schemas.openxmlformats.org/presentationml/2006/ole">
            <p:oleObj spid="_x0000_s234498" name="Формула" r:id="rId3" imgW="1955520" imgH="431640" progId="Equation.3">
              <p:embed/>
            </p:oleObj>
          </a:graphicData>
        </a:graphic>
      </p:graphicFrame>
      <p:sp>
        <p:nvSpPr>
          <p:cNvPr id="234501" name="Text Box 6"/>
          <p:cNvSpPr txBox="1">
            <a:spLocks noChangeArrowheads="1"/>
          </p:cNvSpPr>
          <p:nvPr/>
        </p:nvSpPr>
        <p:spPr bwMode="auto">
          <a:xfrm>
            <a:off x="571500" y="4429125"/>
            <a:ext cx="8064500" cy="19224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Где: 	П</a:t>
            </a:r>
            <a:r>
              <a:rPr lang="ru-RU" baseline="-25000">
                <a:latin typeface="Calibri" pitchFamily="34" charset="0"/>
              </a:rPr>
              <a:t>ТП</a:t>
            </a:r>
            <a:r>
              <a:rPr lang="en-US" baseline="-40000">
                <a:latin typeface="Calibri" pitchFamily="34" charset="0"/>
              </a:rPr>
              <a:t>i </a:t>
            </a:r>
            <a:r>
              <a:rPr lang="en-US">
                <a:latin typeface="Calibri" pitchFamily="34" charset="0"/>
              </a:rPr>
              <a:t>–</a:t>
            </a:r>
            <a:r>
              <a:rPr lang="ru-RU">
                <a:latin typeface="Calibri" pitchFamily="34" charset="0"/>
              </a:rPr>
              <a:t> плановый объем товарной продукции </a:t>
            </a:r>
            <a:r>
              <a:rPr lang="en-US">
                <a:latin typeface="Calibri" pitchFamily="34" charset="0"/>
              </a:rPr>
              <a:t>i-</a:t>
            </a:r>
            <a:r>
              <a:rPr lang="ru-RU">
                <a:latin typeface="Calibri" pitchFamily="34" charset="0"/>
              </a:rPr>
              <a:t>го вида </a:t>
            </a:r>
          </a:p>
          <a:p>
            <a:r>
              <a:rPr lang="ru-RU">
                <a:latin typeface="Calibri" pitchFamily="34" charset="0"/>
              </a:rPr>
              <a:t>                   в оптовых ценах предприятия</a:t>
            </a:r>
            <a:r>
              <a:rPr lang="en-US">
                <a:latin typeface="Calibri" pitchFamily="34" charset="0"/>
              </a:rPr>
              <a:t> </a:t>
            </a:r>
            <a:r>
              <a:rPr lang="ru-RU">
                <a:latin typeface="Calibri" pitchFamily="34" charset="0"/>
              </a:rPr>
              <a:t>;</a:t>
            </a:r>
          </a:p>
          <a:p>
            <a:r>
              <a:rPr lang="ru-RU">
                <a:latin typeface="Calibri" pitchFamily="34" charset="0"/>
              </a:rPr>
              <a:t>	∆О</a:t>
            </a:r>
            <a:r>
              <a:rPr lang="ru-RU" baseline="-25000">
                <a:latin typeface="Calibri" pitchFamily="34" charset="0"/>
              </a:rPr>
              <a:t>ПС</a:t>
            </a:r>
            <a:r>
              <a:rPr lang="en-US" baseline="-40000">
                <a:latin typeface="Calibri" pitchFamily="34" charset="0"/>
              </a:rPr>
              <a:t>i </a:t>
            </a:r>
            <a:r>
              <a:rPr lang="en-US">
                <a:latin typeface="Calibri" pitchFamily="34" charset="0"/>
              </a:rPr>
              <a:t>-  </a:t>
            </a:r>
            <a:r>
              <a:rPr lang="ru-RU">
                <a:latin typeface="Calibri" pitchFamily="34" charset="0"/>
              </a:rPr>
              <a:t>изменение остатков ГП </a:t>
            </a:r>
            <a:r>
              <a:rPr lang="en-US">
                <a:latin typeface="Calibri" pitchFamily="34" charset="0"/>
              </a:rPr>
              <a:t>i-</a:t>
            </a:r>
            <a:r>
              <a:rPr lang="ru-RU">
                <a:latin typeface="Calibri" pitchFamily="34" charset="0"/>
              </a:rPr>
              <a:t>го вида на складе предприятия;</a:t>
            </a:r>
          </a:p>
          <a:p>
            <a:r>
              <a:rPr lang="ru-RU">
                <a:latin typeface="Calibri" pitchFamily="34" charset="0"/>
              </a:rPr>
              <a:t>	∆О</a:t>
            </a:r>
            <a:r>
              <a:rPr lang="ru-RU" baseline="-25000">
                <a:latin typeface="Calibri" pitchFamily="34" charset="0"/>
              </a:rPr>
              <a:t>ПО</a:t>
            </a:r>
            <a:r>
              <a:rPr lang="en-US" baseline="-40000">
                <a:latin typeface="Calibri" pitchFamily="34" charset="0"/>
              </a:rPr>
              <a:t>i</a:t>
            </a:r>
            <a:r>
              <a:rPr lang="en-US">
                <a:latin typeface="Calibri" pitchFamily="34" charset="0"/>
              </a:rPr>
              <a:t> -  </a:t>
            </a:r>
            <a:r>
              <a:rPr lang="ru-RU">
                <a:latin typeface="Calibri" pitchFamily="34" charset="0"/>
              </a:rPr>
              <a:t>изменение остатков ГП </a:t>
            </a:r>
            <a:r>
              <a:rPr lang="en-US">
                <a:latin typeface="Calibri" pitchFamily="34" charset="0"/>
              </a:rPr>
              <a:t>i-</a:t>
            </a:r>
            <a:r>
              <a:rPr lang="ru-RU">
                <a:latin typeface="Calibri" pitchFamily="34" charset="0"/>
              </a:rPr>
              <a:t>го вида, отгруженной, </a:t>
            </a:r>
          </a:p>
          <a:p>
            <a:r>
              <a:rPr lang="ru-RU">
                <a:latin typeface="Calibri" pitchFamily="34" charset="0"/>
              </a:rPr>
              <a:t>             но не оплаченной потребителями на складе предприятия</a:t>
            </a:r>
          </a:p>
          <a:p>
            <a:endParaRPr lang="ru-RU">
              <a:latin typeface="Calibri" pitchFamily="34" charset="0"/>
            </a:endParaRPr>
          </a:p>
          <a:p>
            <a:endParaRPr lang="ru-RU" baseline="-400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3" name="Rectangle 7"/>
          <p:cNvSpPr>
            <a:spLocks noGrp="1" noRot="1" noChangeArrowheads="1"/>
          </p:cNvSpPr>
          <p:nvPr>
            <p:ph type="title"/>
          </p:nvPr>
        </p:nvSpPr>
        <p:spPr>
          <a:xfrm>
            <a:off x="357188" y="571500"/>
            <a:ext cx="8510587" cy="1325563"/>
          </a:xfrm>
        </p:spPr>
        <p:txBody>
          <a:bodyPr/>
          <a:lstStyle/>
          <a:p>
            <a:r>
              <a:rPr lang="ru-RU" sz="4800" b="1" smtClean="0">
                <a:solidFill>
                  <a:srgbClr val="FF0000"/>
                </a:solidFill>
              </a:rPr>
              <a:t>Технико-экономическое планирование предприятия</a:t>
            </a:r>
          </a:p>
        </p:txBody>
      </p:sp>
      <p:sp>
        <p:nvSpPr>
          <p:cNvPr id="152585" name="Rectangle 9"/>
          <p:cNvSpPr>
            <a:spLocks noGrp="1" noRot="1" noChangeArrowheads="1"/>
          </p:cNvSpPr>
          <p:nvPr>
            <p:ph type="body" idx="1"/>
          </p:nvPr>
        </p:nvSpPr>
        <p:spPr>
          <a:xfrm>
            <a:off x="428625" y="2143125"/>
            <a:ext cx="8229600" cy="4525963"/>
          </a:xfrm>
        </p:spPr>
        <p:txBody>
          <a:bodyPr rtlCol="0">
            <a:norm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37613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Сущность технико-экономического планирования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37613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 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37613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</a:t>
            </a:r>
            <a:r>
              <a:rPr lang="ru-RU" dirty="0" smtClean="0"/>
              <a:t>разработка и установление      			количественных и качественных 			показателей деятельности 				предприятия на период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7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smtClean="0">
                <a:solidFill>
                  <a:srgbClr val="5858A4"/>
                </a:solidFill>
              </a:rPr>
              <a:t>Функции ТЭП</a:t>
            </a:r>
            <a:r>
              <a:rPr lang="ru-RU" sz="4800" b="1" smtClean="0"/>
              <a:t/>
            </a:r>
            <a:br>
              <a:rPr lang="ru-RU" sz="4800" b="1" smtClean="0"/>
            </a:br>
            <a:endParaRPr lang="ru-RU" sz="4800" b="1" smtClean="0"/>
          </a:p>
        </p:txBody>
      </p:sp>
      <p:sp>
        <p:nvSpPr>
          <p:cNvPr id="239618" name="Rectangle 4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125538"/>
            <a:ext cx="8540750" cy="49736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smtClean="0"/>
              <a:t>определение потребности в трудовых ресурсах и оборудовании для выполнения планов;</a:t>
            </a:r>
            <a:br>
              <a:rPr lang="ru-RU" sz="2800" smtClean="0"/>
            </a:br>
            <a:endParaRPr lang="ru-RU" sz="2800" smtClean="0"/>
          </a:p>
          <a:p>
            <a:pPr>
              <a:lnSpc>
                <a:spcPct val="90000"/>
              </a:lnSpc>
            </a:pPr>
            <a:r>
              <a:rPr lang="ru-RU" sz="2800" smtClean="0"/>
              <a:t>планирование себестоимости выпуска продукции по периодам; </a:t>
            </a:r>
            <a:br>
              <a:rPr lang="ru-RU" sz="2800" smtClean="0"/>
            </a:br>
            <a:endParaRPr lang="ru-RU" sz="2800" smtClean="0"/>
          </a:p>
          <a:p>
            <a:pPr>
              <a:lnSpc>
                <a:spcPct val="90000"/>
              </a:lnSpc>
            </a:pPr>
            <a:r>
              <a:rPr lang="ru-RU" sz="2800" smtClean="0"/>
              <a:t>калькулирование себестоимости единицы продукции и расчет цен;</a:t>
            </a:r>
            <a:br>
              <a:rPr lang="ru-RU" sz="2800" smtClean="0"/>
            </a:br>
            <a:endParaRPr lang="ru-RU" sz="2800" smtClean="0"/>
          </a:p>
          <a:p>
            <a:pPr>
              <a:lnSpc>
                <a:spcPct val="90000"/>
              </a:lnSpc>
            </a:pPr>
            <a:r>
              <a:rPr lang="ru-RU" sz="2800" smtClean="0"/>
              <a:t>анализ объемов и номенклатуры фактического выпуска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1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>
                <a:solidFill>
                  <a:srgbClr val="5858A4"/>
                </a:solidFill>
              </a:rPr>
              <a:t>Планирование труда и персонала</a:t>
            </a:r>
          </a:p>
        </p:txBody>
      </p:sp>
      <p:sp>
        <p:nvSpPr>
          <p:cNvPr id="240642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57250" y="1600200"/>
            <a:ext cx="7829550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mtClean="0"/>
              <a:t>Показатели:</a:t>
            </a:r>
          </a:p>
          <a:p>
            <a:r>
              <a:rPr lang="ru-RU" smtClean="0"/>
              <a:t>Производительности труда</a:t>
            </a:r>
          </a:p>
          <a:p>
            <a:r>
              <a:rPr lang="ru-RU" smtClean="0"/>
              <a:t>Показатели численности персонала</a:t>
            </a:r>
          </a:p>
          <a:p>
            <a:r>
              <a:rPr lang="ru-RU" smtClean="0"/>
              <a:t>Фонд оплаты труда</a:t>
            </a:r>
          </a:p>
          <a:p>
            <a:r>
              <a:rPr lang="ru-RU" smtClean="0"/>
              <a:t>Мероприятия по подготовке и повышению квалификации кадров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4166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41667" name="Picture 2" descr="http://bibliotekar.ru/upravlenie-personalom-3/114.files/image00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714375"/>
            <a:ext cx="6450013" cy="479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smtClean="0">
                <a:solidFill>
                  <a:srgbClr val="5858A4"/>
                </a:solidFill>
              </a:rPr>
              <a:t>Планирование себестоимости продукции</a:t>
            </a:r>
          </a:p>
        </p:txBody>
      </p:sp>
      <p:sp>
        <p:nvSpPr>
          <p:cNvPr id="1689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5858A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Цель</a:t>
            </a:r>
            <a:r>
              <a:rPr lang="ru-RU" sz="2800" smtClean="0"/>
              <a:t> - определение общей величины ресурсов, потребляемых в процессе производства - определение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5858A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Показатели плана себестоимости продукции: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Сумма затрат на производство и реализацию продукции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Себестоимость валовой, товарной, реализованной продукции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Себестоимость единицы продукции,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Сумма затрат на 1 руб. ТП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3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5858A4"/>
                </a:solidFill>
              </a:rPr>
              <a:t>Планирование финансов</a:t>
            </a:r>
          </a:p>
        </p:txBody>
      </p:sp>
      <p:sp>
        <p:nvSpPr>
          <p:cNvPr id="17101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5858A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Финансовый план</a:t>
            </a:r>
            <a:r>
              <a:rPr lang="ru-RU" sz="2800" smtClean="0"/>
              <a:t> – документ, отражающий объем поступления и расходования денежных средств, фиксирующий баланс доходов и направлений расходов предприятия, включая платежи в бюджет на планируемый период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smtClean="0"/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smtClean="0"/>
              <a:t>Разделы финансового плана: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Доходы и поступления средств;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Расходы и отчисления средств;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Платежи в бюджет;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Ассигнования из бюджета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7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smtClean="0">
                <a:solidFill>
                  <a:srgbClr val="FF0000"/>
                </a:solidFill>
              </a:rPr>
              <a:t>Оперативное управление производством</a:t>
            </a:r>
          </a:p>
        </p:txBody>
      </p:sp>
      <p:sp>
        <p:nvSpPr>
          <p:cNvPr id="17203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>
                <a:solidFill>
                  <a:srgbClr val="5858A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Цель оперативно-производственного управления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>
                <a:solidFill>
                  <a:srgbClr val="5858A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Задачи оперативно-производственного управления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>
                <a:solidFill>
                  <a:srgbClr val="5858A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Функции оперативно-производственного управления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>
                <a:solidFill>
                  <a:srgbClr val="5858A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Характеристика оперативно-производственного управления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>
                <a:solidFill>
                  <a:srgbClr val="5858A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Этапы оперативного управления</a:t>
            </a:r>
            <a:br>
              <a:rPr lang="ru-RU" sz="2800" smtClean="0">
                <a:solidFill>
                  <a:srgbClr val="5858A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800" smtClean="0">
                <a:solidFill>
                  <a:srgbClr val="5858A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производством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77813"/>
            <a:ext cx="8893175" cy="1711325"/>
          </a:xfrm>
        </p:spPr>
        <p:txBody>
          <a:bodyPr/>
          <a:lstStyle/>
          <a:p>
            <a:r>
              <a:rPr lang="ru-RU" sz="4000" b="1" smtClean="0">
                <a:solidFill>
                  <a:srgbClr val="5858A4"/>
                </a:solidFill>
              </a:rPr>
              <a:t>Цель оперативно-производственного управления</a:t>
            </a:r>
          </a:p>
        </p:txBody>
      </p:sp>
      <p:sp>
        <p:nvSpPr>
          <p:cNvPr id="1730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2547938"/>
            <a:ext cx="8540750" cy="355123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Цель –  </a:t>
            </a:r>
            <a:r>
              <a:rPr lang="ru-RU" sz="2800" dirty="0" smtClean="0"/>
              <a:t>организация слаженной работы всех звеньев предприятия для обеспечения своевременного выпуска изделий  в установленном объеме и номенклатуре при наиболее эффективном использовании производственных ресурсов</a:t>
            </a:r>
            <a:r>
              <a:rPr lang="ru-RU" sz="2000" dirty="0" smtClean="0"/>
              <a:t> 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smtClean="0">
                <a:solidFill>
                  <a:srgbClr val="5858A4"/>
                </a:solidFill>
              </a:rPr>
              <a:t>Оперативно-производственное планирование и управление</a:t>
            </a:r>
          </a:p>
        </p:txBody>
      </p:sp>
      <p:sp>
        <p:nvSpPr>
          <p:cNvPr id="1761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71500" y="1357313"/>
            <a:ext cx="8229600" cy="5357812"/>
          </a:xfrm>
        </p:spPr>
        <p:txBody>
          <a:bodyPr>
            <a:no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ru-RU" sz="24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Оперативное управление производством</a:t>
            </a:r>
            <a:r>
              <a:rPr lang="ru-RU" sz="240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4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осуществляется</a:t>
            </a:r>
            <a:r>
              <a:rPr lang="ru-RU" sz="2400" smtClean="0"/>
              <a:t> на основе непрерывного (повседневного) слежения за ходом производства, оказывая целенаправленное воздействие на коллективы цехов, участков (бригад), рабочих для обеспечения безусловного выполнения утвержденных производственных программ.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ru-RU" sz="24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Оперативное управление производством</a:t>
            </a:r>
            <a:r>
              <a:rPr lang="ru-RU" sz="240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4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характеризуется</a:t>
            </a:r>
            <a:r>
              <a:rPr lang="ru-RU" sz="2400" smtClean="0">
                <a:solidFill>
                  <a:schemeClr val="accent2"/>
                </a:solidFill>
              </a:rPr>
              <a:t> </a:t>
            </a:r>
            <a:r>
              <a:rPr lang="ru-RU" sz="2400" smtClean="0"/>
              <a:t>принятием управленческим персоналом решений в реально складывающейся или сложившейся производственной ситуации. В этих условиях разработанные плановые здания или решения руководителей производственных подразделений должны обеспечить строгий и четкий во времени порядок выполнения запланированных работ.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0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7813"/>
            <a:ext cx="8291513" cy="1495425"/>
          </a:xfrm>
        </p:spPr>
        <p:txBody>
          <a:bodyPr/>
          <a:lstStyle/>
          <a:p>
            <a:r>
              <a:rPr lang="ru-RU" sz="4000" b="1" smtClean="0">
                <a:solidFill>
                  <a:srgbClr val="5858A4"/>
                </a:solidFill>
              </a:rPr>
              <a:t>Функции оперативно-производственного управления</a:t>
            </a:r>
          </a:p>
        </p:txBody>
      </p:sp>
      <p:sp>
        <p:nvSpPr>
          <p:cNvPr id="247810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844675"/>
            <a:ext cx="8507413" cy="4281488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smtClean="0"/>
              <a:t>Разработка календарно-плановых нормативов движения производства (производственный цикл, величины заделов, размеры партии ДСЕ и т.д.);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smtClean="0"/>
              <a:t>Объемные расчеты (загрузка оборудования и площадей)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smtClean="0"/>
              <a:t>Составление оперативных программ цехов основного производства;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smtClean="0"/>
              <a:t>Оперативный учет и контроль за ходом их выполнения;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smtClean="0"/>
              <a:t>Контроль за состоянием незавершенного производства;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smtClean="0"/>
              <a:t>Оперативное регулирование хода производства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smtClean="0"/>
              <a:t>Контроль за обеспечением цехов дефицитными ресурсами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smtClean="0"/>
              <a:t>Подготовка и проведение диспетчерских совещаний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/>
              <a:t>И т.д.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7813"/>
            <a:ext cx="8362950" cy="1566862"/>
          </a:xfrm>
        </p:spPr>
        <p:txBody>
          <a:bodyPr/>
          <a:lstStyle/>
          <a:p>
            <a:r>
              <a:rPr lang="ru-RU" sz="4000" smtClean="0">
                <a:solidFill>
                  <a:srgbClr val="5858A4"/>
                </a:solidFill>
              </a:rPr>
              <a:t>Задачи оперативно-производственного управления</a:t>
            </a:r>
          </a:p>
        </p:txBody>
      </p:sp>
      <p:sp>
        <p:nvSpPr>
          <p:cNvPr id="248834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0825" y="1773238"/>
            <a:ext cx="8713788" cy="489585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2000" smtClean="0"/>
              <a:t>Разработка и своевременное доведение до цехов производственных участков и рабочих мест конкретных заданий в виде производственных программ, графиков загрузки рабочих мест и выпуска продукции;</a:t>
            </a:r>
          </a:p>
          <a:p>
            <a:pPr>
              <a:spcBef>
                <a:spcPct val="50000"/>
              </a:spcBef>
            </a:pPr>
            <a:r>
              <a:rPr lang="ru-RU" sz="2000" smtClean="0"/>
              <a:t>Рациональная организация производственных процессов в целях обеспечения скоординированной работы всех цехов, участков и рабочих мест;</a:t>
            </a:r>
          </a:p>
          <a:p>
            <a:pPr>
              <a:spcBef>
                <a:spcPct val="50000"/>
              </a:spcBef>
            </a:pPr>
            <a:r>
              <a:rPr lang="ru-RU" sz="2000" smtClean="0"/>
              <a:t>Повседневный учет движения производства, обеспечивающий непрерывное поступление информации о выполнении плана;</a:t>
            </a:r>
          </a:p>
          <a:p>
            <a:pPr>
              <a:spcBef>
                <a:spcPct val="50000"/>
              </a:spcBef>
            </a:pPr>
            <a:r>
              <a:rPr lang="ru-RU" sz="2000" smtClean="0"/>
              <a:t>Непрерывное наблюдение за ходом производства, оперативное координирование и регулирование работы цехов, участков и рабочих мест по результатам анализа поступающей информации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000" smtClean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smtClean="0">
                <a:solidFill>
                  <a:srgbClr val="5858A4"/>
                </a:solidFill>
              </a:rPr>
              <a:t>Инструменты оперативного управления производством</a:t>
            </a:r>
            <a:r>
              <a:rPr lang="ru-RU" sz="3600" smtClean="0"/>
              <a:t> </a:t>
            </a:r>
          </a:p>
        </p:txBody>
      </p:sp>
      <p:sp>
        <p:nvSpPr>
          <p:cNvPr id="249858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smtClean="0"/>
              <a:t>Строгое распределение работ на короткие периоды времени (декада, неделя, сутки, смена) в цехах, на производственных участках (бригадах) — в подетальном и узловом разрезах, а для рабочих мест в подетально-пооперационном виде;</a:t>
            </a:r>
          </a:p>
          <a:p>
            <a:pPr>
              <a:spcBef>
                <a:spcPct val="50000"/>
              </a:spcBef>
            </a:pPr>
            <a:r>
              <a:rPr lang="ru-RU" sz="1800" smtClean="0"/>
              <a:t>четкая организация сбора и обработки информации о ходе производства;</a:t>
            </a:r>
          </a:p>
          <a:p>
            <a:pPr>
              <a:spcBef>
                <a:spcPct val="50000"/>
              </a:spcBef>
            </a:pPr>
            <a:r>
              <a:rPr lang="ru-RU" sz="1800" smtClean="0"/>
              <a:t>комплексное использование средств вычислительной техники для подготовки вариантов управленческих решений;</a:t>
            </a:r>
          </a:p>
          <a:p>
            <a:pPr>
              <a:spcBef>
                <a:spcPct val="50000"/>
              </a:spcBef>
            </a:pPr>
            <a:r>
              <a:rPr lang="ru-RU" sz="1800" smtClean="0"/>
              <a:t>повседневный анализ и владение управленческим персоналом производственной ситуацией в каждом звене предприятия;</a:t>
            </a:r>
          </a:p>
          <a:p>
            <a:pPr>
              <a:spcBef>
                <a:spcPct val="50000"/>
              </a:spcBef>
            </a:pPr>
            <a:r>
              <a:rPr lang="ru-RU" sz="1800" smtClean="0"/>
              <a:t>своевременное принятие решений и организация работы по предупреждению нарушений в ходе производства или для быстрого его восстановления в случае отклонений от запланированной траектории управления.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Спасибо за внимание!</a:t>
            </a:r>
          </a:p>
        </p:txBody>
      </p:sp>
      <p:sp>
        <p:nvSpPr>
          <p:cNvPr id="25088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50883" name="Picture 2" descr="http://www.markint.ru/wp-content/uploads/2013/04/motivac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2214563"/>
            <a:ext cx="480060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1528</TotalTime>
  <Words>1974</Words>
  <Application>Microsoft Office PowerPoint</Application>
  <PresentationFormat>Экран (4:3)</PresentationFormat>
  <Paragraphs>426</Paragraphs>
  <Slides>56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4" baseType="lpstr">
      <vt:lpstr>Calibri</vt:lpstr>
      <vt:lpstr>Arial</vt:lpstr>
      <vt:lpstr>Times New Roman</vt:lpstr>
      <vt:lpstr>Wingdings</vt:lpstr>
      <vt:lpstr>Тема Office</vt:lpstr>
      <vt:lpstr>Тема Office</vt:lpstr>
      <vt:lpstr>Тема Office</vt:lpstr>
      <vt:lpstr>Формула</vt:lpstr>
      <vt:lpstr>Слайд 1</vt:lpstr>
      <vt:lpstr>Источники информации</vt:lpstr>
      <vt:lpstr>Подготовка к контрольной работе</vt:lpstr>
      <vt:lpstr> План лекции  </vt:lpstr>
      <vt:lpstr>Слайд 5</vt:lpstr>
      <vt:lpstr>Укрупненная схема  предприятия</vt:lpstr>
      <vt:lpstr>Слайд 7</vt:lpstr>
      <vt:lpstr>Слайд 8</vt:lpstr>
      <vt:lpstr>Цель планирования</vt:lpstr>
      <vt:lpstr>Задачи планирования</vt:lpstr>
      <vt:lpstr>Принципы планирования</vt:lpstr>
      <vt:lpstr>Методы планирования</vt:lpstr>
      <vt:lpstr>Формы планирования</vt:lpstr>
      <vt:lpstr>Виды планов</vt:lpstr>
      <vt:lpstr>Виды планов</vt:lpstr>
      <vt:lpstr>Характеристика планов предприятия</vt:lpstr>
      <vt:lpstr>Характеристика планов предприятия</vt:lpstr>
      <vt:lpstr>Система планов среднего предприятия </vt:lpstr>
      <vt:lpstr>Система планов среднего предприятия </vt:lpstr>
      <vt:lpstr>Система планов среднего предприятия </vt:lpstr>
      <vt:lpstr>Стратегическое планирование деятельности предприятий</vt:lpstr>
      <vt:lpstr>Этапы  стратегического планирования</vt:lpstr>
      <vt:lpstr>Миссия предприятия</vt:lpstr>
      <vt:lpstr>Анализ внутреннего и внешнего положения предприятия </vt:lpstr>
      <vt:lpstr>PEST- анализ</vt:lpstr>
      <vt:lpstr>PEST-АНАЛИЗ КОМПАНИИ “FREE WAITER”</vt:lpstr>
      <vt:lpstr>Слайд 27</vt:lpstr>
      <vt:lpstr>SWOT- анализ</vt:lpstr>
      <vt:lpstr>SWOT-АНАЛИЗ КОМПАНИИ “FREEWAITER” </vt:lpstr>
      <vt:lpstr>Группы ключевых факторов успеха</vt:lpstr>
      <vt:lpstr>Формирование стратегии (дерево стратегий)</vt:lpstr>
      <vt:lpstr>Слайд 32</vt:lpstr>
      <vt:lpstr>Слайд 33</vt:lpstr>
      <vt:lpstr>Годовой план предприятия</vt:lpstr>
      <vt:lpstr>Структура годового плана</vt:lpstr>
      <vt:lpstr>Бизнес-план</vt:lpstr>
      <vt:lpstr>Функции бизнес-плана</vt:lpstr>
      <vt:lpstr>Этапы подготовки и разработки бизнес-плана </vt:lpstr>
      <vt:lpstr>Технология разработки  бизнес-плана </vt:lpstr>
      <vt:lpstr>Разработка производственной программы</vt:lpstr>
      <vt:lpstr>Товарная продукция</vt:lpstr>
      <vt:lpstr>Валовая продукция</vt:lpstr>
      <vt:lpstr>Реализованная продукция</vt:lpstr>
      <vt:lpstr>Технико-экономическое планирование предприятия</vt:lpstr>
      <vt:lpstr>Функции ТЭП </vt:lpstr>
      <vt:lpstr>Планирование труда и персонала</vt:lpstr>
      <vt:lpstr>Слайд 47</vt:lpstr>
      <vt:lpstr>Планирование себестоимости продукции</vt:lpstr>
      <vt:lpstr>Планирование финансов</vt:lpstr>
      <vt:lpstr>Оперативное управление производством</vt:lpstr>
      <vt:lpstr>Цель оперативно-производственного управления</vt:lpstr>
      <vt:lpstr>Оперативно-производственное планирование и управление</vt:lpstr>
      <vt:lpstr>Функции оперативно-производственного управления</vt:lpstr>
      <vt:lpstr>Задачи оперативно-производственного управления</vt:lpstr>
      <vt:lpstr>Инструменты оперативного управления производством </vt:lpstr>
      <vt:lpstr>Спасибо за внимание!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Luda</dc:creator>
  <cp:lastModifiedBy>stil</cp:lastModifiedBy>
  <cp:revision>134</cp:revision>
  <dcterms:created xsi:type="dcterms:W3CDTF">2015-11-16T04:37:34Z</dcterms:created>
  <dcterms:modified xsi:type="dcterms:W3CDTF">2015-12-07T03:13:20Z</dcterms:modified>
</cp:coreProperties>
</file>