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412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897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835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371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1908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323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721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67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07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829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14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813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consult.ru/assortment-optimization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Маркетинговые исследования туристского продукта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424936" cy="496855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Туристский продукт </a:t>
            </a:r>
            <a:r>
              <a:rPr lang="ru-RU" dirty="0" smtClean="0">
                <a:solidFill>
                  <a:schemeClr val="tx1"/>
                </a:solidFill>
              </a:rPr>
              <a:t>– это любая услуга, удовлетворяющая потребности туристов во время путешествий и подлежащая оплате с их стороны. Существует понятие основных и дополнительных услуг.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Так, включенные в комплексное обслуживание экскурсии считаются </a:t>
            </a:r>
            <a:r>
              <a:rPr lang="ru-RU" dirty="0" smtClean="0">
                <a:solidFill>
                  <a:srgbClr val="FF0000"/>
                </a:solidFill>
              </a:rPr>
              <a:t>основными </a:t>
            </a:r>
            <a:r>
              <a:rPr lang="ru-RU" dirty="0" smtClean="0">
                <a:solidFill>
                  <a:schemeClr val="tx1"/>
                </a:solidFill>
              </a:rPr>
              <a:t>услугами, но если турист приобретает их самостоятельно в месте пребывания, то они уже становятся </a:t>
            </a:r>
            <a:r>
              <a:rPr lang="ru-RU" dirty="0" smtClean="0">
                <a:solidFill>
                  <a:srgbClr val="FF0000"/>
                </a:solidFill>
              </a:rPr>
              <a:t>дополнительными.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Разница между основными и дополнительными услугами состоит в их отношениях к первоначально приобретенному туристом пакету или комплексу туристских услуг.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772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Основным туристским продуктом в практической деятельности является </a:t>
            </a:r>
            <a:r>
              <a:rPr lang="ru-RU" dirty="0" smtClean="0">
                <a:solidFill>
                  <a:srgbClr val="FF0000"/>
                </a:solidFill>
              </a:rPr>
              <a:t>комплексное обслуживание </a:t>
            </a:r>
            <a:r>
              <a:rPr lang="ru-RU" dirty="0" smtClean="0">
                <a:solidFill>
                  <a:schemeClr val="tx1"/>
                </a:solidFill>
              </a:rPr>
              <a:t>– стандартный набор услуг, продаваемый туристам в одном «пакете».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Туристский продукт рассматривается в маркетинге с позиции многоуровневой модели. Выделяют 3 уровня (слайд 3):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продукт по замыслу;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продукт в реальном исполнении;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продукт с подкреплением.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510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688" y="692696"/>
            <a:ext cx="5616624" cy="5256584"/>
          </a:xfrm>
        </p:spPr>
      </p:pic>
    </p:spTree>
    <p:extLst>
      <p:ext uri="{BB962C8B-B14F-4D97-AF65-F5344CB8AC3E}">
        <p14:creationId xmlns:p14="http://schemas.microsoft.com/office/powerpoint/2010/main" xmlns="" val="253407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Замысел, это удовлетворение некой потребности клиента.</a:t>
            </a:r>
          </a:p>
          <a:p>
            <a:r>
              <a:rPr lang="ru-RU" dirty="0" smtClean="0"/>
              <a:t> На втором уровне туристского продукта рассматриваются его свойства и характеристики: уровень качества, комфорт, престиж, экономичность, безопасность, впечатление и т.д.</a:t>
            </a:r>
          </a:p>
          <a:p>
            <a:r>
              <a:rPr lang="ru-RU" dirty="0" smtClean="0"/>
              <a:t>Третий уровень — это туристский продукт с подкреплением. Деятельность турфирмы должна быть направлена на формирование дружеских отношений с клиентом, оказание ему всесторонней помощи, дополнительных и символических выгод. Это может быть достигнуто путем высокого уровня качества и скорости обслуживания, консультациями и информацией, неформальным общением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467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Подкрепление туристского продукта </a:t>
            </a:r>
            <a:r>
              <a:rPr lang="ru-RU" dirty="0" smtClean="0"/>
              <a:t>способствует </a:t>
            </a:r>
            <a:r>
              <a:rPr lang="ru-RU" dirty="0"/>
              <a:t>поиску и закреплению клиентов. Так, качество обслуживания определяется: </a:t>
            </a:r>
          </a:p>
          <a:p>
            <a:r>
              <a:rPr lang="ru-RU" dirty="0"/>
              <a:t>оперативностью работы по подбору и организации туров по запросам клиентов; </a:t>
            </a:r>
          </a:p>
          <a:p>
            <a:r>
              <a:rPr lang="ru-RU" dirty="0"/>
              <a:t>вежливостью </a:t>
            </a:r>
            <a:r>
              <a:rPr lang="ru-RU" dirty="0" smtClean="0"/>
              <a:t>обслуживания; </a:t>
            </a:r>
            <a:endParaRPr lang="ru-RU" dirty="0"/>
          </a:p>
          <a:p>
            <a:r>
              <a:rPr lang="ru-RU" dirty="0"/>
              <a:t>соответствием предлагаемого тура реальному содержанию; </a:t>
            </a:r>
          </a:p>
          <a:p>
            <a:r>
              <a:rPr lang="ru-RU" dirty="0"/>
              <a:t>наличием согласования всех составных частей комплексного обслуживания. 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Скорость обслуживание в комплексе определяет степень удовлетворения каждого клиента: </a:t>
            </a:r>
          </a:p>
          <a:p>
            <a:r>
              <a:rPr lang="ru-RU" dirty="0"/>
              <a:t>сроками подбора маршрута; </a:t>
            </a:r>
          </a:p>
          <a:p>
            <a:r>
              <a:rPr lang="ru-RU" dirty="0"/>
              <a:t>сроками оформления необходимых документов (загранпаспорта, визы, билетов и пр.); </a:t>
            </a:r>
          </a:p>
          <a:p>
            <a:r>
              <a:rPr lang="ru-RU" dirty="0"/>
              <a:t>сроками получения справочной информации.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413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Идея подкрепления туристского продукта заставляет </a:t>
            </a:r>
            <a:r>
              <a:rPr lang="ru-RU" dirty="0" smtClean="0"/>
              <a:t>взглянуть </a:t>
            </a:r>
            <a:r>
              <a:rPr lang="ru-RU" dirty="0"/>
              <a:t>на систему поведения клиента, на то, как он комплексно подходит к проблеме, которую пытается решить благодаря приобретению туристского продукта. С точки зрения конкуренции, такой подход позволяет туристскому предприятию выявить возможности подкрепить свое товарное предложение наиболее эффективным способом. </a:t>
            </a:r>
          </a:p>
          <a:p>
            <a:pPr marL="0" indent="0">
              <a:buNone/>
            </a:pPr>
            <a:r>
              <a:rPr lang="ru-RU" dirty="0"/>
              <a:t>Новая конкуренция – это конкуренция между собой не того, что предлагается туристскими фирмами, а того, чем они дополнительно снабжают свои продукты в виде специфических услуг, консультаций, информации, особенностей обслуживания и прочих ценимых людьми вещей. Поэтому туристские фирмы должны постоянно искать эффективные пути подкрепления предлагаемых на рынок продуктов.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664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Изучение жизненного цикла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туристского продукта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Концепция жизненного цикла товаров исходит из того, что любой товар, какими бы великолепными потребительскими свойствами он ни обладал, рано или поздно вытесняется с рынка другим, более совершенным товаром. Постоянно только наличие потребности, а средства их удовлетворения изменяются. Каждый предложенный на рынок товар имеет определенный цикл </a:t>
            </a:r>
            <a:r>
              <a:rPr lang="ru-RU" dirty="0" smtClean="0"/>
              <a:t>жизни (слайд. 8), </a:t>
            </a:r>
            <a:r>
              <a:rPr lang="ru-RU" dirty="0"/>
              <a:t>в течение которого он находит своих покупателей.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748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400800" cy="4658072"/>
          </a:xfrm>
        </p:spPr>
        <p:txBody>
          <a:bodyPr/>
          <a:lstStyle/>
          <a:p>
            <a:r>
              <a:rPr lang="ru-RU" dirty="0" smtClean="0"/>
              <a:t>Ж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124744"/>
            <a:ext cx="604867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404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Стадия внедрения </a:t>
            </a:r>
            <a:r>
              <a:rPr lang="ru-RU" dirty="0"/>
              <a:t>- </a:t>
            </a:r>
            <a:r>
              <a:rPr lang="ru-RU" dirty="0" smtClean="0"/>
              <a:t>характерной </a:t>
            </a:r>
            <a:r>
              <a:rPr lang="ru-RU" dirty="0"/>
              <a:t>чертой этой стадии является медленный темп сбыта продукта, и, как следствие, полное отсутствие или наличие незначительной прибыли. </a:t>
            </a:r>
            <a:r>
              <a:rPr lang="ru-RU" dirty="0" smtClean="0"/>
              <a:t>Неизбежными </a:t>
            </a:r>
            <a:r>
              <a:rPr lang="ru-RU" dirty="0"/>
              <a:t>на стадии внедрения являются большие затраты на маркетинг, что связано со значительными усилиями по созданию широкой осведомленности о продукте. Вместе с тем основным преимуществом для фирмы на данном этапе является практически полное отсутствие конкуренции.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1198028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Стадия роста </a:t>
            </a:r>
            <a:r>
              <a:rPr lang="ru-RU" dirty="0"/>
              <a:t>характеризуется быстрым увеличением объема сбыта, и </a:t>
            </a:r>
            <a:r>
              <a:rPr lang="ru-RU" dirty="0" smtClean="0"/>
              <a:t>прибыли</a:t>
            </a:r>
            <a:r>
              <a:rPr lang="ru-RU" dirty="0"/>
              <a:t>. Хотя затраты на маркетинг и остаются на достаточно высоком уровне, их доля в общих издержках фирмы существенно снижается. </a:t>
            </a:r>
          </a:p>
          <a:p>
            <a:pPr marL="0" indent="0">
              <a:buNone/>
            </a:pPr>
            <a:r>
              <a:rPr lang="ru-RU" dirty="0"/>
              <a:t>Стадия роста связана со значительным усилением конкуренции, а основные маркетинговые усилия туристского предприятия направляются на формирование у потребителей убежденности в качестве продукта и дальнейшее расширение рынка</a:t>
            </a:r>
            <a:r>
              <a:rPr lang="ru-RU" dirty="0" smtClean="0"/>
              <a:t>. Фирмы</a:t>
            </a:r>
            <a:r>
              <a:rPr lang="ru-RU" dirty="0"/>
              <a:t>, которые раньше других преступили к развитию данного продукта, имеют значительные конкурентные преимущества. </a:t>
            </a:r>
            <a:r>
              <a:rPr lang="ru-RU" dirty="0" smtClean="0"/>
              <a:t>При этом «опоздавшие</a:t>
            </a:r>
            <a:r>
              <a:rPr lang="ru-RU" dirty="0"/>
              <a:t>» предприятия </a:t>
            </a:r>
            <a:r>
              <a:rPr lang="ru-RU" dirty="0" smtClean="0"/>
              <a:t>будут </a:t>
            </a:r>
            <a:r>
              <a:rPr lang="ru-RU" dirty="0"/>
              <a:t>стремиться всячески улучшить и еще более развить вводимый продукт, стремясь потеснить лидеров.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490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Стадия зрелости </a:t>
            </a:r>
            <a:r>
              <a:rPr lang="ru-RU" dirty="0"/>
              <a:t>характеризуется замедлением роста сбыта и его стабилизацией. Это может объясняться рядом факторов: </a:t>
            </a:r>
          </a:p>
          <a:p>
            <a:r>
              <a:rPr lang="ru-RU" dirty="0"/>
              <a:t>изменением потребностей клиентов; </a:t>
            </a:r>
          </a:p>
          <a:p>
            <a:r>
              <a:rPr lang="ru-RU" dirty="0"/>
              <a:t>выходом на рынок новых, более совершенных продуктов; </a:t>
            </a:r>
          </a:p>
          <a:p>
            <a:r>
              <a:rPr lang="ru-RU" dirty="0"/>
              <a:t>усилением конкуренции; </a:t>
            </a:r>
          </a:p>
          <a:p>
            <a:r>
              <a:rPr lang="ru-RU" dirty="0"/>
              <a:t>продукт может оказаться недостаточно рентабельным для фирмы ввиду появления новых возможностей более эффективного вложения капитала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77849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Стадия спада </a:t>
            </a:r>
            <a:r>
              <a:rPr lang="ru-RU" dirty="0"/>
              <a:t>означает наступление того момента, когда туристская сфера начинает пресыщаться данным продуктом. Происходит устойчивое падение объемов сбыта и снижение, возможно даже до нулевой отметки, размера получаемой прибыли. Переход туристского продукта в стадию спада может быть обусловлен рядом </a:t>
            </a:r>
            <a:r>
              <a:rPr lang="ru-RU" dirty="0">
                <a:solidFill>
                  <a:srgbClr val="FF0000"/>
                </a:solidFill>
              </a:rPr>
              <a:t>причин</a:t>
            </a:r>
            <a:r>
              <a:rPr lang="ru-RU" dirty="0"/>
              <a:t>. </a:t>
            </a:r>
          </a:p>
          <a:p>
            <a:r>
              <a:rPr lang="ru-RU" i="1" dirty="0"/>
              <a:t>Во-первых,</a:t>
            </a:r>
            <a:r>
              <a:rPr lang="ru-RU" dirty="0"/>
              <a:t> это появление на рынке новых продуктов. </a:t>
            </a:r>
          </a:p>
          <a:p>
            <a:r>
              <a:rPr lang="ru-RU" i="1" dirty="0"/>
              <a:t>Во-вторых,</a:t>
            </a:r>
            <a:r>
              <a:rPr lang="ru-RU" dirty="0"/>
              <a:t> исчезновение потребности, которой соответствовал данный продукт. </a:t>
            </a:r>
          </a:p>
        </p:txBody>
      </p:sp>
    </p:spTree>
    <p:extLst>
      <p:ext uri="{BB962C8B-B14F-4D97-AF65-F5344CB8AC3E}">
        <p14:creationId xmlns:p14="http://schemas.microsoft.com/office/powerpoint/2010/main" xmlns="" val="3190733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Формирование продуктовой политики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Продуктовая политика </a:t>
            </a:r>
            <a:r>
              <a:rPr lang="ru-RU" dirty="0" smtClean="0"/>
              <a:t>– это разработка направлений формирования оптимальной продуктовой номенклатуры, наиболее предпочтительной для успешной работы на рынке и обеспечивающей эффективность деятельности туристского предприятия в целом.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Продуктовая номенклатура </a:t>
            </a:r>
            <a:r>
              <a:rPr lang="ru-RU" dirty="0" smtClean="0"/>
              <a:t>включает совокупность (продуктовый ассортимент) всех ассортиментных групп, а также продуктовых единиц (ассортиментных позиций) внутри этих групп, которые туристское предприятие готово предложить потребителям.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5332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Продуктовая единица </a:t>
            </a:r>
            <a:r>
              <a:rPr lang="ru-RU" dirty="0" smtClean="0"/>
              <a:t>(ассортиментная единица) – это обособленная целостность, имеющая точные характеристики и описание.</a:t>
            </a:r>
          </a:p>
          <a:p>
            <a:pPr marL="0" indent="0">
              <a:buNone/>
            </a:pPr>
            <a:r>
              <a:rPr lang="ru-RU" dirty="0" smtClean="0"/>
              <a:t>Например, конкретный тур, характеризующийся пакетом образующих его услуг, маршрутом, продолжительностью и т.д. </a:t>
            </a:r>
          </a:p>
          <a:p>
            <a:pPr marL="0" indent="0">
              <a:buNone/>
            </a:pPr>
            <a:r>
              <a:rPr lang="ru-RU" dirty="0" smtClean="0"/>
              <a:t>В состав продуктовой номенклатуры  туроператора  могут входить ассортиментные группы туров в зависимости от используемых транспортных средств, целевой направленности, количества пользователей.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655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Формирование и реализация турфирмой  эффективной продуктовой политики предполагает принятие маркетинговых решений, связанных с:</a:t>
            </a:r>
          </a:p>
          <a:p>
            <a:r>
              <a:rPr lang="ru-RU" dirty="0"/>
              <a:t>у</a:t>
            </a:r>
            <a:r>
              <a:rPr lang="ru-RU" dirty="0" smtClean="0"/>
              <a:t>правлением продуктовой номенклатурой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Разработкой и внедрением на рынок новых продуктов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Обеспечением качества и конкурентоспособности продуктов.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145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Управление продуктовой номенклатурой турфирмы </a:t>
            </a:r>
            <a:r>
              <a:rPr lang="ru-RU" sz="3200" dirty="0" smtClean="0"/>
              <a:t>–деятельность, направленная на ее оптимизацию с учетом следующих характеристик: широты, глубины, насыщенности, гармоничности.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Широта</a:t>
            </a:r>
            <a:r>
              <a:rPr lang="ru-RU" dirty="0" smtClean="0"/>
              <a:t> характеризуется количеством составляющих продуктовую номенклатуру туристского предприятия ассортиментных групп.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Глубина</a:t>
            </a:r>
            <a:r>
              <a:rPr lang="ru-RU" dirty="0" smtClean="0"/>
              <a:t> определяется количеством ассортиментных позиций в каждой ассортиментной группе.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8044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Насыщенность</a:t>
            </a:r>
            <a:r>
              <a:rPr lang="ru-RU" dirty="0" smtClean="0"/>
              <a:t> –количество ассортиментных позиций во всех ассортиментных группах.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Гармоничность</a:t>
            </a:r>
            <a:r>
              <a:rPr lang="ru-RU" dirty="0" smtClean="0"/>
              <a:t> – степень близости друг к другу ассортиментных групп в целом  и продуктовых единиц различных ассортиментных групп в отдельности с точки зрения конечного потребления, </a:t>
            </a:r>
            <a:r>
              <a:rPr lang="ru-RU" dirty="0" err="1" smtClean="0"/>
              <a:t>взаимодополняемости</a:t>
            </a:r>
            <a:r>
              <a:rPr lang="ru-RU" dirty="0" smtClean="0"/>
              <a:t>, использования определенных каналов сбыта, требований к организации обслуживания, качеству.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766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l"/>
            <a:r>
              <a:rPr lang="ru-RU" sz="3200" i="1" dirty="0" smtClean="0"/>
              <a:t>Данные характеристики определяют возможные направления развития продуктовой политики предприятия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Важным аспектом исследований является анализ длины каждой ассортиментной группы.</a:t>
            </a:r>
          </a:p>
          <a:p>
            <a:r>
              <a:rPr lang="ru-RU" dirty="0" smtClean="0"/>
              <a:t>Вытягивание продуктовой линии </a:t>
            </a:r>
            <a:r>
              <a:rPr lang="ru-RU" dirty="0" smtClean="0">
                <a:solidFill>
                  <a:srgbClr val="FF0000"/>
                </a:solidFill>
              </a:rPr>
              <a:t>«вниз» </a:t>
            </a:r>
            <a:r>
              <a:rPr lang="ru-RU" dirty="0" smtClean="0"/>
              <a:t>предполагает внедрение новых продуктов (ассортиментных позиций), предлагаемых по более низким ценам.</a:t>
            </a:r>
          </a:p>
          <a:p>
            <a:r>
              <a:rPr lang="ru-RU" dirty="0" smtClean="0"/>
              <a:t>Вытягивание продуктовой линии </a:t>
            </a:r>
            <a:r>
              <a:rPr lang="ru-RU" dirty="0" smtClean="0">
                <a:solidFill>
                  <a:srgbClr val="FF0000"/>
                </a:solidFill>
              </a:rPr>
              <a:t>«вверх» </a:t>
            </a:r>
            <a:r>
              <a:rPr lang="ru-RU" dirty="0" smtClean="0"/>
              <a:t>(внедрение новых продуктов, предлагаемых по более высоким ценам)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8877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При формировании продуктовой политики необходимо осуществлять мониторинг вклада каждой ассортиментной группы и ассортиментной позиции в общий объем продаж и получаемую прибыль. Для этого необходимо изучить </a:t>
            </a:r>
            <a:r>
              <a:rPr lang="ru-RU" dirty="0" smtClean="0">
                <a:solidFill>
                  <a:srgbClr val="FF0000"/>
                </a:solidFill>
              </a:rPr>
              <a:t>объемы и динамику продаж, прибыль, рентабельность, долю на рынке.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982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ABC анализ</a:t>
            </a:r>
            <a:r>
              <a:rPr lang="ru-RU" dirty="0"/>
              <a:t> – наиболее распространенный метод исследования, способствующий </a:t>
            </a:r>
            <a:r>
              <a:rPr lang="ru-RU" b="1" dirty="0">
                <a:solidFill>
                  <a:srgbClr val="FF0000"/>
                </a:solidFill>
                <a:hlinkClick r:id="rId2" action="ppaction://hlinkfile" tooltip="Оптимизация ассортимента"/>
              </a:rPr>
              <a:t>оптимизации ассортимента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/>
              <a:t>туристских услуг. </a:t>
            </a:r>
            <a:r>
              <a:rPr lang="ru-RU" dirty="0"/>
              <a:t>Увеличение продаж и повышение эффективности ассортимента напрямую зависят от правильной оценки прибыльности каждой </a:t>
            </a:r>
            <a:r>
              <a:rPr lang="ru-RU" dirty="0" smtClean="0"/>
              <a:t>позиции</a:t>
            </a:r>
            <a:r>
              <a:rPr lang="ru-RU" dirty="0"/>
              <a:t>, отсутствия «залеживающихся </a:t>
            </a:r>
            <a:r>
              <a:rPr lang="ru-RU" dirty="0" smtClean="0"/>
              <a:t>услуг» </a:t>
            </a:r>
            <a:r>
              <a:rPr lang="ru-RU" dirty="0"/>
              <a:t>и </a:t>
            </a:r>
            <a:r>
              <a:rPr lang="ru-RU" dirty="0" smtClean="0"/>
              <a:t>услуг, </a:t>
            </a:r>
            <a:r>
              <a:rPr lang="ru-RU" dirty="0"/>
              <a:t>затраты на </a:t>
            </a:r>
            <a:r>
              <a:rPr lang="ru-RU" dirty="0" smtClean="0"/>
              <a:t>которые </a:t>
            </a:r>
            <a:r>
              <a:rPr lang="ru-RU" dirty="0"/>
              <a:t>не </a:t>
            </a:r>
            <a:r>
              <a:rPr lang="ru-RU" dirty="0" smtClean="0"/>
              <a:t>окупаются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56701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Техника проведения </a:t>
            </a:r>
            <a:r>
              <a:rPr lang="en-US" dirty="0" smtClean="0"/>
              <a:t>ABC </a:t>
            </a:r>
            <a:r>
              <a:rPr lang="ru-RU" dirty="0" smtClean="0"/>
              <a:t>анализа предусматривает группировку ассортиментных групп по критериям: продажи, прибыль, издержки. Ассортиментные группы в соответствии с вкладом в обеспечение общего объема продаж предприятия подразделяются на 3 категории:</a:t>
            </a:r>
          </a:p>
          <a:p>
            <a:r>
              <a:rPr lang="ru-RU" dirty="0" smtClean="0"/>
              <a:t>А – соответствующая большому вкладу в общий сбыт; </a:t>
            </a:r>
            <a:r>
              <a:rPr lang="en-US" dirty="0" smtClean="0"/>
              <a:t>B – </a:t>
            </a:r>
            <a:r>
              <a:rPr lang="ru-RU" dirty="0" smtClean="0"/>
              <a:t>среднему вкладу; С – небольшому вкладу.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Идеально когда 20% ассортимента приносит 80% прибыли.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598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 smtClean="0"/>
              <a:t>Целесообразно когда фирма выпускает следующие виды турпродуктов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Основные</a:t>
            </a:r>
            <a:r>
              <a:rPr lang="ru-RU" sz="2800" dirty="0" smtClean="0"/>
              <a:t> –продукты, которые приносят основную прибыль и находятся в стадии роста.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Поддерживающие</a:t>
            </a:r>
            <a:r>
              <a:rPr lang="ru-RU" sz="2800" dirty="0" smtClean="0"/>
              <a:t> – продукты, стабилизирующие доходы от продаж и находящиеся в стадии зрелости.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Стратегические </a:t>
            </a:r>
            <a:r>
              <a:rPr lang="ru-RU" sz="2800" dirty="0" smtClean="0"/>
              <a:t>– продукты, которые обеспечат будущие прибыли компании и находятся на стадии роста.</a:t>
            </a:r>
          </a:p>
          <a:p>
            <a:pPr marL="0" indent="0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Тактические</a:t>
            </a:r>
            <a:r>
              <a:rPr lang="ru-RU" sz="3000" dirty="0" smtClean="0"/>
              <a:t> – продукты, призванные стимулировать продажи основной товарной группы и находящиеся в стадии роста и зрелости.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8835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Разработка и внедрение на рынок нового туристского продукта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Потребность обновления продуктовой номенклатуры обусловлена следующими факторами: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Внутренними</a:t>
            </a:r>
            <a:r>
              <a:rPr lang="ru-RU" dirty="0" smtClean="0"/>
              <a:t> –необходимостью устойчивого функционирования и распределения риска.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Внешними</a:t>
            </a:r>
            <a:r>
              <a:rPr lang="ru-RU" dirty="0" smtClean="0"/>
              <a:t> –НТП, необходимостью удовлетворения меняющихся потребностей, изменениями состояния рынка и конкурентных отношений.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8177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Разработка нового турпродукта включает этапы: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Поиск идей.</a:t>
            </a:r>
          </a:p>
          <a:p>
            <a:r>
              <a:rPr lang="ru-RU" sz="2800" dirty="0" smtClean="0"/>
              <a:t>Отбор идей.</a:t>
            </a:r>
          </a:p>
          <a:p>
            <a:r>
              <a:rPr lang="ru-RU" sz="2800" dirty="0" smtClean="0"/>
              <a:t>Разработка концепции нового продукта.</a:t>
            </a:r>
          </a:p>
          <a:p>
            <a:r>
              <a:rPr lang="ru-RU" sz="2800" dirty="0" smtClean="0"/>
              <a:t>Формирование целевой программы маркетинга.</a:t>
            </a:r>
          </a:p>
          <a:p>
            <a:r>
              <a:rPr lang="ru-RU" sz="2800" dirty="0" smtClean="0"/>
              <a:t>Проектирование туристского продукта.</a:t>
            </a:r>
          </a:p>
          <a:p>
            <a:r>
              <a:rPr lang="ru-RU" sz="2800" dirty="0" smtClean="0"/>
              <a:t>Экспериментальная проверка туристского продукта.</a:t>
            </a:r>
          </a:p>
          <a:p>
            <a:r>
              <a:rPr lang="ru-RU" sz="2800" dirty="0" smtClean="0"/>
              <a:t>Коммерческое освоение.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363899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Поиск идей </a:t>
            </a:r>
            <a:r>
              <a:rPr lang="ru-RU" sz="3200" dirty="0" smtClean="0"/>
              <a:t>– происходит с помощью, выставок, ярмарок, исследовательских организаций, потребителей, конкурентов, рекламных туров, коллективной генерации идей персонала.</a:t>
            </a:r>
            <a:br>
              <a:rPr lang="ru-RU" sz="3200" dirty="0" smtClean="0"/>
            </a:br>
            <a:r>
              <a:rPr lang="ru-RU" sz="3200" dirty="0" smtClean="0">
                <a:solidFill>
                  <a:srgbClr val="FF0000"/>
                </a:solidFill>
              </a:rPr>
              <a:t>Отбор идей </a:t>
            </a:r>
            <a:r>
              <a:rPr lang="ru-RU" sz="3200" dirty="0" smtClean="0"/>
              <a:t>– идеи должны соответствовать требованиям  рынка, текущим планам и долгосрочной стратегии предприятия, имеющимся ресурсам.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503152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FF0000"/>
                </a:solidFill>
              </a:rPr>
              <a:t>Для отбора идей существует матричный метод  «привлекательность – вероятность успеха»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</a:t>
            </a:r>
            <a:r>
              <a:rPr lang="ru-RU" sz="3200" dirty="0"/>
              <a:t>зависимости от степени привлекательности для предприятия (высокой или низкой) и вероятности </a:t>
            </a:r>
            <a:r>
              <a:rPr lang="ru-RU" sz="3200" dirty="0" smtClean="0"/>
              <a:t>коммерческого </a:t>
            </a:r>
            <a:r>
              <a:rPr lang="ru-RU" sz="3200" dirty="0"/>
              <a:t>риска новые проекты подразделяются на 4 группы:</a:t>
            </a:r>
            <a:br>
              <a:rPr lang="ru-RU" sz="3200" dirty="0"/>
            </a:br>
            <a:r>
              <a:rPr lang="ru-RU" sz="3200" dirty="0"/>
              <a:t> </a:t>
            </a:r>
            <a:br>
              <a:rPr lang="ru-RU" sz="3200" dirty="0"/>
            </a:br>
            <a:r>
              <a:rPr lang="ru-RU" sz="3200" dirty="0"/>
              <a:t>- в правом верхнем квадранте находятся </a:t>
            </a:r>
            <a:r>
              <a:rPr lang="ru-RU" sz="3200" b="1" dirty="0">
                <a:solidFill>
                  <a:srgbClr val="FF0000"/>
                </a:solidFill>
              </a:rPr>
              <a:t>«жемчужины» </a:t>
            </a:r>
            <a:r>
              <a:rPr lang="ru-RU" sz="3200" dirty="0"/>
              <a:t>– проекты с высокой вероятностью успеха и весьма привлекательные для фирмы</a:t>
            </a:r>
            <a:r>
              <a:rPr lang="ru-RU" sz="3200" dirty="0" smtClean="0"/>
              <a:t>;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 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650466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- в правом нижнем квадранте размещаются </a:t>
            </a:r>
            <a:r>
              <a:rPr lang="ru-RU" sz="3100" b="1" dirty="0">
                <a:solidFill>
                  <a:srgbClr val="FF0000"/>
                </a:solidFill>
              </a:rPr>
              <a:t>«распускающиеся почки», </a:t>
            </a:r>
            <a:r>
              <a:rPr lang="ru-RU" sz="3100" dirty="0"/>
              <a:t>или потенциальные </a:t>
            </a:r>
            <a:r>
              <a:rPr lang="ru-RU" sz="3100" b="1" dirty="0">
                <a:solidFill>
                  <a:srgbClr val="FF0000"/>
                </a:solidFill>
              </a:rPr>
              <a:t>жемчужины</a:t>
            </a:r>
            <a:r>
              <a:rPr lang="ru-RU" sz="3100" dirty="0"/>
              <a:t>, - проекты, привлекательные для фирмы, но еще с малой вероятностью успеха</a:t>
            </a:r>
            <a:r>
              <a:rPr lang="ru-RU" sz="3100" dirty="0" smtClean="0"/>
              <a:t>;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-в </a:t>
            </a:r>
            <a:r>
              <a:rPr lang="ru-RU" sz="3100" dirty="0"/>
              <a:t>левом верхнем квадранте расположены проекты с хорошей вероятностью успеха, т.е. с малым риском, но представляющие лишь слабый интерес для фирмы: </a:t>
            </a:r>
            <a:r>
              <a:rPr lang="ru-RU" sz="3100" dirty="0">
                <a:solidFill>
                  <a:srgbClr val="FF0000"/>
                </a:solidFill>
              </a:rPr>
              <a:t>«</a:t>
            </a:r>
            <a:r>
              <a:rPr lang="ru-RU" sz="3100" b="1" dirty="0">
                <a:solidFill>
                  <a:srgbClr val="FF0000"/>
                </a:solidFill>
              </a:rPr>
              <a:t>тарелки с кашей</a:t>
            </a:r>
            <a:r>
              <a:rPr lang="ru-RU" sz="3100" dirty="0">
                <a:solidFill>
                  <a:srgbClr val="FF0000"/>
                </a:solidFill>
              </a:rPr>
              <a:t>»</a:t>
            </a:r>
            <a:r>
              <a:rPr lang="ru-RU" sz="3100" dirty="0"/>
              <a:t>. Проекты малопривлекательные, но все же заслуживающие рассмотрения</a:t>
            </a:r>
            <a:r>
              <a:rPr lang="ru-RU" sz="3100" dirty="0" smtClean="0"/>
              <a:t>;</a:t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76950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pPr algn="l"/>
            <a:r>
              <a:rPr lang="ru-RU" sz="3600" dirty="0"/>
              <a:t>в левом нижнем квадранте находятся </a:t>
            </a:r>
            <a:r>
              <a:rPr lang="ru-RU" sz="3600" dirty="0">
                <a:solidFill>
                  <a:srgbClr val="FF0000"/>
                </a:solidFill>
              </a:rPr>
              <a:t>«проигранные дела»</a:t>
            </a:r>
            <a:r>
              <a:rPr lang="ru-RU" sz="3600" dirty="0"/>
              <a:t>: проекты с малой вероятностью успеха и малоинтересные для фирмы.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72939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Разработка концепции нового продукта </a:t>
            </a:r>
            <a:r>
              <a:rPr lang="ru-RU" sz="2800" dirty="0" smtClean="0"/>
              <a:t>–предполагает описание характеристик и набора выгод, который он может предоставить определенной группе потребителей. Концепция конкретизирует замысел продукта как совокупности важных для потребителей свойств и атрибутов.</a:t>
            </a:r>
            <a:br>
              <a:rPr lang="ru-RU" sz="2800" dirty="0" smtClean="0"/>
            </a:br>
            <a:r>
              <a:rPr lang="ru-RU" sz="2800" dirty="0" smtClean="0"/>
              <a:t>Выделяют 3 группы атрибутов и соответствующие им реакции потребителей:</a:t>
            </a:r>
            <a:br>
              <a:rPr lang="ru-RU" sz="28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Первая группа </a:t>
            </a:r>
            <a:r>
              <a:rPr lang="ru-RU" sz="2800" dirty="0" smtClean="0"/>
              <a:t>атрибутов продукта – обязательная, соответствует базовым нуждам потребителей.</a:t>
            </a:r>
            <a:br>
              <a:rPr lang="ru-RU" sz="28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Вторая группа </a:t>
            </a:r>
            <a:r>
              <a:rPr lang="ru-RU" sz="2800" dirty="0" smtClean="0"/>
              <a:t>– количественная (т.е. осознанная потребительская ценность) возрастает по мере количественного улучшения параметров соответствующей характеристики.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700747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Третья группа </a:t>
            </a:r>
            <a:r>
              <a:rPr lang="ru-RU" dirty="0" smtClean="0"/>
              <a:t>вызывает у потребителей восторг и называется «сюрпризной» . Отсутствие соответствующих характеристик у продукта не отпугивает потребителя – он просто их не ожидает.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9982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Формирование целевой программы </a:t>
            </a:r>
            <a:r>
              <a:rPr lang="ru-RU" sz="3600" dirty="0" smtClean="0"/>
              <a:t>маркетинга предполагает обоснование конкретных направлений по выведению нового продукта на рынок. Подобная программа содержит: анализ целевого рынка, определение цены, выбор каналов сбыта и коммуникаций, оценки объема продаж, доли рынка, затраты.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525757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Проектирование туристского продукта </a:t>
            </a:r>
            <a:r>
              <a:rPr lang="ru-RU" sz="3200" dirty="0" smtClean="0"/>
              <a:t>представляет собой этап, на котором осуществляется превращение идеи и концепции в реальный продукт, полезный для потребителя и коммерчески целесообразный для туроператора.</a:t>
            </a:r>
            <a:br>
              <a:rPr lang="ru-RU" sz="3200" dirty="0" smtClean="0"/>
            </a:br>
            <a:r>
              <a:rPr lang="ru-RU" sz="3200" dirty="0" smtClean="0">
                <a:solidFill>
                  <a:srgbClr val="FF0000"/>
                </a:solidFill>
              </a:rPr>
              <a:t>Коммерческое освоение </a:t>
            </a:r>
            <a:r>
              <a:rPr lang="ru-RU" sz="3200" dirty="0" smtClean="0"/>
              <a:t>– происходит после экспериментальной проверки новых турпродуктов (пробных продаж).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148108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</TotalTime>
  <Words>1526</Words>
  <Application>Microsoft Office PowerPoint</Application>
  <PresentationFormat>Экран (4:3)</PresentationFormat>
  <Paragraphs>86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Маркетинговые исследования туристского продукта</vt:lpstr>
      <vt:lpstr>Слайд 2</vt:lpstr>
      <vt:lpstr>Слайд 3</vt:lpstr>
      <vt:lpstr>Слайд 4</vt:lpstr>
      <vt:lpstr>Слайд 5</vt:lpstr>
      <vt:lpstr>Слайд 6</vt:lpstr>
      <vt:lpstr>Изучение жизненного цикла  туристского продукта</vt:lpstr>
      <vt:lpstr>Слайд 8</vt:lpstr>
      <vt:lpstr>Слайд 9</vt:lpstr>
      <vt:lpstr>Слайд 10</vt:lpstr>
      <vt:lpstr>Слайд 11</vt:lpstr>
      <vt:lpstr>Слайд 12</vt:lpstr>
      <vt:lpstr>Формирование продуктовой политики</vt:lpstr>
      <vt:lpstr>Слайд 14</vt:lpstr>
      <vt:lpstr>Слайд 15</vt:lpstr>
      <vt:lpstr>Управление продуктовой номенклатурой турфирмы –деятельность, направленная на ее оптимизацию с учетом следующих характеристик: широты, глубины, насыщенности, гармоничности.</vt:lpstr>
      <vt:lpstr>Слайд 17</vt:lpstr>
      <vt:lpstr>Данные характеристики определяют возможные направления развития продуктовой политики предприятия</vt:lpstr>
      <vt:lpstr>Слайд 19</vt:lpstr>
      <vt:lpstr>Слайд 20</vt:lpstr>
      <vt:lpstr>Слайд 21</vt:lpstr>
      <vt:lpstr>Слайд 22</vt:lpstr>
      <vt:lpstr>Разработка и внедрение на рынок нового туристского продукта</vt:lpstr>
      <vt:lpstr>Разработка нового турпродукта включает этапы:</vt:lpstr>
      <vt:lpstr>Поиск идей – происходит с помощью, выставок, ярмарок, исследовательских организаций, потребителей, конкурентов, рекламных туров, коллективной генерации идей персонала. Отбор идей – идеи должны соответствовать требованиям  рынка, текущим планам и долгосрочной стратегии предприятия, имеющимся ресурсам.</vt:lpstr>
      <vt:lpstr> Для отбора идей существует матричный метод  «привлекательность – вероятность успеха»  В зависимости от степени привлекательности для предприятия (высокой или низкой) и вероятности коммерческого риска новые проекты подразделяются на 4 группы:   - в правом верхнем квадранте находятся «жемчужины» – проекты с высокой вероятностью успеха и весьма привлекательные для фирмы;     </vt:lpstr>
      <vt:lpstr>- в правом нижнем квадранте размещаются «распускающиеся почки», или потенциальные жемчужины, - проекты, привлекательные для фирмы, но еще с малой вероятностью успеха;  -в левом верхнем квадранте расположены проекты с хорошей вероятностью успеха, т.е. с малым риском, но представляющие лишь слабый интерес для фирмы: «тарелки с кашей». Проекты малопривлекательные, но все же заслуживающие рассмотрения;    </vt:lpstr>
      <vt:lpstr>в левом нижнем квадранте находятся «проигранные дела»: проекты с малой вероятностью успеха и малоинтересные для фирмы.  </vt:lpstr>
      <vt:lpstr>Разработка концепции нового продукта –предполагает описание характеристик и набора выгод, который он может предоставить определенной группе потребителей. Концепция конкретизирует замысел продукта как совокупности важных для потребителей свойств и атрибутов. Выделяют 3 группы атрибутов и соответствующие им реакции потребителей: Первая группа атрибутов продукта – обязательная, соответствует базовым нуждам потребителей. Вторая группа – количественная (т.е. осознанная потребительская ценность) возрастает по мере количественного улучшения параметров соответствующей характеристики.</vt:lpstr>
      <vt:lpstr>Третья группа вызывает у потребителей восторг и называется «сюрпризной» . Отсутствие соответствующих характеристик у продукта не отпугивает потребителя – он просто их не ожидает.</vt:lpstr>
      <vt:lpstr>Формирование целевой программы маркетинга предполагает обоснование конкретных направлений по выведению нового продукта на рынок. Подобная программа содержит: анализ целевого рынка, определение цены, выбор каналов сбыта и коммуникаций, оценки объема продаж, доли рынка, затраты.</vt:lpstr>
      <vt:lpstr>Проектирование туристского продукта представляет собой этап, на котором осуществляется превращение идеи и концепции в реальный продукт, полезный для потребителя и коммерчески целесообразный для туроператора. Коммерческое освоение – происходит после экспериментальной проверки новых турпродуктов (пробных продаж).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Администратор</cp:lastModifiedBy>
  <cp:revision>67</cp:revision>
  <dcterms:created xsi:type="dcterms:W3CDTF">2012-10-22T12:20:14Z</dcterms:created>
  <dcterms:modified xsi:type="dcterms:W3CDTF">2013-09-20T21:38:34Z</dcterms:modified>
</cp:coreProperties>
</file>