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F76D-ECFC-4850-BAC4-C01AB0CBB99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BD8B8-AFA5-4F94-A8C5-D4AAB34A3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446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F76D-ECFC-4850-BAC4-C01AB0CBB99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BD8B8-AFA5-4F94-A8C5-D4AAB34A3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602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F76D-ECFC-4850-BAC4-C01AB0CBB99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BD8B8-AFA5-4F94-A8C5-D4AAB34A3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98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F76D-ECFC-4850-BAC4-C01AB0CBB99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BD8B8-AFA5-4F94-A8C5-D4AAB34A3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777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F76D-ECFC-4850-BAC4-C01AB0CBB99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BD8B8-AFA5-4F94-A8C5-D4AAB34A3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81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F76D-ECFC-4850-BAC4-C01AB0CBB99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BD8B8-AFA5-4F94-A8C5-D4AAB34A3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892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F76D-ECFC-4850-BAC4-C01AB0CBB99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BD8B8-AFA5-4F94-A8C5-D4AAB34A3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70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F76D-ECFC-4850-BAC4-C01AB0CBB99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BD8B8-AFA5-4F94-A8C5-D4AAB34A3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62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F76D-ECFC-4850-BAC4-C01AB0CBB99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BD8B8-AFA5-4F94-A8C5-D4AAB34A3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103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F76D-ECFC-4850-BAC4-C01AB0CBB99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BD8B8-AFA5-4F94-A8C5-D4AAB34A3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003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F76D-ECFC-4850-BAC4-C01AB0CBB99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BD8B8-AFA5-4F94-A8C5-D4AAB34A3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54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7F76D-ECFC-4850-BAC4-C01AB0CBB99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BD8B8-AFA5-4F94-A8C5-D4AAB34A34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037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5698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Среднесписочная численность работников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430" y="1690688"/>
            <a:ext cx="9126582" cy="4771072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Чтобы узнать среднесписочную численность за отчетный период, необходимо первого числа каждого месяца фиксировать списочную численность сотрудников предприятия, приходящуюся на этот день. </a:t>
            </a:r>
            <a:endParaRPr lang="en-US" dirty="0" smtClean="0"/>
          </a:p>
          <a:p>
            <a:r>
              <a:rPr lang="ru-RU" dirty="0" smtClean="0"/>
              <a:t>В </a:t>
            </a:r>
            <a:r>
              <a:rPr lang="ru-RU" dirty="0"/>
              <a:t>конце отчетного периода (например, года) вычислить среднесписочную численность по следующей </a:t>
            </a:r>
            <a:r>
              <a:rPr lang="ru-RU" dirty="0" smtClean="0"/>
              <a:t>формуле</a:t>
            </a:r>
            <a:endParaRPr lang="en-US" dirty="0" smtClean="0"/>
          </a:p>
          <a:p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S = ((S1 + S2) : 2 + (S2 + S3) : 2 +…+ (S12 + S1n) : 2)) : 12,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где </a:t>
            </a:r>
            <a:r>
              <a:rPr lang="ru-RU" dirty="0"/>
              <a:t>S – среднесписочная численность; </a:t>
            </a:r>
            <a:endParaRPr lang="en-US" dirty="0" smtClean="0"/>
          </a:p>
          <a:p>
            <a:r>
              <a:rPr lang="ru-RU" dirty="0" smtClean="0"/>
              <a:t>S1</a:t>
            </a:r>
            <a:r>
              <a:rPr lang="ru-RU" dirty="0"/>
              <a:t>, S2, … S12 – списочная численность на первое число каждого месяца отчетного года; </a:t>
            </a:r>
            <a:endParaRPr lang="en-US" dirty="0" smtClean="0"/>
          </a:p>
          <a:p>
            <a:r>
              <a:rPr lang="ru-RU" dirty="0" smtClean="0"/>
              <a:t>S1n </a:t>
            </a:r>
            <a:r>
              <a:rPr lang="ru-RU" dirty="0"/>
              <a:t>– списочная численность на первое января следующего года. </a:t>
            </a:r>
            <a:endParaRPr lang="en-US" dirty="0" smtClean="0"/>
          </a:p>
          <a:p>
            <a:r>
              <a:rPr lang="ru-RU" dirty="0" smtClean="0"/>
              <a:t>Пределы </a:t>
            </a:r>
            <a:r>
              <a:rPr lang="ru-RU" dirty="0"/>
              <a:t>"нормы" коэффициента текучести кадров, как показывает практика, колеблются от 3% до 5% в стабильной ситуации. </a:t>
            </a:r>
            <a:endParaRPr lang="en-US" dirty="0" smtClean="0"/>
          </a:p>
          <a:p>
            <a:r>
              <a:rPr lang="ru-RU" dirty="0" smtClean="0"/>
              <a:t>Если </a:t>
            </a:r>
            <a:r>
              <a:rPr lang="ru-RU" dirty="0"/>
              <a:t>он меньше 3%, это можно расценивать как застой в коллективе. </a:t>
            </a:r>
            <a:endParaRPr lang="en-US" dirty="0" smtClean="0"/>
          </a:p>
          <a:p>
            <a:r>
              <a:rPr lang="ru-RU" dirty="0" smtClean="0"/>
              <a:t>В </a:t>
            </a:r>
            <a:r>
              <a:rPr lang="ru-RU" dirty="0"/>
              <a:t>таком случае необходимо искусственно "встряхнуть" персонал, например, найти повод для замены части сотрудников.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8500" y="1598703"/>
            <a:ext cx="260032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685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Формула расчета текучести кадров: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4400" b="1" dirty="0" err="1">
                <a:solidFill>
                  <a:srgbClr val="FF0000"/>
                </a:solidFill>
              </a:rPr>
              <a:t>Ктек</a:t>
            </a:r>
            <a:r>
              <a:rPr lang="ru-RU" sz="4400" b="1" dirty="0">
                <a:solidFill>
                  <a:srgbClr val="FF0000"/>
                </a:solidFill>
              </a:rPr>
              <a:t> = </a:t>
            </a:r>
            <a:r>
              <a:rPr lang="ru-RU" sz="4400" b="1" u="sng" dirty="0">
                <a:solidFill>
                  <a:srgbClr val="FF0000"/>
                </a:solidFill>
              </a:rPr>
              <a:t>(</a:t>
            </a:r>
            <a:r>
              <a:rPr lang="ru-RU" sz="4400" b="1" u="sng" dirty="0" err="1">
                <a:solidFill>
                  <a:srgbClr val="FF0000"/>
                </a:solidFill>
              </a:rPr>
              <a:t>Хсж</a:t>
            </a:r>
            <a:r>
              <a:rPr lang="ru-RU" sz="4400" b="1" u="sng" dirty="0">
                <a:solidFill>
                  <a:srgbClr val="FF0000"/>
                </a:solidFill>
              </a:rPr>
              <a:t> + </a:t>
            </a:r>
            <a:r>
              <a:rPr lang="ru-RU" sz="4400" b="1" u="sng" dirty="0" err="1">
                <a:solidFill>
                  <a:srgbClr val="FF0000"/>
                </a:solidFill>
              </a:rPr>
              <a:t>Хдпс</a:t>
            </a:r>
            <a:r>
              <a:rPr lang="ru-RU" sz="4400" b="1" u="sng" dirty="0">
                <a:solidFill>
                  <a:srgbClr val="FF0000"/>
                </a:solidFill>
              </a:rPr>
              <a:t>) </a:t>
            </a:r>
            <a:r>
              <a:rPr lang="ru-RU" sz="4400" b="1" dirty="0">
                <a:solidFill>
                  <a:srgbClr val="FF0000"/>
                </a:solidFill>
              </a:rPr>
              <a:t>х 100</a:t>
            </a:r>
            <a:r>
              <a:rPr lang="en-US" sz="4400" b="1" dirty="0">
                <a:solidFill>
                  <a:srgbClr val="FF0000"/>
                </a:solidFill>
              </a:rPr>
              <a:t>%</a:t>
            </a:r>
          </a:p>
          <a:p>
            <a:pPr marL="0" indent="0">
              <a:buNone/>
            </a:pPr>
            <a:r>
              <a:rPr lang="en-US" sz="4400" b="1" dirty="0">
                <a:solidFill>
                  <a:srgbClr val="FF0000"/>
                </a:solidFill>
              </a:rPr>
              <a:t>                      </a:t>
            </a:r>
            <a:r>
              <a:rPr lang="ru-RU" sz="4400" b="1" dirty="0">
                <a:solidFill>
                  <a:srgbClr val="FF0000"/>
                </a:solidFill>
              </a:rPr>
              <a:t>S</a:t>
            </a:r>
            <a:endParaRPr lang="en-US" sz="4400" b="1" dirty="0">
              <a:solidFill>
                <a:srgbClr val="FF0000"/>
              </a:solidFill>
            </a:endParaRPr>
          </a:p>
          <a:p>
            <a:r>
              <a:rPr lang="ru-RU" dirty="0" smtClean="0"/>
              <a:t>где </a:t>
            </a:r>
            <a:r>
              <a:rPr lang="ru-RU" dirty="0" err="1"/>
              <a:t>Ктек</a:t>
            </a:r>
            <a:r>
              <a:rPr lang="ru-RU" dirty="0"/>
              <a:t> – коэффициент текучести; </a:t>
            </a:r>
            <a:endParaRPr lang="en-US" dirty="0" smtClean="0"/>
          </a:p>
          <a:p>
            <a:r>
              <a:rPr lang="ru-RU" dirty="0" err="1" smtClean="0"/>
              <a:t>Хсж</a:t>
            </a:r>
            <a:r>
              <a:rPr lang="ru-RU" dirty="0" smtClean="0"/>
              <a:t> </a:t>
            </a:r>
            <a:r>
              <a:rPr lang="ru-RU" dirty="0"/>
              <a:t>– общее число уволенных по собственному желанию за отчетный период; </a:t>
            </a:r>
            <a:endParaRPr lang="en-US" dirty="0" smtClean="0"/>
          </a:p>
          <a:p>
            <a:r>
              <a:rPr lang="ru-RU" dirty="0" err="1" smtClean="0"/>
              <a:t>Хдпс</a:t>
            </a:r>
            <a:r>
              <a:rPr lang="ru-RU" dirty="0" smtClean="0"/>
              <a:t> </a:t>
            </a:r>
            <a:r>
              <a:rPr lang="ru-RU" dirty="0"/>
              <a:t>– общее число уволенных за нарушение трудовой дисциплины, прогулы, по судимости за отчетный период; </a:t>
            </a:r>
            <a:endParaRPr lang="en-US" dirty="0" smtClean="0"/>
          </a:p>
          <a:p>
            <a:r>
              <a:rPr lang="ru-RU" dirty="0" smtClean="0"/>
              <a:t>S </a:t>
            </a:r>
            <a:r>
              <a:rPr lang="ru-RU" dirty="0"/>
              <a:t>– среднесписочная численность персонала за отчетный период (может служить самостоятельным показателем, т.к. отражает количественный состав коллектива в динамике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7908" y="816334"/>
            <a:ext cx="2091109" cy="219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23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Коэффициент стабильности (постоянства)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рассчитывается по формуле: </a:t>
            </a:r>
            <a:endParaRPr lang="en-US" dirty="0" smtClean="0"/>
          </a:p>
          <a:p>
            <a:pPr marL="0" indent="0" algn="ctr">
              <a:buNone/>
            </a:pPr>
            <a:r>
              <a:rPr lang="ru-RU" sz="4400" b="1" dirty="0" err="1">
                <a:solidFill>
                  <a:srgbClr val="FF0000"/>
                </a:solidFill>
              </a:rPr>
              <a:t>Кст</a:t>
            </a:r>
            <a:r>
              <a:rPr lang="ru-RU" sz="4400" b="1" dirty="0">
                <a:solidFill>
                  <a:srgbClr val="FF0000"/>
                </a:solidFill>
              </a:rPr>
              <a:t> = </a:t>
            </a:r>
            <a:r>
              <a:rPr lang="ru-RU" sz="4400" b="1" dirty="0" err="1">
                <a:solidFill>
                  <a:srgbClr val="FF0000"/>
                </a:solidFill>
              </a:rPr>
              <a:t>Чсс</a:t>
            </a:r>
            <a:r>
              <a:rPr lang="ru-RU" sz="4400" b="1" dirty="0">
                <a:solidFill>
                  <a:srgbClr val="FF0000"/>
                </a:solidFill>
              </a:rPr>
              <a:t> / </a:t>
            </a:r>
            <a:r>
              <a:rPr lang="ru-RU" sz="4400" b="1" dirty="0" err="1" smtClean="0">
                <a:solidFill>
                  <a:srgbClr val="FF0000"/>
                </a:solidFill>
              </a:rPr>
              <a:t>Чшт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endParaRPr lang="en-US" sz="4400" b="1" dirty="0">
              <a:solidFill>
                <a:srgbClr val="FF0000"/>
              </a:solidFill>
            </a:endParaRPr>
          </a:p>
          <a:p>
            <a:r>
              <a:rPr lang="ru-RU" dirty="0" err="1" smtClean="0"/>
              <a:t>Чсс</a:t>
            </a:r>
            <a:r>
              <a:rPr lang="ru-RU" dirty="0" smtClean="0"/>
              <a:t> – численность среднесписочная,</a:t>
            </a:r>
          </a:p>
          <a:p>
            <a:r>
              <a:rPr lang="ru-RU" dirty="0" err="1" smtClean="0"/>
              <a:t>Чшт</a:t>
            </a:r>
            <a:r>
              <a:rPr lang="ru-RU" dirty="0" smtClean="0"/>
              <a:t> – численность сотрудников по штатному расписанию.</a:t>
            </a:r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261" y="4329113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57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Коэффициент закрепленности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рассчитывается </a:t>
            </a:r>
            <a:r>
              <a:rPr lang="ru-RU" dirty="0"/>
              <a:t>по формуле: </a:t>
            </a:r>
            <a:endParaRPr lang="en-US" dirty="0" smtClean="0"/>
          </a:p>
          <a:p>
            <a:pPr marL="0" indent="0" algn="ctr">
              <a:buNone/>
            </a:pPr>
            <a:r>
              <a:rPr lang="ru-RU" sz="4400" b="1" dirty="0" err="1" smtClean="0">
                <a:solidFill>
                  <a:srgbClr val="FF0000"/>
                </a:solidFill>
              </a:rPr>
              <a:t>Кз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>
                <a:solidFill>
                  <a:srgbClr val="FF0000"/>
                </a:solidFill>
              </a:rPr>
              <a:t>= Рв2 / </a:t>
            </a:r>
            <a:r>
              <a:rPr lang="ru-RU" sz="4400" b="1" dirty="0" err="1" smtClean="0">
                <a:solidFill>
                  <a:srgbClr val="FF0000"/>
                </a:solidFill>
              </a:rPr>
              <a:t>Чсс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endParaRPr lang="en-US" sz="4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Рв2 – число уволившихся сотрудников, чей рабочий стаж на данном предприятии был равен менее 2 лет.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Обычно</a:t>
            </a:r>
            <a:r>
              <a:rPr lang="ru-RU" dirty="0"/>
              <a:t>, именно в этой категории работающих наблюдается самая большая текучесть кадров.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4438" y="1329554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89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/>
              <a:t>Основные уважительные причины выбытия (необходимый оборот)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/>
              <a:t>окончание </a:t>
            </a:r>
            <a:r>
              <a:rPr lang="ru-RU" sz="3200" dirty="0"/>
              <a:t>срока договора;</a:t>
            </a:r>
          </a:p>
          <a:p>
            <a:r>
              <a:rPr lang="ru-RU" sz="3200" dirty="0"/>
              <a:t>выход на пенсию;</a:t>
            </a:r>
          </a:p>
          <a:p>
            <a:r>
              <a:rPr lang="ru-RU" sz="3200" dirty="0"/>
              <a:t>в порядке перевода на другое предприятие;</a:t>
            </a:r>
          </a:p>
          <a:p>
            <a:r>
              <a:rPr lang="ru-RU" sz="3200" dirty="0"/>
              <a:t>призыв в армию;</a:t>
            </a:r>
          </a:p>
          <a:p>
            <a:r>
              <a:rPr lang="ru-RU" sz="3200" dirty="0"/>
              <a:t>поступление в учебное заведение;</a:t>
            </a:r>
          </a:p>
          <a:p>
            <a:r>
              <a:rPr lang="ru-RU" sz="3200" dirty="0"/>
              <a:t>смерть работника.</a:t>
            </a:r>
          </a:p>
          <a:p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336" y="1825625"/>
            <a:ext cx="2619375" cy="1743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336" y="4721412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50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dirty="0" smtClean="0"/>
              <a:t>К излишнему обороту относят выбытие: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/>
              <a:t>по </a:t>
            </a:r>
            <a:r>
              <a:rPr lang="ru-RU" sz="4400" dirty="0"/>
              <a:t>собственному желанию;</a:t>
            </a:r>
          </a:p>
          <a:p>
            <a:r>
              <a:rPr lang="ru-RU" sz="4400" dirty="0"/>
              <a:t>за прогулы и другие нарушения трудовой дисциплины.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95" y="3560717"/>
            <a:ext cx="4358096" cy="26162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136490"/>
            <a:ext cx="2456901" cy="185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866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Рассмотрим показатели, характеризующие движение рабочей силы:</a:t>
            </a:r>
            <a:r>
              <a:rPr lang="en-US" b="1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297" y="1825624"/>
            <a:ext cx="11834949" cy="4723221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Коэффициент </a:t>
            </a:r>
            <a:r>
              <a:rPr lang="ru-RU" b="1" dirty="0"/>
              <a:t>оборота по приему</a:t>
            </a:r>
            <a:r>
              <a:rPr lang="ru-RU" dirty="0"/>
              <a:t> это число принятых на работу деленное на среднесписочную численность рабочих за данный период.</a:t>
            </a:r>
          </a:p>
          <a:p>
            <a:r>
              <a:rPr lang="ru-RU" b="1" dirty="0"/>
              <a:t>Коэффициент оборота по увольнению</a:t>
            </a:r>
            <a:r>
              <a:rPr lang="ru-RU" dirty="0"/>
              <a:t> это число уволенных с работы, деленное на среднесписочную численность рабочих за данный период.</a:t>
            </a:r>
          </a:p>
          <a:p>
            <a:r>
              <a:rPr lang="ru-RU" b="1" dirty="0"/>
              <a:t>Коэффициент полного оборота</a:t>
            </a:r>
            <a:r>
              <a:rPr lang="ru-RU" dirty="0"/>
              <a:t> это число принятых плюс число уволенных деленное на среднесписочную численность рабочих за данный период.</a:t>
            </a:r>
          </a:p>
          <a:p>
            <a:r>
              <a:rPr lang="ru-RU" b="1" dirty="0"/>
              <a:t>Коэффициент текучести рабочей силы</a:t>
            </a:r>
            <a:r>
              <a:rPr lang="ru-RU" dirty="0"/>
              <a:t> это число уволенных по собственному желанию, а также за нарушения трудовой дисциплины за данный период деленное на среднесписочную численность рабочих за данный период.</a:t>
            </a:r>
          </a:p>
          <a:p>
            <a:r>
              <a:rPr lang="ru-RU" dirty="0"/>
              <a:t>Последний показатель отражает неоправданное движение рабочей силы, вызывающее потери рабочего времени на подготовку новых рабочих, освоение ими оборудования и т.д.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8479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5366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Коэффициенты оборота</a:t>
            </a:r>
            <a:endParaRPr lang="ru-RU" dirty="0"/>
          </a:p>
        </p:txBody>
      </p:sp>
      <p:pic>
        <p:nvPicPr>
          <p:cNvPr id="1026" name="Picture 2" descr="http://www.grandars.ru/images/1/review/id/291/3059b7932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39" y="2595155"/>
            <a:ext cx="11234854" cy="275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275" y="279354"/>
            <a:ext cx="313372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21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Коэффициент замещения рабочей силы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645" y="2250141"/>
            <a:ext cx="10373160" cy="227703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6282" y="3819388"/>
            <a:ext cx="260032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9427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342</Words>
  <Application>Microsoft Office PowerPoint</Application>
  <PresentationFormat>Широкоэкранный</PresentationFormat>
  <Paragraphs>47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 Среднесписочная численность работников </vt:lpstr>
      <vt:lpstr>Формула расчета текучести кадров: </vt:lpstr>
      <vt:lpstr>Коэффициент стабильности (постоянства) </vt:lpstr>
      <vt:lpstr>Коэффициент закрепленности </vt:lpstr>
      <vt:lpstr>Основные уважительные причины выбытия (необходимый оборот)</vt:lpstr>
      <vt:lpstr>К излишнему обороту относят выбытие: </vt:lpstr>
      <vt:lpstr>Рассмотрим показатели, характеризующие движение рабочей силы: </vt:lpstr>
      <vt:lpstr>Коэффициенты оборота</vt:lpstr>
      <vt:lpstr>Коэффициент замещения рабочей силы</vt:lpstr>
    </vt:vector>
  </TitlesOfParts>
  <Company>ВГУЭС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Формула расчета текучести кадров:</dc:title>
  <dc:creator>Николаева Виктория</dc:creator>
  <cp:lastModifiedBy>Николаева Виктория</cp:lastModifiedBy>
  <cp:revision>16</cp:revision>
  <dcterms:created xsi:type="dcterms:W3CDTF">2016-12-07T01:39:08Z</dcterms:created>
  <dcterms:modified xsi:type="dcterms:W3CDTF">2017-03-10T01:54:07Z</dcterms:modified>
</cp:coreProperties>
</file>